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669088" cy="97758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26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23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39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44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19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54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00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4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97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58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87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AB7FF-5BFC-440B-BAE8-9427C7DF06C9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CDAE7-578F-4BDD-8689-D17AA34E3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77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630616" cy="2331690"/>
          </a:xfrm>
        </p:spPr>
        <p:txBody>
          <a:bodyPr>
            <a:normAutofit/>
          </a:bodyPr>
          <a:lstStyle/>
          <a:p>
            <a:r>
              <a:rPr lang="cs-CZ" b="1" dirty="0"/>
              <a:t>Selhání trhu:</a:t>
            </a:r>
            <a:br>
              <a:rPr lang="cs-CZ" b="1" dirty="0"/>
            </a:br>
            <a:r>
              <a:rPr lang="cs-CZ" b="1" dirty="0"/>
              <a:t>Externality a veřejné statky</a:t>
            </a:r>
            <a:br>
              <a:rPr lang="cs-CZ" b="1" dirty="0"/>
            </a:br>
            <a:r>
              <a:rPr lang="cs-CZ" b="1" dirty="0"/>
              <a:t>TNH1 (S-5)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Seknička</a:t>
            </a:r>
          </a:p>
        </p:txBody>
      </p:sp>
    </p:spTree>
    <p:extLst>
      <p:ext uri="{BB962C8B-B14F-4D97-AF65-F5344CB8AC3E}">
        <p14:creationId xmlns:p14="http://schemas.microsoft.com/office/powerpoint/2010/main" val="282336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Proč soukromá řešení vždy nefungují?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Mnohdy se dotčeným stranám nepodaří vyřešit problém externalit kvůli </a:t>
            </a:r>
            <a:r>
              <a:rPr lang="cs-CZ" b="1" dirty="0"/>
              <a:t>transakčním nákladům</a:t>
            </a:r>
            <a:r>
              <a:rPr lang="cs-CZ" dirty="0"/>
              <a:t>, náklady, které vznikají během vyjednávání a uskutečňování dohody mezi dotčenými stranami.</a:t>
            </a:r>
          </a:p>
          <a:p>
            <a:pPr marL="0" indent="0" algn="just">
              <a:buNone/>
            </a:pPr>
            <a:r>
              <a:rPr lang="cs-CZ" dirty="0"/>
              <a:t>Vyjednávání také může selhat.</a:t>
            </a:r>
          </a:p>
        </p:txBody>
      </p:sp>
    </p:spTree>
    <p:extLst>
      <p:ext uri="{BB962C8B-B14F-4D97-AF65-F5344CB8AC3E}">
        <p14:creationId xmlns:p14="http://schemas.microsoft.com/office/powerpoint/2010/main" val="2866990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Když externality způsobují, že trh nedosahuje efektivní alokace zdrojů </a:t>
            </a:r>
            <a:r>
              <a:rPr lang="cs-CZ" b="1" dirty="0"/>
              <a:t>regulací či tržně orientovanými politikami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b="1" dirty="0"/>
              <a:t>Regulaci</a:t>
            </a:r>
            <a:r>
              <a:rPr lang="cs-CZ" dirty="0"/>
              <a:t> reprezentuje stanovení pravidel, tj. zákonných norem a často jsou ustanoveny i dohledové orgány (např. v oblasti ochrany životního prostředí).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372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Pigouovy</a:t>
            </a:r>
            <a:r>
              <a:rPr lang="cs-CZ" b="1" dirty="0"/>
              <a:t>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Daně přijaté k odstranění efektu negativních externalit se nazývají </a:t>
            </a:r>
            <a:r>
              <a:rPr lang="cs-CZ" b="1" dirty="0" err="1"/>
              <a:t>Pigouovy</a:t>
            </a:r>
            <a:r>
              <a:rPr lang="cs-CZ" b="1" dirty="0"/>
              <a:t> daně</a:t>
            </a:r>
            <a:r>
              <a:rPr lang="cs-CZ" dirty="0"/>
              <a:t>, po ekonomovi </a:t>
            </a:r>
            <a:r>
              <a:rPr lang="cs-CZ" b="1" dirty="0"/>
              <a:t>Arturu Cecilu </a:t>
            </a:r>
            <a:r>
              <a:rPr lang="cs-CZ" b="1" dirty="0" err="1"/>
              <a:t>Pigouovi</a:t>
            </a:r>
            <a:r>
              <a:rPr lang="cs-CZ" b="1" dirty="0"/>
              <a:t> </a:t>
            </a:r>
            <a:r>
              <a:rPr lang="cs-CZ" dirty="0"/>
              <a:t>(1877 – 1959), který byl jeden z prvních, kdo obhajoval jejich používání. </a:t>
            </a:r>
            <a:r>
              <a:rPr lang="cs-CZ" dirty="0" err="1"/>
              <a:t>Pigou</a:t>
            </a:r>
            <a:r>
              <a:rPr lang="cs-CZ" dirty="0"/>
              <a:t> tvrdil, že by měla být vytvořena cena za vyčištění vzduchu a vody, která by vstoupila do nákladů znečišťovatele, stejně jako tam vstupuje cena práce a surovin. </a:t>
            </a:r>
            <a:r>
              <a:rPr lang="cs-CZ" dirty="0" err="1"/>
              <a:t>Pigouovy</a:t>
            </a:r>
            <a:r>
              <a:rPr lang="cs-CZ" dirty="0"/>
              <a:t> daně tak </a:t>
            </a:r>
            <a:r>
              <a:rPr lang="cs-CZ" b="1" dirty="0" err="1"/>
              <a:t>internalizují</a:t>
            </a:r>
            <a:r>
              <a:rPr lang="cs-CZ" b="1" dirty="0"/>
              <a:t> externality znečištění tím, že nutí firmy znečištění platit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0378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Obchodovatelné poukázky na znečištění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Dalším způsobem ochrany životního prostředí je vydávání omezeného počtu </a:t>
            </a:r>
            <a:r>
              <a:rPr lang="cs-CZ" b="1" dirty="0"/>
              <a:t>poukázek na znečištění </a:t>
            </a:r>
            <a:r>
              <a:rPr lang="cs-CZ" dirty="0"/>
              <a:t>vládou. Přičemž tyto poukázky jsou jako investiční instrument obchodovány na finančních trzích. </a:t>
            </a:r>
            <a:r>
              <a:rPr lang="cs-CZ" b="1" dirty="0"/>
              <a:t>Poukázky na znečištění </a:t>
            </a:r>
            <a:r>
              <a:rPr lang="cs-CZ" b="1" dirty="0" err="1"/>
              <a:t>internalizují</a:t>
            </a:r>
            <a:r>
              <a:rPr lang="cs-CZ" b="1" dirty="0"/>
              <a:t> externality znečištění</a:t>
            </a:r>
            <a:r>
              <a:rPr lang="cs-CZ" dirty="0"/>
              <a:t> tím, že </a:t>
            </a:r>
            <a:r>
              <a:rPr lang="cs-CZ" b="1" dirty="0"/>
              <a:t>nutí firmy znečištění platit</a:t>
            </a:r>
            <a:r>
              <a:rPr lang="cs-CZ" dirty="0"/>
              <a:t>. Ekonomický přístup používání poukázek na znečištění je v tom, že </a:t>
            </a:r>
            <a:r>
              <a:rPr lang="cs-CZ" b="1" dirty="0"/>
              <a:t>snižují náklady ochrany životního prostředí</a:t>
            </a:r>
            <a:r>
              <a:rPr lang="cs-CZ" dirty="0"/>
              <a:t>. Měly by proto zvýšit poptávku veřejnosti po čistém životním prostředí.</a:t>
            </a:r>
          </a:p>
        </p:txBody>
      </p:sp>
    </p:spTree>
    <p:extLst>
      <p:ext uri="{BB962C8B-B14F-4D97-AF65-F5344CB8AC3E}">
        <p14:creationId xmlns:p14="http://schemas.microsoft.com/office/powerpoint/2010/main" val="3375678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Selhání trhu: veřejné statky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Klíčovou otázkou je: Fungují trhy dobře při poskytování statků, které lidé chtějí?</a:t>
            </a:r>
          </a:p>
          <a:p>
            <a:pPr marL="0" indent="0">
              <a:buNone/>
            </a:pPr>
            <a:r>
              <a:rPr lang="cs-CZ" sz="2400" dirty="0"/>
              <a:t>Máme </a:t>
            </a:r>
            <a:r>
              <a:rPr lang="cs-CZ" sz="2400" b="1" dirty="0"/>
              <a:t>různé druhy statků</a:t>
            </a:r>
            <a:r>
              <a:rPr lang="cs-CZ" sz="2400" dirty="0"/>
              <a:t>:</a:t>
            </a:r>
          </a:p>
          <a:p>
            <a:r>
              <a:rPr lang="cs-CZ" sz="2400" b="1" dirty="0"/>
              <a:t>Statky soukromé </a:t>
            </a:r>
            <a:r>
              <a:rPr lang="cs-CZ" sz="2400" dirty="0"/>
              <a:t>– statky, které jsou jak vylučitelné tak rivalitní;</a:t>
            </a:r>
          </a:p>
          <a:p>
            <a:r>
              <a:rPr lang="cs-CZ" sz="2400" b="1" dirty="0"/>
              <a:t>Statky veřejné </a:t>
            </a:r>
            <a:r>
              <a:rPr lang="cs-CZ" sz="2400" dirty="0"/>
              <a:t>– statky, které jsou nevylučitelné a nerivalitní</a:t>
            </a:r>
          </a:p>
          <a:p>
            <a:r>
              <a:rPr lang="cs-CZ" sz="2400" b="1" dirty="0"/>
              <a:t>Společné zdroje </a:t>
            </a:r>
            <a:r>
              <a:rPr lang="cs-CZ" sz="2400" dirty="0"/>
              <a:t>– statky, které jsou rivalitní a nevylučitelné. </a:t>
            </a:r>
          </a:p>
          <a:p>
            <a:pPr marL="0" indent="0">
              <a:buNone/>
            </a:pPr>
            <a:r>
              <a:rPr lang="cs-CZ" sz="2400" dirty="0"/>
              <a:t>Uvedené statky jsou definovány na základě dvou vlastností:</a:t>
            </a:r>
          </a:p>
          <a:p>
            <a:pPr marL="0" indent="0">
              <a:buNone/>
            </a:pPr>
            <a:r>
              <a:rPr lang="cs-CZ" sz="2400" b="1" dirty="0" err="1"/>
              <a:t>Vylučitelnost</a:t>
            </a:r>
            <a:r>
              <a:rPr lang="cs-CZ" sz="2400" dirty="0"/>
              <a:t> – vlastnost statku, kvůli níž může být člověku zabráněno v jeho používání;</a:t>
            </a:r>
          </a:p>
          <a:p>
            <a:pPr marL="0" indent="0">
              <a:buNone/>
            </a:pPr>
            <a:r>
              <a:rPr lang="cs-CZ" sz="2400" b="1" dirty="0"/>
              <a:t>Rivalita</a:t>
            </a:r>
            <a:r>
              <a:rPr lang="cs-CZ" sz="2400" dirty="0"/>
              <a:t> – vlastnost statku, při níž využívání tohoto statku jedním člověkem snižuje jeho užívání jinými lidmi.</a:t>
            </a:r>
          </a:p>
        </p:txBody>
      </p:sp>
    </p:spTree>
    <p:extLst>
      <p:ext uri="{BB962C8B-B14F-4D97-AF65-F5344CB8AC3E}">
        <p14:creationId xmlns:p14="http://schemas.microsoft.com/office/powerpoint/2010/main" val="311775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Černý pasažér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Černý pasažér je člověk, který získá požitky z nějakého statku, ale vyhne se jeho placení.</a:t>
            </a:r>
          </a:p>
        </p:txBody>
      </p:sp>
    </p:spTree>
    <p:extLst>
      <p:ext uri="{BB962C8B-B14F-4D97-AF65-F5344CB8AC3E}">
        <p14:creationId xmlns:p14="http://schemas.microsoft.com/office/powerpoint/2010/main" val="3464320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nákladů a přínosů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Cílem </a:t>
            </a:r>
            <a:r>
              <a:rPr lang="cs-CZ" b="1" dirty="0"/>
              <a:t>analýzy nákladů a přínosů </a:t>
            </a:r>
            <a:r>
              <a:rPr lang="cs-CZ" dirty="0"/>
              <a:t>je odhadnout celkové náklady a přínosy projektu pro společnost jako celek.</a:t>
            </a:r>
          </a:p>
        </p:txBody>
      </p:sp>
    </p:spTree>
    <p:extLst>
      <p:ext uri="{BB962C8B-B14F-4D97-AF65-F5344CB8AC3E}">
        <p14:creationId xmlns:p14="http://schemas.microsoft.com/office/powerpoint/2010/main" val="2475742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Selhání trhu: společné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Společné zdroje </a:t>
            </a:r>
            <a:r>
              <a:rPr lang="cs-CZ" dirty="0"/>
              <a:t>jsou nevylučitelné ze spotřeby, tj. jsou dostupné zdarma každému, kdo je chce využívat. </a:t>
            </a:r>
            <a:r>
              <a:rPr lang="cs-CZ" b="1" dirty="0"/>
              <a:t>Problémem je rozsah využití</a:t>
            </a:r>
            <a:r>
              <a:rPr lang="cs-CZ" dirty="0"/>
              <a:t>, tento problém pochopíme z klasického podobenství nazývaného Tragédie obecné pastviny.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021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Tragédie obecné pastviny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/>
              <a:t>Tragédie obecné pastviny </a:t>
            </a:r>
            <a:r>
              <a:rPr lang="cs-CZ" dirty="0"/>
              <a:t>je podobenství ilustrující, proč jsou společné zdroje využívány více, než by bylo žádoucí z pohledu společnosti jako celku.</a:t>
            </a:r>
          </a:p>
          <a:p>
            <a:pPr marL="0" indent="0" algn="just">
              <a:buNone/>
            </a:pPr>
            <a:r>
              <a:rPr lang="cs-CZ" dirty="0"/>
              <a:t>Tragédie obecné pastviny je příkladem širšího problému. Užívá-li někdo společný zdroj, snižuje možnost ostatních lidí získat užitek z jeho používání. Kvůli existenci negativní externality dochází ke vzniku tendence </a:t>
            </a:r>
            <a:r>
              <a:rPr lang="cs-CZ" b="1" dirty="0"/>
              <a:t>k nadměrnému využívání společných zdrojů</a:t>
            </a:r>
            <a:r>
              <a:rPr lang="cs-CZ" dirty="0"/>
              <a:t>. Vláda může tento problém vyřešit omezením používání společenského zdroje pomocí </a:t>
            </a:r>
            <a:r>
              <a:rPr lang="cs-CZ" b="1" dirty="0"/>
              <a:t>regulací nebo pomocí daní</a:t>
            </a:r>
            <a:r>
              <a:rPr lang="cs-CZ" dirty="0"/>
              <a:t>. Vláda také může přeměnit společný zdroj v soukromý statek.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080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Některé důležité společné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Čistý vzduch a voda</a:t>
            </a:r>
          </a:p>
          <a:p>
            <a:r>
              <a:rPr lang="cs-CZ" dirty="0"/>
              <a:t>Zásoby ropy</a:t>
            </a:r>
          </a:p>
          <a:p>
            <a:r>
              <a:rPr lang="cs-CZ" dirty="0"/>
              <a:t>Zacpané ulice</a:t>
            </a:r>
          </a:p>
          <a:p>
            <a:r>
              <a:rPr lang="cs-CZ" dirty="0"/>
              <a:t>Ryby v oceánech a mořích</a:t>
            </a:r>
          </a:p>
        </p:txBody>
      </p:sp>
    </p:spTree>
    <p:extLst>
      <p:ext uri="{BB962C8B-B14F-4D97-AF65-F5344CB8AC3E}">
        <p14:creationId xmlns:p14="http://schemas.microsoft.com/office/powerpoint/2010/main" val="354435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Selhání trhu: externalita</a:t>
            </a:r>
          </a:p>
          <a:p>
            <a:r>
              <a:rPr lang="cs-CZ" dirty="0"/>
              <a:t>Pozitivní a negativní externality</a:t>
            </a:r>
          </a:p>
          <a:p>
            <a:r>
              <a:rPr lang="cs-CZ" dirty="0"/>
              <a:t>Externality ve výrobě</a:t>
            </a:r>
          </a:p>
          <a:p>
            <a:r>
              <a:rPr lang="cs-CZ" dirty="0"/>
              <a:t>Externality ve spotřebě</a:t>
            </a:r>
          </a:p>
          <a:p>
            <a:r>
              <a:rPr lang="cs-CZ" dirty="0"/>
              <a:t>Internalizace externalit</a:t>
            </a:r>
          </a:p>
          <a:p>
            <a:r>
              <a:rPr lang="cs-CZ" dirty="0"/>
              <a:t>Soukromá řešení externalit</a:t>
            </a:r>
          </a:p>
          <a:p>
            <a:r>
              <a:rPr lang="cs-CZ" dirty="0" err="1"/>
              <a:t>Coaseův</a:t>
            </a:r>
            <a:r>
              <a:rPr lang="cs-CZ" dirty="0"/>
              <a:t> teorém</a:t>
            </a:r>
          </a:p>
          <a:p>
            <a:r>
              <a:rPr lang="cs-CZ" dirty="0"/>
              <a:t>Regulace, </a:t>
            </a:r>
            <a:r>
              <a:rPr lang="cs-CZ" dirty="0" err="1"/>
              <a:t>Pigouovy</a:t>
            </a:r>
            <a:r>
              <a:rPr lang="cs-CZ" dirty="0"/>
              <a:t> daně, poukázky na znečištění</a:t>
            </a:r>
          </a:p>
          <a:p>
            <a:r>
              <a:rPr lang="cs-CZ" dirty="0"/>
              <a:t>Selhání trhu: veřejné statky</a:t>
            </a:r>
          </a:p>
          <a:p>
            <a:r>
              <a:rPr lang="cs-CZ" dirty="0"/>
              <a:t>Různé druhy statků</a:t>
            </a:r>
          </a:p>
          <a:p>
            <a:r>
              <a:rPr lang="cs-CZ" dirty="0"/>
              <a:t>Problém černého pasažéra</a:t>
            </a:r>
          </a:p>
          <a:p>
            <a:r>
              <a:rPr lang="cs-CZ" dirty="0"/>
              <a:t>Selhání trhu: společné zdroje</a:t>
            </a:r>
          </a:p>
          <a:p>
            <a:r>
              <a:rPr lang="cs-CZ" dirty="0"/>
              <a:t>Tragédie obecní pastviny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422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Význam vlastnických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Ve všech případech, kdy trh selhává při efektivní alokaci zdrojů, protože zde </a:t>
            </a:r>
            <a:r>
              <a:rPr lang="cs-CZ" b="1" dirty="0"/>
              <a:t>nejsou dobře vymezena vlastnická práva</a:t>
            </a:r>
            <a:r>
              <a:rPr lang="cs-CZ" dirty="0"/>
              <a:t>, tj. určitá hmotná položka nemá vlastníka vybaveného zákonnou autoritou k její kontrole.</a:t>
            </a:r>
          </a:p>
        </p:txBody>
      </p:sp>
    </p:spTree>
    <p:extLst>
      <p:ext uri="{BB962C8B-B14F-4D97-AF65-F5344CB8AC3E}">
        <p14:creationId xmlns:p14="http://schemas.microsoft.com/office/powerpoint/2010/main" val="3410464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Mankiw</a:t>
            </a:r>
            <a:r>
              <a:rPr lang="cs-CZ" dirty="0"/>
              <a:t>, N. G.: Zásady ekonomie.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1999, kap. 10 a 11, str. 213 – 247. </a:t>
            </a:r>
          </a:p>
        </p:txBody>
      </p:sp>
    </p:spTree>
    <p:extLst>
      <p:ext uri="{BB962C8B-B14F-4D97-AF65-F5344CB8AC3E}">
        <p14:creationId xmlns:p14="http://schemas.microsoft.com/office/powerpoint/2010/main" val="245782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Selhání trhu: externalita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V případě, že kupující a prodávající jsou na trhu jediné dotčené strany, výsledek je z pohledu společnosti jako celku efektivní. Když, ale existují </a:t>
            </a:r>
            <a:r>
              <a:rPr lang="cs-CZ" b="1" dirty="0"/>
              <a:t>externí efekty</a:t>
            </a:r>
            <a:r>
              <a:rPr lang="cs-CZ" dirty="0"/>
              <a:t>, pak musí být vzat v úvahu blahobyt třetích stran. V tomto případě může efektivní alokace zdrojů selhávat.</a:t>
            </a:r>
          </a:p>
          <a:p>
            <a:pPr marL="0" indent="0" algn="just">
              <a:buNone/>
            </a:pPr>
            <a:r>
              <a:rPr lang="cs-CZ" b="1" dirty="0"/>
              <a:t>Externalita </a:t>
            </a:r>
            <a:r>
              <a:rPr lang="cs-CZ" dirty="0"/>
              <a:t>je vliv činností člověka na blahobyt ostatních, kteří se této činnosti nezúčastní.</a:t>
            </a:r>
          </a:p>
        </p:txBody>
      </p:sp>
    </p:spTree>
    <p:extLst>
      <p:ext uri="{BB962C8B-B14F-4D97-AF65-F5344CB8AC3E}">
        <p14:creationId xmlns:p14="http://schemas.microsoft.com/office/powerpoint/2010/main" val="68955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Pozitivní a negativní externality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Pozitivní externality </a:t>
            </a:r>
            <a:r>
              <a:rPr lang="cs-CZ" dirty="0"/>
              <a:t>– jsou např. efekty technologického přelévání, způsobují, že společensky optimální množství </a:t>
            </a:r>
            <a:r>
              <a:rPr lang="cs-CZ" b="1" dirty="0"/>
              <a:t>je vyšší </a:t>
            </a:r>
            <a:r>
              <a:rPr lang="cs-CZ" dirty="0"/>
              <a:t>než rovnovážné množství;</a:t>
            </a:r>
          </a:p>
          <a:p>
            <a:pPr algn="just"/>
            <a:r>
              <a:rPr lang="cs-CZ" b="1" dirty="0"/>
              <a:t>Negativní externality</a:t>
            </a:r>
            <a:r>
              <a:rPr lang="cs-CZ" dirty="0"/>
              <a:t> – např. znečištění, způsobují, že společensky optimální množství na trhu </a:t>
            </a:r>
            <a:r>
              <a:rPr lang="cs-CZ" b="1" dirty="0"/>
              <a:t>je menší </a:t>
            </a:r>
            <a:r>
              <a:rPr lang="cs-CZ" dirty="0"/>
              <a:t>než rovnovážné množství.</a:t>
            </a:r>
          </a:p>
        </p:txBody>
      </p:sp>
    </p:spTree>
    <p:extLst>
      <p:ext uri="{BB962C8B-B14F-4D97-AF65-F5344CB8AC3E}">
        <p14:creationId xmlns:p14="http://schemas.microsoft.com/office/powerpoint/2010/main" val="41730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Externality ve výrobě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/>
              <a:t>Pozitivní externality ve výrobě</a:t>
            </a:r>
            <a:r>
              <a:rPr lang="cs-CZ" dirty="0"/>
              <a:t> – v těchto trzích obohacují externality subjekty nezúčastňující se transakce, společenské náklady výroby jsou menší než soukromé náklady, příkladem mohou být nové technologie (průmyslové roboty);</a:t>
            </a:r>
          </a:p>
          <a:p>
            <a:pPr marL="0" indent="0" algn="just">
              <a:buNone/>
            </a:pPr>
            <a:r>
              <a:rPr lang="cs-CZ" b="1" dirty="0"/>
              <a:t>Negativní externality ve výrobě </a:t>
            </a:r>
            <a:r>
              <a:rPr lang="cs-CZ" dirty="0"/>
              <a:t>– v tomto případě společenské náklady výrovy převyšují soukromé náklady, příkladem může být znečišťování životního prostředí (výroba hliníku).</a:t>
            </a:r>
          </a:p>
        </p:txBody>
      </p:sp>
    </p:spTree>
    <p:extLst>
      <p:ext uri="{BB962C8B-B14F-4D97-AF65-F5344CB8AC3E}">
        <p14:creationId xmlns:p14="http://schemas.microsoft.com/office/powerpoint/2010/main" val="178065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Externality ve spotřebě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Negativní externality ve spotřebě</a:t>
            </a:r>
            <a:r>
              <a:rPr lang="cs-CZ" dirty="0"/>
              <a:t>, kde společenská hodnota je nižší než soukromá hodnota, příkladem může být spotřeba alkoholu;</a:t>
            </a:r>
          </a:p>
          <a:p>
            <a:pPr marL="0" indent="0" algn="just">
              <a:buNone/>
            </a:pPr>
            <a:r>
              <a:rPr lang="cs-CZ" b="1" dirty="0"/>
              <a:t>Pozitivní externalita ve spotřebě</a:t>
            </a:r>
            <a:r>
              <a:rPr lang="cs-CZ" dirty="0"/>
              <a:t>, kde společenská hodnota je větší než soukromá hodnota, příkladem může být vzdělání.</a:t>
            </a:r>
          </a:p>
        </p:txBody>
      </p:sp>
    </p:spTree>
    <p:extLst>
      <p:ext uri="{BB962C8B-B14F-4D97-AF65-F5344CB8AC3E}">
        <p14:creationId xmlns:p14="http://schemas.microsoft.com/office/powerpoint/2010/main" val="52937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Internalizace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Internalizace externalit </a:t>
            </a:r>
            <a:r>
              <a:rPr lang="cs-CZ" dirty="0"/>
              <a:t>je v obecné rovině změna motivací, aby lidé brali v úvahu externí vlivy svých činností.</a:t>
            </a:r>
          </a:p>
        </p:txBody>
      </p:sp>
    </p:spTree>
    <p:extLst>
      <p:ext uri="{BB962C8B-B14F-4D97-AF65-F5344CB8AC3E}">
        <p14:creationId xmlns:p14="http://schemas.microsoft.com/office/powerpoint/2010/main" val="426865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Soukromá řešení problémů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/>
              <a:t>Pro řešení externalit není vždy nutný státní (vládní) zásah. Mnohé externality řešíme </a:t>
            </a:r>
            <a:r>
              <a:rPr lang="cs-CZ" b="1" dirty="0"/>
              <a:t>etickými (morálními) zásadami</a:t>
            </a:r>
            <a:r>
              <a:rPr lang="cs-CZ" dirty="0"/>
              <a:t>, příkladem může být zlaté pravidlo morálky, a </a:t>
            </a:r>
            <a:r>
              <a:rPr lang="cs-CZ" b="1" dirty="0"/>
              <a:t>společenskými sankcemi</a:t>
            </a:r>
            <a:r>
              <a:rPr lang="cs-CZ" dirty="0"/>
              <a:t>. Dalším soukromým řešením může být také </a:t>
            </a:r>
            <a:r>
              <a:rPr lang="cs-CZ" b="1" dirty="0"/>
              <a:t>charitativní činnost</a:t>
            </a:r>
            <a:r>
              <a:rPr lang="cs-CZ" dirty="0"/>
              <a:t>, která je často vykonávána proto, aby se s problémem externalit potýkala, např. ochrana životního prostředí.</a:t>
            </a:r>
          </a:p>
          <a:p>
            <a:pPr marL="0" indent="0" algn="just">
              <a:buNone/>
            </a:pPr>
            <a:r>
              <a:rPr lang="cs-CZ" dirty="0"/>
              <a:t>Soukromý sektor může často vyřešit problém externalit, když se spoléhá na vlastní zájmy zúčastněných stran, např. </a:t>
            </a:r>
            <a:r>
              <a:rPr lang="cs-CZ" b="1" dirty="0"/>
              <a:t>spojení různých druhů podnikání, zúčastněné strany vstoupí do smluvního vztahu </a:t>
            </a:r>
            <a:r>
              <a:rPr lang="cs-CZ" dirty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2199661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Coaseův</a:t>
            </a:r>
            <a:r>
              <a:rPr lang="cs-CZ" b="1" dirty="0"/>
              <a:t> teorém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err="1"/>
              <a:t>Coaseův</a:t>
            </a:r>
            <a:r>
              <a:rPr lang="cs-CZ" dirty="0"/>
              <a:t> teorém je nazván po významném ekonomovi, zakladateli nové institucionální ekonomie </a:t>
            </a:r>
            <a:r>
              <a:rPr lang="cs-CZ" b="1" dirty="0"/>
              <a:t>Ronaldu </a:t>
            </a:r>
            <a:r>
              <a:rPr lang="cs-CZ" b="1" dirty="0" err="1"/>
              <a:t>Coaseovi</a:t>
            </a:r>
            <a:r>
              <a:rPr lang="cs-CZ" b="1" dirty="0"/>
              <a:t> </a:t>
            </a:r>
            <a:r>
              <a:rPr lang="cs-CZ" dirty="0"/>
              <a:t>(1910 – 2013), v roce 1990 mu byla udělena Nobelova cena za ekonomii.</a:t>
            </a:r>
          </a:p>
          <a:p>
            <a:pPr marL="0" indent="0" algn="just">
              <a:buNone/>
            </a:pPr>
            <a:r>
              <a:rPr lang="cs-CZ" b="1" dirty="0" err="1"/>
              <a:t>Coaseův</a:t>
            </a:r>
            <a:r>
              <a:rPr lang="cs-CZ" b="1" dirty="0"/>
              <a:t> teorém</a:t>
            </a:r>
            <a:r>
              <a:rPr lang="cs-CZ" dirty="0"/>
              <a:t>, tvrdí, že když lidé mohou vyjednávat o alokaci zdrojů bez vynaložení nákladů, mohou sami vyřešit problém externalit.</a:t>
            </a:r>
          </a:p>
        </p:txBody>
      </p:sp>
    </p:spTree>
    <p:extLst>
      <p:ext uri="{BB962C8B-B14F-4D97-AF65-F5344CB8AC3E}">
        <p14:creationId xmlns:p14="http://schemas.microsoft.com/office/powerpoint/2010/main" val="7152835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1029</Words>
  <Application>Microsoft Office PowerPoint</Application>
  <PresentationFormat>Předvádění na obrazovce (4:3)</PresentationFormat>
  <Paragraphs>73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Selhání trhu: Externality a veřejné statky TNH1 (S-5)</vt:lpstr>
      <vt:lpstr>Obsah:</vt:lpstr>
      <vt:lpstr>Selhání trhu: externalita</vt:lpstr>
      <vt:lpstr>Pozitivní a negativní externality</vt:lpstr>
      <vt:lpstr>Externality ve výrobě</vt:lpstr>
      <vt:lpstr>Externality ve spotřebě</vt:lpstr>
      <vt:lpstr>Internalizace externalit</vt:lpstr>
      <vt:lpstr>Soukromá řešení problémů externalit</vt:lpstr>
      <vt:lpstr>Coaseův teorém</vt:lpstr>
      <vt:lpstr>Proč soukromá řešení vždy nefungují?</vt:lpstr>
      <vt:lpstr>Regulace</vt:lpstr>
      <vt:lpstr>Pigouovy daně</vt:lpstr>
      <vt:lpstr>Obchodovatelné poukázky na znečištění</vt:lpstr>
      <vt:lpstr>Selhání trhu: veřejné statky</vt:lpstr>
      <vt:lpstr>Černý pasažér</vt:lpstr>
      <vt:lpstr>Analýza nákladů a přínosů</vt:lpstr>
      <vt:lpstr>Selhání trhu: společné zdroje</vt:lpstr>
      <vt:lpstr>Tragédie obecné pastviny</vt:lpstr>
      <vt:lpstr>Některé důležité společné zdroje</vt:lpstr>
      <vt:lpstr>Význam vlastnických práv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Externality a veřejné statky TNH1 (S-5)</dc:title>
  <dc:creator>User</dc:creator>
  <cp:lastModifiedBy>Michaela Spackova</cp:lastModifiedBy>
  <cp:revision>21</cp:revision>
  <cp:lastPrinted>2019-04-30T09:41:30Z</cp:lastPrinted>
  <dcterms:created xsi:type="dcterms:W3CDTF">2019-04-25T14:18:42Z</dcterms:created>
  <dcterms:modified xsi:type="dcterms:W3CDTF">2019-05-15T13:19:32Z</dcterms:modified>
</cp:coreProperties>
</file>