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4459-7743-4FE3-9434-C6B5C4B389E7}" type="datetimeFigureOut">
              <a:rPr lang="cs-CZ" smtClean="0"/>
              <a:t>15.05.2019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0476-1798-4222-A430-F83E98B4D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8412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4459-7743-4FE3-9434-C6B5C4B389E7}" type="datetimeFigureOut">
              <a:rPr lang="cs-CZ" smtClean="0"/>
              <a:t>15.05.2019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0476-1798-4222-A430-F83E98B4D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9618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4459-7743-4FE3-9434-C6B5C4B389E7}" type="datetimeFigureOut">
              <a:rPr lang="cs-CZ" smtClean="0"/>
              <a:t>15.05.2019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0476-1798-4222-A430-F83E98B4D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560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4459-7743-4FE3-9434-C6B5C4B389E7}" type="datetimeFigureOut">
              <a:rPr lang="cs-CZ" smtClean="0"/>
              <a:t>15.05.2019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0476-1798-4222-A430-F83E98B4D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8866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4459-7743-4FE3-9434-C6B5C4B389E7}" type="datetimeFigureOut">
              <a:rPr lang="cs-CZ" smtClean="0"/>
              <a:t>15.05.2019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0476-1798-4222-A430-F83E98B4D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3659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4459-7743-4FE3-9434-C6B5C4B389E7}" type="datetimeFigureOut">
              <a:rPr lang="cs-CZ" smtClean="0"/>
              <a:t>15.05.2019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0476-1798-4222-A430-F83E98B4D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8142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4459-7743-4FE3-9434-C6B5C4B389E7}" type="datetimeFigureOut">
              <a:rPr lang="cs-CZ" smtClean="0"/>
              <a:t>15.05.2019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0476-1798-4222-A430-F83E98B4D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5241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4459-7743-4FE3-9434-C6B5C4B389E7}" type="datetimeFigureOut">
              <a:rPr lang="cs-CZ" smtClean="0"/>
              <a:t>15.05.2019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0476-1798-4222-A430-F83E98B4D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7526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4459-7743-4FE3-9434-C6B5C4B389E7}" type="datetimeFigureOut">
              <a:rPr lang="cs-CZ" smtClean="0"/>
              <a:t>15.05.2019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0476-1798-4222-A430-F83E98B4D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2802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4459-7743-4FE3-9434-C6B5C4B389E7}" type="datetimeFigureOut">
              <a:rPr lang="cs-CZ" smtClean="0"/>
              <a:t>15.05.2019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0476-1798-4222-A430-F83E98B4D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72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4459-7743-4FE3-9434-C6B5C4B389E7}" type="datetimeFigureOut">
              <a:rPr lang="cs-CZ" smtClean="0"/>
              <a:t>15.05.2019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0476-1798-4222-A430-F83E98B4D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9990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44459-7743-4FE3-9434-C6B5C4B389E7}" type="datetimeFigureOut">
              <a:rPr lang="cs-CZ" smtClean="0"/>
              <a:t>15.05.2019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20476-1798-4222-A430-F83E98B4D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0299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Selhání trhu: Monopoly</a:t>
            </a:r>
            <a:br>
              <a:rPr lang="cs-CZ" b="1"/>
            </a:br>
            <a:r>
              <a:rPr lang="cs-CZ" b="1"/>
              <a:t>TNH1 (S-6)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Pavel Seknička</a:t>
            </a:r>
          </a:p>
        </p:txBody>
      </p:sp>
    </p:spTree>
    <p:extLst>
      <p:ext uri="{BB962C8B-B14F-4D97-AF65-F5344CB8AC3E}">
        <p14:creationId xmlns:p14="http://schemas.microsoft.com/office/powerpoint/2010/main" val="2236802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Obsah: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Pojem „monopol“</a:t>
            </a:r>
          </a:p>
          <a:p>
            <a:r>
              <a:rPr lang="cs-CZ" dirty="0"/>
              <a:t>Jak monopoly vznikají</a:t>
            </a:r>
          </a:p>
          <a:p>
            <a:r>
              <a:rPr lang="cs-CZ" dirty="0"/>
              <a:t>Druhy monopolů</a:t>
            </a:r>
          </a:p>
          <a:p>
            <a:r>
              <a:rPr lang="cs-CZ" dirty="0"/>
              <a:t>Příjmy monopolu</a:t>
            </a:r>
          </a:p>
          <a:p>
            <a:r>
              <a:rPr lang="cs-CZ" dirty="0"/>
              <a:t>Veřejná politika vůči monopolům</a:t>
            </a:r>
          </a:p>
          <a:p>
            <a:r>
              <a:rPr lang="cs-CZ" dirty="0"/>
              <a:t>Cenová diskriminace</a:t>
            </a:r>
          </a:p>
        </p:txBody>
      </p:sp>
    </p:spTree>
    <p:extLst>
      <p:ext uri="{BB962C8B-B14F-4D97-AF65-F5344CB8AC3E}">
        <p14:creationId xmlns:p14="http://schemas.microsoft.com/office/powerpoint/2010/main" val="2612281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Monopol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b="1" dirty="0"/>
              <a:t>Monopol</a:t>
            </a:r>
            <a:r>
              <a:rPr lang="cs-CZ" dirty="0"/>
              <a:t> je firma, která je jediným prodávajícím daného výrobku a když její výrobek nemá blízké substituty. Hlavní příčinou vzniku monopolu jsou </a:t>
            </a:r>
            <a:r>
              <a:rPr lang="cs-CZ" b="1" dirty="0"/>
              <a:t>překážky vstupu na trh</a:t>
            </a:r>
            <a:r>
              <a:rPr lang="cs-CZ" dirty="0"/>
              <a:t>, monopol zůstává jediným prodávajícím daného statku na trhu, protože ostatní firmy nemohou na trh vstoupit a soutěžit s ním.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8832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Jak monopoly vznikají?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cs-CZ" dirty="0"/>
              <a:t>Příčinou vzniku dlouhodobě existujících monopolů jsou </a:t>
            </a:r>
            <a:r>
              <a:rPr lang="cs-CZ" b="1" dirty="0"/>
              <a:t>bariery (překážky) vstupu do odvětví </a:t>
            </a:r>
            <a:r>
              <a:rPr lang="cs-CZ" dirty="0"/>
              <a:t>(na trh), které způsobují, že jiné firmy nemohou vstoupit na trh.</a:t>
            </a:r>
          </a:p>
          <a:p>
            <a:pPr marL="0" indent="0" algn="just">
              <a:buNone/>
            </a:pPr>
            <a:r>
              <a:rPr lang="cs-CZ" dirty="0"/>
              <a:t>Tři typy barier (překážek) vstupu:</a:t>
            </a:r>
          </a:p>
          <a:p>
            <a:pPr algn="just"/>
            <a:r>
              <a:rPr lang="cs-CZ" b="1" dirty="0"/>
              <a:t>Monopolní zdroje (vstupy) </a:t>
            </a:r>
            <a:r>
              <a:rPr lang="cs-CZ" dirty="0"/>
              <a:t>a na jejich základě bude mít monopolista (jediná firma) mnohonásobně větší sílu jež jakákoliv jednotlivá firma v dokonalé konkurenci, jelikož vlastní důležitý zdroj (vstup);</a:t>
            </a:r>
          </a:p>
          <a:p>
            <a:pPr algn="just"/>
            <a:r>
              <a:rPr lang="cs-CZ" b="1" dirty="0"/>
              <a:t>Monopoly vytvořené vládou</a:t>
            </a:r>
            <a:r>
              <a:rPr lang="cs-CZ" dirty="0"/>
              <a:t>, vláda dává jediné firmě právo vyrábět daný statek (např. licence, státní povolení, patenty, copyrighty apod.)</a:t>
            </a:r>
          </a:p>
          <a:p>
            <a:pPr algn="just"/>
            <a:r>
              <a:rPr lang="cs-CZ" b="1" dirty="0"/>
              <a:t>Přirozený monopol</a:t>
            </a:r>
            <a:r>
              <a:rPr lang="cs-CZ" dirty="0"/>
              <a:t>, vzniká v odvětví, kde jedna firma může uspokojit celou tržní poptávku při nižších nákladech, než by to dokázalo několik firem.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005197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Druhy monopolů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Ekonomický monopol, vzniklý z koncentrace výroby a kapitálu;</a:t>
            </a:r>
          </a:p>
          <a:p>
            <a:r>
              <a:rPr lang="cs-CZ" dirty="0"/>
              <a:t>Přírodní monopol;</a:t>
            </a:r>
          </a:p>
          <a:p>
            <a:r>
              <a:rPr lang="cs-CZ" dirty="0"/>
              <a:t>Administrativní monopol;</a:t>
            </a:r>
          </a:p>
          <a:p>
            <a:r>
              <a:rPr lang="cs-CZ" dirty="0"/>
              <a:t>Přirozený monopol.</a:t>
            </a:r>
          </a:p>
        </p:txBody>
      </p:sp>
    </p:spTree>
    <p:extLst>
      <p:ext uri="{BB962C8B-B14F-4D97-AF65-F5344CB8AC3E}">
        <p14:creationId xmlns:p14="http://schemas.microsoft.com/office/powerpoint/2010/main" val="1745500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Příjmy monopolu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Efekt z rozsahu výroby</a:t>
            </a:r>
          </a:p>
          <a:p>
            <a:r>
              <a:rPr lang="cs-CZ" dirty="0"/>
              <a:t>Cenový efekt</a:t>
            </a:r>
          </a:p>
        </p:txBody>
      </p:sp>
    </p:spTree>
    <p:extLst>
      <p:ext uri="{BB962C8B-B14F-4D97-AF65-F5344CB8AC3E}">
        <p14:creationId xmlns:p14="http://schemas.microsoft.com/office/powerpoint/2010/main" val="284730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Veřejná politika vůči monopolům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Snaha zavést více konkurence do monopolizovaných odvětví;</a:t>
            </a:r>
          </a:p>
          <a:p>
            <a:r>
              <a:rPr lang="cs-CZ" dirty="0"/>
              <a:t>Regulace chování monopolů;</a:t>
            </a:r>
          </a:p>
          <a:p>
            <a:r>
              <a:rPr lang="cs-CZ" dirty="0"/>
              <a:t>Přeměnou některých soukromých monopolů na veřejné podniky;</a:t>
            </a:r>
          </a:p>
          <a:p>
            <a:r>
              <a:rPr lang="cs-CZ" dirty="0"/>
              <a:t>Nožným nicneděláním, tj. nečinností.</a:t>
            </a:r>
          </a:p>
        </p:txBody>
      </p:sp>
    </p:spTree>
    <p:extLst>
      <p:ext uri="{BB962C8B-B14F-4D97-AF65-F5344CB8AC3E}">
        <p14:creationId xmlns:p14="http://schemas.microsoft.com/office/powerpoint/2010/main" val="1593960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Cenová diskriminace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Cenová diskriminace</a:t>
            </a:r>
            <a:r>
              <a:rPr lang="cs-CZ" dirty="0"/>
              <a:t> je obchodní praxe prodeje identického zboží různým zákazníkům za různé ceny.</a:t>
            </a:r>
          </a:p>
        </p:txBody>
      </p:sp>
    </p:spTree>
    <p:extLst>
      <p:ext uri="{BB962C8B-B14F-4D97-AF65-F5344CB8AC3E}">
        <p14:creationId xmlns:p14="http://schemas.microsoft.com/office/powerpoint/2010/main" val="3528446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Použitá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/>
              <a:t>Mankiw</a:t>
            </a:r>
            <a:r>
              <a:rPr lang="cs-CZ" dirty="0"/>
              <a:t>, N. G.: </a:t>
            </a:r>
            <a:r>
              <a:rPr lang="cs-CZ" i="1" dirty="0"/>
              <a:t>Zásady ekonomie</a:t>
            </a:r>
            <a:r>
              <a:rPr lang="cs-CZ" dirty="0"/>
              <a:t>. Praha: </a:t>
            </a:r>
            <a:r>
              <a:rPr lang="cs-CZ" dirty="0" err="1"/>
              <a:t>Grada</a:t>
            </a:r>
            <a:r>
              <a:rPr lang="cs-CZ" dirty="0"/>
              <a:t> </a:t>
            </a:r>
            <a:r>
              <a:rPr lang="cs-CZ" dirty="0" err="1"/>
              <a:t>Publishing</a:t>
            </a:r>
            <a:r>
              <a:rPr lang="cs-CZ" dirty="0"/>
              <a:t>, 1999, kap. 15, str. 311 – 340.</a:t>
            </a:r>
          </a:p>
        </p:txBody>
      </p:sp>
    </p:spTree>
    <p:extLst>
      <p:ext uri="{BB962C8B-B14F-4D97-AF65-F5344CB8AC3E}">
        <p14:creationId xmlns:p14="http://schemas.microsoft.com/office/powerpoint/2010/main" val="87354323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</Words>
  <Application>Microsoft Office PowerPoint</Application>
  <PresentationFormat>Předvádění na obrazovce (4:3)</PresentationFormat>
  <Paragraphs>34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Calibri</vt:lpstr>
      <vt:lpstr>Motiv systému Office</vt:lpstr>
      <vt:lpstr>Selhání trhu: Monopoly TNH1 (S-6)</vt:lpstr>
      <vt:lpstr>Obsah:</vt:lpstr>
      <vt:lpstr>Monopol</vt:lpstr>
      <vt:lpstr>Jak monopoly vznikají?</vt:lpstr>
      <vt:lpstr>Druhy monopolů</vt:lpstr>
      <vt:lpstr>Příjmy monopolu</vt:lpstr>
      <vt:lpstr>Veřejná politika vůči monopolům</vt:lpstr>
      <vt:lpstr>Cenová diskriminace</vt:lpstr>
      <vt:lpstr>Použitá literatura</vt:lpstr>
    </vt:vector>
  </TitlesOfParts>
  <Company>Univerzita Karlova v Praze, Právnická Fakulta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Selhání trhu: Monopoly PaE (S-9B)</dc:title>
  <dc:creator>User</dc:creator>
  <cp:lastModifiedBy>Michaela Spackova</cp:lastModifiedBy>
  <cp:revision>7</cp:revision>
  <dcterms:created xsi:type="dcterms:W3CDTF">2019-04-27T14:36:22Z</dcterms:created>
  <dcterms:modified xsi:type="dcterms:W3CDTF">2019-05-15T13:19:06Z</dcterms:modified>
</cp:coreProperties>
</file>