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6" r:id="rId5"/>
    <p:sldId id="267" r:id="rId6"/>
    <p:sldId id="265" r:id="rId7"/>
    <p:sldId id="260" r:id="rId8"/>
    <p:sldId id="261" r:id="rId9"/>
    <p:sldId id="264" r:id="rId10"/>
    <p:sldId id="263" r:id="rId11"/>
    <p:sldId id="268" r:id="rId12"/>
    <p:sldId id="278" r:id="rId13"/>
    <p:sldId id="270" r:id="rId14"/>
    <p:sldId id="271" r:id="rId15"/>
    <p:sldId id="272" r:id="rId16"/>
    <p:sldId id="275" r:id="rId17"/>
    <p:sldId id="276" r:id="rId18"/>
    <p:sldId id="279" r:id="rId19"/>
    <p:sldId id="280" r:id="rId20"/>
    <p:sldId id="281" r:id="rId21"/>
    <p:sldId id="344" r:id="rId22"/>
    <p:sldId id="313" r:id="rId23"/>
    <p:sldId id="277" r:id="rId2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D9D9D9"/>
    <a:srgbClr val="D10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px-nfs-01\info\Prezentace\&#352;ABLONY,%20N&#193;VODY%20-%20PowerPoint,%20Excel\PSE,PXE,CDCP_CEESEG-Excel-sablon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avka\AppData\Local\Microsoft\Windows\INetCache\Content.Outlook\CV9WSSJT\PSEPXECDCP_CEESEG-Excel-sablon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64756625386557"/>
          <c:y val="9.438775510204081E-2"/>
          <c:w val="0.51618204544341217"/>
          <c:h val="0.81377551020408168"/>
        </c:manualLayout>
      </c:layout>
      <c:doughnutChart>
        <c:varyColors val="1"/>
        <c:ser>
          <c:idx val="0"/>
          <c:order val="0"/>
          <c:tx>
            <c:strRef>
              <c:f>'Graf koláčový (prstencový)'!$L$30:$M$30</c:f>
              <c:strCache>
                <c:ptCount val="1"/>
                <c:pt idx="0">
                  <c:v>Stávající akcionáři Free float</c:v>
                </c:pt>
              </c:strCache>
            </c:strRef>
          </c:tx>
          <c:spPr>
            <a:solidFill>
              <a:srgbClr val="D10019"/>
            </a:solidFill>
            <a:ln w="12700">
              <a:solidFill>
                <a:srgbClr val="000000"/>
              </a:solidFill>
              <a:prstDash val="solid"/>
            </a:ln>
          </c:spPr>
          <c:dPt>
            <c:idx val="0"/>
            <c:bubble3D val="0"/>
            <c:spPr>
              <a:solidFill>
                <a:srgbClr val="D10019"/>
              </a:solidFill>
              <a:ln w="25400">
                <a:noFill/>
              </a:ln>
            </c:spPr>
            <c:extLst>
              <c:ext xmlns:c16="http://schemas.microsoft.com/office/drawing/2014/chart" uri="{C3380CC4-5D6E-409C-BE32-E72D297353CC}">
                <c16:uniqueId val="{00000001-6C99-4A34-9BD5-06BA774F9777}"/>
              </c:ext>
            </c:extLst>
          </c:dPt>
          <c:dPt>
            <c:idx val="1"/>
            <c:bubble3D val="0"/>
            <c:spPr>
              <a:solidFill>
                <a:srgbClr val="585858"/>
              </a:solidFill>
              <a:ln w="25400">
                <a:noFill/>
              </a:ln>
            </c:spPr>
            <c:extLst>
              <c:ext xmlns:c16="http://schemas.microsoft.com/office/drawing/2014/chart" uri="{C3380CC4-5D6E-409C-BE32-E72D297353CC}">
                <c16:uniqueId val="{00000003-6C99-4A34-9BD5-06BA774F9777}"/>
              </c:ext>
            </c:extLst>
          </c:dPt>
          <c:dPt>
            <c:idx val="2"/>
            <c:bubble3D val="0"/>
            <c:spPr>
              <a:solidFill>
                <a:srgbClr val="D9D9D9"/>
              </a:solidFill>
              <a:ln w="25400">
                <a:noFill/>
              </a:ln>
            </c:spPr>
            <c:extLst>
              <c:ext xmlns:c16="http://schemas.microsoft.com/office/drawing/2014/chart" uri="{C3380CC4-5D6E-409C-BE32-E72D297353CC}">
                <c16:uniqueId val="{00000005-6C99-4A34-9BD5-06BA774F9777}"/>
              </c:ext>
            </c:extLst>
          </c:dPt>
          <c:dPt>
            <c:idx val="3"/>
            <c:bubble3D val="0"/>
            <c:spPr>
              <a:solidFill>
                <a:srgbClr val="F6A800"/>
              </a:solidFill>
              <a:ln w="25400">
                <a:noFill/>
              </a:ln>
            </c:spPr>
            <c:extLst>
              <c:ext xmlns:c16="http://schemas.microsoft.com/office/drawing/2014/chart" uri="{C3380CC4-5D6E-409C-BE32-E72D297353CC}">
                <c16:uniqueId val="{00000007-6C99-4A34-9BD5-06BA774F9777}"/>
              </c:ext>
            </c:extLst>
          </c:dPt>
          <c:dPt>
            <c:idx val="4"/>
            <c:bubble3D val="0"/>
            <c:spPr>
              <a:solidFill>
                <a:srgbClr val="36802B"/>
              </a:solidFill>
              <a:ln w="25400">
                <a:noFill/>
              </a:ln>
            </c:spPr>
            <c:extLst>
              <c:ext xmlns:c16="http://schemas.microsoft.com/office/drawing/2014/chart" uri="{C3380CC4-5D6E-409C-BE32-E72D297353CC}">
                <c16:uniqueId val="{00000009-6C99-4A34-9BD5-06BA774F9777}"/>
              </c:ext>
            </c:extLst>
          </c:dPt>
          <c:dPt>
            <c:idx val="5"/>
            <c:bubble3D val="0"/>
            <c:spPr>
              <a:solidFill>
                <a:srgbClr val="17296E"/>
              </a:solidFill>
              <a:ln w="25400">
                <a:noFill/>
              </a:ln>
            </c:spPr>
            <c:extLst>
              <c:ext xmlns:c16="http://schemas.microsoft.com/office/drawing/2014/chart" uri="{C3380CC4-5D6E-409C-BE32-E72D297353CC}">
                <c16:uniqueId val="{0000000B-6C99-4A34-9BD5-06BA774F9777}"/>
              </c:ext>
            </c:extLst>
          </c:dPt>
          <c:dPt>
            <c:idx val="6"/>
            <c:bubble3D val="0"/>
            <c:spPr>
              <a:solidFill>
                <a:srgbClr val="969696"/>
              </a:solidFill>
              <a:ln w="25400">
                <a:noFill/>
              </a:ln>
            </c:spPr>
            <c:extLst>
              <c:ext xmlns:c16="http://schemas.microsoft.com/office/drawing/2014/chart" uri="{C3380CC4-5D6E-409C-BE32-E72D297353CC}">
                <c16:uniqueId val="{0000000D-6C99-4A34-9BD5-06BA774F9777}"/>
              </c:ext>
            </c:extLst>
          </c:dPt>
          <c:dPt>
            <c:idx val="7"/>
            <c:bubble3D val="0"/>
            <c:spPr>
              <a:solidFill>
                <a:srgbClr val="000000"/>
              </a:solidFill>
              <a:ln w="25400">
                <a:noFill/>
              </a:ln>
            </c:spPr>
            <c:extLst>
              <c:ext xmlns:c16="http://schemas.microsoft.com/office/drawing/2014/chart" uri="{C3380CC4-5D6E-409C-BE32-E72D297353CC}">
                <c16:uniqueId val="{0000000F-6C99-4A34-9BD5-06BA774F9777}"/>
              </c:ext>
            </c:extLst>
          </c:dPt>
          <c:dPt>
            <c:idx val="8"/>
            <c:bubble3D val="0"/>
            <c:spPr>
              <a:solidFill>
                <a:srgbClr val="4F007D"/>
              </a:solidFill>
              <a:ln w="25400">
                <a:noFill/>
              </a:ln>
            </c:spPr>
            <c:extLst>
              <c:ext xmlns:c16="http://schemas.microsoft.com/office/drawing/2014/chart" uri="{C3380CC4-5D6E-409C-BE32-E72D297353CC}">
                <c16:uniqueId val="{00000011-6C99-4A34-9BD5-06BA774F9777}"/>
              </c:ext>
            </c:extLst>
          </c:dPt>
          <c:dLbls>
            <c:numFmt formatCode="0%" sourceLinked="0"/>
            <c:spPr>
              <a:noFill/>
              <a:ln w="25400">
                <a:noFill/>
              </a:ln>
            </c:spPr>
            <c:txPr>
              <a:bodyPr/>
              <a:lstStyle/>
              <a:p>
                <a:pPr>
                  <a:defRPr sz="700" b="1" i="0" u="none" strike="noStrike" baseline="0">
                    <a:solidFill>
                      <a:srgbClr val="FFFFFF"/>
                    </a:solidFill>
                    <a:latin typeface="Arial"/>
                    <a:ea typeface="Arial"/>
                    <a:cs typeface="Aria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'Graf koláčový (prstencový)'!$L$30:$M$30</c:f>
              <c:strCache>
                <c:ptCount val="2"/>
                <c:pt idx="0">
                  <c:v>Stávající akcionáři</c:v>
                </c:pt>
                <c:pt idx="1">
                  <c:v>Free float</c:v>
                </c:pt>
              </c:strCache>
            </c:strRef>
          </c:cat>
          <c:val>
            <c:numRef>
              <c:f>'Graf koláčový (prstencový)'!$L$29:$M$29</c:f>
              <c:numCache>
                <c:formatCode>General</c:formatCode>
                <c:ptCount val="2"/>
                <c:pt idx="0">
                  <c:v>78.349999999999994</c:v>
                </c:pt>
                <c:pt idx="1">
                  <c:v>21.65</c:v>
                </c:pt>
              </c:numCache>
            </c:numRef>
          </c:val>
          <c:extLst>
            <c:ext xmlns:c16="http://schemas.microsoft.com/office/drawing/2014/chart" uri="{C3380CC4-5D6E-409C-BE32-E72D297353CC}">
              <c16:uniqueId val="{00000012-6C99-4A34-9BD5-06BA774F9777}"/>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73840481104910416"/>
          <c:y val="0.26020408163265307"/>
          <c:w val="0.25026985704456844"/>
          <c:h val="0.48469387755102045"/>
        </c:manualLayout>
      </c:layout>
      <c:overlay val="0"/>
      <c:spPr>
        <a:noFill/>
        <a:ln w="25400">
          <a:noFill/>
        </a:ln>
      </c:spPr>
      <c:txPr>
        <a:bodyPr/>
        <a:lstStyle/>
        <a:p>
          <a:pPr rtl="0">
            <a:defRPr sz="700" b="0" i="0" u="none" strike="noStrike" baseline="0">
              <a:solidFill>
                <a:srgbClr val="000000"/>
              </a:solidFill>
              <a:latin typeface="Arial"/>
              <a:ea typeface="Arial"/>
              <a:cs typeface="Arial"/>
            </a:defRPr>
          </a:pPr>
          <a:endParaRPr lang="cs-CZ"/>
        </a:p>
      </c:txPr>
    </c:legend>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bg1">
                  <a:lumMod val="65000"/>
                </a:schemeClr>
              </a:solidFill>
            </c:spPr>
            <c:extLst>
              <c:ext xmlns:c16="http://schemas.microsoft.com/office/drawing/2014/chart" uri="{C3380CC4-5D6E-409C-BE32-E72D297353CC}">
                <c16:uniqueId val="{00000001-D963-4610-B215-7B14ABDB12ED}"/>
              </c:ext>
            </c:extLst>
          </c:dPt>
          <c:dPt>
            <c:idx val="1"/>
            <c:bubble3D val="0"/>
            <c:spPr>
              <a:solidFill>
                <a:schemeClr val="bg1">
                  <a:lumMod val="50000"/>
                </a:schemeClr>
              </a:solidFill>
            </c:spPr>
            <c:extLst>
              <c:ext xmlns:c16="http://schemas.microsoft.com/office/drawing/2014/chart" uri="{C3380CC4-5D6E-409C-BE32-E72D297353CC}">
                <c16:uniqueId val="{00000003-D963-4610-B215-7B14ABDB12ED}"/>
              </c:ext>
            </c:extLst>
          </c:dPt>
          <c:dPt>
            <c:idx val="2"/>
            <c:bubble3D val="0"/>
            <c:spPr>
              <a:solidFill>
                <a:srgbClr val="C00000"/>
              </a:solidFill>
            </c:spPr>
            <c:extLst>
              <c:ext xmlns:c16="http://schemas.microsoft.com/office/drawing/2014/chart" uri="{C3380CC4-5D6E-409C-BE32-E72D297353CC}">
                <c16:uniqueId val="{00000005-D963-4610-B215-7B14ABDB12ED}"/>
              </c:ext>
            </c:extLst>
          </c:dPt>
          <c:dPt>
            <c:idx val="3"/>
            <c:bubble3D val="0"/>
            <c:spPr>
              <a:solidFill>
                <a:schemeClr val="bg1">
                  <a:lumMod val="85000"/>
                </a:schemeClr>
              </a:solidFill>
            </c:spPr>
            <c:extLst>
              <c:ext xmlns:c16="http://schemas.microsoft.com/office/drawing/2014/chart" uri="{C3380CC4-5D6E-409C-BE32-E72D297353CC}">
                <c16:uniqueId val="{00000007-D963-4610-B215-7B14ABDB12ED}"/>
              </c:ext>
            </c:extLst>
          </c:dPt>
          <c:dPt>
            <c:idx val="4"/>
            <c:bubble3D val="0"/>
            <c:spPr>
              <a:solidFill>
                <a:schemeClr val="bg1">
                  <a:lumMod val="75000"/>
                </a:schemeClr>
              </a:solidFill>
            </c:spPr>
            <c:extLst>
              <c:ext xmlns:c16="http://schemas.microsoft.com/office/drawing/2014/chart" uri="{C3380CC4-5D6E-409C-BE32-E72D297353CC}">
                <c16:uniqueId val="{00000009-D963-4610-B215-7B14ABDB12ED}"/>
              </c:ext>
            </c:extLst>
          </c:dPt>
          <c:dLbls>
            <c:spPr>
              <a:noFill/>
              <a:ln>
                <a:noFill/>
              </a:ln>
              <a:effectLst/>
            </c:spPr>
            <c:txPr>
              <a:bodyPr/>
              <a:lstStyle/>
              <a:p>
                <a:pPr>
                  <a:defRPr sz="800" baseline="0">
                    <a:latin typeface="+mn-lt"/>
                  </a:defRPr>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'Graf koláčový (prstencový)'!$R$4:$R$8</c:f>
              <c:strCache>
                <c:ptCount val="5"/>
                <c:pt idx="0">
                  <c:v>nemovitosti, pozemky</c:v>
                </c:pt>
                <c:pt idx="1">
                  <c:v>dluhopisy, směnky</c:v>
                </c:pt>
                <c:pt idx="2">
                  <c:v>akcie, podíly ve firmách </c:v>
                </c:pt>
                <c:pt idx="3">
                  <c:v>hotovost, vklady v bankách</c:v>
                </c:pt>
                <c:pt idx="4">
                  <c:v>ostatní investice</c:v>
                </c:pt>
              </c:strCache>
            </c:strRef>
          </c:cat>
          <c:val>
            <c:numRef>
              <c:f>'Graf koláčový (prstencový)'!$S$4:$S$8</c:f>
              <c:numCache>
                <c:formatCode>0%</c:formatCode>
                <c:ptCount val="5"/>
                <c:pt idx="0">
                  <c:v>0.27</c:v>
                </c:pt>
                <c:pt idx="1">
                  <c:v>0.21</c:v>
                </c:pt>
                <c:pt idx="2">
                  <c:v>0.23</c:v>
                </c:pt>
                <c:pt idx="3">
                  <c:v>0.16</c:v>
                </c:pt>
                <c:pt idx="4">
                  <c:v>0.13</c:v>
                </c:pt>
              </c:numCache>
            </c:numRef>
          </c:val>
          <c:extLst>
            <c:ext xmlns:c16="http://schemas.microsoft.com/office/drawing/2014/chart" uri="{C3380CC4-5D6E-409C-BE32-E72D297353CC}">
              <c16:uniqueId val="{0000000A-D963-4610-B215-7B14ABDB12ED}"/>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3672898133269742"/>
          <c:y val="0.19522193241890035"/>
          <c:w val="0.46327101866730253"/>
          <c:h val="0.61695058335856179"/>
        </c:manualLayout>
      </c:layout>
      <c:overlay val="0"/>
      <c:txPr>
        <a:bodyPr/>
        <a:lstStyle/>
        <a:p>
          <a:pPr>
            <a:defRPr sz="800" baseline="0">
              <a:latin typeface="+mn-lt"/>
            </a:defRPr>
          </a:pPr>
          <a:endParaRPr lang="cs-CZ"/>
        </a:p>
      </c:txPr>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BABA0-AB81-4CFB-9EFD-D91FE77BC590}" type="datetimeFigureOut">
              <a:rPr lang="cs-CZ" smtClean="0"/>
              <a:t>15.05.2019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78E75-94F6-428B-BDAE-C191A2B5892D}" type="slidenum">
              <a:rPr lang="cs-CZ" smtClean="0"/>
              <a:t>‹#›</a:t>
            </a:fld>
            <a:endParaRPr lang="cs-CZ"/>
          </a:p>
        </p:txBody>
      </p:sp>
    </p:spTree>
    <p:extLst>
      <p:ext uri="{BB962C8B-B14F-4D97-AF65-F5344CB8AC3E}">
        <p14:creationId xmlns:p14="http://schemas.microsoft.com/office/powerpoint/2010/main" val="13096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4CD60-96B0-48EA-98C1-2A4E863276E2}" type="slidenum">
              <a:rPr lang="cs-CZ" smtClean="0"/>
              <a:t>12</a:t>
            </a:fld>
            <a:endParaRPr lang="cs-CZ"/>
          </a:p>
        </p:txBody>
      </p:sp>
    </p:spTree>
    <p:extLst>
      <p:ext uri="{BB962C8B-B14F-4D97-AF65-F5344CB8AC3E}">
        <p14:creationId xmlns:p14="http://schemas.microsoft.com/office/powerpoint/2010/main" val="179906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3E43198C-F4FD-4139-9C50-35ECC65B1949}" type="slidenum">
              <a:rPr lang="de-DE" smtClean="0"/>
              <a:pPr>
                <a:defRPr/>
              </a:pPr>
              <a:t>13</a:t>
            </a:fld>
            <a:endParaRPr lang="de-DE"/>
          </a:p>
        </p:txBody>
      </p:sp>
    </p:spTree>
    <p:extLst>
      <p:ext uri="{BB962C8B-B14F-4D97-AF65-F5344CB8AC3E}">
        <p14:creationId xmlns:p14="http://schemas.microsoft.com/office/powerpoint/2010/main" val="307451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8"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60" y="0"/>
            <a:ext cx="9116640" cy="6837480"/>
          </a:xfrm>
          <a:prstGeom prst="rect">
            <a:avLst/>
          </a:prstGeom>
        </p:spPr>
      </p:pic>
      <p:sp>
        <p:nvSpPr>
          <p:cNvPr id="3074" name="Rectangle 2"/>
          <p:cNvSpPr>
            <a:spLocks noGrp="1" noChangeArrowheads="1"/>
          </p:cNvSpPr>
          <p:nvPr>
            <p:ph type="ctrTitle"/>
          </p:nvPr>
        </p:nvSpPr>
        <p:spPr>
          <a:xfrm>
            <a:off x="971600" y="3933056"/>
            <a:ext cx="5399087" cy="1043235"/>
          </a:xfrm>
        </p:spPr>
        <p:txBody>
          <a:bodyPr anchor="b" anchorCtr="0"/>
          <a:lstStyle>
            <a:lvl1pPr>
              <a:defRPr/>
            </a:lvl1pPr>
          </a:lstStyle>
          <a:p>
            <a:pPr lvl="0"/>
            <a:r>
              <a:rPr lang="cs-CZ" altLang="cs-CZ" noProof="0"/>
              <a:t>Kliknutím lze upravit styl.</a:t>
            </a:r>
            <a:endParaRPr lang="cs-CZ" altLang="cs-CZ" noProof="0" dirty="0"/>
          </a:p>
        </p:txBody>
      </p:sp>
      <p:sp>
        <p:nvSpPr>
          <p:cNvPr id="3075" name="Rectangle 3"/>
          <p:cNvSpPr>
            <a:spLocks noGrp="1" noChangeArrowheads="1"/>
          </p:cNvSpPr>
          <p:nvPr>
            <p:ph type="subTitle" idx="1"/>
          </p:nvPr>
        </p:nvSpPr>
        <p:spPr>
          <a:xfrm>
            <a:off x="971600" y="5085184"/>
            <a:ext cx="5399087" cy="792088"/>
          </a:xfrm>
        </p:spPr>
        <p:txBody>
          <a:bodyPr/>
          <a:lstStyle>
            <a:lvl1pPr marL="0" indent="0">
              <a:buFont typeface="Wingdings" pitchFamily="2" charset="2"/>
              <a:buNone/>
              <a:defRPr/>
            </a:lvl1pPr>
          </a:lstStyle>
          <a:p>
            <a:pPr lvl="0"/>
            <a:r>
              <a:rPr lang="cs-CZ" altLang="cs-CZ" noProof="0"/>
              <a:t>Kliknutím lze upravit styl předlohy.</a:t>
            </a:r>
          </a:p>
        </p:txBody>
      </p:sp>
      <p:sp>
        <p:nvSpPr>
          <p:cNvPr id="3076" name="Rectangle 4"/>
          <p:cNvSpPr>
            <a:spLocks noGrp="1" noChangeArrowheads="1"/>
          </p:cNvSpPr>
          <p:nvPr>
            <p:ph type="dt" sz="half" idx="2"/>
          </p:nvPr>
        </p:nvSpPr>
        <p:spPr bwMode="auto">
          <a:xfrm>
            <a:off x="971600" y="5974358"/>
            <a:ext cx="2133600" cy="3349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pic>
        <p:nvPicPr>
          <p:cNvPr id="3081" name="Picture 9" descr="ceestockex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6178550"/>
            <a:ext cx="1371600" cy="4508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Logo_P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260350"/>
            <a:ext cx="1871663" cy="73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6581DF1-1323-4CCE-B711-F92062D3DD01}" type="slidenum">
              <a:rPr lang="cs-CZ" altLang="cs-CZ"/>
              <a:pPr/>
              <a:t>‹#›</a:t>
            </a:fld>
            <a:r>
              <a:rPr lang="cs-CZ" altLang="cs-CZ"/>
              <a:t>|</a:t>
            </a:r>
          </a:p>
        </p:txBody>
      </p:sp>
    </p:spTree>
    <p:extLst>
      <p:ext uri="{BB962C8B-B14F-4D97-AF65-F5344CB8AC3E}">
        <p14:creationId xmlns:p14="http://schemas.microsoft.com/office/powerpoint/2010/main" val="373294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154664" y="981075"/>
            <a:ext cx="1798637" cy="51847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55576" y="981075"/>
            <a:ext cx="5246688" cy="518477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CE41C8F6-0AC8-44A2-9972-23FB12DE90ED}" type="slidenum">
              <a:rPr lang="cs-CZ" altLang="cs-CZ"/>
              <a:pPr/>
              <a:t>‹#›</a:t>
            </a:fld>
            <a:r>
              <a:rPr lang="cs-CZ" altLang="cs-CZ"/>
              <a:t>|</a:t>
            </a:r>
          </a:p>
        </p:txBody>
      </p:sp>
    </p:spTree>
    <p:extLst>
      <p:ext uri="{BB962C8B-B14F-4D97-AF65-F5344CB8AC3E}">
        <p14:creationId xmlns:p14="http://schemas.microsoft.com/office/powerpoint/2010/main" val="60225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7"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210" y="2129913"/>
            <a:ext cx="6063500" cy="4547625"/>
          </a:xfrm>
          <a:prstGeom prst="rect">
            <a:avLst/>
          </a:prstGeom>
        </p:spPr>
      </p:pic>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0AE4E0E0-B310-4556-8A73-58BEF769E2A8}" type="slidenum">
              <a:rPr lang="cs-CZ" altLang="cs-CZ"/>
              <a:pPr/>
              <a:t>‹#›</a:t>
            </a:fld>
            <a:r>
              <a:rPr lang="cs-CZ" altLang="cs-CZ"/>
              <a:t>|</a:t>
            </a:r>
          </a:p>
        </p:txBody>
      </p:sp>
    </p:spTree>
    <p:extLst>
      <p:ext uri="{BB962C8B-B14F-4D97-AF65-F5344CB8AC3E}">
        <p14:creationId xmlns:p14="http://schemas.microsoft.com/office/powerpoint/2010/main" val="417209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9D7D88FF-3137-4DFF-B950-E1750281A78A}" type="slidenum">
              <a:rPr lang="cs-CZ" altLang="cs-CZ"/>
              <a:pPr/>
              <a:t>‹#›</a:t>
            </a:fld>
            <a:r>
              <a:rPr lang="cs-CZ" altLang="cs-CZ"/>
              <a:t>|</a:t>
            </a:r>
          </a:p>
        </p:txBody>
      </p:sp>
    </p:spTree>
    <p:extLst>
      <p:ext uri="{BB962C8B-B14F-4D97-AF65-F5344CB8AC3E}">
        <p14:creationId xmlns:p14="http://schemas.microsoft.com/office/powerpoint/2010/main" val="80184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55576" y="1903413"/>
            <a:ext cx="3888432"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4860032" y="1903413"/>
            <a:ext cx="3882702"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9BB0225-E32C-4A4C-AB62-0BBFC0F5D783}" type="slidenum">
              <a:rPr lang="cs-CZ" altLang="cs-CZ"/>
              <a:pPr/>
              <a:t>‹#›</a:t>
            </a:fld>
            <a:r>
              <a:rPr lang="cs-CZ" altLang="cs-CZ"/>
              <a:t>|</a:t>
            </a:r>
          </a:p>
        </p:txBody>
      </p:sp>
    </p:spTree>
    <p:extLst>
      <p:ext uri="{BB962C8B-B14F-4D97-AF65-F5344CB8AC3E}">
        <p14:creationId xmlns:p14="http://schemas.microsoft.com/office/powerpoint/2010/main" val="89222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755576" y="903858"/>
            <a:ext cx="5987008" cy="724942"/>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755576"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755576" y="2564904"/>
            <a:ext cx="4040188"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4943401"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943401" y="2564904"/>
            <a:ext cx="4041775"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zápatí 6"/>
          <p:cNvSpPr>
            <a:spLocks noGrp="1"/>
          </p:cNvSpPr>
          <p:nvPr>
            <p:ph type="ftr" sz="quarter" idx="10"/>
          </p:nvPr>
        </p:nvSpPr>
        <p:spPr/>
        <p:txBody>
          <a:bodyPr/>
          <a:lstStyle>
            <a:lvl1pPr>
              <a:defRPr/>
            </a:lvl1pPr>
          </a:lstStyle>
          <a:p>
            <a:endParaRPr lang="cs-CZ" altLang="cs-CZ"/>
          </a:p>
        </p:txBody>
      </p:sp>
      <p:sp>
        <p:nvSpPr>
          <p:cNvPr id="8" name="Zástupný symbol pro číslo snímku 7"/>
          <p:cNvSpPr>
            <a:spLocks noGrp="1"/>
          </p:cNvSpPr>
          <p:nvPr>
            <p:ph type="sldNum" sz="quarter" idx="11"/>
          </p:nvPr>
        </p:nvSpPr>
        <p:spPr/>
        <p:txBody>
          <a:bodyPr/>
          <a:lstStyle>
            <a:lvl1pPr>
              <a:defRPr/>
            </a:lvl1pPr>
          </a:lstStyle>
          <a:p>
            <a:fld id="{ABB0F296-2B81-4AB7-8797-572A2F1B3DB9}" type="slidenum">
              <a:rPr lang="cs-CZ" altLang="cs-CZ"/>
              <a:pPr/>
              <a:t>‹#›</a:t>
            </a:fld>
            <a:r>
              <a:rPr lang="cs-CZ" altLang="cs-CZ"/>
              <a:t>|</a:t>
            </a:r>
          </a:p>
        </p:txBody>
      </p:sp>
    </p:spTree>
    <p:extLst>
      <p:ext uri="{BB962C8B-B14F-4D97-AF65-F5344CB8AC3E}">
        <p14:creationId xmlns:p14="http://schemas.microsoft.com/office/powerpoint/2010/main" val="393083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endParaRPr lang="cs-CZ" altLang="cs-CZ"/>
          </a:p>
        </p:txBody>
      </p:sp>
      <p:sp>
        <p:nvSpPr>
          <p:cNvPr id="4" name="Zástupný symbol pro číslo snímku 3"/>
          <p:cNvSpPr>
            <a:spLocks noGrp="1"/>
          </p:cNvSpPr>
          <p:nvPr>
            <p:ph type="sldNum" sz="quarter" idx="11"/>
          </p:nvPr>
        </p:nvSpPr>
        <p:spPr/>
        <p:txBody>
          <a:bodyPr/>
          <a:lstStyle>
            <a:lvl1pPr>
              <a:defRPr/>
            </a:lvl1pPr>
          </a:lstStyle>
          <a:p>
            <a:fld id="{C56E0AA6-457E-47A9-8A50-B7A6BD5A0B0C}" type="slidenum">
              <a:rPr lang="cs-CZ" altLang="cs-CZ"/>
              <a:pPr/>
              <a:t>‹#›</a:t>
            </a:fld>
            <a:r>
              <a:rPr lang="cs-CZ" altLang="cs-CZ"/>
              <a:t>|</a:t>
            </a:r>
          </a:p>
        </p:txBody>
      </p:sp>
    </p:spTree>
    <p:extLst>
      <p:ext uri="{BB962C8B-B14F-4D97-AF65-F5344CB8AC3E}">
        <p14:creationId xmlns:p14="http://schemas.microsoft.com/office/powerpoint/2010/main" val="329211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a:p>
        </p:txBody>
      </p:sp>
      <p:sp>
        <p:nvSpPr>
          <p:cNvPr id="3" name="Zástupný symbol pro číslo snímku 2"/>
          <p:cNvSpPr>
            <a:spLocks noGrp="1"/>
          </p:cNvSpPr>
          <p:nvPr>
            <p:ph type="sldNum" sz="quarter" idx="11"/>
          </p:nvPr>
        </p:nvSpPr>
        <p:spPr/>
        <p:txBody>
          <a:bodyPr/>
          <a:lstStyle>
            <a:lvl1pPr>
              <a:defRPr/>
            </a:lvl1pPr>
          </a:lstStyle>
          <a:p>
            <a:fld id="{B9D07B31-27BD-4609-B022-D44C5A24AAD9}" type="slidenum">
              <a:rPr lang="cs-CZ" altLang="cs-CZ"/>
              <a:pPr/>
              <a:t>‹#›</a:t>
            </a:fld>
            <a:r>
              <a:rPr lang="cs-CZ" altLang="cs-CZ"/>
              <a:t>|</a:t>
            </a:r>
          </a:p>
        </p:txBody>
      </p:sp>
    </p:spTree>
    <p:extLst>
      <p:ext uri="{BB962C8B-B14F-4D97-AF65-F5344CB8AC3E}">
        <p14:creationId xmlns:p14="http://schemas.microsoft.com/office/powerpoint/2010/main" val="160278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65920" y="836712"/>
            <a:ext cx="3008313" cy="958428"/>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3923928" y="1916833"/>
            <a:ext cx="4824536" cy="4248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755576" y="1916833"/>
            <a:ext cx="3008313" cy="42484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8E81B200-584F-4C56-9D3A-8E1F86514A79}" type="slidenum">
              <a:rPr lang="cs-CZ" altLang="cs-CZ"/>
              <a:pPr/>
              <a:t>‹#›</a:t>
            </a:fld>
            <a:r>
              <a:rPr lang="cs-CZ" altLang="cs-CZ"/>
              <a:t>|</a:t>
            </a:r>
          </a:p>
        </p:txBody>
      </p:sp>
    </p:spTree>
    <p:extLst>
      <p:ext uri="{BB962C8B-B14F-4D97-AF65-F5344CB8AC3E}">
        <p14:creationId xmlns:p14="http://schemas.microsoft.com/office/powerpoint/2010/main" val="358062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55576"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755576" y="908720"/>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75557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26EDE50-C5B4-43D3-8958-0682E13FE50D}" type="slidenum">
              <a:rPr lang="cs-CZ" altLang="cs-CZ"/>
              <a:pPr/>
              <a:t>‹#›</a:t>
            </a:fld>
            <a:r>
              <a:rPr lang="cs-CZ" altLang="cs-CZ"/>
              <a:t>|</a:t>
            </a:r>
          </a:p>
        </p:txBody>
      </p:sp>
    </p:spTree>
    <p:extLst>
      <p:ext uri="{BB962C8B-B14F-4D97-AF65-F5344CB8AC3E}">
        <p14:creationId xmlns:p14="http://schemas.microsoft.com/office/powerpoint/2010/main" val="205032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8651" y="908720"/>
            <a:ext cx="539908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758651" y="1831058"/>
            <a:ext cx="7197725"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9" name="Rectangle 5"/>
          <p:cNvSpPr>
            <a:spLocks noGrp="1" noChangeArrowheads="1"/>
          </p:cNvSpPr>
          <p:nvPr>
            <p:ph type="ftr" sz="quarter" idx="3"/>
          </p:nvPr>
        </p:nvSpPr>
        <p:spPr bwMode="auto">
          <a:xfrm>
            <a:off x="1187624" y="6506988"/>
            <a:ext cx="36004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aseline="0">
                <a:solidFill>
                  <a:srgbClr val="585858"/>
                </a:solidFill>
              </a:defRPr>
            </a:lvl1pPr>
          </a:lstStyle>
          <a:p>
            <a:endParaRPr lang="cs-CZ" altLang="cs-CZ" dirty="0"/>
          </a:p>
        </p:txBody>
      </p:sp>
      <p:sp>
        <p:nvSpPr>
          <p:cNvPr id="1030" name="Rectangle 6"/>
          <p:cNvSpPr>
            <a:spLocks noGrp="1" noChangeArrowheads="1"/>
          </p:cNvSpPr>
          <p:nvPr>
            <p:ph type="sldNum" sz="quarter" idx="4"/>
          </p:nvPr>
        </p:nvSpPr>
        <p:spPr bwMode="auto">
          <a:xfrm>
            <a:off x="755576" y="6506988"/>
            <a:ext cx="4318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vl1pPr>
          </a:lstStyle>
          <a:p>
            <a:fld id="{32932DE8-2A3C-4F7C-AB9D-4C0A857B9221}" type="slidenum">
              <a:rPr lang="cs-CZ" altLang="cs-CZ"/>
              <a:pPr/>
              <a:t>‹#›</a:t>
            </a:fld>
            <a:r>
              <a:rPr lang="cs-CZ" altLang="cs-CZ" dirty="0"/>
              <a:t>|</a:t>
            </a:r>
          </a:p>
        </p:txBody>
      </p:sp>
      <p:pic>
        <p:nvPicPr>
          <p:cNvPr id="1031" name="Picture 7" descr="ceestockexch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9013" y="6178550"/>
            <a:ext cx="1371600" cy="4508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ogo_PSE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260350"/>
            <a:ext cx="1871663" cy="7366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bwMode="auto">
          <a:xfrm>
            <a:off x="-23564" y="342851"/>
            <a:ext cx="6899820" cy="123403"/>
          </a:xfrm>
          <a:prstGeom prst="rect">
            <a:avLst/>
          </a:prstGeom>
          <a:solidFill>
            <a:srgbClr val="D1001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0" name="Gerade Verbindung 9"/>
          <p:cNvCxnSpPr/>
          <p:nvPr/>
        </p:nvCxnSpPr>
        <p:spPr bwMode="auto">
          <a:xfrm>
            <a:off x="395536" y="0"/>
            <a:ext cx="0" cy="6858000"/>
          </a:xfrm>
          <a:prstGeom prst="line">
            <a:avLst/>
          </a:prstGeom>
          <a:solidFill>
            <a:schemeClr val="accent1"/>
          </a:solidFill>
          <a:ln w="9525" cap="flat" cmpd="sng" algn="ctr">
            <a:solidFill>
              <a:srgbClr val="D1001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marL="342900" indent="-342900" algn="l" rtl="0" eaLnBrk="1" fontAlgn="base" hangingPunct="1">
        <a:spcBef>
          <a:spcPct val="25000"/>
        </a:spcBef>
        <a:spcAft>
          <a:spcPct val="0"/>
        </a:spcAft>
        <a:buClr>
          <a:srgbClr val="D10019"/>
        </a:buClr>
        <a:buFont typeface="Wingdings" pitchFamily="2" charset="2"/>
        <a:buChar char="n"/>
        <a:defRPr>
          <a:solidFill>
            <a:schemeClr val="tx1"/>
          </a:solidFill>
          <a:latin typeface="+mn-lt"/>
          <a:ea typeface="+mn-ea"/>
          <a:cs typeface="+mn-cs"/>
        </a:defRPr>
      </a:lvl1pPr>
      <a:lvl2pPr marL="742950" indent="-285750" algn="l" rtl="0" eaLnBrk="1" fontAlgn="base" hangingPunct="1">
        <a:spcBef>
          <a:spcPct val="25000"/>
        </a:spcBef>
        <a:spcAft>
          <a:spcPct val="0"/>
        </a:spcAft>
        <a:buClr>
          <a:srgbClr val="585858"/>
        </a:buClr>
        <a:buFont typeface="Wingdings" pitchFamily="2" charset="2"/>
        <a:buChar char="n"/>
        <a:defRPr>
          <a:solidFill>
            <a:schemeClr val="tx1"/>
          </a:solidFill>
          <a:latin typeface="+mn-lt"/>
          <a:cs typeface="+mn-cs"/>
        </a:defRPr>
      </a:lvl2pPr>
      <a:lvl3pPr marL="1143000" indent="-228600" algn="l" rtl="0" eaLnBrk="1" fontAlgn="base" hangingPunct="1">
        <a:spcBef>
          <a:spcPct val="25000"/>
        </a:spcBef>
        <a:spcAft>
          <a:spcPct val="0"/>
        </a:spcAft>
        <a:buClr>
          <a:srgbClr val="585858"/>
        </a:buClr>
        <a:buSzPct val="90000"/>
        <a:buFont typeface="Wingdings" pitchFamily="2" charset="2"/>
        <a:buChar char="o"/>
        <a:defRPr>
          <a:solidFill>
            <a:schemeClr val="tx1"/>
          </a:solidFill>
          <a:latin typeface="+mn-lt"/>
          <a:cs typeface="+mn-cs"/>
        </a:defRPr>
      </a:lvl3pPr>
      <a:lvl4pPr marL="1600200" indent="-228600" algn="l" rtl="0" eaLnBrk="1" fontAlgn="base" hangingPunct="1">
        <a:spcBef>
          <a:spcPct val="25000"/>
        </a:spcBef>
        <a:spcAft>
          <a:spcPct val="0"/>
        </a:spcAft>
        <a:buClr>
          <a:srgbClr val="D9D9D9"/>
        </a:buClr>
        <a:buFont typeface="Wingdings" pitchFamily="2" charset="2"/>
        <a:buChar char="n"/>
        <a:defRPr>
          <a:solidFill>
            <a:schemeClr val="tx1"/>
          </a:solidFill>
          <a:latin typeface="+mn-lt"/>
          <a:cs typeface="+mn-cs"/>
        </a:defRPr>
      </a:lvl4pPr>
      <a:lvl5pPr marL="20574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5pPr>
      <a:lvl6pPr marL="25146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6pPr>
      <a:lvl7pPr marL="29718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7pPr>
      <a:lvl8pPr marL="34290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8pPr>
      <a:lvl9pPr marL="38862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altLang="cs-CZ" dirty="0"/>
              <a:t>IPO v ČR – Právní aspekty</a:t>
            </a:r>
          </a:p>
        </p:txBody>
      </p:sp>
      <p:sp>
        <p:nvSpPr>
          <p:cNvPr id="2051" name="Rectangle 3"/>
          <p:cNvSpPr>
            <a:spLocks noGrp="1" noChangeArrowheads="1"/>
          </p:cNvSpPr>
          <p:nvPr>
            <p:ph type="subTitle" idx="1"/>
          </p:nvPr>
        </p:nvSpPr>
        <p:spPr/>
        <p:txBody>
          <a:bodyPr/>
          <a:lstStyle/>
          <a:p>
            <a:endParaRPr lang="cs-CZ" alt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Přijetí na RT</a:t>
            </a:r>
          </a:p>
        </p:txBody>
      </p:sp>
      <p:sp>
        <p:nvSpPr>
          <p:cNvPr id="3" name="Zástupný symbol pro obsah 2"/>
          <p:cNvSpPr>
            <a:spLocks noGrp="1"/>
          </p:cNvSpPr>
          <p:nvPr>
            <p:ph idx="1"/>
          </p:nvPr>
        </p:nvSpPr>
        <p:spPr/>
        <p:txBody>
          <a:bodyPr/>
          <a:lstStyle/>
          <a:p>
            <a:r>
              <a:rPr lang="cs-CZ" dirty="0"/>
              <a:t>Podmínky standardizovány v rámci EU:</a:t>
            </a:r>
          </a:p>
          <a:p>
            <a:pPr lvl="1"/>
            <a:r>
              <a:rPr lang="cs-CZ" dirty="0"/>
              <a:t>směrnice č. 2001/34/ES,</a:t>
            </a:r>
          </a:p>
          <a:p>
            <a:pPr lvl="1"/>
            <a:r>
              <a:rPr lang="cs-CZ" dirty="0"/>
              <a:t>směrnice č. 2014/65/EU (</a:t>
            </a:r>
            <a:r>
              <a:rPr lang="cs-CZ" dirty="0" err="1"/>
              <a:t>MiFID</a:t>
            </a:r>
            <a:r>
              <a:rPr lang="cs-CZ" dirty="0"/>
              <a:t> II),</a:t>
            </a:r>
          </a:p>
          <a:p>
            <a:pPr lvl="1"/>
            <a:r>
              <a:rPr lang="cs-CZ" dirty="0"/>
              <a:t>nařízení Komise č. 2017/568,</a:t>
            </a:r>
          </a:p>
          <a:p>
            <a:r>
              <a:rPr lang="cs-CZ" dirty="0"/>
              <a:t>V ČR § 56 a násl. ZPKT a § 65 a násl. ZPKT,</a:t>
            </a:r>
          </a:p>
          <a:p>
            <a:r>
              <a:rPr lang="cs-CZ" dirty="0"/>
              <a:t>Velká míra diskrece ponechána samotným regulovaným trhům,</a:t>
            </a:r>
          </a:p>
          <a:p>
            <a:endParaRPr lang="cs-CZ" dirty="0"/>
          </a:p>
        </p:txBody>
      </p:sp>
    </p:spTree>
    <p:extLst>
      <p:ext uri="{BB962C8B-B14F-4D97-AF65-F5344CB8AC3E}">
        <p14:creationId xmlns:p14="http://schemas.microsoft.com/office/powerpoint/2010/main" val="14408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altLang="cs-CZ" dirty="0"/>
              <a:t>IPO v ČR</a:t>
            </a:r>
          </a:p>
        </p:txBody>
      </p:sp>
      <p:sp>
        <p:nvSpPr>
          <p:cNvPr id="2051" name="Rectangle 3"/>
          <p:cNvSpPr>
            <a:spLocks noGrp="1" noChangeArrowheads="1"/>
          </p:cNvSpPr>
          <p:nvPr>
            <p:ph type="subTitle" idx="1"/>
          </p:nvPr>
        </p:nvSpPr>
        <p:spPr/>
        <p:txBody>
          <a:bodyPr/>
          <a:lstStyle/>
          <a:p>
            <a:endParaRPr lang="cs-CZ" altLang="cs-CZ" dirty="0"/>
          </a:p>
        </p:txBody>
      </p:sp>
    </p:spTree>
    <p:extLst>
      <p:ext uri="{BB962C8B-B14F-4D97-AF65-F5344CB8AC3E}">
        <p14:creationId xmlns:p14="http://schemas.microsoft.com/office/powerpoint/2010/main" val="142580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MONETA Money Bank case study</a:t>
            </a:r>
          </a:p>
        </p:txBody>
      </p:sp>
      <p:sp>
        <p:nvSpPr>
          <p:cNvPr id="3" name="Zástupný symbol pro číslo snímku 2"/>
          <p:cNvSpPr>
            <a:spLocks noGrp="1"/>
          </p:cNvSpPr>
          <p:nvPr>
            <p:ph type="sldNum" sz="quarter" idx="11"/>
          </p:nvPr>
        </p:nvSpPr>
        <p:spPr/>
        <p:txBody>
          <a:bodyPr/>
          <a:lstStyle/>
          <a:p>
            <a:fld id="{C56E0AA6-457E-47A9-8A50-B7A6BD5A0B0C}" type="slidenum">
              <a:rPr lang="cs-CZ" altLang="cs-CZ" smtClean="0"/>
              <a:pPr/>
              <a:t>12</a:t>
            </a:fld>
            <a:r>
              <a:rPr lang="cs-CZ" altLang="cs-CZ"/>
              <a:t>|</a:t>
            </a:r>
          </a:p>
        </p:txBody>
      </p:sp>
      <p:sp>
        <p:nvSpPr>
          <p:cNvPr id="4" name="Zástupný symbol pro obsah 3"/>
          <p:cNvSpPr>
            <a:spLocks noGrp="1"/>
          </p:cNvSpPr>
          <p:nvPr>
            <p:ph idx="4294967295"/>
          </p:nvPr>
        </p:nvSpPr>
        <p:spPr>
          <a:xfrm>
            <a:off x="831884" y="2257137"/>
            <a:ext cx="7776864" cy="571432"/>
          </a:xfrm>
        </p:spPr>
        <p:txBody>
          <a:bodyPr/>
          <a:lstStyle/>
          <a:p>
            <a:r>
              <a:rPr lang="en-US" dirty="0"/>
              <a:t>One of the top 5 IPO‘s in EMEA in 2016</a:t>
            </a:r>
          </a:p>
          <a:p>
            <a:r>
              <a:rPr lang="en-US" dirty="0"/>
              <a:t>Fastest 100% exit via single capital market in EMEA in last 10 years</a:t>
            </a:r>
          </a:p>
          <a:p>
            <a:pPr marL="0" indent="0">
              <a:buNone/>
            </a:pPr>
            <a:endParaRPr lang="cs-CZ" sz="1100" dirty="0"/>
          </a:p>
        </p:txBody>
      </p:sp>
      <p:graphicFrame>
        <p:nvGraphicFramePr>
          <p:cNvPr id="5" name="Tabulka 4"/>
          <p:cNvGraphicFramePr>
            <a:graphicFrameLocks noGrp="1"/>
          </p:cNvGraphicFramePr>
          <p:nvPr>
            <p:extLst>
              <p:ext uri="{D42A27DB-BD31-4B8C-83A1-F6EECF244321}">
                <p14:modId xmlns:p14="http://schemas.microsoft.com/office/powerpoint/2010/main" val="1018198668"/>
              </p:ext>
            </p:extLst>
          </p:nvPr>
        </p:nvGraphicFramePr>
        <p:xfrm>
          <a:off x="827584" y="3573016"/>
          <a:ext cx="5688632" cy="2171383"/>
        </p:xfrm>
        <a:graphic>
          <a:graphicData uri="http://schemas.openxmlformats.org/drawingml/2006/table">
            <a:tbl>
              <a:tblPr/>
              <a:tblGrid>
                <a:gridCol w="1546480">
                  <a:extLst>
                    <a:ext uri="{9D8B030D-6E8A-4147-A177-3AD203B41FA5}">
                      <a16:colId xmlns:a16="http://schemas.microsoft.com/office/drawing/2014/main" val="2822669889"/>
                    </a:ext>
                  </a:extLst>
                </a:gridCol>
                <a:gridCol w="2597426">
                  <a:extLst>
                    <a:ext uri="{9D8B030D-6E8A-4147-A177-3AD203B41FA5}">
                      <a16:colId xmlns:a16="http://schemas.microsoft.com/office/drawing/2014/main" val="1551779190"/>
                    </a:ext>
                  </a:extLst>
                </a:gridCol>
                <a:gridCol w="1544726">
                  <a:extLst>
                    <a:ext uri="{9D8B030D-6E8A-4147-A177-3AD203B41FA5}">
                      <a16:colId xmlns:a16="http://schemas.microsoft.com/office/drawing/2014/main" val="1146910673"/>
                    </a:ext>
                  </a:extLst>
                </a:gridCol>
              </a:tblGrid>
              <a:tr h="40995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bg1"/>
                          </a:solidFill>
                          <a:effectLst/>
                          <a:latin typeface="Arial" charset="0"/>
                          <a:cs typeface="Arial" charset="0"/>
                        </a:rPr>
                        <a:t>Issuer</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cap="flat">
                      <a:noFill/>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kern="1200" cap="none" normalizeH="0" baseline="0" noProof="1">
                          <a:ln>
                            <a:noFill/>
                          </a:ln>
                          <a:solidFill>
                            <a:schemeClr val="tx1"/>
                          </a:solidFill>
                          <a:effectLst/>
                          <a:latin typeface="Arial" charset="0"/>
                          <a:ea typeface="+mn-ea"/>
                          <a:cs typeface="Arial" charset="0"/>
                        </a:rPr>
                        <a:t>MONETA Money Bank</a:t>
                      </a:r>
                    </a:p>
                  </a:txBody>
                  <a:tcPr marL="90000" marR="0" marT="46800" marB="46800" horzOverflow="overflow">
                    <a:lnL w="19050" cap="flat" cmpd="sng" algn="ctr">
                      <a:solidFill>
                        <a:srgbClr val="D10019"/>
                      </a:solidFill>
                      <a:prstDash val="solid"/>
                      <a:round/>
                      <a:headEnd type="none" w="med" len="med"/>
                      <a:tailEnd type="none" w="med" len="med"/>
                    </a:lnL>
                    <a:lnR>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tc>
                  <a:txBody>
                    <a:bodyPr/>
                    <a:lstStyle/>
                    <a:p>
                      <a:endParaRPr lang="cs-CZ"/>
                    </a:p>
                  </a:txBody>
                  <a:tcPr marL="90000" marR="0" marT="46800" marB="46800" horzOverflow="overflow">
                    <a:lnL>
                      <a:noFill/>
                    </a:lnL>
                    <a:lnR cap="flat">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2288503"/>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bg1"/>
                          </a:solidFill>
                          <a:effectLst/>
                          <a:latin typeface="Arial" charset="0"/>
                          <a:cs typeface="Arial" charset="0"/>
                        </a:rPr>
                        <a:t>Listing / Offer type</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tx1"/>
                          </a:solidFill>
                          <a:effectLst/>
                          <a:latin typeface="Arial" charset="0"/>
                          <a:cs typeface="Arial" charset="0"/>
                        </a:rPr>
                        <a:t>Prague Stock Exchange / IPO</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2123197429"/>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bg1"/>
                          </a:solidFill>
                          <a:effectLst/>
                          <a:latin typeface="Arial" charset="0"/>
                          <a:cs typeface="Arial" charset="0"/>
                        </a:rPr>
                        <a:t>Offer price </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tx1"/>
                          </a:solidFill>
                          <a:effectLst/>
                          <a:latin typeface="Arial" charset="0"/>
                          <a:cs typeface="Arial" charset="0"/>
                        </a:rPr>
                        <a:t>CZK 68.00 (EUR 2,52)</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3587873441"/>
                  </a:ext>
                </a:extLst>
              </a:tr>
              <a:tr h="285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bg1"/>
                          </a:solidFill>
                          <a:effectLst/>
                          <a:latin typeface="Arial" charset="0"/>
                          <a:cs typeface="Arial" charset="0"/>
                        </a:rPr>
                        <a:t>Market cap at IPO</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defRPr/>
                      </a:pPr>
                      <a:r>
                        <a:rPr kumimoji="0" lang="en-US" sz="1000" b="1" i="0" u="none" strike="noStrike" kern="1200" cap="none" normalizeH="0" baseline="0" noProof="1">
                          <a:ln>
                            <a:noFill/>
                          </a:ln>
                          <a:solidFill>
                            <a:schemeClr val="tx1"/>
                          </a:solidFill>
                          <a:effectLst/>
                          <a:latin typeface="Arial" charset="0"/>
                          <a:ea typeface="+mn-ea"/>
                          <a:cs typeface="Arial" charset="0"/>
                        </a:rPr>
                        <a:t>CZK 34.7bn (i.e. EUR 1.3bn)</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3729326511"/>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0" dirty="0">
                          <a:ln>
                            <a:noFill/>
                          </a:ln>
                          <a:solidFill>
                            <a:schemeClr val="bg1"/>
                          </a:solidFill>
                          <a:effectLst/>
                          <a:latin typeface="Arial" pitchFamily="34" charset="0"/>
                          <a:cs typeface="Arial" pitchFamily="34" charset="0"/>
                        </a:rPr>
                        <a:t>First trading day</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kern="1200" cap="none" normalizeH="0" baseline="0" noProof="1">
                          <a:ln>
                            <a:noFill/>
                          </a:ln>
                          <a:solidFill>
                            <a:schemeClr val="tx1"/>
                          </a:solidFill>
                          <a:effectLst/>
                          <a:latin typeface="Arial" charset="0"/>
                          <a:ea typeface="+mn-ea"/>
                          <a:cs typeface="Arial" charset="0"/>
                        </a:rPr>
                        <a:t>6 May 2016 (FF 59%)</a:t>
                      </a:r>
                      <a:endParaRPr kumimoji="0" lang="en-US" sz="1000" b="1"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2114793118"/>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0" dirty="0">
                          <a:ln>
                            <a:noFill/>
                          </a:ln>
                          <a:solidFill>
                            <a:schemeClr val="bg1"/>
                          </a:solidFill>
                          <a:effectLst/>
                          <a:latin typeface="Arial" pitchFamily="34" charset="0"/>
                          <a:cs typeface="Arial" pitchFamily="34" charset="0"/>
                        </a:rPr>
                        <a:t>1st </a:t>
                      </a:r>
                      <a:r>
                        <a:rPr kumimoji="0" lang="cs-CZ" sz="1000" b="1" i="0" u="none" strike="noStrike" cap="none" normalizeH="0" baseline="0" noProof="0" dirty="0">
                          <a:ln>
                            <a:noFill/>
                          </a:ln>
                          <a:solidFill>
                            <a:schemeClr val="bg1"/>
                          </a:solidFill>
                          <a:effectLst/>
                          <a:latin typeface="Arial" pitchFamily="34" charset="0"/>
                          <a:cs typeface="Arial" pitchFamily="34" charset="0"/>
                        </a:rPr>
                        <a:t>ABB</a:t>
                      </a:r>
                      <a:endParaRPr kumimoji="0" lang="en-US" sz="1000" b="1" i="0" u="none" strike="noStrike" cap="none" normalizeH="0" baseline="0" noProof="0" dirty="0">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tx1"/>
                          </a:solidFill>
                          <a:effectLst/>
                          <a:latin typeface="Arial" charset="0"/>
                          <a:cs typeface="Arial" charset="0"/>
                        </a:rPr>
                        <a:t>FF after the </a:t>
                      </a:r>
                      <a:r>
                        <a:rPr kumimoji="0" lang="cs-CZ" sz="1000" b="1" i="0" u="none" strike="noStrike" cap="none" normalizeH="0" baseline="0" noProof="1">
                          <a:ln>
                            <a:noFill/>
                          </a:ln>
                          <a:solidFill>
                            <a:schemeClr val="tx1"/>
                          </a:solidFill>
                          <a:effectLst/>
                          <a:latin typeface="Arial" charset="0"/>
                          <a:cs typeface="Arial" charset="0"/>
                        </a:rPr>
                        <a:t>1st ABB</a:t>
                      </a:r>
                      <a:r>
                        <a:rPr kumimoji="0" lang="en-US" sz="1000" b="1" i="0" u="none" strike="noStrike" cap="none" normalizeH="0" baseline="0" noProof="1">
                          <a:ln>
                            <a:noFill/>
                          </a:ln>
                          <a:solidFill>
                            <a:schemeClr val="tx1"/>
                          </a:solidFill>
                          <a:effectLst/>
                          <a:latin typeface="Arial" charset="0"/>
                          <a:cs typeface="Arial" charset="0"/>
                        </a:rPr>
                        <a:t> 82%, price of the offer CZK 75 (-6.6% makret)</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77782764"/>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bg1"/>
                          </a:solidFill>
                          <a:effectLst/>
                          <a:latin typeface="Arial" charset="0"/>
                          <a:cs typeface="Arial" charset="0"/>
                        </a:rPr>
                        <a:t>2nd </a:t>
                      </a:r>
                      <a:r>
                        <a:rPr kumimoji="0" lang="cs-CZ" sz="1000" b="1" i="0" u="none" strike="noStrike" cap="none" normalizeH="0" baseline="0" noProof="1">
                          <a:ln>
                            <a:noFill/>
                          </a:ln>
                          <a:solidFill>
                            <a:schemeClr val="bg1"/>
                          </a:solidFill>
                          <a:effectLst/>
                          <a:latin typeface="Arial" charset="0"/>
                          <a:cs typeface="Arial" charset="0"/>
                        </a:rPr>
                        <a:t>ABB</a:t>
                      </a:r>
                      <a:endParaRPr kumimoji="0" lang="en-US" sz="10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1">
                          <a:ln>
                            <a:noFill/>
                          </a:ln>
                          <a:solidFill>
                            <a:schemeClr val="tx1"/>
                          </a:solidFill>
                          <a:effectLst/>
                          <a:latin typeface="Arial" charset="0"/>
                          <a:cs typeface="Arial" charset="0"/>
                        </a:rPr>
                        <a:t>FF after the </a:t>
                      </a:r>
                      <a:r>
                        <a:rPr kumimoji="0" lang="cs-CZ" sz="1000" b="1" i="0" u="none" strike="noStrike" cap="none" normalizeH="0" baseline="0" noProof="1">
                          <a:ln>
                            <a:noFill/>
                          </a:ln>
                          <a:solidFill>
                            <a:schemeClr val="tx1"/>
                          </a:solidFill>
                          <a:effectLst/>
                          <a:latin typeface="Arial" charset="0"/>
                          <a:cs typeface="Arial" charset="0"/>
                        </a:rPr>
                        <a:t>2nd ABB </a:t>
                      </a:r>
                      <a:r>
                        <a:rPr kumimoji="0" lang="en-US" sz="1000" b="1" i="0" u="none" strike="noStrike" cap="none" normalizeH="0" baseline="0" noProof="1">
                          <a:ln>
                            <a:noFill/>
                          </a:ln>
                          <a:solidFill>
                            <a:schemeClr val="tx1"/>
                          </a:solidFill>
                          <a:effectLst/>
                          <a:latin typeface="Arial" charset="0"/>
                          <a:cs typeface="Arial" charset="0"/>
                        </a:rPr>
                        <a:t>100%, price of the offer CZK 81 (-8% market)</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28409586"/>
                  </a:ext>
                </a:extLst>
              </a:tr>
              <a:tr h="24014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cap="none" normalizeH="0" baseline="0" noProof="0" dirty="0">
                          <a:ln>
                            <a:noFill/>
                          </a:ln>
                          <a:solidFill>
                            <a:schemeClr val="bg1"/>
                          </a:solidFill>
                          <a:effectLst/>
                          <a:latin typeface="Arial" pitchFamily="34" charset="0"/>
                          <a:cs typeface="Arial" pitchFamily="34" charset="0"/>
                        </a:rPr>
                        <a:t>Global coordinator</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1000" b="1" i="0" u="none" strike="noStrike" kern="1200" cap="none" normalizeH="0" baseline="0" noProof="1">
                          <a:ln>
                            <a:noFill/>
                          </a:ln>
                          <a:solidFill>
                            <a:schemeClr val="tx1"/>
                          </a:solidFill>
                          <a:effectLst/>
                          <a:latin typeface="Arial" charset="0"/>
                          <a:ea typeface="+mn-ea"/>
                          <a:cs typeface="Arial" charset="0"/>
                        </a:rPr>
                        <a:t>J.P.Morgan </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851561906"/>
                  </a:ext>
                </a:extLst>
              </a:tr>
            </a:tbl>
          </a:graphicData>
        </a:graphic>
      </p:graphicFrame>
      <p:pic>
        <p:nvPicPr>
          <p:cNvPr id="6" name="Obrázek 5"/>
          <p:cNvPicPr>
            <a:picLocks noChangeAspect="1"/>
          </p:cNvPicPr>
          <p:nvPr/>
        </p:nvPicPr>
        <p:blipFill>
          <a:blip r:embed="rId3"/>
          <a:stretch>
            <a:fillRect/>
          </a:stretch>
        </p:blipFill>
        <p:spPr>
          <a:xfrm>
            <a:off x="5883881" y="3911570"/>
            <a:ext cx="3213275" cy="1849202"/>
          </a:xfrm>
          <a:prstGeom prst="rect">
            <a:avLst/>
          </a:prstGeom>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2" y="1665706"/>
            <a:ext cx="1512168" cy="29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664532" y="3476596"/>
            <a:ext cx="1944216" cy="276999"/>
          </a:xfrm>
          <a:prstGeom prst="rect">
            <a:avLst/>
          </a:prstGeom>
          <a:noFill/>
        </p:spPr>
        <p:txBody>
          <a:bodyPr wrap="square" rtlCol="0">
            <a:spAutoFit/>
          </a:bodyPr>
          <a:lstStyle/>
          <a:p>
            <a:r>
              <a:rPr lang="en-US" sz="1200" b="1" dirty="0"/>
              <a:t>Overall a</a:t>
            </a:r>
            <a:r>
              <a:rPr lang="cs-CZ" sz="1200" b="1" dirty="0"/>
              <a:t>l</a:t>
            </a:r>
            <a:r>
              <a:rPr lang="en-US" sz="1200" b="1" dirty="0"/>
              <a:t>location</a:t>
            </a:r>
          </a:p>
        </p:txBody>
      </p:sp>
    </p:spTree>
    <p:extLst>
      <p:ext uri="{BB962C8B-B14F-4D97-AF65-F5344CB8AC3E}">
        <p14:creationId xmlns:p14="http://schemas.microsoft.com/office/powerpoint/2010/main" val="330732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Zástupný symbol pro číslo snímku 4"/>
          <p:cNvSpPr>
            <a:spLocks noGrp="1"/>
          </p:cNvSpPr>
          <p:nvPr>
            <p:ph type="sldNum" sz="quarter" idx="11"/>
          </p:nvPr>
        </p:nvSpPr>
        <p:spPr/>
        <p:txBody>
          <a:bodyPr/>
          <a:lstStyle/>
          <a:p>
            <a:fld id="{7F4C3A0D-4506-45D7-A83D-EF863C11CC46}" type="slidenum">
              <a:rPr lang="cs-CZ"/>
              <a:pPr/>
              <a:t>13</a:t>
            </a:fld>
            <a:r>
              <a:rPr lang="cs-CZ"/>
              <a:t>|</a:t>
            </a:r>
          </a:p>
        </p:txBody>
      </p:sp>
      <p:graphicFrame>
        <p:nvGraphicFramePr>
          <p:cNvPr id="135228" name="Group 60"/>
          <p:cNvGraphicFramePr>
            <a:graphicFrameLocks noGrp="1"/>
          </p:cNvGraphicFramePr>
          <p:nvPr>
            <p:extLst>
              <p:ext uri="{D42A27DB-BD31-4B8C-83A1-F6EECF244321}">
                <p14:modId xmlns:p14="http://schemas.microsoft.com/office/powerpoint/2010/main" val="3026844001"/>
              </p:ext>
            </p:extLst>
          </p:nvPr>
        </p:nvGraphicFramePr>
        <p:xfrm>
          <a:off x="1476375" y="1844675"/>
          <a:ext cx="7343775" cy="3218413"/>
        </p:xfrm>
        <a:graphic>
          <a:graphicData uri="http://schemas.openxmlformats.org/drawingml/2006/table">
            <a:tbl>
              <a:tblPr/>
              <a:tblGrid>
                <a:gridCol w="1222375">
                  <a:extLst>
                    <a:ext uri="{9D8B030D-6E8A-4147-A177-3AD203B41FA5}">
                      <a16:colId xmlns:a16="http://schemas.microsoft.com/office/drawing/2014/main" val="20000"/>
                    </a:ext>
                  </a:extLst>
                </a:gridCol>
                <a:gridCol w="3287713">
                  <a:extLst>
                    <a:ext uri="{9D8B030D-6E8A-4147-A177-3AD203B41FA5}">
                      <a16:colId xmlns:a16="http://schemas.microsoft.com/office/drawing/2014/main" val="20001"/>
                    </a:ext>
                  </a:extLst>
                </a:gridCol>
                <a:gridCol w="2833687">
                  <a:extLst>
                    <a:ext uri="{9D8B030D-6E8A-4147-A177-3AD203B41FA5}">
                      <a16:colId xmlns:a16="http://schemas.microsoft.com/office/drawing/2014/main" val="20002"/>
                    </a:ext>
                  </a:extLst>
                </a:gridCol>
              </a:tblGrid>
              <a:tr h="216173">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Struktura nabídky</a:t>
                      </a:r>
                      <a:endParaRPr kumimoji="0" lang="en-US" sz="8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cap="flat">
                      <a:noFill/>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kern="1200" cap="none" normalizeH="0" baseline="0" noProof="1">
                          <a:ln>
                            <a:noFill/>
                          </a:ln>
                          <a:solidFill>
                            <a:schemeClr val="tx1"/>
                          </a:solidFill>
                          <a:effectLst/>
                          <a:latin typeface="Arial" charset="0"/>
                          <a:ea typeface="+mn-ea"/>
                          <a:cs typeface="Arial" charset="0"/>
                        </a:rPr>
                        <a:t>Veřejná nabídka</a:t>
                      </a:r>
                      <a:endParaRPr kumimoji="0" lang="en-US" sz="800" b="1" i="0" u="none" strike="noStrike" kern="1200" cap="none" normalizeH="0" baseline="0" noProof="1">
                        <a:ln>
                          <a:noFill/>
                        </a:ln>
                        <a:solidFill>
                          <a:schemeClr val="tx1"/>
                        </a:solidFill>
                        <a:effectLst/>
                        <a:latin typeface="Arial" charset="0"/>
                        <a:ea typeface="+mn-ea"/>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endParaRPr kumimoji="0" lang="en-US"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a:noFill/>
                    </a:lnL>
                    <a:lnR cap="flat">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1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Časový </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harmonogram</a:t>
                      </a:r>
                      <a:endParaRPr kumimoji="0" lang="en-US" sz="8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800" b="1" i="0" u="none" strike="noStrike" cap="none" normalizeH="0" baseline="0" dirty="0">
                          <a:ln>
                            <a:noFill/>
                          </a:ln>
                          <a:solidFill>
                            <a:schemeClr val="tx1"/>
                          </a:solidFill>
                          <a:effectLst/>
                          <a:latin typeface="Arial" charset="0"/>
                          <a:cs typeface="Arial" charset="0"/>
                        </a:rPr>
                        <a:t>1</a:t>
                      </a:r>
                      <a:r>
                        <a:rPr kumimoji="0" lang="cs-CZ" sz="800" b="1" i="0" u="none" strike="noStrike" cap="none" normalizeH="0" baseline="0" dirty="0">
                          <a:ln>
                            <a:noFill/>
                          </a:ln>
                          <a:solidFill>
                            <a:schemeClr val="tx1"/>
                          </a:solidFill>
                          <a:effectLst/>
                          <a:latin typeface="Arial" charset="0"/>
                          <a:cs typeface="Arial" charset="0"/>
                        </a:rPr>
                        <a:t>. říjen </a:t>
                      </a:r>
                      <a:r>
                        <a:rPr kumimoji="0" lang="en-US" sz="800" b="1" i="0" u="none" strike="noStrike" cap="none" normalizeH="0" baseline="0" dirty="0">
                          <a:ln>
                            <a:noFill/>
                          </a:ln>
                          <a:solidFill>
                            <a:schemeClr val="tx1"/>
                          </a:solidFill>
                          <a:effectLst/>
                          <a:latin typeface="Arial" charset="0"/>
                          <a:cs typeface="Arial" charset="0"/>
                        </a:rPr>
                        <a:t>2015 – </a:t>
                      </a:r>
                      <a:r>
                        <a:rPr kumimoji="0" lang="cs-CZ" sz="800" b="1" i="0" u="none" strike="noStrike" kern="1200" cap="none" normalizeH="0" baseline="0" dirty="0">
                          <a:ln>
                            <a:noFill/>
                          </a:ln>
                          <a:solidFill>
                            <a:schemeClr val="tx1"/>
                          </a:solidFill>
                          <a:effectLst/>
                          <a:latin typeface="Arial" charset="0"/>
                          <a:ea typeface="+mn-ea"/>
                          <a:cs typeface="Arial" charset="0"/>
                        </a:rPr>
                        <a:t>t</a:t>
                      </a:r>
                      <a:r>
                        <a:rPr kumimoji="0" lang="en-US" sz="800" b="1" i="0" u="none" strike="noStrike" kern="1200" cap="none" normalizeH="0" baseline="0" dirty="0" err="1">
                          <a:ln>
                            <a:noFill/>
                          </a:ln>
                          <a:solidFill>
                            <a:schemeClr val="tx1"/>
                          </a:solidFill>
                          <a:effectLst/>
                          <a:latin typeface="Arial" charset="0"/>
                          <a:ea typeface="+mn-ea"/>
                          <a:cs typeface="Arial" charset="0"/>
                        </a:rPr>
                        <a:t>echnic</a:t>
                      </a:r>
                      <a:r>
                        <a:rPr kumimoji="0" lang="cs-CZ" sz="800" b="1" i="0" u="none" strike="noStrike" kern="1200" cap="none" normalizeH="0" baseline="0" dirty="0" err="1">
                          <a:ln>
                            <a:noFill/>
                          </a:ln>
                          <a:solidFill>
                            <a:schemeClr val="tx1"/>
                          </a:solidFill>
                          <a:effectLst/>
                          <a:latin typeface="Arial" charset="0"/>
                          <a:ea typeface="+mn-ea"/>
                          <a:cs typeface="Arial" charset="0"/>
                        </a:rPr>
                        <a:t>ký</a:t>
                      </a:r>
                      <a:r>
                        <a:rPr kumimoji="0" lang="cs-CZ" sz="800" b="1" i="0" u="none" strike="noStrike" kern="1200" cap="none" normalizeH="0" baseline="0" dirty="0">
                          <a:ln>
                            <a:noFill/>
                          </a:ln>
                          <a:solidFill>
                            <a:schemeClr val="tx1"/>
                          </a:solidFill>
                          <a:effectLst/>
                          <a:latin typeface="Arial" charset="0"/>
                          <a:ea typeface="+mn-ea"/>
                          <a:cs typeface="Arial" charset="0"/>
                        </a:rPr>
                        <a:t> </a:t>
                      </a:r>
                      <a:r>
                        <a:rPr kumimoji="0" lang="en-US" sz="800" b="1" i="0" u="none" strike="noStrike" cap="none" normalizeH="0" baseline="0" dirty="0">
                          <a:ln>
                            <a:noFill/>
                          </a:ln>
                          <a:solidFill>
                            <a:schemeClr val="tx1"/>
                          </a:solidFill>
                          <a:effectLst/>
                          <a:latin typeface="Arial" charset="0"/>
                          <a:cs typeface="Arial" charset="0"/>
                        </a:rPr>
                        <a:t>listing; (</a:t>
                      </a:r>
                      <a:r>
                        <a:rPr kumimoji="0" lang="en-US" sz="800" b="1" i="0" u="none" strike="noStrike" kern="1200" cap="none" normalizeH="0" baseline="0" dirty="0">
                          <a:ln>
                            <a:noFill/>
                          </a:ln>
                          <a:solidFill>
                            <a:schemeClr val="tx1"/>
                          </a:solidFill>
                          <a:effectLst/>
                          <a:latin typeface="Arial" charset="0"/>
                          <a:ea typeface="+mn-ea"/>
                          <a:cs typeface="Arial" charset="0"/>
                        </a:rPr>
                        <a:t>20</a:t>
                      </a:r>
                      <a:r>
                        <a:rPr kumimoji="0" lang="cs-CZ" sz="800" b="1" i="0" u="none" strike="noStrike" kern="1200" cap="none" normalizeH="0" baseline="0" dirty="0">
                          <a:ln>
                            <a:noFill/>
                          </a:ln>
                          <a:solidFill>
                            <a:schemeClr val="tx1"/>
                          </a:solidFill>
                          <a:effectLst/>
                          <a:latin typeface="Arial" charset="0"/>
                          <a:ea typeface="+mn-ea"/>
                          <a:cs typeface="Arial" charset="0"/>
                        </a:rPr>
                        <a:t>.</a:t>
                      </a:r>
                      <a:r>
                        <a:rPr kumimoji="0" lang="en-US" sz="800" b="1" i="0" u="none" strike="noStrike" kern="1200" cap="none" normalizeH="0" baseline="0" dirty="0">
                          <a:ln>
                            <a:noFill/>
                          </a:ln>
                          <a:solidFill>
                            <a:schemeClr val="tx1"/>
                          </a:solidFill>
                          <a:effectLst/>
                          <a:latin typeface="Arial" charset="0"/>
                          <a:ea typeface="+mn-ea"/>
                          <a:cs typeface="Arial" charset="0"/>
                        </a:rPr>
                        <a:t>000</a:t>
                      </a:r>
                      <a:r>
                        <a:rPr kumimoji="0" lang="en-US" sz="800" b="1" i="0" u="none" strike="noStrike" cap="none" normalizeH="0" baseline="0" dirty="0">
                          <a:ln>
                            <a:noFill/>
                          </a:ln>
                          <a:solidFill>
                            <a:schemeClr val="tx1"/>
                          </a:solidFill>
                          <a:effectLst/>
                          <a:latin typeface="Arial" charset="0"/>
                          <a:cs typeface="Arial" charset="0"/>
                        </a:rPr>
                        <a:t> </a:t>
                      </a:r>
                      <a:r>
                        <a:rPr kumimoji="0" lang="cs-CZ" sz="800" b="1" i="0" u="none" strike="noStrike" cap="none" normalizeH="0" baseline="0" dirty="0">
                          <a:ln>
                            <a:noFill/>
                          </a:ln>
                          <a:solidFill>
                            <a:schemeClr val="tx1"/>
                          </a:solidFill>
                          <a:effectLst/>
                          <a:latin typeface="Arial" charset="0"/>
                          <a:cs typeface="Arial" charset="0"/>
                        </a:rPr>
                        <a:t>akcií</a:t>
                      </a:r>
                      <a:r>
                        <a:rPr kumimoji="0" lang="en-US" sz="800" b="1" i="0" u="none" strike="noStrike" cap="none" normalizeH="0" baseline="0" dirty="0">
                          <a:ln>
                            <a:noFill/>
                          </a:ln>
                          <a:solidFill>
                            <a:schemeClr val="tx1"/>
                          </a:solidFill>
                          <a:effectLst/>
                          <a:latin typeface="Arial" charset="0"/>
                          <a:cs typeface="Arial" charset="0"/>
                        </a:rPr>
                        <a:t>); </a:t>
                      </a:r>
                      <a:endParaRPr kumimoji="0" lang="cs-CZ" sz="8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en-US" sz="800" b="1" i="0" u="none" strike="noStrike" cap="none" normalizeH="0" baseline="0" noProof="1">
                          <a:ln>
                            <a:noFill/>
                          </a:ln>
                          <a:solidFill>
                            <a:schemeClr val="tx1"/>
                          </a:solidFill>
                          <a:effectLst/>
                          <a:latin typeface="Arial" charset="0"/>
                          <a:cs typeface="Arial" charset="0"/>
                        </a:rPr>
                        <a:t>1</a:t>
                      </a:r>
                      <a:r>
                        <a:rPr kumimoji="0" lang="cs-CZ" sz="800" b="1" i="0" u="none" strike="noStrike" cap="none" normalizeH="0" baseline="0" noProof="1">
                          <a:ln>
                            <a:noFill/>
                          </a:ln>
                          <a:solidFill>
                            <a:schemeClr val="tx1"/>
                          </a:solidFill>
                          <a:effectLst/>
                          <a:latin typeface="Arial" charset="0"/>
                          <a:cs typeface="Arial" charset="0"/>
                        </a:rPr>
                        <a:t>6. říjen </a:t>
                      </a:r>
                      <a:r>
                        <a:rPr kumimoji="0" lang="en-US" sz="800" b="1" i="0" u="none" strike="noStrike" cap="none" normalizeH="0" baseline="0" noProof="1">
                          <a:ln>
                            <a:noFill/>
                          </a:ln>
                          <a:solidFill>
                            <a:schemeClr val="tx1"/>
                          </a:solidFill>
                          <a:effectLst/>
                          <a:latin typeface="Arial" charset="0"/>
                          <a:cs typeface="Arial" charset="0"/>
                        </a:rPr>
                        <a:t>2015</a:t>
                      </a:r>
                      <a:r>
                        <a:rPr kumimoji="0" lang="cs-CZ" sz="800" b="1" i="0" u="none" strike="noStrike" cap="none" normalizeH="0" baseline="0" noProof="1">
                          <a:ln>
                            <a:noFill/>
                          </a:ln>
                          <a:solidFill>
                            <a:schemeClr val="tx1"/>
                          </a:solidFill>
                          <a:effectLst/>
                          <a:latin typeface="Arial" charset="0"/>
                          <a:cs typeface="Arial" charset="0"/>
                        </a:rPr>
                        <a:t> </a:t>
                      </a:r>
                      <a:r>
                        <a:rPr kumimoji="0" lang="en-US" sz="800" b="1" i="0" u="none" strike="noStrike" cap="none" normalizeH="0" baseline="0" noProof="1">
                          <a:ln>
                            <a:noFill/>
                          </a:ln>
                          <a:solidFill>
                            <a:schemeClr val="tx1"/>
                          </a:solidFill>
                          <a:effectLst/>
                          <a:latin typeface="Arial" charset="0"/>
                          <a:cs typeface="Arial" charset="0"/>
                        </a:rPr>
                        <a:t>– </a:t>
                      </a:r>
                      <a:r>
                        <a:rPr kumimoji="0" lang="cs-CZ" sz="800" b="1" i="0" u="none" strike="noStrike" cap="none" normalizeH="0" baseline="0" noProof="1">
                          <a:ln>
                            <a:noFill/>
                          </a:ln>
                          <a:solidFill>
                            <a:schemeClr val="tx1"/>
                          </a:solidFill>
                          <a:effectLst/>
                          <a:latin typeface="Arial" charset="0"/>
                          <a:cs typeface="Arial" charset="0"/>
                        </a:rPr>
                        <a:t>navýšení (</a:t>
                      </a:r>
                      <a:r>
                        <a:rPr kumimoji="0" lang="en-US" sz="800" b="1" i="0" u="none" strike="noStrike" cap="none" normalizeH="0" baseline="0" noProof="1">
                          <a:ln>
                            <a:noFill/>
                          </a:ln>
                          <a:solidFill>
                            <a:schemeClr val="tx1"/>
                          </a:solidFill>
                          <a:effectLst/>
                          <a:latin typeface="Arial" charset="0"/>
                          <a:cs typeface="Arial" charset="0"/>
                        </a:rPr>
                        <a:t>2</a:t>
                      </a:r>
                      <a:r>
                        <a:rPr kumimoji="0" lang="cs-CZ" sz="800" b="1" i="0" u="none" strike="noStrike" cap="none" normalizeH="0" baseline="0" noProof="1">
                          <a:ln>
                            <a:noFill/>
                          </a:ln>
                          <a:solidFill>
                            <a:schemeClr val="tx1"/>
                          </a:solidFill>
                          <a:effectLst/>
                          <a:latin typeface="Arial" charset="0"/>
                          <a:cs typeface="Arial" charset="0"/>
                        </a:rPr>
                        <a:t>2.</a:t>
                      </a:r>
                      <a:r>
                        <a:rPr kumimoji="0" lang="en-US" sz="800" b="1" i="0" u="none" strike="noStrike" cap="none" normalizeH="0" baseline="0" noProof="1">
                          <a:ln>
                            <a:noFill/>
                          </a:ln>
                          <a:solidFill>
                            <a:schemeClr val="tx1"/>
                          </a:solidFill>
                          <a:effectLst/>
                          <a:latin typeface="Arial" charset="0"/>
                          <a:cs typeface="Arial" charset="0"/>
                        </a:rPr>
                        <a:t>0</a:t>
                      </a:r>
                      <a:r>
                        <a:rPr kumimoji="0" lang="cs-CZ" sz="800" b="1" i="0" u="none" strike="noStrike" cap="none" normalizeH="0" baseline="0" noProof="1">
                          <a:ln>
                            <a:noFill/>
                          </a:ln>
                          <a:solidFill>
                            <a:schemeClr val="tx1"/>
                          </a:solidFill>
                          <a:effectLst/>
                          <a:latin typeface="Arial" charset="0"/>
                          <a:cs typeface="Arial" charset="0"/>
                        </a:rPr>
                        <a:t>2</a:t>
                      </a:r>
                      <a:r>
                        <a:rPr kumimoji="0" lang="en-US" sz="800" b="1" i="0" u="none" strike="noStrike" cap="none" normalizeH="0" baseline="0" noProof="1">
                          <a:ln>
                            <a:noFill/>
                          </a:ln>
                          <a:solidFill>
                            <a:schemeClr val="tx1"/>
                          </a:solidFill>
                          <a:effectLst/>
                          <a:latin typeface="Arial" charset="0"/>
                          <a:cs typeface="Arial" charset="0"/>
                        </a:rPr>
                        <a:t>0</a:t>
                      </a:r>
                      <a:r>
                        <a:rPr kumimoji="0" lang="cs-CZ" sz="800" b="1" i="0" u="none" strike="noStrike" cap="none" normalizeH="0" baseline="0" noProof="1">
                          <a:ln>
                            <a:noFill/>
                          </a:ln>
                          <a:solidFill>
                            <a:schemeClr val="tx1"/>
                          </a:solidFill>
                          <a:effectLst/>
                          <a:latin typeface="Arial" charset="0"/>
                          <a:cs typeface="Arial" charset="0"/>
                        </a:rPr>
                        <a:t>.</a:t>
                      </a:r>
                      <a:r>
                        <a:rPr kumimoji="0" lang="en-US" sz="800" b="1" i="0" u="none" strike="noStrike" cap="none" normalizeH="0" baseline="0" noProof="1">
                          <a:ln>
                            <a:noFill/>
                          </a:ln>
                          <a:solidFill>
                            <a:schemeClr val="tx1"/>
                          </a:solidFill>
                          <a:effectLst/>
                          <a:latin typeface="Arial" charset="0"/>
                          <a:cs typeface="Arial" charset="0"/>
                        </a:rPr>
                        <a:t>000 </a:t>
                      </a:r>
                      <a:r>
                        <a:rPr kumimoji="0" lang="cs-CZ" sz="800" b="1" i="0" u="none" strike="noStrike" cap="none" normalizeH="0" baseline="0" noProof="1">
                          <a:ln>
                            <a:noFill/>
                          </a:ln>
                          <a:solidFill>
                            <a:schemeClr val="tx1"/>
                          </a:solidFill>
                          <a:effectLst/>
                          <a:latin typeface="Arial" charset="0"/>
                          <a:cs typeface="Arial" charset="0"/>
                        </a:rPr>
                        <a:t>akcie</a:t>
                      </a:r>
                      <a:r>
                        <a:rPr kumimoji="0" lang="en-US" sz="800" b="1" i="0" u="none" strike="noStrike" cap="none" normalizeH="0" baseline="0" noProof="1">
                          <a:ln>
                            <a:noFill/>
                          </a:ln>
                          <a:solidFill>
                            <a:schemeClr val="tx1"/>
                          </a:solidFill>
                          <a:effectLst/>
                          <a:latin typeface="Arial" charset="0"/>
                          <a:cs typeface="Arial" charset="0"/>
                        </a:rPr>
                        <a:t>)</a:t>
                      </a:r>
                      <a:r>
                        <a:rPr kumimoji="0" lang="cs-CZ" sz="800" b="1" i="0" u="none" strike="noStrike" cap="none" normalizeH="0" baseline="0" noProof="1">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20. listopad – 1. prosinec 2015 –  veřejná nabídka (navýšení na 22.295.000 akcií; 1.500.000 akcií distribuováno investorům)</a:t>
                      </a:r>
                      <a:endParaRPr kumimoji="0" lang="en-US" sz="800" b="1"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1"/>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Upisovací cena</a:t>
                      </a:r>
                      <a:endParaRPr kumimoji="0" lang="en-US" sz="8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CZK 510,00 (EUR 18,87)</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Tržní kapitalizace po IPO</a:t>
                      </a:r>
                      <a:endParaRPr kumimoji="0" lang="en-US" sz="8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defRPr/>
                      </a:pPr>
                      <a:r>
                        <a:rPr kumimoji="0" lang="cs-CZ" sz="800" b="1" i="0" u="none" strike="noStrike" kern="1200" cap="none" normalizeH="0" baseline="0" noProof="1">
                          <a:ln>
                            <a:noFill/>
                          </a:ln>
                          <a:solidFill>
                            <a:schemeClr val="tx1"/>
                          </a:solidFill>
                          <a:effectLst/>
                          <a:latin typeface="Arial" charset="0"/>
                          <a:ea typeface="+mn-ea"/>
                          <a:cs typeface="Arial" charset="0"/>
                        </a:rPr>
                        <a:t>CZK 11.370.450.000 (approx. EUR 420.740.000)</a:t>
                      </a:r>
                      <a:endParaRPr kumimoji="0" lang="en-US" sz="800" b="1" i="0" u="none" strike="noStrike" kern="1200" cap="none" normalizeH="0" baseline="0" noProof="1">
                        <a:ln>
                          <a:noFill/>
                        </a:ln>
                        <a:solidFill>
                          <a:schemeClr val="tx1"/>
                        </a:solidFill>
                        <a:effectLst/>
                        <a:latin typeface="Arial" charset="0"/>
                        <a:ea typeface="+mn-ea"/>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0" dirty="0">
                          <a:ln>
                            <a:noFill/>
                          </a:ln>
                          <a:solidFill>
                            <a:schemeClr val="bg1"/>
                          </a:solidFill>
                          <a:effectLst/>
                          <a:latin typeface="Arial" pitchFamily="34" charset="0"/>
                          <a:cs typeface="Arial" pitchFamily="34" charset="0"/>
                        </a:rPr>
                        <a:t>Distribuce v rámci IPO</a:t>
                      </a:r>
                      <a:endParaRPr kumimoji="0" lang="en-US" sz="800" b="1" i="0" u="none" strike="noStrike" cap="none" normalizeH="0" baseline="0" noProof="0" dirty="0">
                        <a:ln>
                          <a:noFill/>
                        </a:ln>
                        <a:solidFill>
                          <a:schemeClr val="bg1"/>
                        </a:solidFill>
                        <a:effectLst/>
                        <a:latin typeface="Arial" pitchFamily="34" charset="0"/>
                        <a:cs typeface="Arial" pitchFamily="34"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252.275 (16,8 % nabídky) drobným investorům,</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1.247.725 (83,2 % nabídky) institucím,</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4"/>
                  </a:ext>
                </a:extLst>
              </a:tr>
              <a:tr h="2000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0" dirty="0">
                          <a:ln>
                            <a:noFill/>
                          </a:ln>
                          <a:solidFill>
                            <a:schemeClr val="bg1"/>
                          </a:solidFill>
                          <a:effectLst/>
                          <a:latin typeface="Arial" pitchFamily="34" charset="0"/>
                          <a:cs typeface="Arial" pitchFamily="34" charset="0"/>
                        </a:rPr>
                        <a:t>Důvod </a:t>
                      </a:r>
                      <a:r>
                        <a:rPr kumimoji="0" lang="cs-CZ" sz="800" b="1" i="0" u="none" strike="noStrike" cap="none" normalizeH="0" baseline="0" noProof="0" dirty="0" err="1">
                          <a:ln>
                            <a:noFill/>
                          </a:ln>
                          <a:solidFill>
                            <a:schemeClr val="bg1"/>
                          </a:solidFill>
                          <a:effectLst/>
                          <a:latin typeface="Arial" pitchFamily="34" charset="0"/>
                          <a:cs typeface="Arial" pitchFamily="34" charset="0"/>
                        </a:rPr>
                        <a:t>listingu</a:t>
                      </a:r>
                      <a:endParaRPr kumimoji="0" lang="en-US" sz="800" b="1" i="0" u="none" strike="noStrike" cap="none" normalizeH="0" baseline="0" noProof="0" dirty="0">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Změna struktury a sídla společnosti, akvizice</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bg1"/>
                          </a:solidFill>
                          <a:effectLst/>
                          <a:latin typeface="Arial" charset="0"/>
                          <a:cs typeface="Arial" charset="0"/>
                        </a:rPr>
                        <a:t>Trhy</a:t>
                      </a:r>
                      <a:endParaRPr kumimoji="0" lang="en-US" sz="800" b="1" i="0" u="none" strike="noStrike" cap="none" normalizeH="0" baseline="0" noProof="1">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Burza cenných papírů Praha, Burza cenných papírů Varšava</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6"/>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0" dirty="0">
                          <a:ln>
                            <a:noFill/>
                          </a:ln>
                          <a:solidFill>
                            <a:schemeClr val="bg1"/>
                          </a:solidFill>
                          <a:effectLst/>
                          <a:latin typeface="Arial" pitchFamily="34" charset="0"/>
                          <a:cs typeface="Arial" pitchFamily="34" charset="0"/>
                        </a:rPr>
                        <a:t>ČZ </a:t>
                      </a:r>
                      <a:r>
                        <a:rPr kumimoji="0" lang="cs-CZ" sz="800" b="1" i="0" u="none" strike="noStrike" cap="none" normalizeH="0" baseline="0" noProof="0" dirty="0" err="1">
                          <a:ln>
                            <a:noFill/>
                          </a:ln>
                          <a:solidFill>
                            <a:schemeClr val="bg1"/>
                          </a:solidFill>
                          <a:effectLst/>
                          <a:latin typeface="Arial" pitchFamily="34" charset="0"/>
                          <a:cs typeface="Arial" pitchFamily="34" charset="0"/>
                        </a:rPr>
                        <a:t>manager</a:t>
                      </a:r>
                      <a:r>
                        <a:rPr kumimoji="0" lang="cs-CZ" sz="800" b="1" i="0" u="none" strike="noStrike" cap="none" normalizeH="0" baseline="0" noProof="0" dirty="0">
                          <a:ln>
                            <a:noFill/>
                          </a:ln>
                          <a:solidFill>
                            <a:schemeClr val="bg1"/>
                          </a:solidFill>
                          <a:effectLst/>
                          <a:latin typeface="Arial" pitchFamily="34" charset="0"/>
                          <a:cs typeface="Arial" pitchFamily="34" charset="0"/>
                        </a:rPr>
                        <a:t> </a:t>
                      </a:r>
                      <a:endParaRPr kumimoji="0" lang="en-US" sz="800" b="1" i="0" u="none" strike="noStrike" cap="none" normalizeH="0" baseline="0" noProof="0" dirty="0">
                        <a:ln>
                          <a:noFill/>
                        </a:ln>
                        <a:solidFill>
                          <a:schemeClr val="bg1"/>
                        </a:solidFill>
                        <a:effectLst/>
                        <a:latin typeface="Arial" pitchFamily="34" charset="0"/>
                        <a:cs typeface="Arial" pitchFamily="34"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1">
                          <a:ln>
                            <a:noFill/>
                          </a:ln>
                          <a:solidFill>
                            <a:schemeClr val="tx1"/>
                          </a:solidFill>
                          <a:effectLst/>
                          <a:latin typeface="Arial" charset="0"/>
                          <a:cs typeface="Arial" charset="0"/>
                        </a:rPr>
                        <a:t>Česká spořitelna a.s.</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7"/>
                  </a:ext>
                </a:extLst>
              </a:tr>
              <a:tr h="1005920">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noProof="0" dirty="0">
                          <a:ln>
                            <a:noFill/>
                          </a:ln>
                          <a:solidFill>
                            <a:schemeClr val="bg1"/>
                          </a:solidFill>
                          <a:effectLst/>
                          <a:latin typeface="Arial" pitchFamily="34" charset="0"/>
                          <a:cs typeface="Arial" pitchFamily="34" charset="0"/>
                        </a:rPr>
                        <a:t>Akcionářská struktura po IPO</a:t>
                      </a:r>
                      <a:endParaRPr kumimoji="0" lang="en-US" sz="800" b="1" i="0" u="none" strike="noStrike" cap="none" normalizeH="0" baseline="0" noProof="0" dirty="0">
                        <a:ln>
                          <a:noFill/>
                        </a:ln>
                        <a:solidFill>
                          <a:schemeClr val="bg1"/>
                        </a:solidFill>
                        <a:effectLst/>
                        <a:latin typeface="Arial" charset="0"/>
                        <a:cs typeface="Arial" charset="0"/>
                      </a:endParaRP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cap="flat">
                      <a:noFill/>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endParaRPr kumimoji="0" lang="cs-CZ" sz="8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endParaRPr kumimoji="0" lang="cs-CZ" sz="8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dirty="0">
                          <a:ln>
                            <a:noFill/>
                          </a:ln>
                          <a:solidFill>
                            <a:schemeClr val="tx1"/>
                          </a:solidFill>
                          <a:effectLst/>
                          <a:latin typeface="Arial" charset="0"/>
                          <a:cs typeface="Arial" charset="0"/>
                        </a:rPr>
                        <a:t>KSM INVESTMENTS S.A. – 50,78 %</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dirty="0">
                          <a:ln>
                            <a:noFill/>
                          </a:ln>
                          <a:solidFill>
                            <a:schemeClr val="tx1"/>
                          </a:solidFill>
                          <a:effectLst/>
                          <a:latin typeface="Arial" charset="0"/>
                          <a:cs typeface="Arial" charset="0"/>
                        </a:rPr>
                        <a:t>CED  Group </a:t>
                      </a:r>
                      <a:r>
                        <a:rPr kumimoji="0" lang="cs-CZ" sz="800" b="1" i="0" u="none" strike="noStrike" cap="none" normalizeH="0" baseline="0" dirty="0" err="1">
                          <a:ln>
                            <a:noFill/>
                          </a:ln>
                          <a:solidFill>
                            <a:schemeClr val="tx1"/>
                          </a:solidFill>
                          <a:effectLst/>
                          <a:latin typeface="Arial" charset="0"/>
                          <a:cs typeface="Arial" charset="0"/>
                        </a:rPr>
                        <a:t>S.a</a:t>
                      </a:r>
                      <a:r>
                        <a:rPr kumimoji="0" lang="cs-CZ" sz="800" b="1" i="0" u="none" strike="noStrike" cap="none" normalizeH="0" baseline="0" dirty="0">
                          <a:ln>
                            <a:noFill/>
                          </a:ln>
                          <a:solidFill>
                            <a:schemeClr val="tx1"/>
                          </a:solidFill>
                          <a:effectLst/>
                          <a:latin typeface="Arial" charset="0"/>
                          <a:cs typeface="Arial" charset="0"/>
                        </a:rPr>
                        <a:t> </a:t>
                      </a:r>
                      <a:r>
                        <a:rPr kumimoji="0" lang="cs-CZ" sz="800" b="1" i="0" u="none" strike="noStrike" cap="none" normalizeH="0" baseline="0" dirty="0" err="1">
                          <a:ln>
                            <a:noFill/>
                          </a:ln>
                          <a:solidFill>
                            <a:schemeClr val="tx1"/>
                          </a:solidFill>
                          <a:effectLst/>
                          <a:latin typeface="Arial" charset="0"/>
                          <a:cs typeface="Arial" charset="0"/>
                        </a:rPr>
                        <a:t>r.l</a:t>
                      </a:r>
                      <a:r>
                        <a:rPr kumimoji="0" lang="cs-CZ" sz="800" b="1" i="0" u="none" strike="noStrike" cap="none" normalizeH="0" baseline="0" dirty="0">
                          <a:ln>
                            <a:noFill/>
                          </a:ln>
                          <a:solidFill>
                            <a:schemeClr val="tx1"/>
                          </a:solidFill>
                          <a:effectLst/>
                          <a:latin typeface="Arial" charset="0"/>
                          <a:cs typeface="Arial" charset="0"/>
                        </a:rPr>
                        <a:t>. – 37,28 %</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dirty="0">
                          <a:ln>
                            <a:noFill/>
                          </a:ln>
                          <a:solidFill>
                            <a:schemeClr val="tx1"/>
                          </a:solidFill>
                          <a:effectLst/>
                          <a:latin typeface="Arial" charset="0"/>
                          <a:cs typeface="Arial" charset="0"/>
                        </a:rPr>
                        <a:t>René Musila – 2,61 %</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1" i="0" u="none" strike="noStrike" cap="none" normalizeH="0" baseline="0" dirty="0">
                          <a:ln>
                            <a:noFill/>
                          </a:ln>
                          <a:solidFill>
                            <a:schemeClr val="tx1"/>
                          </a:solidFill>
                          <a:effectLst/>
                          <a:latin typeface="Arial" charset="0"/>
                          <a:cs typeface="Arial" charset="0"/>
                        </a:rPr>
                        <a:t>Tomáš </a:t>
                      </a:r>
                      <a:r>
                        <a:rPr kumimoji="0" lang="cs-CZ" sz="800" b="1" i="0" u="none" strike="noStrike" cap="none" normalizeH="0" baseline="0" dirty="0" err="1">
                          <a:ln>
                            <a:noFill/>
                          </a:ln>
                          <a:solidFill>
                            <a:schemeClr val="tx1"/>
                          </a:solidFill>
                          <a:effectLst/>
                          <a:latin typeface="Arial" charset="0"/>
                          <a:cs typeface="Arial" charset="0"/>
                        </a:rPr>
                        <a:t>Jendřejek</a:t>
                      </a:r>
                      <a:r>
                        <a:rPr kumimoji="0" lang="cs-CZ" sz="800" b="1" i="0" u="none" strike="noStrike" cap="none" normalizeH="0" baseline="0" dirty="0">
                          <a:ln>
                            <a:noFill/>
                          </a:ln>
                          <a:solidFill>
                            <a:schemeClr val="tx1"/>
                          </a:solidFill>
                          <a:effectLst/>
                          <a:latin typeface="Arial" charset="0"/>
                          <a:cs typeface="Arial" charset="0"/>
                        </a:rPr>
                        <a:t> – 2,61 % </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defRPr/>
                      </a:pPr>
                      <a:r>
                        <a:rPr kumimoji="0" lang="cs-CZ" sz="800" b="1" i="0" u="none" strike="noStrike" cap="none" normalizeH="0" baseline="0" dirty="0" err="1">
                          <a:ln>
                            <a:noFill/>
                          </a:ln>
                          <a:solidFill>
                            <a:schemeClr val="tx1"/>
                          </a:solidFill>
                          <a:effectLst/>
                          <a:latin typeface="Arial" charset="0"/>
                          <a:cs typeface="Arial" charset="0"/>
                        </a:rPr>
                        <a:t>Others</a:t>
                      </a:r>
                      <a:r>
                        <a:rPr kumimoji="0" lang="cs-CZ" sz="800" b="1" i="0" u="none" strike="noStrike" cap="none" normalizeH="0" baseline="0" dirty="0">
                          <a:ln>
                            <a:noFill/>
                          </a:ln>
                          <a:solidFill>
                            <a:schemeClr val="tx1"/>
                          </a:solidFill>
                          <a:effectLst/>
                          <a:latin typeface="Arial" charset="0"/>
                          <a:cs typeface="Arial" charset="0"/>
                        </a:rPr>
                        <a:t> – 6,72 %                                  </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cap="flat">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8"/>
                  </a:ext>
                </a:extLst>
              </a:tr>
            </a:tbl>
          </a:graphicData>
        </a:graphic>
      </p:graphicFrame>
      <p:sp>
        <p:nvSpPr>
          <p:cNvPr id="135222" name="Rectangle 54"/>
          <p:cNvSpPr>
            <a:spLocks noChangeArrowheads="1"/>
          </p:cNvSpPr>
          <p:nvPr/>
        </p:nvSpPr>
        <p:spPr bwMode="auto">
          <a:xfrm>
            <a:off x="1476375" y="5300662"/>
            <a:ext cx="7343775" cy="100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5000"/>
              </a:spcBef>
              <a:buClr>
                <a:srgbClr val="D10019"/>
              </a:buClr>
              <a:buFont typeface="Wingdings" pitchFamily="2" charset="2"/>
              <a:buChar char="n"/>
            </a:pPr>
            <a:r>
              <a:rPr lang="cs-CZ" sz="800" noProof="1"/>
              <a:t>Kofola je producent a distributor nealkoholických nápojů v regionu CEE,</a:t>
            </a:r>
          </a:p>
        </p:txBody>
      </p:sp>
      <p:sp>
        <p:nvSpPr>
          <p:cNvPr id="135226" name="Rectangle 58"/>
          <p:cNvSpPr>
            <a:spLocks noGrp="1" noChangeArrowheads="1"/>
          </p:cNvSpPr>
          <p:nvPr>
            <p:ph type="title"/>
          </p:nvPr>
        </p:nvSpPr>
        <p:spPr/>
        <p:txBody>
          <a:bodyPr/>
          <a:lstStyle/>
          <a:p>
            <a:r>
              <a:rPr lang="cs-CZ" dirty="0"/>
              <a:t>Kofola </a:t>
            </a:r>
            <a:r>
              <a:rPr lang="cs-CZ" dirty="0" err="1"/>
              <a:t>ČeskoSlovensko</a:t>
            </a:r>
            <a:r>
              <a:rPr lang="cs-CZ" dirty="0"/>
              <a:t> a.s.</a:t>
            </a:r>
            <a:endParaRPr lang="cs-CZ" noProof="1"/>
          </a:p>
        </p:txBody>
      </p:sp>
      <p:grpSp>
        <p:nvGrpSpPr>
          <p:cNvPr id="6" name="Group 55"/>
          <p:cNvGrpSpPr>
            <a:grpSpLocks/>
          </p:cNvGrpSpPr>
          <p:nvPr/>
        </p:nvGrpSpPr>
        <p:grpSpPr bwMode="auto">
          <a:xfrm>
            <a:off x="6948488" y="115888"/>
            <a:ext cx="2016125" cy="1081087"/>
            <a:chOff x="4377" y="73"/>
            <a:chExt cx="1270" cy="681"/>
          </a:xfrm>
        </p:grpSpPr>
        <p:sp>
          <p:nvSpPr>
            <p:cNvPr id="7" name="Rectangle 56"/>
            <p:cNvSpPr>
              <a:spLocks noChangeArrowheads="1"/>
            </p:cNvSpPr>
            <p:nvPr/>
          </p:nvSpPr>
          <p:spPr bwMode="auto">
            <a:xfrm>
              <a:off x="4377" y="73"/>
              <a:ext cx="1270" cy="6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Picture 57" descr="Logo_P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 y="164"/>
              <a:ext cx="1179" cy="46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276" y="1856292"/>
            <a:ext cx="1258656" cy="31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37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ástupný symbol pro zápatí 3"/>
          <p:cNvSpPr>
            <a:spLocks noGrp="1"/>
          </p:cNvSpPr>
          <p:nvPr>
            <p:ph type="ftr" sz="quarter" idx="10"/>
          </p:nvPr>
        </p:nvSpPr>
        <p:spPr/>
        <p:txBody>
          <a:bodyPr/>
          <a:lstStyle/>
          <a:p>
            <a:r>
              <a:rPr lang="cs-CZ"/>
              <a:t>IPO</a:t>
            </a:r>
          </a:p>
        </p:txBody>
      </p:sp>
      <p:sp>
        <p:nvSpPr>
          <p:cNvPr id="63" name="Zástupný symbol pro číslo snímku 4"/>
          <p:cNvSpPr>
            <a:spLocks noGrp="1"/>
          </p:cNvSpPr>
          <p:nvPr>
            <p:ph type="sldNum" sz="quarter" idx="11"/>
          </p:nvPr>
        </p:nvSpPr>
        <p:spPr/>
        <p:txBody>
          <a:bodyPr/>
          <a:lstStyle/>
          <a:p>
            <a:fld id="{7F4C3A0D-4506-45D7-A83D-EF863C11CC46}" type="slidenum">
              <a:rPr lang="cs-CZ"/>
              <a:pPr/>
              <a:t>14</a:t>
            </a:fld>
            <a:r>
              <a:rPr lang="cs-CZ"/>
              <a:t>|</a:t>
            </a:r>
          </a:p>
        </p:txBody>
      </p:sp>
      <p:graphicFrame>
        <p:nvGraphicFramePr>
          <p:cNvPr id="135228" name="Group 60"/>
          <p:cNvGraphicFramePr>
            <a:graphicFrameLocks noGrp="1"/>
          </p:cNvGraphicFramePr>
          <p:nvPr>
            <p:extLst>
              <p:ext uri="{D42A27DB-BD31-4B8C-83A1-F6EECF244321}">
                <p14:modId xmlns:p14="http://schemas.microsoft.com/office/powerpoint/2010/main" val="4115043559"/>
              </p:ext>
            </p:extLst>
          </p:nvPr>
        </p:nvGraphicFramePr>
        <p:xfrm>
          <a:off x="1476375" y="1844675"/>
          <a:ext cx="7343775" cy="3167578"/>
        </p:xfrm>
        <a:graphic>
          <a:graphicData uri="http://schemas.openxmlformats.org/drawingml/2006/table">
            <a:tbl>
              <a:tblPr/>
              <a:tblGrid>
                <a:gridCol w="1222375">
                  <a:extLst>
                    <a:ext uri="{9D8B030D-6E8A-4147-A177-3AD203B41FA5}">
                      <a16:colId xmlns:a16="http://schemas.microsoft.com/office/drawing/2014/main" val="20000"/>
                    </a:ext>
                  </a:extLst>
                </a:gridCol>
                <a:gridCol w="3287713">
                  <a:extLst>
                    <a:ext uri="{9D8B030D-6E8A-4147-A177-3AD203B41FA5}">
                      <a16:colId xmlns:a16="http://schemas.microsoft.com/office/drawing/2014/main" val="20001"/>
                    </a:ext>
                  </a:extLst>
                </a:gridCol>
                <a:gridCol w="2833687">
                  <a:extLst>
                    <a:ext uri="{9D8B030D-6E8A-4147-A177-3AD203B41FA5}">
                      <a16:colId xmlns:a16="http://schemas.microsoft.com/office/drawing/2014/main" val="20002"/>
                    </a:ext>
                  </a:extLst>
                </a:gridCol>
              </a:tblGrid>
              <a:tr h="50958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Struktura nabídky</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cap="flat">
                      <a:noFill/>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4 255 000 ks. existujících akcií</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2 300 000 ks. nově vydaných akcií</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6 555 000 ks. akcií celkem  *</a:t>
                      </a:r>
                    </a:p>
                  </a:txBody>
                  <a:tcPr marL="90000" marR="0" marT="46800" marB="46800" horzOverflow="overflow">
                    <a:lnL w="19050" cap="flat" cmpd="sng" algn="ctr">
                      <a:solidFill>
                        <a:srgbClr val="D10019"/>
                      </a:solidFill>
                      <a:prstDash val="solid"/>
                      <a:round/>
                      <a:headEnd type="none" w="med" len="med"/>
                      <a:tailEnd type="none" w="med" len="med"/>
                    </a:lnL>
                    <a:lnR>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a:noFill/>
                    </a:lnL>
                    <a:lnR cap="flat">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1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Časový sled</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dirty="0">
                          <a:ln>
                            <a:noFill/>
                          </a:ln>
                          <a:solidFill>
                            <a:schemeClr val="tx1"/>
                          </a:solidFill>
                          <a:effectLst/>
                          <a:latin typeface="Arial" charset="0"/>
                          <a:cs typeface="Arial" charset="0"/>
                        </a:rPr>
                        <a:t>28. dubna 2014 </a:t>
                      </a:r>
                      <a:r>
                        <a:rPr kumimoji="0" lang="cs-CZ" sz="800" b="0" i="0" u="none" strike="noStrike" cap="none" normalizeH="0" baseline="0" noProof="1">
                          <a:ln>
                            <a:noFill/>
                          </a:ln>
                          <a:solidFill>
                            <a:schemeClr val="tx1"/>
                          </a:solidFill>
                          <a:effectLst/>
                          <a:latin typeface="Arial" charset="0"/>
                          <a:cs typeface="Arial" charset="0"/>
                        </a:rPr>
                        <a:t>Oznámení o </a:t>
                      </a:r>
                      <a:r>
                        <a:rPr kumimoji="0" lang="cs-CZ" sz="800" b="0" i="0" u="none" strike="noStrike" cap="none" normalizeH="0" baseline="0" dirty="0">
                          <a:ln>
                            <a:noFill/>
                          </a:ln>
                          <a:solidFill>
                            <a:schemeClr val="tx1"/>
                          </a:solidFill>
                          <a:effectLst/>
                          <a:latin typeface="Arial" charset="0"/>
                          <a:cs typeface="Arial" charset="0"/>
                        </a:rPr>
                        <a:t>vstupu na burzu</a:t>
                      </a:r>
                      <a:r>
                        <a:rPr kumimoji="0" lang="cs-CZ" sz="800" b="0" i="0" u="none" strike="noStrike" cap="none" normalizeH="0" baseline="0" noProof="1">
                          <a:ln>
                            <a:noFill/>
                          </a:ln>
                          <a:solidFill>
                            <a:schemeClr val="tx1"/>
                          </a:solidFill>
                          <a:effectLst/>
                          <a:latin typeface="Arial" charset="0"/>
                          <a:cs typeface="Arial" charset="0"/>
                        </a:rPr>
                        <a:t> </a:t>
                      </a:r>
                      <a:r>
                        <a:rPr kumimoji="0" lang="cs-CZ" sz="800" b="0" i="0" u="none" strike="noStrike" cap="none" normalizeH="0" baseline="0" noProof="1">
                          <a:ln>
                            <a:noFill/>
                          </a:ln>
                          <a:solidFill>
                            <a:srgbClr val="4F007D"/>
                          </a:solidFill>
                          <a:effectLst/>
                          <a:latin typeface="Arial" charset="0"/>
                          <a:cs typeface="Arial" charset="0"/>
                        </a:rPr>
                        <a:t>→</a:t>
                      </a:r>
                      <a:r>
                        <a:rPr kumimoji="0" lang="cs-CZ" sz="800" b="0" i="0" u="none" strike="noStrike" cap="none" normalizeH="0" baseline="0" dirty="0">
                          <a:ln>
                            <a:noFill/>
                          </a:ln>
                          <a:solidFill>
                            <a:srgbClr val="4F007D"/>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28. května 2014: První den obchodování na Burze cenných papírů Prah</a:t>
                      </a:r>
                      <a:r>
                        <a:rPr kumimoji="0" lang="cs-CZ" sz="800" b="0" i="0" u="none" strike="noStrike" cap="none" normalizeH="0" baseline="0" dirty="0">
                          <a:ln>
                            <a:noFill/>
                          </a:ln>
                          <a:solidFill>
                            <a:schemeClr val="tx1"/>
                          </a:solidFill>
                          <a:effectLst/>
                          <a:latin typeface="Arial" charset="0"/>
                          <a:cs typeface="Arial" charset="0"/>
                        </a:rPr>
                        <a:t>a, a.s.</a:t>
                      </a: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1"/>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Upisovací cena</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CZK 160</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Nabídka komu</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Čeští retailoví investoři, čeští a mezinárodní institucionální investoři</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Získané prostředky</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dirty="0">
                          <a:ln>
                            <a:noFill/>
                          </a:ln>
                          <a:solidFill>
                            <a:schemeClr val="tx1"/>
                          </a:solidFill>
                          <a:effectLst/>
                          <a:latin typeface="Arial" charset="0"/>
                          <a:cs typeface="Arial" charset="0"/>
                        </a:rPr>
                        <a:t>CZK 404,8 mil.</a:t>
                      </a: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4"/>
                  </a:ext>
                </a:extLst>
              </a:tr>
              <a:tr h="2000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Použití prostředků</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Rozšíření stávající distribuční sítě, rozšíření exportu, akvizice</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Listing</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Burza cenných papírů Praha </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6"/>
                  </a:ext>
                </a:extLst>
              </a:tr>
              <a:tr h="1984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Čeští manažeři emise</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Česká spořitelna a.s., Erste Group Bank AG</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7"/>
                  </a:ext>
                </a:extLst>
              </a:tr>
              <a:tr h="1149350">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Struktura akcionářů</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cap="flat">
                      <a:noFill/>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dirty="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Před </a:t>
                      </a:r>
                      <a:r>
                        <a:rPr kumimoji="0" lang="cs-CZ" sz="800" b="0" i="0" u="none" strike="noStrike" cap="none" normalizeH="0" baseline="0" dirty="0">
                          <a:ln>
                            <a:noFill/>
                          </a:ln>
                          <a:solidFill>
                            <a:schemeClr val="tx1"/>
                          </a:solidFill>
                          <a:effectLst/>
                          <a:latin typeface="Arial" charset="0"/>
                          <a:cs typeface="Arial" charset="0"/>
                        </a:rPr>
                        <a:t>IPO</a:t>
                      </a:r>
                      <a:r>
                        <a:rPr kumimoji="0" lang="cs-CZ" sz="800" b="0" i="0" u="none" strike="noStrike" cap="none" normalizeH="0" baseline="0" noProof="1">
                          <a:ln>
                            <a:noFill/>
                          </a:ln>
                          <a:solidFill>
                            <a:schemeClr val="tx1"/>
                          </a:solidFill>
                          <a:effectLst/>
                          <a:latin typeface="Arial" charset="0"/>
                          <a:cs typeface="Arial" charset="0"/>
                        </a:rPr>
                        <a:t>   </a:t>
                      </a:r>
                      <a:r>
                        <a:rPr kumimoji="0" lang="cs-CZ" sz="800" b="0" i="0" u="none" strike="noStrike" cap="none" normalizeH="0" baseline="0" dirty="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   </a:t>
                      </a:r>
                      <a:r>
                        <a:rPr kumimoji="0" lang="cs-CZ" sz="800" b="0" i="0" u="none" strike="noStrike" cap="none" normalizeH="0" baseline="0" dirty="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Po IPO</a:t>
                      </a:r>
                      <a:endParaRPr kumimoji="0" lang="cs-CZ" sz="800" b="0" i="0" u="none" strike="noStrike" cap="none" normalizeH="0" baseline="0" dirty="0">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cap="flat">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8"/>
                  </a:ext>
                </a:extLst>
              </a:tr>
            </a:tbl>
          </a:graphicData>
        </a:graphic>
      </p:graphicFrame>
      <p:sp>
        <p:nvSpPr>
          <p:cNvPr id="135222" name="Rectangle 54"/>
          <p:cNvSpPr>
            <a:spLocks noChangeArrowheads="1"/>
          </p:cNvSpPr>
          <p:nvPr/>
        </p:nvSpPr>
        <p:spPr bwMode="auto">
          <a:xfrm>
            <a:off x="1476375" y="5300662"/>
            <a:ext cx="7343775" cy="100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5000"/>
              </a:spcBef>
              <a:buClr>
                <a:srgbClr val="D10019"/>
              </a:buClr>
              <a:buFont typeface="Wingdings" pitchFamily="2" charset="2"/>
              <a:buChar char="n"/>
            </a:pPr>
            <a:r>
              <a:rPr lang="cs-CZ" sz="800" noProof="1"/>
              <a:t>Společnost Pivovary Lobkowicz Group a.s. byla založena v roce 2007 a patří mezi pět největších českých producent piva. Skládá se ze sedmi regionálních pivovarů (Protivín, Uherský Brod, Jihlava, Rychtář, Klášter, Vysoký Chlumec, Černá Hora). Vedle piva rovněž produkuje vybrané nealkoholické nápoje. Vlastní rovněž 50 % podíl ve sladovnické společnosti Moravamalt.</a:t>
            </a:r>
          </a:p>
          <a:p>
            <a:pPr marL="342900" indent="-342900">
              <a:spcBef>
                <a:spcPct val="25000"/>
              </a:spcBef>
              <a:buClr>
                <a:srgbClr val="D10019"/>
              </a:buClr>
              <a:buFont typeface="Wingdings" pitchFamily="2" charset="2"/>
              <a:buChar char="n"/>
            </a:pPr>
            <a:r>
              <a:rPr lang="cs-CZ" sz="800" noProof="1"/>
              <a:t>Skupina v současnosti nabízí kolem 70 různých značek piva. Ve svém portfoliu s zaměžuje především na pivní speciály, ležáky a prémiové produkty.</a:t>
            </a:r>
          </a:p>
          <a:p>
            <a:pPr marL="342900" indent="-342900">
              <a:spcBef>
                <a:spcPct val="25000"/>
              </a:spcBef>
              <a:buClr>
                <a:srgbClr val="D10019"/>
              </a:buClr>
              <a:buFont typeface="Wingdings" pitchFamily="2" charset="2"/>
              <a:buChar char="n"/>
            </a:pPr>
            <a:endParaRPr lang="cs-CZ" sz="800" noProof="1"/>
          </a:p>
          <a:p>
            <a:pPr>
              <a:spcBef>
                <a:spcPct val="25000"/>
              </a:spcBef>
              <a:buClr>
                <a:srgbClr val="D10019"/>
              </a:buClr>
            </a:pPr>
            <a:r>
              <a:rPr lang="cs-CZ" sz="800" noProof="1"/>
              <a:t>* Na základě rozhodnutí akcionářů došlo v rámci nabídky k prodeji pouze 2 530 000 ks akcií společnosti.</a:t>
            </a:r>
          </a:p>
        </p:txBody>
      </p:sp>
      <p:grpSp>
        <p:nvGrpSpPr>
          <p:cNvPr id="135223" name="Group 55"/>
          <p:cNvGrpSpPr>
            <a:grpSpLocks/>
          </p:cNvGrpSpPr>
          <p:nvPr/>
        </p:nvGrpSpPr>
        <p:grpSpPr bwMode="auto">
          <a:xfrm>
            <a:off x="6948488" y="115888"/>
            <a:ext cx="2016125" cy="1081087"/>
            <a:chOff x="4377" y="73"/>
            <a:chExt cx="1270" cy="681"/>
          </a:xfrm>
        </p:grpSpPr>
        <p:sp>
          <p:nvSpPr>
            <p:cNvPr id="135224" name="Rectangle 56"/>
            <p:cNvSpPr>
              <a:spLocks noChangeArrowheads="1"/>
            </p:cNvSpPr>
            <p:nvPr/>
          </p:nvSpPr>
          <p:spPr bwMode="auto">
            <a:xfrm>
              <a:off x="4377" y="73"/>
              <a:ext cx="1270" cy="6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35225" name="Picture 57" descr="Logo_P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 y="164"/>
              <a:ext cx="1179" cy="465"/>
            </a:xfrm>
            <a:prstGeom prst="rect">
              <a:avLst/>
            </a:prstGeom>
            <a:noFill/>
            <a:extLst>
              <a:ext uri="{909E8E84-426E-40DD-AFC4-6F175D3DCCD1}">
                <a14:hiddenFill xmlns:a14="http://schemas.microsoft.com/office/drawing/2010/main">
                  <a:solidFill>
                    <a:srgbClr val="FFFFFF"/>
                  </a:solidFill>
                </a14:hiddenFill>
              </a:ext>
            </a:extLst>
          </p:spPr>
        </p:pic>
      </p:grpSp>
      <p:sp>
        <p:nvSpPr>
          <p:cNvPr id="135226" name="Rectangle 58"/>
          <p:cNvSpPr>
            <a:spLocks noGrp="1" noChangeArrowheads="1"/>
          </p:cNvSpPr>
          <p:nvPr>
            <p:ph type="title"/>
          </p:nvPr>
        </p:nvSpPr>
        <p:spPr/>
        <p:txBody>
          <a:bodyPr/>
          <a:lstStyle/>
          <a:p>
            <a:r>
              <a:rPr lang="cs-CZ" dirty="0"/>
              <a:t>Pivovary Lobkowicz Group a.s.</a:t>
            </a:r>
            <a:endParaRPr lang="cs-CZ" noProof="1"/>
          </a:p>
        </p:txBody>
      </p:sp>
      <p:graphicFrame>
        <p:nvGraphicFramePr>
          <p:cNvPr id="135232" name="Object 64"/>
          <p:cNvGraphicFramePr>
            <a:graphicFrameLocks noChangeAspect="1"/>
          </p:cNvGraphicFramePr>
          <p:nvPr>
            <p:extLst>
              <p:ext uri="{D42A27DB-BD31-4B8C-83A1-F6EECF244321}">
                <p14:modId xmlns:p14="http://schemas.microsoft.com/office/powerpoint/2010/main" val="305828536"/>
              </p:ext>
            </p:extLst>
          </p:nvPr>
        </p:nvGraphicFramePr>
        <p:xfrm>
          <a:off x="3779838" y="4005263"/>
          <a:ext cx="1223962" cy="1001712"/>
        </p:xfrm>
        <a:graphic>
          <a:graphicData uri="http://schemas.openxmlformats.org/presentationml/2006/ole">
            <mc:AlternateContent xmlns:mc="http://schemas.openxmlformats.org/markup-compatibility/2006">
              <mc:Choice xmlns:v="urn:schemas-microsoft-com:vml" Requires="v">
                <p:oleObj spid="_x0000_s3086" name="Graf" r:id="rId4" imgW="5124418" imgH="4029152" progId="Excel.Chart.8">
                  <p:embed/>
                </p:oleObj>
              </mc:Choice>
              <mc:Fallback>
                <p:oleObj name="Graf" r:id="rId4" imgW="5124418" imgH="4029152" progId="Excel.Chart.8">
                  <p:embed/>
                  <p:pic>
                    <p:nvPicPr>
                      <p:cNvPr id="0" name=""/>
                      <p:cNvPicPr>
                        <a:picLocks noRot="1" noChangeAspect="1" noChangeArrowheads="1"/>
                      </p:cNvPicPr>
                      <p:nvPr/>
                    </p:nvPicPr>
                    <p:blipFill>
                      <a:blip r:embed="rId5"/>
                      <a:srcRect/>
                      <a:stretch>
                        <a:fillRect/>
                      </a:stretch>
                    </p:blipFill>
                    <p:spPr bwMode="auto">
                      <a:xfrm>
                        <a:off x="3779838" y="4005263"/>
                        <a:ext cx="1223962" cy="10017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460" name="Picture 2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844824"/>
            <a:ext cx="966819" cy="30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graf 5"/>
          <p:cNvGraphicFramePr>
            <a:graphicFrameLocks/>
          </p:cNvGraphicFramePr>
          <p:nvPr>
            <p:extLst>
              <p:ext uri="{D42A27DB-BD31-4B8C-83A1-F6EECF244321}">
                <p14:modId xmlns:p14="http://schemas.microsoft.com/office/powerpoint/2010/main" val="4062075256"/>
              </p:ext>
            </p:extLst>
          </p:nvPr>
        </p:nvGraphicFramePr>
        <p:xfrm>
          <a:off x="4932610" y="4005064"/>
          <a:ext cx="2015878" cy="10067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016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ástupný symbol pro zápatí 3"/>
          <p:cNvSpPr>
            <a:spLocks noGrp="1"/>
          </p:cNvSpPr>
          <p:nvPr>
            <p:ph type="ftr" sz="quarter" idx="10"/>
          </p:nvPr>
        </p:nvSpPr>
        <p:spPr/>
        <p:txBody>
          <a:bodyPr/>
          <a:lstStyle/>
          <a:p>
            <a:r>
              <a:rPr lang="cs-CZ"/>
              <a:t>IPO</a:t>
            </a:r>
          </a:p>
        </p:txBody>
      </p:sp>
      <p:sp>
        <p:nvSpPr>
          <p:cNvPr id="63" name="Zástupný symbol pro číslo snímku 4"/>
          <p:cNvSpPr>
            <a:spLocks noGrp="1"/>
          </p:cNvSpPr>
          <p:nvPr>
            <p:ph type="sldNum" sz="quarter" idx="11"/>
          </p:nvPr>
        </p:nvSpPr>
        <p:spPr/>
        <p:txBody>
          <a:bodyPr/>
          <a:lstStyle/>
          <a:p>
            <a:fld id="{2D9D76E7-9AD5-4705-87DD-6CA269C19EEF}" type="slidenum">
              <a:rPr lang="cs-CZ"/>
              <a:pPr/>
              <a:t>15</a:t>
            </a:fld>
            <a:r>
              <a:rPr lang="cs-CZ"/>
              <a:t>|</a:t>
            </a:r>
          </a:p>
        </p:txBody>
      </p:sp>
      <p:graphicFrame>
        <p:nvGraphicFramePr>
          <p:cNvPr id="130130" name="Group 82"/>
          <p:cNvGraphicFramePr>
            <a:graphicFrameLocks noGrp="1"/>
          </p:cNvGraphicFramePr>
          <p:nvPr/>
        </p:nvGraphicFramePr>
        <p:xfrm>
          <a:off x="1476375" y="1844675"/>
          <a:ext cx="7343775" cy="3240089"/>
        </p:xfrm>
        <a:graphic>
          <a:graphicData uri="http://schemas.openxmlformats.org/drawingml/2006/table">
            <a:tbl>
              <a:tblPr/>
              <a:tblGrid>
                <a:gridCol w="1222375">
                  <a:extLst>
                    <a:ext uri="{9D8B030D-6E8A-4147-A177-3AD203B41FA5}">
                      <a16:colId xmlns:a16="http://schemas.microsoft.com/office/drawing/2014/main" val="20000"/>
                    </a:ext>
                  </a:extLst>
                </a:gridCol>
                <a:gridCol w="3287713">
                  <a:extLst>
                    <a:ext uri="{9D8B030D-6E8A-4147-A177-3AD203B41FA5}">
                      <a16:colId xmlns:a16="http://schemas.microsoft.com/office/drawing/2014/main" val="20001"/>
                    </a:ext>
                  </a:extLst>
                </a:gridCol>
                <a:gridCol w="2833687">
                  <a:extLst>
                    <a:ext uri="{9D8B030D-6E8A-4147-A177-3AD203B41FA5}">
                      <a16:colId xmlns:a16="http://schemas.microsoft.com/office/drawing/2014/main" val="20002"/>
                    </a:ext>
                  </a:extLst>
                </a:gridCol>
              </a:tblGrid>
              <a:tr h="481013">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Struktura nabídky</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cap="flat">
                      <a:noFill/>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  2 000 000 ks. nově vydaných akcií</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18 200 000 ks. existujících akcií</a:t>
                      </a: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20 200 000 ks. nabízených celkem</a:t>
                      </a:r>
                    </a:p>
                  </a:txBody>
                  <a:tcPr marL="90000" marR="0" marT="46800" marB="46800" horzOverflow="overflow">
                    <a:lnL w="19050" cap="flat" cmpd="sng" algn="ctr">
                      <a:solidFill>
                        <a:srgbClr val="D10019"/>
                      </a:solidFill>
                      <a:prstDash val="solid"/>
                      <a:round/>
                      <a:headEnd type="none" w="med" len="med"/>
                      <a:tailEnd type="none" w="med" len="med"/>
                    </a:lnL>
                    <a:lnR>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2</a:t>
                      </a:r>
                      <a:r>
                        <a:rPr kumimoji="0" lang="cs-CZ" sz="800" b="0" i="0" u="none" strike="noStrike" cap="none" normalizeH="0" baseline="0" noProof="1">
                          <a:ln>
                            <a:noFill/>
                          </a:ln>
                          <a:solidFill>
                            <a:schemeClr val="tx1"/>
                          </a:solidFill>
                          <a:effectLst/>
                          <a:latin typeface="Arial" charset="0"/>
                          <a:cs typeface="Arial" charset="0"/>
                        </a:rPr>
                        <a:t>násobné přeupsání </a:t>
                      </a:r>
                      <a:endParaRPr kumimoji="0" lang="cs-CZ" sz="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34</a:t>
                      </a:r>
                      <a:r>
                        <a:rPr kumimoji="0" lang="cs-CZ" sz="800" b="0" i="0" u="none" strike="noStrike" cap="none" normalizeH="0" baseline="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975</a:t>
                      </a:r>
                      <a:r>
                        <a:rPr kumimoji="0" lang="cs-CZ" sz="800" b="0" i="0" u="none" strike="noStrike" cap="none" normalizeH="0" baseline="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330</a:t>
                      </a:r>
                      <a:r>
                        <a:rPr kumimoji="0" lang="cs-CZ" sz="800" b="0" i="0" u="none" strike="noStrike" cap="none" normalizeH="0" baseline="0">
                          <a:ln>
                            <a:noFill/>
                          </a:ln>
                          <a:solidFill>
                            <a:schemeClr val="tx1"/>
                          </a:solidFill>
                          <a:effectLst/>
                          <a:latin typeface="Arial" charset="0"/>
                          <a:cs typeface="Arial" charset="0"/>
                        </a:rPr>
                        <a:t> ks. </a:t>
                      </a:r>
                      <a:r>
                        <a:rPr kumimoji="0" lang="cs-CZ" sz="800" b="0" i="0" u="none" strike="noStrike" cap="none" normalizeH="0" baseline="0" noProof="1">
                          <a:ln>
                            <a:noFill/>
                          </a:ln>
                          <a:solidFill>
                            <a:schemeClr val="tx1"/>
                          </a:solidFill>
                          <a:effectLst/>
                          <a:latin typeface="Arial" charset="0"/>
                          <a:cs typeface="Arial" charset="0"/>
                        </a:rPr>
                        <a:t>celkem vč. greenshoe</a:t>
                      </a:r>
                    </a:p>
                  </a:txBody>
                  <a:tcPr marL="90000" marR="0" marT="46800" marB="46800" horzOverflow="overflow">
                    <a:lnL>
                      <a:noFill/>
                    </a:lnL>
                    <a:lnR cap="flat">
                      <a:noFill/>
                    </a:lnR>
                    <a:lnT cap="flat">
                      <a:noFill/>
                    </a:lnT>
                    <a:lnB w="12700" cap="flat" cmpd="sng" algn="ctr">
                      <a:solidFill>
                        <a:srgbClr val="CDCD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Časový sled</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29. září 2010: </a:t>
                      </a:r>
                      <a:r>
                        <a:rPr kumimoji="0" lang="cs-CZ" sz="800" b="0" i="0" u="none" strike="noStrike" cap="none" normalizeH="0" baseline="0" noProof="1">
                          <a:ln>
                            <a:noFill/>
                          </a:ln>
                          <a:solidFill>
                            <a:schemeClr val="tx1"/>
                          </a:solidFill>
                          <a:effectLst/>
                          <a:latin typeface="Arial" charset="0"/>
                          <a:cs typeface="Arial" charset="0"/>
                        </a:rPr>
                        <a:t>Oznámení o zahájení procesu IPO </a:t>
                      </a:r>
                      <a:r>
                        <a:rPr kumimoji="0" lang="cs-CZ" sz="800" b="0" i="0" u="none" strike="noStrike" cap="none" normalizeH="0" baseline="0" noProof="1">
                          <a:ln>
                            <a:noFill/>
                          </a:ln>
                          <a:solidFill>
                            <a:srgbClr val="4F007D"/>
                          </a:solidFill>
                          <a:effectLst/>
                          <a:latin typeface="Arial" charset="0"/>
                          <a:cs typeface="Arial" charset="0"/>
                        </a:rPr>
                        <a:t>→</a:t>
                      </a:r>
                      <a:r>
                        <a:rPr kumimoji="0" lang="cs-CZ" sz="800" b="0" i="0" u="none" strike="noStrike" cap="none" normalizeH="0" baseline="0">
                          <a:ln>
                            <a:noFill/>
                          </a:ln>
                          <a:solidFill>
                            <a:srgbClr val="4F007D"/>
                          </a:solidFill>
                          <a:effectLst/>
                          <a:latin typeface="Arial" charset="0"/>
                          <a:cs typeface="Arial" charset="0"/>
                        </a:rPr>
                        <a:t> </a:t>
                      </a:r>
                      <a:r>
                        <a:rPr kumimoji="0" lang="cs-CZ" sz="800" b="0" i="0" u="none" strike="noStrike" cap="none" normalizeH="0" baseline="0">
                          <a:ln>
                            <a:noFill/>
                          </a:ln>
                          <a:solidFill>
                            <a:schemeClr val="tx1"/>
                          </a:solidFill>
                          <a:effectLst/>
                          <a:latin typeface="Arial" charset="0"/>
                          <a:cs typeface="Arial" charset="0"/>
                        </a:rPr>
                        <a:t>18. října 2010</a:t>
                      </a:r>
                      <a:r>
                        <a:rPr kumimoji="0" lang="cs-CZ" sz="800" b="0" i="0" u="none" strike="noStrike" cap="none" normalizeH="0" baseline="0" noProof="1">
                          <a:ln>
                            <a:noFill/>
                          </a:ln>
                          <a:solidFill>
                            <a:schemeClr val="tx1"/>
                          </a:solidFill>
                          <a:effectLst/>
                          <a:latin typeface="Arial" charset="0"/>
                          <a:cs typeface="Arial" charset="0"/>
                        </a:rPr>
                        <a:t>: Určení parametrů obchodování Burzovním výborem pro burzovní obchody </a:t>
                      </a:r>
                      <a:r>
                        <a:rPr kumimoji="0" lang="cs-CZ" sz="800" b="0" i="0" u="none" strike="noStrike" cap="none" normalizeH="0" baseline="0" noProof="1">
                          <a:ln>
                            <a:noFill/>
                          </a:ln>
                          <a:solidFill>
                            <a:srgbClr val="4F007D"/>
                          </a:solidFill>
                          <a:effectLst/>
                          <a:latin typeface="Arial" charset="0"/>
                          <a:cs typeface="Arial" charset="0"/>
                        </a:rPr>
                        <a:t>→</a:t>
                      </a:r>
                      <a:r>
                        <a:rPr kumimoji="0" lang="cs-CZ" sz="800" b="0" i="0" u="none" strike="noStrike" cap="none" normalizeH="0" baseline="0">
                          <a:ln>
                            <a:noFill/>
                          </a:ln>
                          <a:solidFill>
                            <a:srgbClr val="4F007D"/>
                          </a:solidFill>
                          <a:effectLst/>
                          <a:latin typeface="Arial" charset="0"/>
                          <a:cs typeface="Arial" charset="0"/>
                        </a:rPr>
                        <a:t> </a:t>
                      </a:r>
                      <a:r>
                        <a:rPr kumimoji="0" lang="cs-CZ" sz="800" b="0" i="0" u="none" strike="noStrike" cap="none" normalizeH="0" baseline="0">
                          <a:ln>
                            <a:noFill/>
                          </a:ln>
                          <a:solidFill>
                            <a:schemeClr val="tx1"/>
                          </a:solidFill>
                          <a:effectLst/>
                          <a:latin typeface="Arial" charset="0"/>
                          <a:cs typeface="Arial" charset="0"/>
                        </a:rPr>
                        <a:t>22. října 2010</a:t>
                      </a:r>
                      <a:r>
                        <a:rPr kumimoji="0" lang="cs-CZ" sz="800" b="0" i="0" u="none" strike="noStrike" cap="none" normalizeH="0" baseline="0" noProof="1">
                          <a:ln>
                            <a:noFill/>
                          </a:ln>
                          <a:solidFill>
                            <a:schemeClr val="tx1"/>
                          </a:solidFill>
                          <a:effectLst/>
                          <a:latin typeface="Arial" charset="0"/>
                          <a:cs typeface="Arial" charset="0"/>
                        </a:rPr>
                        <a:t> : První den obchodování na Burze cenných papírů Praha</a:t>
                      </a:r>
                      <a:r>
                        <a:rPr kumimoji="0" lang="cs-CZ" sz="800" b="0" i="0" u="none" strike="noStrike" cap="none" normalizeH="0" baseline="0">
                          <a:ln>
                            <a:noFill/>
                          </a:ln>
                          <a:solidFill>
                            <a:schemeClr val="tx1"/>
                          </a:solidFill>
                          <a:effectLst/>
                          <a:latin typeface="Arial" charset="0"/>
                          <a:cs typeface="Arial" charset="0"/>
                        </a:rPr>
                        <a:t> (podmíněné obchodování)</a:t>
                      </a: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1"/>
                  </a:ext>
                </a:extLst>
              </a:tr>
              <a:tr h="225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Upisovací cena</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EUR 4,3 Eur </a:t>
                      </a:r>
                      <a:r>
                        <a:rPr kumimoji="0" lang="cs-CZ" sz="800" b="0" i="0" u="none" strike="noStrike" cap="none" normalizeH="0" baseline="0" noProof="1">
                          <a:ln>
                            <a:noFill/>
                          </a:ln>
                          <a:solidFill>
                            <a:schemeClr val="tx1"/>
                          </a:solidFill>
                          <a:effectLst/>
                          <a:latin typeface="Arial" charset="0"/>
                          <a:cs typeface="Arial" charset="0"/>
                        </a:rPr>
                        <a:t> (CZK </a:t>
                      </a:r>
                      <a:r>
                        <a:rPr kumimoji="0" lang="cs-CZ" sz="800" b="0" i="0" u="none" strike="noStrike" cap="none" normalizeH="0" baseline="0">
                          <a:ln>
                            <a:noFill/>
                          </a:ln>
                          <a:solidFill>
                            <a:schemeClr val="tx1"/>
                          </a:solidFill>
                          <a:effectLst/>
                          <a:latin typeface="Arial" charset="0"/>
                          <a:cs typeface="Arial" charset="0"/>
                        </a:rPr>
                        <a:t>105,52</a:t>
                      </a:r>
                      <a:r>
                        <a:rPr kumimoji="0" lang="cs-CZ" sz="800" b="0" i="0" u="none" strike="noStrike" cap="none" normalizeH="0" baseline="0" noProof="1">
                          <a:ln>
                            <a:noFill/>
                          </a:ln>
                          <a:solidFill>
                            <a:schemeClr val="tx1"/>
                          </a:solidFill>
                          <a:effectLst/>
                          <a:latin typeface="Arial" charset="0"/>
                          <a:cs typeface="Arial" charset="0"/>
                        </a:rPr>
                        <a:t>)</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2"/>
                  </a:ext>
                </a:extLst>
              </a:tr>
              <a:tr h="225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Nabídka komu</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Čeští a polští</a:t>
                      </a:r>
                      <a:r>
                        <a:rPr kumimoji="0" lang="cs-CZ" sz="800" b="0" i="0" u="none" strike="noStrike" cap="none" normalizeH="0" baseline="0" noProof="1">
                          <a:ln>
                            <a:noFill/>
                          </a:ln>
                          <a:solidFill>
                            <a:schemeClr val="tx1"/>
                          </a:solidFill>
                          <a:effectLst/>
                          <a:latin typeface="Arial" charset="0"/>
                          <a:cs typeface="Arial" charset="0"/>
                        </a:rPr>
                        <a:t> retailoví investoři, mezinárodní institucionární investoři</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3"/>
                  </a:ext>
                </a:extLst>
              </a:tr>
              <a:tr h="2238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Získané prostředky</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EUR 8,4 mil.</a:t>
                      </a: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4"/>
                  </a:ext>
                </a:extLst>
              </a:tr>
              <a:tr h="225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Použití prostředků</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Z</a:t>
                      </a:r>
                      <a:r>
                        <a:rPr kumimoji="0" lang="cs-CZ" sz="800" b="0" i="0" u="none" strike="noStrike" cap="none" normalizeH="0" baseline="0" noProof="1">
                          <a:ln>
                            <a:noFill/>
                          </a:ln>
                          <a:solidFill>
                            <a:schemeClr val="tx1"/>
                          </a:solidFill>
                          <a:effectLst/>
                          <a:latin typeface="Arial" charset="0"/>
                          <a:cs typeface="Arial" charset="0"/>
                        </a:rPr>
                        <a:t>ahájení podnikánív oblasti loterií v České republice</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r h="223838">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Listing</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Burza cenných papírů Praha, Burza cenných papírů </a:t>
                      </a:r>
                      <a:r>
                        <a:rPr kumimoji="0" lang="cs-CZ" sz="800" b="0" i="0" u="none" strike="noStrike" cap="none" normalizeH="0" baseline="0">
                          <a:ln>
                            <a:noFill/>
                          </a:ln>
                          <a:solidFill>
                            <a:schemeClr val="tx1"/>
                          </a:solidFill>
                          <a:effectLst/>
                          <a:latin typeface="Arial" charset="0"/>
                          <a:cs typeface="Arial" charset="0"/>
                        </a:rPr>
                        <a:t>Varšava</a:t>
                      </a:r>
                      <a:endParaRPr kumimoji="0" lang="cs-CZ" sz="800" b="0" i="0" u="none" strike="noStrike" cap="none" normalizeH="0" baseline="0" noProof="1">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6"/>
                  </a:ext>
                </a:extLst>
              </a:tr>
              <a:tr h="22542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Český manažer emise</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tx1"/>
                          </a:solidFill>
                          <a:effectLst/>
                          <a:latin typeface="Arial" charset="0"/>
                          <a:cs typeface="Arial" charset="0"/>
                        </a:rPr>
                        <a:t>Česká spořitelna</a:t>
                      </a: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w="12700" cap="flat" cmpd="sng" algn="ctr">
                      <a:solidFill>
                        <a:srgbClr val="CDCDCD"/>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7"/>
                  </a:ext>
                </a:extLst>
              </a:tr>
              <a:tr h="1057275">
                <a:tc>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noProof="1">
                          <a:ln>
                            <a:noFill/>
                          </a:ln>
                          <a:solidFill>
                            <a:schemeClr val="bg1"/>
                          </a:solidFill>
                          <a:effectLst/>
                          <a:latin typeface="Arial" charset="0"/>
                          <a:cs typeface="Arial" charset="0"/>
                        </a:rPr>
                        <a:t>Struktura akcionářů</a:t>
                      </a:r>
                    </a:p>
                  </a:txBody>
                  <a:tcPr marL="90000" marR="0" marT="46800" marB="46800" anchor="ctr" horzOverflow="overflow">
                    <a:lnL cap="flat">
                      <a:noFill/>
                    </a:lnL>
                    <a:lnR w="19050" cap="flat" cmpd="sng" algn="ctr">
                      <a:solidFill>
                        <a:srgbClr val="D10019"/>
                      </a:solidFill>
                      <a:prstDash val="solid"/>
                      <a:round/>
                      <a:headEnd type="none" w="med" len="med"/>
                      <a:tailEnd type="none" w="med" len="med"/>
                    </a:lnR>
                    <a:lnT w="12700" cap="flat" cmpd="sng" algn="ctr">
                      <a:solidFill>
                        <a:srgbClr val="CDCDCD"/>
                      </a:solidFill>
                      <a:prstDash val="solid"/>
                      <a:round/>
                      <a:headEnd type="none" w="med" len="med"/>
                      <a:tailEnd type="none" w="med" len="med"/>
                    </a:lnT>
                    <a:lnB cap="flat">
                      <a:noFill/>
                    </a:lnB>
                    <a:lnTlToBr>
                      <a:noFill/>
                    </a:lnTlToBr>
                    <a:lnBlToTr>
                      <a:noFill/>
                    </a:lnBlToTr>
                    <a:solidFill>
                      <a:srgbClr val="C0C0C0"/>
                    </a:solidFill>
                  </a:tcPr>
                </a:tc>
                <a:tc gridSpan="2">
                  <a:txBody>
                    <a:bodyPr/>
                    <a:lstStyle/>
                    <a:p>
                      <a:pPr marL="0" marR="0" lvl="0" indent="0" algn="l" defTabSz="914400" rtl="0" eaLnBrk="1" fontAlgn="base" latinLnBrk="0" hangingPunct="1">
                        <a:lnSpc>
                          <a:spcPct val="100000"/>
                        </a:lnSpc>
                        <a:spcBef>
                          <a:spcPct val="0"/>
                        </a:spcBef>
                        <a:spcAft>
                          <a:spcPct val="0"/>
                        </a:spcAft>
                        <a:buClr>
                          <a:srgbClr val="D10019"/>
                        </a:buClr>
                        <a:buSzTx/>
                        <a:buFont typeface="Wingdings" pitchFamily="2" charset="2"/>
                        <a:buNone/>
                        <a:tabLst/>
                      </a:pPr>
                      <a:r>
                        <a:rPr kumimoji="0" lang="cs-CZ" sz="800" b="0" i="0" u="none" strike="noStrike" cap="none" normalizeH="0" baseline="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Před IPO     </a:t>
                      </a:r>
                      <a:r>
                        <a:rPr kumimoji="0" lang="cs-CZ" sz="800" b="0" i="0" u="none" strike="noStrike" cap="none" normalizeH="0" baseline="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   </a:t>
                      </a:r>
                      <a:r>
                        <a:rPr kumimoji="0" lang="cs-CZ" sz="800" b="0" i="0" u="none" strike="noStrike" cap="none" normalizeH="0" baseline="0">
                          <a:ln>
                            <a:noFill/>
                          </a:ln>
                          <a:solidFill>
                            <a:schemeClr val="tx1"/>
                          </a:solidFill>
                          <a:effectLst/>
                          <a:latin typeface="Arial" charset="0"/>
                          <a:cs typeface="Arial" charset="0"/>
                        </a:rPr>
                        <a:t>         </a:t>
                      </a:r>
                      <a:r>
                        <a:rPr kumimoji="0" lang="cs-CZ" sz="800" b="0" i="0" u="none" strike="noStrike" cap="none" normalizeH="0" baseline="0" noProof="1">
                          <a:ln>
                            <a:noFill/>
                          </a:ln>
                          <a:solidFill>
                            <a:schemeClr val="tx1"/>
                          </a:solidFill>
                          <a:effectLst/>
                          <a:latin typeface="Arial" charset="0"/>
                          <a:cs typeface="Arial" charset="0"/>
                        </a:rPr>
                        <a:t>Po IPO </a:t>
                      </a:r>
                      <a:r>
                        <a:rPr kumimoji="0" lang="cs-CZ" sz="800" b="0" i="0" u="none" strike="noStrike" cap="none" normalizeH="0" baseline="0">
                          <a:ln>
                            <a:noFill/>
                          </a:ln>
                          <a:solidFill>
                            <a:schemeClr val="tx1"/>
                          </a:solidFill>
                          <a:effectLst/>
                          <a:latin typeface="Arial" charset="0"/>
                          <a:cs typeface="Arial" charset="0"/>
                        </a:rPr>
                        <a:t>a</a:t>
                      </a:r>
                      <a:r>
                        <a:rPr kumimoji="0" lang="cs-CZ" sz="800" b="0" i="0" u="none" strike="noStrike" cap="none" normalizeH="0" baseline="0" noProof="1">
                          <a:ln>
                            <a:noFill/>
                          </a:ln>
                          <a:solidFill>
                            <a:schemeClr val="tx1"/>
                          </a:solidFill>
                          <a:effectLst/>
                          <a:latin typeface="Arial" charset="0"/>
                          <a:cs typeface="Arial" charset="0"/>
                        </a:rPr>
                        <a:t> greenshoe</a:t>
                      </a:r>
                      <a:endParaRPr kumimoji="0" lang="cs-CZ" sz="800" b="0" i="0" u="none" strike="noStrike" cap="none" normalizeH="0" baseline="0">
                        <a:ln>
                          <a:noFill/>
                        </a:ln>
                        <a:solidFill>
                          <a:schemeClr val="tx1"/>
                        </a:solidFill>
                        <a:effectLst/>
                        <a:latin typeface="Arial" charset="0"/>
                        <a:cs typeface="Arial" charset="0"/>
                      </a:endParaRPr>
                    </a:p>
                  </a:txBody>
                  <a:tcPr marL="90000" marR="0" marT="46800" marB="46800" horzOverflow="overflow">
                    <a:lnL w="19050" cap="flat" cmpd="sng" algn="ctr">
                      <a:solidFill>
                        <a:srgbClr val="D10019"/>
                      </a:solidFill>
                      <a:prstDash val="solid"/>
                      <a:round/>
                      <a:headEnd type="none" w="med" len="med"/>
                      <a:tailEnd type="none" w="med" len="med"/>
                    </a:lnL>
                    <a:lnR cap="flat">
                      <a:noFill/>
                    </a:lnR>
                    <a:lnT w="12700" cap="flat" cmpd="sng" algn="ctr">
                      <a:solidFill>
                        <a:srgbClr val="CDCDCD"/>
                      </a:solidFill>
                      <a:prstDash val="solid"/>
                      <a:round/>
                      <a:headEnd type="none" w="med" len="med"/>
                      <a:tailEnd type="none" w="med" len="med"/>
                    </a:lnT>
                    <a:lnB cap="flat">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8"/>
                  </a:ext>
                </a:extLst>
              </a:tr>
            </a:tbl>
          </a:graphicData>
        </a:graphic>
      </p:graphicFrame>
      <p:sp>
        <p:nvSpPr>
          <p:cNvPr id="130102" name="Rectangle 54"/>
          <p:cNvSpPr>
            <a:spLocks noChangeArrowheads="1"/>
          </p:cNvSpPr>
          <p:nvPr/>
        </p:nvSpPr>
        <p:spPr bwMode="auto">
          <a:xfrm>
            <a:off x="1476375" y="5300663"/>
            <a:ext cx="73437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5000"/>
              </a:spcBef>
              <a:buClr>
                <a:srgbClr val="D10019"/>
              </a:buClr>
              <a:buFont typeface="Wingdings" pitchFamily="2" charset="2"/>
              <a:buChar char="n"/>
            </a:pPr>
            <a:r>
              <a:rPr lang="cs-CZ" sz="800" noProof="1"/>
              <a:t>Fortuna Entertainment Group vznikla v roce 2009 a stala se největším středoevropským provozovatelem kurzových sázek. Z původně české společnosti se postupem času rozrostla v holding, který nyní působí i na slovenském, polském a maďarském trhu. Na chorvatském trhu Fortuna působí prostřednictvím partnerské společnosti, která není součástí holdingu, ale patří do investiční skupiny Penta.</a:t>
            </a:r>
          </a:p>
          <a:p>
            <a:pPr marL="342900" indent="-342900">
              <a:spcBef>
                <a:spcPct val="25000"/>
              </a:spcBef>
              <a:buClr>
                <a:srgbClr val="D10019"/>
              </a:buClr>
              <a:buFont typeface="Wingdings" pitchFamily="2" charset="2"/>
              <a:buChar char="n"/>
            </a:pPr>
            <a:r>
              <a:rPr lang="cs-CZ" sz="800" noProof="1"/>
              <a:t>Díky své dvacetileté historii je Fortuna zavedenou značkou na trhu kurzových sázek i mezi zákazníky. Během let se skupina vyprofilovala v lídra určování trendů v sázkovém sektoru. Důkazem je rychlý vzestup online sázení, které Fortuna Entertainment Group mezi prvními představila na Slovensku a následně i v Česku. </a:t>
            </a:r>
          </a:p>
        </p:txBody>
      </p:sp>
      <p:grpSp>
        <p:nvGrpSpPr>
          <p:cNvPr id="130103" name="Group 55"/>
          <p:cNvGrpSpPr>
            <a:grpSpLocks/>
          </p:cNvGrpSpPr>
          <p:nvPr/>
        </p:nvGrpSpPr>
        <p:grpSpPr bwMode="auto">
          <a:xfrm>
            <a:off x="6948488" y="115888"/>
            <a:ext cx="2016125" cy="1081087"/>
            <a:chOff x="4377" y="73"/>
            <a:chExt cx="1270" cy="681"/>
          </a:xfrm>
        </p:grpSpPr>
        <p:sp>
          <p:nvSpPr>
            <p:cNvPr id="130104" name="Rectangle 56"/>
            <p:cNvSpPr>
              <a:spLocks noChangeArrowheads="1"/>
            </p:cNvSpPr>
            <p:nvPr/>
          </p:nvSpPr>
          <p:spPr bwMode="auto">
            <a:xfrm>
              <a:off x="4377" y="73"/>
              <a:ext cx="1270" cy="6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30105" name="Picture 57" descr="Logo_P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 y="164"/>
              <a:ext cx="1179" cy="465"/>
            </a:xfrm>
            <a:prstGeom prst="rect">
              <a:avLst/>
            </a:prstGeom>
            <a:noFill/>
            <a:extLst>
              <a:ext uri="{909E8E84-426E-40DD-AFC4-6F175D3DCCD1}">
                <a14:hiddenFill xmlns:a14="http://schemas.microsoft.com/office/drawing/2010/main">
                  <a:solidFill>
                    <a:srgbClr val="FFFFFF"/>
                  </a:solidFill>
                </a14:hiddenFill>
              </a:ext>
            </a:extLst>
          </p:spPr>
        </p:pic>
      </p:grpSp>
      <p:sp>
        <p:nvSpPr>
          <p:cNvPr id="130106" name="Rectangle 58"/>
          <p:cNvSpPr>
            <a:spLocks noGrp="1" noChangeArrowheads="1"/>
          </p:cNvSpPr>
          <p:nvPr>
            <p:ph type="title"/>
          </p:nvPr>
        </p:nvSpPr>
        <p:spPr/>
        <p:txBody>
          <a:bodyPr/>
          <a:lstStyle/>
          <a:p>
            <a:r>
              <a:rPr lang="cs-CZ" noProof="1"/>
              <a:t>Fortuna Entertainment Group N.V.</a:t>
            </a:r>
            <a:r>
              <a:rPr lang="cs-CZ"/>
              <a:t> </a:t>
            </a:r>
            <a:endParaRPr lang="cs-CZ" noProof="1"/>
          </a:p>
        </p:txBody>
      </p:sp>
      <p:graphicFrame>
        <p:nvGraphicFramePr>
          <p:cNvPr id="130126" name="Object 78"/>
          <p:cNvGraphicFramePr>
            <a:graphicFrameLocks noChangeAspect="1"/>
          </p:cNvGraphicFramePr>
          <p:nvPr/>
        </p:nvGraphicFramePr>
        <p:xfrm>
          <a:off x="3779838" y="4221163"/>
          <a:ext cx="1223962" cy="936625"/>
        </p:xfrm>
        <a:graphic>
          <a:graphicData uri="http://schemas.openxmlformats.org/presentationml/2006/ole">
            <mc:AlternateContent xmlns:mc="http://schemas.openxmlformats.org/markup-compatibility/2006">
              <mc:Choice xmlns:v="urn:schemas-microsoft-com:vml" Requires="v">
                <p:oleObj spid="_x0000_s4122" name="Graf" r:id="rId4" imgW="5124418" imgH="4048074" progId="Excel.Chart.8">
                  <p:embed/>
                </p:oleObj>
              </mc:Choice>
              <mc:Fallback>
                <p:oleObj name="Graf" r:id="rId4" imgW="5124418" imgH="4048074"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t="6516"/>
                      <a:stretch>
                        <a:fillRect/>
                      </a:stretch>
                    </p:blipFill>
                    <p:spPr bwMode="auto">
                      <a:xfrm>
                        <a:off x="3779838" y="4221163"/>
                        <a:ext cx="1223962" cy="9366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129" name="Object 81"/>
          <p:cNvGraphicFramePr>
            <a:graphicFrameLocks noChangeAspect="1"/>
          </p:cNvGraphicFramePr>
          <p:nvPr/>
        </p:nvGraphicFramePr>
        <p:xfrm>
          <a:off x="5076825" y="4221163"/>
          <a:ext cx="2232025" cy="957262"/>
        </p:xfrm>
        <a:graphic>
          <a:graphicData uri="http://schemas.openxmlformats.org/presentationml/2006/ole">
            <mc:AlternateContent xmlns:mc="http://schemas.openxmlformats.org/markup-compatibility/2006">
              <mc:Choice xmlns:v="urn:schemas-microsoft-com:vml" Requires="v">
                <p:oleObj spid="_x0000_s4123" name="Graf" r:id="rId6" imgW="8839149" imgH="4048074" progId="Excel.Chart.8">
                  <p:embed/>
                </p:oleObj>
              </mc:Choice>
              <mc:Fallback>
                <p:oleObj name="Graf" r:id="rId6" imgW="8839149" imgH="4048074" progId="Excel.Char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t="6328"/>
                      <a:stretch>
                        <a:fillRect/>
                      </a:stretch>
                    </p:blipFill>
                    <p:spPr bwMode="auto">
                      <a:xfrm>
                        <a:off x="5076825" y="4221163"/>
                        <a:ext cx="2232025" cy="9572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0149" name="Picture 101" descr="Zahájení obchodování s emisí akcií Fortu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84467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6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Slabá místa současné právní úpravy</a:t>
            </a:r>
          </a:p>
        </p:txBody>
      </p:sp>
      <p:sp>
        <p:nvSpPr>
          <p:cNvPr id="3" name="Zástupný symbol pro obsah 2"/>
          <p:cNvSpPr>
            <a:spLocks noGrp="1"/>
          </p:cNvSpPr>
          <p:nvPr>
            <p:ph idx="1"/>
          </p:nvPr>
        </p:nvSpPr>
        <p:spPr/>
        <p:txBody>
          <a:bodyPr/>
          <a:lstStyle/>
          <a:p>
            <a:r>
              <a:rPr lang="cs-CZ" dirty="0"/>
              <a:t>§ 464 odst. 2 ZOK</a:t>
            </a:r>
          </a:p>
          <a:p>
            <a:pPr marL="0" indent="0">
              <a:buNone/>
            </a:pPr>
            <a:endParaRPr lang="cs-CZ" dirty="0"/>
          </a:p>
          <a:p>
            <a:pPr marL="0" indent="0" algn="just">
              <a:buNone/>
            </a:pPr>
            <a:r>
              <a:rPr lang="cs-CZ" dirty="0"/>
              <a:t>Zvyšuje-li základní kapitál společnost, </a:t>
            </a:r>
            <a:r>
              <a:rPr lang="cs-CZ" u="sng" dirty="0"/>
              <a:t>jejíž akcie jsou přijaty k obchodování na evropském regulovaném trhu, nebo jejichž vydání je poslední podmínkou pro jejich přijetí na evropský regulovaný trh</a:t>
            </a:r>
            <a:r>
              <a:rPr lang="cs-CZ" dirty="0"/>
              <a:t>, nastávají účinky zvýšení základního kapitálu upsáním akcií a splacením předepsané části jejich emisního kursu, nestanoví-li rozhodnutí o zvýšení základního kapitálu jinak. Účinky zvýšení základního kapitálu však nemohou nastat dříve, než budou upsány akcie, a ne později, než je nová výše základního kapitálu zapsána do obchodního rejstříku.</a:t>
            </a:r>
          </a:p>
          <a:p>
            <a:pPr marL="0" indent="0">
              <a:buNone/>
            </a:pPr>
            <a:endParaRPr lang="cs-CZ" dirty="0"/>
          </a:p>
        </p:txBody>
      </p:sp>
    </p:spTree>
    <p:extLst>
      <p:ext uri="{BB962C8B-B14F-4D97-AF65-F5344CB8AC3E}">
        <p14:creationId xmlns:p14="http://schemas.microsoft.com/office/powerpoint/2010/main" val="321633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Slabá místa současné právní úpravy</a:t>
            </a:r>
          </a:p>
        </p:txBody>
      </p:sp>
      <p:sp>
        <p:nvSpPr>
          <p:cNvPr id="3" name="Zástupný symbol pro obsah 2"/>
          <p:cNvSpPr>
            <a:spLocks noGrp="1"/>
          </p:cNvSpPr>
          <p:nvPr>
            <p:ph idx="1"/>
          </p:nvPr>
        </p:nvSpPr>
        <p:spPr/>
        <p:txBody>
          <a:bodyPr/>
          <a:lstStyle/>
          <a:p>
            <a:r>
              <a:rPr lang="cs-CZ" dirty="0"/>
              <a:t>§ 480 odst. 1 ZOK</a:t>
            </a:r>
          </a:p>
          <a:p>
            <a:pPr marL="0" indent="0" algn="just">
              <a:buNone/>
            </a:pPr>
            <a:r>
              <a:rPr lang="cs-CZ" dirty="0"/>
              <a:t>Upisování akcií na základě veřejné nabídky se řídí ustanoveními jiného právního předpisu o veřejné nabídce investičních cenných papírů a prospektu cenného papíru a ustanovení tohoto zákona o postupu při upisování na základě veřejné nabídky se použijí jen </a:t>
            </a:r>
            <a:r>
              <a:rPr lang="pl-PL" dirty="0"/>
              <a:t>tehdy, nebudou-li s nimi v rozporu.</a:t>
            </a:r>
          </a:p>
          <a:p>
            <a:pPr marL="0" indent="0" algn="just">
              <a:buNone/>
            </a:pPr>
            <a:endParaRPr lang="cs-CZ" dirty="0"/>
          </a:p>
          <a:p>
            <a:pPr algn="just"/>
            <a:r>
              <a:rPr lang="cs-CZ" dirty="0"/>
              <a:t>§ 481 odst. 2 ZOK</a:t>
            </a:r>
          </a:p>
          <a:p>
            <a:pPr marL="0" indent="0" algn="just">
              <a:buNone/>
            </a:pPr>
            <a:r>
              <a:rPr lang="cs-CZ" dirty="0"/>
              <a:t>Zápis obsahuje druh, počet a jmenovitou hodnotu upsaných akcií, jejich formu nebo údaj, že budou vydány jako zaknihované cenné papíry, emisní kurs, jméno a bydliště nebo sídlo upisovatele, číslo majetkového účtu, na který mají být vydány zaknihované akcie, a podpis, jinak platí, že k zápisu nedošlo.</a:t>
            </a:r>
          </a:p>
          <a:p>
            <a:pPr marL="0" indent="0" algn="just">
              <a:buNone/>
            </a:pPr>
            <a:endParaRPr lang="cs-CZ" dirty="0"/>
          </a:p>
        </p:txBody>
      </p:sp>
    </p:spTree>
    <p:extLst>
      <p:ext uri="{BB962C8B-B14F-4D97-AF65-F5344CB8AC3E}">
        <p14:creationId xmlns:p14="http://schemas.microsoft.com/office/powerpoint/2010/main" val="48270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altLang="cs-CZ" dirty="0"/>
              <a:t>Trh START</a:t>
            </a:r>
          </a:p>
        </p:txBody>
      </p:sp>
      <p:sp>
        <p:nvSpPr>
          <p:cNvPr id="2051" name="Rectangle 3"/>
          <p:cNvSpPr>
            <a:spLocks noGrp="1" noChangeArrowheads="1"/>
          </p:cNvSpPr>
          <p:nvPr>
            <p:ph type="subTitle" idx="1"/>
          </p:nvPr>
        </p:nvSpPr>
        <p:spPr/>
        <p:txBody>
          <a:bodyPr/>
          <a:lstStyle/>
          <a:p>
            <a:endParaRPr lang="cs-CZ" altLang="cs-CZ" dirty="0"/>
          </a:p>
        </p:txBody>
      </p:sp>
    </p:spTree>
    <p:extLst>
      <p:ext uri="{BB962C8B-B14F-4D97-AF65-F5344CB8AC3E}">
        <p14:creationId xmlns:p14="http://schemas.microsoft.com/office/powerpoint/2010/main" val="32480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p:cNvSpPr/>
          <p:nvPr/>
        </p:nvSpPr>
        <p:spPr>
          <a:xfrm rot="16200000">
            <a:off x="-1642036" y="3701933"/>
            <a:ext cx="4824536" cy="246221"/>
          </a:xfrm>
          <a:prstGeom prst="rect">
            <a:avLst/>
          </a:prstGeom>
          <a:solidFill>
            <a:srgbClr val="D10019"/>
          </a:solidFill>
        </p:spPr>
        <p:txBody>
          <a:bodyPr wrap="square">
            <a:spAutoFit/>
          </a:bodyPr>
          <a:lstStyle/>
          <a:p>
            <a:pPr>
              <a:spcBef>
                <a:spcPct val="25000"/>
              </a:spcBef>
              <a:buClr>
                <a:srgbClr val="D10019"/>
              </a:buClr>
              <a:buSzPct val="75000"/>
              <a:tabLst>
                <a:tab pos="1362075" algn="l"/>
              </a:tabLst>
            </a:pPr>
            <a:r>
              <a:rPr lang="cs-CZ" sz="1000" dirty="0">
                <a:solidFill>
                  <a:schemeClr val="bg1"/>
                </a:solidFill>
              </a:rPr>
              <a:t>Proč START?</a:t>
            </a:r>
          </a:p>
        </p:txBody>
      </p:sp>
      <p:sp>
        <p:nvSpPr>
          <p:cNvPr id="2" name="Nadpis 1"/>
          <p:cNvSpPr>
            <a:spLocks noGrp="1"/>
          </p:cNvSpPr>
          <p:nvPr>
            <p:ph type="title"/>
          </p:nvPr>
        </p:nvSpPr>
        <p:spPr>
          <a:xfrm>
            <a:off x="970416" y="692696"/>
            <a:ext cx="5905839" cy="360040"/>
          </a:xfrm>
        </p:spPr>
        <p:txBody>
          <a:bodyPr/>
          <a:lstStyle/>
          <a:p>
            <a:pPr algn="ctr"/>
            <a:r>
              <a:rPr lang="cs-CZ" sz="1800" dirty="0"/>
              <a:t>Proč trh START?</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101406"/>
            <a:ext cx="3347599" cy="1695745"/>
          </a:xfrm>
          <a:prstGeom prst="rect">
            <a:avLst/>
          </a:prstGeom>
        </p:spPr>
      </p:pic>
      <p:sp>
        <p:nvSpPr>
          <p:cNvPr id="7" name="Obdélník 6"/>
          <p:cNvSpPr/>
          <p:nvPr/>
        </p:nvSpPr>
        <p:spPr>
          <a:xfrm>
            <a:off x="3131840" y="2874363"/>
            <a:ext cx="3222104" cy="215444"/>
          </a:xfrm>
          <a:prstGeom prst="rect">
            <a:avLst/>
          </a:prstGeom>
        </p:spPr>
        <p:txBody>
          <a:bodyPr wrap="square">
            <a:spAutoFit/>
          </a:bodyPr>
          <a:lstStyle/>
          <a:p>
            <a:r>
              <a:rPr lang="cs-CZ" sz="800" dirty="0">
                <a:latin typeface="+mn-lt"/>
              </a:rPr>
              <a:t>Zdroje pro financování podniků v raných fázích rozvoje:</a:t>
            </a:r>
          </a:p>
        </p:txBody>
      </p:sp>
      <p:sp>
        <p:nvSpPr>
          <p:cNvPr id="8" name="Obdélník 7"/>
          <p:cNvSpPr/>
          <p:nvPr/>
        </p:nvSpPr>
        <p:spPr>
          <a:xfrm>
            <a:off x="3131840" y="1324506"/>
            <a:ext cx="5616624" cy="1477328"/>
          </a:xfrm>
          <a:prstGeom prst="rect">
            <a:avLst/>
          </a:prstGeom>
        </p:spPr>
        <p:txBody>
          <a:bodyPr wrap="square">
            <a:spAutoFit/>
          </a:bodyPr>
          <a:lstStyle/>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Trh je určen pro obchodování emisí zaknihovaných akcií vydaných akciovými společnostmi a evropskými společnostmi se sídlem v České republice</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Před uvedením na trh je vyžadováno vypracování a uveřejnění prospektu cenného papíru nebo tzv. informačního dokumentu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Před přijetím na trh je požadováno vypracování a uveřejnění standardizovaného </a:t>
            </a:r>
            <a:r>
              <a:rPr lang="cs-CZ" sz="800" dirty="0" err="1">
                <a:latin typeface="+mn-lt"/>
                <a:cs typeface="+mn-cs"/>
              </a:rPr>
              <a:t>due</a:t>
            </a:r>
            <a:r>
              <a:rPr lang="cs-CZ" sz="800" dirty="0">
                <a:latin typeface="+mn-lt"/>
                <a:cs typeface="+mn-cs"/>
              </a:rPr>
              <a:t> diligence připraveného advokátní kanceláří schválenou burzou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Před přijetím na trh a dále pak po celou dobu obchodování (vždy jednou ročně) burza vyžaduje vypracování a uveřejnění standardizované analýzy akcií vypracované analytikem schváleným burzou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Obchodování je koncentrováno do tzv. START </a:t>
            </a:r>
            <a:r>
              <a:rPr lang="cs-CZ" sz="800" dirty="0" err="1">
                <a:latin typeface="+mn-lt"/>
                <a:cs typeface="+mn-cs"/>
              </a:rPr>
              <a:t>Days</a:t>
            </a:r>
            <a:r>
              <a:rPr lang="cs-CZ" sz="800" dirty="0">
                <a:latin typeface="+mn-lt"/>
                <a:cs typeface="+mn-cs"/>
              </a:rPr>
              <a:t>, které probíhají 4 x ročně</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Trh je určen pro zkušenější investory – minimální výše pokynu na nákup či prodej (tzv. lot) ve výši kolem 500 000,- Kč</a:t>
            </a:r>
          </a:p>
        </p:txBody>
      </p:sp>
      <p:sp>
        <p:nvSpPr>
          <p:cNvPr id="10" name="TextovéPole 9"/>
          <p:cNvSpPr txBox="1"/>
          <p:nvPr/>
        </p:nvSpPr>
        <p:spPr>
          <a:xfrm>
            <a:off x="944960" y="1966774"/>
            <a:ext cx="1898848" cy="4381969"/>
          </a:xfrm>
          <a:prstGeom prst="rect">
            <a:avLst/>
          </a:prstGeom>
          <a:noFill/>
          <a:ln w="19050">
            <a:noFill/>
          </a:ln>
        </p:spPr>
        <p:txBody>
          <a:bodyPr wrap="square" rtlCol="0">
            <a:spAutoFit/>
          </a:bodyPr>
          <a:lstStyle/>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Velikost </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Likvidita</a:t>
            </a: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IFRS</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Prospekt</a:t>
            </a: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Signifikantní podíl</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Volnost exitu/navýšení</a:t>
            </a:r>
          </a:p>
          <a:p>
            <a:pPr marL="171450"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Ne majorita  </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Ne </a:t>
            </a:r>
            <a:r>
              <a:rPr lang="cs-CZ" sz="1000" dirty="0" err="1">
                <a:latin typeface="+mn-lt"/>
                <a:cs typeface="+mn-cs"/>
              </a:rPr>
              <a:t>private</a:t>
            </a:r>
            <a:r>
              <a:rPr lang="cs-CZ" sz="1000" dirty="0">
                <a:latin typeface="+mn-lt"/>
                <a:cs typeface="+mn-cs"/>
              </a:rPr>
              <a:t> </a:t>
            </a:r>
            <a:r>
              <a:rPr lang="cs-CZ" sz="1000" dirty="0" err="1">
                <a:latin typeface="+mn-lt"/>
                <a:cs typeface="+mn-cs"/>
              </a:rPr>
              <a:t>equity</a:t>
            </a:r>
            <a:r>
              <a:rPr lang="cs-CZ" sz="1000" dirty="0">
                <a:latin typeface="+mn-lt"/>
                <a:cs typeface="+mn-cs"/>
              </a:rPr>
              <a:t> nebo venture </a:t>
            </a:r>
            <a:r>
              <a:rPr lang="cs-CZ" sz="1000" dirty="0" err="1">
                <a:latin typeface="+mn-lt"/>
                <a:cs typeface="+mn-cs"/>
              </a:rPr>
              <a:t>capital</a:t>
            </a: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Ne drahé a složité</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Flexibilní ocenění společnosti - cena je určena v aukci, nikoliv jednorázovou valuací</a:t>
            </a:r>
          </a:p>
        </p:txBody>
      </p:sp>
      <p:sp>
        <p:nvSpPr>
          <p:cNvPr id="11" name="Obdélník 10"/>
          <p:cNvSpPr/>
          <p:nvPr/>
        </p:nvSpPr>
        <p:spPr>
          <a:xfrm>
            <a:off x="698148" y="1412776"/>
            <a:ext cx="1965491" cy="553998"/>
          </a:xfrm>
          <a:prstGeom prst="rect">
            <a:avLst/>
          </a:prstGeom>
          <a:solidFill>
            <a:schemeClr val="bg1">
              <a:lumMod val="85000"/>
            </a:schemeClr>
          </a:solidFill>
        </p:spPr>
        <p:txBody>
          <a:bodyPr wrap="square">
            <a:spAutoFit/>
          </a:bodyPr>
          <a:lstStyle/>
          <a:p>
            <a:pPr>
              <a:spcBef>
                <a:spcPct val="25000"/>
              </a:spcBef>
              <a:buClr>
                <a:srgbClr val="D10019"/>
              </a:buClr>
              <a:buSzPct val="75000"/>
              <a:tabLst>
                <a:tab pos="1362075" algn="l"/>
              </a:tabLst>
            </a:pPr>
            <a:r>
              <a:rPr lang="cs-CZ" sz="1000" dirty="0"/>
              <a:t>Emise SME (střední a malé podniky) nejsou atraktivní pro investiční banky a členy burzy</a:t>
            </a:r>
          </a:p>
        </p:txBody>
      </p:sp>
      <p:sp>
        <p:nvSpPr>
          <p:cNvPr id="12" name="Obdélník 11"/>
          <p:cNvSpPr/>
          <p:nvPr/>
        </p:nvSpPr>
        <p:spPr>
          <a:xfrm>
            <a:off x="698148" y="2508472"/>
            <a:ext cx="1965491" cy="553998"/>
          </a:xfrm>
          <a:prstGeom prst="rect">
            <a:avLst/>
          </a:prstGeom>
          <a:solidFill>
            <a:schemeClr val="bg1">
              <a:lumMod val="85000"/>
            </a:schemeClr>
          </a:solidFill>
        </p:spPr>
        <p:txBody>
          <a:bodyPr wrap="square">
            <a:spAutoFit/>
          </a:bodyPr>
          <a:lstStyle/>
          <a:p>
            <a:pPr>
              <a:spcBef>
                <a:spcPct val="25000"/>
              </a:spcBef>
              <a:buClr>
                <a:srgbClr val="D10019"/>
              </a:buClr>
              <a:buSzPct val="75000"/>
              <a:tabLst>
                <a:tab pos="1362075" algn="l"/>
              </a:tabLst>
            </a:pPr>
            <a:r>
              <a:rPr lang="cs-CZ" sz="1000" dirty="0"/>
              <a:t>Regulované trhy burz mají příliš komplikované vstupní požadavky</a:t>
            </a:r>
          </a:p>
        </p:txBody>
      </p:sp>
      <p:sp>
        <p:nvSpPr>
          <p:cNvPr id="13" name="Obdélník 12"/>
          <p:cNvSpPr/>
          <p:nvPr/>
        </p:nvSpPr>
        <p:spPr>
          <a:xfrm>
            <a:off x="698148" y="3616468"/>
            <a:ext cx="1965491" cy="553998"/>
          </a:xfrm>
          <a:prstGeom prst="rect">
            <a:avLst/>
          </a:prstGeom>
          <a:solidFill>
            <a:schemeClr val="bg1">
              <a:lumMod val="85000"/>
            </a:schemeClr>
          </a:solidFill>
        </p:spPr>
        <p:txBody>
          <a:bodyPr wrap="square">
            <a:spAutoFit/>
          </a:bodyPr>
          <a:lstStyle/>
          <a:p>
            <a:pPr>
              <a:spcBef>
                <a:spcPct val="25000"/>
              </a:spcBef>
              <a:buClr>
                <a:srgbClr val="D10019"/>
              </a:buClr>
              <a:buSzPct val="75000"/>
              <a:tabLst>
                <a:tab pos="1362075" algn="l"/>
              </a:tabLst>
            </a:pPr>
            <a:r>
              <a:rPr lang="cs-CZ" sz="1000" dirty="0"/>
              <a:t>Poptávka ze strany privátních investorů na kapitálový vstup do SME </a:t>
            </a:r>
          </a:p>
        </p:txBody>
      </p:sp>
      <p:sp>
        <p:nvSpPr>
          <p:cNvPr id="14" name="Obdélník 13"/>
          <p:cNvSpPr/>
          <p:nvPr/>
        </p:nvSpPr>
        <p:spPr>
          <a:xfrm>
            <a:off x="698148" y="4651281"/>
            <a:ext cx="1965491" cy="246221"/>
          </a:xfrm>
          <a:prstGeom prst="rect">
            <a:avLst/>
          </a:prstGeom>
          <a:solidFill>
            <a:schemeClr val="bg1">
              <a:lumMod val="85000"/>
            </a:schemeClr>
          </a:solidFill>
        </p:spPr>
        <p:txBody>
          <a:bodyPr wrap="square">
            <a:spAutoFit/>
          </a:bodyPr>
          <a:lstStyle/>
          <a:p>
            <a:pPr>
              <a:spcBef>
                <a:spcPct val="25000"/>
              </a:spcBef>
              <a:buClr>
                <a:srgbClr val="D10019"/>
              </a:buClr>
              <a:buSzPct val="75000"/>
              <a:tabLst>
                <a:tab pos="1362075" algn="l"/>
              </a:tabLst>
            </a:pPr>
            <a:r>
              <a:rPr lang="cs-CZ" sz="1000" dirty="0"/>
              <a:t>Poptávka ze strany SME</a:t>
            </a:r>
          </a:p>
        </p:txBody>
      </p:sp>
      <p:sp>
        <p:nvSpPr>
          <p:cNvPr id="26" name="Obdélník 25"/>
          <p:cNvSpPr/>
          <p:nvPr/>
        </p:nvSpPr>
        <p:spPr>
          <a:xfrm>
            <a:off x="6876255" y="3036436"/>
            <a:ext cx="1728192" cy="3200876"/>
          </a:xfrm>
          <a:prstGeom prst="rect">
            <a:avLst/>
          </a:prstGeom>
          <a:ln w="19050">
            <a:solidFill>
              <a:srgbClr val="4F007D"/>
            </a:solidFill>
          </a:ln>
        </p:spPr>
        <p:txBody>
          <a:bodyPr wrap="square">
            <a:spAutoFit/>
          </a:bodyPr>
          <a:lstStyle/>
          <a:p>
            <a:pPr>
              <a:spcBef>
                <a:spcPct val="25000"/>
              </a:spcBef>
              <a:buClr>
                <a:srgbClr val="D10019"/>
              </a:buClr>
              <a:buSzPct val="75000"/>
              <a:tabLst>
                <a:tab pos="1362075" algn="l"/>
              </a:tabLst>
            </a:pPr>
            <a:r>
              <a:rPr lang="cs-CZ" sz="800" b="1" dirty="0">
                <a:latin typeface="+mn-lt"/>
                <a:cs typeface="+mn-cs"/>
              </a:rPr>
              <a:t>Seznam dokumentů podávaných burze</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Žádost o přijetí</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Doklad o přidělení ISIN</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Plná moc (v případě, že za emitenta žádá člen burzy)</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Analýza vypracovaná analytikem schváleným burzou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Právní </a:t>
            </a:r>
            <a:r>
              <a:rPr lang="cs-CZ" sz="800" dirty="0" err="1">
                <a:latin typeface="+mn-lt"/>
                <a:cs typeface="+mn-cs"/>
              </a:rPr>
              <a:t>due</a:t>
            </a:r>
            <a:r>
              <a:rPr lang="cs-CZ" sz="800" dirty="0">
                <a:latin typeface="+mn-lt"/>
                <a:cs typeface="+mn-cs"/>
              </a:rPr>
              <a:t> </a:t>
            </a:r>
            <a:r>
              <a:rPr lang="cs-CZ" sz="800" dirty="0" err="1">
                <a:latin typeface="+mn-lt"/>
                <a:cs typeface="+mn-cs"/>
              </a:rPr>
              <a:t>dilligence</a:t>
            </a:r>
            <a:r>
              <a:rPr lang="cs-CZ" sz="800" dirty="0">
                <a:latin typeface="+mn-lt"/>
                <a:cs typeface="+mn-cs"/>
              </a:rPr>
              <a:t> vypracované právním poradcem schváleným burzou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Prospekt a doklad o jeho schválení ČNB nebo informační dokument schválený burzou</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Doklad o vedení emise v Centrálním depozitáři cenných papírů</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Stanovy emitenta v aktuálním znění</a:t>
            </a:r>
          </a:p>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Žádost o přijetí je možno předložit v českém, slovenském nebo anglickém jazyce</a:t>
            </a:r>
          </a:p>
        </p:txBody>
      </p:sp>
      <p:sp>
        <p:nvSpPr>
          <p:cNvPr id="27" name="Obdélník 26"/>
          <p:cNvSpPr/>
          <p:nvPr/>
        </p:nvSpPr>
        <p:spPr>
          <a:xfrm>
            <a:off x="3159607" y="4975428"/>
            <a:ext cx="3537609" cy="1261884"/>
          </a:xfrm>
          <a:prstGeom prst="rect">
            <a:avLst/>
          </a:prstGeom>
          <a:ln w="19050">
            <a:solidFill>
              <a:srgbClr val="4F007D"/>
            </a:solidFill>
          </a:ln>
        </p:spPr>
        <p:txBody>
          <a:bodyPr wrap="square">
            <a:spAutoFit/>
          </a:bodyPr>
          <a:lstStyle/>
          <a:p>
            <a:pPr>
              <a:spcBef>
                <a:spcPct val="25000"/>
              </a:spcBef>
              <a:buClr>
                <a:srgbClr val="D10019"/>
              </a:buClr>
              <a:buSzPct val="75000"/>
              <a:tabLst>
                <a:tab pos="1362075" algn="l"/>
              </a:tabLst>
            </a:pPr>
            <a:r>
              <a:rPr lang="cs-CZ" sz="800" b="1" dirty="0">
                <a:latin typeface="+mn-lt"/>
                <a:cs typeface="+mn-cs"/>
              </a:rPr>
              <a:t>Podmínky &amp; dokumenty pro přijetí</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Velikost firmy - minimálně 1 mil. EUR</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Forma společnosti - akciová společnost se zaknihovanými akciemi</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Žadatel o přijetí - emitent nebo jím pověřený člen burzy</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Prospekt - Schválený ČNB a uveřejněný v souladu se zákonem</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Právní </a:t>
            </a:r>
            <a:r>
              <a:rPr lang="cs-CZ" sz="800" dirty="0" err="1">
                <a:latin typeface="+mn-lt"/>
                <a:cs typeface="+mn-cs"/>
              </a:rPr>
              <a:t>due</a:t>
            </a:r>
            <a:r>
              <a:rPr lang="cs-CZ" sz="800" dirty="0">
                <a:latin typeface="+mn-lt"/>
                <a:cs typeface="+mn-cs"/>
              </a:rPr>
              <a:t> diligence - zpracováno autorizovanou právní kanceláří ze seznamu burzy</a:t>
            </a:r>
          </a:p>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Analýza - zpracovaná analytikem ze seznamu burzy</a:t>
            </a:r>
            <a:endParaRPr lang="cs-CZ" sz="800" b="1" dirty="0">
              <a:latin typeface="+mn-lt"/>
              <a:cs typeface="+mn-cs"/>
            </a:endParaRPr>
          </a:p>
        </p:txBody>
      </p:sp>
      <p:pic>
        <p:nvPicPr>
          <p:cNvPr id="15" name="Picture 2" descr="C:\Users\Kavka\Desktop\liz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5286"/>
            <a:ext cx="732470" cy="73247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a:extLst>
              <a:ext uri="{FF2B5EF4-FFF2-40B4-BE49-F238E27FC236}">
                <a16:creationId xmlns:a16="http://schemas.microsoft.com/office/drawing/2014/main" id="{DA47CFD2-25A2-44C6-B93D-B828021EE73B}"/>
              </a:ext>
            </a:extLst>
          </p:cNvPr>
          <p:cNvSpPr>
            <a:spLocks noGrp="1"/>
          </p:cNvSpPr>
          <p:nvPr>
            <p:ph type="sldNum" sz="quarter" idx="11"/>
          </p:nvPr>
        </p:nvSpPr>
        <p:spPr/>
        <p:txBody>
          <a:bodyPr/>
          <a:lstStyle/>
          <a:p>
            <a:fld id="{0AE4E0E0-B310-4556-8A73-58BEF769E2A8}" type="slidenum">
              <a:rPr lang="cs-CZ" altLang="cs-CZ" smtClean="0"/>
              <a:pPr/>
              <a:t>19</a:t>
            </a:fld>
            <a:r>
              <a:rPr lang="cs-CZ" altLang="cs-CZ"/>
              <a:t>|</a:t>
            </a:r>
          </a:p>
        </p:txBody>
      </p:sp>
    </p:spTree>
    <p:extLst>
      <p:ext uri="{BB962C8B-B14F-4D97-AF65-F5344CB8AC3E}">
        <p14:creationId xmlns:p14="http://schemas.microsoft.com/office/powerpoint/2010/main" val="106597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IPO</a:t>
            </a:r>
          </a:p>
        </p:txBody>
      </p:sp>
      <p:sp>
        <p:nvSpPr>
          <p:cNvPr id="3" name="Zástupný symbol pro obsah 2"/>
          <p:cNvSpPr>
            <a:spLocks noGrp="1"/>
          </p:cNvSpPr>
          <p:nvPr>
            <p:ph idx="1"/>
          </p:nvPr>
        </p:nvSpPr>
        <p:spPr/>
        <p:txBody>
          <a:bodyPr/>
          <a:lstStyle/>
          <a:p>
            <a:r>
              <a:rPr lang="cs-CZ" dirty="0"/>
              <a:t>Veřejná nabídka CP – sdělení širšímu okruhu osob obsahující dostatečné informace k upsání investičního CP,</a:t>
            </a:r>
          </a:p>
          <a:p>
            <a:r>
              <a:rPr lang="cs-CZ" dirty="0" err="1"/>
              <a:t>Initial</a:t>
            </a:r>
            <a:r>
              <a:rPr lang="cs-CZ" dirty="0"/>
              <a:t> Public </a:t>
            </a:r>
            <a:r>
              <a:rPr lang="cs-CZ" dirty="0" err="1"/>
              <a:t>Offering</a:t>
            </a:r>
            <a:r>
              <a:rPr lang="cs-CZ" dirty="0"/>
              <a:t> – první veřejná nabídka akcií společnosti , souběžně s uvedením na organizovaný veřejný trh,</a:t>
            </a:r>
          </a:p>
          <a:p>
            <a:r>
              <a:rPr lang="cs-CZ" dirty="0"/>
              <a:t> SPO – </a:t>
            </a:r>
            <a:r>
              <a:rPr lang="cs-CZ" dirty="0" err="1"/>
              <a:t>Secondary</a:t>
            </a:r>
            <a:r>
              <a:rPr lang="cs-CZ" dirty="0"/>
              <a:t> Public </a:t>
            </a:r>
            <a:r>
              <a:rPr lang="cs-CZ" dirty="0" err="1"/>
              <a:t>Offering</a:t>
            </a:r>
            <a:r>
              <a:rPr lang="cs-CZ" dirty="0"/>
              <a:t> – označení o další emisi akcií, které jsou již přijaty k obchodování na organizovaný veřejný trh,</a:t>
            </a:r>
          </a:p>
          <a:p>
            <a:r>
              <a:rPr lang="cs-CZ" dirty="0"/>
              <a:t>Public </a:t>
            </a:r>
            <a:r>
              <a:rPr lang="cs-CZ" dirty="0" err="1"/>
              <a:t>Offering</a:t>
            </a:r>
            <a:r>
              <a:rPr lang="cs-CZ" dirty="0"/>
              <a:t> – veřejná nabídka,</a:t>
            </a:r>
          </a:p>
          <a:p>
            <a:endParaRPr lang="cs-CZ" dirty="0"/>
          </a:p>
        </p:txBody>
      </p:sp>
    </p:spTree>
    <p:extLst>
      <p:ext uri="{BB962C8B-B14F-4D97-AF65-F5344CB8AC3E}">
        <p14:creationId xmlns:p14="http://schemas.microsoft.com/office/powerpoint/2010/main" val="170372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153477" y="1340768"/>
            <a:ext cx="5400600" cy="584775"/>
          </a:xfrm>
          <a:prstGeom prst="rect">
            <a:avLst/>
          </a:prstGeom>
        </p:spPr>
        <p:txBody>
          <a:bodyPr wrap="square">
            <a:spAutoFit/>
          </a:bodyPr>
          <a:lstStyle/>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START je trhem pro menší inovativní společnosti s hodnotou od velikosti 1 mil. EUR, které chtějí získat nový kapitál, případně jejichž majitelé chtějí částečně nebo zcela ze stávajícího podnikání vystoupit a kapitalizovat tak svoji dosavadní činnost. Výhodou </a:t>
            </a:r>
            <a:r>
              <a:rPr lang="cs-CZ" sz="800" dirty="0" err="1">
                <a:latin typeface="+mn-lt"/>
                <a:cs typeface="+mn-cs"/>
              </a:rPr>
              <a:t>STARTu</a:t>
            </a:r>
            <a:r>
              <a:rPr lang="cs-CZ" sz="800" dirty="0">
                <a:latin typeface="+mn-lt"/>
                <a:cs typeface="+mn-cs"/>
              </a:rPr>
              <a:t> oproti jiným trhům, je minimalizace nákladů na straně emitenta. Cena nového kapitálu je tak po nákladové stránce konkurenceschopnou jakékoliv jiné formě financování nebo exitu.  </a:t>
            </a:r>
          </a:p>
        </p:txBody>
      </p:sp>
      <p:sp>
        <p:nvSpPr>
          <p:cNvPr id="6" name="Nadpis 1"/>
          <p:cNvSpPr>
            <a:spLocks noGrp="1"/>
          </p:cNvSpPr>
          <p:nvPr>
            <p:ph type="title"/>
          </p:nvPr>
        </p:nvSpPr>
        <p:spPr>
          <a:xfrm>
            <a:off x="970416" y="692696"/>
            <a:ext cx="5905839" cy="360040"/>
          </a:xfrm>
        </p:spPr>
        <p:txBody>
          <a:bodyPr/>
          <a:lstStyle/>
          <a:p>
            <a:pPr algn="ctr"/>
            <a:r>
              <a:rPr lang="cs-CZ" sz="1800" dirty="0"/>
              <a:t>Co je trh START?</a:t>
            </a:r>
          </a:p>
        </p:txBody>
      </p:sp>
      <p:sp>
        <p:nvSpPr>
          <p:cNvPr id="7" name="Obdélník 6"/>
          <p:cNvSpPr/>
          <p:nvPr/>
        </p:nvSpPr>
        <p:spPr>
          <a:xfrm>
            <a:off x="3143967" y="1916832"/>
            <a:ext cx="2292130" cy="1323439"/>
          </a:xfrm>
          <a:prstGeom prst="rect">
            <a:avLst/>
          </a:prstGeom>
        </p:spPr>
        <p:txBody>
          <a:bodyPr wrap="square">
            <a:spAutoFit/>
          </a:bodyPr>
          <a:lstStyle/>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START nepřináší možnosti jen emitentům, ale i investorům. Zaměřuje se zejména na profesionální investory, kteří se chtějí stát partnery úspěšných společností na trhu nabízených a chtějí v takových společnostech dosáhnout významných podílů nebo úplné kontroly. Investoři se tak rekrutují z řad zkušených a kapitálově silných individuálních investorů nebo z řad fondů soukromého nebo venture kapitálu. </a:t>
            </a:r>
          </a:p>
        </p:txBody>
      </p:sp>
      <p:sp>
        <p:nvSpPr>
          <p:cNvPr id="8" name="Obdélník 7"/>
          <p:cNvSpPr/>
          <p:nvPr/>
        </p:nvSpPr>
        <p:spPr>
          <a:xfrm>
            <a:off x="3153477" y="3316566"/>
            <a:ext cx="5666995" cy="461665"/>
          </a:xfrm>
          <a:prstGeom prst="rect">
            <a:avLst/>
          </a:prstGeom>
        </p:spPr>
        <p:txBody>
          <a:bodyPr wrap="square">
            <a:spAutoFit/>
          </a:bodyPr>
          <a:lstStyle/>
          <a:p>
            <a:pPr marL="108000" indent="-108000">
              <a:spcBef>
                <a:spcPct val="25000"/>
              </a:spcBef>
              <a:buClr>
                <a:srgbClr val="D10019"/>
              </a:buClr>
              <a:buSzPct val="75000"/>
              <a:buFont typeface="Wingdings" pitchFamily="2" charset="2"/>
              <a:buChar char="n"/>
              <a:tabLst>
                <a:tab pos="1362075" algn="l"/>
              </a:tabLst>
            </a:pPr>
            <a:r>
              <a:rPr lang="cs-CZ" sz="800" dirty="0">
                <a:latin typeface="+mn-lt"/>
                <a:cs typeface="+mn-cs"/>
              </a:rPr>
              <a:t>Obchodování na trhu START není kontinuální jako na jiných trzích pražské burzy, ale jedná se o aukci, která probíhá 4x v roce, v předem stanovených dnech, tzv. START </a:t>
            </a:r>
            <a:r>
              <a:rPr lang="cs-CZ" sz="800" dirty="0" err="1">
                <a:latin typeface="+mn-lt"/>
                <a:cs typeface="+mn-cs"/>
              </a:rPr>
              <a:t>Days</a:t>
            </a:r>
            <a:r>
              <a:rPr lang="cs-CZ" sz="800" dirty="0">
                <a:latin typeface="+mn-lt"/>
                <a:cs typeface="+mn-cs"/>
              </a:rPr>
              <a:t>. Primární úpis akcií probíhá v upisovacím systému, který připravila burza. </a:t>
            </a:r>
          </a:p>
        </p:txBody>
      </p:sp>
      <p:graphicFrame>
        <p:nvGraphicFramePr>
          <p:cNvPr id="9" name="Graf 8">
            <a:extLst/>
          </p:cNvPr>
          <p:cNvGraphicFramePr>
            <a:graphicFrameLocks/>
          </p:cNvGraphicFramePr>
          <p:nvPr>
            <p:extLst/>
          </p:nvPr>
        </p:nvGraphicFramePr>
        <p:xfrm>
          <a:off x="5148064" y="1938094"/>
          <a:ext cx="2952328" cy="1564913"/>
        </p:xfrm>
        <a:graphic>
          <a:graphicData uri="http://schemas.openxmlformats.org/drawingml/2006/chart">
            <c:chart xmlns:c="http://schemas.openxmlformats.org/drawingml/2006/chart" xmlns:r="http://schemas.openxmlformats.org/officeDocument/2006/relationships" r:id="rId2"/>
          </a:graphicData>
        </a:graphic>
      </p:graphicFrame>
      <p:sp>
        <p:nvSpPr>
          <p:cNvPr id="10" name="Obdélník 9"/>
          <p:cNvSpPr/>
          <p:nvPr/>
        </p:nvSpPr>
        <p:spPr>
          <a:xfrm>
            <a:off x="5463300" y="1923421"/>
            <a:ext cx="3429180" cy="215444"/>
          </a:xfrm>
          <a:prstGeom prst="rect">
            <a:avLst/>
          </a:prstGeom>
        </p:spPr>
        <p:txBody>
          <a:bodyPr wrap="square">
            <a:spAutoFit/>
          </a:bodyPr>
          <a:lstStyle/>
          <a:p>
            <a:r>
              <a:rPr lang="cs-CZ" sz="800" dirty="0">
                <a:latin typeface="+mj-lt"/>
              </a:rPr>
              <a:t>Typické portfolio klienta privátního bankovnictví s majetkem </a:t>
            </a:r>
            <a:r>
              <a:rPr lang="en-US" sz="800" dirty="0">
                <a:latin typeface="+mj-lt"/>
              </a:rPr>
              <a:t>&gt; </a:t>
            </a:r>
            <a:r>
              <a:rPr lang="cs-CZ" sz="800" dirty="0">
                <a:latin typeface="+mj-lt"/>
              </a:rPr>
              <a:t>1 mil.</a:t>
            </a:r>
            <a:r>
              <a:rPr lang="en-US" sz="800" dirty="0">
                <a:latin typeface="+mj-lt"/>
              </a:rPr>
              <a:t> $</a:t>
            </a:r>
            <a:r>
              <a:rPr lang="cs-CZ" sz="800" dirty="0">
                <a:latin typeface="+mj-lt"/>
              </a:rPr>
              <a:t>:</a:t>
            </a:r>
          </a:p>
        </p:txBody>
      </p:sp>
      <p:sp>
        <p:nvSpPr>
          <p:cNvPr id="12" name="Obdélník 11"/>
          <p:cNvSpPr/>
          <p:nvPr/>
        </p:nvSpPr>
        <p:spPr>
          <a:xfrm rot="16200000">
            <a:off x="-1642036" y="3701933"/>
            <a:ext cx="4824536" cy="246221"/>
          </a:xfrm>
          <a:prstGeom prst="rect">
            <a:avLst/>
          </a:prstGeom>
          <a:solidFill>
            <a:srgbClr val="D10019"/>
          </a:solidFill>
        </p:spPr>
        <p:txBody>
          <a:bodyPr wrap="square">
            <a:spAutoFit/>
          </a:bodyPr>
          <a:lstStyle/>
          <a:p>
            <a:pPr>
              <a:spcBef>
                <a:spcPct val="25000"/>
              </a:spcBef>
              <a:buClr>
                <a:srgbClr val="D10019"/>
              </a:buClr>
              <a:buSzPct val="75000"/>
              <a:tabLst>
                <a:tab pos="1362075" algn="l"/>
              </a:tabLst>
            </a:pPr>
            <a:endParaRPr lang="cs-CZ" sz="1000" dirty="0">
              <a:solidFill>
                <a:schemeClr val="bg1"/>
              </a:solidFill>
            </a:endParaRPr>
          </a:p>
        </p:txBody>
      </p:sp>
      <p:sp>
        <p:nvSpPr>
          <p:cNvPr id="13" name="TextovéPole 12"/>
          <p:cNvSpPr txBox="1"/>
          <p:nvPr/>
        </p:nvSpPr>
        <p:spPr>
          <a:xfrm>
            <a:off x="970416" y="1682320"/>
            <a:ext cx="1855036" cy="4689745"/>
          </a:xfrm>
          <a:prstGeom prst="rect">
            <a:avLst/>
          </a:prstGeom>
          <a:noFill/>
          <a:ln w="19050">
            <a:noFill/>
          </a:ln>
        </p:spPr>
        <p:txBody>
          <a:bodyPr wrap="square" rtlCol="0">
            <a:spAutoFit/>
          </a:bodyPr>
          <a:lstStyle/>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Akciová společnost</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Celková hodnota &gt; 1 mil. €</a:t>
            </a: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Zkušení investoři s vysokou tolerancí k riziku</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Minimální investice cca. 0,5 mil. Kč (v případě schváleného prospektu a veřejné nabídky nebo ekvivalent alespoň 100 tis. € v případě kdy emitent uveřejní pouze informační dokument)</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err="1">
                <a:latin typeface="+mn-lt"/>
                <a:cs typeface="+mn-cs"/>
              </a:rPr>
              <a:t>Private</a:t>
            </a:r>
            <a:r>
              <a:rPr lang="cs-CZ" sz="1000" dirty="0">
                <a:latin typeface="+mn-lt"/>
                <a:cs typeface="+mn-cs"/>
              </a:rPr>
              <a:t> </a:t>
            </a:r>
            <a:r>
              <a:rPr lang="cs-CZ" sz="1000" dirty="0" err="1">
                <a:latin typeface="+mn-lt"/>
                <a:cs typeface="+mn-cs"/>
              </a:rPr>
              <a:t>equity</a:t>
            </a:r>
            <a:r>
              <a:rPr lang="cs-CZ" sz="1000" dirty="0">
                <a:latin typeface="+mn-lt"/>
                <a:cs typeface="+mn-cs"/>
              </a:rPr>
              <a:t> fondy</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Business </a:t>
            </a:r>
            <a:r>
              <a:rPr lang="cs-CZ" sz="1000" dirty="0" err="1">
                <a:latin typeface="+mn-lt"/>
                <a:cs typeface="+mn-cs"/>
              </a:rPr>
              <a:t>angels</a:t>
            </a: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indent="-171450">
              <a:spcBef>
                <a:spcPct val="25000"/>
              </a:spcBef>
              <a:buClr>
                <a:srgbClr val="4F007D"/>
              </a:buClr>
              <a:buSzPct val="80000"/>
              <a:buFont typeface="Wingdings" panose="05000000000000000000" pitchFamily="2" charset="2"/>
              <a:buChar char=""/>
              <a:tabLst>
                <a:tab pos="1362075" algn="l"/>
              </a:tabLst>
            </a:pPr>
            <a:endParaRPr lang="cs-CZ" sz="9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4x ročně na předem určeném místě, prezentace emitentů</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Úpis v systému burzy</a:t>
            </a: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t>Obchodování v systému </a:t>
            </a:r>
            <a:r>
              <a:rPr lang="cs-CZ" sz="1000" dirty="0" err="1"/>
              <a:t>Xetra</a:t>
            </a:r>
            <a:r>
              <a:rPr lang="cs-CZ" sz="1000" baseline="30000" dirty="0"/>
              <a:t>® </a:t>
            </a:r>
            <a:endParaRPr lang="cs-CZ" sz="1000" dirty="0">
              <a:latin typeface="+mn-lt"/>
              <a:cs typeface="+mn-cs"/>
            </a:endParaRPr>
          </a:p>
          <a:p>
            <a:pPr marL="171450" lvl="1" indent="-171450">
              <a:spcBef>
                <a:spcPct val="25000"/>
              </a:spcBef>
              <a:buClr>
                <a:srgbClr val="4F007D"/>
              </a:buClr>
              <a:buSzPct val="80000"/>
              <a:buFont typeface="Wingdings" panose="05000000000000000000" pitchFamily="2" charset="2"/>
              <a:buChar char=""/>
              <a:tabLst>
                <a:tab pos="1362075" algn="l"/>
              </a:tabLst>
            </a:pPr>
            <a:r>
              <a:rPr lang="cs-CZ" sz="1000" dirty="0">
                <a:latin typeface="+mn-lt"/>
                <a:cs typeface="+mn-cs"/>
              </a:rPr>
              <a:t>Investoři přítomni na místě nebo sledují živě ve V.I.P. zóně webu</a:t>
            </a:r>
          </a:p>
        </p:txBody>
      </p:sp>
      <p:sp>
        <p:nvSpPr>
          <p:cNvPr id="14" name="Obdélník 13"/>
          <p:cNvSpPr/>
          <p:nvPr/>
        </p:nvSpPr>
        <p:spPr>
          <a:xfrm>
            <a:off x="698148" y="1412776"/>
            <a:ext cx="1965491" cy="246221"/>
          </a:xfrm>
          <a:prstGeom prst="rect">
            <a:avLst/>
          </a:prstGeom>
          <a:solidFill>
            <a:srgbClr val="4F007D"/>
          </a:solidFill>
        </p:spPr>
        <p:txBody>
          <a:bodyPr wrap="square">
            <a:spAutoFit/>
          </a:bodyPr>
          <a:lstStyle/>
          <a:p>
            <a:pPr>
              <a:spcBef>
                <a:spcPct val="25000"/>
              </a:spcBef>
              <a:buClr>
                <a:srgbClr val="D10019"/>
              </a:buClr>
              <a:buSzPct val="75000"/>
              <a:tabLst>
                <a:tab pos="1362075" algn="l"/>
              </a:tabLst>
            </a:pPr>
            <a:r>
              <a:rPr lang="cs-CZ" sz="1000" dirty="0">
                <a:solidFill>
                  <a:schemeClr val="bg1"/>
                </a:solidFill>
              </a:rPr>
              <a:t>Trh pro menší firmy</a:t>
            </a:r>
          </a:p>
        </p:txBody>
      </p:sp>
      <p:sp>
        <p:nvSpPr>
          <p:cNvPr id="15" name="Obdélník 14"/>
          <p:cNvSpPr/>
          <p:nvPr/>
        </p:nvSpPr>
        <p:spPr>
          <a:xfrm>
            <a:off x="698148" y="2181690"/>
            <a:ext cx="1965491" cy="246221"/>
          </a:xfrm>
          <a:prstGeom prst="rect">
            <a:avLst/>
          </a:prstGeom>
          <a:solidFill>
            <a:srgbClr val="4F007D"/>
          </a:solidFill>
        </p:spPr>
        <p:txBody>
          <a:bodyPr wrap="square">
            <a:spAutoFit/>
          </a:bodyPr>
          <a:lstStyle/>
          <a:p>
            <a:pPr>
              <a:spcBef>
                <a:spcPct val="25000"/>
              </a:spcBef>
              <a:buClr>
                <a:srgbClr val="D10019"/>
              </a:buClr>
              <a:buSzPct val="75000"/>
              <a:tabLst>
                <a:tab pos="1362075" algn="l"/>
              </a:tabLst>
            </a:pPr>
            <a:r>
              <a:rPr lang="cs-CZ" sz="1000" dirty="0">
                <a:solidFill>
                  <a:schemeClr val="bg1"/>
                </a:solidFill>
              </a:rPr>
              <a:t>Investoři</a:t>
            </a:r>
          </a:p>
        </p:txBody>
      </p:sp>
      <p:sp>
        <p:nvSpPr>
          <p:cNvPr id="16" name="Obdélník 15"/>
          <p:cNvSpPr/>
          <p:nvPr/>
        </p:nvSpPr>
        <p:spPr>
          <a:xfrm>
            <a:off x="698148" y="4525551"/>
            <a:ext cx="1965491" cy="246221"/>
          </a:xfrm>
          <a:prstGeom prst="rect">
            <a:avLst/>
          </a:prstGeom>
          <a:solidFill>
            <a:srgbClr val="4F007D"/>
          </a:solidFill>
        </p:spPr>
        <p:txBody>
          <a:bodyPr wrap="square">
            <a:spAutoFit/>
          </a:bodyPr>
          <a:lstStyle/>
          <a:p>
            <a:pPr>
              <a:spcBef>
                <a:spcPct val="25000"/>
              </a:spcBef>
              <a:buClr>
                <a:srgbClr val="D10019"/>
              </a:buClr>
              <a:buSzPct val="75000"/>
              <a:tabLst>
                <a:tab pos="1362075" algn="l"/>
              </a:tabLst>
            </a:pPr>
            <a:r>
              <a:rPr lang="cs-CZ" sz="1000" dirty="0">
                <a:solidFill>
                  <a:schemeClr val="bg1"/>
                </a:solidFill>
              </a:rPr>
              <a:t>Úpis </a:t>
            </a:r>
            <a:r>
              <a:rPr lang="en-US" sz="1000" dirty="0">
                <a:solidFill>
                  <a:schemeClr val="bg1"/>
                </a:solidFill>
              </a:rPr>
              <a:t>&amp; </a:t>
            </a:r>
            <a:r>
              <a:rPr lang="cs-CZ" sz="1000" dirty="0">
                <a:solidFill>
                  <a:schemeClr val="bg1"/>
                </a:solidFill>
              </a:rPr>
              <a:t>Aukce</a:t>
            </a:r>
          </a:p>
        </p:txBody>
      </p:sp>
      <p:pic>
        <p:nvPicPr>
          <p:cNvPr id="21" name="Obrázek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464000"/>
            <a:ext cx="5616624" cy="1870380"/>
          </a:xfrm>
          <a:prstGeom prst="rect">
            <a:avLst/>
          </a:prstGeom>
        </p:spPr>
      </p:pic>
      <p:sp>
        <p:nvSpPr>
          <p:cNvPr id="22" name="Obdélník 21"/>
          <p:cNvSpPr/>
          <p:nvPr/>
        </p:nvSpPr>
        <p:spPr>
          <a:xfrm>
            <a:off x="3143966" y="3711722"/>
            <a:ext cx="5748513" cy="707886"/>
          </a:xfrm>
          <a:prstGeom prst="rect">
            <a:avLst/>
          </a:prstGeom>
        </p:spPr>
        <p:txBody>
          <a:bodyPr wrap="square">
            <a:spAutoFit/>
          </a:bodyPr>
          <a:lstStyle/>
          <a:p>
            <a:pPr marL="108000" lvl="0" indent="-108000">
              <a:spcBef>
                <a:spcPct val="25000"/>
              </a:spcBef>
              <a:buClr>
                <a:srgbClr val="D10019"/>
              </a:buClr>
              <a:buSzPct val="75000"/>
              <a:buFont typeface="Wingdings" pitchFamily="2" charset="2"/>
              <a:buChar char="n"/>
              <a:tabLst>
                <a:tab pos="1362075" algn="l"/>
              </a:tabLst>
            </a:pPr>
            <a:r>
              <a:rPr lang="cs-CZ" sz="800" dirty="0">
                <a:latin typeface="+mn-lt"/>
                <a:cs typeface="+mn-cs"/>
              </a:rPr>
              <a:t>V průběhu primárního úpisu investoři vkládají do systému své nabídky. Aby se pravděpodobnost úspěchu zvýšila, je nutné nechat investory nahlédnout do firmy a prezentovat její současnou situaci a budoucí plány v co nejsrozumitelnější a současně co možná nejatraktivnější formě. V rámci START </a:t>
            </a:r>
            <a:r>
              <a:rPr lang="cs-CZ" sz="800" dirty="0" err="1">
                <a:latin typeface="+mn-lt"/>
                <a:cs typeface="+mn-cs"/>
              </a:rPr>
              <a:t>Days</a:t>
            </a:r>
            <a:r>
              <a:rPr lang="cs-CZ" sz="800" dirty="0">
                <a:latin typeface="+mn-lt"/>
                <a:cs typeface="+mn-cs"/>
              </a:rPr>
              <a:t> bude mít každá společnost, která se uchází o přízeň investorů poprvé nebo již je na trhu START obchodována, možnost prezentace pro investory - a to jak formou videokonference přenášené přes stránky trhu START nebo přímo, v místě konání obchodní aukce</a:t>
            </a:r>
          </a:p>
        </p:txBody>
      </p:sp>
      <p:pic>
        <p:nvPicPr>
          <p:cNvPr id="17" name="Picture 2" descr="C:\Users\Kavka\Desktop\liza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65286"/>
            <a:ext cx="732470" cy="73247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885325CD-65EE-491C-8B79-EEABEF4D889F}"/>
              </a:ext>
            </a:extLst>
          </p:cNvPr>
          <p:cNvSpPr>
            <a:spLocks noGrp="1"/>
          </p:cNvSpPr>
          <p:nvPr>
            <p:ph type="sldNum" sz="quarter" idx="11"/>
          </p:nvPr>
        </p:nvSpPr>
        <p:spPr/>
        <p:txBody>
          <a:bodyPr/>
          <a:lstStyle/>
          <a:p>
            <a:fld id="{0AE4E0E0-B310-4556-8A73-58BEF769E2A8}" type="slidenum">
              <a:rPr lang="cs-CZ" altLang="cs-CZ" smtClean="0"/>
              <a:pPr/>
              <a:t>20</a:t>
            </a:fld>
            <a:r>
              <a:rPr lang="cs-CZ" altLang="cs-CZ"/>
              <a:t>|</a:t>
            </a:r>
          </a:p>
        </p:txBody>
      </p:sp>
    </p:spTree>
    <p:extLst>
      <p:ext uri="{BB962C8B-B14F-4D97-AF65-F5344CB8AC3E}">
        <p14:creationId xmlns:p14="http://schemas.microsoft.com/office/powerpoint/2010/main" val="117933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94ADDA-A338-46B2-8D27-40832A4B6E46}"/>
              </a:ext>
            </a:extLst>
          </p:cNvPr>
          <p:cNvSpPr>
            <a:spLocks noGrp="1"/>
          </p:cNvSpPr>
          <p:nvPr>
            <p:ph type="title"/>
          </p:nvPr>
        </p:nvSpPr>
        <p:spPr/>
        <p:txBody>
          <a:bodyPr/>
          <a:lstStyle/>
          <a:p>
            <a:r>
              <a:rPr lang="cs-CZ" dirty="0"/>
              <a:t>Emitenti na první Start </a:t>
            </a:r>
            <a:r>
              <a:rPr lang="cs-CZ" dirty="0" err="1"/>
              <a:t>Day</a:t>
            </a:r>
            <a:r>
              <a:rPr lang="cs-CZ" dirty="0"/>
              <a:t> 15. 5.</a:t>
            </a:r>
          </a:p>
        </p:txBody>
      </p:sp>
      <p:sp>
        <p:nvSpPr>
          <p:cNvPr id="4" name="Zástupný symbol pro obsah 3">
            <a:extLst>
              <a:ext uri="{FF2B5EF4-FFF2-40B4-BE49-F238E27FC236}">
                <a16:creationId xmlns:a16="http://schemas.microsoft.com/office/drawing/2014/main" id="{6F710E43-4C5E-46B6-8AA1-E97CD4DB98A9}"/>
              </a:ext>
            </a:extLst>
          </p:cNvPr>
          <p:cNvSpPr>
            <a:spLocks noGrp="1"/>
          </p:cNvSpPr>
          <p:nvPr>
            <p:ph idx="1"/>
          </p:nvPr>
        </p:nvSpPr>
        <p:spPr>
          <a:xfrm>
            <a:off x="755576" y="2531526"/>
            <a:ext cx="2517205" cy="4262437"/>
          </a:xfrm>
        </p:spPr>
        <p:txBody>
          <a:bodyPr/>
          <a:lstStyle/>
          <a:p>
            <a:r>
              <a:rPr lang="cs-CZ" sz="1000" dirty="0"/>
              <a:t>Výroba bezpilotních letounů od roku 2016</a:t>
            </a:r>
          </a:p>
          <a:p>
            <a:r>
              <a:rPr lang="cs-CZ" sz="1000" dirty="0"/>
              <a:t>15 zaměstnanců, 10 obchodních zastoupení ve světě</a:t>
            </a:r>
          </a:p>
          <a:p>
            <a:r>
              <a:rPr lang="cs-CZ" sz="1000" dirty="0"/>
              <a:t>Primárním trhem jsou profesionální uživatelé</a:t>
            </a:r>
          </a:p>
          <a:p>
            <a:pPr lvl="1"/>
            <a:r>
              <a:rPr lang="cs-CZ" sz="1000" dirty="0"/>
              <a:t>Přesné zemědělství</a:t>
            </a:r>
          </a:p>
          <a:p>
            <a:pPr lvl="1"/>
            <a:r>
              <a:rPr lang="cs-CZ" sz="1000" dirty="0"/>
              <a:t>Mapování</a:t>
            </a:r>
          </a:p>
          <a:p>
            <a:pPr lvl="1"/>
            <a:r>
              <a:rPr lang="cs-CZ" sz="1000" dirty="0"/>
              <a:t>Monitoring hranic</a:t>
            </a:r>
          </a:p>
          <a:p>
            <a:pPr lvl="1"/>
            <a:r>
              <a:rPr lang="cs-CZ" sz="1000" dirty="0"/>
              <a:t>Pátrací mise</a:t>
            </a:r>
          </a:p>
          <a:p>
            <a:pPr lvl="1"/>
            <a:r>
              <a:rPr lang="cs-CZ" sz="1000" dirty="0" err="1"/>
              <a:t>Etc</a:t>
            </a:r>
            <a:r>
              <a:rPr lang="cs-CZ" sz="1000" dirty="0"/>
              <a:t>.</a:t>
            </a:r>
          </a:p>
          <a:p>
            <a:r>
              <a:rPr lang="cs-CZ" sz="1000" dirty="0"/>
              <a:t>Cílové trhy jsou primárně Rusko, Asie, Afrika, Střední východ, Jižní Amerika</a:t>
            </a:r>
          </a:p>
          <a:p>
            <a:r>
              <a:rPr lang="cs-CZ" sz="1000" dirty="0"/>
              <a:t>Doposud podepsané kontrakty na 14 letounů, rozpracované kontrakty na 130 letounů do 14 zemí</a:t>
            </a:r>
          </a:p>
          <a:p>
            <a:r>
              <a:rPr lang="cs-CZ" sz="1000" dirty="0"/>
              <a:t>Typický kontrakt představuje cca 1mEUR a čítá 2 – 3 letouny</a:t>
            </a:r>
          </a:p>
          <a:p>
            <a:endParaRPr lang="cs-CZ" dirty="0"/>
          </a:p>
        </p:txBody>
      </p:sp>
      <p:sp>
        <p:nvSpPr>
          <p:cNvPr id="3" name="Zástupný symbol pro číslo snímku 2">
            <a:extLst>
              <a:ext uri="{FF2B5EF4-FFF2-40B4-BE49-F238E27FC236}">
                <a16:creationId xmlns:a16="http://schemas.microsoft.com/office/drawing/2014/main" id="{EC8E0055-CF34-4611-B9D8-1E0455A9B59F}"/>
              </a:ext>
            </a:extLst>
          </p:cNvPr>
          <p:cNvSpPr>
            <a:spLocks noGrp="1"/>
          </p:cNvSpPr>
          <p:nvPr>
            <p:ph type="sldNum" sz="quarter" idx="11"/>
          </p:nvPr>
        </p:nvSpPr>
        <p:spPr/>
        <p:txBody>
          <a:bodyPr/>
          <a:lstStyle/>
          <a:p>
            <a:fld id="{C56E0AA6-457E-47A9-8A50-B7A6BD5A0B0C}" type="slidenum">
              <a:rPr lang="cs-CZ" altLang="cs-CZ" smtClean="0"/>
              <a:pPr/>
              <a:t>21</a:t>
            </a:fld>
            <a:r>
              <a:rPr lang="cs-CZ" altLang="cs-CZ"/>
              <a:t>|</a:t>
            </a:r>
          </a:p>
        </p:txBody>
      </p:sp>
      <p:pic>
        <p:nvPicPr>
          <p:cNvPr id="8" name="Obrázek 7">
            <a:extLst>
              <a:ext uri="{FF2B5EF4-FFF2-40B4-BE49-F238E27FC236}">
                <a16:creationId xmlns:a16="http://schemas.microsoft.com/office/drawing/2014/main" id="{E3AA889C-ED0D-40C1-B4E5-31910FB41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984" y="1882126"/>
            <a:ext cx="1893178" cy="186109"/>
          </a:xfrm>
          <a:prstGeom prst="rect">
            <a:avLst/>
          </a:prstGeom>
        </p:spPr>
      </p:pic>
      <p:sp>
        <p:nvSpPr>
          <p:cNvPr id="9" name="Zástupný symbol pro obsah 3">
            <a:extLst>
              <a:ext uri="{FF2B5EF4-FFF2-40B4-BE49-F238E27FC236}">
                <a16:creationId xmlns:a16="http://schemas.microsoft.com/office/drawing/2014/main" id="{C0CC9175-3671-4A7F-8790-0D8D9F8182FB}"/>
              </a:ext>
            </a:extLst>
          </p:cNvPr>
          <p:cNvSpPr txBox="1">
            <a:spLocks/>
          </p:cNvSpPr>
          <p:nvPr/>
        </p:nvSpPr>
        <p:spPr bwMode="auto">
          <a:xfrm>
            <a:off x="3458195" y="2527354"/>
            <a:ext cx="2517205"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rgbClr val="D10019"/>
              </a:buClr>
              <a:buFont typeface="Wingdings" pitchFamily="2" charset="2"/>
              <a:buChar char="n"/>
              <a:defRPr>
                <a:solidFill>
                  <a:schemeClr val="tx1"/>
                </a:solidFill>
                <a:latin typeface="+mn-lt"/>
                <a:ea typeface="+mn-ea"/>
                <a:cs typeface="+mn-cs"/>
              </a:defRPr>
            </a:lvl1pPr>
            <a:lvl2pPr marL="742950" indent="-285750" algn="l" rtl="0" eaLnBrk="1" fontAlgn="base" hangingPunct="1">
              <a:spcBef>
                <a:spcPct val="25000"/>
              </a:spcBef>
              <a:spcAft>
                <a:spcPct val="0"/>
              </a:spcAft>
              <a:buClr>
                <a:srgbClr val="585858"/>
              </a:buClr>
              <a:buFont typeface="Wingdings" pitchFamily="2" charset="2"/>
              <a:buChar char="n"/>
              <a:defRPr>
                <a:solidFill>
                  <a:schemeClr val="tx1"/>
                </a:solidFill>
                <a:latin typeface="+mn-lt"/>
                <a:cs typeface="+mn-cs"/>
              </a:defRPr>
            </a:lvl2pPr>
            <a:lvl3pPr marL="1143000" indent="-228600" algn="l" rtl="0" eaLnBrk="1" fontAlgn="base" hangingPunct="1">
              <a:spcBef>
                <a:spcPct val="25000"/>
              </a:spcBef>
              <a:spcAft>
                <a:spcPct val="0"/>
              </a:spcAft>
              <a:buClr>
                <a:srgbClr val="585858"/>
              </a:buClr>
              <a:buSzPct val="90000"/>
              <a:buFont typeface="Wingdings" pitchFamily="2" charset="2"/>
              <a:buChar char="o"/>
              <a:defRPr>
                <a:solidFill>
                  <a:schemeClr val="tx1"/>
                </a:solidFill>
                <a:latin typeface="+mn-lt"/>
                <a:cs typeface="+mn-cs"/>
              </a:defRPr>
            </a:lvl3pPr>
            <a:lvl4pPr marL="1600200" indent="-228600" algn="l" rtl="0" eaLnBrk="1" fontAlgn="base" hangingPunct="1">
              <a:spcBef>
                <a:spcPct val="25000"/>
              </a:spcBef>
              <a:spcAft>
                <a:spcPct val="0"/>
              </a:spcAft>
              <a:buClr>
                <a:srgbClr val="D9D9D9"/>
              </a:buClr>
              <a:buFont typeface="Wingdings" pitchFamily="2" charset="2"/>
              <a:buChar char="n"/>
              <a:defRPr>
                <a:solidFill>
                  <a:schemeClr val="tx1"/>
                </a:solidFill>
                <a:latin typeface="+mn-lt"/>
                <a:cs typeface="+mn-cs"/>
              </a:defRPr>
            </a:lvl4pPr>
            <a:lvl5pPr marL="20574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5pPr>
            <a:lvl6pPr marL="25146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6pPr>
            <a:lvl7pPr marL="29718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7pPr>
            <a:lvl8pPr marL="34290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8pPr>
            <a:lvl9pPr marL="38862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9pPr>
          </a:lstStyle>
          <a:p>
            <a:r>
              <a:rPr lang="cs-CZ" sz="1000" kern="0" dirty="0"/>
              <a:t>Výroba pracovní, speciální a volnočasové obuvi ve Slavičíně v ČR</a:t>
            </a:r>
          </a:p>
          <a:p>
            <a:r>
              <a:rPr lang="cs-CZ" sz="1000" kern="0" dirty="0"/>
              <a:t>216 zaměstnanců</a:t>
            </a:r>
          </a:p>
          <a:p>
            <a:r>
              <a:rPr lang="cs-CZ" sz="1000" kern="0" dirty="0"/>
              <a:t>Boty </a:t>
            </a:r>
            <a:r>
              <a:rPr lang="cs-CZ" sz="1000" kern="0" dirty="0" err="1"/>
              <a:t>Prabos</a:t>
            </a:r>
            <a:r>
              <a:rPr lang="cs-CZ" sz="1000" kern="0" dirty="0"/>
              <a:t> obouvají </a:t>
            </a:r>
          </a:p>
          <a:p>
            <a:pPr lvl="1"/>
            <a:r>
              <a:rPr lang="cs-CZ" sz="1000" kern="0" dirty="0"/>
              <a:t>Zaměstnanci předních českých výrobních společností </a:t>
            </a:r>
          </a:p>
          <a:p>
            <a:pPr lvl="1"/>
            <a:r>
              <a:rPr lang="cs-CZ" sz="1000" kern="0" dirty="0"/>
              <a:t>Armáda ČR</a:t>
            </a:r>
          </a:p>
          <a:p>
            <a:pPr lvl="1"/>
            <a:r>
              <a:rPr lang="cs-CZ" sz="1000" kern="0" dirty="0"/>
              <a:t>Bundeswehr </a:t>
            </a:r>
          </a:p>
          <a:p>
            <a:pPr lvl="1"/>
            <a:r>
              <a:rPr lang="cs-CZ" sz="1000" kern="0" dirty="0"/>
              <a:t>Makedonská policie</a:t>
            </a:r>
          </a:p>
          <a:p>
            <a:r>
              <a:rPr lang="cs-CZ" sz="1000" kern="0" dirty="0"/>
              <a:t>Společnost plánuje expandovat na rychle rostoucí ukrajinský trh</a:t>
            </a:r>
          </a:p>
          <a:p>
            <a:r>
              <a:rPr lang="cs-CZ" sz="1000" kern="0" dirty="0"/>
              <a:t>Společnost se chce zaměřit na online marketing</a:t>
            </a:r>
          </a:p>
          <a:p>
            <a:r>
              <a:rPr lang="cs-CZ" sz="1000" dirty="0">
                <a:solidFill>
                  <a:srgbClr val="222222"/>
                </a:solidFill>
                <a:latin typeface="arial" panose="020B0604020202020204" pitchFamily="34" charset="0"/>
              </a:rPr>
              <a:t>Připravila mobilní aplikaci, která díky 3D měření nohy zaručí zákazníkům přesný a pohodlný online nákup</a:t>
            </a:r>
            <a:endParaRPr lang="cs-CZ" sz="1000" kern="0" dirty="0"/>
          </a:p>
          <a:p>
            <a:pPr marL="0" indent="0">
              <a:buNone/>
            </a:pPr>
            <a:endParaRPr lang="cs-CZ" sz="1000" kern="0" dirty="0"/>
          </a:p>
        </p:txBody>
      </p:sp>
      <p:pic>
        <p:nvPicPr>
          <p:cNvPr id="11" name="Obrázek 10">
            <a:extLst>
              <a:ext uri="{FF2B5EF4-FFF2-40B4-BE49-F238E27FC236}">
                <a16:creationId xmlns:a16="http://schemas.microsoft.com/office/drawing/2014/main" id="{B29F4BA2-2262-4DD0-8DB3-7CDFFCC9E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715267"/>
            <a:ext cx="1516400" cy="522142"/>
          </a:xfrm>
          <a:prstGeom prst="rect">
            <a:avLst/>
          </a:prstGeom>
        </p:spPr>
      </p:pic>
      <p:pic>
        <p:nvPicPr>
          <p:cNvPr id="13" name="Obrázek 12">
            <a:extLst>
              <a:ext uri="{FF2B5EF4-FFF2-40B4-BE49-F238E27FC236}">
                <a16:creationId xmlns:a16="http://schemas.microsoft.com/office/drawing/2014/main" id="{7B85D338-CF66-43B1-8C63-EB785733C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691" y="1672308"/>
            <a:ext cx="2198157" cy="769128"/>
          </a:xfrm>
          <a:prstGeom prst="rect">
            <a:avLst/>
          </a:prstGeom>
        </p:spPr>
      </p:pic>
      <p:sp>
        <p:nvSpPr>
          <p:cNvPr id="14" name="Zástupný symbol pro obsah 3">
            <a:extLst>
              <a:ext uri="{FF2B5EF4-FFF2-40B4-BE49-F238E27FC236}">
                <a16:creationId xmlns:a16="http://schemas.microsoft.com/office/drawing/2014/main" id="{8505D40F-587A-45B1-A6A4-11A64A6DE905}"/>
              </a:ext>
            </a:extLst>
          </p:cNvPr>
          <p:cNvSpPr txBox="1">
            <a:spLocks/>
          </p:cNvSpPr>
          <p:nvPr/>
        </p:nvSpPr>
        <p:spPr bwMode="auto">
          <a:xfrm>
            <a:off x="6084168" y="2527353"/>
            <a:ext cx="2517205"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rgbClr val="D10019"/>
              </a:buClr>
              <a:buFont typeface="Wingdings" pitchFamily="2" charset="2"/>
              <a:buChar char="n"/>
              <a:defRPr>
                <a:solidFill>
                  <a:schemeClr val="tx1"/>
                </a:solidFill>
                <a:latin typeface="+mn-lt"/>
                <a:ea typeface="+mn-ea"/>
                <a:cs typeface="+mn-cs"/>
              </a:defRPr>
            </a:lvl1pPr>
            <a:lvl2pPr marL="742950" indent="-285750" algn="l" rtl="0" eaLnBrk="1" fontAlgn="base" hangingPunct="1">
              <a:spcBef>
                <a:spcPct val="25000"/>
              </a:spcBef>
              <a:spcAft>
                <a:spcPct val="0"/>
              </a:spcAft>
              <a:buClr>
                <a:srgbClr val="585858"/>
              </a:buClr>
              <a:buFont typeface="Wingdings" pitchFamily="2" charset="2"/>
              <a:buChar char="n"/>
              <a:defRPr>
                <a:solidFill>
                  <a:schemeClr val="tx1"/>
                </a:solidFill>
                <a:latin typeface="+mn-lt"/>
                <a:cs typeface="+mn-cs"/>
              </a:defRPr>
            </a:lvl2pPr>
            <a:lvl3pPr marL="1143000" indent="-228600" algn="l" rtl="0" eaLnBrk="1" fontAlgn="base" hangingPunct="1">
              <a:spcBef>
                <a:spcPct val="25000"/>
              </a:spcBef>
              <a:spcAft>
                <a:spcPct val="0"/>
              </a:spcAft>
              <a:buClr>
                <a:srgbClr val="585858"/>
              </a:buClr>
              <a:buSzPct val="90000"/>
              <a:buFont typeface="Wingdings" pitchFamily="2" charset="2"/>
              <a:buChar char="o"/>
              <a:defRPr>
                <a:solidFill>
                  <a:schemeClr val="tx1"/>
                </a:solidFill>
                <a:latin typeface="+mn-lt"/>
                <a:cs typeface="+mn-cs"/>
              </a:defRPr>
            </a:lvl3pPr>
            <a:lvl4pPr marL="1600200" indent="-228600" algn="l" rtl="0" eaLnBrk="1" fontAlgn="base" hangingPunct="1">
              <a:spcBef>
                <a:spcPct val="25000"/>
              </a:spcBef>
              <a:spcAft>
                <a:spcPct val="0"/>
              </a:spcAft>
              <a:buClr>
                <a:srgbClr val="D9D9D9"/>
              </a:buClr>
              <a:buFont typeface="Wingdings" pitchFamily="2" charset="2"/>
              <a:buChar char="n"/>
              <a:defRPr>
                <a:solidFill>
                  <a:schemeClr val="tx1"/>
                </a:solidFill>
                <a:latin typeface="+mn-lt"/>
                <a:cs typeface="+mn-cs"/>
              </a:defRPr>
            </a:lvl4pPr>
            <a:lvl5pPr marL="20574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5pPr>
            <a:lvl6pPr marL="25146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6pPr>
            <a:lvl7pPr marL="29718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7pPr>
            <a:lvl8pPr marL="34290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8pPr>
            <a:lvl9pPr marL="3886200" indent="-228600" algn="l" rtl="0" eaLnBrk="1" fontAlgn="base" hangingPunct="1">
              <a:spcBef>
                <a:spcPct val="25000"/>
              </a:spcBef>
              <a:spcAft>
                <a:spcPct val="0"/>
              </a:spcAft>
              <a:buClr>
                <a:srgbClr val="D9D9D9"/>
              </a:buClr>
              <a:buSzPct val="90000"/>
              <a:buFont typeface="Wingdings" pitchFamily="2" charset="2"/>
              <a:buChar char="o"/>
              <a:defRPr>
                <a:solidFill>
                  <a:schemeClr val="tx1"/>
                </a:solidFill>
                <a:latin typeface="+mn-lt"/>
                <a:cs typeface="+mn-cs"/>
              </a:defRPr>
            </a:lvl9pPr>
          </a:lstStyle>
          <a:p>
            <a:r>
              <a:rPr lang="cs-CZ" sz="1000" kern="0" dirty="0"/>
              <a:t>Výroba strun pro 3D tisk, výrobky pro </a:t>
            </a:r>
            <a:r>
              <a:rPr lang="cs-CZ" sz="1000" kern="0" dirty="0" err="1"/>
              <a:t>automotiv</a:t>
            </a:r>
            <a:r>
              <a:rPr lang="cs-CZ" sz="1000" kern="0" dirty="0"/>
              <a:t>, chemický a potravinářský průmysl</a:t>
            </a:r>
          </a:p>
          <a:p>
            <a:r>
              <a:rPr lang="cs-CZ" sz="1000" kern="0" dirty="0"/>
              <a:t>31 zaměstnanců</a:t>
            </a:r>
          </a:p>
          <a:p>
            <a:r>
              <a:rPr lang="cs-CZ" sz="1000" kern="0" dirty="0"/>
              <a:t>Patří mezi TOP 5 producentů strun pro 3D tisk na světě</a:t>
            </a:r>
          </a:p>
          <a:p>
            <a:r>
              <a:rPr lang="cs-CZ" sz="1000" kern="0" dirty="0"/>
              <a:t>Společnost plánuje vybudovat výrobní závod v USA</a:t>
            </a:r>
          </a:p>
          <a:p>
            <a:r>
              <a:rPr lang="cs-CZ" sz="1000" dirty="0">
                <a:solidFill>
                  <a:srgbClr val="222222"/>
                </a:solidFill>
                <a:latin typeface="arial" panose="020B0604020202020204" pitchFamily="34" charset="0"/>
              </a:rPr>
              <a:t>Rozšíření výroby stavbou nové výrobní haly </a:t>
            </a:r>
          </a:p>
          <a:p>
            <a:endParaRPr lang="cs-CZ" sz="1000" kern="0" dirty="0"/>
          </a:p>
          <a:p>
            <a:pPr marL="0" indent="0">
              <a:buNone/>
            </a:pPr>
            <a:endParaRPr lang="cs-CZ" sz="1000" kern="0" dirty="0"/>
          </a:p>
        </p:txBody>
      </p:sp>
      <p:pic>
        <p:nvPicPr>
          <p:cNvPr id="10" name="Picture 2" descr="C:\Users\Kavka\Desktop\lizard.png">
            <a:extLst>
              <a:ext uri="{FF2B5EF4-FFF2-40B4-BE49-F238E27FC236}">
                <a16:creationId xmlns:a16="http://schemas.microsoft.com/office/drawing/2014/main" id="{45C223C1-56AC-47D5-9FB3-9536ABA921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5286"/>
            <a:ext cx="732470" cy="73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4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a:extLst>
              <a:ext uri="{FF2B5EF4-FFF2-40B4-BE49-F238E27FC236}">
                <a16:creationId xmlns:a16="http://schemas.microsoft.com/office/drawing/2014/main" id="{E45B88BC-E2AF-42B8-B3B6-74F9A8806FEE}"/>
              </a:ext>
            </a:extLst>
          </p:cNvPr>
          <p:cNvGraphicFramePr>
            <a:graphicFrameLocks noGrp="1"/>
          </p:cNvGraphicFramePr>
          <p:nvPr>
            <p:ph idx="1"/>
            <p:extLst/>
          </p:nvPr>
        </p:nvGraphicFramePr>
        <p:xfrm>
          <a:off x="885269" y="3358461"/>
          <a:ext cx="7994245" cy="3119131"/>
        </p:xfrm>
        <a:graphic>
          <a:graphicData uri="http://schemas.openxmlformats.org/drawingml/2006/table">
            <a:tbl>
              <a:tblPr>
                <a:tableStyleId>{5C22544A-7EE6-4342-B048-85BDC9FD1C3A}</a:tableStyleId>
              </a:tblPr>
              <a:tblGrid>
                <a:gridCol w="609015">
                  <a:extLst>
                    <a:ext uri="{9D8B030D-6E8A-4147-A177-3AD203B41FA5}">
                      <a16:colId xmlns:a16="http://schemas.microsoft.com/office/drawing/2014/main" val="3412226747"/>
                    </a:ext>
                  </a:extLst>
                </a:gridCol>
                <a:gridCol w="609015">
                  <a:extLst>
                    <a:ext uri="{9D8B030D-6E8A-4147-A177-3AD203B41FA5}">
                      <a16:colId xmlns:a16="http://schemas.microsoft.com/office/drawing/2014/main" val="2221877919"/>
                    </a:ext>
                  </a:extLst>
                </a:gridCol>
                <a:gridCol w="1880379">
                  <a:extLst>
                    <a:ext uri="{9D8B030D-6E8A-4147-A177-3AD203B41FA5}">
                      <a16:colId xmlns:a16="http://schemas.microsoft.com/office/drawing/2014/main" val="3454044875"/>
                    </a:ext>
                  </a:extLst>
                </a:gridCol>
                <a:gridCol w="647979">
                  <a:extLst>
                    <a:ext uri="{9D8B030D-6E8A-4147-A177-3AD203B41FA5}">
                      <a16:colId xmlns:a16="http://schemas.microsoft.com/office/drawing/2014/main" val="3866259355"/>
                    </a:ext>
                  </a:extLst>
                </a:gridCol>
                <a:gridCol w="998099">
                  <a:extLst>
                    <a:ext uri="{9D8B030D-6E8A-4147-A177-3AD203B41FA5}">
                      <a16:colId xmlns:a16="http://schemas.microsoft.com/office/drawing/2014/main" val="3022000817"/>
                    </a:ext>
                  </a:extLst>
                </a:gridCol>
                <a:gridCol w="888583">
                  <a:extLst>
                    <a:ext uri="{9D8B030D-6E8A-4147-A177-3AD203B41FA5}">
                      <a16:colId xmlns:a16="http://schemas.microsoft.com/office/drawing/2014/main" val="4194848283"/>
                    </a:ext>
                  </a:extLst>
                </a:gridCol>
                <a:gridCol w="745206">
                  <a:extLst>
                    <a:ext uri="{9D8B030D-6E8A-4147-A177-3AD203B41FA5}">
                      <a16:colId xmlns:a16="http://schemas.microsoft.com/office/drawing/2014/main" val="939177448"/>
                    </a:ext>
                  </a:extLst>
                </a:gridCol>
                <a:gridCol w="816894">
                  <a:extLst>
                    <a:ext uri="{9D8B030D-6E8A-4147-A177-3AD203B41FA5}">
                      <a16:colId xmlns:a16="http://schemas.microsoft.com/office/drawing/2014/main" val="2018525590"/>
                    </a:ext>
                  </a:extLst>
                </a:gridCol>
                <a:gridCol w="799075">
                  <a:extLst>
                    <a:ext uri="{9D8B030D-6E8A-4147-A177-3AD203B41FA5}">
                      <a16:colId xmlns:a16="http://schemas.microsoft.com/office/drawing/2014/main" val="3152431495"/>
                    </a:ext>
                  </a:extLst>
                </a:gridCol>
              </a:tblGrid>
              <a:tr h="220652">
                <a:tc>
                  <a:txBody>
                    <a:bodyPr/>
                    <a:lstStyle/>
                    <a:p>
                      <a:pPr marL="0" algn="ctr" defTabSz="914400" rtl="0" eaLnBrk="1" fontAlgn="ctr" latinLnBrk="0" hangingPunct="1"/>
                      <a:r>
                        <a:rPr lang="cs-CZ" sz="1100" b="1" kern="1200" dirty="0">
                          <a:solidFill>
                            <a:schemeClr val="lt1"/>
                          </a:solidFill>
                          <a:latin typeface="+mn-lt"/>
                          <a:ea typeface="+mn-ea"/>
                          <a:cs typeface="+mn-cs"/>
                        </a:rPr>
                        <a:t>START </a:t>
                      </a:r>
                      <a:r>
                        <a:rPr lang="cs-CZ" sz="1100" b="1" kern="1200" dirty="0" err="1">
                          <a:solidFill>
                            <a:schemeClr val="lt1"/>
                          </a:solidFill>
                          <a:latin typeface="+mn-lt"/>
                          <a:ea typeface="+mn-ea"/>
                          <a:cs typeface="+mn-cs"/>
                        </a:rPr>
                        <a:t>Day</a:t>
                      </a:r>
                      <a:endParaRPr lang="cs-CZ" sz="1100" b="1" kern="1200" dirty="0">
                        <a:solidFill>
                          <a:schemeClr val="lt1"/>
                        </a:solidFill>
                        <a:latin typeface="+mn-lt"/>
                        <a:ea typeface="+mn-ea"/>
                        <a:cs typeface="+mn-cs"/>
                      </a:endParaRPr>
                    </a:p>
                  </a:txBody>
                  <a:tcPr marL="9525" marR="9525" marT="9525" marB="0" anchor="ctr">
                    <a:solidFill>
                      <a:srgbClr val="C00000"/>
                    </a:solidFill>
                  </a:tcPr>
                </a:tc>
                <a:tc>
                  <a:txBody>
                    <a:bodyPr/>
                    <a:lstStyle/>
                    <a:p>
                      <a:pPr marL="0" algn="ctr" defTabSz="914400" rtl="0" eaLnBrk="1" fontAlgn="ctr" latinLnBrk="0" hangingPunct="1"/>
                      <a:r>
                        <a:rPr lang="cs-CZ" sz="1100" b="1" kern="1200" dirty="0" err="1">
                          <a:solidFill>
                            <a:schemeClr val="lt1"/>
                          </a:solidFill>
                          <a:latin typeface="+mn-lt"/>
                          <a:ea typeface="+mn-ea"/>
                          <a:cs typeface="+mn-cs"/>
                        </a:rPr>
                        <a:t>Issue</a:t>
                      </a:r>
                      <a:r>
                        <a:rPr lang="cs-CZ" sz="1100" b="1" kern="1200" dirty="0">
                          <a:solidFill>
                            <a:schemeClr val="lt1"/>
                          </a:solidFill>
                          <a:latin typeface="+mn-lt"/>
                          <a:ea typeface="+mn-ea"/>
                          <a:cs typeface="+mn-cs"/>
                        </a:rPr>
                        <a:t> Type</a:t>
                      </a:r>
                    </a:p>
                  </a:txBody>
                  <a:tcPr marL="9525" marR="9525" marT="9525" marB="0" anchor="ctr">
                    <a:solidFill>
                      <a:srgbClr val="C00000"/>
                    </a:solidFill>
                  </a:tcPr>
                </a:tc>
                <a:tc>
                  <a:txBody>
                    <a:bodyPr/>
                    <a:lstStyle/>
                    <a:p>
                      <a:pPr marL="0" algn="ctr" defTabSz="914400" rtl="0" eaLnBrk="1" fontAlgn="ctr" latinLnBrk="0" hangingPunct="1"/>
                      <a:r>
                        <a:rPr lang="cs-CZ" sz="1100" b="1" kern="1200" dirty="0" err="1">
                          <a:solidFill>
                            <a:schemeClr val="lt1"/>
                          </a:solidFill>
                          <a:latin typeface="+mn-lt"/>
                          <a:ea typeface="+mn-ea"/>
                          <a:cs typeface="+mn-cs"/>
                        </a:rPr>
                        <a:t>Issuer</a:t>
                      </a:r>
                      <a:r>
                        <a:rPr lang="cs-CZ" sz="1100" b="1" kern="1200" dirty="0">
                          <a:solidFill>
                            <a:schemeClr val="lt1"/>
                          </a:solidFill>
                          <a:latin typeface="+mn-lt"/>
                          <a:ea typeface="+mn-ea"/>
                          <a:cs typeface="+mn-cs"/>
                        </a:rPr>
                        <a:t>, </a:t>
                      </a:r>
                      <a:r>
                        <a:rPr lang="cs-CZ" sz="1100" b="1" kern="1200" dirty="0" err="1">
                          <a:solidFill>
                            <a:schemeClr val="lt1"/>
                          </a:solidFill>
                          <a:latin typeface="+mn-lt"/>
                          <a:ea typeface="+mn-ea"/>
                          <a:cs typeface="+mn-cs"/>
                        </a:rPr>
                        <a:t>Sector</a:t>
                      </a:r>
                      <a:endParaRPr lang="cs-CZ" sz="1100" b="1" kern="1200" dirty="0">
                        <a:solidFill>
                          <a:schemeClr val="lt1"/>
                        </a:solidFill>
                        <a:latin typeface="+mn-lt"/>
                        <a:ea typeface="+mn-ea"/>
                        <a:cs typeface="+mn-cs"/>
                      </a:endParaRPr>
                    </a:p>
                  </a:txBody>
                  <a:tcPr marL="9525" marR="9525" marT="9525" marB="0" anchor="ctr">
                    <a:solidFill>
                      <a:srgbClr val="C00000"/>
                    </a:solidFill>
                  </a:tcPr>
                </a:tc>
                <a:tc>
                  <a:txBody>
                    <a:bodyPr/>
                    <a:lstStyle/>
                    <a:p>
                      <a:pPr marL="0" algn="ctr" defTabSz="914400" rtl="0" eaLnBrk="1" fontAlgn="ctr" latinLnBrk="0" hangingPunct="1"/>
                      <a:r>
                        <a:rPr lang="cs-CZ" sz="1100" b="1" kern="1200" dirty="0" err="1">
                          <a:solidFill>
                            <a:schemeClr val="lt1"/>
                          </a:solidFill>
                          <a:latin typeface="+mn-lt"/>
                          <a:ea typeface="+mn-ea"/>
                          <a:cs typeface="+mn-cs"/>
                        </a:rPr>
                        <a:t>Listing</a:t>
                      </a:r>
                      <a:r>
                        <a:rPr lang="cs-CZ" sz="1100" b="1" kern="1200" dirty="0">
                          <a:solidFill>
                            <a:schemeClr val="lt1"/>
                          </a:solidFill>
                          <a:latin typeface="+mn-lt"/>
                          <a:ea typeface="+mn-ea"/>
                          <a:cs typeface="+mn-cs"/>
                        </a:rPr>
                        <a:t> </a:t>
                      </a:r>
                      <a:r>
                        <a:rPr lang="cs-CZ" sz="1100" b="1" kern="1200" dirty="0" err="1">
                          <a:solidFill>
                            <a:schemeClr val="lt1"/>
                          </a:solidFill>
                          <a:latin typeface="+mn-lt"/>
                          <a:ea typeface="+mn-ea"/>
                          <a:cs typeface="+mn-cs"/>
                        </a:rPr>
                        <a:t>Date</a:t>
                      </a:r>
                      <a:endParaRPr lang="cs-CZ" sz="1100" b="1" kern="1200" dirty="0">
                        <a:solidFill>
                          <a:schemeClr val="lt1"/>
                        </a:solidFill>
                        <a:latin typeface="+mn-lt"/>
                        <a:ea typeface="+mn-ea"/>
                        <a:cs typeface="+mn-cs"/>
                      </a:endParaRPr>
                    </a:p>
                  </a:txBody>
                  <a:tcPr marL="9525" marR="9525" marT="9525" marB="0" anchor="c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lt1"/>
                          </a:solidFill>
                          <a:latin typeface="+mn-lt"/>
                          <a:ea typeface="+mn-ea"/>
                          <a:cs typeface="+mn-cs"/>
                        </a:rPr>
                        <a:t>Raised</a:t>
                      </a:r>
                    </a:p>
                  </a:txBody>
                  <a:tcPr marL="9525" marR="9525" marT="9525" marB="0" anchor="c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lt1"/>
                          </a:solidFill>
                          <a:latin typeface="+mn-lt"/>
                          <a:ea typeface="+mn-ea"/>
                          <a:cs typeface="+mn-cs"/>
                        </a:rPr>
                        <a:t>Market Cap</a:t>
                      </a:r>
                    </a:p>
                  </a:txBody>
                  <a:tcPr marL="9525" marR="9525" marT="9525" marB="0" anchor="c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err="1">
                          <a:solidFill>
                            <a:schemeClr val="lt1"/>
                          </a:solidFill>
                          <a:latin typeface="+mn-lt"/>
                          <a:ea typeface="+mn-ea"/>
                          <a:cs typeface="+mn-cs"/>
                        </a:rPr>
                        <a:t>Issue</a:t>
                      </a:r>
                      <a:r>
                        <a:rPr lang="cs-CZ" sz="1100" b="1" kern="1200" dirty="0">
                          <a:solidFill>
                            <a:schemeClr val="lt1"/>
                          </a:solidFill>
                          <a:latin typeface="+mn-lt"/>
                          <a:ea typeface="+mn-ea"/>
                          <a:cs typeface="+mn-cs"/>
                        </a:rPr>
                        <a:t> Type</a:t>
                      </a:r>
                    </a:p>
                  </a:txBody>
                  <a:tcPr marL="9525" marR="9525" marT="9525" marB="0" anchor="c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err="1">
                          <a:solidFill>
                            <a:schemeClr val="lt1"/>
                          </a:solidFill>
                          <a:latin typeface="+mn-lt"/>
                          <a:ea typeface="+mn-ea"/>
                          <a:cs typeface="+mn-cs"/>
                        </a:rPr>
                        <a:t>Issuer</a:t>
                      </a:r>
                      <a:endParaRPr lang="cs-CZ" sz="1100" b="1" kern="1200" dirty="0">
                        <a:solidFill>
                          <a:schemeClr val="lt1"/>
                        </a:solidFill>
                        <a:latin typeface="+mn-lt"/>
                        <a:ea typeface="+mn-ea"/>
                        <a:cs typeface="+mn-cs"/>
                      </a:endParaRPr>
                    </a:p>
                  </a:txBody>
                  <a:tcPr marL="9525" marR="9525" marT="9525" marB="0" anchor="c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err="1">
                          <a:solidFill>
                            <a:schemeClr val="lt1"/>
                          </a:solidFill>
                          <a:latin typeface="+mn-lt"/>
                          <a:ea typeface="+mn-ea"/>
                          <a:cs typeface="+mn-cs"/>
                        </a:rPr>
                        <a:t>Traded</a:t>
                      </a:r>
                      <a:endParaRPr lang="cs-CZ" sz="1100" b="1" kern="1200" dirty="0">
                        <a:solidFill>
                          <a:schemeClr val="lt1"/>
                        </a:solidFill>
                        <a:latin typeface="+mn-lt"/>
                        <a:ea typeface="+mn-ea"/>
                        <a:cs typeface="+mn-cs"/>
                      </a:endParaRPr>
                    </a:p>
                  </a:txBody>
                  <a:tcPr marL="9525" marR="9525" marT="9525" marB="0" anchor="ctr">
                    <a:solidFill>
                      <a:srgbClr val="C00000"/>
                    </a:solidFill>
                  </a:tcPr>
                </a:tc>
                <a:extLst>
                  <a:ext uri="{0D108BD9-81ED-4DB2-BD59-A6C34878D82A}">
                    <a16:rowId xmlns:a16="http://schemas.microsoft.com/office/drawing/2014/main" val="132950837"/>
                  </a:ext>
                </a:extLst>
              </a:tr>
              <a:tr h="276861">
                <a:tc rowSpan="4">
                  <a:txBody>
                    <a:bodyPr/>
                    <a:lstStyle/>
                    <a:p>
                      <a:pPr algn="ctr" fontAlgn="b"/>
                      <a:r>
                        <a:rPr lang="cs-CZ" sz="1100" u="none" strike="noStrike" dirty="0">
                          <a:effectLst/>
                          <a:latin typeface="+mj-lt"/>
                        </a:rPr>
                        <a:t>15th May</a:t>
                      </a:r>
                      <a:endParaRPr lang="cs-CZ" sz="1100" b="0" i="0" u="none" strike="noStrike" dirty="0">
                        <a:solidFill>
                          <a:srgbClr val="000000"/>
                        </a:solidFill>
                        <a:effectLst/>
                        <a:latin typeface="+mj-lt"/>
                      </a:endParaRPr>
                    </a:p>
                  </a:txBody>
                  <a:tcPr marL="9525" marR="9525" marT="9525" marB="0" anchor="ctr">
                    <a:solidFill>
                      <a:schemeClr val="accent3">
                        <a:lumMod val="95000"/>
                      </a:schemeClr>
                    </a:solidFill>
                  </a:tcPr>
                </a:tc>
                <a:tc rowSpan="10">
                  <a:txBody>
                    <a:bodyPr/>
                    <a:lstStyle/>
                    <a:p>
                      <a:pPr algn="ctr" fontAlgn="b"/>
                      <a:r>
                        <a:rPr lang="cs-CZ" sz="1100" b="0" i="0" u="none" strike="noStrike" dirty="0" err="1">
                          <a:solidFill>
                            <a:srgbClr val="FF0000"/>
                          </a:solidFill>
                          <a:effectLst/>
                          <a:latin typeface="+mj-lt"/>
                        </a:rPr>
                        <a:t>Primary</a:t>
                      </a:r>
                      <a:r>
                        <a:rPr lang="cs-CZ" sz="1100" b="0" i="0" u="none" strike="noStrike" dirty="0">
                          <a:solidFill>
                            <a:srgbClr val="FF0000"/>
                          </a:solidFill>
                          <a:effectLst/>
                          <a:latin typeface="+mj-lt"/>
                        </a:rPr>
                        <a:t> / </a:t>
                      </a:r>
                      <a:r>
                        <a:rPr lang="cs-CZ" sz="1100" b="0" i="0" u="none" strike="noStrike" dirty="0" err="1">
                          <a:solidFill>
                            <a:srgbClr val="FF0000"/>
                          </a:solidFill>
                          <a:effectLst/>
                          <a:latin typeface="+mj-lt"/>
                        </a:rPr>
                        <a:t>new</a:t>
                      </a:r>
                      <a:r>
                        <a:rPr lang="cs-CZ" sz="1100" b="0" i="0" u="none" strike="noStrike" dirty="0">
                          <a:solidFill>
                            <a:srgbClr val="FF0000"/>
                          </a:solidFill>
                          <a:effectLst/>
                          <a:latin typeface="+mj-lt"/>
                        </a:rPr>
                        <a:t> </a:t>
                      </a:r>
                      <a:r>
                        <a:rPr lang="cs-CZ" sz="1100" b="0" i="0" u="none" strike="noStrike" dirty="0" err="1">
                          <a:solidFill>
                            <a:srgbClr val="FF0000"/>
                          </a:solidFill>
                          <a:effectLst/>
                          <a:latin typeface="+mj-lt"/>
                        </a:rPr>
                        <a:t>issues</a:t>
                      </a:r>
                      <a:endParaRPr lang="cs-CZ" sz="1100" b="0" i="0" u="none" strike="noStrike" dirty="0">
                        <a:solidFill>
                          <a:srgbClr val="FF0000"/>
                        </a:solidFill>
                        <a:effectLst/>
                        <a:latin typeface="+mj-lt"/>
                      </a:endParaRPr>
                    </a:p>
                  </a:txBody>
                  <a:tcPr marL="9525" marR="9525" marT="9525" marB="0" anchor="ctr">
                    <a:solidFill>
                      <a:schemeClr val="accent3">
                        <a:lumMod val="95000"/>
                      </a:schemeClr>
                    </a:solidFill>
                  </a:tcPr>
                </a:tc>
                <a:tc>
                  <a:txBody>
                    <a:bodyPr/>
                    <a:lstStyle/>
                    <a:p>
                      <a:pPr algn="l" fontAlgn="b"/>
                      <a:r>
                        <a:rPr lang="cs-CZ" sz="1100" u="none" strike="noStrike" dirty="0" err="1">
                          <a:effectLst/>
                          <a:latin typeface="+mj-lt"/>
                        </a:rPr>
                        <a:t>Fillamentum</a:t>
                      </a:r>
                      <a:r>
                        <a:rPr lang="cs-CZ" sz="1100" u="none" strike="noStrike" dirty="0">
                          <a:effectLst/>
                          <a:latin typeface="+mj-lt"/>
                        </a:rPr>
                        <a:t>, 3D </a:t>
                      </a:r>
                      <a:r>
                        <a:rPr lang="cs-CZ" sz="1100" u="none" strike="noStrike" dirty="0" err="1">
                          <a:effectLst/>
                          <a:latin typeface="+mj-lt"/>
                        </a:rPr>
                        <a:t>printing</a:t>
                      </a:r>
                      <a:endParaRPr lang="cs-CZ" sz="1100" b="0" i="0" u="none" strike="noStrike" dirty="0">
                        <a:solidFill>
                          <a:srgbClr val="000000"/>
                        </a:solidFill>
                        <a:effectLst/>
                        <a:latin typeface="+mj-lt"/>
                      </a:endParaRPr>
                    </a:p>
                  </a:txBody>
                  <a:tcPr marL="9525" marR="9525" marT="9525" marB="0" anchor="ctr">
                    <a:solidFill>
                      <a:schemeClr val="accent3">
                        <a:lumMod val="95000"/>
                      </a:schemeClr>
                    </a:solidFill>
                  </a:tcPr>
                </a:tc>
                <a:tc rowSpan="3">
                  <a:txBody>
                    <a:bodyPr/>
                    <a:lstStyle/>
                    <a:p>
                      <a:pPr algn="ctr" fontAlgn="b"/>
                      <a:r>
                        <a:rPr lang="cs-CZ" sz="1100" b="0" i="0" u="none" strike="noStrike" dirty="0">
                          <a:solidFill>
                            <a:srgbClr val="000000"/>
                          </a:solidFill>
                          <a:effectLst/>
                          <a:latin typeface="+mj-lt"/>
                        </a:rPr>
                        <a:t>26th June </a:t>
                      </a:r>
                    </a:p>
                  </a:txBody>
                  <a:tcPr marL="9525" marR="9525" marT="9525" marB="0" anchor="ctr">
                    <a:solidFill>
                      <a:schemeClr val="accent3">
                        <a:lumMod val="95000"/>
                      </a:schemeClr>
                    </a:solidFill>
                  </a:tcPr>
                </a:tc>
                <a:tc rowSpan="2">
                  <a:txBody>
                    <a:bodyPr/>
                    <a:lstStyle/>
                    <a:p>
                      <a:pPr algn="ctr" fontAlgn="b"/>
                      <a:r>
                        <a:rPr lang="cs-CZ" sz="1100" u="none" strike="noStrike" dirty="0">
                          <a:effectLst/>
                          <a:latin typeface="+mj-lt"/>
                        </a:rPr>
                        <a:t>950,000 EUR</a:t>
                      </a:r>
                      <a:endParaRPr lang="cs-CZ" sz="1100" b="0" i="0" u="none" strike="noStrike" dirty="0">
                        <a:solidFill>
                          <a:srgbClr val="000000"/>
                        </a:solidFill>
                        <a:effectLst/>
                        <a:latin typeface="+mj-lt"/>
                      </a:endParaRPr>
                    </a:p>
                  </a:txBody>
                  <a:tcPr marL="9525" marR="9525" marT="9525" marB="0" anchor="ctr">
                    <a:solidFill>
                      <a:schemeClr val="accent3">
                        <a:lumMod val="95000"/>
                      </a:schemeClr>
                    </a:solidFill>
                  </a:tcPr>
                </a:tc>
                <a:tc rowSpan="2">
                  <a:txBody>
                    <a:bodyPr/>
                    <a:lstStyle/>
                    <a:p>
                      <a:pPr algn="ctr" fontAlgn="b"/>
                      <a:r>
                        <a:rPr lang="cs-CZ" sz="1100" b="0" i="0" u="none" strike="noStrike" dirty="0">
                          <a:solidFill>
                            <a:schemeClr val="tx1"/>
                          </a:solidFill>
                          <a:effectLst/>
                          <a:latin typeface="+mj-lt"/>
                        </a:rPr>
                        <a:t>4,4 mil EUR</a:t>
                      </a:r>
                    </a:p>
                  </a:txBody>
                  <a:tcPr marL="9525" marR="9525" marT="9525" marB="0" anchor="ctr">
                    <a:solidFill>
                      <a:schemeClr val="accent3">
                        <a:lumMod val="95000"/>
                      </a:schemeClr>
                    </a:solidFill>
                  </a:tcPr>
                </a:tc>
                <a:tc rowSpan="10">
                  <a:txBody>
                    <a:bodyPr/>
                    <a:lstStyle/>
                    <a:p>
                      <a:pPr algn="ctr" fontAlgn="b"/>
                      <a:r>
                        <a:rPr lang="cs-CZ" sz="1100" b="0" i="0" u="none" strike="noStrike" dirty="0" err="1">
                          <a:solidFill>
                            <a:srgbClr val="FF0000"/>
                          </a:solidFill>
                          <a:effectLst/>
                          <a:latin typeface="+mj-lt"/>
                        </a:rPr>
                        <a:t>Secondary</a:t>
                      </a:r>
                      <a:r>
                        <a:rPr lang="cs-CZ" sz="1100" b="0" i="0" u="none" strike="noStrike" dirty="0">
                          <a:solidFill>
                            <a:srgbClr val="FF0000"/>
                          </a:solidFill>
                          <a:effectLst/>
                          <a:latin typeface="+mj-lt"/>
                        </a:rPr>
                        <a:t> / </a:t>
                      </a:r>
                      <a:r>
                        <a:rPr lang="cs-CZ" sz="1100" b="0" i="0" u="none" strike="noStrike" dirty="0" err="1">
                          <a:solidFill>
                            <a:srgbClr val="FF0000"/>
                          </a:solidFill>
                          <a:effectLst/>
                          <a:latin typeface="+mj-lt"/>
                        </a:rPr>
                        <a:t>existing</a:t>
                      </a:r>
                      <a:r>
                        <a:rPr lang="cs-CZ" sz="1100" b="0" i="0" u="none" strike="noStrike" dirty="0">
                          <a:solidFill>
                            <a:srgbClr val="FF0000"/>
                          </a:solidFill>
                          <a:effectLst/>
                          <a:latin typeface="+mj-lt"/>
                        </a:rPr>
                        <a:t> </a:t>
                      </a:r>
                      <a:r>
                        <a:rPr lang="cs-CZ" sz="1100" b="0" i="0" u="none" strike="noStrike" dirty="0" err="1">
                          <a:solidFill>
                            <a:srgbClr val="FF0000"/>
                          </a:solidFill>
                          <a:effectLst/>
                          <a:latin typeface="+mj-lt"/>
                        </a:rPr>
                        <a:t>issues</a:t>
                      </a:r>
                      <a:endParaRPr lang="cs-CZ" sz="1100" b="0" i="0" u="none" strike="noStrike" dirty="0">
                        <a:solidFill>
                          <a:srgbClr val="FF0000"/>
                        </a:solidFill>
                        <a:effectLst/>
                        <a:latin typeface="+mj-lt"/>
                      </a:endParaRPr>
                    </a:p>
                  </a:txBody>
                  <a:tcPr marL="9525" marR="9525" marT="9525" marB="0" anchor="ctr">
                    <a:solidFill>
                      <a:schemeClr val="accent3">
                        <a:lumMod val="95000"/>
                      </a:schemeClr>
                    </a:solidFill>
                  </a:tcPr>
                </a:tc>
                <a:tc rowSpan="4">
                  <a:txBody>
                    <a:bodyPr/>
                    <a:lstStyle/>
                    <a:p>
                      <a:pPr algn="ctr" fontAlgn="b"/>
                      <a:r>
                        <a:rPr lang="cs-CZ" sz="1100" b="0" i="0" u="none" strike="noStrike" dirty="0">
                          <a:solidFill>
                            <a:srgbClr val="000000"/>
                          </a:solidFill>
                          <a:effectLst/>
                          <a:latin typeface="+mj-lt"/>
                        </a:rPr>
                        <a:t>-</a:t>
                      </a:r>
                    </a:p>
                  </a:txBody>
                  <a:tcPr marL="9525" marR="9525" marT="9525" marB="0" anchor="ctr">
                    <a:solidFill>
                      <a:schemeClr val="accent3">
                        <a:lumMod val="95000"/>
                      </a:schemeClr>
                    </a:solidFill>
                  </a:tcPr>
                </a:tc>
                <a:tc rowSpan="4">
                  <a:txBody>
                    <a:bodyPr/>
                    <a:lstStyle/>
                    <a:p>
                      <a:pPr algn="ctr" fontAlgn="b"/>
                      <a:r>
                        <a:rPr lang="cs-CZ" sz="1100" b="0" i="0" u="none" strike="noStrike" dirty="0">
                          <a:solidFill>
                            <a:srgbClr val="000000"/>
                          </a:solidFill>
                          <a:effectLst/>
                          <a:latin typeface="+mj-lt"/>
                        </a:rPr>
                        <a:t>-</a:t>
                      </a:r>
                    </a:p>
                  </a:txBody>
                  <a:tcPr marL="9525" marR="9525" marT="9525" marB="0" anchor="ctr">
                    <a:solidFill>
                      <a:schemeClr val="accent3">
                        <a:lumMod val="95000"/>
                      </a:schemeClr>
                    </a:solidFill>
                  </a:tcPr>
                </a:tc>
                <a:extLst>
                  <a:ext uri="{0D108BD9-81ED-4DB2-BD59-A6C34878D82A}">
                    <a16:rowId xmlns:a16="http://schemas.microsoft.com/office/drawing/2014/main" val="3239811423"/>
                  </a:ext>
                </a:extLst>
              </a:tr>
              <a:tr h="0">
                <a:tc vMerge="1">
                  <a:txBody>
                    <a:bodyPr/>
                    <a:lstStyle/>
                    <a:p>
                      <a:endParaRPr lang="cs-CZ"/>
                    </a:p>
                  </a:txBody>
                  <a:tcPr/>
                </a:tc>
                <a:tc vMerge="1">
                  <a:txBody>
                    <a:bodyPr/>
                    <a:lstStyle/>
                    <a:p>
                      <a:endParaRPr lang="cs-CZ"/>
                    </a:p>
                  </a:txBody>
                  <a:tcPr/>
                </a:tc>
                <a:tc rowSpan="2">
                  <a:txBody>
                    <a:bodyPr/>
                    <a:lstStyle/>
                    <a:p>
                      <a:pPr algn="l" fontAlgn="b"/>
                      <a:r>
                        <a:rPr lang="cs-CZ" sz="1100" u="none" strike="noStrike" dirty="0" err="1">
                          <a:effectLst/>
                        </a:rPr>
                        <a:t>Prabos</a:t>
                      </a:r>
                      <a:r>
                        <a:rPr lang="cs-CZ" sz="1100" u="none" strike="noStrike" dirty="0">
                          <a:effectLst/>
                        </a:rPr>
                        <a:t>, </a:t>
                      </a:r>
                      <a:r>
                        <a:rPr lang="cs-CZ" sz="1100" u="none" strike="noStrike" dirty="0" err="1">
                          <a:effectLst/>
                        </a:rPr>
                        <a:t>footwear</a:t>
                      </a:r>
                      <a:endParaRPr lang="cs-CZ" sz="1100" b="0" i="0" u="none" strike="noStrike" dirty="0">
                        <a:solidFill>
                          <a:srgbClr val="000000"/>
                        </a:solidFill>
                        <a:effectLst/>
                        <a:latin typeface="+mj-lt"/>
                      </a:endParaRPr>
                    </a:p>
                  </a:txBody>
                  <a:tcPr marL="9525" marR="9525" marT="9525" marB="0" anchor="ctr">
                    <a:solidFill>
                      <a:schemeClr val="accent3">
                        <a:lumMod val="95000"/>
                      </a:schemeClr>
                    </a:solidFill>
                  </a:tcPr>
                </a:tc>
                <a:tc vMerge="1">
                  <a:txBody>
                    <a:bodyPr/>
                    <a:lstStyle/>
                    <a:p>
                      <a:endParaRPr lang="cs-CZ"/>
                    </a:p>
                  </a:txBody>
                  <a:tcPr/>
                </a:tc>
                <a:tc vMerge="1">
                  <a:txBody>
                    <a:bodyPr/>
                    <a:lstStyle/>
                    <a:p>
                      <a:pPr algn="ctr" fontAlgn="b"/>
                      <a:endParaRPr lang="cs-CZ" sz="1100" b="0" i="0" u="none" strike="noStrike" dirty="0">
                        <a:solidFill>
                          <a:srgbClr val="000000"/>
                        </a:solidFill>
                        <a:effectLst/>
                        <a:latin typeface="+mj-lt"/>
                      </a:endParaRPr>
                    </a:p>
                  </a:txBody>
                  <a:tcPr marL="9525" marR="9525" marT="9525" marB="0" anchor="ctr">
                    <a:solidFill>
                      <a:schemeClr val="accent3">
                        <a:lumMod val="95000"/>
                      </a:schemeClr>
                    </a:solidFill>
                  </a:tcPr>
                </a:tc>
                <a:tc vMerge="1">
                  <a:txBody>
                    <a:bodyPr/>
                    <a:lstStyle/>
                    <a:p>
                      <a:pPr algn="ctr" fontAlgn="b"/>
                      <a:endParaRPr lang="cs-CZ" sz="1100" b="0" i="0" u="none" strike="noStrike" dirty="0">
                        <a:solidFill>
                          <a:schemeClr val="tx1"/>
                        </a:solidFill>
                        <a:effectLst/>
                        <a:latin typeface="+mj-lt"/>
                      </a:endParaRPr>
                    </a:p>
                  </a:txBody>
                  <a:tcPr marL="9525" marR="9525" marT="9525" marB="0" anchor="ctr">
                    <a:solidFill>
                      <a:schemeClr val="accent3">
                        <a:lumMod val="95000"/>
                      </a:schemeClr>
                    </a:solidFill>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742549412"/>
                  </a:ext>
                </a:extLst>
              </a:tr>
              <a:tr h="168283">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95000"/>
                      </a:schemeClr>
                    </a:solidFill>
                  </a:tcPr>
                </a:tc>
                <a:tc vMerge="1">
                  <a:txBody>
                    <a:bodyPr/>
                    <a:lstStyle/>
                    <a:p>
                      <a:endParaRPr lang="cs-CZ"/>
                    </a:p>
                  </a:txBody>
                  <a:tcPr/>
                </a:tc>
                <a:tc vMerge="1">
                  <a:txBody>
                    <a:bodyPr/>
                    <a:lstStyle/>
                    <a:p>
                      <a:pPr algn="l" fontAlgn="b"/>
                      <a:r>
                        <a:rPr lang="cs-CZ" sz="1100" u="none" strike="noStrike" dirty="0" err="1">
                          <a:effectLst/>
                        </a:rPr>
                        <a:t>Prabos</a:t>
                      </a:r>
                      <a:r>
                        <a:rPr lang="cs-CZ" sz="1100" u="none" strike="noStrike" dirty="0">
                          <a:effectLst/>
                        </a:rPr>
                        <a:t>, </a:t>
                      </a:r>
                      <a:r>
                        <a:rPr lang="cs-CZ" sz="1100" u="none" strike="noStrike" dirty="0" err="1">
                          <a:effectLst/>
                        </a:rPr>
                        <a:t>footwear</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a:txBody>
                    <a:bodyPr/>
                    <a:lstStyle/>
                    <a:p>
                      <a:pPr algn="ctr" fontAlgn="b"/>
                      <a:r>
                        <a:rPr lang="cs-CZ" sz="1100" u="none" strike="noStrike" dirty="0">
                          <a:effectLst/>
                        </a:rPr>
                        <a:t>890,000 EUR</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b="0" i="0" u="none" strike="noStrike" kern="1200" dirty="0">
                          <a:solidFill>
                            <a:schemeClr val="tx1"/>
                          </a:solidFill>
                          <a:effectLst/>
                          <a:latin typeface="+mn-lt"/>
                          <a:ea typeface="+mn-ea"/>
                          <a:cs typeface="+mn-cs"/>
                        </a:rPr>
                        <a:t>16,7 mil EUR</a:t>
                      </a:r>
                    </a:p>
                  </a:txBody>
                  <a:tcPr marL="9525" marR="9525" marT="9525" marB="0" anchor="ctr">
                    <a:solidFill>
                      <a:schemeClr val="accent3">
                        <a:lumMod val="95000"/>
                      </a:schemeClr>
                    </a:solidFill>
                  </a:tcPr>
                </a:tc>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extLst>
                  <a:ext uri="{0D108BD9-81ED-4DB2-BD59-A6C34878D82A}">
                    <a16:rowId xmlns:a16="http://schemas.microsoft.com/office/drawing/2014/main" val="3188654772"/>
                  </a:ext>
                </a:extLst>
              </a:tr>
              <a:tr h="168283">
                <a:tc vMerge="1">
                  <a:txBody>
                    <a:bodyPr/>
                    <a:lstStyle/>
                    <a:p>
                      <a:pPr algn="ctr" fontAlgn="b"/>
                      <a:endParaRPr lang="cs-CZ"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95000"/>
                      </a:schemeClr>
                    </a:solidFill>
                  </a:tcPr>
                </a:tc>
                <a:tc vMerge="1">
                  <a:txBody>
                    <a:bodyPr/>
                    <a:lstStyle/>
                    <a:p>
                      <a:endParaRPr lang="cs-CZ"/>
                    </a:p>
                  </a:txBody>
                  <a:tcPr/>
                </a:tc>
                <a:tc>
                  <a:txBody>
                    <a:bodyPr/>
                    <a:lstStyle/>
                    <a:p>
                      <a:pPr algn="l" fontAlgn="b"/>
                      <a:r>
                        <a:rPr lang="cs-CZ" sz="1100" u="none" strike="noStrike" dirty="0" err="1">
                          <a:effectLst/>
                        </a:rPr>
                        <a:t>Primoco</a:t>
                      </a:r>
                      <a:r>
                        <a:rPr lang="cs-CZ" sz="1100" u="none" strike="noStrike" dirty="0">
                          <a:effectLst/>
                        </a:rPr>
                        <a:t>, </a:t>
                      </a:r>
                      <a:r>
                        <a:rPr lang="en-GB" sz="1100" u="none" strike="noStrike" dirty="0">
                          <a:effectLst/>
                        </a:rPr>
                        <a:t>UAV</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a:txBody>
                    <a:bodyPr/>
                    <a:lstStyle/>
                    <a:p>
                      <a:pPr algn="ctr" fontAlgn="b"/>
                      <a:r>
                        <a:rPr lang="cs-CZ" sz="1100" u="none" strike="noStrike" dirty="0">
                          <a:effectLst/>
                        </a:rPr>
                        <a:t>-</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a:txBody>
                    <a:bodyPr/>
                    <a:lstStyle/>
                    <a:p>
                      <a:pPr algn="ctr" fontAlgn="b"/>
                      <a:r>
                        <a:rPr lang="cs-CZ" sz="1100" u="none" strike="noStrike" dirty="0" err="1">
                          <a:effectLst/>
                        </a:rPr>
                        <a:t>Cancelled</a:t>
                      </a:r>
                      <a:endParaRPr lang="cs-CZ" sz="1100" u="none" strike="noStrike" dirty="0">
                        <a:effectLst/>
                      </a:endParaRPr>
                    </a:p>
                  </a:txBody>
                  <a:tcPr marL="9525" marR="9525" marT="9525" marB="0" anchor="ctr">
                    <a:solidFill>
                      <a:schemeClr val="accent3">
                        <a:lumMod val="95000"/>
                      </a:schemeClr>
                    </a:solidFill>
                  </a:tcPr>
                </a:tc>
                <a:tc>
                  <a:txBody>
                    <a:bodyPr/>
                    <a:lstStyle/>
                    <a:p>
                      <a:pPr algn="ctr"/>
                      <a:r>
                        <a:rPr lang="cs-CZ" sz="1100" dirty="0">
                          <a:solidFill>
                            <a:schemeClr val="tx1"/>
                          </a:solidFill>
                        </a:rPr>
                        <a:t>-</a:t>
                      </a:r>
                    </a:p>
                  </a:txBody>
                  <a:tcPr marL="9525" marR="9525" marT="9525" marB="0" anchor="ctr">
                    <a:solidFill>
                      <a:schemeClr val="accent3">
                        <a:lumMod val="95000"/>
                      </a:schemeClr>
                    </a:solidFill>
                  </a:tcPr>
                </a:tc>
                <a:tc vMerge="1">
                  <a:txBody>
                    <a:bodyPr/>
                    <a:lstStyle/>
                    <a:p>
                      <a:pPr algn="ctr" fontAlgn="b"/>
                      <a:endParaRPr lang="cs-CZ" sz="1100" u="none" strike="noStrike" dirty="0">
                        <a:effectLst/>
                      </a:endParaRPr>
                    </a:p>
                  </a:txBody>
                  <a:tcPr marL="9525" marR="9525" marT="9525" marB="0" anchor="ctr">
                    <a:solidFill>
                      <a:schemeClr val="accent3">
                        <a:lumMod val="95000"/>
                      </a:schemeClr>
                    </a:solidFill>
                  </a:tcPr>
                </a:tc>
                <a:tc vMerge="1">
                  <a:txBody>
                    <a:bodyPr/>
                    <a:lstStyle/>
                    <a:p>
                      <a:pPr algn="ctr" fontAlgn="b"/>
                      <a:endParaRPr lang="cs-CZ" sz="1100" u="none" strike="noStrike" dirty="0">
                        <a:effectLst/>
                      </a:endParaRPr>
                    </a:p>
                  </a:txBody>
                  <a:tcPr marL="9525" marR="9525" marT="9525" marB="0" anchor="ctr">
                    <a:solidFill>
                      <a:schemeClr val="accent3">
                        <a:lumMod val="95000"/>
                      </a:schemeClr>
                    </a:solidFill>
                  </a:tcPr>
                </a:tc>
                <a:tc vMerge="1">
                  <a:txBody>
                    <a:bodyPr/>
                    <a:lstStyle/>
                    <a:p>
                      <a:pPr algn="ctr" fontAlgn="b"/>
                      <a:endParaRPr lang="cs-CZ" sz="1100" u="none" strike="noStrike" dirty="0">
                        <a:effectLst/>
                      </a:endParaRPr>
                    </a:p>
                  </a:txBody>
                  <a:tcPr marL="9525" marR="9525" marT="9525" marB="0" anchor="ctr">
                    <a:solidFill>
                      <a:schemeClr val="accent3">
                        <a:lumMod val="95000"/>
                      </a:schemeClr>
                    </a:solidFill>
                  </a:tcPr>
                </a:tc>
                <a:extLst>
                  <a:ext uri="{0D108BD9-81ED-4DB2-BD59-A6C34878D82A}">
                    <a16:rowId xmlns:a16="http://schemas.microsoft.com/office/drawing/2014/main" val="1236551040"/>
                  </a:ext>
                </a:extLst>
              </a:tr>
              <a:tr h="327519">
                <a:tc rowSpan="2">
                  <a:txBody>
                    <a:bodyPr/>
                    <a:lstStyle/>
                    <a:p>
                      <a:pPr algn="ctr" fontAlgn="b"/>
                      <a:r>
                        <a:rPr lang="cs-CZ" sz="1100" u="none" strike="noStrike" dirty="0">
                          <a:effectLst/>
                        </a:rPr>
                        <a:t>26th May</a:t>
                      </a:r>
                      <a:endParaRPr lang="cs-CZ" sz="1100" b="0" i="0" u="none" strike="noStrike" dirty="0">
                        <a:solidFill>
                          <a:srgbClr val="000000"/>
                        </a:solidFill>
                        <a:effectLst/>
                        <a:latin typeface="+mj-lt"/>
                      </a:endParaRPr>
                    </a:p>
                  </a:txBody>
                  <a:tcPr marL="9525" marR="9525" marT="9525" marB="0" anchor="ctr">
                    <a:solidFill>
                      <a:schemeClr val="bg1">
                        <a:lumMod val="65000"/>
                      </a:schemeClr>
                    </a:solidFill>
                  </a:tcPr>
                </a:tc>
                <a:tc vMerge="1">
                  <a:txBody>
                    <a:bodyPr/>
                    <a:lstStyle/>
                    <a:p>
                      <a:endParaRPr lang="cs-CZ"/>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100" u="none" strike="noStrike" dirty="0" err="1">
                          <a:effectLst/>
                        </a:rPr>
                        <a:t>Prabos</a:t>
                      </a:r>
                      <a:r>
                        <a:rPr lang="cs-CZ" sz="1100" u="none" strike="noStrike" dirty="0">
                          <a:effectLst/>
                        </a:rPr>
                        <a:t>, </a:t>
                      </a:r>
                      <a:r>
                        <a:rPr lang="cs-CZ" sz="1100" u="none" strike="noStrike" dirty="0" err="1">
                          <a:effectLst/>
                        </a:rPr>
                        <a:t>footwear</a:t>
                      </a:r>
                      <a:endParaRPr lang="cs-CZ" sz="1100" b="0" i="0" u="none" strike="noStrike" kern="1200" dirty="0">
                        <a:solidFill>
                          <a:srgbClr val="000000"/>
                        </a:solidFill>
                        <a:effectLst/>
                        <a:latin typeface="+mn-lt"/>
                        <a:ea typeface="+mn-ea"/>
                        <a:cs typeface="+mn-cs"/>
                      </a:endParaRPr>
                    </a:p>
                  </a:txBody>
                  <a:tcPr marL="9525" marR="9525" marT="9525" marB="0" anchor="ctr">
                    <a:solidFill>
                      <a:schemeClr val="bg1">
                        <a:lumMod val="65000"/>
                      </a:schemeClr>
                    </a:solidFill>
                  </a:tcPr>
                </a:tc>
                <a:tc>
                  <a:txBody>
                    <a:bodyPr/>
                    <a:lstStyle/>
                    <a:p>
                      <a:pPr algn="ctr" fontAlgn="b"/>
                      <a:r>
                        <a:rPr lang="cs-CZ" sz="1100" b="0" i="0" u="none" strike="noStrike" dirty="0">
                          <a:solidFill>
                            <a:srgbClr val="000000"/>
                          </a:solidFill>
                          <a:effectLst/>
                          <a:latin typeface="+mn-lt"/>
                        </a:rPr>
                        <a:t>2nd </a:t>
                      </a:r>
                      <a:r>
                        <a:rPr lang="cs-CZ" sz="1100" b="0" i="0" u="none" strike="noStrike" dirty="0" err="1">
                          <a:solidFill>
                            <a:srgbClr val="000000"/>
                          </a:solidFill>
                          <a:effectLst/>
                          <a:latin typeface="+mn-lt"/>
                        </a:rPr>
                        <a:t>Oct</a:t>
                      </a:r>
                      <a:endParaRPr lang="cs-CZ" sz="1100" b="0" i="0" u="none" strike="noStrike" dirty="0">
                        <a:solidFill>
                          <a:srgbClr val="000000"/>
                        </a:solidFill>
                        <a:effectLst/>
                        <a:latin typeface="+mn-lt"/>
                      </a:endParaRPr>
                    </a:p>
                  </a:txBody>
                  <a:tcPr marL="9525" marR="9525" marT="9525" marB="0" anchor="ctr">
                    <a:solidFill>
                      <a:schemeClr val="bg1">
                        <a:lumMod val="65000"/>
                      </a:schemeClr>
                    </a:solidFill>
                  </a:tcPr>
                </a:tc>
                <a:tc>
                  <a:txBody>
                    <a:bodyPr/>
                    <a:lstStyle/>
                    <a:p>
                      <a:pPr algn="ctr" fontAlgn="b"/>
                      <a:r>
                        <a:rPr lang="cs-CZ" sz="1100" u="none" strike="noStrike" dirty="0">
                          <a:effectLst/>
                        </a:rPr>
                        <a:t>200,000 EUR</a:t>
                      </a:r>
                    </a:p>
                  </a:txBody>
                  <a:tcPr marL="9525" marR="9525" marT="9525" marB="0" anchor="ctr">
                    <a:solidFill>
                      <a:schemeClr val="bg1">
                        <a:lumMod val="65000"/>
                      </a:schemeClr>
                    </a:solidFill>
                  </a:tcPr>
                </a:tc>
                <a:tc>
                  <a:txBody>
                    <a:bodyPr/>
                    <a:lstStyle/>
                    <a:p>
                      <a:pPr algn="ctr"/>
                      <a:r>
                        <a:rPr lang="cs-CZ" sz="1100" dirty="0">
                          <a:solidFill>
                            <a:schemeClr val="tx1"/>
                          </a:solidFill>
                        </a:rPr>
                        <a:t>as </a:t>
                      </a:r>
                      <a:r>
                        <a:rPr lang="cs-CZ" sz="1100" dirty="0" err="1">
                          <a:solidFill>
                            <a:schemeClr val="tx1"/>
                          </a:solidFill>
                        </a:rPr>
                        <a:t>above</a:t>
                      </a:r>
                      <a:endParaRPr lang="cs-CZ" sz="1100" dirty="0">
                        <a:solidFill>
                          <a:schemeClr val="tx1"/>
                        </a:solidFill>
                      </a:endParaRPr>
                    </a:p>
                  </a:txBody>
                  <a:tcPr marL="9525" marR="9525" marT="9525" marB="0" anchor="ctr">
                    <a:solidFill>
                      <a:schemeClr val="bg1">
                        <a:lumMod val="65000"/>
                      </a:schemeClr>
                    </a:solidFill>
                  </a:tcPr>
                </a:tc>
                <a:tc vMerge="1">
                  <a:txBody>
                    <a:bodyPr/>
                    <a:lstStyle/>
                    <a:p>
                      <a:endParaRPr lang="cs-CZ"/>
                    </a:p>
                  </a:txBody>
                  <a:tcPr/>
                </a:tc>
                <a:tc>
                  <a:txBody>
                    <a:bodyPr/>
                    <a:lstStyle/>
                    <a:p>
                      <a:pPr algn="ctr" fontAlgn="b"/>
                      <a:r>
                        <a:rPr lang="cs-CZ" sz="1100" u="none" strike="noStrike">
                          <a:effectLst/>
                        </a:rPr>
                        <a:t>Prabos</a:t>
                      </a:r>
                      <a:endParaRPr lang="cs-CZ" sz="1100" b="0" i="0" u="none" strike="noStrike" dirty="0">
                        <a:solidFill>
                          <a:srgbClr val="000000"/>
                        </a:solidFill>
                        <a:effectLst/>
                        <a:latin typeface="+mj-lt"/>
                      </a:endParaRPr>
                    </a:p>
                  </a:txBody>
                  <a:tcPr marL="9525" marR="9525" marT="9525" marB="0" anchor="ctr">
                    <a:solidFill>
                      <a:schemeClr val="bg1">
                        <a:lumMod val="65000"/>
                      </a:schemeClr>
                    </a:solidFill>
                  </a:tcPr>
                </a:tc>
                <a:tc>
                  <a:txBody>
                    <a:bodyPr/>
                    <a:lstStyle/>
                    <a:p>
                      <a:pPr algn="ctr" fontAlgn="b"/>
                      <a:r>
                        <a:rPr lang="cs-CZ" sz="1100" u="none" strike="noStrike" dirty="0">
                          <a:effectLst/>
                        </a:rPr>
                        <a:t>2,000 EUR</a:t>
                      </a:r>
                      <a:endParaRPr lang="cs-CZ" sz="1100" b="0" i="0" u="none" strike="noStrike" dirty="0">
                        <a:solidFill>
                          <a:srgbClr val="000000"/>
                        </a:solidFill>
                        <a:effectLst/>
                        <a:latin typeface="+mj-lt"/>
                      </a:endParaRPr>
                    </a:p>
                  </a:txBody>
                  <a:tcPr marL="9525" marR="9525" marT="9525" marB="0" anchor="ctr">
                    <a:solidFill>
                      <a:schemeClr val="bg1">
                        <a:lumMod val="65000"/>
                      </a:schemeClr>
                    </a:solidFill>
                  </a:tcPr>
                </a:tc>
                <a:extLst>
                  <a:ext uri="{0D108BD9-81ED-4DB2-BD59-A6C34878D82A}">
                    <a16:rowId xmlns:a16="http://schemas.microsoft.com/office/drawing/2014/main" val="379008013"/>
                  </a:ext>
                </a:extLst>
              </a:tr>
              <a:tr h="327519">
                <a:tc vMerge="1">
                  <a:txBody>
                    <a:bodyPr/>
                    <a:lstStyle/>
                    <a:p>
                      <a:pPr algn="ctr" fontAlgn="b"/>
                      <a:endParaRPr lang="cs-CZ" sz="1100" b="0" i="0" u="none" strike="noStrike" dirty="0">
                        <a:solidFill>
                          <a:srgbClr val="000000"/>
                        </a:solidFill>
                        <a:effectLst/>
                        <a:latin typeface="+mj-lt"/>
                      </a:endParaRPr>
                    </a:p>
                  </a:txBody>
                  <a:tcPr marL="9525" marR="9525" marT="9525" marB="0" anchor="ctr">
                    <a:solidFill>
                      <a:schemeClr val="bg1">
                        <a:lumMod val="65000"/>
                      </a:schemeClr>
                    </a:solidFill>
                  </a:tcPr>
                </a:tc>
                <a:tc vMerge="1">
                  <a:txBody>
                    <a:bodyPr/>
                    <a:lstStyle/>
                    <a:p>
                      <a:endParaRPr lang="cs-CZ"/>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100" u="none" strike="noStrike" dirty="0">
                          <a:effectLst/>
                        </a:rPr>
                        <a:t>Hub </a:t>
                      </a:r>
                      <a:r>
                        <a:rPr lang="cs-CZ" sz="1100" u="none" strike="noStrike" dirty="0" err="1">
                          <a:effectLst/>
                        </a:rPr>
                        <a:t>Ventures</a:t>
                      </a:r>
                      <a:r>
                        <a:rPr lang="cs-CZ" sz="1100" u="none" strike="noStrike" dirty="0">
                          <a:effectLst/>
                        </a:rPr>
                        <a:t>, co-</a:t>
                      </a:r>
                      <a:r>
                        <a:rPr lang="cs-CZ" sz="1100" u="none" strike="noStrike" dirty="0" err="1">
                          <a:effectLst/>
                        </a:rPr>
                        <a:t>working</a:t>
                      </a:r>
                      <a:r>
                        <a:rPr lang="cs-CZ" sz="1100" u="none" strike="noStrike" dirty="0">
                          <a:effectLst/>
                        </a:rPr>
                        <a:t> </a:t>
                      </a:r>
                      <a:r>
                        <a:rPr lang="cs-CZ" sz="1100" u="none" strike="noStrike" dirty="0" err="1">
                          <a:effectLst/>
                        </a:rPr>
                        <a:t>centres</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bg1">
                        <a:lumMod val="65000"/>
                      </a:schemeClr>
                    </a:solidFill>
                  </a:tcPr>
                </a:tc>
                <a:tc>
                  <a:txBody>
                    <a:bodyPr/>
                    <a:lstStyle/>
                    <a:p>
                      <a:pPr algn="ctr" fontAlgn="b"/>
                      <a:r>
                        <a:rPr lang="cs-CZ" sz="1100" b="0" i="0" u="none" strike="noStrike" dirty="0">
                          <a:solidFill>
                            <a:srgbClr val="000000"/>
                          </a:solidFill>
                          <a:effectLst/>
                          <a:latin typeface="+mj-lt"/>
                        </a:rPr>
                        <a:t>-</a:t>
                      </a:r>
                    </a:p>
                  </a:txBody>
                  <a:tcPr marL="9525" marR="9525" marT="9525" marB="0" anchor="ctr">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100" u="none" strike="noStrike" dirty="0" err="1">
                          <a:effectLst/>
                        </a:rPr>
                        <a:t>Postponed</a:t>
                      </a:r>
                      <a:endParaRPr lang="cs-CZ" sz="1100" u="none" strike="noStrike" dirty="0">
                        <a:effectLst/>
                      </a:endParaRPr>
                    </a:p>
                  </a:txBody>
                  <a:tcPr marL="9525" marR="9525" marT="9525" marB="0" anchor="ctr">
                    <a:solidFill>
                      <a:schemeClr val="bg1">
                        <a:lumMod val="65000"/>
                      </a:schemeClr>
                    </a:solidFill>
                  </a:tcPr>
                </a:tc>
                <a:tc>
                  <a:txBody>
                    <a:bodyPr/>
                    <a:lstStyle/>
                    <a:p>
                      <a:pPr algn="ctr"/>
                      <a:r>
                        <a:rPr lang="cs-CZ" sz="1100" dirty="0">
                          <a:solidFill>
                            <a:schemeClr val="tx1"/>
                          </a:solidFill>
                        </a:rPr>
                        <a:t>-</a:t>
                      </a:r>
                    </a:p>
                  </a:txBody>
                  <a:tcPr marL="9525" marR="9525" marT="9525" marB="0" anchor="ctr">
                    <a:solidFill>
                      <a:schemeClr val="bg1">
                        <a:lumMod val="65000"/>
                      </a:schemeClr>
                    </a:solidFill>
                  </a:tcPr>
                </a:tc>
                <a:tc vMerge="1">
                  <a:txBody>
                    <a:bodyPr/>
                    <a:lstStyle/>
                    <a:p>
                      <a:endParaRPr lang="cs-CZ"/>
                    </a:p>
                  </a:txBody>
                  <a:tcPr/>
                </a:tc>
                <a:tc>
                  <a:txBody>
                    <a:bodyPr/>
                    <a:lstStyle/>
                    <a:p>
                      <a:pPr algn="ctr" fontAlgn="b"/>
                      <a:r>
                        <a:rPr lang="cs-CZ" sz="1100" b="0" i="0" u="none" strike="noStrike" dirty="0" err="1">
                          <a:solidFill>
                            <a:srgbClr val="000000"/>
                          </a:solidFill>
                          <a:effectLst/>
                          <a:latin typeface="+mj-lt"/>
                        </a:rPr>
                        <a:t>Fillamentum</a:t>
                      </a:r>
                      <a:endParaRPr lang="cs-CZ" sz="1100" b="0" i="0" u="none" strike="noStrike" dirty="0">
                        <a:solidFill>
                          <a:srgbClr val="000000"/>
                        </a:solidFill>
                        <a:effectLst/>
                        <a:latin typeface="+mj-lt"/>
                      </a:endParaRPr>
                    </a:p>
                  </a:txBody>
                  <a:tcPr marL="9525" marR="9525" marT="9525" marB="0" anchor="ctr">
                    <a:solidFill>
                      <a:schemeClr val="bg1">
                        <a:lumMod val="65000"/>
                      </a:schemeClr>
                    </a:solidFill>
                  </a:tcPr>
                </a:tc>
                <a:tc>
                  <a:txBody>
                    <a:bodyPr/>
                    <a:lstStyle/>
                    <a:p>
                      <a:pPr algn="ctr" fontAlgn="b"/>
                      <a:r>
                        <a:rPr lang="cs-CZ" sz="1100" b="0" i="0" u="none" strike="noStrike" dirty="0">
                          <a:solidFill>
                            <a:srgbClr val="000000"/>
                          </a:solidFill>
                          <a:effectLst/>
                          <a:latin typeface="+mj-lt"/>
                        </a:rPr>
                        <a:t>10,500 EUR</a:t>
                      </a:r>
                    </a:p>
                  </a:txBody>
                  <a:tcPr marL="9525" marR="9525" marT="9525" marB="0" anchor="ctr">
                    <a:solidFill>
                      <a:schemeClr val="bg1">
                        <a:lumMod val="65000"/>
                      </a:schemeClr>
                    </a:solidFill>
                  </a:tcPr>
                </a:tc>
                <a:extLst>
                  <a:ext uri="{0D108BD9-81ED-4DB2-BD59-A6C34878D82A}">
                    <a16:rowId xmlns:a16="http://schemas.microsoft.com/office/drawing/2014/main" val="2984156592"/>
                  </a:ext>
                </a:extLst>
              </a:tr>
              <a:tr h="327519">
                <a:tc rowSpan="2">
                  <a:txBody>
                    <a:bodyPr/>
                    <a:lstStyle/>
                    <a:p>
                      <a:pPr algn="ctr" fontAlgn="b"/>
                      <a:r>
                        <a:rPr lang="cs-CZ" sz="1100" u="none" strike="noStrike" dirty="0">
                          <a:effectLst/>
                        </a:rPr>
                        <a:t>2nd </a:t>
                      </a:r>
                      <a:r>
                        <a:rPr lang="cs-CZ" sz="1100" u="none" strike="noStrike" dirty="0" err="1">
                          <a:effectLst/>
                        </a:rPr>
                        <a:t>Oct</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vMerge="1">
                  <a:txBody>
                    <a:bodyPr/>
                    <a:lstStyle/>
                    <a:p>
                      <a:endParaRPr lang="cs-CZ"/>
                    </a:p>
                  </a:txBody>
                  <a:tcPr/>
                </a:tc>
                <a:tc>
                  <a:txBody>
                    <a:bodyPr/>
                    <a:lstStyle/>
                    <a:p>
                      <a:pPr algn="l" fontAlgn="b"/>
                      <a:r>
                        <a:rPr lang="cs-CZ" sz="1100" u="none" strike="noStrike" dirty="0" err="1">
                          <a:effectLst/>
                        </a:rPr>
                        <a:t>Primoco</a:t>
                      </a:r>
                      <a:r>
                        <a:rPr lang="cs-CZ" sz="1100" u="none" strike="noStrike" dirty="0">
                          <a:effectLst/>
                        </a:rPr>
                        <a:t> UAV SE</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rowSpan="2">
                  <a:txBody>
                    <a:bodyPr/>
                    <a:lstStyle/>
                    <a:p>
                      <a:pPr algn="ctr" fontAlgn="b"/>
                      <a:r>
                        <a:rPr lang="cs-CZ" sz="1100" u="none" strike="noStrike" dirty="0">
                          <a:effectLst/>
                        </a:rPr>
                        <a:t>27th Nov</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a:txBody>
                    <a:bodyPr/>
                    <a:lstStyle/>
                    <a:p>
                      <a:pPr algn="ctr" fontAlgn="b"/>
                      <a:r>
                        <a:rPr lang="cs-CZ" sz="1100" u="none" strike="noStrike" kern="1200" dirty="0">
                          <a:solidFill>
                            <a:schemeClr val="dk1"/>
                          </a:solidFill>
                          <a:effectLst/>
                          <a:latin typeface="+mn-lt"/>
                          <a:ea typeface="+mn-ea"/>
                          <a:cs typeface="+mn-cs"/>
                        </a:rPr>
                        <a:t>2,525,000 EUR</a:t>
                      </a:r>
                      <a:endParaRPr lang="cs-CZ" sz="1100" u="none" strike="noStrike" dirty="0">
                        <a:effectLst/>
                      </a:endParaRPr>
                    </a:p>
                  </a:txBody>
                  <a:tcPr marL="9525" marR="9525" marT="9525" marB="0" anchor="ctr">
                    <a:solidFill>
                      <a:schemeClr val="accent3">
                        <a:lumMod val="95000"/>
                      </a:schemeClr>
                    </a:solidFill>
                  </a:tcPr>
                </a:tc>
                <a:tc>
                  <a:txBody>
                    <a:bodyPr/>
                    <a:lstStyle/>
                    <a:p>
                      <a:pPr algn="ctr"/>
                      <a:r>
                        <a:rPr lang="cs-CZ" sz="1100" dirty="0">
                          <a:solidFill>
                            <a:schemeClr val="tx1"/>
                          </a:solidFill>
                        </a:rPr>
                        <a:t>43,4 mil EUR</a:t>
                      </a:r>
                    </a:p>
                  </a:txBody>
                  <a:tcPr marL="9525" marR="9525" marT="9525" marB="0" anchor="ctr">
                    <a:solidFill>
                      <a:schemeClr val="accent3">
                        <a:lumMod val="95000"/>
                      </a:schemeClr>
                    </a:solidFill>
                  </a:tcPr>
                </a:tc>
                <a:tc vMerge="1">
                  <a:txBody>
                    <a:bodyPr/>
                    <a:lstStyle/>
                    <a:p>
                      <a:endParaRPr lang="cs-CZ"/>
                    </a:p>
                  </a:txBody>
                  <a:tcPr/>
                </a:tc>
                <a:tc>
                  <a:txBody>
                    <a:bodyPr/>
                    <a:lstStyle/>
                    <a:p>
                      <a:pPr algn="ctr" fontAlgn="b"/>
                      <a:r>
                        <a:rPr lang="cs-CZ" sz="1100" u="none" strike="noStrike" kern="1200">
                          <a:solidFill>
                            <a:schemeClr val="dk1"/>
                          </a:solidFill>
                          <a:effectLst/>
                          <a:latin typeface="+mn-lt"/>
                          <a:ea typeface="+mn-ea"/>
                          <a:cs typeface="+mn-cs"/>
                        </a:rPr>
                        <a:t>Fillamentum</a:t>
                      </a:r>
                      <a:endParaRPr lang="cs-CZ" sz="1100" b="0" i="0" u="none" strike="noStrike" kern="1200" dirty="0">
                        <a:solidFill>
                          <a:srgbClr val="000000"/>
                        </a:solidFill>
                        <a:effectLst/>
                        <a:latin typeface="+mn-lt"/>
                        <a:ea typeface="+mn-ea"/>
                        <a:cs typeface="+mn-cs"/>
                      </a:endParaRPr>
                    </a:p>
                  </a:txBody>
                  <a:tcPr marL="9525" marR="9525" marT="9525" marB="0" anchor="ctr">
                    <a:solidFill>
                      <a:schemeClr val="accent3">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000" u="none" strike="noStrike" dirty="0">
                          <a:effectLst/>
                        </a:rPr>
                        <a:t>402,500 EUR</a:t>
                      </a:r>
                      <a:endParaRPr lang="cs-CZ" sz="10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extLst>
                  <a:ext uri="{0D108BD9-81ED-4DB2-BD59-A6C34878D82A}">
                    <a16:rowId xmlns:a16="http://schemas.microsoft.com/office/drawing/2014/main" val="3484921630"/>
                  </a:ext>
                </a:extLst>
              </a:tr>
              <a:tr h="327519">
                <a:tc vMerge="1">
                  <a:txBody>
                    <a:bodyPr/>
                    <a:lstStyle/>
                    <a:p>
                      <a:endParaRPr lang="cs-CZ"/>
                    </a:p>
                  </a:txBody>
                  <a:tcPr/>
                </a:tc>
                <a:tc vMerge="1">
                  <a:txBody>
                    <a:bodyPr/>
                    <a:lstStyle/>
                    <a:p>
                      <a:endParaRPr lang="cs-CZ"/>
                    </a:p>
                  </a:txBody>
                  <a:tcPr/>
                </a:tc>
                <a:tc>
                  <a:txBody>
                    <a:bodyPr/>
                    <a:lstStyle/>
                    <a:p>
                      <a:pPr algn="l" fontAlgn="b"/>
                      <a:r>
                        <a:rPr lang="cs-CZ" sz="1100" u="none" strike="noStrike" dirty="0">
                          <a:effectLst/>
                        </a:rPr>
                        <a:t>UDI CEE, </a:t>
                      </a:r>
                      <a:r>
                        <a:rPr lang="cs-CZ" sz="1100" u="none" strike="noStrike" dirty="0" err="1">
                          <a:effectLst/>
                        </a:rPr>
                        <a:t>property</a:t>
                      </a:r>
                      <a:r>
                        <a:rPr lang="cs-CZ" sz="1100" u="none" strike="noStrike" dirty="0">
                          <a:effectLst/>
                        </a:rPr>
                        <a:t> developer</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tc vMerge="1">
                  <a:txBody>
                    <a:bodyPr/>
                    <a:lstStyle/>
                    <a:p>
                      <a:endParaRPr lang="cs-CZ"/>
                    </a:p>
                  </a:txBody>
                  <a:tcPr/>
                </a:tc>
                <a:tc>
                  <a:txBody>
                    <a:bodyPr/>
                    <a:lstStyle/>
                    <a:p>
                      <a:pPr algn="ctr" fontAlgn="b"/>
                      <a:r>
                        <a:rPr lang="cs-CZ" sz="1100" u="none" strike="noStrike" kern="1200">
                          <a:solidFill>
                            <a:schemeClr val="dk1"/>
                          </a:solidFill>
                          <a:effectLst/>
                          <a:latin typeface="+mn-lt"/>
                          <a:ea typeface="+mn-ea"/>
                          <a:cs typeface="+mn-cs"/>
                        </a:rPr>
                        <a:t>10,331,000 EUR</a:t>
                      </a:r>
                      <a:endParaRPr lang="cs-CZ" sz="1100" u="none" strike="noStrike" dirty="0">
                        <a:effectLst/>
                      </a:endParaRPr>
                    </a:p>
                  </a:txBody>
                  <a:tcPr marL="9525" marR="9525" marT="9525" marB="0" anchor="ctr">
                    <a:solidFill>
                      <a:schemeClr val="accent3">
                        <a:lumMod val="95000"/>
                      </a:schemeClr>
                    </a:solidFill>
                  </a:tcPr>
                </a:tc>
                <a:tc>
                  <a:txBody>
                    <a:bodyPr/>
                    <a:lstStyle/>
                    <a:p>
                      <a:pPr algn="ctr"/>
                      <a:r>
                        <a:rPr lang="cs-CZ" sz="1100" b="0" i="0" u="none" strike="noStrike" dirty="0">
                          <a:solidFill>
                            <a:schemeClr val="tx1"/>
                          </a:solidFill>
                          <a:effectLst/>
                          <a:latin typeface="+mj-lt"/>
                        </a:rPr>
                        <a:t>28 mil EUR</a:t>
                      </a:r>
                      <a:endParaRPr lang="cs-CZ" sz="1100" dirty="0">
                        <a:solidFill>
                          <a:schemeClr val="tx1"/>
                        </a:solidFill>
                      </a:endParaRPr>
                    </a:p>
                  </a:txBody>
                  <a:tcPr marL="9525" marR="9525" marT="9525" marB="0" anchor="ctr">
                    <a:solidFill>
                      <a:schemeClr val="accent3">
                        <a:lumMod val="95000"/>
                      </a:schemeClr>
                    </a:solidFill>
                  </a:tcPr>
                </a:tc>
                <a:tc vMerge="1">
                  <a:txBody>
                    <a:bodyPr/>
                    <a:lstStyle/>
                    <a:p>
                      <a:endParaRPr lang="cs-CZ"/>
                    </a:p>
                  </a:txBody>
                  <a:tcPr/>
                </a:tc>
                <a:tc>
                  <a:txBody>
                    <a:bodyPr/>
                    <a:lstStyle/>
                    <a:p>
                      <a:pPr algn="ctr" fontAlgn="b"/>
                      <a:r>
                        <a:rPr lang="cs-CZ" sz="1100" u="none" strike="noStrike">
                          <a:effectLst/>
                        </a:rPr>
                        <a:t>Prabos</a:t>
                      </a:r>
                      <a:endParaRPr lang="cs-CZ" sz="1100" b="0" i="0" u="none" strike="noStrike" kern="1200" dirty="0">
                        <a:solidFill>
                          <a:srgbClr val="000000"/>
                        </a:solidFill>
                        <a:effectLst/>
                        <a:latin typeface="+mn-lt"/>
                        <a:ea typeface="+mn-ea"/>
                        <a:cs typeface="+mn-cs"/>
                      </a:endParaRPr>
                    </a:p>
                  </a:txBody>
                  <a:tcPr marL="9525" marR="9525" marT="9525" marB="0" anchor="ctr">
                    <a:solidFill>
                      <a:schemeClr val="accent3">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000" u="none" strike="noStrike" dirty="0">
                          <a:effectLst/>
                        </a:rPr>
                        <a:t>119,000 EUR</a:t>
                      </a:r>
                      <a:endParaRPr lang="cs-CZ" sz="1000" b="0" i="0" u="none" strike="noStrike" dirty="0">
                        <a:solidFill>
                          <a:srgbClr val="000000"/>
                        </a:solidFill>
                        <a:effectLst/>
                        <a:latin typeface="Calibri" panose="020F0502020204030204" pitchFamily="34" charset="0"/>
                      </a:endParaRPr>
                    </a:p>
                  </a:txBody>
                  <a:tcPr marL="9525" marR="9525" marT="9525" marB="0" anchor="ctr">
                    <a:solidFill>
                      <a:schemeClr val="accent3">
                        <a:lumMod val="95000"/>
                      </a:schemeClr>
                    </a:solidFill>
                  </a:tcPr>
                </a:tc>
                <a:extLst>
                  <a:ext uri="{0D108BD9-81ED-4DB2-BD59-A6C34878D82A}">
                    <a16:rowId xmlns:a16="http://schemas.microsoft.com/office/drawing/2014/main" val="2638530926"/>
                  </a:ext>
                </a:extLst>
              </a:tr>
              <a:tr h="381781">
                <a:tc rowSpan="2">
                  <a:txBody>
                    <a:bodyPr/>
                    <a:lstStyle/>
                    <a:p>
                      <a:r>
                        <a:rPr lang="cs-CZ" sz="1100" u="none" strike="noStrike" dirty="0">
                          <a:effectLst/>
                        </a:rPr>
                        <a:t>27th Nov</a:t>
                      </a:r>
                      <a:endParaRPr lang="cs-CZ" dirty="0"/>
                    </a:p>
                  </a:txBody>
                  <a:tcPr marL="9525" marR="9525" marT="9525" marB="0" anchor="ctr">
                    <a:solidFill>
                      <a:schemeClr val="bg1">
                        <a:lumMod val="65000"/>
                      </a:schemeClr>
                    </a:solidFill>
                  </a:tcPr>
                </a:tc>
                <a:tc vMerge="1">
                  <a:txBody>
                    <a:bodyPr/>
                    <a:lstStyle/>
                    <a:p>
                      <a:endParaRPr lang="cs-CZ"/>
                    </a:p>
                  </a:txBody>
                  <a:tcPr/>
                </a:tc>
                <a:tc rowSpan="2">
                  <a:txBody>
                    <a:bodyPr/>
                    <a:lstStyle/>
                    <a:p>
                      <a:pPr algn="l" fontAlgn="b"/>
                      <a:r>
                        <a:rPr lang="cs-CZ" sz="1100" u="none" strike="noStrike" dirty="0" err="1">
                          <a:effectLst/>
                        </a:rPr>
                        <a:t>AtomTrace</a:t>
                      </a:r>
                      <a:r>
                        <a:rPr lang="cs-CZ" sz="1100" u="none" strike="noStrike" dirty="0">
                          <a:effectLst/>
                        </a:rPr>
                        <a:t> a.s., laser technology</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bg1">
                        <a:lumMod val="65000"/>
                      </a:schemeClr>
                    </a:solidFill>
                  </a:tcPr>
                </a:tc>
                <a:tc rowSpan="2">
                  <a:txBody>
                    <a:bodyPr/>
                    <a:lstStyle/>
                    <a:p>
                      <a:pPr algn="ctr" fontAlgn="b"/>
                      <a:r>
                        <a:rPr lang="cs-CZ" sz="1100" u="none" strike="noStrike" dirty="0">
                          <a:effectLst/>
                        </a:rPr>
                        <a:t>tbc</a:t>
                      </a:r>
                      <a:endParaRPr lang="cs-CZ" sz="1100" b="0" i="0" u="none" strike="noStrike" dirty="0">
                        <a:solidFill>
                          <a:srgbClr val="000000"/>
                        </a:solidFill>
                        <a:effectLst/>
                        <a:latin typeface="Calibri" panose="020F0502020204030204" pitchFamily="34" charset="0"/>
                      </a:endParaRPr>
                    </a:p>
                  </a:txBody>
                  <a:tcPr marL="9525" marR="9525" marT="9525" marB="0" anchor="ctr">
                    <a:solidFill>
                      <a:schemeClr val="bg1">
                        <a:lumMod val="65000"/>
                      </a:schemeClr>
                    </a:solidFill>
                  </a:tcPr>
                </a:tc>
                <a:tc rowSpan="2">
                  <a:txBody>
                    <a:bodyPr/>
                    <a:lstStyle/>
                    <a:p>
                      <a:pPr algn="ctr" fontAlgn="b"/>
                      <a:r>
                        <a:rPr lang="cs-CZ" sz="1100" b="0" i="0" u="none" strike="noStrike" kern="1200" dirty="0">
                          <a:solidFill>
                            <a:srgbClr val="000000"/>
                          </a:solidFill>
                          <a:effectLst/>
                          <a:latin typeface="+mn-lt"/>
                          <a:ea typeface="+mn-ea"/>
                          <a:cs typeface="+mn-cs"/>
                        </a:rPr>
                        <a:t>330,000 EUR</a:t>
                      </a:r>
                      <a:endParaRPr lang="cs-CZ" dirty="0"/>
                    </a:p>
                  </a:txBody>
                  <a:tcPr marL="9525" marR="9525" marT="9525" marB="0" anchor="ctr">
                    <a:solidFill>
                      <a:schemeClr val="bg1">
                        <a:lumMod val="65000"/>
                      </a:schemeClr>
                    </a:solidFill>
                  </a:tcPr>
                </a:tc>
                <a:tc rowSpan="2">
                  <a:txBody>
                    <a:bodyPr/>
                    <a:lstStyle/>
                    <a:p>
                      <a:pPr algn="ctr"/>
                      <a:r>
                        <a:rPr lang="cs-CZ" sz="1100" b="0" i="0" u="none" strike="noStrike" dirty="0">
                          <a:solidFill>
                            <a:schemeClr val="tx1"/>
                          </a:solidFill>
                          <a:effectLst/>
                          <a:latin typeface="+mj-lt"/>
                        </a:rPr>
                        <a:t>4,185,000 EUR</a:t>
                      </a:r>
                      <a:endParaRPr lang="cs-CZ" dirty="0"/>
                    </a:p>
                  </a:txBody>
                  <a:tcPr marL="9525" marR="9525" marT="9525" marB="0" anchor="ctr">
                    <a:solidFill>
                      <a:schemeClr val="bg1">
                        <a:lumMod val="65000"/>
                      </a:schemeClr>
                    </a:solidFill>
                  </a:tcPr>
                </a:tc>
                <a:tc vMerge="1">
                  <a:txBody>
                    <a:bodyPr/>
                    <a:lstStyle/>
                    <a:p>
                      <a:endParaRPr lang="cs-CZ"/>
                    </a:p>
                  </a:txBody>
                  <a:tcPr/>
                </a:tc>
                <a:tc>
                  <a:txBody>
                    <a:bodyPr/>
                    <a:lstStyle/>
                    <a:p>
                      <a:pPr algn="ctr" fontAlgn="b"/>
                      <a:r>
                        <a:rPr lang="cs-CZ" sz="1100" u="none" strike="noStrike" dirty="0" err="1">
                          <a:effectLst/>
                          <a:latin typeface="+mn-lt"/>
                        </a:rPr>
                        <a:t>Prabos</a:t>
                      </a:r>
                      <a:endParaRPr lang="cs-CZ" sz="1100" b="0" i="0" u="none" strike="noStrike" kern="1200" dirty="0">
                        <a:solidFill>
                          <a:srgbClr val="000000"/>
                        </a:solidFill>
                        <a:effectLst/>
                        <a:latin typeface="+mn-lt"/>
                        <a:ea typeface="+mn-ea"/>
                        <a:cs typeface="+mn-cs"/>
                      </a:endParaRPr>
                    </a:p>
                  </a:txBody>
                  <a:tcPr marL="9525" marR="9525" marT="9525" marB="0" anchor="ctr">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050" b="0" i="0" u="none" strike="noStrike" kern="1200" dirty="0">
                          <a:solidFill>
                            <a:srgbClr val="000000"/>
                          </a:solidFill>
                          <a:effectLst/>
                          <a:latin typeface="+mn-lt"/>
                          <a:ea typeface="+mn-ea"/>
                          <a:cs typeface="+mn-cs"/>
                        </a:rPr>
                        <a:t>66,500 EUR</a:t>
                      </a:r>
                      <a:endParaRPr lang="cs-CZ" sz="1050" b="0" i="0" u="none" strike="noStrike" dirty="0">
                        <a:solidFill>
                          <a:srgbClr val="000000"/>
                        </a:solidFill>
                        <a:effectLst/>
                        <a:latin typeface="+mn-lt"/>
                      </a:endParaRPr>
                    </a:p>
                  </a:txBody>
                  <a:tcPr marL="9525" marR="9525" marT="9525" marB="0" anchor="ctr">
                    <a:solidFill>
                      <a:schemeClr val="bg1">
                        <a:lumMod val="65000"/>
                      </a:schemeClr>
                    </a:solidFill>
                  </a:tcPr>
                </a:tc>
                <a:extLst>
                  <a:ext uri="{0D108BD9-81ED-4DB2-BD59-A6C34878D82A}">
                    <a16:rowId xmlns:a16="http://schemas.microsoft.com/office/drawing/2014/main" val="1881962878"/>
                  </a:ext>
                </a:extLst>
              </a:tr>
              <a:tr h="381781">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b"/>
                      <a:r>
                        <a:rPr lang="cs-CZ" sz="1100" b="0" i="0" u="none" strike="noStrike" kern="1200" dirty="0">
                          <a:solidFill>
                            <a:srgbClr val="000000"/>
                          </a:solidFill>
                          <a:effectLst/>
                          <a:latin typeface="+mn-lt"/>
                          <a:ea typeface="+mn-ea"/>
                          <a:cs typeface="+mn-cs"/>
                        </a:rPr>
                        <a:t>UDI CEE</a:t>
                      </a:r>
                    </a:p>
                  </a:txBody>
                  <a:tcPr marL="9525" marR="9525" marT="9525" marB="0" anchor="ctr">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cs-CZ" sz="1050" b="0" i="0" u="none" strike="noStrike" dirty="0">
                          <a:solidFill>
                            <a:srgbClr val="000000"/>
                          </a:solidFill>
                          <a:effectLst/>
                          <a:latin typeface="+mn-lt"/>
                        </a:rPr>
                        <a:t>51,000 EUR</a:t>
                      </a:r>
                    </a:p>
                  </a:txBody>
                  <a:tcPr marL="9525" marR="9525" marT="9525" marB="0" anchor="ctr">
                    <a:solidFill>
                      <a:schemeClr val="bg1">
                        <a:lumMod val="65000"/>
                      </a:schemeClr>
                    </a:solidFill>
                  </a:tcPr>
                </a:tc>
                <a:extLst>
                  <a:ext uri="{0D108BD9-81ED-4DB2-BD59-A6C34878D82A}">
                    <a16:rowId xmlns:a16="http://schemas.microsoft.com/office/drawing/2014/main" val="1398396962"/>
                  </a:ext>
                </a:extLst>
              </a:tr>
            </a:tbl>
          </a:graphicData>
        </a:graphic>
      </p:graphicFrame>
      <p:sp>
        <p:nvSpPr>
          <p:cNvPr id="4" name="Zástupný symbol pro číslo snímku 3">
            <a:extLst>
              <a:ext uri="{FF2B5EF4-FFF2-40B4-BE49-F238E27FC236}">
                <a16:creationId xmlns:a16="http://schemas.microsoft.com/office/drawing/2014/main" id="{3C38D3E6-2CA1-451C-AE28-71307CF02E76}"/>
              </a:ext>
            </a:extLst>
          </p:cNvPr>
          <p:cNvSpPr>
            <a:spLocks noGrp="1"/>
          </p:cNvSpPr>
          <p:nvPr>
            <p:ph type="sldNum" sz="quarter" idx="11"/>
          </p:nvPr>
        </p:nvSpPr>
        <p:spPr>
          <a:xfrm>
            <a:off x="827584" y="6479932"/>
            <a:ext cx="440972" cy="285993"/>
          </a:xfrm>
        </p:spPr>
        <p:txBody>
          <a:bodyPr/>
          <a:lstStyle/>
          <a:p>
            <a:pPr>
              <a:defRPr/>
            </a:pPr>
            <a:fld id="{C3C60F0E-99C4-4786-9FA2-888230BE076C}" type="slidenum">
              <a:rPr lang="cs-CZ" smtClean="0">
                <a:solidFill>
                  <a:srgbClr val="000000"/>
                </a:solidFill>
              </a:rPr>
              <a:pPr>
                <a:defRPr/>
              </a:pPr>
              <a:t>22</a:t>
            </a:fld>
            <a:r>
              <a:rPr lang="cs-CZ">
                <a:solidFill>
                  <a:srgbClr val="000000"/>
                </a:solidFill>
              </a:rPr>
              <a:t>|</a:t>
            </a:r>
          </a:p>
        </p:txBody>
      </p:sp>
      <p:pic>
        <p:nvPicPr>
          <p:cNvPr id="5" name="Obrázek 4">
            <a:extLst>
              <a:ext uri="{FF2B5EF4-FFF2-40B4-BE49-F238E27FC236}">
                <a16:creationId xmlns:a16="http://schemas.microsoft.com/office/drawing/2014/main" id="{C8E5AA89-64CB-428B-AD83-A8E869E5B624}"/>
              </a:ext>
            </a:extLst>
          </p:cNvPr>
          <p:cNvPicPr>
            <a:picLocks noChangeAspect="1"/>
          </p:cNvPicPr>
          <p:nvPr/>
        </p:nvPicPr>
        <p:blipFill>
          <a:blip r:embed="rId2" cstate="print"/>
          <a:stretch>
            <a:fillRect/>
          </a:stretch>
        </p:blipFill>
        <p:spPr>
          <a:xfrm>
            <a:off x="49408" y="546089"/>
            <a:ext cx="778176" cy="781049"/>
          </a:xfrm>
          <a:prstGeom prst="rect">
            <a:avLst/>
          </a:prstGeom>
        </p:spPr>
      </p:pic>
      <p:sp>
        <p:nvSpPr>
          <p:cNvPr id="8" name="Obdélník 7">
            <a:extLst>
              <a:ext uri="{FF2B5EF4-FFF2-40B4-BE49-F238E27FC236}">
                <a16:creationId xmlns:a16="http://schemas.microsoft.com/office/drawing/2014/main" id="{0D3B966E-5269-4105-AA9D-E66D7CB1ECA5}"/>
              </a:ext>
            </a:extLst>
          </p:cNvPr>
          <p:cNvSpPr/>
          <p:nvPr/>
        </p:nvSpPr>
        <p:spPr>
          <a:xfrm>
            <a:off x="827584" y="1327136"/>
            <a:ext cx="4220535" cy="2031325"/>
          </a:xfrm>
          <a:prstGeom prst="rect">
            <a:avLst/>
          </a:prstGeom>
        </p:spPr>
        <p:txBody>
          <a:bodyPr wrap="square">
            <a:spAutoFit/>
          </a:bodyPr>
          <a:lstStyle/>
          <a:p>
            <a:pPr marL="285750" indent="-285750" algn="just">
              <a:buClr>
                <a:srgbClr val="C00000"/>
              </a:buClr>
              <a:buFont typeface="Wingdings" panose="05000000000000000000" pitchFamily="2" charset="2"/>
              <a:buChar char="§"/>
            </a:pPr>
            <a:r>
              <a:rPr lang="cs-CZ" sz="900" dirty="0"/>
              <a:t>4 </a:t>
            </a:r>
            <a:r>
              <a:rPr lang="en-GB" sz="900" dirty="0"/>
              <a:t>trading</a:t>
            </a:r>
            <a:r>
              <a:rPr lang="cs-CZ" sz="900" dirty="0"/>
              <a:t> </a:t>
            </a:r>
            <a:r>
              <a:rPr lang="en-GB" sz="900" dirty="0"/>
              <a:t>days</a:t>
            </a:r>
            <a:r>
              <a:rPr lang="cs-CZ" sz="900" dirty="0"/>
              <a:t> (</a:t>
            </a:r>
            <a:r>
              <a:rPr lang="cs-CZ" sz="900" dirty="0" err="1"/>
              <a:t>both</a:t>
            </a:r>
            <a:r>
              <a:rPr lang="cs-CZ" sz="900" dirty="0"/>
              <a:t> </a:t>
            </a:r>
            <a:r>
              <a:rPr lang="cs-CZ" sz="900" dirty="0" err="1"/>
              <a:t>new</a:t>
            </a:r>
            <a:r>
              <a:rPr lang="cs-CZ" sz="900" dirty="0"/>
              <a:t> and </a:t>
            </a:r>
            <a:r>
              <a:rPr lang="cs-CZ" sz="900" dirty="0" err="1"/>
              <a:t>existing</a:t>
            </a:r>
            <a:r>
              <a:rPr lang="cs-CZ" sz="900" dirty="0"/>
              <a:t> </a:t>
            </a:r>
            <a:r>
              <a:rPr lang="cs-CZ" sz="900" dirty="0" err="1"/>
              <a:t>issues</a:t>
            </a:r>
            <a:r>
              <a:rPr lang="cs-CZ" sz="900" dirty="0"/>
              <a:t>) in 2018 </a:t>
            </a:r>
          </a:p>
          <a:p>
            <a:pPr marL="285750" indent="-285750" algn="just">
              <a:buClr>
                <a:srgbClr val="C00000"/>
              </a:buClr>
              <a:buFont typeface="Wingdings" panose="05000000000000000000" pitchFamily="2" charset="2"/>
              <a:buChar char="§"/>
            </a:pPr>
            <a:r>
              <a:rPr lang="cs-CZ" sz="900" dirty="0"/>
              <a:t>A </a:t>
            </a:r>
            <a:r>
              <a:rPr lang="cs-CZ" sz="900" dirty="0" err="1"/>
              <a:t>number</a:t>
            </a:r>
            <a:r>
              <a:rPr lang="cs-CZ" sz="900" dirty="0"/>
              <a:t> </a:t>
            </a:r>
            <a:r>
              <a:rPr lang="cs-CZ" sz="900" dirty="0" err="1"/>
              <a:t>of</a:t>
            </a:r>
            <a:r>
              <a:rPr lang="cs-CZ" sz="900" dirty="0"/>
              <a:t> HNW / </a:t>
            </a:r>
            <a:r>
              <a:rPr lang="cs-CZ" sz="900" dirty="0" err="1"/>
              <a:t>sophisticated</a:t>
            </a:r>
            <a:r>
              <a:rPr lang="cs-CZ" sz="900" dirty="0"/>
              <a:t> </a:t>
            </a:r>
            <a:r>
              <a:rPr lang="cs-CZ" sz="900" dirty="0" err="1"/>
              <a:t>investors</a:t>
            </a:r>
            <a:r>
              <a:rPr lang="cs-CZ" sz="900" dirty="0"/>
              <a:t> and </a:t>
            </a:r>
            <a:r>
              <a:rPr lang="cs-CZ" sz="900" dirty="0" err="1"/>
              <a:t>one</a:t>
            </a:r>
            <a:r>
              <a:rPr lang="cs-CZ" sz="900" dirty="0"/>
              <a:t> </a:t>
            </a:r>
            <a:r>
              <a:rPr lang="cs-CZ" sz="900" dirty="0" err="1"/>
              <a:t>institutional</a:t>
            </a:r>
            <a:r>
              <a:rPr lang="cs-CZ" sz="900" dirty="0"/>
              <a:t> investor</a:t>
            </a:r>
          </a:p>
          <a:p>
            <a:pPr marL="285750" indent="-285750" algn="just">
              <a:buClr>
                <a:srgbClr val="C00000"/>
              </a:buClr>
              <a:buFont typeface="Wingdings" panose="05000000000000000000" pitchFamily="2" charset="2"/>
              <a:buChar char="§"/>
            </a:pPr>
            <a:endParaRPr lang="cs-CZ" sz="900" dirty="0"/>
          </a:p>
          <a:p>
            <a:pPr marL="285750" indent="-285750" algn="just">
              <a:buClr>
                <a:srgbClr val="C00000"/>
              </a:buClr>
              <a:buFont typeface="Wingdings" panose="05000000000000000000" pitchFamily="2" charset="2"/>
              <a:buChar char="§"/>
            </a:pPr>
            <a:r>
              <a:rPr lang="cs-CZ" sz="900" dirty="0"/>
              <a:t>A minimum </a:t>
            </a:r>
            <a:r>
              <a:rPr lang="cs-CZ" sz="900" dirty="0" err="1"/>
              <a:t>investment</a:t>
            </a:r>
            <a:r>
              <a:rPr lang="cs-CZ" sz="900" dirty="0"/>
              <a:t> approx.10,000 EUR</a:t>
            </a:r>
          </a:p>
          <a:p>
            <a:pPr marL="285750" indent="-285750" algn="just">
              <a:buClr>
                <a:srgbClr val="C00000"/>
              </a:buClr>
              <a:buFont typeface="Wingdings" panose="05000000000000000000" pitchFamily="2" charset="2"/>
              <a:buChar char="§"/>
            </a:pPr>
            <a:endParaRPr lang="cs-CZ" sz="900" dirty="0"/>
          </a:p>
          <a:p>
            <a:pPr marL="285750" indent="-285750" algn="just">
              <a:buClr>
                <a:srgbClr val="C00000"/>
              </a:buClr>
              <a:buFont typeface="Wingdings" panose="05000000000000000000" pitchFamily="2" charset="2"/>
              <a:buChar char="§"/>
            </a:pPr>
            <a:r>
              <a:rPr lang="cs-CZ" sz="900" dirty="0"/>
              <a:t>5 </a:t>
            </a:r>
            <a:r>
              <a:rPr lang="cs-CZ" sz="900" dirty="0" err="1"/>
              <a:t>companies</a:t>
            </a:r>
            <a:r>
              <a:rPr lang="cs-CZ" sz="900" dirty="0"/>
              <a:t> </a:t>
            </a:r>
            <a:r>
              <a:rPr lang="cs-CZ" sz="900" dirty="0" err="1"/>
              <a:t>listed</a:t>
            </a:r>
            <a:r>
              <a:rPr lang="cs-CZ" sz="900" dirty="0"/>
              <a:t> </a:t>
            </a:r>
            <a:r>
              <a:rPr lang="en-GB" sz="900" dirty="0"/>
              <a:t>(last START Day in November</a:t>
            </a:r>
            <a:r>
              <a:rPr lang="cs-CZ" sz="900" dirty="0"/>
              <a:t>. 27th)</a:t>
            </a:r>
          </a:p>
          <a:p>
            <a:pPr algn="just">
              <a:buClr>
                <a:srgbClr val="C00000"/>
              </a:buClr>
            </a:pPr>
            <a:endParaRPr lang="en-GB" sz="900" dirty="0"/>
          </a:p>
          <a:p>
            <a:pPr algn="just">
              <a:buClr>
                <a:srgbClr val="C00000"/>
              </a:buClr>
            </a:pPr>
            <a:r>
              <a:rPr lang="en-GB" sz="900" b="1" dirty="0"/>
              <a:t>May 2018 – </a:t>
            </a:r>
            <a:r>
              <a:rPr lang="cs-CZ" sz="900" b="1" dirty="0" err="1"/>
              <a:t>November</a:t>
            </a:r>
            <a:r>
              <a:rPr lang="en-GB" sz="900" b="1" dirty="0"/>
              <a:t> 2018</a:t>
            </a:r>
            <a:endParaRPr lang="cs-CZ" sz="900" b="1" dirty="0"/>
          </a:p>
          <a:p>
            <a:pPr marL="285750" indent="-285750" algn="just">
              <a:buClr>
                <a:srgbClr val="C00000"/>
              </a:buClr>
              <a:buFont typeface="Wingdings" panose="05000000000000000000" pitchFamily="2" charset="2"/>
              <a:buChar char="§"/>
            </a:pPr>
            <a:r>
              <a:rPr lang="cs-CZ" sz="900" dirty="0" err="1"/>
              <a:t>Total</a:t>
            </a:r>
            <a:r>
              <a:rPr lang="cs-CZ" sz="900" dirty="0"/>
              <a:t> market </a:t>
            </a:r>
            <a:r>
              <a:rPr lang="cs-CZ" sz="900" dirty="0" err="1"/>
              <a:t>capitalisation</a:t>
            </a:r>
            <a:r>
              <a:rPr lang="cs-CZ" sz="900" dirty="0"/>
              <a:t>: 		92,53 mil EUR</a:t>
            </a:r>
          </a:p>
          <a:p>
            <a:pPr marL="285750" indent="-285750" algn="just">
              <a:buClr>
                <a:srgbClr val="C00000"/>
              </a:buClr>
              <a:buFont typeface="Wingdings" panose="05000000000000000000" pitchFamily="2" charset="2"/>
              <a:buChar char="§"/>
            </a:pPr>
            <a:r>
              <a:rPr lang="cs-CZ" sz="900" dirty="0" err="1"/>
              <a:t>Total</a:t>
            </a:r>
            <a:r>
              <a:rPr lang="cs-CZ" sz="900" dirty="0"/>
              <a:t> </a:t>
            </a:r>
            <a:r>
              <a:rPr lang="cs-CZ" sz="900" dirty="0" err="1"/>
              <a:t>funds</a:t>
            </a:r>
            <a:r>
              <a:rPr lang="cs-CZ" sz="900" dirty="0"/>
              <a:t> </a:t>
            </a:r>
            <a:r>
              <a:rPr lang="cs-CZ" sz="900" dirty="0" err="1"/>
              <a:t>raised</a:t>
            </a:r>
            <a:r>
              <a:rPr lang="cs-CZ" sz="900" dirty="0"/>
              <a:t> </a:t>
            </a:r>
            <a:r>
              <a:rPr lang="cs-CZ" sz="900" dirty="0" err="1"/>
              <a:t>under</a:t>
            </a:r>
            <a:r>
              <a:rPr lang="cs-CZ" sz="900" dirty="0"/>
              <a:t> </a:t>
            </a:r>
            <a:r>
              <a:rPr lang="cs-CZ" sz="900" dirty="0" err="1"/>
              <a:t>primary</a:t>
            </a:r>
            <a:r>
              <a:rPr lang="cs-CZ" sz="900" dirty="0"/>
              <a:t> market: 	14,7mil EUR</a:t>
            </a:r>
          </a:p>
          <a:p>
            <a:pPr marL="285750" indent="-285750" algn="just">
              <a:buClr>
                <a:srgbClr val="C00000"/>
              </a:buClr>
              <a:buFont typeface="Wingdings" panose="05000000000000000000" pitchFamily="2" charset="2"/>
              <a:buChar char="§"/>
            </a:pPr>
            <a:r>
              <a:rPr lang="cs-CZ" sz="900" dirty="0" err="1"/>
              <a:t>Total</a:t>
            </a:r>
            <a:r>
              <a:rPr lang="cs-CZ" sz="900" dirty="0"/>
              <a:t> </a:t>
            </a:r>
            <a:r>
              <a:rPr lang="cs-CZ" sz="900" dirty="0" err="1"/>
              <a:t>funds</a:t>
            </a:r>
            <a:r>
              <a:rPr lang="cs-CZ" sz="900" dirty="0"/>
              <a:t> </a:t>
            </a:r>
            <a:r>
              <a:rPr lang="cs-CZ" sz="900" dirty="0" err="1"/>
              <a:t>traded</a:t>
            </a:r>
            <a:r>
              <a:rPr lang="cs-CZ" sz="900" dirty="0"/>
              <a:t> </a:t>
            </a:r>
            <a:r>
              <a:rPr lang="cs-CZ" sz="900" dirty="0" err="1"/>
              <a:t>through</a:t>
            </a:r>
            <a:r>
              <a:rPr lang="cs-CZ" sz="900" dirty="0"/>
              <a:t> </a:t>
            </a:r>
            <a:r>
              <a:rPr lang="cs-CZ" sz="900" dirty="0" err="1"/>
              <a:t>secondary</a:t>
            </a:r>
            <a:r>
              <a:rPr lang="cs-CZ" sz="900" dirty="0"/>
              <a:t> market: 	630,000 EUR</a:t>
            </a:r>
          </a:p>
          <a:p>
            <a:pPr marL="285750" indent="-285750" algn="just">
              <a:buClr>
                <a:srgbClr val="C00000"/>
              </a:buClr>
              <a:buFont typeface="Wingdings" panose="05000000000000000000" pitchFamily="2" charset="2"/>
              <a:buChar char="§"/>
            </a:pPr>
            <a:r>
              <a:rPr lang="cs-CZ" sz="900" dirty="0" err="1"/>
              <a:t>Share</a:t>
            </a:r>
            <a:r>
              <a:rPr lang="cs-CZ" sz="900" dirty="0"/>
              <a:t> </a:t>
            </a:r>
            <a:r>
              <a:rPr lang="cs-CZ" sz="900" dirty="0" err="1"/>
              <a:t>price</a:t>
            </a:r>
            <a:r>
              <a:rPr lang="cs-CZ" sz="900" dirty="0"/>
              <a:t> </a:t>
            </a:r>
            <a:r>
              <a:rPr lang="cs-CZ" sz="900" dirty="0" err="1"/>
              <a:t>increase</a:t>
            </a:r>
            <a:r>
              <a:rPr lang="cs-CZ" sz="900" dirty="0"/>
              <a:t> </a:t>
            </a:r>
            <a:r>
              <a:rPr lang="cs-CZ" sz="900" dirty="0" err="1"/>
              <a:t>over</a:t>
            </a:r>
            <a:r>
              <a:rPr lang="cs-CZ" sz="900" dirty="0"/>
              <a:t> 5 </a:t>
            </a:r>
            <a:r>
              <a:rPr lang="cs-CZ" sz="900" dirty="0" err="1"/>
              <a:t>months</a:t>
            </a:r>
            <a:r>
              <a:rPr lang="cs-CZ" sz="900" dirty="0"/>
              <a:t>:	</a:t>
            </a:r>
            <a:r>
              <a:rPr lang="cs-CZ" sz="900" dirty="0" err="1"/>
              <a:t>Fillamentum</a:t>
            </a:r>
            <a:r>
              <a:rPr lang="cs-CZ" sz="900" dirty="0"/>
              <a:t>	+4,5 % </a:t>
            </a:r>
            <a:r>
              <a:rPr lang="cs-CZ" sz="900" dirty="0">
                <a:solidFill>
                  <a:schemeClr val="bg1"/>
                </a:solidFill>
              </a:rPr>
              <a:t>and</a:t>
            </a:r>
            <a:r>
              <a:rPr lang="cs-CZ" sz="900" dirty="0"/>
              <a:t>			</a:t>
            </a:r>
            <a:r>
              <a:rPr lang="cs-CZ" sz="900" dirty="0" err="1"/>
              <a:t>Prabos</a:t>
            </a:r>
            <a:r>
              <a:rPr lang="cs-CZ" sz="900" dirty="0"/>
              <a:t>	+4,5 %</a:t>
            </a:r>
          </a:p>
          <a:p>
            <a:pPr lvl="6">
              <a:buClr>
                <a:srgbClr val="C00000"/>
              </a:buClr>
            </a:pPr>
            <a:r>
              <a:rPr lang="cs-CZ" sz="900"/>
              <a:t>UDI CEE	+</a:t>
            </a:r>
            <a:r>
              <a:rPr lang="cs-CZ" sz="900" dirty="0"/>
              <a:t>2,3 %</a:t>
            </a:r>
            <a:endParaRPr lang="en-US" sz="900" dirty="0"/>
          </a:p>
        </p:txBody>
      </p:sp>
      <p:sp>
        <p:nvSpPr>
          <p:cNvPr id="2" name="TextovéPole 1">
            <a:extLst>
              <a:ext uri="{FF2B5EF4-FFF2-40B4-BE49-F238E27FC236}">
                <a16:creationId xmlns:a16="http://schemas.microsoft.com/office/drawing/2014/main" id="{40085B13-72EE-47CA-9218-949169DA0664}"/>
              </a:ext>
            </a:extLst>
          </p:cNvPr>
          <p:cNvSpPr txBox="1"/>
          <p:nvPr/>
        </p:nvSpPr>
        <p:spPr>
          <a:xfrm>
            <a:off x="871185" y="786190"/>
            <a:ext cx="5018105" cy="338554"/>
          </a:xfrm>
          <a:prstGeom prst="rect">
            <a:avLst/>
          </a:prstGeom>
          <a:noFill/>
        </p:spPr>
        <p:txBody>
          <a:bodyPr wrap="none" rtlCol="0">
            <a:spAutoFit/>
          </a:bodyPr>
          <a:lstStyle/>
          <a:p>
            <a:r>
              <a:rPr lang="cs-CZ" sz="1600" b="1" dirty="0">
                <a:solidFill>
                  <a:schemeClr val="tx2"/>
                </a:solidFill>
                <a:latin typeface="+mj-lt"/>
                <a:ea typeface="+mj-ea"/>
                <a:cs typeface="+mj-cs"/>
              </a:rPr>
              <a:t>A n</a:t>
            </a:r>
            <a:r>
              <a:rPr lang="en-GB" sz="1600" b="1" dirty="0" err="1">
                <a:solidFill>
                  <a:schemeClr val="tx2"/>
                </a:solidFill>
                <a:latin typeface="+mj-lt"/>
                <a:ea typeface="+mj-ea"/>
                <a:cs typeface="+mj-cs"/>
              </a:rPr>
              <a:t>ew</a:t>
            </a:r>
            <a:r>
              <a:rPr lang="en-GB" sz="1600" b="1" dirty="0">
                <a:solidFill>
                  <a:schemeClr val="tx2"/>
                </a:solidFill>
                <a:latin typeface="+mj-lt"/>
                <a:ea typeface="+mj-ea"/>
                <a:cs typeface="+mj-cs"/>
              </a:rPr>
              <a:t> Market (MTF) for SMEs started in May</a:t>
            </a:r>
            <a:r>
              <a:rPr lang="cs-CZ" sz="1600" b="1" dirty="0">
                <a:solidFill>
                  <a:schemeClr val="tx2"/>
                </a:solidFill>
                <a:latin typeface="+mj-lt"/>
                <a:ea typeface="+mj-ea"/>
                <a:cs typeface="+mj-cs"/>
              </a:rPr>
              <a:t> 2018</a:t>
            </a:r>
            <a:endParaRPr lang="en-GB" sz="1600" b="1" dirty="0">
              <a:solidFill>
                <a:schemeClr val="tx2"/>
              </a:solidFill>
              <a:latin typeface="+mj-lt"/>
              <a:ea typeface="+mj-ea"/>
              <a:cs typeface="+mj-cs"/>
            </a:endParaRPr>
          </a:p>
        </p:txBody>
      </p:sp>
      <p:sp>
        <p:nvSpPr>
          <p:cNvPr id="26" name="TextovéPole 25">
            <a:extLst>
              <a:ext uri="{FF2B5EF4-FFF2-40B4-BE49-F238E27FC236}">
                <a16:creationId xmlns:a16="http://schemas.microsoft.com/office/drawing/2014/main" id="{224FE557-EBC1-468A-9932-21E93247677C}"/>
              </a:ext>
            </a:extLst>
          </p:cNvPr>
          <p:cNvSpPr txBox="1"/>
          <p:nvPr/>
        </p:nvSpPr>
        <p:spPr>
          <a:xfrm rot="16200000">
            <a:off x="-18699" y="1969686"/>
            <a:ext cx="1438226" cy="276999"/>
          </a:xfrm>
          <a:prstGeom prst="rect">
            <a:avLst/>
          </a:prstGeom>
          <a:noFill/>
        </p:spPr>
        <p:txBody>
          <a:bodyPr wrap="square" rtlCol="0">
            <a:spAutoFit/>
          </a:bodyPr>
          <a:lstStyle/>
          <a:p>
            <a:r>
              <a:rPr lang="cs-CZ" sz="1200" b="1" kern="0" dirty="0"/>
              <a:t>Basic </a:t>
            </a:r>
            <a:r>
              <a:rPr lang="cs-CZ" sz="1200" b="1" kern="0" dirty="0" err="1"/>
              <a:t>facts</a:t>
            </a:r>
            <a:r>
              <a:rPr lang="cs-CZ" sz="1200" b="1" kern="0" dirty="0"/>
              <a:t> -2018</a:t>
            </a:r>
          </a:p>
        </p:txBody>
      </p:sp>
      <p:sp>
        <p:nvSpPr>
          <p:cNvPr id="28" name="TextovéPole 25">
            <a:extLst>
              <a:ext uri="{FF2B5EF4-FFF2-40B4-BE49-F238E27FC236}">
                <a16:creationId xmlns:a16="http://schemas.microsoft.com/office/drawing/2014/main" id="{8AF81759-93D5-904F-9CF1-440BC0871DCC}"/>
              </a:ext>
            </a:extLst>
          </p:cNvPr>
          <p:cNvSpPr txBox="1"/>
          <p:nvPr/>
        </p:nvSpPr>
        <p:spPr>
          <a:xfrm rot="16200000">
            <a:off x="-166598" y="4544302"/>
            <a:ext cx="1711365" cy="276999"/>
          </a:xfrm>
          <a:prstGeom prst="rect">
            <a:avLst/>
          </a:prstGeom>
          <a:noFill/>
        </p:spPr>
        <p:txBody>
          <a:bodyPr wrap="square" rtlCol="0">
            <a:spAutoFit/>
          </a:bodyPr>
          <a:lstStyle/>
          <a:p>
            <a:r>
              <a:rPr lang="cs-CZ" sz="1200" b="1" kern="0" dirty="0"/>
              <a:t>START </a:t>
            </a:r>
            <a:r>
              <a:rPr lang="cs-CZ" sz="1200" b="1" kern="0" dirty="0" err="1"/>
              <a:t>Days</a:t>
            </a:r>
            <a:r>
              <a:rPr lang="cs-CZ" sz="1200" b="1" kern="0" dirty="0"/>
              <a:t> in 2018</a:t>
            </a:r>
          </a:p>
        </p:txBody>
      </p:sp>
      <p:sp>
        <p:nvSpPr>
          <p:cNvPr id="34" name="TextovéPole 25">
            <a:extLst>
              <a:ext uri="{FF2B5EF4-FFF2-40B4-BE49-F238E27FC236}">
                <a16:creationId xmlns:a16="http://schemas.microsoft.com/office/drawing/2014/main" id="{1B8D9ACB-EF14-3A49-B9C9-E9D381EA0A2F}"/>
              </a:ext>
            </a:extLst>
          </p:cNvPr>
          <p:cNvSpPr txBox="1"/>
          <p:nvPr/>
        </p:nvSpPr>
        <p:spPr>
          <a:xfrm rot="16200000">
            <a:off x="4522174" y="1885696"/>
            <a:ext cx="1467879" cy="276999"/>
          </a:xfrm>
          <a:prstGeom prst="rect">
            <a:avLst/>
          </a:prstGeom>
          <a:noFill/>
        </p:spPr>
        <p:txBody>
          <a:bodyPr wrap="square" rtlCol="0">
            <a:spAutoFit/>
          </a:bodyPr>
          <a:lstStyle/>
          <a:p>
            <a:r>
              <a:rPr lang="cs-CZ" sz="1200" b="1" kern="0" dirty="0" err="1"/>
              <a:t>Changes</a:t>
            </a:r>
            <a:r>
              <a:rPr lang="cs-CZ" sz="1200" b="1" kern="0" dirty="0"/>
              <a:t> in 2019</a:t>
            </a:r>
          </a:p>
        </p:txBody>
      </p:sp>
      <p:sp>
        <p:nvSpPr>
          <p:cNvPr id="35" name="Obdélník 7">
            <a:extLst>
              <a:ext uri="{FF2B5EF4-FFF2-40B4-BE49-F238E27FC236}">
                <a16:creationId xmlns:a16="http://schemas.microsoft.com/office/drawing/2014/main" id="{5254A136-3366-3A47-BF42-A2AFEC101B58}"/>
              </a:ext>
            </a:extLst>
          </p:cNvPr>
          <p:cNvSpPr/>
          <p:nvPr/>
        </p:nvSpPr>
        <p:spPr>
          <a:xfrm>
            <a:off x="5364088" y="1327136"/>
            <a:ext cx="3367099" cy="1754326"/>
          </a:xfrm>
          <a:prstGeom prst="rect">
            <a:avLst/>
          </a:prstGeom>
        </p:spPr>
        <p:txBody>
          <a:bodyPr wrap="square">
            <a:spAutoFit/>
          </a:bodyPr>
          <a:lstStyle/>
          <a:p>
            <a:pPr marL="285750" indent="-285750">
              <a:buClr>
                <a:srgbClr val="C00000"/>
              </a:buClr>
              <a:buFont typeface="Wingdings" panose="05000000000000000000" pitchFamily="2" charset="2"/>
              <a:buChar char="§"/>
            </a:pPr>
            <a:r>
              <a:rPr lang="cs-CZ" sz="900" dirty="0"/>
              <a:t>3 </a:t>
            </a:r>
            <a:r>
              <a:rPr lang="cs-CZ" sz="900" dirty="0" err="1"/>
              <a:t>trading</a:t>
            </a:r>
            <a:r>
              <a:rPr lang="cs-CZ" sz="900" dirty="0"/>
              <a:t> </a:t>
            </a:r>
            <a:r>
              <a:rPr lang="cs-CZ" sz="900" dirty="0" err="1"/>
              <a:t>days</a:t>
            </a:r>
            <a:r>
              <a:rPr lang="cs-CZ" sz="900" dirty="0"/>
              <a:t> </a:t>
            </a:r>
            <a:r>
              <a:rPr lang="cs-CZ" sz="900" dirty="0" err="1"/>
              <a:t>for</a:t>
            </a:r>
            <a:r>
              <a:rPr lang="cs-CZ" sz="900" dirty="0"/>
              <a:t> </a:t>
            </a:r>
            <a:r>
              <a:rPr lang="cs-CZ" sz="900" dirty="0" err="1"/>
              <a:t>new</a:t>
            </a:r>
            <a:r>
              <a:rPr lang="cs-CZ" sz="900" dirty="0"/>
              <a:t> </a:t>
            </a:r>
            <a:r>
              <a:rPr lang="cs-CZ" sz="900" dirty="0" err="1"/>
              <a:t>issues</a:t>
            </a:r>
            <a:r>
              <a:rPr lang="cs-CZ" sz="900" dirty="0"/>
              <a:t> (in 21st May, 8th </a:t>
            </a:r>
            <a:r>
              <a:rPr lang="cs-CZ" sz="900" dirty="0" err="1"/>
              <a:t>October</a:t>
            </a:r>
            <a:r>
              <a:rPr lang="cs-CZ" sz="900" dirty="0"/>
              <a:t> and 10th </a:t>
            </a:r>
            <a:r>
              <a:rPr lang="cs-CZ" sz="900" dirty="0" err="1"/>
              <a:t>December</a:t>
            </a:r>
            <a:r>
              <a:rPr lang="cs-CZ" sz="900" dirty="0"/>
              <a:t> 2019)</a:t>
            </a:r>
            <a:endParaRPr lang="en-US" sz="900" dirty="0"/>
          </a:p>
          <a:p>
            <a:pPr marL="285750" indent="-285750">
              <a:buClr>
                <a:srgbClr val="C00000"/>
              </a:buClr>
              <a:buFont typeface="Wingdings" panose="05000000000000000000" pitchFamily="2" charset="2"/>
              <a:buChar char="§"/>
            </a:pPr>
            <a:endParaRPr lang="cs-CZ" sz="900" dirty="0"/>
          </a:p>
          <a:p>
            <a:pPr marL="285750" indent="-285750">
              <a:buClr>
                <a:srgbClr val="C00000"/>
              </a:buClr>
              <a:buFont typeface="Wingdings" panose="05000000000000000000" pitchFamily="2" charset="2"/>
              <a:buChar char="§"/>
            </a:pPr>
            <a:r>
              <a:rPr lang="en-US" sz="900" dirty="0"/>
              <a:t>1</a:t>
            </a:r>
            <a:r>
              <a:rPr lang="cs-CZ" sz="900" dirty="0"/>
              <a:t>2 </a:t>
            </a:r>
            <a:r>
              <a:rPr lang="cs-CZ" sz="900" dirty="0" err="1"/>
              <a:t>trading</a:t>
            </a:r>
            <a:r>
              <a:rPr lang="cs-CZ" sz="900" dirty="0"/>
              <a:t> </a:t>
            </a:r>
            <a:r>
              <a:rPr lang="cs-CZ" sz="900" dirty="0" err="1"/>
              <a:t>days</a:t>
            </a:r>
            <a:r>
              <a:rPr lang="cs-CZ" sz="900" dirty="0"/>
              <a:t> </a:t>
            </a:r>
            <a:r>
              <a:rPr lang="cs-CZ" sz="900" dirty="0" err="1"/>
              <a:t>for</a:t>
            </a:r>
            <a:r>
              <a:rPr lang="cs-CZ" sz="900" dirty="0"/>
              <a:t> </a:t>
            </a:r>
            <a:r>
              <a:rPr lang="cs-CZ" sz="900" dirty="0" err="1"/>
              <a:t>existing</a:t>
            </a:r>
            <a:r>
              <a:rPr lang="cs-CZ" sz="900" dirty="0"/>
              <a:t> </a:t>
            </a:r>
            <a:r>
              <a:rPr lang="cs-CZ" sz="900" dirty="0" err="1"/>
              <a:t>issues</a:t>
            </a:r>
            <a:r>
              <a:rPr lang="cs-CZ" sz="900" dirty="0"/>
              <a:t> (</a:t>
            </a:r>
            <a:r>
              <a:rPr lang="cs-CZ" sz="900" dirty="0" err="1"/>
              <a:t>once</a:t>
            </a:r>
            <a:r>
              <a:rPr lang="cs-CZ" sz="900" dirty="0"/>
              <a:t> a </a:t>
            </a:r>
            <a:r>
              <a:rPr lang="cs-CZ" sz="900" dirty="0" err="1"/>
              <a:t>month</a:t>
            </a:r>
            <a:r>
              <a:rPr lang="cs-CZ" sz="900" dirty="0"/>
              <a:t>)</a:t>
            </a:r>
            <a:endParaRPr lang="en-US" sz="900" dirty="0"/>
          </a:p>
          <a:p>
            <a:pPr marL="285750" indent="-285750">
              <a:buClr>
                <a:srgbClr val="C00000"/>
              </a:buClr>
              <a:buFont typeface="Wingdings" panose="05000000000000000000" pitchFamily="2" charset="2"/>
              <a:buChar char="§"/>
            </a:pPr>
            <a:endParaRPr lang="cs-CZ" sz="900" dirty="0"/>
          </a:p>
          <a:p>
            <a:pPr marL="285750" indent="-285750">
              <a:buClr>
                <a:srgbClr val="C00000"/>
              </a:buClr>
              <a:buFont typeface="Wingdings" panose="05000000000000000000" pitchFamily="2" charset="2"/>
              <a:buChar char="§"/>
            </a:pPr>
            <a:r>
              <a:rPr lang="cs-CZ" sz="900" dirty="0"/>
              <a:t>A minimum </a:t>
            </a:r>
            <a:r>
              <a:rPr lang="cs-CZ" sz="900" dirty="0" err="1"/>
              <a:t>investment</a:t>
            </a:r>
            <a:r>
              <a:rPr lang="cs-CZ" sz="900" dirty="0"/>
              <a:t> </a:t>
            </a:r>
            <a:r>
              <a:rPr lang="cs-CZ" sz="900" dirty="0" err="1"/>
              <a:t>reduced</a:t>
            </a:r>
            <a:r>
              <a:rPr lang="cs-CZ" sz="900" dirty="0"/>
              <a:t> to 4,000 EUR</a:t>
            </a:r>
          </a:p>
          <a:p>
            <a:pPr marL="285750" indent="-285750">
              <a:buClr>
                <a:srgbClr val="C00000"/>
              </a:buClr>
              <a:buFont typeface="Wingdings" panose="05000000000000000000" pitchFamily="2" charset="2"/>
              <a:buChar char="§"/>
            </a:pPr>
            <a:endParaRPr lang="cs-CZ" sz="900" dirty="0"/>
          </a:p>
          <a:p>
            <a:pPr marL="285750" indent="-285750">
              <a:buClr>
                <a:srgbClr val="C00000"/>
              </a:buClr>
              <a:buFont typeface="Wingdings" panose="05000000000000000000" pitchFamily="2" charset="2"/>
              <a:buChar char="§"/>
            </a:pPr>
            <a:r>
              <a:rPr lang="cs-CZ" sz="900" dirty="0" err="1"/>
              <a:t>Expecting</a:t>
            </a:r>
            <a:r>
              <a:rPr lang="cs-CZ" sz="900" dirty="0"/>
              <a:t> a </a:t>
            </a:r>
            <a:r>
              <a:rPr lang="cs-CZ" sz="900" dirty="0" err="1"/>
              <a:t>higher</a:t>
            </a:r>
            <a:r>
              <a:rPr lang="cs-CZ" sz="900" dirty="0"/>
              <a:t> </a:t>
            </a:r>
            <a:r>
              <a:rPr lang="cs-CZ" sz="900" dirty="0" err="1"/>
              <a:t>number</a:t>
            </a:r>
            <a:r>
              <a:rPr lang="cs-CZ" sz="900" dirty="0"/>
              <a:t> </a:t>
            </a:r>
            <a:r>
              <a:rPr lang="cs-CZ" sz="900" dirty="0" err="1"/>
              <a:t>of</a:t>
            </a:r>
            <a:r>
              <a:rPr lang="cs-CZ" sz="900" dirty="0"/>
              <a:t> </a:t>
            </a:r>
            <a:r>
              <a:rPr lang="cs-CZ" sz="900" dirty="0" err="1"/>
              <a:t>institutional</a:t>
            </a:r>
            <a:r>
              <a:rPr lang="cs-CZ" sz="900" dirty="0"/>
              <a:t> </a:t>
            </a:r>
            <a:r>
              <a:rPr lang="cs-CZ" sz="900" dirty="0" err="1"/>
              <a:t>investors</a:t>
            </a:r>
            <a:endParaRPr lang="cs-CZ" sz="900" dirty="0"/>
          </a:p>
          <a:p>
            <a:pPr marL="285750" indent="-285750">
              <a:buClr>
                <a:srgbClr val="C00000"/>
              </a:buClr>
              <a:buFont typeface="Wingdings" panose="05000000000000000000" pitchFamily="2" charset="2"/>
              <a:buChar char="§"/>
            </a:pPr>
            <a:endParaRPr lang="cs-CZ" sz="900" dirty="0"/>
          </a:p>
          <a:p>
            <a:pPr marL="285750" indent="-285750">
              <a:buClr>
                <a:srgbClr val="C00000"/>
              </a:buClr>
              <a:buFont typeface="Wingdings" panose="05000000000000000000" pitchFamily="2" charset="2"/>
              <a:buChar char="§"/>
            </a:pPr>
            <a:r>
              <a:rPr lang="cs-CZ" sz="900" dirty="0" err="1"/>
              <a:t>Pipeline</a:t>
            </a:r>
            <a:r>
              <a:rPr lang="cs-CZ" sz="900" dirty="0"/>
              <a:t> </a:t>
            </a:r>
            <a:r>
              <a:rPr lang="cs-CZ" sz="900" dirty="0" err="1"/>
              <a:t>for</a:t>
            </a:r>
            <a:r>
              <a:rPr lang="cs-CZ" sz="900" dirty="0"/>
              <a:t> 2019 – </a:t>
            </a:r>
            <a:r>
              <a:rPr lang="cs-CZ" sz="900" dirty="0" err="1"/>
              <a:t>between</a:t>
            </a:r>
            <a:r>
              <a:rPr lang="cs-CZ" sz="900" dirty="0"/>
              <a:t> 10 and 15 </a:t>
            </a:r>
            <a:r>
              <a:rPr lang="cs-CZ" sz="900" dirty="0" err="1"/>
              <a:t>potential</a:t>
            </a:r>
            <a:r>
              <a:rPr lang="cs-CZ" sz="900" dirty="0"/>
              <a:t> </a:t>
            </a:r>
            <a:r>
              <a:rPr lang="cs-CZ" sz="900" dirty="0" err="1"/>
              <a:t>issuers</a:t>
            </a:r>
            <a:r>
              <a:rPr lang="cs-CZ" sz="900" dirty="0"/>
              <a:t> </a:t>
            </a:r>
            <a:r>
              <a:rPr lang="cs-CZ" sz="900" dirty="0" err="1"/>
              <a:t>across</a:t>
            </a:r>
            <a:r>
              <a:rPr lang="cs-CZ" sz="900" dirty="0"/>
              <a:t> </a:t>
            </a:r>
            <a:r>
              <a:rPr lang="cs-CZ" sz="900" dirty="0" err="1"/>
              <a:t>different</a:t>
            </a:r>
            <a:r>
              <a:rPr lang="cs-CZ" sz="900" dirty="0"/>
              <a:t> </a:t>
            </a:r>
            <a:r>
              <a:rPr lang="cs-CZ" sz="900" dirty="0" err="1"/>
              <a:t>sectors</a:t>
            </a:r>
            <a:r>
              <a:rPr lang="cs-CZ" sz="900" dirty="0"/>
              <a:t> (IT, </a:t>
            </a:r>
            <a:r>
              <a:rPr lang="cs-CZ" sz="900" dirty="0" err="1"/>
              <a:t>real</a:t>
            </a:r>
            <a:r>
              <a:rPr lang="cs-CZ" sz="900" dirty="0"/>
              <a:t> </a:t>
            </a:r>
            <a:r>
              <a:rPr lang="cs-CZ" sz="900" dirty="0" err="1"/>
              <a:t>estate</a:t>
            </a:r>
            <a:r>
              <a:rPr lang="cs-CZ" sz="900" dirty="0"/>
              <a:t>, </a:t>
            </a:r>
            <a:r>
              <a:rPr lang="cs-CZ" sz="900" dirty="0" err="1"/>
              <a:t>services</a:t>
            </a:r>
            <a:r>
              <a:rPr lang="cs-CZ" sz="900" dirty="0"/>
              <a:t>, </a:t>
            </a:r>
            <a:r>
              <a:rPr lang="cs-CZ" sz="900" dirty="0" err="1"/>
              <a:t>brewery</a:t>
            </a:r>
            <a:r>
              <a:rPr lang="cs-CZ" sz="900" dirty="0"/>
              <a:t>, </a:t>
            </a:r>
            <a:r>
              <a:rPr lang="cs-CZ" sz="900" dirty="0" err="1"/>
              <a:t>etc</a:t>
            </a:r>
            <a:r>
              <a:rPr lang="cs-CZ" sz="900" dirty="0"/>
              <a:t>)</a:t>
            </a:r>
            <a:endParaRPr lang="en-US" sz="900" dirty="0"/>
          </a:p>
        </p:txBody>
      </p:sp>
    </p:spTree>
    <p:extLst>
      <p:ext uri="{BB962C8B-B14F-4D97-AF65-F5344CB8AC3E}">
        <p14:creationId xmlns:p14="http://schemas.microsoft.com/office/powerpoint/2010/main" val="1880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9" presetClass="entr" presetSubtype="10" fill="hold" nodeType="afterEffect">
                                  <p:stCondLst>
                                    <p:cond delay="10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0" fill="hold"/>
                                        <p:tgtEl>
                                          <p:spTgt spid="5"/>
                                        </p:tgtEl>
                                        <p:attrNameLst>
                                          <p:attrName>ppt_w</p:attrName>
                                        </p:attrNameLst>
                                      </p:cBhvr>
                                      <p:tavLst>
                                        <p:tav tm="0" fmla="#ppt_w*sin(2.5*pi*$)">
                                          <p:val>
                                            <p:fltVal val="0"/>
                                          </p:val>
                                        </p:tav>
                                        <p:tav tm="100000">
                                          <p:val>
                                            <p:fltVal val="1"/>
                                          </p:val>
                                        </p:tav>
                                      </p:tavLst>
                                    </p:anim>
                                    <p:anim calcmode="lin" valueType="num">
                                      <p:cBhvr>
                                        <p:cTn id="15" dur="5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5500"/>
                            </p:stCondLst>
                            <p:childTnLst>
                              <p:par>
                                <p:cTn id="17" presetID="19" presetClass="entr" presetSubtype="10" fill="hold" nodeType="afterEffect">
                                  <p:stCondLst>
                                    <p:cond delay="10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30500"/>
                            </p:stCondLst>
                            <p:childTnLst>
                              <p:par>
                                <p:cTn id="22" presetID="19" presetClass="entr" presetSubtype="10" fill="hold" nodeType="afterEffect">
                                  <p:stCondLst>
                                    <p:cond delay="10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0" fill="hold"/>
                                        <p:tgtEl>
                                          <p:spTgt spid="5"/>
                                        </p:tgtEl>
                                        <p:attrNameLst>
                                          <p:attrName>ppt_w</p:attrName>
                                        </p:attrNameLst>
                                      </p:cBhvr>
                                      <p:tavLst>
                                        <p:tav tm="0" fmla="#ppt_w*sin(2.5*pi*$)">
                                          <p:val>
                                            <p:fltVal val="0"/>
                                          </p:val>
                                        </p:tav>
                                        <p:tav tm="100000">
                                          <p:val>
                                            <p:fltVal val="1"/>
                                          </p:val>
                                        </p:tav>
                                      </p:tavLst>
                                    </p:anim>
                                    <p:anim calcmode="lin" valueType="num">
                                      <p:cBhvr>
                                        <p:cTn id="25" dur="5000" fill="hold"/>
                                        <p:tgtEl>
                                          <p:spTgt spid="5"/>
                                        </p:tgtEl>
                                        <p:attrNameLst>
                                          <p:attrName>ppt_h</p:attrName>
                                        </p:attrNameLst>
                                      </p:cBhvr>
                                      <p:tavLst>
                                        <p:tav tm="0">
                                          <p:val>
                                            <p:strVal val="#ppt_h"/>
                                          </p:val>
                                        </p:tav>
                                        <p:tav tm="100000">
                                          <p:val>
                                            <p:strVal val="#ppt_h"/>
                                          </p:val>
                                        </p:tav>
                                      </p:tavLst>
                                    </p:anim>
                                  </p:childTnLst>
                                </p:cTn>
                              </p:par>
                            </p:childTnLst>
                          </p:cTn>
                        </p:par>
                        <p:par>
                          <p:cTn id="26" fill="hold">
                            <p:stCondLst>
                              <p:cond delay="45500"/>
                            </p:stCondLst>
                            <p:childTnLst>
                              <p:par>
                                <p:cTn id="27" presetID="19" presetClass="entr" presetSubtype="10" fill="hold" nodeType="afterEffect">
                                  <p:stCondLst>
                                    <p:cond delay="1000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0" fill="hold"/>
                                        <p:tgtEl>
                                          <p:spTgt spid="5"/>
                                        </p:tgtEl>
                                        <p:attrNameLst>
                                          <p:attrName>ppt_w</p:attrName>
                                        </p:attrNameLst>
                                      </p:cBhvr>
                                      <p:tavLst>
                                        <p:tav tm="0" fmla="#ppt_w*sin(2.5*pi*$)">
                                          <p:val>
                                            <p:fltVal val="0"/>
                                          </p:val>
                                        </p:tav>
                                        <p:tav tm="100000">
                                          <p:val>
                                            <p:fltVal val="1"/>
                                          </p:val>
                                        </p:tav>
                                      </p:tavLst>
                                    </p:anim>
                                    <p:anim calcmode="lin" valueType="num">
                                      <p:cBhvr>
                                        <p:cTn id="30" dur="5000" fill="hold"/>
                                        <p:tgtEl>
                                          <p:spTgt spid="5"/>
                                        </p:tgtEl>
                                        <p:attrNameLst>
                                          <p:attrName>ppt_h</p:attrName>
                                        </p:attrNameLst>
                                      </p:cBhvr>
                                      <p:tavLst>
                                        <p:tav tm="0">
                                          <p:val>
                                            <p:strVal val="#ppt_h"/>
                                          </p:val>
                                        </p:tav>
                                        <p:tav tm="100000">
                                          <p:val>
                                            <p:strVal val="#ppt_h"/>
                                          </p:val>
                                        </p:tav>
                                      </p:tavLst>
                                    </p:anim>
                                  </p:childTnLst>
                                </p:cTn>
                              </p:par>
                            </p:childTnLst>
                          </p:cTn>
                        </p:par>
                        <p:par>
                          <p:cTn id="31" fill="hold">
                            <p:stCondLst>
                              <p:cond delay="60500"/>
                            </p:stCondLst>
                            <p:childTnLst>
                              <p:par>
                                <p:cTn id="32" presetID="19" presetClass="entr" presetSubtype="10" fill="hold" nodeType="afterEffect">
                                  <p:stCondLst>
                                    <p:cond delay="1000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0" fill="hold"/>
                                        <p:tgtEl>
                                          <p:spTgt spid="5"/>
                                        </p:tgtEl>
                                        <p:attrNameLst>
                                          <p:attrName>ppt_w</p:attrName>
                                        </p:attrNameLst>
                                      </p:cBhvr>
                                      <p:tavLst>
                                        <p:tav tm="0" fmla="#ppt_w*sin(2.5*pi*$)">
                                          <p:val>
                                            <p:fltVal val="0"/>
                                          </p:val>
                                        </p:tav>
                                        <p:tav tm="100000">
                                          <p:val>
                                            <p:fltVal val="1"/>
                                          </p:val>
                                        </p:tav>
                                      </p:tavLst>
                                    </p:anim>
                                    <p:anim calcmode="lin" valueType="num">
                                      <p:cBhvr>
                                        <p:cTn id="35"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gn="ctr">
              <a:buNone/>
            </a:pPr>
            <a:endParaRPr lang="cs-CZ" dirty="0"/>
          </a:p>
          <a:p>
            <a:pPr marL="0" indent="0" algn="ctr">
              <a:buNone/>
            </a:pPr>
            <a:endParaRPr lang="cs-CZ" dirty="0"/>
          </a:p>
          <a:p>
            <a:pPr marL="0" indent="0" algn="ctr">
              <a:buNone/>
            </a:pPr>
            <a:endParaRPr lang="cs-CZ" dirty="0"/>
          </a:p>
          <a:p>
            <a:pPr marL="0" indent="0" algn="ctr">
              <a:buNone/>
            </a:pPr>
            <a:r>
              <a:rPr lang="cs-CZ" sz="2400" b="1" dirty="0"/>
              <a:t>Děkuji za pozornost</a:t>
            </a:r>
          </a:p>
          <a:p>
            <a:pPr marL="0" indent="0" algn="ctr">
              <a:buNone/>
            </a:pPr>
            <a:r>
              <a:rPr lang="cs-CZ" sz="2400" b="1" dirty="0">
                <a:sym typeface="Wingdings" panose="05000000000000000000" pitchFamily="2" charset="2"/>
              </a:rPr>
              <a:t></a:t>
            </a:r>
            <a:endParaRPr lang="cs-CZ" sz="2400" b="1" dirty="0"/>
          </a:p>
          <a:p>
            <a:endParaRPr lang="cs-CZ" dirty="0"/>
          </a:p>
          <a:p>
            <a:pPr marL="0" indent="0">
              <a:buNone/>
            </a:pPr>
            <a:endParaRPr lang="cs-CZ" dirty="0"/>
          </a:p>
          <a:p>
            <a:pPr marL="0" indent="0">
              <a:buNone/>
            </a:pPr>
            <a:endParaRPr lang="cs-CZ" sz="1600" dirty="0"/>
          </a:p>
          <a:p>
            <a:pPr marL="0" indent="0">
              <a:buNone/>
            </a:pPr>
            <a:r>
              <a:rPr lang="cs-CZ" sz="1600" dirty="0"/>
              <a:t>Luboš Mazanec</a:t>
            </a:r>
          </a:p>
          <a:p>
            <a:pPr marL="0" indent="0">
              <a:buNone/>
            </a:pPr>
            <a:r>
              <a:rPr lang="cs-CZ" sz="1600" dirty="0"/>
              <a:t>Burza cenných papírů Praha, a.s.</a:t>
            </a:r>
          </a:p>
        </p:txBody>
      </p:sp>
    </p:spTree>
    <p:extLst>
      <p:ext uri="{BB962C8B-B14F-4D97-AF65-F5344CB8AC3E}">
        <p14:creationId xmlns:p14="http://schemas.microsoft.com/office/powerpoint/2010/main" val="8788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Smysl IPO</a:t>
            </a:r>
          </a:p>
        </p:txBody>
      </p:sp>
      <p:sp>
        <p:nvSpPr>
          <p:cNvPr id="3" name="Zástupný symbol pro obsah 2"/>
          <p:cNvSpPr>
            <a:spLocks noGrp="1"/>
          </p:cNvSpPr>
          <p:nvPr>
            <p:ph idx="1"/>
          </p:nvPr>
        </p:nvSpPr>
        <p:spPr/>
        <p:txBody>
          <a:bodyPr/>
          <a:lstStyle/>
          <a:p>
            <a:r>
              <a:rPr lang="cs-CZ" sz="1600" dirty="0"/>
              <a:t>IPO je vrcholnou vývojovou fází v růstu obchodní společnosti;</a:t>
            </a:r>
          </a:p>
          <a:p>
            <a:r>
              <a:rPr lang="cs-CZ" sz="1600" dirty="0"/>
              <a:t>Výhody IPO:</a:t>
            </a:r>
          </a:p>
          <a:p>
            <a:pPr lvl="1"/>
            <a:r>
              <a:rPr lang="cs-CZ" sz="1600" dirty="0"/>
              <a:t>emitent získává nové zdroje i akcionáře (obvykle spíše pasivní akcionáře – institucionální investoři) – rozdíl mezi dluhovým financováním a vlastním kapitálem,</a:t>
            </a:r>
          </a:p>
          <a:p>
            <a:pPr lvl="1"/>
            <a:r>
              <a:rPr lang="cs-CZ" sz="1600" dirty="0"/>
              <a:t>možnost optimalizace zadlužení či dynamičtějšího rozvoje,</a:t>
            </a:r>
          </a:p>
          <a:p>
            <a:pPr lvl="1"/>
            <a:r>
              <a:rPr lang="cs-CZ" sz="1600" dirty="0"/>
              <a:t>možnost přinést větší nezávislost managementu - profesionalizaci managementu, větší diverzifikaci akcionářské struktury apod.,</a:t>
            </a:r>
          </a:p>
          <a:p>
            <a:pPr lvl="1"/>
            <a:r>
              <a:rPr lang="cs-CZ" sz="1600"/>
              <a:t>objektivní </a:t>
            </a:r>
            <a:r>
              <a:rPr lang="cs-CZ" sz="1600" dirty="0"/>
              <a:t>ocenění </a:t>
            </a:r>
            <a:r>
              <a:rPr lang="cs-CZ" sz="1600"/>
              <a:t>společnosti – trh,</a:t>
            </a:r>
            <a:endParaRPr lang="cs-CZ" sz="1600" dirty="0"/>
          </a:p>
          <a:p>
            <a:pPr lvl="1"/>
            <a:r>
              <a:rPr lang="cs-CZ" sz="1600" dirty="0"/>
              <a:t>emitent se stává transparentnějším a důvěryhodnějším,</a:t>
            </a:r>
          </a:p>
          <a:p>
            <a:pPr lvl="1"/>
            <a:r>
              <a:rPr lang="cs-CZ" sz="1600" dirty="0"/>
              <a:t>významný marketingový efekt – emitent je vnímán jako jeden z lídrů svého sektoru,</a:t>
            </a:r>
          </a:p>
          <a:p>
            <a:pPr lvl="1"/>
            <a:r>
              <a:rPr lang="cs-CZ" sz="1600" dirty="0"/>
              <a:t>možnost vytvoření různých forem motivačních schémat či opčních programů,</a:t>
            </a:r>
          </a:p>
          <a:p>
            <a:endParaRPr lang="cs-CZ" dirty="0"/>
          </a:p>
        </p:txBody>
      </p:sp>
    </p:spTree>
    <p:extLst>
      <p:ext uri="{BB962C8B-B14F-4D97-AF65-F5344CB8AC3E}">
        <p14:creationId xmlns:p14="http://schemas.microsoft.com/office/powerpoint/2010/main" val="15762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AutoShape 4" descr="Výsledek obrázku pro IPO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Výsledek obrázku pro IPO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4" name="Picture 10" descr="http://cbsnews1.cbsistatic.com/hub/i/2012/05/18/873c887d-a644-11e2-a3f0-0291184187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429" y="1484784"/>
            <a:ext cx="2591074" cy="19433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wsj.net/public/resources/images/BN-EE041_googde_G_20140819083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905" y="2817426"/>
            <a:ext cx="2912326" cy="19433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blogcdn.com/www.tuaw.com/media/2013/09/apple-rainbow-logo-with-stock-ch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 y="3534419"/>
            <a:ext cx="1283175" cy="15130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2.pictures.zimbio.com/gi/New+York+Mets+Coca+Cola+Highlight+New+Landmark+KQy5q9pDzac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852" y="1119847"/>
            <a:ext cx="2544217" cy="18827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dailymail.co.uk/i/pix/2013/11/08/article-2493852-194B953300000578-16_634x4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1060" y="4575755"/>
            <a:ext cx="2426175" cy="16148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VÃ½sledek obrÃ¡zku pro lyft stock exchange">
            <a:extLst>
              <a:ext uri="{FF2B5EF4-FFF2-40B4-BE49-F238E27FC236}">
                <a16:creationId xmlns:a16="http://schemas.microsoft.com/office/drawing/2014/main" id="{A245726C-467C-495C-AFB5-2E8ED9A0CD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897" y="5200870"/>
            <a:ext cx="2831247" cy="14156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Ã½sledek obrÃ¡zku pro Alibaba stock exchange">
            <a:extLst>
              <a:ext uri="{FF2B5EF4-FFF2-40B4-BE49-F238E27FC236}">
                <a16:creationId xmlns:a16="http://schemas.microsoft.com/office/drawing/2014/main" id="{5C77EC97-A224-42E2-8582-C7627B2FB8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0184" y="3343757"/>
            <a:ext cx="2555611" cy="170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dailymail.co.uk/i/pix/2012/08/11/article-2186906-147B01C5000005DC-983_634x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3384376" cy="2263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xtremetech.com/wp-content/uploads/2012/08/bane-batman-dark-knight-rises-stock-exchan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2348880"/>
            <a:ext cx="4248472" cy="23945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merica.pink/images/4/1/5/9/4/7/4/en/1-stark-industri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993" y="2936480"/>
            <a:ext cx="2042592" cy="204259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815" y="3717032"/>
            <a:ext cx="366203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57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Historie</a:t>
            </a:r>
          </a:p>
        </p:txBody>
      </p:sp>
      <p:sp>
        <p:nvSpPr>
          <p:cNvPr id="3" name="Zástupný symbol pro obsah 2"/>
          <p:cNvSpPr>
            <a:spLocks noGrp="1"/>
          </p:cNvSpPr>
          <p:nvPr>
            <p:ph idx="1"/>
          </p:nvPr>
        </p:nvSpPr>
        <p:spPr/>
        <p:txBody>
          <a:bodyPr/>
          <a:lstStyle/>
          <a:p>
            <a:r>
              <a:rPr lang="cs-CZ" sz="1400" dirty="0"/>
              <a:t>1602 – Nizozemská východoindická společnost fakticky provádí první veřejnou nabídku „účastnických CP“ – vytvořen i fungující organizovaný sekundární trh (1631),</a:t>
            </a:r>
          </a:p>
          <a:p>
            <a:r>
              <a:rPr lang="cs-CZ" sz="1400" dirty="0"/>
              <a:t>18. a 19. století –rozvoj práva akciových společností i organizovaných trhů s akciemi –významné infrastrukturní projekty (železnice, telegrafní společnosti),</a:t>
            </a:r>
          </a:p>
          <a:p>
            <a:r>
              <a:rPr lang="cs-CZ" sz="1400" dirty="0"/>
              <a:t>20. a 30. léta v ČSR– dynamický rozvoj kapitálového trhu – obchodovány společnosti jako Škodovy závody, ČKD, Živnobanka…, - cca 100 titulů v roce 1929, cca 120 v roce 1940,</a:t>
            </a:r>
          </a:p>
          <a:p>
            <a:r>
              <a:rPr lang="cs-CZ" sz="1400" dirty="0"/>
              <a:t>1993 – znovuotevření BCPP</a:t>
            </a:r>
          </a:p>
          <a:p>
            <a:r>
              <a:rPr lang="cs-CZ" sz="1400" dirty="0"/>
              <a:t>1997 – veřejná nabídka akcií Software 602, a.s. (cca 60 mil., Kč) – následné přijetí na mimoburzovní trh RM – S,</a:t>
            </a:r>
          </a:p>
          <a:p>
            <a:r>
              <a:rPr lang="cs-CZ" sz="1400" dirty="0"/>
              <a:t>2004 – IPO Zentiva N.V. – první plnohodnotné IPO v ČR,</a:t>
            </a:r>
          </a:p>
          <a:p>
            <a:r>
              <a:rPr lang="cs-CZ" sz="1400" dirty="0"/>
              <a:t>2006 – ECM, Pegas </a:t>
            </a:r>
            <a:r>
              <a:rPr lang="cs-CZ" sz="1400" dirty="0" err="1"/>
              <a:t>Nonwovens</a:t>
            </a:r>
            <a:r>
              <a:rPr lang="cs-CZ" sz="1400" dirty="0"/>
              <a:t>, 2007 – AAA, VGP, 2008 – NWR,  2010 – Fortuna, 2011 – E4U, 2014 – PLG, 2015 – Kofola ČS,</a:t>
            </a:r>
          </a:p>
          <a:p>
            <a:r>
              <a:rPr lang="cs-CZ" sz="1400" dirty="0"/>
              <a:t>2016 – MONETA Money Bank</a:t>
            </a:r>
          </a:p>
          <a:p>
            <a:endParaRPr lang="cs-CZ" dirty="0"/>
          </a:p>
        </p:txBody>
      </p:sp>
    </p:spTree>
    <p:extLst>
      <p:ext uri="{BB962C8B-B14F-4D97-AF65-F5344CB8AC3E}">
        <p14:creationId xmlns:p14="http://schemas.microsoft.com/office/powerpoint/2010/main" val="39714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Evropská regulace</a:t>
            </a:r>
          </a:p>
        </p:txBody>
      </p:sp>
      <p:sp>
        <p:nvSpPr>
          <p:cNvPr id="3" name="Zástupný symbol pro obsah 2"/>
          <p:cNvSpPr>
            <a:spLocks noGrp="1"/>
          </p:cNvSpPr>
          <p:nvPr>
            <p:ph idx="1"/>
          </p:nvPr>
        </p:nvSpPr>
        <p:spPr/>
        <p:txBody>
          <a:bodyPr/>
          <a:lstStyle/>
          <a:p>
            <a:r>
              <a:rPr lang="cs-CZ" dirty="0"/>
              <a:t>Cíle ES/EU – volný pohyb osob, zboží, služeb a …KAPITÁLU,</a:t>
            </a:r>
          </a:p>
          <a:p>
            <a:r>
              <a:rPr lang="cs-CZ" dirty="0"/>
              <a:t>Regulace kapitálových trhů – vysoká míra harmonizace v rámci EU:</a:t>
            </a:r>
          </a:p>
          <a:p>
            <a:pPr lvl="1"/>
            <a:r>
              <a:rPr lang="cs-CZ" dirty="0"/>
              <a:t>prospekt CP,</a:t>
            </a:r>
          </a:p>
          <a:p>
            <a:pPr lvl="1"/>
            <a:r>
              <a:rPr lang="cs-CZ" dirty="0"/>
              <a:t>přijetí na regulované trhy, </a:t>
            </a:r>
          </a:p>
          <a:p>
            <a:pPr lvl="1"/>
            <a:r>
              <a:rPr lang="cs-CZ" dirty="0"/>
              <a:t> transparence,</a:t>
            </a:r>
          </a:p>
          <a:p>
            <a:pPr lvl="1"/>
            <a:r>
              <a:rPr lang="cs-CZ" dirty="0"/>
              <a:t>ochrana trhu,</a:t>
            </a:r>
          </a:p>
          <a:p>
            <a:pPr lvl="1"/>
            <a:endParaRPr lang="cs-CZ" dirty="0"/>
          </a:p>
          <a:p>
            <a:r>
              <a:rPr lang="cs-CZ" dirty="0"/>
              <a:t>Řada jiných aspektů není harmonizována:</a:t>
            </a:r>
          </a:p>
          <a:p>
            <a:pPr lvl="1"/>
            <a:r>
              <a:rPr lang="cs-CZ" dirty="0"/>
              <a:t>právo CP,</a:t>
            </a:r>
          </a:p>
          <a:p>
            <a:pPr lvl="1"/>
            <a:r>
              <a:rPr lang="cs-CZ" dirty="0"/>
              <a:t>právo obchodních společností,</a:t>
            </a:r>
          </a:p>
          <a:p>
            <a:pPr lvl="1"/>
            <a:r>
              <a:rPr lang="cs-CZ" dirty="0"/>
              <a:t>insolvenční právo,</a:t>
            </a:r>
          </a:p>
          <a:p>
            <a:pPr lvl="1"/>
            <a:r>
              <a:rPr lang="cs-CZ" dirty="0" err="1"/>
              <a:t>delisting</a:t>
            </a:r>
            <a:r>
              <a:rPr lang="cs-CZ" dirty="0"/>
              <a:t>,</a:t>
            </a:r>
          </a:p>
          <a:p>
            <a:pPr lvl="1"/>
            <a:endParaRPr lang="cs-CZ" dirty="0"/>
          </a:p>
          <a:p>
            <a:endParaRPr lang="cs-CZ" dirty="0"/>
          </a:p>
        </p:txBody>
      </p:sp>
    </p:spTree>
    <p:extLst>
      <p:ext uri="{BB962C8B-B14F-4D97-AF65-F5344CB8AC3E}">
        <p14:creationId xmlns:p14="http://schemas.microsoft.com/office/powerpoint/2010/main" val="201612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Prospekt CP</a:t>
            </a:r>
          </a:p>
        </p:txBody>
      </p:sp>
      <p:sp>
        <p:nvSpPr>
          <p:cNvPr id="3" name="Zástupný symbol pro obsah 2"/>
          <p:cNvSpPr>
            <a:spLocks noGrp="1"/>
          </p:cNvSpPr>
          <p:nvPr>
            <p:ph idx="1"/>
          </p:nvPr>
        </p:nvSpPr>
        <p:spPr/>
        <p:txBody>
          <a:bodyPr/>
          <a:lstStyle/>
          <a:p>
            <a:r>
              <a:rPr lang="cs-CZ" dirty="0"/>
              <a:t>Základní informační dokument spojený s veřejnou nabídkou a přijetím na RT (až na okrajové výjimky),</a:t>
            </a:r>
          </a:p>
          <a:p>
            <a:r>
              <a:rPr lang="cs-CZ" dirty="0"/>
              <a:t>Podléhá schválení orgánu dohledu nad kapitálovým trhem,</a:t>
            </a:r>
          </a:p>
          <a:p>
            <a:r>
              <a:rPr lang="cs-CZ" dirty="0"/>
              <a:t>Obvykle komplikovaný právní a ekonomický dokument,</a:t>
            </a:r>
          </a:p>
          <a:p>
            <a:r>
              <a:rPr lang="cs-CZ" dirty="0"/>
              <a:t>Podmínky standardizovány v rámci EU:</a:t>
            </a:r>
          </a:p>
          <a:p>
            <a:pPr lvl="1"/>
            <a:r>
              <a:rPr lang="cs-CZ" dirty="0"/>
              <a:t>směrnice č. 2003/71/ES,</a:t>
            </a:r>
          </a:p>
          <a:p>
            <a:pPr lvl="1"/>
            <a:r>
              <a:rPr lang="cs-CZ" dirty="0"/>
              <a:t>nařízení č. 809/2004,</a:t>
            </a:r>
          </a:p>
          <a:p>
            <a:r>
              <a:rPr lang="cs-CZ" dirty="0"/>
              <a:t>V ČR upraveno v § 36 a násl. ZPKT,</a:t>
            </a:r>
          </a:p>
          <a:p>
            <a:r>
              <a:rPr lang="cs-CZ" dirty="0"/>
              <a:t>Několik základních částí:</a:t>
            </a:r>
          </a:p>
          <a:p>
            <a:pPr lvl="1"/>
            <a:r>
              <a:rPr lang="cs-CZ" dirty="0"/>
              <a:t>registrační dokument,</a:t>
            </a:r>
          </a:p>
          <a:p>
            <a:pPr lvl="1"/>
            <a:r>
              <a:rPr lang="cs-CZ" dirty="0"/>
              <a:t>doklad o CP,</a:t>
            </a:r>
          </a:p>
          <a:p>
            <a:pPr lvl="1"/>
            <a:r>
              <a:rPr lang="cs-CZ" dirty="0"/>
              <a:t>shrnutí prospektu,</a:t>
            </a:r>
          </a:p>
          <a:p>
            <a:endParaRPr lang="cs-CZ" dirty="0"/>
          </a:p>
          <a:p>
            <a:pPr lvl="1"/>
            <a:endParaRPr lang="cs-CZ" dirty="0"/>
          </a:p>
        </p:txBody>
      </p:sp>
    </p:spTree>
    <p:extLst>
      <p:ext uri="{BB962C8B-B14F-4D97-AF65-F5344CB8AC3E}">
        <p14:creationId xmlns:p14="http://schemas.microsoft.com/office/powerpoint/2010/main" val="31328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Prospekt CP – novinky</a:t>
            </a:r>
          </a:p>
        </p:txBody>
      </p:sp>
      <p:sp>
        <p:nvSpPr>
          <p:cNvPr id="3" name="Zástupný symbol pro obsah 2"/>
          <p:cNvSpPr>
            <a:spLocks noGrp="1"/>
          </p:cNvSpPr>
          <p:nvPr>
            <p:ph idx="1"/>
          </p:nvPr>
        </p:nvSpPr>
        <p:spPr/>
        <p:txBody>
          <a:bodyPr/>
          <a:lstStyle/>
          <a:p>
            <a:r>
              <a:rPr lang="cs-CZ" dirty="0"/>
              <a:t>Úspěšně fungující režim,</a:t>
            </a:r>
          </a:p>
          <a:p>
            <a:r>
              <a:rPr lang="cs-CZ" dirty="0"/>
              <a:t>Navrhovány pouze dílčí úpravy ve formě evropského nařízení – zatím stále předmětem jednání:</a:t>
            </a:r>
          </a:p>
          <a:p>
            <a:pPr lvl="1"/>
            <a:r>
              <a:rPr lang="cs-CZ" dirty="0"/>
              <a:t>zvýšení limitu de </a:t>
            </a:r>
            <a:r>
              <a:rPr lang="cs-CZ" dirty="0" err="1"/>
              <a:t>minimis</a:t>
            </a:r>
            <a:r>
              <a:rPr lang="cs-CZ" dirty="0"/>
              <a:t>,</a:t>
            </a:r>
          </a:p>
          <a:p>
            <a:pPr lvl="1"/>
            <a:r>
              <a:rPr lang="cs-CZ" dirty="0"/>
              <a:t>zjednodušený prospekt pro </a:t>
            </a:r>
            <a:r>
              <a:rPr lang="cs-CZ" dirty="0" err="1"/>
              <a:t>SMEs</a:t>
            </a:r>
            <a:r>
              <a:rPr lang="cs-CZ" dirty="0"/>
              <a:t> (do 200 mil. EUR),</a:t>
            </a:r>
          </a:p>
          <a:p>
            <a:pPr lvl="1"/>
            <a:r>
              <a:rPr lang="cs-CZ" dirty="0"/>
              <a:t>zjednodušení shrnutí prospektu,</a:t>
            </a:r>
          </a:p>
          <a:p>
            <a:pPr lvl="1"/>
            <a:r>
              <a:rPr lang="cs-CZ" dirty="0"/>
              <a:t>jednotné úložiště,</a:t>
            </a:r>
          </a:p>
          <a:p>
            <a:pPr lvl="1"/>
            <a:r>
              <a:rPr lang="cs-CZ" dirty="0"/>
              <a:t>zjednodušený obsah prospektu pro SPO (základní prospekt),</a:t>
            </a:r>
          </a:p>
          <a:p>
            <a:r>
              <a:rPr lang="cs-CZ" dirty="0"/>
              <a:t>Další změny jsou předmětem diskusí:</a:t>
            </a:r>
          </a:p>
          <a:p>
            <a:pPr lvl="1"/>
            <a:r>
              <a:rPr lang="cs-CZ" dirty="0"/>
              <a:t>veřejná vs. neveřejná nabídka,</a:t>
            </a:r>
          </a:p>
        </p:txBody>
      </p:sp>
    </p:spTree>
    <p:extLst>
      <p:ext uri="{BB962C8B-B14F-4D97-AF65-F5344CB8AC3E}">
        <p14:creationId xmlns:p14="http://schemas.microsoft.com/office/powerpoint/2010/main" val="3985062691"/>
      </p:ext>
    </p:extLst>
  </p:cSld>
  <p:clrMapOvr>
    <a:masterClrMapping/>
  </p:clrMapOvr>
</p:sld>
</file>

<file path=ppt/theme/theme1.xml><?xml version="1.0" encoding="utf-8"?>
<a:theme xmlns:a="http://schemas.openxmlformats.org/drawingml/2006/main" name="PSE_CEESEG-prezentace_sablona">
  <a:themeElements>
    <a:clrScheme name="PX_sablo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X_sablona">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X_sablo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X_sablo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X_sablo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X_sablo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X_sablo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X_sablo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X_sablo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X_sablo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X_sablo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X_sablo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X_sablo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X_sablo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PSE_CEESEG-prezentace_sablona</Template>
  <TotalTime>0</TotalTime>
  <Words>2615</Words>
  <Application>Microsoft Office PowerPoint</Application>
  <PresentationFormat>Předvádění na obrazovce (4:3)</PresentationFormat>
  <Paragraphs>386</Paragraphs>
  <Slides>23</Slides>
  <Notes>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23</vt:i4>
      </vt:variant>
    </vt:vector>
  </HeadingPairs>
  <TitlesOfParts>
    <vt:vector size="30" baseType="lpstr">
      <vt:lpstr>ＭＳ Ｐゴシック</vt:lpstr>
      <vt:lpstr>Arial</vt:lpstr>
      <vt:lpstr>Arial</vt:lpstr>
      <vt:lpstr>Calibri</vt:lpstr>
      <vt:lpstr>Wingdings</vt:lpstr>
      <vt:lpstr>PSE_CEESEG-prezentace_sablona</vt:lpstr>
      <vt:lpstr>Graf</vt:lpstr>
      <vt:lpstr>IPO v ČR – Právní aspekty</vt:lpstr>
      <vt:lpstr>IPO</vt:lpstr>
      <vt:lpstr>Smysl IPO</vt:lpstr>
      <vt:lpstr>Prezentace aplikace PowerPoint</vt:lpstr>
      <vt:lpstr>Prezentace aplikace PowerPoint</vt:lpstr>
      <vt:lpstr>Historie</vt:lpstr>
      <vt:lpstr>Evropská regulace</vt:lpstr>
      <vt:lpstr>Prospekt CP</vt:lpstr>
      <vt:lpstr>Prospekt CP – novinky</vt:lpstr>
      <vt:lpstr>Přijetí na RT</vt:lpstr>
      <vt:lpstr>IPO v ČR</vt:lpstr>
      <vt:lpstr>MONETA Money Bank case study</vt:lpstr>
      <vt:lpstr>Kofola ČeskoSlovensko a.s.</vt:lpstr>
      <vt:lpstr>Pivovary Lobkowicz Group a.s.</vt:lpstr>
      <vt:lpstr>Fortuna Entertainment Group N.V. </vt:lpstr>
      <vt:lpstr>Slabá místa současné právní úpravy</vt:lpstr>
      <vt:lpstr>Slabá místa současné právní úpravy</vt:lpstr>
      <vt:lpstr>Trh START</vt:lpstr>
      <vt:lpstr>Proč trh START?</vt:lpstr>
      <vt:lpstr>Co je trh START?</vt:lpstr>
      <vt:lpstr>Emitenti na první Start Day 15. 5.</vt:lpstr>
      <vt:lpstr>Prezentace aplikace PowerPoint</vt:lpstr>
      <vt:lpstr>Prezentace aplikace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aspekty IPO</dc:title>
  <dc:creator>Autor</dc:creator>
  <cp:lastModifiedBy>Michaela Spackova</cp:lastModifiedBy>
  <cp:revision>15</cp:revision>
  <dcterms:created xsi:type="dcterms:W3CDTF">2016-04-26T08:50:07Z</dcterms:created>
  <dcterms:modified xsi:type="dcterms:W3CDTF">2019-05-15T12:46:50Z</dcterms:modified>
</cp:coreProperties>
</file>