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78" r:id="rId3"/>
  </p:sldMasterIdLst>
  <p:notesMasterIdLst>
    <p:notesMasterId r:id="rId33"/>
  </p:notesMasterIdLst>
  <p:sldIdLst>
    <p:sldId id="258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5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DED45-7F0D-4637-BE9E-264A6F81F46E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6EB08-CC9F-4F35-8842-4CC87FFB4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92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Layout -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2414" y="1173616"/>
            <a:ext cx="8640849" cy="52225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B23427"/>
              </a:buClr>
              <a:buFont typeface="Wingdings" pitchFamily="2" charset="2"/>
              <a:buNone/>
            </a:pPr>
            <a:endParaRPr lang="en-US" altLang="en-US" sz="380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2417" y="6577085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© Allen &amp; Overy LLP 2018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49"/>
            <a:ext cx="8560255" cy="67695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/>
              <a:t>Click to insert Title</a:t>
            </a:r>
            <a:endParaRPr lang="en-US" noProof="0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330"/>
            <a:ext cx="8560255" cy="276935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</a:pPr>
            <a:r>
              <a:rPr lang="en-GB" noProof="0" dirty="0"/>
              <a:t>Click to insert sub-title/Presenter name(s)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2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54049" y="6548438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54"/>
            <a:ext cx="5188281" cy="3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6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369" y="426923"/>
            <a:ext cx="8604298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aseline="0"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5" y="1390178"/>
            <a:ext cx="8604327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None/>
              <a:defRPr lang="en-US" sz="20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en-GB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dirty="0"/>
              <a:t>Click to insert sub-title (Times New Roman, 20pt)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4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with content placem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50781" y="1774037"/>
            <a:ext cx="8617042" cy="4500563"/>
          </a:xfrm>
          <a:prstGeom prst="rect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847725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47725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47725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47725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47725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477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477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477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477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1800" b="1">
              <a:solidFill>
                <a:schemeClr val="bg1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51956" y="1774293"/>
            <a:ext cx="8593200" cy="142775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9388" indent="-179388">
              <a:buFont typeface="Arial" panose="020B0604020202020204" pitchFamily="34" charset="0"/>
              <a:buChar char="‒"/>
              <a:defRPr sz="1600"/>
            </a:lvl1pPr>
            <a:lvl2pPr marL="358775" indent="-179388">
              <a:defRPr sz="1600"/>
            </a:lvl2pPr>
            <a:lvl3pPr marL="538163" indent="-179388">
              <a:buFont typeface="Arial" panose="020B0604020202020204" pitchFamily="34" charset="0"/>
              <a:buChar char="‒"/>
              <a:tabLst/>
              <a:defRPr sz="1600"/>
            </a:lvl3pPr>
            <a:lvl4pPr marL="717550" indent="-179388">
              <a:defRPr sz="1600"/>
            </a:lvl4pPr>
            <a:lvl5pPr marL="896938" indent="-179388">
              <a:buFont typeface="Arial" panose="020B0604020202020204" pitchFamily="34" charset="0"/>
              <a:buChar char="‒"/>
              <a:defRPr sz="1600"/>
            </a:lvl5pPr>
          </a:lstStyle>
          <a:p>
            <a:pPr lvl="0"/>
            <a:r>
              <a:rPr lang="en-US" dirty="0"/>
              <a:t>Click to insert text (Arial, 16pt)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52369" y="426923"/>
            <a:ext cx="8604298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aseline="0"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57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Layout -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2413" y="1172891"/>
            <a:ext cx="8640762" cy="522325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buClr>
                <a:srgbClr val="B23427"/>
              </a:buClr>
              <a:buFont typeface="Wingdings" pitchFamily="2" charset="2"/>
              <a:buNone/>
            </a:pPr>
            <a:endParaRPr lang="en-US" altLang="en-US" sz="3800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254000" y="6546922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2414" y="6577078"/>
            <a:ext cx="6554787" cy="123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© Allen &amp; Overy LLP</a:t>
            </a:r>
            <a:r>
              <a:rPr lang="en-GB" altLang="en-US" sz="800" baseline="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 </a:t>
            </a: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2018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51"/>
            <a:ext cx="8560255" cy="67695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insert Title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268"/>
            <a:ext cx="8560255" cy="27699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insert Sub-title/Presenter name(s)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4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09"/>
            <a:ext cx="5188281" cy="37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7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Layout - plain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6"/>
          <p:cNvSpPr>
            <a:spLocks noChangeShapeType="1"/>
          </p:cNvSpPr>
          <p:nvPr/>
        </p:nvSpPr>
        <p:spPr bwMode="auto">
          <a:xfrm>
            <a:off x="254000" y="6546922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2414" y="6577078"/>
            <a:ext cx="6554787" cy="123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© Allen &amp; Overy LLP 2018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51"/>
            <a:ext cx="8560255" cy="67695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/>
              <a:t>Click to insert Title</a:t>
            </a:r>
            <a:endParaRPr lang="en-US" noProof="0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332"/>
            <a:ext cx="8560255" cy="276935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</a:pPr>
            <a:r>
              <a:rPr lang="en-US" noProof="0" dirty="0"/>
              <a:t>Click to insert Sub-title/Presenter name(s)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4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09"/>
            <a:ext cx="5188281" cy="37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98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Layout - plai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254000" y="6546922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52414" y="6577078"/>
            <a:ext cx="6554787" cy="123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© Allen &amp; Overy LLP 2018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51"/>
            <a:ext cx="8560255" cy="676951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/>
              <a:t>Click to insert Title</a:t>
            </a:r>
            <a:endParaRPr lang="en-US" noProof="0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332"/>
            <a:ext cx="8560255" cy="276935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</a:pPr>
            <a:r>
              <a:rPr lang="en-US" noProof="0" dirty="0"/>
              <a:t>Click to insert Sub-title/Presenter name(s)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56934" y="771528"/>
            <a:ext cx="4046135" cy="3786718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4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09"/>
            <a:ext cx="5188281" cy="37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6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8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250781" y="1760130"/>
            <a:ext cx="8229759" cy="422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9388" indent="-179388">
              <a:spcBef>
                <a:spcPts val="0"/>
              </a:spcBef>
              <a:buFont typeface="Arial" panose="020B0604020202020204" pitchFamily="34" charset="0"/>
              <a:buChar char="–"/>
              <a:defRPr sz="2000"/>
            </a:lvl1pPr>
            <a:lvl2pPr>
              <a:spcBef>
                <a:spcPts val="0"/>
              </a:spcBef>
              <a:defRPr sz="2000"/>
            </a:lvl2pPr>
            <a:lvl3pPr marL="792163" indent="-342900">
              <a:spcBef>
                <a:spcPts val="0"/>
              </a:spcBef>
              <a:buFont typeface="Arial" panose="020B0604020202020204" pitchFamily="34" charset="0"/>
              <a:buChar char="–"/>
              <a:defRPr sz="2000"/>
            </a:lvl3pPr>
            <a:lvl4pPr>
              <a:spcBef>
                <a:spcPts val="0"/>
              </a:spcBef>
              <a:defRPr sz="2000"/>
            </a:lvl4pPr>
            <a:lvl5pPr marL="1241425" indent="-342900">
              <a:spcBef>
                <a:spcPts val="0"/>
              </a:spcBef>
              <a:buFont typeface="Arial" panose="020B0604020202020204" pitchFamily="34" charset="0"/>
              <a:buChar char="–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48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8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51956" y="1761045"/>
            <a:ext cx="8593200" cy="178469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9388" indent="-179388">
              <a:buFont typeface="Arial" panose="020B0604020202020204" pitchFamily="34" charset="0"/>
              <a:buChar char="‒"/>
              <a:defRPr sz="2000" baseline="0"/>
            </a:lvl1pPr>
            <a:lvl2pPr marL="358775" indent="-179388">
              <a:defRPr sz="2000"/>
            </a:lvl2pPr>
            <a:lvl3pPr marL="538163" indent="-179388">
              <a:buFont typeface="Arial" panose="020B0604020202020204" pitchFamily="34" charset="0"/>
              <a:buChar char="‒"/>
              <a:tabLst/>
              <a:defRPr sz="2000"/>
            </a:lvl3pPr>
            <a:lvl4pPr marL="717550" indent="-179388">
              <a:defRPr sz="2000"/>
            </a:lvl4pPr>
            <a:lvl5pPr marL="896938" indent="-179388">
              <a:buFont typeface="Arial" panose="020B0604020202020204" pitchFamily="34" charset="0"/>
              <a:buChar char="‒"/>
              <a:defRPr sz="2000"/>
            </a:lvl5pPr>
          </a:lstStyle>
          <a:p>
            <a:pPr lvl="0"/>
            <a:r>
              <a:rPr lang="en-US" dirty="0"/>
              <a:t>Click to insert text (Arial, 20pt)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48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8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509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044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7130" y="2614281"/>
            <a:ext cx="8610693" cy="162945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B23427"/>
              </a:buClr>
              <a:buFont typeface="Wingdings" pitchFamily="2" charset="2"/>
              <a:buNone/>
            </a:pPr>
            <a:endParaRPr lang="en-US" altLang="en-US" sz="380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4401" y="3132225"/>
            <a:ext cx="8336152" cy="593570"/>
          </a:xfrm>
          <a:prstGeom prst="rect">
            <a:avLst/>
          </a:prstGeom>
        </p:spPr>
        <p:txBody>
          <a:bodyPr anchor="ctr" anchorCtr="0"/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3600" b="1" i="1" kern="1200" baseline="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insert divider text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Layout - plain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49"/>
            <a:ext cx="8560255" cy="67695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/>
              <a:t>Click to insert Title</a:t>
            </a:r>
            <a:endParaRPr lang="en-US" noProof="0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330"/>
            <a:ext cx="8560255" cy="276935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</a:pPr>
            <a:r>
              <a:rPr lang="en-US" noProof="0" dirty="0"/>
              <a:t>Click to insert sub-title/Presenter name(s)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2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52417" y="6577085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© Allen &amp; Overy LLP 2018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254049" y="6548438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54"/>
            <a:ext cx="5188281" cy="3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9892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only w/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8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252005" y="6392862"/>
            <a:ext cx="8617362" cy="138467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541338" indent="-541338">
              <a:spcBef>
                <a:spcPts val="0"/>
              </a:spcBef>
              <a:buNone/>
              <a:tabLst>
                <a:tab pos="449263" algn="r"/>
              </a:tabLst>
              <a:defRPr sz="900">
                <a:solidFill>
                  <a:schemeClr val="tx1"/>
                </a:solidFill>
              </a:defRPr>
            </a:lvl1pPr>
            <a:lvl2pPr marL="266700" indent="0">
              <a:buNone/>
              <a:defRPr/>
            </a:lvl2pPr>
            <a:lvl3pPr marL="449263" indent="0">
              <a:buNone/>
              <a:defRPr/>
            </a:lvl3pPr>
            <a:lvl4pPr marL="692150" indent="0">
              <a:buNone/>
              <a:defRPr/>
            </a:lvl4pPr>
            <a:lvl5pPr marL="898525" indent="0">
              <a:buNone/>
              <a:defRPr/>
            </a:lvl5pPr>
          </a:lstStyle>
          <a:p>
            <a:pPr lvl="0"/>
            <a:r>
              <a:rPr lang="en-US" altLang="en-US" dirty="0"/>
              <a:t>Click to insert Footnotes/Source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23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369" y="424704"/>
            <a:ext cx="8604298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aseline="0"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8" y="1390179"/>
            <a:ext cx="8604327" cy="307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None/>
              <a:defRPr lang="en-US" sz="20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en-US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en-GB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dirty="0"/>
              <a:t>Click to insert sub-title (Arial, bold</a:t>
            </a:r>
            <a:r>
              <a:rPr lang="en-US"/>
              <a:t>, 20pt</a:t>
            </a:r>
            <a:r>
              <a:rPr lang="en-US" dirty="0"/>
              <a:t>)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7087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3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Layout - plai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09112" y="5041849"/>
            <a:ext cx="8560255" cy="67695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4400" b="0" i="1" kern="1200" noProof="0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dirty="0"/>
              <a:t>Click to insert Title</a:t>
            </a:r>
            <a:endParaRPr lang="en-US" noProof="0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09112" y="5803330"/>
            <a:ext cx="8560255" cy="276935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SzTx/>
              <a:buFont typeface="Wingdings" pitchFamily="2" charset="2"/>
              <a:buNone/>
              <a:tabLst/>
              <a:defRPr lang="en-US" sz="18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</a:pPr>
            <a:r>
              <a:rPr lang="en-US" noProof="0" dirty="0"/>
              <a:t>Click to insert sub-title/Presenter name(s)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56930" y="771526"/>
            <a:ext cx="4587077" cy="4292978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9112" y="6111902"/>
            <a:ext cx="8560255" cy="27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9388" indent="-179388">
              <a:buNone/>
              <a:defRPr lang="en-GB" sz="18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insert date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2417" y="6577085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© Allen &amp; Overy LLP 2018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54049" y="6548438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" y="194354"/>
            <a:ext cx="5188281" cy="37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33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7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276479" y="6577086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250781" y="1779588"/>
            <a:ext cx="8229759" cy="420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179388" indent="-179388">
              <a:buFont typeface="Arial" panose="020B0604020202020204" pitchFamily="34" charset="0"/>
              <a:buChar char="–"/>
              <a:defRPr sz="2000"/>
            </a:lvl1pPr>
            <a:lvl2pPr>
              <a:defRPr sz="2000"/>
            </a:lvl2pPr>
            <a:lvl3pPr marL="792163" indent="-342900">
              <a:buFont typeface="Arial" panose="020B0604020202020204" pitchFamily="34" charset="0"/>
              <a:buChar char="–"/>
              <a:defRPr sz="2000"/>
            </a:lvl3pPr>
            <a:lvl4pPr>
              <a:defRPr sz="2000"/>
            </a:lvl4pPr>
            <a:lvl5pPr marL="1241425" indent="-342900">
              <a:buFont typeface="Arial" panose="020B0604020202020204" pitchFamily="34" charset="0"/>
              <a:buChar char="–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81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6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51956" y="1774293"/>
            <a:ext cx="8593200" cy="17851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9388" indent="-179388">
              <a:buFont typeface="Arial" panose="020B0604020202020204" pitchFamily="34" charset="0"/>
              <a:buChar char="‒"/>
              <a:defRPr sz="2000" baseline="0"/>
            </a:lvl1pPr>
            <a:lvl2pPr marL="358775" indent="-179388">
              <a:defRPr sz="2000"/>
            </a:lvl2pPr>
            <a:lvl3pPr marL="538163" indent="-179388">
              <a:buFont typeface="Arial" panose="020B0604020202020204" pitchFamily="34" charset="0"/>
              <a:buChar char="‒"/>
              <a:tabLst/>
              <a:defRPr sz="2000"/>
            </a:lvl3pPr>
            <a:lvl4pPr marL="717550" indent="-179388">
              <a:defRPr sz="2000"/>
            </a:lvl4pPr>
            <a:lvl5pPr marL="896938" indent="-179388">
              <a:buFont typeface="Arial" panose="020B0604020202020204" pitchFamily="34" charset="0"/>
              <a:buChar char="‒"/>
              <a:defRPr sz="2000"/>
            </a:lvl5pPr>
          </a:lstStyle>
          <a:p>
            <a:pPr lvl="0"/>
            <a:r>
              <a:rPr lang="en-US" dirty="0"/>
              <a:t>Click to insert text (Arial, 20pt)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9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6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9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9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7130" y="2614279"/>
            <a:ext cx="8610693" cy="162945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>
                <a:srgbClr val="B23427"/>
              </a:buClr>
              <a:buFont typeface="Wingdings" pitchFamily="2" charset="2"/>
              <a:buNone/>
            </a:pPr>
            <a:endParaRPr lang="en-US" altLang="en-US" sz="380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4401" y="3132223"/>
            <a:ext cx="8336152" cy="593570"/>
          </a:xfrm>
          <a:prstGeom prst="rect">
            <a:avLst/>
          </a:prstGeom>
        </p:spPr>
        <p:txBody>
          <a:bodyPr anchor="ctr" anchorCtr="0"/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3600" b="1" i="1" kern="1200" baseline="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26670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449263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69215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US" sz="25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898525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B23427"/>
              </a:buClr>
              <a:buFont typeface="Wingdings" pitchFamily="2" charset="2"/>
              <a:buNone/>
              <a:defRPr lang="en-GB" sz="2500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insert divider text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2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only w/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2003" y="424286"/>
            <a:ext cx="8572037" cy="44617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r>
              <a:rPr lang="en-US" altLang="en-US" dirty="0"/>
              <a:t>Click to insert title (Times New Roman, bold, 29 </a:t>
            </a:r>
            <a:r>
              <a:rPr lang="en-US" altLang="en-US" dirty="0" err="1"/>
              <a:t>pt</a:t>
            </a:r>
            <a:r>
              <a:rPr lang="en-US" altLang="en-US" dirty="0"/>
              <a:t>)</a:t>
            </a:r>
            <a:endParaRPr lang="en-GB" dirty="0"/>
          </a:p>
        </p:txBody>
      </p:sp>
      <p:sp>
        <p:nvSpPr>
          <p:cNvPr id="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252005" y="6392860"/>
            <a:ext cx="8617362" cy="138467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541338" indent="-541338">
              <a:spcBef>
                <a:spcPts val="0"/>
              </a:spcBef>
              <a:buNone/>
              <a:tabLst>
                <a:tab pos="449263" algn="r"/>
              </a:tabLst>
              <a:defRPr sz="900">
                <a:solidFill>
                  <a:schemeClr val="tx1"/>
                </a:solidFill>
              </a:defRPr>
            </a:lvl1pPr>
            <a:lvl2pPr marL="266700" indent="0">
              <a:buNone/>
              <a:defRPr/>
            </a:lvl2pPr>
            <a:lvl3pPr marL="449263" indent="0">
              <a:buNone/>
              <a:defRPr/>
            </a:lvl3pPr>
            <a:lvl4pPr marL="692150" indent="0">
              <a:buNone/>
              <a:defRPr/>
            </a:lvl4pPr>
            <a:lvl5pPr marL="898525" indent="0">
              <a:buNone/>
              <a:defRPr/>
            </a:lvl5pPr>
          </a:lstStyle>
          <a:p>
            <a:pPr lvl="0"/>
            <a:r>
              <a:rPr lang="en-US" altLang="en-US" dirty="0"/>
              <a:t>Click to insert Footnotes/Source</a:t>
            </a:r>
            <a:endParaRPr lang="en-US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276480" y="6578609"/>
            <a:ext cx="65547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D1CE1652-562F-4AD6-8407-3601846F24EE}" type="slidenum">
              <a:rPr lang="en-GB" altLang="en-US" sz="800" smtClean="0">
                <a:solidFill>
                  <a:srgbClr val="A19589"/>
                </a:solidFill>
                <a:latin typeface="Times New Roman" pitchFamily="18" charset="0"/>
              </a:rPr>
              <a:t>‹#›</a:t>
            </a:fld>
            <a:endParaRPr lang="en-GB" altLang="en-US" sz="800" dirty="0">
              <a:solidFill>
                <a:srgbClr val="A195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1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252413" y="398371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52417" y="6577085"/>
            <a:ext cx="6554787" cy="12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© Allen &amp; Overy LLP</a:t>
            </a:r>
            <a:r>
              <a:rPr lang="en-GB" altLang="en-US" sz="800" baseline="0" dirty="0">
                <a:solidFill>
                  <a:srgbClr val="A19589"/>
                </a:solidFill>
                <a:latin typeface="Times New Roman" pitchFamily="18" charset="0"/>
              </a:rPr>
              <a:t> </a:t>
            </a: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2018</a:t>
            </a:r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254049" y="6548438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997" y="129571"/>
            <a:ext cx="1895718" cy="13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lang="en-GB" sz="2900" b="1" kern="1200" dirty="0">
          <a:solidFill>
            <a:srgbClr val="B23427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2pPr>
      <a:lvl3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3pPr>
      <a:lvl4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4pPr>
      <a:lvl5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5pPr>
      <a:lvl6pPr marL="4572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6pPr>
      <a:lvl7pPr marL="9144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7pPr>
      <a:lvl8pPr marL="13716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8pPr>
      <a:lvl9pPr marL="18288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179388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45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2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92163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505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15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41425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1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2"/>
          <p:cNvSpPr>
            <a:spLocks noChangeShapeType="1"/>
          </p:cNvSpPr>
          <p:nvPr/>
        </p:nvSpPr>
        <p:spPr bwMode="auto">
          <a:xfrm>
            <a:off x="252413" y="398371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27" name="Line 16"/>
          <p:cNvSpPr>
            <a:spLocks noChangeShapeType="1"/>
          </p:cNvSpPr>
          <p:nvPr/>
        </p:nvSpPr>
        <p:spPr bwMode="auto">
          <a:xfrm>
            <a:off x="254000" y="6546922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52414" y="6577078"/>
            <a:ext cx="6554787" cy="123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  <a:cs typeface="+mn-cs"/>
              </a:rPr>
              <a:t>© Allen &amp; Overy LLP 2018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997" y="129541"/>
            <a:ext cx="1895718" cy="1367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lang="en-GB" sz="2900" b="1" kern="1200" dirty="0">
          <a:solidFill>
            <a:srgbClr val="B23427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2pPr>
      <a:lvl3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3pPr>
      <a:lvl4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4pPr>
      <a:lvl5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5pPr>
      <a:lvl6pPr marL="4572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6pPr>
      <a:lvl7pPr marL="9144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7pPr>
      <a:lvl8pPr marL="13716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8pPr>
      <a:lvl9pPr marL="18288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179388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45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2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92163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505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15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41425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1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252413" y="398279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2417" y="6575562"/>
            <a:ext cx="6554787" cy="12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altLang="en-US" sz="800" dirty="0">
                <a:solidFill>
                  <a:srgbClr val="A19589"/>
                </a:solidFill>
                <a:latin typeface="Times New Roman" pitchFamily="18" charset="0"/>
              </a:rPr>
              <a:t>© Allen &amp; Overy LLP 2018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254049" y="6546922"/>
            <a:ext cx="86106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997" y="129541"/>
            <a:ext cx="1895718" cy="1367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lang="en-GB" sz="2900" b="1" kern="1200" dirty="0">
          <a:solidFill>
            <a:srgbClr val="B23427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2pPr>
      <a:lvl3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3pPr>
      <a:lvl4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4pPr>
      <a:lvl5pPr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5pPr>
      <a:lvl6pPr marL="4572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6pPr>
      <a:lvl7pPr marL="9144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7pPr>
      <a:lvl8pPr marL="13716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8pPr>
      <a:lvl9pPr marL="1828800" algn="l" defTabSz="847725" rtl="0" eaLnBrk="1" fontAlgn="base" hangingPunct="1">
        <a:spcBef>
          <a:spcPct val="0"/>
        </a:spcBef>
        <a:spcAft>
          <a:spcPct val="0"/>
        </a:spcAft>
        <a:buFont typeface="Times New Roman" pitchFamily="18" charset="0"/>
        <a:defRPr sz="2900" b="1">
          <a:solidFill>
            <a:srgbClr val="B23427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179388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45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2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92163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505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15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41425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1400" kern="1200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9112" y="3687477"/>
            <a:ext cx="8560255" cy="2031325"/>
          </a:xfrm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l-PL" dirty="0" err="1">
                <a:cs typeface="Arial" charset="0"/>
              </a:rPr>
              <a:t>Fúze</a:t>
            </a:r>
            <a:r>
              <a:rPr lang="pl-PL" dirty="0">
                <a:cs typeface="Arial" charset="0"/>
              </a:rPr>
              <a:t> a </a:t>
            </a:r>
            <a:r>
              <a:rPr lang="pl-PL" dirty="0" err="1">
                <a:cs typeface="Arial" charset="0"/>
              </a:rPr>
              <a:t>akvizice</a:t>
            </a:r>
            <a:r>
              <a:rPr lang="pl-PL" dirty="0">
                <a:cs typeface="Arial" charset="0"/>
              </a:rPr>
              <a:t> </a:t>
            </a:r>
            <a:br>
              <a:rPr lang="pl-PL" dirty="0">
                <a:cs typeface="Arial" charset="0"/>
              </a:rPr>
            </a:br>
            <a:r>
              <a:rPr lang="pl-PL" dirty="0">
                <a:cs typeface="Arial" charset="0"/>
              </a:rPr>
              <a:t>na </a:t>
            </a:r>
            <a:r>
              <a:rPr lang="pl-PL" dirty="0" err="1">
                <a:cs typeface="Arial" charset="0"/>
              </a:rPr>
              <a:t>kapitálovém</a:t>
            </a:r>
            <a:r>
              <a:rPr lang="pl-PL" dirty="0">
                <a:cs typeface="Arial" charset="0"/>
              </a:rPr>
              <a:t> </a:t>
            </a:r>
            <a:r>
              <a:rPr lang="pl-PL" dirty="0" err="1">
                <a:cs typeface="Arial" charset="0"/>
              </a:rPr>
              <a:t>trhu</a:t>
            </a:r>
            <a:r>
              <a:rPr lang="pl-PL" dirty="0">
                <a:cs typeface="Arial" charset="0"/>
              </a:rPr>
              <a:t> </a:t>
            </a:r>
          </a:p>
          <a:p>
            <a:pPr>
              <a:spcBef>
                <a:spcPct val="0"/>
              </a:spcBef>
            </a:pPr>
            <a:endParaRPr lang="en-GB" dirty="0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9563" y="5802557"/>
            <a:ext cx="8559800" cy="277749"/>
          </a:xfrm>
        </p:spPr>
        <p:txBody>
          <a:bodyPr vert="horz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cs typeface="Arial" charset="0"/>
              </a:rPr>
              <a:t>Petr Vybíral, advokát</a:t>
            </a:r>
            <a:endParaRPr lang="en-GB" dirty="0"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r>
              <a:rPr dirty="0">
                <a:cs typeface="Arial" charset="0"/>
              </a:rPr>
              <a:t>30. </a:t>
            </a:r>
            <a:r>
              <a:rPr dirty="0" err="1">
                <a:cs typeface="Arial" charset="0"/>
              </a:rPr>
              <a:t>dubna</a:t>
            </a:r>
            <a:r>
              <a:rPr dirty="0">
                <a:cs typeface="Arial" charset="0"/>
              </a:rPr>
              <a:t> 2019</a:t>
            </a:r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8"/>
          <a:stretch>
            <a:fillRect/>
          </a:stretch>
        </p:blipFill>
        <p:spPr bwMode="auto">
          <a:xfrm>
            <a:off x="5118101" y="1144324"/>
            <a:ext cx="3744913" cy="357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Předpoklady nabídek převzetí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759" cy="4984098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Roztříštěnost akcionářské struktury</a:t>
            </a:r>
          </a:p>
          <a:p>
            <a:pPr marL="444544" lvl="1" indent="-177818"/>
            <a:r>
              <a:rPr lang="cs-CZ" altLang="cs-CZ" sz="2200" dirty="0">
                <a:solidFill>
                  <a:srgbClr val="000000"/>
                </a:solidFill>
              </a:rPr>
              <a:t>Společnosti s roztříštěnou akcionářskou strukturou = častější cíl nabídek převzetí</a:t>
            </a:r>
          </a:p>
          <a:p>
            <a:pPr marL="1035129" lvl="3" indent="-342934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snazší cesta k ovládnutí</a:t>
            </a:r>
          </a:p>
          <a:p>
            <a:pPr marL="1035129" lvl="3" indent="-342934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akcionářům je </a:t>
            </a:r>
            <a:r>
              <a:rPr lang="cs-CZ" altLang="cs-CZ" sz="2200" dirty="0">
                <a:solidFill>
                  <a:srgbClr val="006595"/>
                </a:solidFill>
              </a:rPr>
              <a:t>nabídnuta vyšší cena </a:t>
            </a:r>
            <a:r>
              <a:rPr lang="cs-CZ" altLang="cs-CZ" sz="2200" dirty="0">
                <a:solidFill>
                  <a:srgbClr val="000000"/>
                </a:solidFill>
              </a:rPr>
              <a:t>za akcii, než je tržní kurz</a:t>
            </a:r>
          </a:p>
          <a:p>
            <a:pPr marL="1035129" lvl="3" indent="-342934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Vliv klesajících kurzů akcií</a:t>
            </a:r>
          </a:p>
          <a:p>
            <a:pPr lvl="1"/>
            <a:r>
              <a:rPr lang="cs-CZ" altLang="cs-CZ" sz="2200" dirty="0">
                <a:solidFill>
                  <a:srgbClr val="006595"/>
                </a:solidFill>
              </a:rPr>
              <a:t>Podhodnocené kurzy </a:t>
            </a:r>
            <a:r>
              <a:rPr lang="cs-CZ" altLang="cs-CZ" sz="2200" dirty="0">
                <a:solidFill>
                  <a:srgbClr val="000000"/>
                </a:solidFill>
              </a:rPr>
              <a:t>umocňují atraktivitu převzetí společností, přičemž vyšší cena za akcii při nabídce odráží skutečnou hodnotu společnosti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33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Společnosti obchodované na trhu PRIME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25222"/>
            <a:ext cx="3745155" cy="4207556"/>
          </a:xfrm>
        </p:spPr>
        <p:txBody>
          <a:bodyPr/>
          <a:lstStyle/>
          <a:p>
            <a:r>
              <a:rPr lang="cs-CZ" altLang="cs-CZ" sz="2400" dirty="0">
                <a:solidFill>
                  <a:srgbClr val="006595"/>
                </a:solidFill>
              </a:rPr>
              <a:t>Sídlo mimo ČR:</a:t>
            </a:r>
          </a:p>
          <a:p>
            <a:pPr lvl="1"/>
            <a:r>
              <a:rPr lang="cs-CZ" altLang="cs-CZ" dirty="0"/>
              <a:t>BOREALIS</a:t>
            </a:r>
          </a:p>
          <a:p>
            <a:pPr lvl="1"/>
            <a:r>
              <a:rPr lang="en-GB" altLang="cs-CZ" dirty="0"/>
              <a:t>CE</a:t>
            </a:r>
            <a:r>
              <a:rPr lang="cs-CZ" altLang="cs-CZ" dirty="0"/>
              <a:t>TV</a:t>
            </a:r>
            <a:r>
              <a:rPr lang="en-GB" altLang="cs-CZ" dirty="0"/>
              <a:t> </a:t>
            </a:r>
          </a:p>
          <a:p>
            <a:pPr lvl="1"/>
            <a:r>
              <a:rPr lang="en-GB" altLang="cs-CZ" dirty="0"/>
              <a:t>E</a:t>
            </a:r>
            <a:r>
              <a:rPr lang="cs-CZ" altLang="cs-CZ" dirty="0"/>
              <a:t>RSTE</a:t>
            </a:r>
            <a:r>
              <a:rPr lang="en-GB" altLang="cs-CZ" dirty="0"/>
              <a:t>  </a:t>
            </a:r>
          </a:p>
          <a:p>
            <a:pPr lvl="1"/>
            <a:r>
              <a:rPr lang="en-GB" altLang="cs-CZ" dirty="0"/>
              <a:t>FORTUNA </a:t>
            </a:r>
            <a:endParaRPr lang="cs-CZ" altLang="cs-CZ" dirty="0"/>
          </a:p>
          <a:p>
            <a:pPr lvl="1"/>
            <a:r>
              <a:rPr lang="cs-CZ" altLang="cs-CZ" dirty="0"/>
              <a:t>VGP</a:t>
            </a:r>
          </a:p>
          <a:p>
            <a:pPr lvl="1"/>
            <a:r>
              <a:rPr lang="cs-CZ" altLang="cs-CZ" dirty="0"/>
              <a:t>VIG</a:t>
            </a:r>
          </a:p>
          <a:p>
            <a:pPr lvl="1"/>
            <a:r>
              <a:rPr lang="en-GB" altLang="cs-CZ" dirty="0"/>
              <a:t>PEGAS NONWOVENS</a:t>
            </a:r>
            <a:endParaRPr lang="cs-CZ" altLang="cs-CZ" dirty="0"/>
          </a:p>
          <a:p>
            <a:pPr lvl="1"/>
            <a:r>
              <a:rPr lang="cs-CZ" altLang="cs-CZ" dirty="0"/>
              <a:t>TMR</a:t>
            </a:r>
          </a:p>
          <a:p>
            <a:pPr lvl="1"/>
            <a:endParaRPr lang="en-GB" altLang="cs-CZ" dirty="0"/>
          </a:p>
          <a:p>
            <a:endParaRPr lang="en-GB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4648199" y="1316831"/>
            <a:ext cx="4244975" cy="4224337"/>
          </a:xfrm>
          <a:prstGeom prst="rect">
            <a:avLst/>
          </a:prstGeom>
        </p:spPr>
        <p:txBody>
          <a:bodyPr/>
          <a:lstStyle>
            <a:lvl1pPr marL="179388" indent="-1793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445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lang="en-US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9216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3505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lang="en-US" sz="15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4142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lang="en-GB" sz="14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>
                <a:solidFill>
                  <a:srgbClr val="006595"/>
                </a:solidFill>
              </a:rPr>
              <a:t>Sídlo v ČR:</a:t>
            </a:r>
          </a:p>
          <a:p>
            <a:pPr lvl="1"/>
            <a:r>
              <a:rPr lang="cs-CZ" altLang="cs-CZ" sz="2000" dirty="0"/>
              <a:t>ČEZ</a:t>
            </a:r>
          </a:p>
          <a:p>
            <a:pPr lvl="1"/>
            <a:r>
              <a:rPr lang="cs-CZ" altLang="cs-CZ" sz="2000" dirty="0"/>
              <a:t>KB</a:t>
            </a:r>
          </a:p>
          <a:p>
            <a:pPr lvl="1"/>
            <a:r>
              <a:rPr lang="en-GB" altLang="cs-CZ" sz="2000" dirty="0"/>
              <a:t>KOFOLA</a:t>
            </a:r>
          </a:p>
          <a:p>
            <a:pPr lvl="1"/>
            <a:r>
              <a:rPr lang="en-GB" altLang="cs-CZ" sz="2000" dirty="0"/>
              <a:t>MONETA Money Bank</a:t>
            </a:r>
          </a:p>
          <a:p>
            <a:pPr lvl="1"/>
            <a:r>
              <a:rPr lang="cs-CZ" altLang="cs-CZ" sz="2000" dirty="0"/>
              <a:t>UNIPETROL </a:t>
            </a:r>
          </a:p>
          <a:p>
            <a:pPr lvl="1"/>
            <a:r>
              <a:rPr lang="cs-CZ" altLang="cs-CZ" sz="2000" dirty="0"/>
              <a:t>O2 C.R.</a:t>
            </a:r>
            <a:endParaRPr lang="cs-CZ" altLang="cs-CZ" sz="2000" b="1" dirty="0"/>
          </a:p>
          <a:p>
            <a:endParaRPr lang="en-GB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95193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Společnosti na trhu PRIME a rozhodné právo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992888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Akcie a ostatní účastnické cenné papíry některých společností na trhu PRIME jsou </a:t>
            </a:r>
            <a:r>
              <a:rPr lang="cs-CZ" altLang="cs-CZ" sz="2400" dirty="0">
                <a:solidFill>
                  <a:srgbClr val="006595"/>
                </a:solidFill>
              </a:rPr>
              <a:t>obchodované na více trzích</a:t>
            </a:r>
            <a:r>
              <a:rPr lang="cs-CZ" altLang="cs-CZ" sz="2400" dirty="0">
                <a:solidFill>
                  <a:srgbClr val="569BBE"/>
                </a:solidFill>
              </a:rPr>
              <a:t> </a:t>
            </a:r>
            <a:r>
              <a:rPr lang="cs-CZ" altLang="cs-CZ" sz="2400" dirty="0">
                <a:solidFill>
                  <a:srgbClr val="000000"/>
                </a:solidFill>
              </a:rPr>
              <a:t>v jiných členských státech EHP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6595"/>
                </a:solidFill>
              </a:rPr>
              <a:t>Jakým právem se bude řídit nabídka převzetí?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55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Kdy použít české a kdy zahraniční právo?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1006976" y="1844824"/>
            <a:ext cx="6911975" cy="3763962"/>
            <a:chOff x="1116013" y="1547019"/>
            <a:chExt cx="6911975" cy="376396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700338" y="1547019"/>
              <a:ext cx="3024187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 dirty="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Společnost se sídlem v ČR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116013" y="2623344"/>
              <a:ext cx="1441450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 dirty="0" err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</a:t>
              </a:r>
              <a:r>
                <a:rPr lang="cs-CZ" altLang="cs-CZ" sz="1800" b="1" dirty="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v ČR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011863" y="2623344"/>
              <a:ext cx="2016125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 mimo ČR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013450" y="4034631"/>
              <a:ext cx="1873250" cy="1276350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český zákon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Char char="-"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zásady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Char char="-"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vnitřní poměry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společnosti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339975" y="4169569"/>
              <a:ext cx="1512888" cy="468312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český zákon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1908175" y="1950244"/>
              <a:ext cx="2232025" cy="671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140200" y="1950244"/>
              <a:ext cx="0" cy="673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140200" y="1950244"/>
              <a:ext cx="2879725" cy="673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6948488" y="3026569"/>
              <a:ext cx="0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916238" y="2623344"/>
              <a:ext cx="2736850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 dirty="0" err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</a:t>
              </a:r>
              <a:r>
                <a:rPr lang="cs-CZ" altLang="cs-CZ" sz="1800" b="1" dirty="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v ČR i mimo ČR</a:t>
              </a:r>
              <a:r>
                <a:rPr lang="cs-CZ" altLang="cs-CZ" sz="1800" dirty="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908175" y="3026569"/>
              <a:ext cx="1152525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060700" y="3026569"/>
              <a:ext cx="1008063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52208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Kdy použít české a kdy zahraniční právo?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66725" y="1647824"/>
            <a:ext cx="8208963" cy="3965575"/>
            <a:chOff x="612775" y="1789113"/>
            <a:chExt cx="8208963" cy="396557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2555875" y="1789113"/>
              <a:ext cx="3457575" cy="401637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Společnost se sídlem mimo ČR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805613" y="2932113"/>
              <a:ext cx="2016125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 mimo ČR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828675" y="2932113"/>
              <a:ext cx="2736850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 v ČR i mimo ČR</a:t>
              </a:r>
              <a:r>
                <a:rPr lang="cs-CZ" altLang="cs-CZ" sz="180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500563" y="2932113"/>
              <a:ext cx="1584325" cy="4032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 v ČR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997325" y="2192338"/>
              <a:ext cx="1366838" cy="739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997325" y="2192338"/>
              <a:ext cx="3743325" cy="739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2052638" y="2192338"/>
              <a:ext cx="1873250" cy="739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4438" y="3671888"/>
              <a:ext cx="2232025" cy="26987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Nejprve kótace v ČR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2775" y="3671888"/>
              <a:ext cx="1727200" cy="806450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Současná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kótace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v ČR i mimo ČR </a:t>
              </a:r>
              <a:r>
                <a:rPr lang="cs-CZ" altLang="cs-CZ" sz="1800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</a:t>
              </a:r>
              <a:endParaRPr lang="cs-CZ" altLang="cs-CZ" sz="1600" b="1">
                <a:solidFill>
                  <a:schemeClr val="bg1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10800000" flipH="1" flipV="1">
              <a:off x="7021513" y="3805238"/>
              <a:ext cx="1800225" cy="87312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český zákon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se nepoužije 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1404938" y="3335338"/>
              <a:ext cx="576262" cy="33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981200" y="3335338"/>
              <a:ext cx="1079500" cy="33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7740650" y="333533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4140200" y="4545013"/>
              <a:ext cx="2376488" cy="1209675"/>
            </a:xfrm>
            <a:prstGeom prst="rect">
              <a:avLst/>
            </a:prstGeom>
            <a:solidFill>
              <a:srgbClr val="00659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český zákon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- zásady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- obsah nabídky a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chemeClr val="bg1"/>
                  </a:solidFill>
                  <a:ea typeface="MS PGothic" pitchFamily="34" charset="-128"/>
                  <a:cs typeface="Arial" charset="0"/>
                </a:rPr>
                <a:t> postup navrhovatele 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364163" y="3335338"/>
              <a:ext cx="0" cy="1209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612775" y="4879975"/>
              <a:ext cx="2016125" cy="47148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Font typeface="Arial" charset="0"/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solidFill>
                    <a:srgbClr val="006595"/>
                  </a:solidFill>
                  <a:ea typeface="MS PGothic" pitchFamily="34" charset="-128"/>
                  <a:cs typeface="Arial" charset="0"/>
                </a:rPr>
                <a:t>Volba společnosti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3563938" y="3940175"/>
              <a:ext cx="1800225" cy="604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476375" y="4478338"/>
              <a:ext cx="0" cy="401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628900" y="5081588"/>
              <a:ext cx="1511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90952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Volba orgánu dohledu cílovou společností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759" cy="505610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V případě duální a vícenásobné </a:t>
            </a:r>
            <a:r>
              <a:rPr lang="cs-CZ" altLang="cs-CZ" sz="2200" dirty="0" err="1">
                <a:solidFill>
                  <a:srgbClr val="000000"/>
                </a:solidFill>
              </a:rPr>
              <a:t>kótace</a:t>
            </a:r>
            <a:r>
              <a:rPr lang="cs-CZ" altLang="cs-CZ" sz="2200" dirty="0">
                <a:solidFill>
                  <a:srgbClr val="000000"/>
                </a:solidFill>
              </a:rPr>
              <a:t>: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Možnost cílové společnosti zvolit si orgán dohledu 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6595"/>
                </a:solidFill>
              </a:rPr>
              <a:t>částečná </a:t>
            </a:r>
            <a:r>
              <a:rPr lang="cs-CZ" altLang="cs-CZ" dirty="0">
                <a:solidFill>
                  <a:srgbClr val="000000"/>
                </a:solidFill>
              </a:rPr>
              <a:t>volba rozhodného práva pro nabídku převzetí</a:t>
            </a:r>
          </a:p>
          <a:p>
            <a:pPr marL="792207" lvl="2" indent="-177818"/>
            <a:endParaRPr lang="cs-CZ" altLang="cs-CZ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Cílová společnost určí orgán dohledu a zašle oznámení všem dotčeným orgánům dohledu a organizátorům regulovaných trhů v příslušných státech. 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Dohoda orgánů dohledu stále nezbytná?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Jak postupovat, když není orgán dohledu cílovou společností určen?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77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Důležité otázky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759" cy="4824536"/>
          </a:xfrm>
        </p:spPr>
        <p:txBody>
          <a:bodyPr/>
          <a:lstStyle/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Otázky, které si před nabídkou položí </a:t>
            </a:r>
            <a:r>
              <a:rPr lang="cs-CZ" altLang="cs-CZ" sz="2200" dirty="0">
                <a:solidFill>
                  <a:srgbClr val="006595"/>
                </a:solidFill>
              </a:rPr>
              <a:t>navrhovatelé</a:t>
            </a:r>
            <a:r>
              <a:rPr lang="cs-CZ" altLang="cs-CZ" sz="2200" dirty="0">
                <a:solidFill>
                  <a:srgbClr val="000000"/>
                </a:solidFill>
              </a:rPr>
              <a:t>: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Kdo má nad nabídkou převzetí pravomoc dohledu?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Jaké právo se na nabídku převzetí použije a na jakou její část?</a:t>
            </a:r>
          </a:p>
          <a:p>
            <a:pPr marL="792207" lvl="2" indent="-177818">
              <a:lnSpc>
                <a:spcPct val="90000"/>
              </a:lnSpc>
            </a:pPr>
            <a:endParaRPr lang="cs-CZ" altLang="cs-CZ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Otázky, které si po oznámení nabídky položí </a:t>
            </a:r>
            <a:r>
              <a:rPr lang="cs-CZ" altLang="cs-CZ" sz="2200" dirty="0">
                <a:solidFill>
                  <a:srgbClr val="006595"/>
                </a:solidFill>
              </a:rPr>
              <a:t>management a ostatní akcionáři společnosti</a:t>
            </a:r>
            <a:r>
              <a:rPr lang="cs-CZ" altLang="cs-CZ" sz="2200" dirty="0">
                <a:solidFill>
                  <a:srgbClr val="000000"/>
                </a:solidFill>
              </a:rPr>
              <a:t>: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Podle jakého práva postupovat v reakci na nabídku převzetí?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Jaké právo určuje rámec obranných opatření proti nabídce převzetí?</a:t>
            </a:r>
          </a:p>
          <a:p>
            <a:pPr marL="792207" lvl="2" indent="-177818">
              <a:lnSpc>
                <a:spcPct val="90000"/>
              </a:lnSpc>
            </a:pPr>
            <a:endParaRPr lang="cs-CZ" altLang="cs-CZ" dirty="0">
              <a:solidFill>
                <a:srgbClr val="000000"/>
              </a:solidFill>
            </a:endParaRPr>
          </a:p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Otázky, které si položí </a:t>
            </a:r>
            <a:r>
              <a:rPr lang="cs-CZ" altLang="cs-CZ" sz="2200" dirty="0">
                <a:solidFill>
                  <a:srgbClr val="006595"/>
                </a:solidFill>
              </a:rPr>
              <a:t>ostatní akcionáři společnosti</a:t>
            </a:r>
            <a:r>
              <a:rPr lang="cs-CZ" altLang="cs-CZ" sz="2200" dirty="0">
                <a:solidFill>
                  <a:srgbClr val="000000"/>
                </a:solidFill>
              </a:rPr>
              <a:t>: 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Přijmout nabídku převzetí a jak?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Jak postupovat při konkurenční nabídce převzetí?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716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Jak to může vypadat v praxi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25222"/>
            <a:ext cx="8229759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Příklad společnosti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Sídlo v Nizozemí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Akcie obchodovány pouze v Praze 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Vnitřní poměry společnosti upravuje holandské právo 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Obchodování s akciemi se řídí českým právem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5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Orgán dohledu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296991"/>
            <a:ext cx="8229759" cy="4264018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Právní úprava: 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§ 5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zákona o nabídkách převzetí 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Příslušné holandské předpisy </a:t>
            </a:r>
          </a:p>
          <a:p>
            <a:pPr marL="792207" lvl="2" indent="-177818"/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  <a:cs typeface="Arial" charset="0"/>
              </a:rPr>
              <a:t>ČNB má pravomoc k dohledu nad nabídkou převzetí společnosti, protože: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Účastnické cenné papíry (akcie) jsou přijaty k obchodování na regulovaném trhu pouze v České republice; a  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Orgány dohledu dospěly k dohodě o pravomoci k dohledu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1987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režim nabídky rozštěpen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51520" y="1791629"/>
            <a:ext cx="4572000" cy="37179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88900" lvl="0" indent="1793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altLang="cs-CZ" sz="2400" dirty="0">
                <a:solidFill>
                  <a:srgbClr val="006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Holandské právo: </a:t>
            </a:r>
          </a:p>
          <a:p>
            <a:pPr marL="179406" lvl="0" indent="-179406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cs-CZ" altLang="cs-CZ" sz="2400" dirty="0">
              <a:solidFill>
                <a:srgbClr val="0065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Povinnosti managementu cílové společnosti 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neutrality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Pravidlo průlomu 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Rozhodný podíl 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Nabídková povinnost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3520" y="1791628"/>
            <a:ext cx="3814801" cy="286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17938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cs-CZ" altLang="cs-CZ" sz="2400" dirty="0">
                <a:solidFill>
                  <a:srgbClr val="0065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právo: </a:t>
            </a:r>
          </a:p>
          <a:p>
            <a:pPr marL="179406" lvl="0" indent="-179406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cs-CZ" altLang="cs-CZ" sz="2400" dirty="0">
              <a:solidFill>
                <a:srgbClr val="0065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Oznámení záměru </a:t>
            </a:r>
            <a:b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nabídky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Nabídkový dokument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při nabídce</a:t>
            </a:r>
          </a:p>
          <a:p>
            <a:pPr marL="444544" lvl="1" indent="-177818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nabídky </a:t>
            </a:r>
          </a:p>
        </p:txBody>
      </p:sp>
    </p:spTree>
    <p:extLst>
      <p:ext uri="{BB962C8B-B14F-4D97-AF65-F5344CB8AC3E}">
        <p14:creationId xmlns:p14="http://schemas.microsoft.com/office/powerpoint/2010/main" val="11466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25222"/>
            <a:ext cx="8229759" cy="420755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altLang="cs-CZ" sz="2200" dirty="0"/>
              <a:t>Fúze a akvizice (M&amp;A) kótovaných společností – přeměny společností a nabídky převzetí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sz="2200" dirty="0"/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/>
              <a:t>M&amp;A – poskytování informací a ochrana vnitřních informací při akvizicích kótovaných společností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958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Nabídka očima navrhovatele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759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Oznámení záměru nabídky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Nabídkový dokument a uveřejnění 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Omezení nabývat účastnické cenné papíry za jiných podmínek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Omezení zcizovat účastnické cenné papíry 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Podmíněnost nabídky – nesmí záviset na úvaze navrhovatele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Prodloužení a jiné změny nabídky 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Konkurenční nabídky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Odvolání nabídky </a:t>
            </a:r>
          </a:p>
        </p:txBody>
      </p:sp>
    </p:spTree>
    <p:extLst>
      <p:ext uri="{BB962C8B-B14F-4D97-AF65-F5344CB8AC3E}">
        <p14:creationId xmlns:p14="http://schemas.microsoft.com/office/powerpoint/2010/main" val="3661649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Nabídka očima cílové společnosti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759" cy="3471930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Reakce na nabídku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Povinnost managementu jednat v zájmu cílové společnosti, nikoliv v zájmu akcionářů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Informování zaměstnanců 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Stanovisko managementu cílové společnosti 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Princip neutrality</a:t>
            </a:r>
            <a:r>
              <a:rPr lang="en-GB" altLang="cs-CZ" dirty="0">
                <a:solidFill>
                  <a:srgbClr val="000000"/>
                </a:solidFill>
              </a:rPr>
              <a:t> </a:t>
            </a:r>
            <a:endParaRPr lang="cs-CZ" altLang="cs-CZ" dirty="0">
              <a:solidFill>
                <a:srgbClr val="000000"/>
              </a:solidFill>
            </a:endParaRP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Post-</a:t>
            </a:r>
            <a:r>
              <a:rPr lang="en-GB" altLang="cs-CZ" dirty="0">
                <a:solidFill>
                  <a:srgbClr val="000000"/>
                </a:solidFill>
              </a:rPr>
              <a:t>bid</a:t>
            </a:r>
            <a:r>
              <a:rPr lang="cs-CZ" altLang="cs-CZ" dirty="0">
                <a:solidFill>
                  <a:srgbClr val="000000"/>
                </a:solidFill>
              </a:rPr>
              <a:t> obranná opatření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310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Nabídka očima akcionářů společnosti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759" cy="2463818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Přijetí, či odmítnutí nabídky</a:t>
            </a:r>
          </a:p>
          <a:p>
            <a:pPr marL="179406" lvl="0" indent="-179406">
              <a:buFont typeface="Arial" charset="0"/>
              <a:buChar char="•"/>
            </a:pPr>
            <a:endParaRPr lang="en-GB" altLang="cs-CZ" sz="24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Konkurenční nabídka</a:t>
            </a:r>
          </a:p>
          <a:p>
            <a:pPr marL="179406" lvl="0" indent="-179406">
              <a:buFont typeface="Arial" charset="0"/>
              <a:buChar char="•"/>
            </a:pPr>
            <a:endParaRPr lang="en-GB" altLang="cs-CZ" sz="24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Obranná opatření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64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983" y="2774975"/>
            <a:ext cx="8462482" cy="1308050"/>
          </a:xfrm>
        </p:spPr>
        <p:txBody>
          <a:bodyPr/>
          <a:lstStyle/>
          <a:p>
            <a:pPr marL="179388" defTabSz="536575"/>
            <a:r>
              <a:rPr lang="en-GB" altLang="cs-CZ" sz="2800" dirty="0"/>
              <a:t>2. M&amp;A – </a:t>
            </a:r>
            <a:r>
              <a:rPr lang="en-GB" altLang="cs-CZ" sz="2800" dirty="0" err="1"/>
              <a:t>poskytování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informací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ochrana</a:t>
            </a:r>
            <a:r>
              <a:rPr lang="en-GB" altLang="cs-CZ" sz="2800" dirty="0"/>
              <a:t> </a:t>
            </a:r>
            <a:r>
              <a:rPr lang="en-GB" altLang="cs-CZ" sz="2800" dirty="0" err="1"/>
              <a:t>vnitřních</a:t>
            </a:r>
            <a:r>
              <a:rPr lang="en-GB" altLang="cs-CZ" sz="2800" dirty="0"/>
              <a:t> </a:t>
            </a:r>
            <a:r>
              <a:rPr lang="cs-CZ" altLang="cs-CZ" sz="2800" dirty="0"/>
              <a:t>	</a:t>
            </a:r>
            <a:r>
              <a:rPr lang="en-GB" altLang="cs-CZ" sz="2800" dirty="0" err="1"/>
              <a:t>informací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při</a:t>
            </a:r>
            <a:r>
              <a:rPr lang="en-GB" altLang="cs-CZ" sz="2800" dirty="0"/>
              <a:t> </a:t>
            </a:r>
            <a:r>
              <a:rPr lang="en-GB" altLang="cs-CZ" sz="2800" dirty="0" err="1"/>
              <a:t>akvizicích</a:t>
            </a:r>
            <a:r>
              <a:rPr lang="en-GB" altLang="cs-CZ" sz="2800" dirty="0"/>
              <a:t> </a:t>
            </a:r>
            <a:r>
              <a:rPr lang="en-GB" altLang="cs-CZ" sz="2800" dirty="0" err="1"/>
              <a:t>kótovaných</a:t>
            </a:r>
            <a:r>
              <a:rPr lang="en-GB" altLang="cs-CZ" sz="2800" dirty="0"/>
              <a:t> </a:t>
            </a:r>
            <a:r>
              <a:rPr lang="en-GB" altLang="cs-CZ" sz="2800" dirty="0" err="1"/>
              <a:t>společností</a:t>
            </a:r>
            <a:br>
              <a:rPr lang="en-GB" altLang="cs-CZ" sz="28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625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Poskytování informací při akvizicích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759" cy="4940321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Kupující chce mít dostatek informací o společnosti, kterou kupuje (jejíž akcie, příp. jiné účastnické cenné papíry se chystá nabýt) 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Emitent kótovaných akcií/cenných papírů má zákonem stanovené průběžné a další informační povinnosti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 err="1">
                <a:solidFill>
                  <a:srgbClr val="000000"/>
                </a:solidFill>
              </a:rPr>
              <a:t>Due</a:t>
            </a:r>
            <a:r>
              <a:rPr lang="cs-CZ" altLang="cs-CZ" sz="2200" dirty="0">
                <a:solidFill>
                  <a:srgbClr val="000000"/>
                </a:solidFill>
              </a:rPr>
              <a:t> diligence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Běžné při akvizicích společností, které nejsou kótované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Lze i u kótovaných společností? </a:t>
            </a:r>
          </a:p>
          <a:p>
            <a:pPr marL="1241504" lvl="4" indent="-342934"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Kupující by měl mít dostatek informací na základě informací uveřejňovaných emitentem, resp. kótovanou společností</a:t>
            </a:r>
            <a:endParaRPr lang="en-GB" altLang="cs-CZ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083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Korporátní úprava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25222"/>
            <a:ext cx="8229759" cy="4207556"/>
          </a:xfrm>
        </p:spPr>
        <p:txBody>
          <a:bodyPr/>
          <a:lstStyle/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en-GB" altLang="cs-CZ" sz="2200" dirty="0">
                <a:solidFill>
                  <a:srgbClr val="000000"/>
                </a:solidFill>
              </a:rPr>
              <a:t>ZOK</a:t>
            </a:r>
            <a:r>
              <a:rPr lang="cs-CZ" altLang="cs-CZ" sz="2200" dirty="0">
                <a:solidFill>
                  <a:srgbClr val="000000"/>
                </a:solidFill>
              </a:rPr>
              <a:t> (+ rovněž </a:t>
            </a:r>
            <a:r>
              <a:rPr lang="en-GB" altLang="cs-CZ" sz="2200" dirty="0">
                <a:solidFill>
                  <a:srgbClr val="000000"/>
                </a:solidFill>
              </a:rPr>
              <a:t>N</a:t>
            </a:r>
            <a:r>
              <a:rPr lang="cs-CZ" altLang="cs-CZ" sz="2200" dirty="0">
                <a:solidFill>
                  <a:srgbClr val="000000"/>
                </a:solidFill>
              </a:rPr>
              <a:t>O</a:t>
            </a:r>
            <a:r>
              <a:rPr lang="en-GB" altLang="cs-CZ" sz="2200" dirty="0">
                <a:solidFill>
                  <a:srgbClr val="000000"/>
                </a:solidFill>
              </a:rPr>
              <a:t>Z</a:t>
            </a:r>
            <a:r>
              <a:rPr lang="cs-CZ" altLang="cs-CZ" sz="2200" dirty="0">
                <a:solidFill>
                  <a:srgbClr val="000000"/>
                </a:solidFill>
              </a:rPr>
              <a:t> a ZPKT) stanoví povinnost rovného zacházení s akcionáři společnosti – zákaz diskriminace</a:t>
            </a:r>
          </a:p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endParaRPr lang="cs-CZ" altLang="cs-CZ" sz="2200" dirty="0">
              <a:solidFill>
                <a:srgbClr val="000000"/>
              </a:solidFill>
            </a:endParaRP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Kupujícím, resp. zájemcům o nabytí akcií/cenných papírů společnosti by neměly být poskytovány zvýhodňující informace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Pokud nedojde ke zvýhodnění určitého akcionáře, resp. skupiny akcionářů, mělo by být možné provést </a:t>
            </a:r>
            <a:r>
              <a:rPr lang="cs-CZ" altLang="cs-CZ" dirty="0" err="1">
                <a:solidFill>
                  <a:srgbClr val="000000"/>
                </a:solidFill>
              </a:rPr>
              <a:t>due</a:t>
            </a:r>
            <a:r>
              <a:rPr lang="cs-CZ" altLang="cs-CZ" dirty="0">
                <a:solidFill>
                  <a:srgbClr val="000000"/>
                </a:solidFill>
              </a:rPr>
              <a:t> diligence  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</a:rPr>
              <a:t>Ke zvýhodnění zpravidla nedojde, pokud existují průhledná </a:t>
            </a: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dirty="0">
                <a:solidFill>
                  <a:srgbClr val="000000"/>
                </a:solidFill>
              </a:rPr>
              <a:t>a jasně stanovená pravidla poskytování informací a provádění </a:t>
            </a:r>
            <a:r>
              <a:rPr lang="cs-CZ" altLang="cs-CZ" dirty="0" err="1">
                <a:solidFill>
                  <a:srgbClr val="000000"/>
                </a:solidFill>
              </a:rPr>
              <a:t>due</a:t>
            </a:r>
            <a:r>
              <a:rPr lang="cs-CZ" altLang="cs-CZ" dirty="0">
                <a:solidFill>
                  <a:srgbClr val="000000"/>
                </a:solidFill>
              </a:rPr>
              <a:t> diligence (např.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569BBE"/>
                </a:solidFill>
              </a:rPr>
              <a:t>ve stanovách společnosti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</a:p>
          <a:p>
            <a:pPr marL="792207" lvl="2" indent="-177818">
              <a:lnSpc>
                <a:spcPct val="90000"/>
              </a:lnSpc>
            </a:pPr>
            <a:endParaRPr lang="cs-CZ" altLang="cs-CZ" dirty="0">
              <a:solidFill>
                <a:srgbClr val="000000"/>
              </a:solidFill>
            </a:endParaRPr>
          </a:p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ZOK dále zakazuje zneužití většiny či menšiny hlasovacích práv ve společnosti</a:t>
            </a:r>
            <a:endParaRPr lang="en-GB" altLang="cs-CZ" sz="22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658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Korporátní úprava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40768"/>
            <a:ext cx="8229759" cy="5040560"/>
          </a:xfrm>
        </p:spPr>
        <p:txBody>
          <a:bodyPr/>
          <a:lstStyle/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O provedení </a:t>
            </a:r>
            <a:r>
              <a:rPr lang="cs-CZ" altLang="cs-CZ" dirty="0" err="1">
                <a:solidFill>
                  <a:srgbClr val="000000"/>
                </a:solidFill>
              </a:rPr>
              <a:t>due</a:t>
            </a:r>
            <a:r>
              <a:rPr lang="cs-CZ" altLang="cs-CZ" dirty="0">
                <a:solidFill>
                  <a:srgbClr val="000000"/>
                </a:solidFill>
              </a:rPr>
              <a:t> diligence může rozhodnout</a:t>
            </a:r>
          </a:p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endParaRPr lang="cs-CZ" altLang="cs-CZ" dirty="0">
              <a:solidFill>
                <a:srgbClr val="000000"/>
              </a:solidFill>
            </a:endParaRPr>
          </a:p>
          <a:p>
            <a:pPr lvl="2" indent="-177800">
              <a:lnSpc>
                <a:spcPct val="90000"/>
              </a:lnSpc>
            </a:pPr>
            <a:r>
              <a:rPr lang="cs-CZ" altLang="cs-CZ" sz="1900" dirty="0">
                <a:solidFill>
                  <a:srgbClr val="000000"/>
                </a:solidFill>
              </a:rPr>
              <a:t>Představenstvo; nebo 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sz="1900" dirty="0">
                <a:solidFill>
                  <a:srgbClr val="000000"/>
                </a:solidFill>
              </a:rPr>
              <a:t>Valná hromada</a:t>
            </a:r>
          </a:p>
          <a:p>
            <a:pPr marL="614389" lvl="2" indent="0">
              <a:lnSpc>
                <a:spcPct val="90000"/>
              </a:lnSpc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Představenstvo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sz="1900" dirty="0">
                <a:solidFill>
                  <a:srgbClr val="000000"/>
                </a:solidFill>
              </a:rPr>
              <a:t>Zváží, zda je provedení </a:t>
            </a:r>
            <a:r>
              <a:rPr lang="cs-CZ" altLang="cs-CZ" sz="1900" dirty="0" err="1">
                <a:solidFill>
                  <a:srgbClr val="000000"/>
                </a:solidFill>
              </a:rPr>
              <a:t>due</a:t>
            </a:r>
            <a:r>
              <a:rPr lang="cs-CZ" altLang="cs-CZ" sz="1900" dirty="0">
                <a:solidFill>
                  <a:srgbClr val="000000"/>
                </a:solidFill>
              </a:rPr>
              <a:t> diligence v nejlepším zájmu společnosti</a:t>
            </a:r>
          </a:p>
          <a:p>
            <a:pPr marL="792207" lvl="2" indent="-177818">
              <a:lnSpc>
                <a:spcPct val="90000"/>
              </a:lnSpc>
            </a:pPr>
            <a:endParaRPr lang="cs-CZ" altLang="cs-CZ" dirty="0">
              <a:solidFill>
                <a:srgbClr val="000000"/>
              </a:solidFill>
            </a:endParaRPr>
          </a:p>
          <a:p>
            <a:pPr marL="179406" lvl="0" indent="-179406">
              <a:lnSpc>
                <a:spcPct val="90000"/>
              </a:lnSpc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Valná hromada </a:t>
            </a:r>
          </a:p>
          <a:p>
            <a:pPr marL="792207" lvl="2" indent="-177818">
              <a:lnSpc>
                <a:spcPct val="90000"/>
              </a:lnSpc>
            </a:pPr>
            <a:r>
              <a:rPr lang="cs-CZ" altLang="cs-CZ" sz="1900" dirty="0">
                <a:solidFill>
                  <a:srgbClr val="000000"/>
                </a:solidFill>
              </a:rPr>
              <a:t>Může povolit </a:t>
            </a:r>
            <a:r>
              <a:rPr lang="cs-CZ" altLang="cs-CZ" sz="1900" dirty="0" err="1">
                <a:solidFill>
                  <a:srgbClr val="000000"/>
                </a:solidFill>
              </a:rPr>
              <a:t>due</a:t>
            </a:r>
            <a:r>
              <a:rPr lang="cs-CZ" altLang="cs-CZ" sz="1900" dirty="0">
                <a:solidFill>
                  <a:srgbClr val="000000"/>
                </a:solidFill>
              </a:rPr>
              <a:t> diligence na žádost akcionáře, pokud:</a:t>
            </a:r>
          </a:p>
          <a:p>
            <a:pPr marL="792207" lvl="2" indent="-177818">
              <a:lnSpc>
                <a:spcPct val="90000"/>
              </a:lnSpc>
            </a:pPr>
            <a:endParaRPr lang="cs-CZ" altLang="cs-CZ" sz="1900" dirty="0">
              <a:solidFill>
                <a:srgbClr val="000000"/>
              </a:solidFill>
            </a:endParaRPr>
          </a:p>
          <a:p>
            <a:pPr marL="1241504" lvl="4" indent="-342934">
              <a:lnSpc>
                <a:spcPct val="90000"/>
              </a:lnSpc>
              <a:buFont typeface="Arial" charset="0"/>
              <a:buChar char="•"/>
            </a:pPr>
            <a:r>
              <a:rPr lang="cs-CZ" altLang="cs-CZ" sz="1900" dirty="0">
                <a:solidFill>
                  <a:srgbClr val="000000"/>
                </a:solidFill>
              </a:rPr>
              <a:t>je tento postup upraven ve stanovách společnosti; a </a:t>
            </a:r>
          </a:p>
          <a:p>
            <a:pPr marL="1241504" lvl="4" indent="-342934">
              <a:lnSpc>
                <a:spcPct val="90000"/>
              </a:lnSpc>
              <a:buFont typeface="Arial" charset="0"/>
              <a:buChar char="•"/>
            </a:pPr>
            <a:r>
              <a:rPr lang="cs-CZ" altLang="cs-CZ" sz="1900" dirty="0">
                <a:solidFill>
                  <a:srgbClr val="000000"/>
                </a:solidFill>
              </a:rPr>
              <a:t>nezasahuje tím do obchodního vedení společnosti, které náleží výlučně představenstvu </a:t>
            </a:r>
          </a:p>
          <a:p>
            <a:pPr marL="444544" lvl="1" indent="-177818">
              <a:lnSpc>
                <a:spcPct val="90000"/>
              </a:lnSpc>
            </a:pPr>
            <a:endParaRPr lang="en-GB" altLang="cs-CZ" sz="22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829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Ochrana vnitřních informací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25222"/>
            <a:ext cx="8229759" cy="4120002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Povinnosti stanovené pro emitenta kótovaných cenných papírů, tj. i akcií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Úprava: </a:t>
            </a:r>
          </a:p>
          <a:p>
            <a:pPr marL="792207" lvl="2" indent="-177818"/>
            <a:r>
              <a:rPr lang="cs-CZ" altLang="cs-CZ" u="sng" dirty="0">
                <a:solidFill>
                  <a:srgbClr val="000000"/>
                </a:solidFill>
              </a:rPr>
              <a:t>nařízení MAR</a:t>
            </a:r>
            <a:r>
              <a:rPr lang="cs-CZ" altLang="cs-CZ" dirty="0">
                <a:solidFill>
                  <a:srgbClr val="000000"/>
                </a:solidFill>
              </a:rPr>
              <a:t> (účinnost od 1. července 2016)</a:t>
            </a: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prováděcí předpisy (RTS atp.) na </a:t>
            </a:r>
            <a:r>
              <a:rPr lang="cs-CZ" altLang="cs-CZ">
                <a:solidFill>
                  <a:srgbClr val="000000"/>
                </a:solidFill>
              </a:rPr>
              <a:t>úrovni práva EU  </a:t>
            </a:r>
            <a:endParaRPr lang="en-GB" altLang="cs-CZ" dirty="0">
              <a:solidFill>
                <a:srgbClr val="000000"/>
              </a:solidFill>
            </a:endParaRPr>
          </a:p>
          <a:p>
            <a:pPr marL="792207" lvl="2" indent="-177818"/>
            <a:r>
              <a:rPr lang="cs-CZ" altLang="cs-CZ" dirty="0">
                <a:solidFill>
                  <a:srgbClr val="000000"/>
                </a:solidFill>
              </a:rPr>
              <a:t>Vyhláška ČNB č. 234/2009 Sb. + úřední sdělení ČNB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Vnitřní informace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i="1" dirty="0">
                <a:solidFill>
                  <a:srgbClr val="000000"/>
                </a:solidFill>
              </a:rPr>
              <a:t>„</a:t>
            </a:r>
            <a:r>
              <a:rPr lang="cs-CZ" altLang="cs-CZ" sz="2200" i="1" dirty="0" err="1">
                <a:solidFill>
                  <a:srgbClr val="000000"/>
                </a:solidFill>
              </a:rPr>
              <a:t>Insider</a:t>
            </a:r>
            <a:r>
              <a:rPr lang="cs-CZ" altLang="cs-CZ" sz="2200" i="1" dirty="0">
                <a:solidFill>
                  <a:srgbClr val="000000"/>
                </a:solidFill>
              </a:rPr>
              <a:t>“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Odklad uveřejnění vnitřní informace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Seznam osob </a:t>
            </a:r>
            <a:endParaRPr lang="en-GB" alt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570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080252" y="2354087"/>
            <a:ext cx="4983497" cy="2149826"/>
            <a:chOff x="2036576" y="2354070"/>
            <a:chExt cx="4983497" cy="2149826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4135694" y="2564904"/>
              <a:ext cx="2884379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 defTabSz="847725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algn="l" defTabSz="847725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algn="l" defTabSz="847725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algn="l" defTabSz="847725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algn="l" defTabSz="847725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defTabSz="8477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defTabSz="8477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defTabSz="8477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defTabSz="84772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just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cs-CZ" altLang="cs-CZ" sz="1800" b="1" dirty="0">
                  <a:solidFill>
                    <a:srgbClr val="B23427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Petr Vybíral</a:t>
              </a:r>
              <a:endParaRPr lang="en-GB" altLang="cs-CZ" sz="1800" b="1" dirty="0">
                <a:solidFill>
                  <a:srgbClr val="B23427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 lvl="0" algn="just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cs-CZ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Seniorní</a:t>
              </a:r>
              <a:r>
                <a:rPr lang="cs-CZ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 a</a:t>
              </a:r>
              <a:r>
                <a:rPr lang="en-GB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dvok</a:t>
              </a:r>
              <a:r>
                <a:rPr lang="cs-CZ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át</a:t>
              </a:r>
              <a:endParaRPr lang="en-GB" altLang="cs-CZ" sz="1800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 lvl="0" algn="just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cs-CZ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Allen </a:t>
              </a:r>
              <a:r>
                <a:rPr lang="en-US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&amp; Overy </a:t>
              </a:r>
              <a:r>
                <a:rPr lang="en-US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Praha</a:t>
              </a:r>
              <a:endParaRPr lang="cs-CZ" altLang="cs-CZ" sz="1800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 algn="just">
                <a:spcBef>
                  <a:spcPct val="20000"/>
                </a:spcBef>
              </a:pPr>
              <a:r>
                <a:rPr lang="en-GB" sz="1800" dirty="0" err="1">
                  <a:latin typeface="Arial" charset="0"/>
                </a:rPr>
                <a:t>Te</a:t>
              </a:r>
              <a:r>
                <a:rPr lang="cs-CZ" sz="1800" dirty="0">
                  <a:latin typeface="Arial" charset="0"/>
                </a:rPr>
                <a:t>l.: </a:t>
              </a:r>
              <a:r>
                <a:rPr lang="en-GB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+420 222 107 173</a:t>
              </a:r>
              <a:endParaRPr lang="cs-CZ" altLang="cs-CZ" sz="1800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  <a:p>
              <a:pPr lvl="0" algn="just"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cs-CZ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petr</a:t>
              </a:r>
              <a:r>
                <a:rPr lang="en-GB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.</a:t>
              </a:r>
              <a:r>
                <a:rPr lang="cs-CZ" altLang="cs-CZ" sz="1800" dirty="0" err="1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vybiral</a:t>
              </a:r>
              <a:r>
                <a:rPr lang="en-GB" altLang="cs-CZ" sz="1800" dirty="0">
                  <a:solidFill>
                    <a:srgbClr val="000000"/>
                  </a:solidFill>
                  <a:latin typeface="Arial" charset="0"/>
                  <a:ea typeface="Arial Unicode MS" pitchFamily="34" charset="-128"/>
                  <a:cs typeface="Arial Unicode MS" pitchFamily="34" charset="-128"/>
                </a:rPr>
                <a:t>@allenovery.com</a:t>
              </a:r>
            </a:p>
            <a:p>
              <a:pPr>
                <a:spcBef>
                  <a:spcPct val="20000"/>
                </a:spcBef>
              </a:pPr>
              <a:endParaRPr lang="en-GB" sz="1800" dirty="0">
                <a:latin typeface="Arial" charset="0"/>
              </a:endParaRPr>
            </a:p>
          </p:txBody>
        </p:sp>
        <p:pic>
          <p:nvPicPr>
            <p:cNvPr id="8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576" y="2354070"/>
              <a:ext cx="1650368" cy="19917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3208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 bwMode="auto">
          <a:xfrm>
            <a:off x="323528" y="1794857"/>
            <a:ext cx="7690935" cy="8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+mj-lt"/>
                <a:ea typeface="+mj-ea"/>
                <a:cs typeface="+mj-cs"/>
              </a:defRPr>
            </a:lvl1pPr>
            <a:lvl2pPr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2pPr>
            <a:lvl3pPr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3pPr>
            <a:lvl4pPr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4pPr>
            <a:lvl5pPr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5pPr>
            <a:lvl6pPr marL="457200"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6pPr>
            <a:lvl7pPr marL="914400"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7pPr>
            <a:lvl8pPr marL="1371600"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8pPr>
            <a:lvl9pPr marL="1828800" algn="l" defTabSz="847725" rtl="0"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defRPr sz="2900" b="1">
                <a:solidFill>
                  <a:srgbClr val="B23427"/>
                </a:solidFill>
                <a:latin typeface="Times New Roman" pitchFamily="18" charset="0"/>
              </a:defRPr>
            </a:lvl9pPr>
          </a:lstStyle>
          <a:p>
            <a:pPr lvl="0" defTabSz="914400">
              <a:buClr>
                <a:srgbClr val="000000"/>
              </a:buClr>
            </a:pPr>
            <a:r>
              <a:rPr lang="cs-CZ" altLang="cs-CZ" sz="3400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Dotazy</a:t>
            </a:r>
            <a:r>
              <a:rPr lang="en-GB" altLang="cs-CZ" sz="3400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?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323528" y="2612571"/>
            <a:ext cx="8659768" cy="347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>
            <a:lvl1pPr marL="223838" indent="-223838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7675" indent="-2222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690563" indent="-2413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3pPr>
            <a:lvl4pPr marL="896938" indent="-20478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130300" indent="-23177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5pPr>
            <a:lvl6pPr marL="1587500" indent="-23177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044700" indent="-23177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2501900" indent="-23177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2959100" indent="-23177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000000"/>
              </a:buClr>
              <a:buNone/>
            </a:pPr>
            <a:r>
              <a:rPr lang="cs-CZ" altLang="cs-CZ" sz="15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Toto je pouze prezentační materiál. Informace v této prezentaci nepředstavují vyčerpávající právní poradenství a nemohou být používány jako základ pro poskytnutí vyčerpávajícího právního poradenství bez ověření primárních zdrojů.</a:t>
            </a:r>
          </a:p>
          <a:p>
            <a:pPr marL="0" lvl="0" indent="0">
              <a:buClr>
                <a:srgbClr val="000000"/>
              </a:buClr>
              <a:buNone/>
            </a:pPr>
            <a:endParaRPr lang="cs-CZ" altLang="cs-CZ" sz="1500" b="1" dirty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0" lvl="0" indent="0">
              <a:buClr>
                <a:srgbClr val="000000"/>
              </a:buClr>
              <a:buNone/>
            </a:pPr>
            <a:r>
              <a:rPr lang="cs-CZ" altLang="cs-CZ" sz="1500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Veškeré odkazy na „Allen &amp; Overy“ znamenají firmu Allen &amp; Overy LLP a/nebo její přidružené kanceláře. Jakýkoli odkaz na partnera v souvislosti s Allen &amp; Overy LLP znamená společníka, konzultanta či zaměstnance Allen &amp; Overy LLP s příslušným postavením a kvalifikací nebo osobu s odpovídajícím statusem v některé z přidružených kanceláří Allen &amp; Overy LLP.</a:t>
            </a:r>
          </a:p>
        </p:txBody>
      </p:sp>
    </p:spTree>
    <p:extLst>
      <p:ext uri="{BB962C8B-B14F-4D97-AF65-F5344CB8AC3E}">
        <p14:creationId xmlns:p14="http://schemas.microsoft.com/office/powerpoint/2010/main" val="76341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759" y="2774975"/>
            <a:ext cx="8462482" cy="13080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cs-CZ" sz="2800" dirty="0" err="1"/>
              <a:t>Fúze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akvizice</a:t>
            </a:r>
            <a:r>
              <a:rPr lang="en-GB" altLang="cs-CZ" sz="2800" dirty="0"/>
              <a:t> (M&amp;A) </a:t>
            </a:r>
            <a:r>
              <a:rPr lang="en-GB" altLang="cs-CZ" sz="2800" dirty="0" err="1"/>
              <a:t>kótovaných</a:t>
            </a:r>
            <a:r>
              <a:rPr lang="en-GB" altLang="cs-CZ" sz="2800" dirty="0"/>
              <a:t> </a:t>
            </a:r>
            <a:r>
              <a:rPr lang="en-GB" altLang="cs-CZ" sz="2800" dirty="0" err="1"/>
              <a:t>společností</a:t>
            </a:r>
            <a:r>
              <a:rPr lang="en-GB" altLang="cs-CZ" sz="2800" dirty="0"/>
              <a:t> – </a:t>
            </a:r>
            <a:r>
              <a:rPr lang="en-GB" altLang="cs-CZ" sz="2800" dirty="0" err="1"/>
              <a:t>přeměny</a:t>
            </a:r>
            <a:r>
              <a:rPr lang="en-GB" altLang="cs-CZ" sz="2800" dirty="0"/>
              <a:t> </a:t>
            </a:r>
            <a:r>
              <a:rPr lang="en-GB" altLang="cs-CZ" sz="2800" dirty="0" err="1"/>
              <a:t>společností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nabídky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převzetí</a:t>
            </a:r>
            <a:br>
              <a:rPr lang="en-GB" altLang="cs-CZ" sz="28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82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Kótovaná </a:t>
            </a:r>
            <a:r>
              <a:rPr lang="en-GB" altLang="cs-CZ" dirty="0"/>
              <a:t>(</a:t>
            </a:r>
            <a:r>
              <a:rPr lang="en-GB" altLang="cs-CZ" dirty="0" err="1"/>
              <a:t>listovan</a:t>
            </a:r>
            <a:r>
              <a:rPr lang="cs-CZ" altLang="cs-CZ" dirty="0"/>
              <a:t>á) společnost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759" cy="4502360"/>
          </a:xfrm>
        </p:spPr>
        <p:txBody>
          <a:bodyPr/>
          <a:lstStyle/>
          <a:p>
            <a:pPr marL="179406" lvl="0" indent="-179406">
              <a:lnSpc>
                <a:spcPct val="8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Investiční nástroj přijatý k obchodování na evropském regulovaném trhu</a:t>
            </a:r>
          </a:p>
          <a:p>
            <a:pPr marL="444544" lvl="1" indent="-177818">
              <a:lnSpc>
                <a:spcPct val="80000"/>
              </a:lnSpc>
            </a:pPr>
            <a:endParaRPr lang="cs-CZ" altLang="cs-CZ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792207" lvl="2" indent="-177818">
              <a:lnSpc>
                <a:spcPct val="80000"/>
              </a:lnSpc>
            </a:pPr>
            <a:r>
              <a:rPr lang="cs-CZ" altLang="cs-CZ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Regulovaný trh, evropský regulovaný trh, zahraniční regulovaný trh – pojmy vymezeny v § 55 ZPKT</a:t>
            </a:r>
          </a:p>
          <a:p>
            <a:pPr marL="444544" lvl="1" indent="-177818">
              <a:lnSpc>
                <a:spcPct val="80000"/>
              </a:lnSpc>
            </a:pPr>
            <a:endParaRPr lang="cs-CZ" altLang="cs-CZ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792207" lvl="2" indent="-177818">
              <a:lnSpc>
                <a:spcPct val="80000"/>
              </a:lnSpc>
            </a:pPr>
            <a:r>
              <a:rPr lang="cs-CZ" altLang="cs-CZ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Akcie = investiční nástroj, resp. investiční cenný papír (§ 3 odst. 2 písm. a) ZPKT)  </a:t>
            </a:r>
          </a:p>
          <a:p>
            <a:pPr marL="179406" lvl="0" indent="-179406">
              <a:lnSpc>
                <a:spcPct val="80000"/>
              </a:lnSpc>
              <a:buFont typeface="Arial" charset="0"/>
              <a:buChar char="•"/>
            </a:pPr>
            <a:endParaRPr lang="cs-CZ" altLang="cs-CZ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179406" lvl="0" indent="-179406">
              <a:lnSpc>
                <a:spcPct val="80000"/>
              </a:lnSpc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Kótovaná (listovaná) společnost = společnost, jejíž akcie (příp. jiné investiční cenné papíry) byly přijaty k obchodování na evropském regulovaném trhu</a:t>
            </a:r>
            <a:endParaRPr lang="en-GB" altLang="cs-CZ" sz="2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3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Kótovaná společnost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759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200" dirty="0">
                <a:solidFill>
                  <a:srgbClr val="000000"/>
                </a:solidFill>
              </a:rPr>
              <a:t>Celá řada speciálních pravidel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Oznamovací povinnosti podle ZPKT </a:t>
            </a:r>
          </a:p>
          <a:p>
            <a:pPr marL="1241504" lvl="4" indent="-342934"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Informační povinnosti emitenta</a:t>
            </a:r>
          </a:p>
          <a:p>
            <a:pPr marL="1241504" lvl="4" indent="-342934">
              <a:buFont typeface="Arial" charset="0"/>
              <a:buChar char="•"/>
            </a:pPr>
            <a:r>
              <a:rPr lang="cs-CZ" altLang="cs-CZ" dirty="0">
                <a:solidFill>
                  <a:srgbClr val="000000"/>
                </a:solidFill>
              </a:rPr>
              <a:t>Oznamovací povinnosti akcionářů a dalších osob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Ochrana před zneužitím trhu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Úprava nabídek převzetí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Pravidla ČNB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Pravidla organizátorů regulovaných trhů a vypořádacích systémů</a:t>
            </a:r>
            <a:endParaRPr lang="en-GB" altLang="cs-CZ" sz="22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4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Přeměny (kótovaných) společností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759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Zvláštní zákon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Zákon o přeměnách obchodních společností a družstev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Přeměny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Fúze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Rozdělení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Převod jmění na společníka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Změna právní formy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Přeshraniční přemístění sídla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Přeshraniční přeměny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09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Přeměny (kótovaných) společností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759" cy="4896544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Fúze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Sloučení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Splynutí </a:t>
            </a: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Povinný odkup při fúzi kótované společnosti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§ 145 zákona o přeměnách </a:t>
            </a:r>
          </a:p>
          <a:p>
            <a:pPr marL="792207" lvl="2" indent="-177818"/>
            <a:r>
              <a:rPr lang="cs-CZ" altLang="cs-CZ" sz="2200" dirty="0">
                <a:solidFill>
                  <a:srgbClr val="006595"/>
                </a:solidFill>
              </a:rPr>
              <a:t>„</a:t>
            </a:r>
            <a:r>
              <a:rPr lang="cs-CZ" altLang="cs-CZ" sz="2200" i="1" dirty="0">
                <a:solidFill>
                  <a:srgbClr val="006595"/>
                </a:solidFill>
              </a:rPr>
              <a:t>v důsledku fúze se změní právní postavení akcionářů některé ze zúčastněných společností tak, že dojde … k výměně akcií přijatých k obchodování na evropském regulovaném trhu za akcie, které nejsou přijaty k obchodování na evropském regulovaném trhu…</a:t>
            </a:r>
            <a:r>
              <a:rPr lang="cs-CZ" altLang="cs-CZ" sz="2200" dirty="0">
                <a:solidFill>
                  <a:srgbClr val="006595"/>
                </a:solidFill>
              </a:rPr>
              <a:t>“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Závazek nástupnické společnosti k odkupu akcií v projektu fúze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1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Nabídky převzetí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325222"/>
            <a:ext cx="8229759" cy="4207556"/>
          </a:xfrm>
        </p:spPr>
        <p:txBody>
          <a:bodyPr/>
          <a:lstStyle/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Zvláštní zákon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Zákon o nabídkách převzetí</a:t>
            </a:r>
          </a:p>
          <a:p>
            <a:pPr marL="792207" lvl="2" indent="-177818"/>
            <a:endParaRPr lang="cs-CZ" altLang="cs-CZ" sz="2200" dirty="0">
              <a:solidFill>
                <a:srgbClr val="000000"/>
              </a:solidFill>
            </a:endParaRPr>
          </a:p>
          <a:p>
            <a:pPr marL="179406" lvl="0" indent="-179406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Nabídka převzetí 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Veřejný návrh smlouvy na koupi a směnu účastnických cenných papírů, kterým navrhovatel projevuje vůli nabýt účastnické cenné papíry v rozsahu, který umožňuje ovládnutí cílové společnosti, nebo kterým se plní povinnost podle zákona o nabídkách převzetí</a:t>
            </a:r>
          </a:p>
          <a:p>
            <a:pPr marL="792207" lvl="2" indent="-177818"/>
            <a:r>
              <a:rPr lang="cs-CZ" altLang="cs-CZ" sz="2200" dirty="0">
                <a:solidFill>
                  <a:srgbClr val="000000"/>
                </a:solidFill>
              </a:rPr>
              <a:t>Vztahuje se pouze na kótované společnosti</a:t>
            </a:r>
            <a:endParaRPr lang="en-GB" altLang="cs-CZ" sz="22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52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Nabídky převzetí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21" y="1693035"/>
            <a:ext cx="8229759" cy="3471930"/>
          </a:xfrm>
        </p:spPr>
        <p:txBody>
          <a:bodyPr/>
          <a:lstStyle/>
          <a:p>
            <a:pPr lvl="0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Předpoklady nabídek převzetí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lvl="0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Jakým právem se bude nabídka řídit – volba orgánu dohledu cílovou společností</a:t>
            </a:r>
          </a:p>
          <a:p>
            <a:pPr marL="179406" lvl="0" indent="-179406">
              <a:buFont typeface="Arial" charset="0"/>
              <a:buChar char="•"/>
            </a:pPr>
            <a:endParaRPr lang="cs-CZ" altLang="cs-CZ" sz="2400" dirty="0">
              <a:solidFill>
                <a:srgbClr val="000000"/>
              </a:solidFill>
            </a:endParaRPr>
          </a:p>
          <a:p>
            <a:pPr lvl="0"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Průběh nabídky převzetí společnosti</a:t>
            </a:r>
            <a:endParaRPr lang="en-GB" altLang="cs-CZ" sz="2400" dirty="0">
              <a:solidFill>
                <a:srgbClr val="000000"/>
              </a:solidFill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49911728"/>
      </p:ext>
    </p:extLst>
  </p:cSld>
  <p:clrMapOvr>
    <a:masterClrMapping/>
  </p:clrMapOvr>
</p:sld>
</file>

<file path=ppt/theme/theme1.xml><?xml version="1.0" encoding="utf-8"?>
<a:theme xmlns:a="http://schemas.openxmlformats.org/drawingml/2006/main" name="AOBlank">
  <a:themeElements>
    <a:clrScheme name="A&amp;O new colours">
      <a:dk1>
        <a:srgbClr val="000000"/>
      </a:dk1>
      <a:lt1>
        <a:srgbClr val="FFFFFF"/>
      </a:lt1>
      <a:dk2>
        <a:srgbClr val="B23427"/>
      </a:dk2>
      <a:lt2>
        <a:srgbClr val="636467"/>
      </a:lt2>
      <a:accent1>
        <a:srgbClr val="006595"/>
      </a:accent1>
      <a:accent2>
        <a:srgbClr val="679146"/>
      </a:accent2>
      <a:accent3>
        <a:srgbClr val="5C6F7B"/>
      </a:accent3>
      <a:accent4>
        <a:srgbClr val="569BBE"/>
      </a:accent4>
      <a:accent5>
        <a:srgbClr val="C7C8CA"/>
      </a:accent5>
      <a:accent6>
        <a:srgbClr val="9E6614"/>
      </a:accent6>
      <a:hlink>
        <a:srgbClr val="5C6F7B"/>
      </a:hlink>
      <a:folHlink>
        <a:srgbClr val="9AD7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AOSampleCovers">
  <a:themeElements>
    <a:clrScheme name="A&amp;O new colours">
      <a:dk1>
        <a:srgbClr val="000000"/>
      </a:dk1>
      <a:lt1>
        <a:srgbClr val="FFFFFF"/>
      </a:lt1>
      <a:dk2>
        <a:srgbClr val="B23427"/>
      </a:dk2>
      <a:lt2>
        <a:srgbClr val="636467"/>
      </a:lt2>
      <a:accent1>
        <a:srgbClr val="006595"/>
      </a:accent1>
      <a:accent2>
        <a:srgbClr val="679146"/>
      </a:accent2>
      <a:accent3>
        <a:srgbClr val="5C6F7B"/>
      </a:accent3>
      <a:accent4>
        <a:srgbClr val="569BBE"/>
      </a:accent4>
      <a:accent5>
        <a:srgbClr val="C7C8CA"/>
      </a:accent5>
      <a:accent6>
        <a:srgbClr val="9E6614"/>
      </a:accent6>
      <a:hlink>
        <a:srgbClr val="5C6F7B"/>
      </a:hlink>
      <a:folHlink>
        <a:srgbClr val="9AD7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1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AOSampleStandard v3 font size 24">
  <a:themeElements>
    <a:clrScheme name="A&amp;O new colours">
      <a:dk1>
        <a:srgbClr val="000000"/>
      </a:dk1>
      <a:lt1>
        <a:srgbClr val="FFFFFF"/>
      </a:lt1>
      <a:dk2>
        <a:srgbClr val="B23427"/>
      </a:dk2>
      <a:lt2>
        <a:srgbClr val="636467"/>
      </a:lt2>
      <a:accent1>
        <a:srgbClr val="006595"/>
      </a:accent1>
      <a:accent2>
        <a:srgbClr val="679146"/>
      </a:accent2>
      <a:accent3>
        <a:srgbClr val="5C6F7B"/>
      </a:accent3>
      <a:accent4>
        <a:srgbClr val="569BBE"/>
      </a:accent4>
      <a:accent5>
        <a:srgbClr val="C7C8CA"/>
      </a:accent5>
      <a:accent6>
        <a:srgbClr val="9E6614"/>
      </a:accent6>
      <a:hlink>
        <a:srgbClr val="5C6F7B"/>
      </a:hlink>
      <a:folHlink>
        <a:srgbClr val="9AD7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1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AOBlank</Template>
  <TotalTime>0</TotalTime>
  <Words>1220</Words>
  <Application>Microsoft Office PowerPoint</Application>
  <PresentationFormat>Předvádění na obrazovce (4:3)</PresentationFormat>
  <Paragraphs>239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MS PGothic</vt:lpstr>
      <vt:lpstr>Arial</vt:lpstr>
      <vt:lpstr>Arial Unicode MS</vt:lpstr>
      <vt:lpstr>Calibri</vt:lpstr>
      <vt:lpstr>Times New Roman</vt:lpstr>
      <vt:lpstr>Wingdings</vt:lpstr>
      <vt:lpstr>AOBlank</vt:lpstr>
      <vt:lpstr>AOSampleCovers</vt:lpstr>
      <vt:lpstr>AOSampleStandard v3 font size 24</vt:lpstr>
      <vt:lpstr>Prezentace aplikace PowerPoint</vt:lpstr>
      <vt:lpstr>Agenda</vt:lpstr>
      <vt:lpstr>Fúze a akvizice (M&amp;A) kótovaných společností – přeměny společností a nabídky převzetí </vt:lpstr>
      <vt:lpstr>Kótovaná (listovaná) společnost</vt:lpstr>
      <vt:lpstr>Kótovaná společnost</vt:lpstr>
      <vt:lpstr>Přeměny (kótovaných) společností</vt:lpstr>
      <vt:lpstr>Přeměny (kótovaných) společností</vt:lpstr>
      <vt:lpstr>Nabídky převzetí</vt:lpstr>
      <vt:lpstr>Nabídky převzetí</vt:lpstr>
      <vt:lpstr>Předpoklady nabídek převzetí</vt:lpstr>
      <vt:lpstr>Společnosti obchodované na trhu PRIME</vt:lpstr>
      <vt:lpstr>Společnosti na trhu PRIME a rozhodné právo</vt:lpstr>
      <vt:lpstr>Kdy použít české a kdy zahraniční právo?</vt:lpstr>
      <vt:lpstr>Kdy použít české a kdy zahraniční právo?</vt:lpstr>
      <vt:lpstr>Volba orgánu dohledu cílovou společností </vt:lpstr>
      <vt:lpstr>Důležité otázky</vt:lpstr>
      <vt:lpstr>Jak to může vypadat v praxi</vt:lpstr>
      <vt:lpstr>Orgán dohledu</vt:lpstr>
      <vt:lpstr>Právní režim nabídky rozštěpen</vt:lpstr>
      <vt:lpstr>Nabídka očima navrhovatele </vt:lpstr>
      <vt:lpstr>Nabídka očima cílové společnosti </vt:lpstr>
      <vt:lpstr>Nabídka očima akcionářů společnosti</vt:lpstr>
      <vt:lpstr>2. M&amp;A – poskytování informací a ochrana vnitřních  informací při akvizicích kótovaných společností </vt:lpstr>
      <vt:lpstr>Poskytování informací při akvizicích </vt:lpstr>
      <vt:lpstr>Korporátní úprava </vt:lpstr>
      <vt:lpstr>Korporátní úprava</vt:lpstr>
      <vt:lpstr>Ochrana vnitřních informací </vt:lpstr>
      <vt:lpstr>Kontakt</vt:lpstr>
      <vt:lpstr>Prezentace aplikace PowerPoint</vt:lpstr>
    </vt:vector>
  </TitlesOfParts>
  <Company>Allen &amp; Overy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&amp; Overy</dc:creator>
  <cp:lastModifiedBy>Michaela Spackova</cp:lastModifiedBy>
  <cp:revision>52</cp:revision>
  <dcterms:created xsi:type="dcterms:W3CDTF">2018-04-23T08:25:05Z</dcterms:created>
  <dcterms:modified xsi:type="dcterms:W3CDTF">2019-05-15T12:46:23Z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Pedigree">
    <vt:lpwstr>OSAX</vt:lpwstr>
  </property>
  <property fmtid="{D5CDD505-2E9C-101B-9397-08002B2CF9AE}" pid="3" name="Client">
    <vt:lpwstr>PERSONAL</vt:lpwstr>
  </property>
  <property fmtid="{D5CDD505-2E9C-101B-9397-08002B2CF9AE}" pid="4" name="Matter">
    <vt:lpwstr>VYBIRALP</vt:lpwstr>
  </property>
  <property fmtid="{D5CDD505-2E9C-101B-9397-08002B2CF9AE}" pid="5" name="cpClientMatter">
    <vt:lpwstr>PERSONAL-VYBIRALP</vt:lpwstr>
  </property>
  <property fmtid="{D5CDD505-2E9C-101B-9397-08002B2CF9AE}" pid="6" name="cpDocRef">
    <vt:lpwstr>PRG:3067507.1</vt:lpwstr>
  </property>
  <property fmtid="{D5CDD505-2E9C-101B-9397-08002B2CF9AE}" pid="7" name="cpCombinedRef">
    <vt:lpwstr>PERSONAL-VYBIRALP PRG:3067507.1</vt:lpwstr>
  </property>
</Properties>
</file>