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8"/>
  </p:handoutMasterIdLst>
  <p:sldIdLst>
    <p:sldId id="256" r:id="rId2"/>
    <p:sldId id="297" r:id="rId3"/>
    <p:sldId id="257" r:id="rId4"/>
    <p:sldId id="281" r:id="rId5"/>
    <p:sldId id="258" r:id="rId6"/>
    <p:sldId id="259" r:id="rId7"/>
    <p:sldId id="260" r:id="rId8"/>
    <p:sldId id="261" r:id="rId9"/>
    <p:sldId id="262" r:id="rId10"/>
    <p:sldId id="263" r:id="rId11"/>
    <p:sldId id="264" r:id="rId12"/>
    <p:sldId id="265" r:id="rId13"/>
    <p:sldId id="298" r:id="rId14"/>
    <p:sldId id="282" r:id="rId15"/>
    <p:sldId id="299" r:id="rId16"/>
    <p:sldId id="300" r:id="rId17"/>
    <p:sldId id="301" r:id="rId18"/>
    <p:sldId id="302" r:id="rId19"/>
    <p:sldId id="267" r:id="rId20"/>
    <p:sldId id="268" r:id="rId21"/>
    <p:sldId id="275" r:id="rId22"/>
    <p:sldId id="276" r:id="rId23"/>
    <p:sldId id="269" r:id="rId24"/>
    <p:sldId id="270" r:id="rId25"/>
    <p:sldId id="284" r:id="rId26"/>
    <p:sldId id="303" r:id="rId27"/>
    <p:sldId id="271" r:id="rId28"/>
    <p:sldId id="272" r:id="rId29"/>
    <p:sldId id="285" r:id="rId30"/>
    <p:sldId id="286" r:id="rId31"/>
    <p:sldId id="287" r:id="rId32"/>
    <p:sldId id="288" r:id="rId33"/>
    <p:sldId id="273" r:id="rId34"/>
    <p:sldId id="277" r:id="rId35"/>
    <p:sldId id="278" r:id="rId36"/>
    <p:sldId id="289" r:id="rId37"/>
    <p:sldId id="291" r:id="rId38"/>
    <p:sldId id="292" r:id="rId39"/>
    <p:sldId id="290" r:id="rId40"/>
    <p:sldId id="293" r:id="rId41"/>
    <p:sldId id="294" r:id="rId42"/>
    <p:sldId id="295" r:id="rId43"/>
    <p:sldId id="279" r:id="rId44"/>
    <p:sldId id="280" r:id="rId45"/>
    <p:sldId id="296" r:id="rId46"/>
    <p:sldId id="274" r:id="rId47"/>
  </p:sldIdLst>
  <p:sldSz cx="9144000" cy="6858000" type="screen4x3"/>
  <p:notesSz cx="6669088" cy="97742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8895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88950"/>
          </a:xfrm>
          <a:prstGeom prst="rect">
            <a:avLst/>
          </a:prstGeom>
        </p:spPr>
        <p:txBody>
          <a:bodyPr vert="horz" lIns="91440" tIns="45720" rIns="91440" bIns="45720" rtlCol="0"/>
          <a:lstStyle>
            <a:lvl1pPr algn="r">
              <a:defRPr sz="1200"/>
            </a:lvl1pPr>
          </a:lstStyle>
          <a:p>
            <a:fld id="{C5248C70-4251-43FE-AB1C-65575CE33DB7}" type="datetimeFigureOut">
              <a:rPr lang="cs-CZ" smtClean="0"/>
              <a:t>15.05.2019</a:t>
            </a:fld>
            <a:endParaRPr lang="cs-CZ"/>
          </a:p>
        </p:txBody>
      </p:sp>
      <p:sp>
        <p:nvSpPr>
          <p:cNvPr id="4" name="Zástupný symbol pro zápatí 3"/>
          <p:cNvSpPr>
            <a:spLocks noGrp="1"/>
          </p:cNvSpPr>
          <p:nvPr>
            <p:ph type="ftr" sz="quarter" idx="2"/>
          </p:nvPr>
        </p:nvSpPr>
        <p:spPr>
          <a:xfrm>
            <a:off x="0" y="9283700"/>
            <a:ext cx="2889250" cy="48895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283700"/>
            <a:ext cx="2889250" cy="488950"/>
          </a:xfrm>
          <a:prstGeom prst="rect">
            <a:avLst/>
          </a:prstGeom>
        </p:spPr>
        <p:txBody>
          <a:bodyPr vert="horz" lIns="91440" tIns="45720" rIns="91440" bIns="45720" rtlCol="0" anchor="b"/>
          <a:lstStyle>
            <a:lvl1pPr algn="r">
              <a:defRPr sz="1200"/>
            </a:lvl1pPr>
          </a:lstStyle>
          <a:p>
            <a:fld id="{D9525F29-A8E5-4F1F-AD8D-A3F798F9DE7F}" type="slidenum">
              <a:rPr lang="cs-CZ" smtClean="0"/>
              <a:t>‹#›</a:t>
            </a:fld>
            <a:endParaRPr lang="cs-CZ"/>
          </a:p>
        </p:txBody>
      </p:sp>
    </p:spTree>
    <p:extLst>
      <p:ext uri="{BB962C8B-B14F-4D97-AF65-F5344CB8AC3E}">
        <p14:creationId xmlns:p14="http://schemas.microsoft.com/office/powerpoint/2010/main" val="36331603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9693C411-1C5B-40C1-B36E-B19ED5E1A910}" type="datetimeFigureOut">
              <a:rPr lang="cs-CZ" smtClean="0"/>
              <a:t>15.05.2019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36119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693C411-1C5B-40C1-B36E-B19ED5E1A910}" type="datetimeFigureOut">
              <a:rPr lang="cs-CZ" smtClean="0"/>
              <a:t>15.05.2019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1221055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693C411-1C5B-40C1-B36E-B19ED5E1A910}" type="datetimeFigureOut">
              <a:rPr lang="cs-CZ" smtClean="0"/>
              <a:t>15.05.2019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331135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693C411-1C5B-40C1-B36E-B19ED5E1A910}" type="datetimeFigureOut">
              <a:rPr lang="cs-CZ" smtClean="0"/>
              <a:t>15.05.2019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1542222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9693C411-1C5B-40C1-B36E-B19ED5E1A910}" type="datetimeFigureOut">
              <a:rPr lang="cs-CZ" smtClean="0"/>
              <a:t>15.05.2019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152195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693C411-1C5B-40C1-B36E-B19ED5E1A910}" type="datetimeFigureOut">
              <a:rPr lang="cs-CZ" smtClean="0"/>
              <a:t>15.05.2019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598661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693C411-1C5B-40C1-B36E-B19ED5E1A910}" type="datetimeFigureOut">
              <a:rPr lang="cs-CZ" smtClean="0"/>
              <a:t>15.05.2019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29818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693C411-1C5B-40C1-B36E-B19ED5E1A910}" type="datetimeFigureOut">
              <a:rPr lang="cs-CZ" smtClean="0"/>
              <a:t>15.05.2019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713570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693C411-1C5B-40C1-B36E-B19ED5E1A910}" type="datetimeFigureOut">
              <a:rPr lang="cs-CZ" smtClean="0"/>
              <a:t>15.05.2019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2224232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693C411-1C5B-40C1-B36E-B19ED5E1A910}" type="datetimeFigureOut">
              <a:rPr lang="cs-CZ" smtClean="0"/>
              <a:t>15.05.2019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1646999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693C411-1C5B-40C1-B36E-B19ED5E1A910}" type="datetimeFigureOut">
              <a:rPr lang="cs-CZ" smtClean="0"/>
              <a:t>15.05.2019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100605-69A5-4F12-9594-C2811E015C6F}" type="slidenum">
              <a:rPr lang="cs-CZ" smtClean="0"/>
              <a:t>‹#›</a:t>
            </a:fld>
            <a:endParaRPr lang="cs-CZ"/>
          </a:p>
        </p:txBody>
      </p:sp>
    </p:spTree>
    <p:extLst>
      <p:ext uri="{BB962C8B-B14F-4D97-AF65-F5344CB8AC3E}">
        <p14:creationId xmlns:p14="http://schemas.microsoft.com/office/powerpoint/2010/main" val="79564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3C411-1C5B-40C1-B36E-B19ED5E1A910}" type="datetimeFigureOut">
              <a:rPr lang="cs-CZ" smtClean="0"/>
              <a:t>15.05.2019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00605-69A5-4F12-9594-C2811E015C6F}" type="slidenum">
              <a:rPr lang="cs-CZ" smtClean="0"/>
              <a:t>‹#›</a:t>
            </a:fld>
            <a:endParaRPr lang="cs-CZ"/>
          </a:p>
        </p:txBody>
      </p:sp>
    </p:spTree>
    <p:extLst>
      <p:ext uri="{BB962C8B-B14F-4D97-AF65-F5344CB8AC3E}">
        <p14:creationId xmlns:p14="http://schemas.microsoft.com/office/powerpoint/2010/main" val="1108464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a:t>Kolektivní investování</a:t>
            </a:r>
            <a:br>
              <a:rPr lang="cs-CZ" b="1"/>
            </a:br>
            <a:r>
              <a:rPr lang="cs-CZ" b="1"/>
              <a:t>VOKT (P-9)</a:t>
            </a:r>
            <a:endParaRPr lang="cs-CZ" b="1" dirty="0"/>
          </a:p>
        </p:txBody>
      </p:sp>
      <p:sp>
        <p:nvSpPr>
          <p:cNvPr id="3" name="Podnadpis 2"/>
          <p:cNvSpPr>
            <a:spLocks noGrp="1"/>
          </p:cNvSpPr>
          <p:nvPr>
            <p:ph type="subTitle" idx="1"/>
          </p:nvPr>
        </p:nvSpPr>
        <p:spPr/>
        <p:txBody>
          <a:bodyPr/>
          <a:lstStyle/>
          <a:p>
            <a:r>
              <a:rPr lang="cs-CZ" dirty="0"/>
              <a:t>Pavel Seknička</a:t>
            </a:r>
          </a:p>
        </p:txBody>
      </p:sp>
    </p:spTree>
    <p:extLst>
      <p:ext uri="{BB962C8B-B14F-4D97-AF65-F5344CB8AC3E}">
        <p14:creationId xmlns:p14="http://schemas.microsoft.com/office/powerpoint/2010/main" val="2277906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Vývoj prvních fondů - 1</a:t>
            </a:r>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cs-CZ" dirty="0"/>
              <a:t>K založení prvních fondů dochází v Nizozemsku:</a:t>
            </a:r>
          </a:p>
          <a:p>
            <a:pPr algn="just"/>
            <a:r>
              <a:rPr lang="cs-CZ" b="1" dirty="0" err="1"/>
              <a:t>Eandragt</a:t>
            </a:r>
            <a:r>
              <a:rPr lang="cs-CZ" b="1" dirty="0"/>
              <a:t> </a:t>
            </a:r>
            <a:r>
              <a:rPr lang="cs-CZ" b="1" dirty="0" err="1"/>
              <a:t>Maakt</a:t>
            </a:r>
            <a:r>
              <a:rPr lang="cs-CZ" b="1" dirty="0"/>
              <a:t> </a:t>
            </a:r>
            <a:r>
              <a:rPr lang="cs-CZ" b="1" dirty="0" err="1"/>
              <a:t>Magt</a:t>
            </a:r>
            <a:r>
              <a:rPr lang="cs-CZ" b="1" dirty="0"/>
              <a:t> </a:t>
            </a:r>
            <a:r>
              <a:rPr lang="cs-CZ" dirty="0"/>
              <a:t>(V jednotě je síla), </a:t>
            </a:r>
            <a:r>
              <a:rPr lang="cs-CZ" b="1" dirty="0"/>
              <a:t>založený v roce 1774</a:t>
            </a:r>
            <a:r>
              <a:rPr lang="cs-CZ" dirty="0"/>
              <a:t>, zakladatelem Abrahamem van </a:t>
            </a:r>
            <a:r>
              <a:rPr lang="cs-CZ" dirty="0" err="1"/>
              <a:t>Ketwichem</a:t>
            </a:r>
            <a:r>
              <a:rPr lang="cs-CZ" dirty="0"/>
              <a:t>, založení fondu je spojeno s překonáním finanční krize v letech 1772 až 1773, kdy londýnské a amsterodamské banky investovaly příliš velkou část aktiv do Britské východoindické společnosti. Fond byl založen na 25 let s tím, že likvidační výtěžek měl být rozdělen mezi zbývající investory. Investorům byla přislíbena dividenda ve výši 4%, s možným navýšením podle situace na trhu. Podle W. H. </a:t>
            </a:r>
            <a:r>
              <a:rPr lang="cs-CZ" dirty="0" err="1"/>
              <a:t>Berghuise</a:t>
            </a:r>
            <a:r>
              <a:rPr lang="cs-CZ" dirty="0"/>
              <a:t>, investičního manažera T. </a:t>
            </a:r>
            <a:r>
              <a:rPr lang="cs-CZ" dirty="0" err="1"/>
              <a:t>Rowe</a:t>
            </a:r>
            <a:r>
              <a:rPr lang="cs-CZ" dirty="0"/>
              <a:t> </a:t>
            </a:r>
            <a:r>
              <a:rPr lang="cs-CZ" dirty="0" err="1"/>
              <a:t>Price</a:t>
            </a:r>
            <a:r>
              <a:rPr lang="cs-CZ" dirty="0"/>
              <a:t>, se jedná o první investiční fond vůbec. Fond investoval především do:</a:t>
            </a:r>
          </a:p>
          <a:p>
            <a:pPr marL="0" indent="0" algn="just">
              <a:buNone/>
            </a:pPr>
            <a:r>
              <a:rPr lang="cs-CZ" dirty="0"/>
              <a:t>	- státních dluhopisů evropských vlád,</a:t>
            </a:r>
          </a:p>
          <a:p>
            <a:pPr marL="0" indent="0" algn="just">
              <a:buNone/>
            </a:pPr>
            <a:r>
              <a:rPr lang="cs-CZ" dirty="0"/>
              <a:t>	- dluhopisů evropských bank</a:t>
            </a:r>
          </a:p>
          <a:p>
            <a:pPr marL="0" indent="0" algn="just">
              <a:buNone/>
            </a:pPr>
            <a:r>
              <a:rPr lang="cs-CZ" dirty="0"/>
              <a:t>	- do půjček na plantáže v Indii.</a:t>
            </a:r>
          </a:p>
          <a:p>
            <a:pPr marL="0" indent="0" algn="just">
              <a:buNone/>
            </a:pP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2885759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Vývoj prvních fondů - 2</a:t>
            </a:r>
          </a:p>
        </p:txBody>
      </p:sp>
      <p:sp>
        <p:nvSpPr>
          <p:cNvPr id="3" name="Zástupný symbol pro obsah 2"/>
          <p:cNvSpPr>
            <a:spLocks noGrp="1"/>
          </p:cNvSpPr>
          <p:nvPr>
            <p:ph idx="1"/>
          </p:nvPr>
        </p:nvSpPr>
        <p:spPr/>
        <p:txBody>
          <a:bodyPr>
            <a:normAutofit fontScale="85000" lnSpcReduction="20000"/>
          </a:bodyPr>
          <a:lstStyle/>
          <a:p>
            <a:pPr algn="just"/>
            <a:r>
              <a:rPr lang="cs-CZ" b="1" dirty="0" err="1"/>
              <a:t>Voordeeling</a:t>
            </a:r>
            <a:r>
              <a:rPr lang="cs-CZ" b="1" dirty="0"/>
              <a:t> en </a:t>
            </a:r>
            <a:r>
              <a:rPr lang="cs-CZ" b="1" dirty="0" err="1"/>
              <a:t>Voorsigtig</a:t>
            </a:r>
            <a:r>
              <a:rPr lang="cs-CZ" b="1" dirty="0"/>
              <a:t> </a:t>
            </a:r>
            <a:r>
              <a:rPr lang="cs-CZ" dirty="0"/>
              <a:t>(Ziskový a prozíravý), fond založilo </a:t>
            </a:r>
            <a:r>
              <a:rPr lang="cs-CZ" b="1" dirty="0"/>
              <a:t>v roce 1776 </a:t>
            </a:r>
            <a:r>
              <a:rPr lang="cs-CZ" dirty="0"/>
              <a:t>konsorcium bankéřů a pak následovaly další fondy.</a:t>
            </a:r>
          </a:p>
          <a:p>
            <a:pPr algn="just"/>
            <a:r>
              <a:rPr lang="cs-CZ" b="1" dirty="0" err="1"/>
              <a:t>Foreing</a:t>
            </a:r>
            <a:r>
              <a:rPr lang="cs-CZ" b="1" dirty="0"/>
              <a:t> and </a:t>
            </a:r>
            <a:r>
              <a:rPr lang="cs-CZ" b="1" dirty="0" err="1"/>
              <a:t>Colonial</a:t>
            </a:r>
            <a:r>
              <a:rPr lang="cs-CZ" b="1" dirty="0"/>
              <a:t> </a:t>
            </a:r>
            <a:r>
              <a:rPr lang="cs-CZ" b="1" dirty="0" err="1"/>
              <a:t>Government</a:t>
            </a:r>
            <a:r>
              <a:rPr lang="cs-CZ" b="1" dirty="0"/>
              <a:t> </a:t>
            </a:r>
            <a:r>
              <a:rPr lang="cs-CZ" b="1" dirty="0" err="1"/>
              <a:t>Trunst</a:t>
            </a:r>
            <a:r>
              <a:rPr lang="cs-CZ" dirty="0"/>
              <a:t>, založený v roce </a:t>
            </a:r>
            <a:r>
              <a:rPr lang="cs-CZ" b="1" dirty="0"/>
              <a:t>1868 v Londýně</a:t>
            </a:r>
            <a:r>
              <a:rPr lang="cs-CZ" dirty="0"/>
              <a:t>, jako uzavřený podílový fond, cílem bylo </a:t>
            </a:r>
            <a:r>
              <a:rPr lang="cs-CZ" i="1" dirty="0"/>
              <a:t>„investorům poskytnout skromné prostředky a stejné výhody, které mají velcí kapitalisté, snížením rizika investování do zahraničních a koloniálních vládních cenných papírů rozdělením investice mezi mnoho různých cenných papírů.“ </a:t>
            </a:r>
            <a:r>
              <a:rPr lang="cs-CZ" dirty="0"/>
              <a:t>a investice směřovaly do hypoték, dluhopisů železnic a velkých průmyslových společností.</a:t>
            </a:r>
          </a:p>
        </p:txBody>
      </p:sp>
    </p:spTree>
    <p:extLst>
      <p:ext uri="{BB962C8B-B14F-4D97-AF65-F5344CB8AC3E}">
        <p14:creationId xmlns:p14="http://schemas.microsoft.com/office/powerpoint/2010/main" val="3728802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Vývoj prvních fondů - 3</a:t>
            </a:r>
          </a:p>
        </p:txBody>
      </p:sp>
      <p:sp>
        <p:nvSpPr>
          <p:cNvPr id="3" name="Zástupný symbol pro obsah 2"/>
          <p:cNvSpPr>
            <a:spLocks noGrp="1"/>
          </p:cNvSpPr>
          <p:nvPr>
            <p:ph idx="1"/>
          </p:nvPr>
        </p:nvSpPr>
        <p:spPr/>
        <p:txBody>
          <a:bodyPr>
            <a:normAutofit fontScale="25000" lnSpcReduction="20000"/>
          </a:bodyPr>
          <a:lstStyle/>
          <a:p>
            <a:pPr algn="just"/>
            <a:r>
              <a:rPr lang="cs-CZ" sz="7200" dirty="0"/>
              <a:t>Myšlenka kolektivního investování se postupně dostává v 90. letech 19. století do Ameriky, vzniká jeden z prvních fondů </a:t>
            </a:r>
            <a:r>
              <a:rPr lang="cs-CZ" sz="7200" b="1" dirty="0" err="1"/>
              <a:t>The</a:t>
            </a:r>
            <a:r>
              <a:rPr lang="cs-CZ" sz="7200" b="1" dirty="0"/>
              <a:t> Boston </a:t>
            </a:r>
            <a:r>
              <a:rPr lang="cs-CZ" sz="7200" b="1" dirty="0" err="1"/>
              <a:t>Personal</a:t>
            </a:r>
            <a:r>
              <a:rPr lang="cs-CZ" sz="7200" b="1" dirty="0"/>
              <a:t> </a:t>
            </a:r>
            <a:r>
              <a:rPr lang="cs-CZ" sz="7200" b="1" dirty="0" err="1"/>
              <a:t>Property</a:t>
            </a:r>
            <a:r>
              <a:rPr lang="cs-CZ" sz="7200" b="1" dirty="0"/>
              <a:t> Trast</a:t>
            </a:r>
            <a:r>
              <a:rPr lang="cs-CZ" sz="7200" dirty="0"/>
              <a:t>, roku 1893, první americký uzavřený fond.</a:t>
            </a:r>
          </a:p>
          <a:p>
            <a:pPr algn="just"/>
            <a:r>
              <a:rPr lang="cs-CZ" sz="7200" dirty="0"/>
              <a:t>V první polovině 20. století se postupně </a:t>
            </a:r>
            <a:r>
              <a:rPr lang="cs-CZ" sz="7200" b="1" dirty="0"/>
              <a:t>těžiště kolektivního investování přesouvá do USA. </a:t>
            </a:r>
            <a:r>
              <a:rPr lang="cs-CZ" sz="7200" dirty="0"/>
              <a:t>V USA  vzniká v roce 1924 </a:t>
            </a:r>
            <a:r>
              <a:rPr lang="cs-CZ" sz="7200" b="1" dirty="0" err="1"/>
              <a:t>Massachusets</a:t>
            </a:r>
            <a:r>
              <a:rPr lang="cs-CZ" sz="7200" b="1" dirty="0"/>
              <a:t> </a:t>
            </a:r>
            <a:r>
              <a:rPr lang="cs-CZ" sz="7200" b="1" dirty="0" err="1"/>
              <a:t>Investors</a:t>
            </a:r>
            <a:r>
              <a:rPr lang="cs-CZ" sz="7200" b="1" dirty="0"/>
              <a:t> Trust </a:t>
            </a:r>
            <a:r>
              <a:rPr lang="cs-CZ" sz="7200" b="1" dirty="0" err="1"/>
              <a:t>of</a:t>
            </a:r>
            <a:r>
              <a:rPr lang="cs-CZ" sz="7200" b="1" dirty="0"/>
              <a:t> Boston</a:t>
            </a:r>
            <a:r>
              <a:rPr lang="cs-CZ" sz="7200" dirty="0"/>
              <a:t>, který byl prvním otevřeným podílovým fondem na světě, existuje do dnešní doby a patří k největší akciové fondy ve Spojených státech.</a:t>
            </a:r>
          </a:p>
          <a:p>
            <a:pPr algn="just"/>
            <a:r>
              <a:rPr lang="cs-CZ" sz="7200" dirty="0"/>
              <a:t>V roce 1921 bylo v USA kolem 40 investičních  společností, na koci roku 1926 vzrostl jejich počet na 160 a později na 300; všeobjímající optimismus nezastavil ani pokles kurzů z 13. května 1927 a burza se rychle zotavila.</a:t>
            </a:r>
          </a:p>
          <a:p>
            <a:pPr marL="0" indent="0" algn="just">
              <a:buNone/>
            </a:pPr>
            <a:r>
              <a:rPr lang="cs-CZ" sz="7200" dirty="0"/>
              <a:t>Určujícím prostředím pro tržní ekonomiku byly právě Spojené státy. Pro vývoj investičního prostředí jsou určující dva milníky:</a:t>
            </a:r>
          </a:p>
          <a:p>
            <a:pPr algn="just"/>
            <a:r>
              <a:rPr lang="cs-CZ" sz="7200" dirty="0"/>
              <a:t>Krach newyorské burzy v roce 1929 a následující krize; po krizi byly přijaty klíčové zákony: zákon o cenných papírech (</a:t>
            </a:r>
            <a:r>
              <a:rPr lang="cs-CZ" sz="7200" dirty="0" err="1"/>
              <a:t>Securitis</a:t>
            </a:r>
            <a:r>
              <a:rPr lang="cs-CZ" sz="7200" dirty="0"/>
              <a:t> </a:t>
            </a:r>
            <a:r>
              <a:rPr lang="cs-CZ" sz="7200" dirty="0" err="1"/>
              <a:t>act</a:t>
            </a:r>
            <a:r>
              <a:rPr lang="cs-CZ" sz="7200" dirty="0"/>
              <a:t>) v roce 1933, zákon o burze cenných papírů (</a:t>
            </a:r>
            <a:r>
              <a:rPr lang="cs-CZ" sz="7200" dirty="0" err="1"/>
              <a:t>Securitis</a:t>
            </a:r>
            <a:r>
              <a:rPr lang="cs-CZ" sz="7200" dirty="0"/>
              <a:t> </a:t>
            </a:r>
            <a:r>
              <a:rPr lang="cs-CZ" sz="7200" dirty="0" err="1"/>
              <a:t>exchange</a:t>
            </a:r>
            <a:r>
              <a:rPr lang="cs-CZ" sz="7200" dirty="0"/>
              <a:t> </a:t>
            </a:r>
            <a:r>
              <a:rPr lang="cs-CZ" sz="7200" dirty="0" err="1"/>
              <a:t>act</a:t>
            </a:r>
            <a:r>
              <a:rPr lang="cs-CZ" sz="7200" dirty="0"/>
              <a:t>) v roce 1933. V roce 1934 byla založena Komise pro cenné papíry (SEC) a stanovena povinnost fondů  registrovat se u SEC. V roce 1940 byl vydán zákon o investičních fondech (</a:t>
            </a:r>
            <a:r>
              <a:rPr lang="cs-CZ" sz="7200" dirty="0" err="1"/>
              <a:t>Investment</a:t>
            </a:r>
            <a:r>
              <a:rPr lang="cs-CZ" sz="7200" dirty="0"/>
              <a:t> </a:t>
            </a:r>
            <a:r>
              <a:rPr lang="cs-CZ" sz="7200" dirty="0" err="1"/>
              <a:t>companies</a:t>
            </a:r>
            <a:r>
              <a:rPr lang="cs-CZ" sz="7200" dirty="0"/>
              <a:t> </a:t>
            </a:r>
            <a:r>
              <a:rPr lang="cs-CZ" sz="7200" dirty="0" err="1"/>
              <a:t>act</a:t>
            </a:r>
            <a:r>
              <a:rPr lang="cs-CZ" sz="7200" dirty="0"/>
              <a:t>).</a:t>
            </a:r>
          </a:p>
          <a:p>
            <a:pPr algn="just"/>
            <a:r>
              <a:rPr lang="cs-CZ" sz="7200" dirty="0"/>
              <a:t>Krize v sedmdesátých letech 20. století.</a:t>
            </a:r>
          </a:p>
          <a:p>
            <a:pPr marL="0" indent="0" algn="just">
              <a:buNone/>
            </a:pPr>
            <a:endParaRPr lang="cs-CZ" dirty="0"/>
          </a:p>
          <a:p>
            <a:pPr marL="0" indent="0" algn="just">
              <a:buNone/>
            </a:pPr>
            <a:r>
              <a:rPr lang="cs-CZ" dirty="0"/>
              <a:t> </a:t>
            </a:r>
          </a:p>
        </p:txBody>
      </p:sp>
    </p:spTree>
    <p:extLst>
      <p:ext uri="{BB962C8B-B14F-4D97-AF65-F5344CB8AC3E}">
        <p14:creationId xmlns:p14="http://schemas.microsoft.com/office/powerpoint/2010/main" val="244025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Inspirace z USA</a:t>
            </a:r>
          </a:p>
        </p:txBody>
      </p:sp>
      <p:sp>
        <p:nvSpPr>
          <p:cNvPr id="3" name="Zástupný symbol pro obsah 2"/>
          <p:cNvSpPr>
            <a:spLocks noGrp="1"/>
          </p:cNvSpPr>
          <p:nvPr>
            <p:ph idx="1"/>
          </p:nvPr>
        </p:nvSpPr>
        <p:spPr/>
        <p:txBody>
          <a:bodyPr>
            <a:normAutofit lnSpcReduction="10000"/>
          </a:bodyPr>
          <a:lstStyle/>
          <a:p>
            <a:pPr marL="0" indent="0">
              <a:buNone/>
            </a:pPr>
            <a:r>
              <a:rPr lang="cs-CZ" dirty="0"/>
              <a:t>Ekonomika USA byla opětovně nastartována v na začátku osmdesátých let 20. století a právě v tomto období se prostředky z fondů finančního trhu převádí do akciových fondů, o které opět roste zájem. K tomu přispěla daňová reforma z roku 1986, ale i předešlá penzijní reforma. V dalších letech vystupuje do popředí specializace jednotlivých fondů, která částečně reaguje na nové bankovní a investiční produkty s cílem zajistit diverzifikaci portfolia a distribuci likvidity.</a:t>
            </a:r>
          </a:p>
        </p:txBody>
      </p:sp>
    </p:spTree>
    <p:extLst>
      <p:ext uri="{BB962C8B-B14F-4D97-AF65-F5344CB8AC3E}">
        <p14:creationId xmlns:p14="http://schemas.microsoft.com/office/powerpoint/2010/main" val="2186163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Kolektivní investování v Evropě</a:t>
            </a:r>
          </a:p>
        </p:txBody>
      </p:sp>
      <p:sp>
        <p:nvSpPr>
          <p:cNvPr id="3" name="Zástupný symbol pro obsah 2"/>
          <p:cNvSpPr>
            <a:spLocks noGrp="1"/>
          </p:cNvSpPr>
          <p:nvPr>
            <p:ph idx="1"/>
          </p:nvPr>
        </p:nvSpPr>
        <p:spPr/>
        <p:txBody>
          <a:bodyPr>
            <a:normAutofit fontScale="92500"/>
          </a:bodyPr>
          <a:lstStyle/>
          <a:p>
            <a:pPr marL="0" indent="0" algn="just">
              <a:buNone/>
            </a:pPr>
            <a:r>
              <a:rPr lang="cs-CZ" dirty="0"/>
              <a:t>V Evropě lze o významném rozmachu kolektivního investování hovořit až po druhé světové válce, a to zejména ve Velké Británii, Francii, Německu, Švýcarsku a Nizozemí.</a:t>
            </a:r>
          </a:p>
          <a:p>
            <a:pPr marL="0" indent="0" algn="just">
              <a:buNone/>
            </a:pPr>
            <a:r>
              <a:rPr lang="cs-CZ" dirty="0"/>
              <a:t>Vývojovým centrem se stala Francie, kde uzavřené podílové fondy vznikly již ve 30. letech 20. století a první otevřené podílové fondy vznikají až v 50. letech 20. století. V této době se ve větším rozsahu rozšířily i do okolních zemí, kde fungují dodnes.</a:t>
            </a:r>
          </a:p>
        </p:txBody>
      </p:sp>
    </p:spTree>
    <p:extLst>
      <p:ext uri="{BB962C8B-B14F-4D97-AF65-F5344CB8AC3E}">
        <p14:creationId xmlns:p14="http://schemas.microsoft.com/office/powerpoint/2010/main" val="344984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Další vývoj kolektivního investování </a:t>
            </a:r>
            <a:br>
              <a:rPr lang="cs-CZ" b="1" dirty="0"/>
            </a:br>
            <a:r>
              <a:rPr lang="cs-CZ" b="1" dirty="0"/>
              <a:t>v Evropě</a:t>
            </a:r>
          </a:p>
        </p:txBody>
      </p:sp>
      <p:sp>
        <p:nvSpPr>
          <p:cNvPr id="3" name="Zástupný symbol pro obsah 2"/>
          <p:cNvSpPr>
            <a:spLocks noGrp="1"/>
          </p:cNvSpPr>
          <p:nvPr>
            <p:ph idx="1"/>
          </p:nvPr>
        </p:nvSpPr>
        <p:spPr/>
        <p:txBody>
          <a:bodyPr>
            <a:normAutofit/>
          </a:bodyPr>
          <a:lstStyle/>
          <a:p>
            <a:pPr marL="0" indent="0">
              <a:buNone/>
            </a:pPr>
            <a:r>
              <a:rPr lang="cs-CZ" dirty="0"/>
              <a:t>Většímu rozvoji kolektivního investování v Evropě v padesátých a šedesátých letech 20. století brání:</a:t>
            </a:r>
          </a:p>
          <a:p>
            <a:r>
              <a:rPr lang="cs-CZ" dirty="0"/>
              <a:t>Rozsáhlá obnova hospodářství po druhé světové válce, což souviselo s nižší konkurenceschopností  Evropy v porovnání s USA;</a:t>
            </a:r>
          </a:p>
          <a:p>
            <a:r>
              <a:rPr lang="cs-CZ" dirty="0"/>
              <a:t>Chyběla jednotná právní úprava v zemích EHS.</a:t>
            </a:r>
          </a:p>
          <a:p>
            <a:pPr marL="0" indent="0">
              <a:buNone/>
            </a:pPr>
            <a:endParaRPr lang="cs-CZ" dirty="0"/>
          </a:p>
        </p:txBody>
      </p:sp>
    </p:spTree>
    <p:extLst>
      <p:ext uri="{BB962C8B-B14F-4D97-AF65-F5344CB8AC3E}">
        <p14:creationId xmlns:p14="http://schemas.microsoft.com/office/powerpoint/2010/main" val="689564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UCITS</a:t>
            </a: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dirty="0"/>
              <a:t>První harmonizační směrnicí byla směrnice Rady ES č. 85/611/EHS, o koordinaci právních a správních předpisů týkajících se kolektivního investování do převoditelných cenných papírů (</a:t>
            </a:r>
            <a:r>
              <a:rPr lang="cs-CZ" dirty="0" err="1"/>
              <a:t>Council</a:t>
            </a:r>
            <a:r>
              <a:rPr lang="cs-CZ" dirty="0"/>
              <a:t> </a:t>
            </a:r>
            <a:r>
              <a:rPr lang="cs-CZ" dirty="0" err="1"/>
              <a:t>directive</a:t>
            </a:r>
            <a:r>
              <a:rPr lang="cs-CZ" dirty="0"/>
              <a:t> on </a:t>
            </a:r>
            <a:r>
              <a:rPr lang="cs-CZ" dirty="0" err="1"/>
              <a:t>the</a:t>
            </a:r>
            <a:r>
              <a:rPr lang="cs-CZ" dirty="0"/>
              <a:t> </a:t>
            </a:r>
            <a:r>
              <a:rPr lang="cs-CZ" dirty="0" err="1"/>
              <a:t>coordination</a:t>
            </a:r>
            <a:r>
              <a:rPr lang="cs-CZ" dirty="0"/>
              <a:t> </a:t>
            </a:r>
            <a:r>
              <a:rPr lang="cs-CZ" dirty="0" err="1"/>
              <a:t>of</a:t>
            </a:r>
            <a:r>
              <a:rPr lang="cs-CZ" dirty="0"/>
              <a:t> </a:t>
            </a:r>
            <a:r>
              <a:rPr lang="cs-CZ" dirty="0" err="1"/>
              <a:t>laws</a:t>
            </a:r>
            <a:r>
              <a:rPr lang="cs-CZ" dirty="0"/>
              <a:t>, </a:t>
            </a:r>
            <a:r>
              <a:rPr lang="cs-CZ" dirty="0" err="1"/>
              <a:t>regulations</a:t>
            </a:r>
            <a:r>
              <a:rPr lang="cs-CZ" dirty="0"/>
              <a:t>, and </a:t>
            </a:r>
            <a:r>
              <a:rPr lang="cs-CZ" dirty="0" err="1"/>
              <a:t>administrative</a:t>
            </a:r>
            <a:r>
              <a:rPr lang="cs-CZ" dirty="0"/>
              <a:t> </a:t>
            </a:r>
            <a:r>
              <a:rPr lang="cs-CZ" dirty="0" err="1"/>
              <a:t>provisions</a:t>
            </a:r>
            <a:r>
              <a:rPr lang="cs-CZ" dirty="0"/>
              <a:t> </a:t>
            </a:r>
            <a:r>
              <a:rPr lang="cs-CZ" dirty="0" err="1"/>
              <a:t>relating</a:t>
            </a:r>
            <a:r>
              <a:rPr lang="cs-CZ" dirty="0"/>
              <a:t> to </a:t>
            </a:r>
            <a:r>
              <a:rPr lang="cs-CZ" dirty="0" err="1"/>
              <a:t>undertakings</a:t>
            </a:r>
            <a:r>
              <a:rPr lang="cs-CZ" dirty="0"/>
              <a:t> </a:t>
            </a:r>
            <a:r>
              <a:rPr lang="cs-CZ" dirty="0" err="1"/>
              <a:t>for</a:t>
            </a:r>
            <a:r>
              <a:rPr lang="cs-CZ" dirty="0"/>
              <a:t> </a:t>
            </a:r>
            <a:r>
              <a:rPr lang="cs-CZ" dirty="0" err="1"/>
              <a:t>collective</a:t>
            </a:r>
            <a:r>
              <a:rPr lang="cs-CZ" dirty="0"/>
              <a:t> </a:t>
            </a:r>
            <a:r>
              <a:rPr lang="cs-CZ" dirty="0" err="1"/>
              <a:t>investment</a:t>
            </a:r>
            <a:r>
              <a:rPr lang="cs-CZ" dirty="0"/>
              <a:t> in </a:t>
            </a:r>
            <a:r>
              <a:rPr lang="cs-CZ" dirty="0" err="1"/>
              <a:t>transferable</a:t>
            </a:r>
            <a:r>
              <a:rPr lang="cs-CZ" dirty="0"/>
              <a:t> </a:t>
            </a:r>
            <a:r>
              <a:rPr lang="cs-CZ" dirty="0" err="1"/>
              <a:t>securities</a:t>
            </a:r>
            <a:r>
              <a:rPr lang="cs-CZ" dirty="0"/>
              <a:t>), která je označována jako UCITS. Cílem směrnice je zejména ochrana právního postavení investorů a sjednocení podmínek  hospodářské soutěže. Uvedená směrnice sloužila jako jeden z pilířů při zavádění jednotného evropského finančního (kapitálového) trhu. V současnosti  platí </a:t>
            </a:r>
            <a:r>
              <a:rPr lang="cs-CZ" b="1" dirty="0"/>
              <a:t>UCITS V</a:t>
            </a:r>
            <a:r>
              <a:rPr lang="cs-CZ" dirty="0"/>
              <a:t>.</a:t>
            </a:r>
          </a:p>
        </p:txBody>
      </p:sp>
    </p:spTree>
    <p:extLst>
      <p:ext uri="{BB962C8B-B14F-4D97-AF65-F5344CB8AC3E}">
        <p14:creationId xmlns:p14="http://schemas.microsoft.com/office/powerpoint/2010/main" val="944399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UCITS V</a:t>
            </a:r>
          </a:p>
        </p:txBody>
      </p:sp>
      <p:sp>
        <p:nvSpPr>
          <p:cNvPr id="3" name="Zástupný symbol pro obsah 2"/>
          <p:cNvSpPr>
            <a:spLocks noGrp="1"/>
          </p:cNvSpPr>
          <p:nvPr>
            <p:ph idx="1"/>
          </p:nvPr>
        </p:nvSpPr>
        <p:spPr/>
        <p:txBody>
          <a:bodyPr>
            <a:normAutofit fontScale="85000" lnSpcReduction="10000"/>
          </a:bodyPr>
          <a:lstStyle/>
          <a:p>
            <a:pPr marL="0" indent="0" algn="just">
              <a:buNone/>
            </a:pPr>
            <a:r>
              <a:rPr lang="cs-CZ" dirty="0"/>
              <a:t>V současnosti je platné páté vydání směrnice UCITS v českém označení jako SKIPCP. Směrnice se vztahuje  na subjekty kolektivního investování do převoditelných cenných papírů, mezi které podle směrnice patří zejména:</a:t>
            </a:r>
          </a:p>
          <a:p>
            <a:pPr algn="just"/>
            <a:r>
              <a:rPr lang="cs-CZ" dirty="0"/>
              <a:t>Akcie společností a další cenné papíry rovnocenné akciím;</a:t>
            </a:r>
          </a:p>
          <a:p>
            <a:pPr algn="just"/>
            <a:r>
              <a:rPr lang="cs-CZ" dirty="0"/>
              <a:t>Dluhopisy a jiné formy dluhových cenných papírů a všechny ostatní dluhové obchodovatelné cenné papíry nebo ty s nimiž je spojeno právo nabýt takové převoditelné cenné papíry upisováním nebo výměnou.</a:t>
            </a:r>
          </a:p>
        </p:txBody>
      </p:sp>
    </p:spTree>
    <p:extLst>
      <p:ext uri="{BB962C8B-B14F-4D97-AF65-F5344CB8AC3E}">
        <p14:creationId xmlns:p14="http://schemas.microsoft.com/office/powerpoint/2010/main" val="2205511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Vývoj kolektivního investování v česku</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lgn="just">
              <a:buNone/>
            </a:pPr>
            <a:r>
              <a:rPr lang="cs-CZ" dirty="0"/>
              <a:t>Po roce 1989 bylo rozhodnuto o obnově tržní ekonomiky, tj. i o obnově kapitálového trhu. Rozvíjí se i oblast investičních fondů. Klíčovým impulsem pro </a:t>
            </a:r>
            <a:r>
              <a:rPr lang="cs-CZ" b="1" dirty="0"/>
              <a:t>rozvoj kolektivního investování byla kuponová privatizace</a:t>
            </a:r>
            <a:r>
              <a:rPr lang="cs-CZ" dirty="0"/>
              <a:t>. V rámci ní získaly fondy v první vlně 71,9 % investičních bodů a v druhé vlně 63,5 % investičních bodů. To byl významný impuls pro rozvoj kolektivního investování. Na fondy byly kladeny  požadavky typické pro tento způsob investování – diverzifikace rizika, informační povinnosti a dohled (zajištovalo v této době MF).</a:t>
            </a:r>
          </a:p>
          <a:p>
            <a:pPr marL="0" indent="0" algn="just">
              <a:buNone/>
            </a:pPr>
            <a:r>
              <a:rPr lang="cs-CZ" dirty="0"/>
              <a:t>V roce 1996 řada fondů se transformovala na </a:t>
            </a:r>
            <a:r>
              <a:rPr lang="cs-CZ" b="1" dirty="0"/>
              <a:t>holdingové společnosti </a:t>
            </a:r>
            <a:r>
              <a:rPr lang="cs-CZ" dirty="0"/>
              <a:t>(trasty), což byl krok k menší transparentnosti, výsledkem byl značný pokles likvidity jejich instrumentů a následný pokles jejich cen. V roce 1998 byla tato transformace zakázána. Byla přijata také opatření, kdy </a:t>
            </a:r>
            <a:r>
              <a:rPr lang="cs-CZ" b="1" dirty="0"/>
              <a:t>do r. 2002 se musely uzavřené fondy přeměnit na otevřené</a:t>
            </a:r>
            <a:r>
              <a:rPr lang="cs-CZ" dirty="0"/>
              <a:t>.</a:t>
            </a:r>
          </a:p>
          <a:p>
            <a:pPr marL="0" indent="0" algn="just">
              <a:buNone/>
            </a:pPr>
            <a:r>
              <a:rPr lang="cs-CZ" dirty="0"/>
              <a:t>Dalším vývojovým zlomem bylo přijetí nového </a:t>
            </a:r>
            <a:r>
              <a:rPr lang="cs-CZ" b="1" dirty="0"/>
              <a:t>zákona o kolektivním investování</a:t>
            </a:r>
            <a:r>
              <a:rPr lang="cs-CZ" dirty="0"/>
              <a:t>. Nový zákon rozlišil fondy standardní a speciální a v r. 2006 byl zaveden fond kvalifikovaných investorů jehož regulace byla mnohem volnější než u fondů do nichž investují běžní investoři.</a:t>
            </a:r>
          </a:p>
          <a:p>
            <a:pPr marL="0" indent="0">
              <a:buNone/>
            </a:pPr>
            <a:endParaRPr lang="cs-CZ" dirty="0"/>
          </a:p>
        </p:txBody>
      </p:sp>
    </p:spTree>
    <p:extLst>
      <p:ext uri="{BB962C8B-B14F-4D97-AF65-F5344CB8AC3E}">
        <p14:creationId xmlns:p14="http://schemas.microsoft.com/office/powerpoint/2010/main" val="3855891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Otevřené a uzavřené fondy</a:t>
            </a:r>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a:t>Otevřené fondy </a:t>
            </a:r>
            <a:r>
              <a:rPr lang="cs-CZ" dirty="0"/>
              <a:t>– open-end </a:t>
            </a:r>
            <a:r>
              <a:rPr lang="cs-CZ" dirty="0" err="1"/>
              <a:t>funds</a:t>
            </a:r>
            <a:r>
              <a:rPr lang="cs-CZ" dirty="0"/>
              <a:t>, běžně označované jako </a:t>
            </a:r>
            <a:r>
              <a:rPr lang="cs-CZ" dirty="0" err="1"/>
              <a:t>mutual</a:t>
            </a:r>
            <a:r>
              <a:rPr lang="cs-CZ" dirty="0"/>
              <a:t> </a:t>
            </a:r>
            <a:r>
              <a:rPr lang="cs-CZ" dirty="0" err="1"/>
              <a:t>funds</a:t>
            </a:r>
            <a:r>
              <a:rPr lang="cs-CZ" dirty="0"/>
              <a:t>, mají většinou formu akciové společnosti nebo „trust business“ a musí emitovat své cenné papíry jako splatné, </a:t>
            </a:r>
            <a:r>
              <a:rPr lang="cs-CZ" dirty="0" err="1"/>
              <a:t>odkoupitelné</a:t>
            </a:r>
            <a:r>
              <a:rPr lang="cs-CZ" dirty="0"/>
              <a:t>.</a:t>
            </a:r>
          </a:p>
          <a:p>
            <a:pPr marL="0" indent="0" algn="just">
              <a:buNone/>
            </a:pPr>
            <a:r>
              <a:rPr lang="cs-CZ" b="1" dirty="0"/>
              <a:t>Uzavřené fondy </a:t>
            </a:r>
            <a:r>
              <a:rPr lang="cs-CZ" dirty="0"/>
              <a:t>– </a:t>
            </a:r>
            <a:r>
              <a:rPr lang="cs-CZ" dirty="0" err="1"/>
              <a:t>closed</a:t>
            </a:r>
            <a:r>
              <a:rPr lang="cs-CZ" dirty="0"/>
              <a:t>-end </a:t>
            </a:r>
            <a:r>
              <a:rPr lang="cs-CZ" dirty="0" err="1"/>
              <a:t>funds</a:t>
            </a:r>
            <a:r>
              <a:rPr lang="cs-CZ" dirty="0"/>
              <a:t>, musí mít formu akciové společnosti a vydat své akcie, které nejsou splatné a obvykle se jejich počet nenavyšuje. </a:t>
            </a:r>
          </a:p>
        </p:txBody>
      </p:sp>
    </p:spTree>
    <p:extLst>
      <p:ext uri="{BB962C8B-B14F-4D97-AF65-F5344CB8AC3E}">
        <p14:creationId xmlns:p14="http://schemas.microsoft.com/office/powerpoint/2010/main" val="416962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Obsah</a:t>
            </a:r>
          </a:p>
        </p:txBody>
      </p:sp>
      <p:sp>
        <p:nvSpPr>
          <p:cNvPr id="3" name="Zástupný symbol pro obsah 2"/>
          <p:cNvSpPr>
            <a:spLocks noGrp="1"/>
          </p:cNvSpPr>
          <p:nvPr>
            <p:ph idx="1"/>
          </p:nvPr>
        </p:nvSpPr>
        <p:spPr/>
        <p:txBody>
          <a:bodyPr>
            <a:normAutofit fontScale="70000" lnSpcReduction="20000"/>
          </a:bodyPr>
          <a:lstStyle/>
          <a:p>
            <a:r>
              <a:rPr lang="cs-CZ" dirty="0"/>
              <a:t>Definice kolektivního investování </a:t>
            </a:r>
          </a:p>
          <a:p>
            <a:r>
              <a:rPr lang="cs-CZ" dirty="0"/>
              <a:t>Fondy jako základní organizace (instituce) kolektivního investování</a:t>
            </a:r>
          </a:p>
          <a:p>
            <a:r>
              <a:rPr lang="cs-CZ" dirty="0"/>
              <a:t>Diverzifikace portfolia</a:t>
            </a:r>
          </a:p>
          <a:p>
            <a:r>
              <a:rPr lang="cs-CZ" dirty="0"/>
              <a:t>Vývoj kolektivního investování</a:t>
            </a:r>
          </a:p>
          <a:p>
            <a:r>
              <a:rPr lang="cs-CZ" dirty="0"/>
              <a:t>Inspirace z USA</a:t>
            </a:r>
          </a:p>
          <a:p>
            <a:r>
              <a:rPr lang="cs-CZ" dirty="0"/>
              <a:t>Kolektivní investování v Evropě, UCITS</a:t>
            </a:r>
          </a:p>
          <a:p>
            <a:r>
              <a:rPr lang="cs-CZ" dirty="0"/>
              <a:t>Kolektivní investování v České republice</a:t>
            </a:r>
          </a:p>
          <a:p>
            <a:r>
              <a:rPr lang="cs-CZ" dirty="0"/>
              <a:t>Základní formy kolektivního investování</a:t>
            </a:r>
          </a:p>
          <a:p>
            <a:r>
              <a:rPr lang="cs-CZ" dirty="0"/>
              <a:t>Výhody a nevýhody kolektivního investování</a:t>
            </a:r>
          </a:p>
          <a:p>
            <a:r>
              <a:rPr lang="cs-CZ" dirty="0"/>
              <a:t>Klasifikace fondů kolektivního investování</a:t>
            </a:r>
          </a:p>
          <a:p>
            <a:r>
              <a:rPr lang="cs-CZ" dirty="0"/>
              <a:t>Rizika kolektivního investování</a:t>
            </a:r>
          </a:p>
          <a:p>
            <a:r>
              <a:rPr lang="cs-CZ" dirty="0"/>
              <a:t>Stručný rozbor zákona o investičních společnostech a investičních fondech</a:t>
            </a:r>
          </a:p>
        </p:txBody>
      </p:sp>
    </p:spTree>
    <p:extLst>
      <p:ext uri="{BB962C8B-B14F-4D97-AF65-F5344CB8AC3E}">
        <p14:creationId xmlns:p14="http://schemas.microsoft.com/office/powerpoint/2010/main" val="811238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Další formy </a:t>
            </a:r>
          </a:p>
        </p:txBody>
      </p:sp>
      <p:sp>
        <p:nvSpPr>
          <p:cNvPr id="3" name="Zástupný symbol pro obsah 2"/>
          <p:cNvSpPr>
            <a:spLocks noGrp="1"/>
          </p:cNvSpPr>
          <p:nvPr>
            <p:ph idx="1"/>
          </p:nvPr>
        </p:nvSpPr>
        <p:spPr/>
        <p:txBody>
          <a:bodyPr>
            <a:normAutofit fontScale="77500" lnSpcReduction="20000"/>
          </a:bodyPr>
          <a:lstStyle/>
          <a:p>
            <a:pPr marL="0" indent="0" algn="just">
              <a:buNone/>
            </a:pPr>
            <a:r>
              <a:rPr lang="cs-CZ" b="1" dirty="0"/>
              <a:t>Jednotkové investiční trasty </a:t>
            </a:r>
            <a:r>
              <a:rPr lang="cs-CZ" dirty="0"/>
              <a:t>– unit </a:t>
            </a:r>
            <a:r>
              <a:rPr lang="cs-CZ" dirty="0" err="1"/>
              <a:t>investment</a:t>
            </a:r>
            <a:r>
              <a:rPr lang="cs-CZ" dirty="0"/>
              <a:t> trust (</a:t>
            </a:r>
            <a:r>
              <a:rPr lang="cs-CZ" dirty="0" err="1"/>
              <a:t>UITs</a:t>
            </a:r>
            <a:r>
              <a:rPr lang="cs-CZ" dirty="0"/>
              <a:t>), mají formu trastu, jsou otevřené, vykupují své jednotky, mají určitou dobu trvání. Jejich portfolio je fixní a neřízené.</a:t>
            </a:r>
          </a:p>
          <a:p>
            <a:pPr marL="0" indent="0" algn="just">
              <a:buNone/>
            </a:pPr>
            <a:r>
              <a:rPr lang="cs-CZ" b="1" dirty="0"/>
              <a:t>Fondy obchodované na burze </a:t>
            </a:r>
            <a:r>
              <a:rPr lang="cs-CZ" dirty="0"/>
              <a:t>– </a:t>
            </a:r>
            <a:r>
              <a:rPr lang="cs-CZ" dirty="0" err="1"/>
              <a:t>exchange-traded</a:t>
            </a:r>
            <a:r>
              <a:rPr lang="cs-CZ" dirty="0"/>
              <a:t> </a:t>
            </a:r>
            <a:r>
              <a:rPr lang="cs-CZ" dirty="0" err="1"/>
              <a:t>funds</a:t>
            </a:r>
            <a:r>
              <a:rPr lang="cs-CZ" dirty="0"/>
              <a:t> (</a:t>
            </a:r>
            <a:r>
              <a:rPr lang="cs-CZ" dirty="0" err="1"/>
              <a:t>ETFs</a:t>
            </a:r>
            <a:r>
              <a:rPr lang="cs-CZ" dirty="0"/>
              <a:t>), jsou zpravidla otevřené pro velké institucionální investory, ovšem jen ve velkých balících akcií, zatímco pro širokou veřejnost se chovají jako uzavřené. Jejich zvláštností je, že vydávají akcie, které obchodují na burze jako akcie jiných podniků. Jsou považovány za jednu z největších inovací v oblasti kolektivního investování v USA.</a:t>
            </a:r>
          </a:p>
          <a:p>
            <a:pPr marL="0" indent="0" algn="just">
              <a:buNone/>
            </a:pPr>
            <a:r>
              <a:rPr lang="cs-CZ" b="1" dirty="0"/>
              <a:t>Zaměstnanecké a penzijní fondy </a:t>
            </a:r>
            <a:r>
              <a:rPr lang="cs-CZ" dirty="0"/>
              <a:t>– </a:t>
            </a:r>
            <a:r>
              <a:rPr lang="cs-CZ" dirty="0" err="1"/>
              <a:t>Collective</a:t>
            </a:r>
            <a:r>
              <a:rPr lang="cs-CZ" dirty="0"/>
              <a:t> </a:t>
            </a:r>
            <a:r>
              <a:rPr lang="cs-CZ" dirty="0" err="1"/>
              <a:t>investment</a:t>
            </a:r>
            <a:r>
              <a:rPr lang="cs-CZ" dirty="0"/>
              <a:t> </a:t>
            </a:r>
            <a:r>
              <a:rPr lang="cs-CZ" dirty="0" err="1"/>
              <a:t>fonds</a:t>
            </a:r>
            <a:r>
              <a:rPr lang="cs-CZ" dirty="0"/>
              <a:t> (CIF) – využívají se v podnicích pro zaměstnance</a:t>
            </a:r>
          </a:p>
        </p:txBody>
      </p:sp>
    </p:spTree>
    <p:extLst>
      <p:ext uri="{BB962C8B-B14F-4D97-AF65-F5344CB8AC3E}">
        <p14:creationId xmlns:p14="http://schemas.microsoft.com/office/powerpoint/2010/main" val="927723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b="1" dirty="0"/>
              <a:t>Další formy</a:t>
            </a:r>
          </a:p>
        </p:txBody>
      </p:sp>
      <p:sp>
        <p:nvSpPr>
          <p:cNvPr id="5" name="Zástupný symbol pro obsah 4"/>
          <p:cNvSpPr>
            <a:spLocks noGrp="1"/>
          </p:cNvSpPr>
          <p:nvPr>
            <p:ph idx="1"/>
          </p:nvPr>
        </p:nvSpPr>
        <p:spPr/>
        <p:txBody>
          <a:bodyPr>
            <a:normAutofit fontScale="92500" lnSpcReduction="20000"/>
          </a:bodyPr>
          <a:lstStyle/>
          <a:p>
            <a:pPr marL="0" indent="0" algn="just">
              <a:buNone/>
            </a:pPr>
            <a:r>
              <a:rPr lang="cs-CZ" dirty="0"/>
              <a:t>Dluhopisové fondy </a:t>
            </a:r>
            <a:r>
              <a:rPr lang="cs-CZ" b="1" dirty="0" err="1"/>
              <a:t>Emerging</a:t>
            </a:r>
            <a:r>
              <a:rPr lang="cs-CZ" b="1" dirty="0"/>
              <a:t> Market </a:t>
            </a:r>
            <a:r>
              <a:rPr lang="cs-CZ" b="1" dirty="0" err="1"/>
              <a:t>Bonds</a:t>
            </a:r>
            <a:r>
              <a:rPr lang="cs-CZ" b="1" dirty="0"/>
              <a:t> a , </a:t>
            </a:r>
            <a:r>
              <a:rPr lang="cs-CZ" b="1" dirty="0" err="1"/>
              <a:t>High</a:t>
            </a:r>
            <a:r>
              <a:rPr lang="cs-CZ" b="1" dirty="0"/>
              <a:t> </a:t>
            </a:r>
            <a:r>
              <a:rPr lang="cs-CZ" b="1" dirty="0" err="1"/>
              <a:t>Yield</a:t>
            </a:r>
            <a:r>
              <a:rPr lang="cs-CZ" b="1" dirty="0"/>
              <a:t> </a:t>
            </a:r>
            <a:r>
              <a:rPr lang="cs-CZ" b="1" dirty="0" err="1"/>
              <a:t>Bonds</a:t>
            </a:r>
            <a:r>
              <a:rPr lang="cs-CZ" b="1" dirty="0"/>
              <a:t> </a:t>
            </a:r>
            <a:r>
              <a:rPr lang="cs-CZ" dirty="0"/>
              <a:t>, tyto fondy dovolují investorům zaměřit se na </a:t>
            </a:r>
            <a:r>
              <a:rPr lang="cs-CZ" b="1" dirty="0"/>
              <a:t>dluhopisy vydávané „státy s nižším ratingem“, </a:t>
            </a:r>
            <a:r>
              <a:rPr lang="cs-CZ" dirty="0"/>
              <a:t>k nimž patří i země střední a východní Evropy, ale i např. Rusko, Brazílie atd. U těchto fondů je poměrně značné kurzové riziko, riziko nesplacení apod. Protiváhou je poměrně značný výnos. Druhou skupinu tvoří </a:t>
            </a:r>
            <a:r>
              <a:rPr lang="cs-CZ" b="1" dirty="0"/>
              <a:t>dluhopisy korporátních subjektů, které mají nižší důvěru investorů</a:t>
            </a:r>
            <a:r>
              <a:rPr lang="cs-CZ" dirty="0"/>
              <a:t> a</a:t>
            </a:r>
            <a:r>
              <a:rPr lang="cs-CZ" b="1" dirty="0"/>
              <a:t> </a:t>
            </a:r>
            <a:r>
              <a:rPr lang="cs-CZ" dirty="0"/>
              <a:t>jsou to často subjekty menší či větší zadlužené firmy.</a:t>
            </a:r>
          </a:p>
          <a:p>
            <a:pPr marL="0" indent="0" algn="just">
              <a:buNone/>
            </a:pPr>
            <a:endParaRPr lang="cs-CZ" dirty="0"/>
          </a:p>
        </p:txBody>
      </p:sp>
    </p:spTree>
    <p:extLst>
      <p:ext uri="{BB962C8B-B14F-4D97-AF65-F5344CB8AC3E}">
        <p14:creationId xmlns:p14="http://schemas.microsoft.com/office/powerpoint/2010/main" val="3522551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Výhody a nevýhody </a:t>
            </a:r>
            <a:br>
              <a:rPr lang="cs-CZ" b="1" dirty="0"/>
            </a:br>
            <a:r>
              <a:rPr lang="cs-CZ" b="1" dirty="0"/>
              <a:t>kolektivního investování</a:t>
            </a:r>
          </a:p>
        </p:txBody>
      </p:sp>
      <p:sp>
        <p:nvSpPr>
          <p:cNvPr id="3" name="Zástupný symbol pro text 2"/>
          <p:cNvSpPr>
            <a:spLocks noGrp="1"/>
          </p:cNvSpPr>
          <p:nvPr>
            <p:ph type="body" idx="1"/>
          </p:nvPr>
        </p:nvSpPr>
        <p:spPr/>
        <p:txBody>
          <a:bodyPr/>
          <a:lstStyle/>
          <a:p>
            <a:pPr algn="just"/>
            <a:r>
              <a:rPr lang="cs-CZ" dirty="0"/>
              <a:t>Výhody</a:t>
            </a:r>
          </a:p>
        </p:txBody>
      </p:sp>
      <p:sp>
        <p:nvSpPr>
          <p:cNvPr id="4" name="Zástupný symbol pro obsah 3"/>
          <p:cNvSpPr>
            <a:spLocks noGrp="1"/>
          </p:cNvSpPr>
          <p:nvPr>
            <p:ph sz="half" idx="2"/>
          </p:nvPr>
        </p:nvSpPr>
        <p:spPr/>
        <p:txBody>
          <a:bodyPr>
            <a:normAutofit lnSpcReduction="10000"/>
          </a:bodyPr>
          <a:lstStyle/>
          <a:p>
            <a:r>
              <a:rPr lang="cs-CZ" dirty="0"/>
              <a:t>Efektivnější diverzifikace rizika</a:t>
            </a:r>
          </a:p>
          <a:p>
            <a:r>
              <a:rPr lang="cs-CZ" dirty="0"/>
              <a:t>Vyšší profesionalita ve správě svěřeného majetku</a:t>
            </a:r>
          </a:p>
          <a:p>
            <a:r>
              <a:rPr lang="cs-CZ" dirty="0"/>
              <a:t>Dostupnost instrumentů kolektivního investování</a:t>
            </a:r>
          </a:p>
          <a:p>
            <a:r>
              <a:rPr lang="cs-CZ" dirty="0"/>
              <a:t>Velký počet investičních strategií</a:t>
            </a:r>
          </a:p>
          <a:p>
            <a:r>
              <a:rPr lang="cs-CZ" dirty="0"/>
              <a:t>Soustavně zajištěná likvidita</a:t>
            </a:r>
          </a:p>
          <a:p>
            <a:r>
              <a:rPr lang="cs-CZ" dirty="0"/>
              <a:t>Snížení transakčních</a:t>
            </a:r>
          </a:p>
        </p:txBody>
      </p:sp>
      <p:sp>
        <p:nvSpPr>
          <p:cNvPr id="5" name="Zástupný symbol pro text 4"/>
          <p:cNvSpPr>
            <a:spLocks noGrp="1"/>
          </p:cNvSpPr>
          <p:nvPr>
            <p:ph type="body" sz="quarter" idx="3"/>
          </p:nvPr>
        </p:nvSpPr>
        <p:spPr/>
        <p:txBody>
          <a:bodyPr/>
          <a:lstStyle/>
          <a:p>
            <a:r>
              <a:rPr lang="cs-CZ" dirty="0"/>
              <a:t>Nevýhody</a:t>
            </a:r>
          </a:p>
        </p:txBody>
      </p:sp>
      <p:sp>
        <p:nvSpPr>
          <p:cNvPr id="6" name="Zástupný symbol pro obsah 5"/>
          <p:cNvSpPr>
            <a:spLocks noGrp="1"/>
          </p:cNvSpPr>
          <p:nvPr>
            <p:ph sz="quarter" idx="4"/>
          </p:nvPr>
        </p:nvSpPr>
        <p:spPr/>
        <p:txBody>
          <a:bodyPr>
            <a:normAutofit lnSpcReduction="10000"/>
          </a:bodyPr>
          <a:lstStyle/>
          <a:p>
            <a:r>
              <a:rPr lang="cs-CZ" dirty="0"/>
              <a:t>Možný konflikt zájmů mezi investory a správci portfolia</a:t>
            </a:r>
          </a:p>
          <a:p>
            <a:r>
              <a:rPr lang="cs-CZ" dirty="0"/>
              <a:t>Často podprůměrná výkonnost fondů</a:t>
            </a:r>
          </a:p>
          <a:p>
            <a:r>
              <a:rPr lang="cs-CZ" dirty="0"/>
              <a:t>Omezení investiční volnosti</a:t>
            </a:r>
          </a:p>
          <a:p>
            <a:r>
              <a:rPr lang="cs-CZ" dirty="0"/>
              <a:t>Tržní způsob zhodnocování nástrojů</a:t>
            </a:r>
          </a:p>
          <a:p>
            <a:r>
              <a:rPr lang="cs-CZ" dirty="0"/>
              <a:t>Riziko podvodů a ztráty</a:t>
            </a:r>
          </a:p>
          <a:p>
            <a:r>
              <a:rPr lang="cs-CZ" dirty="0"/>
              <a:t>Neexistence státní garance</a:t>
            </a:r>
          </a:p>
          <a:p>
            <a:r>
              <a:rPr lang="cs-CZ" dirty="0"/>
              <a:t>Výše poplatků</a:t>
            </a:r>
          </a:p>
        </p:txBody>
      </p:sp>
    </p:spTree>
    <p:extLst>
      <p:ext uri="{BB962C8B-B14F-4D97-AF65-F5344CB8AC3E}">
        <p14:creationId xmlns:p14="http://schemas.microsoft.com/office/powerpoint/2010/main" val="3857450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Rozdělení fondů podle druhů aktiv</a:t>
            </a:r>
          </a:p>
        </p:txBody>
      </p:sp>
      <p:sp>
        <p:nvSpPr>
          <p:cNvPr id="3" name="Zástupný symbol pro obsah 2"/>
          <p:cNvSpPr>
            <a:spLocks noGrp="1"/>
          </p:cNvSpPr>
          <p:nvPr>
            <p:ph idx="1"/>
          </p:nvPr>
        </p:nvSpPr>
        <p:spPr/>
        <p:txBody>
          <a:bodyPr>
            <a:normAutofit lnSpcReduction="10000"/>
          </a:bodyPr>
          <a:lstStyle/>
          <a:p>
            <a:r>
              <a:rPr lang="cs-CZ" dirty="0"/>
              <a:t>Fondy peněžního trhu</a:t>
            </a:r>
          </a:p>
          <a:p>
            <a:r>
              <a:rPr lang="cs-CZ" dirty="0"/>
              <a:t>Dluhopisové fondy</a:t>
            </a:r>
          </a:p>
          <a:p>
            <a:r>
              <a:rPr lang="cs-CZ" dirty="0"/>
              <a:t>Akciové fondy</a:t>
            </a:r>
          </a:p>
          <a:p>
            <a:r>
              <a:rPr lang="cs-CZ" dirty="0"/>
              <a:t>Komoditní fondy</a:t>
            </a:r>
          </a:p>
          <a:p>
            <a:r>
              <a:rPr lang="cs-CZ" dirty="0"/>
              <a:t>Nemovitostní fondy</a:t>
            </a:r>
          </a:p>
          <a:p>
            <a:r>
              <a:rPr lang="cs-CZ" dirty="0"/>
              <a:t>Smíšené, resp. balancované fondy</a:t>
            </a:r>
          </a:p>
          <a:p>
            <a:r>
              <a:rPr lang="cs-CZ" dirty="0" err="1"/>
              <a:t>Hedgingové</a:t>
            </a:r>
            <a:r>
              <a:rPr lang="cs-CZ" dirty="0"/>
              <a:t> fondy</a:t>
            </a:r>
          </a:p>
          <a:p>
            <a:r>
              <a:rPr lang="cs-CZ" dirty="0"/>
              <a:t>Fondy fondů</a:t>
            </a:r>
          </a:p>
        </p:txBody>
      </p:sp>
    </p:spTree>
    <p:extLst>
      <p:ext uri="{BB962C8B-B14F-4D97-AF65-F5344CB8AC3E}">
        <p14:creationId xmlns:p14="http://schemas.microsoft.com/office/powerpoint/2010/main" val="748309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Rozdělení fondů podle strategie</a:t>
            </a:r>
          </a:p>
        </p:txBody>
      </p:sp>
      <p:sp>
        <p:nvSpPr>
          <p:cNvPr id="3" name="Zástupný symbol pro obsah 2"/>
          <p:cNvSpPr>
            <a:spLocks noGrp="1"/>
          </p:cNvSpPr>
          <p:nvPr>
            <p:ph idx="1"/>
          </p:nvPr>
        </p:nvSpPr>
        <p:spPr/>
        <p:txBody>
          <a:bodyPr>
            <a:normAutofit fontScale="92500" lnSpcReduction="20000"/>
          </a:bodyPr>
          <a:lstStyle/>
          <a:p>
            <a:r>
              <a:rPr lang="cs-CZ" b="1" dirty="0"/>
              <a:t>Pasivní fondy </a:t>
            </a:r>
            <a:r>
              <a:rPr lang="cs-CZ" dirty="0"/>
              <a:t>(neřízené)</a:t>
            </a:r>
          </a:p>
          <a:p>
            <a:pPr marL="0" indent="0">
              <a:buNone/>
            </a:pPr>
            <a:r>
              <a:rPr lang="cs-CZ" dirty="0"/>
              <a:t>	- fondy s fixním portfoliem</a:t>
            </a:r>
          </a:p>
          <a:p>
            <a:pPr marL="0" indent="0">
              <a:buNone/>
            </a:pPr>
            <a:r>
              <a:rPr lang="cs-CZ" dirty="0"/>
              <a:t>	- indexové fondy</a:t>
            </a:r>
          </a:p>
          <a:p>
            <a:r>
              <a:rPr lang="cs-CZ" b="1" dirty="0"/>
              <a:t>Aktivní fondy </a:t>
            </a:r>
            <a:r>
              <a:rPr lang="cs-CZ" dirty="0"/>
              <a:t>(řízené)</a:t>
            </a:r>
          </a:p>
          <a:p>
            <a:pPr marL="0" indent="0">
              <a:buNone/>
            </a:pPr>
            <a:r>
              <a:rPr lang="cs-CZ" dirty="0"/>
              <a:t>	- strategie „</a:t>
            </a:r>
            <a:r>
              <a:rPr lang="cs-CZ" dirty="0" err="1"/>
              <a:t>value</a:t>
            </a:r>
            <a:r>
              <a:rPr lang="cs-CZ" dirty="0"/>
              <a:t> style </a:t>
            </a:r>
            <a:r>
              <a:rPr lang="cs-CZ" dirty="0" err="1"/>
              <a:t>investing</a:t>
            </a:r>
            <a:r>
              <a:rPr lang="cs-CZ" dirty="0"/>
              <a:t>“</a:t>
            </a:r>
          </a:p>
          <a:p>
            <a:pPr marL="0" indent="0">
              <a:buNone/>
            </a:pPr>
            <a:r>
              <a:rPr lang="cs-CZ" dirty="0"/>
              <a:t>	- strategie „</a:t>
            </a:r>
            <a:r>
              <a:rPr lang="cs-CZ" dirty="0" err="1"/>
              <a:t>growth</a:t>
            </a:r>
            <a:r>
              <a:rPr lang="cs-CZ" dirty="0"/>
              <a:t> style </a:t>
            </a:r>
            <a:r>
              <a:rPr lang="cs-CZ" dirty="0" err="1"/>
              <a:t>investing</a:t>
            </a:r>
            <a:r>
              <a:rPr lang="cs-CZ" dirty="0"/>
              <a:t>“</a:t>
            </a:r>
          </a:p>
          <a:p>
            <a:r>
              <a:rPr lang="cs-CZ" b="1" dirty="0"/>
              <a:t>Kombinované fondy</a:t>
            </a:r>
          </a:p>
          <a:p>
            <a:pPr marL="0" indent="0">
              <a:buNone/>
            </a:pPr>
            <a:r>
              <a:rPr lang="cs-CZ" dirty="0"/>
              <a:t>	- garantované fondy</a:t>
            </a:r>
          </a:p>
          <a:p>
            <a:pPr marL="0" indent="0">
              <a:buNone/>
            </a:pPr>
            <a:r>
              <a:rPr lang="cs-CZ" dirty="0"/>
              <a:t>	- fondy speciálních investičních strategií</a:t>
            </a:r>
          </a:p>
        </p:txBody>
      </p:sp>
    </p:spTree>
    <p:extLst>
      <p:ext uri="{BB962C8B-B14F-4D97-AF65-F5344CB8AC3E}">
        <p14:creationId xmlns:p14="http://schemas.microsoft.com/office/powerpoint/2010/main" val="4157131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Rozdělení podle právní subjektivity</a:t>
            </a:r>
          </a:p>
        </p:txBody>
      </p:sp>
      <p:sp>
        <p:nvSpPr>
          <p:cNvPr id="3" name="Zástupný symbol pro obsah 2"/>
          <p:cNvSpPr>
            <a:spLocks noGrp="1"/>
          </p:cNvSpPr>
          <p:nvPr>
            <p:ph idx="1"/>
          </p:nvPr>
        </p:nvSpPr>
        <p:spPr/>
        <p:txBody>
          <a:bodyPr>
            <a:normAutofit fontScale="85000" lnSpcReduction="20000"/>
          </a:bodyPr>
          <a:lstStyle/>
          <a:p>
            <a:pPr algn="just"/>
            <a:r>
              <a:rPr lang="cs-CZ" b="1" dirty="0"/>
              <a:t>Investiční fondy</a:t>
            </a:r>
            <a:r>
              <a:rPr lang="cs-CZ" dirty="0"/>
              <a:t> – mají právní subjektivitu a je klasickým právním subjektem, který má většinou podobu akciové společnosti a to s ohledem na to, že investiční fond získává prostředky emisí akcií.</a:t>
            </a:r>
          </a:p>
          <a:p>
            <a:pPr algn="just"/>
            <a:r>
              <a:rPr lang="cs-CZ" b="1" dirty="0"/>
              <a:t>Podílový fond</a:t>
            </a:r>
            <a:r>
              <a:rPr lang="cs-CZ" dirty="0"/>
              <a:t> – nemá právní subjektivitu, podílové fondy jsou zakládány investičními společnostmi, které je pak dále spravují. Podílový fond získává prostředky prostřednictvím zvláštních cenných papírů – podílových listů. Držitelé podílových listů jsou spoluvlastníky  podílových fondů, ale nemohou zasahovat do jeho spravování. Podílový fond je tak zvláštní entitou, která je svým ojetím jedinečná a nerozlučně spjatá s oblastí kolektivního investování.</a:t>
            </a:r>
            <a:endParaRPr lang="cs-CZ" b="1" dirty="0"/>
          </a:p>
        </p:txBody>
      </p:sp>
    </p:spTree>
    <p:extLst>
      <p:ext uri="{BB962C8B-B14F-4D97-AF65-F5344CB8AC3E}">
        <p14:creationId xmlns:p14="http://schemas.microsoft.com/office/powerpoint/2010/main" val="2965266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Rozšíření forem osob</a:t>
            </a:r>
          </a:p>
        </p:txBody>
      </p:sp>
      <p:sp>
        <p:nvSpPr>
          <p:cNvPr id="3" name="Zástupný symbol pro obsah 2"/>
          <p:cNvSpPr>
            <a:spLocks noGrp="1"/>
          </p:cNvSpPr>
          <p:nvPr>
            <p:ph idx="1"/>
          </p:nvPr>
        </p:nvSpPr>
        <p:spPr/>
        <p:txBody>
          <a:bodyPr>
            <a:normAutofit fontScale="70000" lnSpcReduction="20000"/>
          </a:bodyPr>
          <a:lstStyle/>
          <a:p>
            <a:pPr algn="just"/>
            <a:r>
              <a:rPr lang="cs-CZ" b="1" dirty="0"/>
              <a:t>Investiční </a:t>
            </a:r>
            <a:r>
              <a:rPr lang="cs-CZ" b="1" dirty="0" err="1"/>
              <a:t>svěřenský</a:t>
            </a:r>
            <a:r>
              <a:rPr lang="cs-CZ" b="1" dirty="0"/>
              <a:t> fond </a:t>
            </a:r>
            <a:r>
              <a:rPr lang="cs-CZ" dirty="0"/>
              <a:t>je formou </a:t>
            </a:r>
            <a:r>
              <a:rPr lang="cs-CZ" dirty="0" err="1"/>
              <a:t>svěřenského</a:t>
            </a:r>
            <a:r>
              <a:rPr lang="cs-CZ" dirty="0"/>
              <a:t> fondu podle ZISIF, který však není subjektem kolektivního investování, neboť zákon připouští formu </a:t>
            </a:r>
            <a:r>
              <a:rPr lang="cs-CZ" dirty="0" err="1"/>
              <a:t>svěřenského</a:t>
            </a:r>
            <a:r>
              <a:rPr lang="cs-CZ" dirty="0"/>
              <a:t> fondu pouze jako fondu kvalifikovaných investorů. </a:t>
            </a:r>
          </a:p>
          <a:p>
            <a:pPr algn="just"/>
            <a:r>
              <a:rPr lang="cs-CZ" b="1" dirty="0"/>
              <a:t>Akciová společnost s proměnlivým základním kapitálem, tzv. SICAV</a:t>
            </a:r>
            <a:r>
              <a:rPr lang="cs-CZ" dirty="0"/>
              <a:t>, výhody této formy jsou v právní subjektivitě, která vede k větší ochraně majetku akcionářů a s tím související větší možnost zapojení do rozhodovacích procesů, spojené s výhodami otevřené formy subjektu kolektivního investování, což činí investici lukrativní i pro retailové investory, neboť nabízí poměrně vysokou míru likvidity.</a:t>
            </a:r>
          </a:p>
          <a:p>
            <a:pPr algn="just"/>
            <a:r>
              <a:rPr lang="cs-CZ" b="1" dirty="0"/>
              <a:t>Komanditní společnost na investiční listy</a:t>
            </a:r>
            <a:r>
              <a:rPr lang="cs-CZ" dirty="0"/>
              <a:t>, je komanditní společnost, v níž pouze jeden společník ručí za její dluhy neomezeně (kompletář) a alespoň jeden společník za její dluhy neručí (</a:t>
            </a:r>
            <a:r>
              <a:rPr lang="cs-CZ" dirty="0" err="1"/>
              <a:t>komandista</a:t>
            </a:r>
            <a:r>
              <a:rPr lang="cs-CZ" dirty="0"/>
              <a:t>). Podíly </a:t>
            </a:r>
            <a:r>
              <a:rPr lang="cs-CZ" dirty="0" err="1"/>
              <a:t>komandistů</a:t>
            </a:r>
            <a:r>
              <a:rPr lang="cs-CZ" dirty="0"/>
              <a:t> komanditní společnosti na investiční listy jsou představovány </a:t>
            </a:r>
            <a:r>
              <a:rPr lang="cs-CZ" b="1" dirty="0"/>
              <a:t>investičními listy</a:t>
            </a:r>
            <a:r>
              <a:rPr lang="cs-CZ" dirty="0"/>
              <a:t>.</a:t>
            </a:r>
          </a:p>
          <a:p>
            <a:endParaRPr lang="cs-CZ" dirty="0"/>
          </a:p>
        </p:txBody>
      </p:sp>
    </p:spTree>
    <p:extLst>
      <p:ext uri="{BB962C8B-B14F-4D97-AF65-F5344CB8AC3E}">
        <p14:creationId xmlns:p14="http://schemas.microsoft.com/office/powerpoint/2010/main" val="2691084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Rizika kolektivního investování</a:t>
            </a:r>
          </a:p>
        </p:txBody>
      </p:sp>
      <p:sp>
        <p:nvSpPr>
          <p:cNvPr id="3" name="Zástupný symbol pro obsah 2"/>
          <p:cNvSpPr>
            <a:spLocks noGrp="1"/>
          </p:cNvSpPr>
          <p:nvPr>
            <p:ph idx="1"/>
          </p:nvPr>
        </p:nvSpPr>
        <p:spPr/>
        <p:txBody>
          <a:bodyPr/>
          <a:lstStyle/>
          <a:p>
            <a:pPr algn="just"/>
            <a:r>
              <a:rPr lang="cs-CZ" b="1" dirty="0"/>
              <a:t>Vnitřní rizika</a:t>
            </a:r>
          </a:p>
          <a:p>
            <a:pPr marL="0" indent="0" algn="just">
              <a:buNone/>
            </a:pPr>
            <a:r>
              <a:rPr lang="cs-CZ" dirty="0"/>
              <a:t>	- podnikatelská, instituce, rozhodování atd.</a:t>
            </a:r>
          </a:p>
          <a:p>
            <a:pPr algn="just"/>
            <a:r>
              <a:rPr lang="cs-CZ" b="1" dirty="0"/>
              <a:t>Vnější rizika</a:t>
            </a:r>
          </a:p>
          <a:p>
            <a:pPr marL="0" indent="0" algn="just">
              <a:buNone/>
            </a:pPr>
            <a:r>
              <a:rPr lang="cs-CZ" dirty="0"/>
              <a:t>	- </a:t>
            </a:r>
            <a:r>
              <a:rPr lang="cs-CZ" dirty="0" err="1"/>
              <a:t>compliance</a:t>
            </a:r>
            <a:r>
              <a:rPr lang="cs-CZ" dirty="0"/>
              <a:t> rizika (porušování statutu 	fondu a pravidel obchodování s cennými 	papíry);</a:t>
            </a:r>
          </a:p>
          <a:p>
            <a:pPr marL="0" indent="0" algn="just">
              <a:buNone/>
            </a:pPr>
            <a:r>
              <a:rPr lang="cs-CZ" dirty="0"/>
              <a:t>	- kriminální jednání.</a:t>
            </a:r>
          </a:p>
        </p:txBody>
      </p:sp>
    </p:spTree>
    <p:extLst>
      <p:ext uri="{BB962C8B-B14F-4D97-AF65-F5344CB8AC3E}">
        <p14:creationId xmlns:p14="http://schemas.microsoft.com/office/powerpoint/2010/main" val="37729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Právní úprava kolektivního investování</a:t>
            </a:r>
          </a:p>
        </p:txBody>
      </p:sp>
      <p:sp>
        <p:nvSpPr>
          <p:cNvPr id="3" name="Zástupný symbol pro obsah 2"/>
          <p:cNvSpPr>
            <a:spLocks noGrp="1"/>
          </p:cNvSpPr>
          <p:nvPr>
            <p:ph idx="1"/>
          </p:nvPr>
        </p:nvSpPr>
        <p:spPr/>
        <p:txBody>
          <a:bodyPr>
            <a:normAutofit fontScale="92500" lnSpcReduction="20000"/>
          </a:bodyPr>
          <a:lstStyle/>
          <a:p>
            <a:pPr algn="just"/>
            <a:r>
              <a:rPr lang="cs-CZ" b="1" dirty="0"/>
              <a:t>Zákon č. 240/2013 Sb., o investičních společnostech a investičních fondech </a:t>
            </a:r>
            <a:r>
              <a:rPr lang="cs-CZ" dirty="0"/>
              <a:t>(před tím platil zákon č. 248/1992Sb., o investičních společnostech a investičních fondech a zákon č. 189/2004 Sb., o kolektivním investování ),</a:t>
            </a:r>
          </a:p>
          <a:p>
            <a:pPr algn="just"/>
            <a:r>
              <a:rPr lang="cs-CZ" dirty="0"/>
              <a:t>Zákon o podnikání na kapitálovém trhu, č. 256/2004 Sb.</a:t>
            </a:r>
          </a:p>
          <a:p>
            <a:pPr algn="just"/>
            <a:r>
              <a:rPr lang="cs-CZ" dirty="0"/>
              <a:t>Zákon o dohledu v oblasti kapitálového trhu, č. 15/1998 Sb.</a:t>
            </a:r>
          </a:p>
          <a:p>
            <a:pPr algn="just"/>
            <a:r>
              <a:rPr lang="cs-CZ" dirty="0"/>
              <a:t>Nový obchodní zákoník, č. 89/2012 Sb.</a:t>
            </a:r>
          </a:p>
          <a:p>
            <a:pPr algn="just"/>
            <a:r>
              <a:rPr lang="cs-CZ" dirty="0"/>
              <a:t>Zákon o obchodních korporacích, č. 90/2012 Sb.</a:t>
            </a:r>
          </a:p>
        </p:txBody>
      </p:sp>
    </p:spTree>
    <p:extLst>
      <p:ext uri="{BB962C8B-B14F-4D97-AF65-F5344CB8AC3E}">
        <p14:creationId xmlns:p14="http://schemas.microsoft.com/office/powerpoint/2010/main" val="2145244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Zákon o investičních společnostech a investičních fondech (ZISIF)</a:t>
            </a: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a:t>Od srpna roku 2013 upravuje oblast kolektivního investování nový zákon č. 240/2013 Sb. Důvodem přijetí nového zákona je transpozice dvou základních evropských předpisů“</a:t>
            </a:r>
          </a:p>
          <a:p>
            <a:pPr algn="just"/>
            <a:r>
              <a:rPr lang="cs-CZ" dirty="0"/>
              <a:t>Směrnice č. 2011/61/EU, o správcích alternativních investičních fondů – AIFMD,</a:t>
            </a:r>
          </a:p>
          <a:p>
            <a:pPr algn="just"/>
            <a:r>
              <a:rPr lang="cs-CZ" dirty="0"/>
              <a:t>Směrnice č. 2009/65/ES, o koordinaci právních a správních předpisů týkajících se subjektů kolektivního investování do převoditelných cenných papírů – UCITS IV, v současnosti UCITS V</a:t>
            </a:r>
          </a:p>
          <a:p>
            <a:pPr marL="0" indent="0">
              <a:buNone/>
            </a:pPr>
            <a:endParaRPr lang="cs-CZ" dirty="0"/>
          </a:p>
        </p:txBody>
      </p:sp>
    </p:spTree>
    <p:extLst>
      <p:ext uri="{BB962C8B-B14F-4D97-AF65-F5344CB8AC3E}">
        <p14:creationId xmlns:p14="http://schemas.microsoft.com/office/powerpoint/2010/main" val="242270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Kolektivní investování</a:t>
            </a:r>
            <a:br>
              <a:rPr lang="cs-CZ" b="1" dirty="0"/>
            </a:br>
            <a:r>
              <a:rPr lang="cs-CZ" b="1" dirty="0"/>
              <a:t>- definice</a:t>
            </a:r>
          </a:p>
        </p:txBody>
      </p:sp>
      <p:sp>
        <p:nvSpPr>
          <p:cNvPr id="3" name="Zástupný symbol pro obsah 2"/>
          <p:cNvSpPr>
            <a:spLocks noGrp="1"/>
          </p:cNvSpPr>
          <p:nvPr>
            <p:ph idx="1"/>
          </p:nvPr>
        </p:nvSpPr>
        <p:spPr/>
        <p:txBody>
          <a:bodyPr>
            <a:normAutofit fontScale="92500"/>
          </a:bodyPr>
          <a:lstStyle/>
          <a:p>
            <a:pPr algn="just"/>
            <a:r>
              <a:rPr lang="cs-CZ" b="1" dirty="0"/>
              <a:t>Kolektivním investováním </a:t>
            </a:r>
            <a:r>
              <a:rPr lang="cs-CZ" dirty="0"/>
              <a:t>rozumíme zvláštní a specifickou investiční činnost, jež spočívá ve společném finančním investování více osob </a:t>
            </a:r>
            <a:r>
              <a:rPr lang="cs-CZ" b="1" dirty="0"/>
              <a:t>prostřednictvím fondů</a:t>
            </a:r>
            <a:r>
              <a:rPr lang="cs-CZ" dirty="0"/>
              <a:t>.</a:t>
            </a:r>
          </a:p>
          <a:p>
            <a:pPr algn="just"/>
            <a:r>
              <a:rPr lang="cs-CZ" b="1" dirty="0"/>
              <a:t>Kolektivní investování </a:t>
            </a:r>
            <a:r>
              <a:rPr lang="cs-CZ" dirty="0"/>
              <a:t>je, v návaznosti na shora uvedené, </a:t>
            </a:r>
            <a:r>
              <a:rPr lang="cs-CZ" b="1" dirty="0"/>
              <a:t>nejefektivnější zhodnocení volných finančních prostředků při současné minimalizaci investičního rizika</a:t>
            </a:r>
            <a:r>
              <a:rPr lang="cs-CZ" dirty="0"/>
              <a:t>, a to prostřednictvím dostatečné diverzifikace portfolia fondu.</a:t>
            </a:r>
          </a:p>
        </p:txBody>
      </p:sp>
    </p:spTree>
    <p:extLst>
      <p:ext uri="{BB962C8B-B14F-4D97-AF65-F5344CB8AC3E}">
        <p14:creationId xmlns:p14="http://schemas.microsoft.com/office/powerpoint/2010/main" val="18813716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Nový ZISIF</a:t>
            </a:r>
          </a:p>
        </p:txBody>
      </p:sp>
      <p:sp>
        <p:nvSpPr>
          <p:cNvPr id="3" name="Zástupný symbol pro obsah 2"/>
          <p:cNvSpPr>
            <a:spLocks noGrp="1"/>
          </p:cNvSpPr>
          <p:nvPr>
            <p:ph idx="1"/>
          </p:nvPr>
        </p:nvSpPr>
        <p:spPr/>
        <p:txBody>
          <a:bodyPr>
            <a:noAutofit/>
          </a:bodyPr>
          <a:lstStyle/>
          <a:p>
            <a:pPr marL="0" indent="0" algn="just">
              <a:buNone/>
            </a:pPr>
            <a:r>
              <a:rPr lang="cs-CZ" sz="1800" dirty="0"/>
              <a:t>Nový zákon je v porovnání s ZKI (114 §§) </a:t>
            </a:r>
            <a:r>
              <a:rPr lang="cs-CZ" sz="1800" b="1" dirty="0"/>
              <a:t>podstatně rozsáhlejší a podrobnější, obsahuje 677 §§</a:t>
            </a:r>
            <a:r>
              <a:rPr lang="cs-CZ" sz="1800" dirty="0"/>
              <a:t>. Je rozdělen celkem na </a:t>
            </a:r>
            <a:r>
              <a:rPr lang="cs-CZ" sz="1800" b="1" dirty="0"/>
              <a:t>16 částí</a:t>
            </a:r>
            <a:r>
              <a:rPr lang="cs-CZ" sz="1800" dirty="0"/>
              <a:t>, ty pak členíme na jednotlivé hlavy, díly a oddíly.</a:t>
            </a:r>
          </a:p>
          <a:p>
            <a:pPr marL="0" indent="0" algn="just">
              <a:buNone/>
            </a:pPr>
            <a:r>
              <a:rPr lang="cs-CZ" sz="1800" b="1" dirty="0"/>
              <a:t>V úvodních částech </a:t>
            </a:r>
            <a:r>
              <a:rPr lang="cs-CZ" sz="1800" dirty="0"/>
              <a:t>jsou podrobně rozebrány pravidla podnikání v oblasti kolektivního investování pro obhospodařovatele, administrátora, depozitáře a hlavního podpůrce.</a:t>
            </a:r>
          </a:p>
          <a:p>
            <a:pPr marL="0" indent="0" algn="just">
              <a:buNone/>
            </a:pPr>
            <a:r>
              <a:rPr lang="cs-CZ" sz="1800" b="1" dirty="0"/>
              <a:t>V šesté části </a:t>
            </a:r>
            <a:r>
              <a:rPr lang="cs-CZ" sz="1800" dirty="0"/>
              <a:t>jsou obecně upraveny  investiční fondy a to včetně jejich jednotlivých forem. </a:t>
            </a:r>
            <a:r>
              <a:rPr lang="cs-CZ" sz="1800" b="1" dirty="0"/>
              <a:t>Dvě další části </a:t>
            </a:r>
            <a:r>
              <a:rPr lang="cs-CZ" sz="1800" dirty="0"/>
              <a:t>obsahují podrobnější úpravu odchylek fondů kolektivního investování ve smyslu ZISIF a fondů kvalifikovaných investorů.</a:t>
            </a:r>
          </a:p>
          <a:p>
            <a:pPr marL="0" indent="0" algn="just">
              <a:buNone/>
            </a:pPr>
            <a:r>
              <a:rPr lang="cs-CZ" sz="1800" b="1" dirty="0"/>
              <a:t>V dalších částech </a:t>
            </a:r>
            <a:r>
              <a:rPr lang="cs-CZ" sz="1800" dirty="0"/>
              <a:t>jsou upraveny společné oblasti jako nabízení investic, přeshraniční obhospodařování, zrušení a přeměny či jiné majetkové dispozice a oznamovací povinnosti.</a:t>
            </a:r>
          </a:p>
          <a:p>
            <a:pPr marL="0" indent="0" algn="just">
              <a:buNone/>
            </a:pPr>
            <a:r>
              <a:rPr lang="cs-CZ" sz="1800" b="1" dirty="0"/>
              <a:t>Část třináctá </a:t>
            </a:r>
            <a:r>
              <a:rPr lang="cs-CZ" sz="1800" dirty="0"/>
              <a:t>se věnuje procesní stránce a to sice řízení o žádostech.</a:t>
            </a:r>
          </a:p>
          <a:p>
            <a:pPr marL="0" indent="0" algn="just">
              <a:buNone/>
            </a:pPr>
            <a:r>
              <a:rPr lang="cs-CZ" sz="1800" b="1" dirty="0"/>
              <a:t>Další části </a:t>
            </a:r>
            <a:r>
              <a:rPr lang="cs-CZ" sz="1800" dirty="0"/>
              <a:t>se zabývají dohledem ČNB a správními delikty</a:t>
            </a:r>
          </a:p>
          <a:p>
            <a:pPr marL="0" indent="0" algn="just">
              <a:buNone/>
            </a:pPr>
            <a:r>
              <a:rPr lang="cs-CZ" sz="1800" b="1" dirty="0"/>
              <a:t>Závěrečná část šestnáctá </a:t>
            </a:r>
            <a:r>
              <a:rPr lang="cs-CZ" sz="1800" dirty="0"/>
              <a:t>pak standardně upravuje společná, přechodná a závěrečná ustanovení.</a:t>
            </a:r>
          </a:p>
          <a:p>
            <a:pPr marL="0" indent="0">
              <a:buNone/>
            </a:pPr>
            <a:endParaRPr lang="cs-CZ" sz="1800" dirty="0"/>
          </a:p>
        </p:txBody>
      </p:sp>
    </p:spTree>
    <p:extLst>
      <p:ext uri="{BB962C8B-B14F-4D97-AF65-F5344CB8AC3E}">
        <p14:creationId xmlns:p14="http://schemas.microsoft.com/office/powerpoint/2010/main" val="6544421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Zásady ZISIF</a:t>
            </a:r>
          </a:p>
        </p:txBody>
      </p:sp>
      <p:sp>
        <p:nvSpPr>
          <p:cNvPr id="3" name="Zástupný symbol pro obsah 2"/>
          <p:cNvSpPr>
            <a:spLocks noGrp="1"/>
          </p:cNvSpPr>
          <p:nvPr>
            <p:ph idx="1"/>
          </p:nvPr>
        </p:nvSpPr>
        <p:spPr/>
        <p:txBody>
          <a:bodyPr/>
          <a:lstStyle/>
          <a:p>
            <a:pPr algn="just"/>
            <a:r>
              <a:rPr lang="cs-CZ" dirty="0"/>
              <a:t>Rozlišení obhospodařování a administrace fondů</a:t>
            </a:r>
          </a:p>
          <a:p>
            <a:pPr algn="just"/>
            <a:r>
              <a:rPr lang="cs-CZ" dirty="0"/>
              <a:t>Rozšíření okruhu přípustných právních forem investičních fondů</a:t>
            </a:r>
          </a:p>
          <a:p>
            <a:pPr algn="just"/>
            <a:r>
              <a:rPr lang="cs-CZ" dirty="0"/>
              <a:t>Obchodovatelnost investičních akcií a podílových listů</a:t>
            </a:r>
          </a:p>
        </p:txBody>
      </p:sp>
    </p:spTree>
    <p:extLst>
      <p:ext uri="{BB962C8B-B14F-4D97-AF65-F5344CB8AC3E}">
        <p14:creationId xmlns:p14="http://schemas.microsoft.com/office/powerpoint/2010/main" val="3286294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Infrastruktura investičních fondů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Infrastruktura investičních fondů obsahuje určité esenciální prvky a jejich vzájemné propojení za účelem úspěšného a udržitelného fungování a rozvoje vybrané komplexní struktury, tj. investičního fondu a za jednotlivé prvky můžeme považovat:</a:t>
            </a:r>
          </a:p>
          <a:p>
            <a:r>
              <a:rPr lang="cs-CZ" dirty="0"/>
              <a:t>Obhospodařovatele</a:t>
            </a:r>
          </a:p>
          <a:p>
            <a:r>
              <a:rPr lang="cs-CZ" dirty="0"/>
              <a:t>Administrátora</a:t>
            </a:r>
          </a:p>
          <a:p>
            <a:r>
              <a:rPr lang="cs-CZ" dirty="0"/>
              <a:t>Depozitáře</a:t>
            </a:r>
          </a:p>
          <a:p>
            <a:r>
              <a:rPr lang="cs-CZ" dirty="0"/>
              <a:t>Hlavního podpůrce</a:t>
            </a:r>
          </a:p>
        </p:txBody>
      </p:sp>
    </p:spTree>
    <p:extLst>
      <p:ext uri="{BB962C8B-B14F-4D97-AF65-F5344CB8AC3E}">
        <p14:creationId xmlns:p14="http://schemas.microsoft.com/office/powerpoint/2010/main" val="13514762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ZISIF - obhospodařovatel</a:t>
            </a:r>
          </a:p>
        </p:txBody>
      </p:sp>
      <p:sp>
        <p:nvSpPr>
          <p:cNvPr id="3" name="Zástupný symbol pro obsah 2"/>
          <p:cNvSpPr>
            <a:spLocks noGrp="1"/>
          </p:cNvSpPr>
          <p:nvPr>
            <p:ph idx="1"/>
          </p:nvPr>
        </p:nvSpPr>
        <p:spPr/>
        <p:txBody>
          <a:bodyPr>
            <a:normAutofit/>
          </a:bodyPr>
          <a:lstStyle/>
          <a:p>
            <a:pPr marL="0" indent="0">
              <a:buNone/>
            </a:pPr>
            <a:r>
              <a:rPr lang="cs-CZ" dirty="0"/>
              <a:t>§ 5 Obhospodařování</a:t>
            </a:r>
          </a:p>
          <a:p>
            <a:pPr marL="0" indent="0">
              <a:buNone/>
            </a:pPr>
            <a:r>
              <a:rPr lang="cs-CZ" b="1" dirty="0"/>
              <a:t>Obhospodařováním investičního fondu </a:t>
            </a:r>
            <a:r>
              <a:rPr lang="cs-CZ" dirty="0"/>
              <a:t>je </a:t>
            </a:r>
          </a:p>
          <a:p>
            <a:r>
              <a:rPr lang="cs-CZ" dirty="0"/>
              <a:t>správa majetku tohoto fondu, </a:t>
            </a:r>
          </a:p>
          <a:p>
            <a:r>
              <a:rPr lang="cs-CZ" dirty="0"/>
              <a:t>včetně investování na účet tohoto fondu </a:t>
            </a:r>
          </a:p>
          <a:p>
            <a:r>
              <a:rPr lang="cs-CZ" dirty="0"/>
              <a:t>a řízení rizik spojených s tímto investováním</a:t>
            </a:r>
          </a:p>
          <a:p>
            <a:pPr marL="0" indent="0">
              <a:buNone/>
            </a:pPr>
            <a:r>
              <a:rPr lang="cs-CZ" dirty="0"/>
              <a:t>K obhospodařování investičního fondu je nutné povolení ČNB</a:t>
            </a:r>
          </a:p>
        </p:txBody>
      </p:sp>
    </p:spTree>
    <p:extLst>
      <p:ext uri="{BB962C8B-B14F-4D97-AF65-F5344CB8AC3E}">
        <p14:creationId xmlns:p14="http://schemas.microsoft.com/office/powerpoint/2010/main" val="5495708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60648"/>
            <a:ext cx="8229600" cy="1143000"/>
          </a:xfrm>
        </p:spPr>
        <p:txBody>
          <a:bodyPr>
            <a:normAutofit/>
          </a:bodyPr>
          <a:lstStyle/>
          <a:p>
            <a:r>
              <a:rPr lang="cs-CZ" sz="4000" b="1" dirty="0"/>
              <a:t>ZISIF - obhospodařovatel</a:t>
            </a:r>
          </a:p>
        </p:txBody>
      </p:sp>
      <p:sp>
        <p:nvSpPr>
          <p:cNvPr id="3" name="Zástupný symbol pro obsah 2"/>
          <p:cNvSpPr>
            <a:spLocks noGrp="1"/>
          </p:cNvSpPr>
          <p:nvPr>
            <p:ph idx="1"/>
          </p:nvPr>
        </p:nvSpPr>
        <p:spPr/>
        <p:txBody>
          <a:bodyPr>
            <a:normAutofit fontScale="92500"/>
          </a:bodyPr>
          <a:lstStyle/>
          <a:p>
            <a:pPr marL="0" indent="0">
              <a:buNone/>
            </a:pPr>
            <a:r>
              <a:rPr lang="cs-CZ" dirty="0"/>
              <a:t>§ 6 Obhospodařovatel</a:t>
            </a:r>
          </a:p>
          <a:p>
            <a:pPr marL="0" indent="0">
              <a:buNone/>
            </a:pPr>
            <a:r>
              <a:rPr lang="cs-CZ" dirty="0"/>
              <a:t>Kdo obhospodařuje investiční fond, je jeho obhospodařovatelem</a:t>
            </a:r>
          </a:p>
          <a:p>
            <a:pPr marL="0" indent="0">
              <a:buNone/>
            </a:pPr>
            <a:r>
              <a:rPr lang="cs-CZ" dirty="0"/>
              <a:t>§ 7 Investiční společnost</a:t>
            </a:r>
          </a:p>
          <a:p>
            <a:pPr marL="0" indent="0">
              <a:buNone/>
            </a:pPr>
            <a:r>
              <a:rPr lang="cs-CZ" dirty="0"/>
              <a:t>Investiční společnost je právnická osoba se sídlem v ČR, která je na základě povolení ČNB oprávněna obhospodařovat investiční fond nebo provádět administraci investičního fondu nebo vykonávat činnosti uvedené v § 11 odst. 1 písm. c) až f)</a:t>
            </a:r>
          </a:p>
        </p:txBody>
      </p:sp>
    </p:spTree>
    <p:extLst>
      <p:ext uri="{BB962C8B-B14F-4D97-AF65-F5344CB8AC3E}">
        <p14:creationId xmlns:p14="http://schemas.microsoft.com/office/powerpoint/2010/main" val="8720651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ZISIF – investiční fond</a:t>
            </a:r>
          </a:p>
        </p:txBody>
      </p:sp>
      <p:sp>
        <p:nvSpPr>
          <p:cNvPr id="3" name="Zástupný symbol pro obsah 2"/>
          <p:cNvSpPr>
            <a:spLocks noGrp="1"/>
          </p:cNvSpPr>
          <p:nvPr>
            <p:ph idx="1"/>
          </p:nvPr>
        </p:nvSpPr>
        <p:spPr>
          <a:xfrm>
            <a:off x="467544" y="1628800"/>
            <a:ext cx="8229600" cy="4525963"/>
          </a:xfrm>
        </p:spPr>
        <p:txBody>
          <a:bodyPr>
            <a:normAutofit/>
          </a:bodyPr>
          <a:lstStyle/>
          <a:p>
            <a:pPr marL="0" indent="0">
              <a:buNone/>
            </a:pPr>
            <a:r>
              <a:rPr lang="cs-CZ" b="1" dirty="0"/>
              <a:t>§§ 8 a 9 Investiční fond s právní osobností</a:t>
            </a:r>
          </a:p>
          <a:p>
            <a:pPr marL="0" indent="0">
              <a:buNone/>
            </a:pPr>
            <a:r>
              <a:rPr lang="cs-CZ" dirty="0"/>
              <a:t>Samosprávným investičním fondem je investiční fond s právní osobností, který je na základě povolení ČNB oprávněn se obhospodařovat, popřípadě provádět svou administraci.</a:t>
            </a:r>
          </a:p>
        </p:txBody>
      </p:sp>
    </p:spTree>
    <p:extLst>
      <p:ext uri="{BB962C8B-B14F-4D97-AF65-F5344CB8AC3E}">
        <p14:creationId xmlns:p14="http://schemas.microsoft.com/office/powerpoint/2010/main" val="1680492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ZISIF – správa majetku srovnatelná a obhospodařováním</a:t>
            </a:r>
          </a:p>
        </p:txBody>
      </p:sp>
      <p:sp>
        <p:nvSpPr>
          <p:cNvPr id="3" name="Zástupný symbol pro obsah 2"/>
          <p:cNvSpPr>
            <a:spLocks noGrp="1"/>
          </p:cNvSpPr>
          <p:nvPr>
            <p:ph idx="1"/>
          </p:nvPr>
        </p:nvSpPr>
        <p:spPr/>
        <p:txBody>
          <a:bodyPr>
            <a:normAutofit fontScale="92500"/>
          </a:bodyPr>
          <a:lstStyle/>
          <a:p>
            <a:pPr marL="0" indent="0" algn="just">
              <a:buNone/>
            </a:pPr>
            <a:r>
              <a:rPr lang="cs-CZ" b="1" dirty="0"/>
              <a:t>§ 15 správa majetku srovnatelná s obhospodařováním</a:t>
            </a:r>
            <a:r>
              <a:rPr lang="cs-CZ" dirty="0"/>
              <a:t>, v tomto ustanovení se stanoví, že ten kdo není oprávněn obhospodařovat investiční fondy a v ČR výdělečně živnostenským nebo jiným způsobem spravuje nebo hodlá spravovat majetek za účelem jeho společného investování na základě určené strategie ve prospěch těchto investorů, musí poslat žádost o zápis do seznamu vedeného ČNB – návaznost na §§ 17, 477, 480 nebo 596.</a:t>
            </a:r>
          </a:p>
        </p:txBody>
      </p:sp>
    </p:spTree>
    <p:extLst>
      <p:ext uri="{BB962C8B-B14F-4D97-AF65-F5344CB8AC3E}">
        <p14:creationId xmlns:p14="http://schemas.microsoft.com/office/powerpoint/2010/main" val="3033236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ZISIF – rozhodný limit</a:t>
            </a:r>
          </a:p>
        </p:txBody>
      </p:sp>
      <p:sp>
        <p:nvSpPr>
          <p:cNvPr id="3" name="Zástupný symbol pro obsah 2"/>
          <p:cNvSpPr>
            <a:spLocks noGrp="1"/>
          </p:cNvSpPr>
          <p:nvPr>
            <p:ph idx="1"/>
          </p:nvPr>
        </p:nvSpPr>
        <p:spPr/>
        <p:txBody>
          <a:bodyPr/>
          <a:lstStyle/>
          <a:p>
            <a:pPr marL="0" indent="0" algn="just">
              <a:buNone/>
            </a:pPr>
            <a:r>
              <a:rPr lang="cs-CZ" b="1" dirty="0"/>
              <a:t>Rozhodný limit </a:t>
            </a:r>
            <a:r>
              <a:rPr lang="cs-CZ" dirty="0"/>
              <a:t>(§ 16) je hranice majetku obhospodařovaných investičních fondů jedním subjektem, Tuto hranici stanoví zákon a od ní se odvíjí dílčí pravidla obhospodařování a povinnosti obhospodařovatelů. Zákon rozlišuje dvě hranice:</a:t>
            </a:r>
          </a:p>
          <a:p>
            <a:pPr algn="just"/>
            <a:r>
              <a:rPr lang="cs-CZ" dirty="0"/>
              <a:t>100 mil. EUR (základní hranice)</a:t>
            </a:r>
          </a:p>
          <a:p>
            <a:pPr algn="just"/>
            <a:r>
              <a:rPr lang="cs-CZ" dirty="0"/>
              <a:t>500 mil. EUR (zvýšená hranice)</a:t>
            </a:r>
          </a:p>
        </p:txBody>
      </p:sp>
    </p:spTree>
    <p:extLst>
      <p:ext uri="{BB962C8B-B14F-4D97-AF65-F5344CB8AC3E}">
        <p14:creationId xmlns:p14="http://schemas.microsoft.com/office/powerpoint/2010/main" val="18824882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ZISIF – pravidla činnosti a hospodaření</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Obhospodařovatel je povinen obhospodařovat investiční fond s odbornou péčí a řádně a obezřetně.</a:t>
            </a:r>
          </a:p>
          <a:p>
            <a:pPr marL="0" indent="0">
              <a:buNone/>
            </a:pPr>
            <a:r>
              <a:rPr lang="cs-CZ" dirty="0"/>
              <a:t>§ 18 odborná péče</a:t>
            </a:r>
          </a:p>
          <a:p>
            <a:pPr marL="0" indent="0">
              <a:buNone/>
            </a:pPr>
            <a:r>
              <a:rPr lang="cs-CZ" dirty="0"/>
              <a:t>§ 19 řádný a obezřetný výkon činnosti</a:t>
            </a:r>
          </a:p>
          <a:p>
            <a:pPr marL="0" indent="0">
              <a:buNone/>
            </a:pPr>
            <a:r>
              <a:rPr lang="cs-CZ" dirty="0"/>
              <a:t>§ 20 řídící a kontrolní systém</a:t>
            </a:r>
          </a:p>
          <a:p>
            <a:pPr marL="0" indent="0">
              <a:buNone/>
            </a:pPr>
            <a:r>
              <a:rPr lang="cs-CZ" dirty="0"/>
              <a:t>§ 21 personální vybavení – obhospodařovatel musí mít alespoň dvě osoby, které mají dostatečné zkušenosti se správou majetku, na který je zaměřena investiční strategie – návaznost na §§ 515 až 518</a:t>
            </a:r>
          </a:p>
        </p:txBody>
      </p:sp>
    </p:spTree>
    <p:extLst>
      <p:ext uri="{BB962C8B-B14F-4D97-AF65-F5344CB8AC3E}">
        <p14:creationId xmlns:p14="http://schemas.microsoft.com/office/powerpoint/2010/main" val="987766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ZISIF - administrace</a:t>
            </a:r>
          </a:p>
        </p:txBody>
      </p:sp>
      <p:sp>
        <p:nvSpPr>
          <p:cNvPr id="3" name="Zástupný symbol pro obsah 2"/>
          <p:cNvSpPr>
            <a:spLocks noGrp="1"/>
          </p:cNvSpPr>
          <p:nvPr>
            <p:ph idx="1"/>
          </p:nvPr>
        </p:nvSpPr>
        <p:spPr/>
        <p:txBody>
          <a:bodyPr/>
          <a:lstStyle/>
          <a:p>
            <a:pPr marL="0" indent="0" algn="just">
              <a:buNone/>
            </a:pPr>
            <a:r>
              <a:rPr lang="cs-CZ" b="1" dirty="0"/>
              <a:t>Administrací</a:t>
            </a:r>
            <a:r>
              <a:rPr lang="cs-CZ" dirty="0"/>
              <a:t> se rozumí určité doprovodné činnosti související se správou investičního fondu, které nespadají svým vymezením do obhospodařování fondů (§38). Jedná se např. o vedení účetnictví, zajišťování právních služeb, vyřizování stížností a reklamací investorů apod.</a:t>
            </a:r>
          </a:p>
        </p:txBody>
      </p:sp>
    </p:spTree>
    <p:extLst>
      <p:ext uri="{BB962C8B-B14F-4D97-AF65-F5344CB8AC3E}">
        <p14:creationId xmlns:p14="http://schemas.microsoft.com/office/powerpoint/2010/main" val="2173843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Kolektivní investování</a:t>
            </a:r>
            <a:br>
              <a:rPr lang="cs-CZ" b="1" dirty="0"/>
            </a:br>
            <a:r>
              <a:rPr lang="cs-CZ" b="1" dirty="0"/>
              <a:t>- definice</a:t>
            </a:r>
          </a:p>
        </p:txBody>
      </p:sp>
      <p:sp>
        <p:nvSpPr>
          <p:cNvPr id="3" name="Zástupný symbol pro obsah 2"/>
          <p:cNvSpPr>
            <a:spLocks noGrp="1"/>
          </p:cNvSpPr>
          <p:nvPr>
            <p:ph idx="1"/>
          </p:nvPr>
        </p:nvSpPr>
        <p:spPr/>
        <p:txBody>
          <a:bodyPr/>
          <a:lstStyle/>
          <a:p>
            <a:pPr marL="0" indent="0" algn="just">
              <a:buNone/>
            </a:pPr>
            <a:r>
              <a:rPr lang="cs-CZ" b="1" dirty="0"/>
              <a:t>Kolektivní investování</a:t>
            </a:r>
            <a:r>
              <a:rPr lang="cs-CZ" dirty="0"/>
              <a:t> lze chápat jako </a:t>
            </a:r>
            <a:r>
              <a:rPr lang="cs-CZ" i="1" dirty="0"/>
              <a:t>„sdružování finančních prostředků několika investorů na bázi poměrného sdílení rizika za účelem optimalizace jejich výnosu, které jsou svěřeny do obhospodařování profesionálnímu aparátu a následně investovány na finančních trzích nebo jiným způsobem“</a:t>
            </a:r>
            <a:r>
              <a:rPr lang="cs-CZ" dirty="0"/>
              <a:t> (Kotásek , J.: Kurs obchodního práva: právo cenných papírů. Praha: C. H. Beck, 2005, str. 728)</a:t>
            </a:r>
          </a:p>
        </p:txBody>
      </p:sp>
    </p:spTree>
    <p:extLst>
      <p:ext uri="{BB962C8B-B14F-4D97-AF65-F5344CB8AC3E}">
        <p14:creationId xmlns:p14="http://schemas.microsoft.com/office/powerpoint/2010/main" val="143558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ZISIF - administrátor</a:t>
            </a:r>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a:t>Administrátorem je podle § 40</a:t>
            </a:r>
            <a:r>
              <a:rPr lang="cs-CZ" dirty="0"/>
              <a:t> ten, kdo provádí administraci investičního fondu na jeho účet.</a:t>
            </a:r>
          </a:p>
          <a:p>
            <a:pPr marL="0" indent="0" algn="just">
              <a:buNone/>
            </a:pPr>
            <a:r>
              <a:rPr lang="cs-CZ" dirty="0"/>
              <a:t>Rozlišujeme </a:t>
            </a:r>
            <a:r>
              <a:rPr lang="cs-CZ" b="1" dirty="0"/>
              <a:t>administrátora a hlavního administrátora</a:t>
            </a:r>
            <a:r>
              <a:rPr lang="cs-CZ" dirty="0"/>
              <a:t>. Hlavní administrátor se specializuje na administraci investičních fondů, u tohoto administrátora je požadavek na minimální počáteční kapitál </a:t>
            </a:r>
            <a:r>
              <a:rPr lang="cs-CZ" b="1" dirty="0"/>
              <a:t>50 tis. EUR</a:t>
            </a:r>
            <a:r>
              <a:rPr lang="cs-CZ" dirty="0"/>
              <a:t>.</a:t>
            </a:r>
          </a:p>
          <a:p>
            <a:pPr marL="0" indent="0" algn="just">
              <a:buNone/>
            </a:pPr>
            <a:r>
              <a:rPr lang="cs-CZ" dirty="0"/>
              <a:t>Administrátor je většinou hlavním kontaktním místem pro investory, včetně potenciálních investorů, proto se u něj klade zvláštní důraz na rovné zacházení s investory.</a:t>
            </a:r>
          </a:p>
        </p:txBody>
      </p:sp>
    </p:spTree>
    <p:extLst>
      <p:ext uri="{BB962C8B-B14F-4D97-AF65-F5344CB8AC3E}">
        <p14:creationId xmlns:p14="http://schemas.microsoft.com/office/powerpoint/2010/main" val="16405541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ZISIF - depozitář</a:t>
            </a: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b="1" dirty="0"/>
              <a:t>Depozitářem fondu </a:t>
            </a:r>
            <a:r>
              <a:rPr lang="cs-CZ" dirty="0"/>
              <a:t>je právnická osoba , které musí být do detence svěřen majetek fondu, která plní pokyny investiční společnosti nebo investičního fondu k dispozici se svěřenými hodnotami a kontroluje, zda je nakládání s těmito majetkovými hodnotami v souladu se zákonem a statutem fondu.</a:t>
            </a:r>
          </a:p>
          <a:p>
            <a:pPr marL="0" indent="0">
              <a:buNone/>
            </a:pPr>
            <a:r>
              <a:rPr lang="cs-CZ" dirty="0"/>
              <a:t>§§ 60 – 67 základní ustanovení</a:t>
            </a:r>
          </a:p>
          <a:p>
            <a:pPr marL="0" indent="0">
              <a:buNone/>
            </a:pPr>
            <a:r>
              <a:rPr lang="cs-CZ" dirty="0"/>
              <a:t>§§ 68 – 82 depozitář fondu kolektivního investování</a:t>
            </a:r>
          </a:p>
          <a:p>
            <a:pPr marL="0" indent="0">
              <a:buNone/>
            </a:pPr>
            <a:r>
              <a:rPr lang="cs-CZ" dirty="0"/>
              <a:t>§§ 83 – 84 depozitář fondu kvalifikovaných investorů</a:t>
            </a:r>
          </a:p>
        </p:txBody>
      </p:sp>
    </p:spTree>
    <p:extLst>
      <p:ext uri="{BB962C8B-B14F-4D97-AF65-F5344CB8AC3E}">
        <p14:creationId xmlns:p14="http://schemas.microsoft.com/office/powerpoint/2010/main" val="40815108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ZISIF – hlavní podpůrce</a:t>
            </a: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a:t>Funkce hlavního podpůrce dosud v prostředí českého kolektivního investování upravena nebyla. Hlavní podpůrce se běžně označuje také pojmem prime broker. </a:t>
            </a:r>
            <a:r>
              <a:rPr lang="cs-CZ" b="1" dirty="0"/>
              <a:t>Hlavním podpůrcem </a:t>
            </a:r>
            <a:r>
              <a:rPr lang="cs-CZ" dirty="0"/>
              <a:t>je osoba, která je na základě smlouvy s obhospodařovatelem oprávněna poskytnout nebo přenechávat peněžní prostředky či investiční nástroje fondu za účelem podpory jeho financování nebo vypořádat obchody v rámci investiční strategie fondu.</a:t>
            </a:r>
          </a:p>
          <a:p>
            <a:pPr marL="0" indent="0" algn="just">
              <a:buNone/>
            </a:pPr>
            <a:r>
              <a:rPr lang="cs-CZ" dirty="0"/>
              <a:t>§§ 85 – 91 hlavní podpůrce</a:t>
            </a:r>
          </a:p>
        </p:txBody>
      </p:sp>
    </p:spTree>
    <p:extLst>
      <p:ext uri="{BB962C8B-B14F-4D97-AF65-F5344CB8AC3E}">
        <p14:creationId xmlns:p14="http://schemas.microsoft.com/office/powerpoint/2010/main" val="40139906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60648"/>
            <a:ext cx="8229600" cy="1143000"/>
          </a:xfrm>
        </p:spPr>
        <p:txBody>
          <a:bodyPr>
            <a:normAutofit/>
          </a:bodyPr>
          <a:lstStyle/>
          <a:p>
            <a:r>
              <a:rPr lang="cs-CZ" sz="2800" b="1" dirty="0"/>
              <a:t>Zákon č. 240/2013 Sb.,</a:t>
            </a:r>
            <a:br>
              <a:rPr lang="cs-CZ" sz="2800" b="1" dirty="0"/>
            </a:br>
            <a:r>
              <a:rPr lang="cs-CZ" sz="2800" b="1" dirty="0"/>
              <a:t>o investičních společnostech a investičních fondech</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 60 Depozitář </a:t>
            </a:r>
          </a:p>
          <a:p>
            <a:pPr marL="0" indent="0">
              <a:buNone/>
            </a:pPr>
            <a:r>
              <a:rPr lang="cs-CZ" dirty="0"/>
              <a:t>Depozitář investičního fondu je právnická osoba, která je na základě </a:t>
            </a:r>
            <a:r>
              <a:rPr lang="cs-CZ" dirty="0" err="1"/>
              <a:t>depozitářské</a:t>
            </a:r>
            <a:r>
              <a:rPr lang="cs-CZ" dirty="0"/>
              <a:t> smlouvy oprávněna:</a:t>
            </a:r>
          </a:p>
          <a:p>
            <a:r>
              <a:rPr lang="cs-CZ" dirty="0"/>
              <a:t>Opatrování majetku investičního fondu,</a:t>
            </a:r>
          </a:p>
          <a:p>
            <a:r>
              <a:rPr lang="cs-CZ" dirty="0"/>
              <a:t>Zřídit a vést peněžní účty investičního fondu</a:t>
            </a:r>
          </a:p>
          <a:p>
            <a:r>
              <a:rPr lang="cs-CZ" dirty="0"/>
              <a:t>Evidovat a kontrolovat majetek investičního fondu</a:t>
            </a:r>
          </a:p>
          <a:p>
            <a:pPr marL="0" indent="0">
              <a:buNone/>
            </a:pPr>
            <a:r>
              <a:rPr lang="cs-CZ" dirty="0"/>
              <a:t>Depozitářem nesmí být obhospodařovatel tohoto investičního fondu (viz § 61)</a:t>
            </a:r>
          </a:p>
        </p:txBody>
      </p:sp>
    </p:spTree>
    <p:extLst>
      <p:ext uri="{BB962C8B-B14F-4D97-AF65-F5344CB8AC3E}">
        <p14:creationId xmlns:p14="http://schemas.microsoft.com/office/powerpoint/2010/main" val="12549511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a:t>ZISIF – typologie investičních fondů a právních forem investičních fondů</a:t>
            </a:r>
          </a:p>
        </p:txBody>
      </p:sp>
      <p:sp>
        <p:nvSpPr>
          <p:cNvPr id="3" name="Zástupný symbol pro obsah 2"/>
          <p:cNvSpPr>
            <a:spLocks noGrp="1"/>
          </p:cNvSpPr>
          <p:nvPr>
            <p:ph idx="1"/>
          </p:nvPr>
        </p:nvSpPr>
        <p:spPr>
          <a:xfrm>
            <a:off x="457200" y="1600200"/>
            <a:ext cx="8291264" cy="4781128"/>
          </a:xfrm>
        </p:spPr>
        <p:txBody>
          <a:bodyPr>
            <a:normAutofit fontScale="25000" lnSpcReduction="20000"/>
          </a:bodyPr>
          <a:lstStyle/>
          <a:p>
            <a:pPr marL="0" indent="0">
              <a:buNone/>
            </a:pPr>
            <a:r>
              <a:rPr lang="cs-CZ" dirty="0"/>
              <a:t> </a:t>
            </a:r>
            <a:r>
              <a:rPr lang="cs-CZ" sz="7200" b="1" dirty="0"/>
              <a:t>§§ 92 až 95 Investiční fondy členíme na:</a:t>
            </a:r>
          </a:p>
          <a:p>
            <a:pPr marL="0" indent="0">
              <a:buNone/>
            </a:pPr>
            <a:r>
              <a:rPr lang="cs-CZ" sz="7200" dirty="0"/>
              <a:t>Fondy kolektivního investování</a:t>
            </a:r>
          </a:p>
          <a:p>
            <a:r>
              <a:rPr lang="cs-CZ" sz="7200" dirty="0"/>
              <a:t>Standardní fondy, splňují požadavky práva EU</a:t>
            </a:r>
          </a:p>
          <a:p>
            <a:r>
              <a:rPr lang="cs-CZ" sz="7200" dirty="0"/>
              <a:t>Speciální fondy, nesplňují požadavky práva EU</a:t>
            </a:r>
          </a:p>
          <a:p>
            <a:pPr marL="0" indent="0">
              <a:buNone/>
            </a:pPr>
            <a:r>
              <a:rPr lang="cs-CZ" sz="7200" dirty="0"/>
              <a:t>Fondy kvalifikovaných investorů</a:t>
            </a:r>
          </a:p>
          <a:p>
            <a:pPr marL="0" indent="0">
              <a:buNone/>
            </a:pPr>
            <a:r>
              <a:rPr lang="cs-CZ" sz="7200" b="1" dirty="0"/>
              <a:t>Přípustné právní formy §§100 až 204</a:t>
            </a:r>
          </a:p>
          <a:p>
            <a:pPr marL="0" indent="0">
              <a:buNone/>
            </a:pPr>
            <a:r>
              <a:rPr lang="cs-CZ" sz="7200" dirty="0"/>
              <a:t>Fondem kolektivního investování mohou být</a:t>
            </a:r>
          </a:p>
          <a:p>
            <a:r>
              <a:rPr lang="cs-CZ" sz="7200" dirty="0"/>
              <a:t>Podílový fond</a:t>
            </a:r>
          </a:p>
          <a:p>
            <a:r>
              <a:rPr lang="cs-CZ" sz="7200" dirty="0"/>
              <a:t>Akciová společnost</a:t>
            </a:r>
          </a:p>
          <a:p>
            <a:pPr marL="0" indent="0">
              <a:buNone/>
            </a:pPr>
            <a:r>
              <a:rPr lang="cs-CZ" sz="7200" dirty="0"/>
              <a:t>Fondem kvalifikovaných investorů</a:t>
            </a:r>
          </a:p>
          <a:p>
            <a:r>
              <a:rPr lang="cs-CZ" sz="7200" dirty="0"/>
              <a:t>Podílový fond</a:t>
            </a:r>
          </a:p>
          <a:p>
            <a:r>
              <a:rPr lang="cs-CZ" sz="7200" dirty="0" err="1"/>
              <a:t>Svěřenský</a:t>
            </a:r>
            <a:r>
              <a:rPr lang="cs-CZ" sz="7200" dirty="0"/>
              <a:t> fond</a:t>
            </a:r>
          </a:p>
          <a:p>
            <a:r>
              <a:rPr lang="cs-CZ" sz="7200" dirty="0"/>
              <a:t>Komanditní společnost</a:t>
            </a:r>
          </a:p>
          <a:p>
            <a:r>
              <a:rPr lang="cs-CZ" sz="7200" dirty="0"/>
              <a:t>Společnost s ručením omezeným</a:t>
            </a:r>
          </a:p>
          <a:p>
            <a:r>
              <a:rPr lang="cs-CZ" sz="7200" dirty="0"/>
              <a:t>Akciová společnost</a:t>
            </a:r>
          </a:p>
          <a:p>
            <a:r>
              <a:rPr lang="cs-CZ" sz="7200" dirty="0"/>
              <a:t>Evropská společnost</a:t>
            </a:r>
          </a:p>
          <a:p>
            <a:r>
              <a:rPr lang="cs-CZ" sz="7200" dirty="0"/>
              <a:t>Družstvo</a:t>
            </a:r>
          </a:p>
          <a:p>
            <a:endParaRPr lang="cs-CZ" dirty="0"/>
          </a:p>
          <a:p>
            <a:pPr marL="0" indent="0">
              <a:buNone/>
            </a:pPr>
            <a:endParaRPr lang="cs-CZ" dirty="0"/>
          </a:p>
        </p:txBody>
      </p:sp>
    </p:spTree>
    <p:extLst>
      <p:ext uri="{BB962C8B-B14F-4D97-AF65-F5344CB8AC3E}">
        <p14:creationId xmlns:p14="http://schemas.microsoft.com/office/powerpoint/2010/main" val="31606923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ZISIF – nové modifikace tradičních právních forem</a:t>
            </a:r>
          </a:p>
        </p:txBody>
      </p:sp>
      <p:sp>
        <p:nvSpPr>
          <p:cNvPr id="3" name="Zástupný symbol pro obsah 2"/>
          <p:cNvSpPr>
            <a:spLocks noGrp="1"/>
          </p:cNvSpPr>
          <p:nvPr>
            <p:ph idx="1"/>
          </p:nvPr>
        </p:nvSpPr>
        <p:spPr/>
        <p:txBody>
          <a:bodyPr>
            <a:normAutofit fontScale="85000" lnSpcReduction="20000"/>
          </a:bodyPr>
          <a:lstStyle/>
          <a:p>
            <a:pPr algn="just"/>
            <a:r>
              <a:rPr lang="cs-CZ" b="1" dirty="0"/>
              <a:t>Akciová společnost s proměnlivým akciovým kapitálem (SICAV) </a:t>
            </a:r>
            <a:r>
              <a:rPr lang="cs-CZ" dirty="0"/>
              <a:t>– je akciová společnost vydávající dva druhy akcií zakladatelské a investiční. Proměnlivost základního kapitálu spočívá ve změnách základního kapitálu, k nimž dochází průběžným vydáváním a odkupováním investičních akcií. Tato forma akciové společnosti naplňuje znaky otevřeného fondu, protože umožňuje dostatečnou likviditu investic.</a:t>
            </a:r>
          </a:p>
          <a:p>
            <a:pPr algn="just"/>
            <a:r>
              <a:rPr lang="cs-CZ" b="1" dirty="0"/>
              <a:t>Komanditní společnost na investiční listy (SICAR) </a:t>
            </a:r>
            <a:r>
              <a:rPr lang="cs-CZ" dirty="0"/>
              <a:t> podíl </a:t>
            </a:r>
            <a:r>
              <a:rPr lang="cs-CZ" dirty="0" err="1"/>
              <a:t>komandisty</a:t>
            </a:r>
            <a:r>
              <a:rPr lang="cs-CZ" dirty="0"/>
              <a:t> u této formy komanditní společnosti je vtělen do CP zvaného investiční list. Investiční list je podobný kmenovému listu jako v ZOK u s.r.o., kde představuje podíl</a:t>
            </a:r>
            <a:endParaRPr lang="cs-CZ" b="1" dirty="0"/>
          </a:p>
        </p:txBody>
      </p:sp>
    </p:spTree>
    <p:extLst>
      <p:ext uri="{BB962C8B-B14F-4D97-AF65-F5344CB8AC3E}">
        <p14:creationId xmlns:p14="http://schemas.microsoft.com/office/powerpoint/2010/main" val="10331642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rmAutofit/>
          </a:bodyPr>
          <a:lstStyle/>
          <a:p>
            <a:r>
              <a:rPr lang="cs-CZ" sz="4000" b="1" dirty="0"/>
              <a:t>ZISIF</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 294 až 327 Nabízení investic</a:t>
            </a:r>
          </a:p>
          <a:p>
            <a:pPr marL="0" indent="0">
              <a:buNone/>
            </a:pPr>
            <a:r>
              <a:rPr lang="cs-CZ" dirty="0"/>
              <a:t>§§ 328 až 344 Přeshraniční obhospodařování</a:t>
            </a:r>
          </a:p>
          <a:p>
            <a:pPr marL="0" indent="0">
              <a:buNone/>
            </a:pPr>
            <a:r>
              <a:rPr lang="cs-CZ" dirty="0"/>
              <a:t>§§ 345 až 454 Zrušení, přeměny a jiné majetkové dispozice</a:t>
            </a:r>
          </a:p>
          <a:p>
            <a:pPr marL="0" indent="0">
              <a:buNone/>
            </a:pPr>
            <a:r>
              <a:rPr lang="cs-CZ" dirty="0"/>
              <a:t>§§ 455 až 478 Oznamovací povinnosti</a:t>
            </a:r>
          </a:p>
          <a:p>
            <a:pPr marL="0" indent="0">
              <a:buNone/>
            </a:pPr>
            <a:r>
              <a:rPr lang="cs-CZ" dirty="0"/>
              <a:t>§§ 479 až 533 Řízení o žádostech</a:t>
            </a:r>
          </a:p>
          <a:p>
            <a:pPr marL="0" indent="0">
              <a:buNone/>
            </a:pPr>
            <a:r>
              <a:rPr lang="cs-CZ" dirty="0"/>
              <a:t>§§ 534 až 598 Dohled ČBN</a:t>
            </a:r>
          </a:p>
          <a:p>
            <a:pPr marL="0" indent="0">
              <a:buNone/>
            </a:pPr>
            <a:r>
              <a:rPr lang="cs-CZ" dirty="0"/>
              <a:t>§§ 599 až 622 Správní delikty</a:t>
            </a:r>
          </a:p>
          <a:p>
            <a:pPr marL="0" indent="0">
              <a:buNone/>
            </a:pPr>
            <a:r>
              <a:rPr lang="cs-CZ" dirty="0"/>
              <a:t>§§ 623 až 677 Společná, přechodná a závěrečná ustanovení</a:t>
            </a:r>
          </a:p>
        </p:txBody>
      </p:sp>
    </p:spTree>
    <p:extLst>
      <p:ext uri="{BB962C8B-B14F-4D97-AF65-F5344CB8AC3E}">
        <p14:creationId xmlns:p14="http://schemas.microsoft.com/office/powerpoint/2010/main" val="78272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Fondy (obecně) jako instituce</a:t>
            </a:r>
            <a:br>
              <a:rPr lang="cs-CZ" b="1" dirty="0"/>
            </a:br>
            <a:r>
              <a:rPr lang="cs-CZ" b="1" dirty="0"/>
              <a:t>kolektivního investování</a:t>
            </a:r>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a:t>Fondy </a:t>
            </a:r>
            <a:r>
              <a:rPr lang="cs-CZ" dirty="0"/>
              <a:t>jsou prostředníkem v procesu investování a přinášejí nebývalé </a:t>
            </a:r>
            <a:r>
              <a:rPr lang="cs-CZ" b="1" dirty="0"/>
              <a:t>zvýšení likvidity a rozložení rizik</a:t>
            </a:r>
            <a:r>
              <a:rPr lang="cs-CZ" dirty="0"/>
              <a:t>, ale na druhé straně i takový </a:t>
            </a:r>
            <a:r>
              <a:rPr lang="cs-CZ" b="1" dirty="0"/>
              <a:t>stupeň zprostředkování</a:t>
            </a:r>
            <a:r>
              <a:rPr lang="cs-CZ" dirty="0"/>
              <a:t>, při kterém investor (majitel kapitálu) nemá ani tušení, kde konkrétně jsou jeho peníze využívány v podnikání.</a:t>
            </a:r>
          </a:p>
          <a:p>
            <a:pPr algn="just"/>
            <a:r>
              <a:rPr lang="cs-CZ" b="1" dirty="0"/>
              <a:t>Uzavřené fondy </a:t>
            </a:r>
            <a:r>
              <a:rPr lang="cs-CZ" dirty="0"/>
              <a:t>– není možný exit, není zde nárok na vrácení podílu z investice, tj. jeho odkup fondem,</a:t>
            </a:r>
          </a:p>
          <a:p>
            <a:pPr algn="just"/>
            <a:r>
              <a:rPr lang="cs-CZ" b="1" dirty="0"/>
              <a:t>Otevřené fondy </a:t>
            </a:r>
            <a:r>
              <a:rPr lang="cs-CZ" dirty="0"/>
              <a:t>– fond je povinen odkoupit od investora jeho podíl na investici.</a:t>
            </a:r>
          </a:p>
        </p:txBody>
      </p:sp>
    </p:spTree>
    <p:extLst>
      <p:ext uri="{BB962C8B-B14F-4D97-AF65-F5344CB8AC3E}">
        <p14:creationId xmlns:p14="http://schemas.microsoft.com/office/powerpoint/2010/main" val="884894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Diverzifikace portfolia</a:t>
            </a:r>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dirty="0"/>
              <a:t>Původním motivem k vytváření prvních fondů byla </a:t>
            </a:r>
            <a:r>
              <a:rPr lang="cs-CZ" b="1" dirty="0"/>
              <a:t>diverzifikace portfolia </a:t>
            </a:r>
            <a:r>
              <a:rPr lang="cs-CZ" dirty="0"/>
              <a:t>ke snížení rizika a tím zpřístupnění investic i menším investorům:</a:t>
            </a:r>
          </a:p>
          <a:p>
            <a:pPr marL="514350" indent="-514350" algn="just">
              <a:buFont typeface="+mj-lt"/>
              <a:buAutoNum type="arabicPeriod"/>
            </a:pPr>
            <a:r>
              <a:rPr lang="cs-CZ" b="1" dirty="0"/>
              <a:t>Prostá diverzifikace </a:t>
            </a:r>
            <a:r>
              <a:rPr lang="cs-CZ" dirty="0"/>
              <a:t>– řeší základní vztah výnos – riziko,</a:t>
            </a:r>
          </a:p>
          <a:p>
            <a:pPr marL="514350" indent="-514350" algn="just">
              <a:buFont typeface="+mj-lt"/>
              <a:buAutoNum type="arabicPeriod"/>
            </a:pPr>
            <a:r>
              <a:rPr lang="cs-CZ" b="1" dirty="0" err="1"/>
              <a:t>Markowitzova</a:t>
            </a:r>
            <a:r>
              <a:rPr lang="cs-CZ" b="1" dirty="0"/>
              <a:t> diverzifikace </a:t>
            </a:r>
            <a:r>
              <a:rPr lang="cs-CZ" dirty="0"/>
              <a:t>– kombinuje aktiva způsobem, který redukuje riziko, aniž by přitom bylo nutno redukovat očekávaný výnos,</a:t>
            </a:r>
          </a:p>
          <a:p>
            <a:pPr marL="514350" indent="-514350" algn="just">
              <a:buFont typeface="+mj-lt"/>
              <a:buAutoNum type="arabicPeriod"/>
            </a:pPr>
            <a:r>
              <a:rPr lang="cs-CZ" b="1" dirty="0"/>
              <a:t>Teorie rovnovážného kapitálového trhu</a:t>
            </a:r>
          </a:p>
          <a:p>
            <a:pPr marL="514350" indent="-514350" algn="just">
              <a:buFont typeface="+mj-lt"/>
              <a:buAutoNum type="arabicPeriod"/>
            </a:pPr>
            <a:r>
              <a:rPr lang="cs-CZ" b="1" dirty="0"/>
              <a:t>Model CAMP</a:t>
            </a:r>
          </a:p>
        </p:txBody>
      </p:sp>
    </p:spTree>
    <p:extLst>
      <p:ext uri="{BB962C8B-B14F-4D97-AF65-F5344CB8AC3E}">
        <p14:creationId xmlns:p14="http://schemas.microsoft.com/office/powerpoint/2010/main" val="4248359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Efektivnost kolektivního investování</a:t>
            </a:r>
          </a:p>
        </p:txBody>
      </p:sp>
      <p:sp>
        <p:nvSpPr>
          <p:cNvPr id="3" name="Zástupný symbol pro obsah 2"/>
          <p:cNvSpPr>
            <a:spLocks noGrp="1"/>
          </p:cNvSpPr>
          <p:nvPr>
            <p:ph idx="1"/>
          </p:nvPr>
        </p:nvSpPr>
        <p:spPr/>
        <p:txBody>
          <a:bodyPr>
            <a:normAutofit fontScale="92500"/>
          </a:bodyPr>
          <a:lstStyle/>
          <a:p>
            <a:pPr marL="0" indent="0" algn="just">
              <a:buNone/>
            </a:pPr>
            <a:r>
              <a:rPr lang="cs-CZ" dirty="0"/>
              <a:t>Obrovský růst odvětví investičních fondů (tzv. investičního průmyslu) není možno vysvětlit jenom  diverzifikací portfolia, ale významná je i </a:t>
            </a:r>
            <a:r>
              <a:rPr lang="cs-CZ" b="1" dirty="0"/>
              <a:t>efektivnost  investování touto formou</a:t>
            </a:r>
            <a:r>
              <a:rPr lang="cs-CZ" dirty="0"/>
              <a:t>. Efektivnost, kterou fondy přinášejí do ekonomiky pramení z:</a:t>
            </a:r>
          </a:p>
          <a:p>
            <a:pPr algn="just"/>
            <a:r>
              <a:rPr lang="cs-CZ" dirty="0"/>
              <a:t>Dodatečné pružnosti – možná je změna portfolia,</a:t>
            </a:r>
          </a:p>
          <a:p>
            <a:pPr algn="just"/>
            <a:r>
              <a:rPr lang="cs-CZ" dirty="0"/>
              <a:t>Snadnosti a atraktivnosti shromažďování úspor.</a:t>
            </a:r>
          </a:p>
        </p:txBody>
      </p:sp>
    </p:spTree>
    <p:extLst>
      <p:ext uri="{BB962C8B-B14F-4D97-AF65-F5344CB8AC3E}">
        <p14:creationId xmlns:p14="http://schemas.microsoft.com/office/powerpoint/2010/main" val="1288285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Růst intenzity kolektivního investování v globálním měřítku</a:t>
            </a:r>
          </a:p>
        </p:txBody>
      </p:sp>
      <p:sp>
        <p:nvSpPr>
          <p:cNvPr id="3" name="Zástupný symbol pro obsah 2"/>
          <p:cNvSpPr>
            <a:spLocks noGrp="1"/>
          </p:cNvSpPr>
          <p:nvPr>
            <p:ph idx="1"/>
          </p:nvPr>
        </p:nvSpPr>
        <p:spPr/>
        <p:txBody>
          <a:bodyPr/>
          <a:lstStyle/>
          <a:p>
            <a:pPr algn="just"/>
            <a:r>
              <a:rPr lang="cs-CZ" dirty="0"/>
              <a:t>Dominují regiony jako </a:t>
            </a:r>
            <a:r>
              <a:rPr lang="cs-CZ" b="1" dirty="0"/>
              <a:t>Amerika a Evropa;</a:t>
            </a:r>
          </a:p>
          <a:p>
            <a:pPr algn="just"/>
            <a:r>
              <a:rPr lang="cs-CZ" dirty="0"/>
              <a:t>Vedoucí zemí kolektivního investování jsou </a:t>
            </a:r>
            <a:r>
              <a:rPr lang="cs-CZ" b="1" dirty="0"/>
              <a:t>USA</a:t>
            </a:r>
            <a:r>
              <a:rPr lang="cs-CZ" dirty="0"/>
              <a:t> (od 20. až 40. let 20. století);</a:t>
            </a:r>
          </a:p>
          <a:p>
            <a:pPr algn="just"/>
            <a:r>
              <a:rPr lang="cs-CZ" dirty="0"/>
              <a:t>Nejslabší výsledky má </a:t>
            </a:r>
            <a:r>
              <a:rPr lang="cs-CZ" b="1" dirty="0"/>
              <a:t>Afrika</a:t>
            </a:r>
            <a:r>
              <a:rPr lang="cs-CZ" dirty="0"/>
              <a:t> – jedině Jihoafrická republika má dobré výsledky;</a:t>
            </a:r>
          </a:p>
          <a:p>
            <a:pPr algn="just"/>
            <a:r>
              <a:rPr lang="cs-CZ" dirty="0"/>
              <a:t>Velmi dynamické v kolektivním investování jsou – </a:t>
            </a:r>
            <a:r>
              <a:rPr lang="cs-CZ" b="1" dirty="0"/>
              <a:t>Japonsko, Austrálie, Brazílie, Čína, Indie </a:t>
            </a:r>
            <a:r>
              <a:rPr lang="cs-CZ" dirty="0"/>
              <a:t>apod.</a:t>
            </a:r>
          </a:p>
        </p:txBody>
      </p:sp>
    </p:spTree>
    <p:extLst>
      <p:ext uri="{BB962C8B-B14F-4D97-AF65-F5344CB8AC3E}">
        <p14:creationId xmlns:p14="http://schemas.microsoft.com/office/powerpoint/2010/main" val="3312284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Vývoj kolektivního investování</a:t>
            </a: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b="1" dirty="0"/>
              <a:t>Historii kolektivního investování </a:t>
            </a:r>
            <a:r>
              <a:rPr lang="cs-CZ" dirty="0"/>
              <a:t>lze rozčlenit na tři vývojové etapy:</a:t>
            </a:r>
          </a:p>
          <a:p>
            <a:pPr marL="514350" indent="-514350" algn="just">
              <a:buFont typeface="+mj-lt"/>
              <a:buAutoNum type="arabicPeriod"/>
            </a:pPr>
            <a:r>
              <a:rPr lang="cs-CZ" b="1" dirty="0"/>
              <a:t>První etapa </a:t>
            </a:r>
            <a:r>
              <a:rPr lang="cs-CZ" dirty="0"/>
              <a:t>– od konce 18. století do velké hospodářské krize (1929 – 1933), fondy se stávají </a:t>
            </a:r>
            <a:r>
              <a:rPr lang="cs-CZ" b="1" dirty="0"/>
              <a:t>doplňkovou, ale stále sílící investiční institucí</a:t>
            </a:r>
            <a:r>
              <a:rPr lang="cs-CZ" dirty="0"/>
              <a:t>,</a:t>
            </a:r>
          </a:p>
          <a:p>
            <a:pPr marL="514350" indent="-514350" algn="just">
              <a:buFont typeface="+mj-lt"/>
              <a:buAutoNum type="arabicPeriod"/>
            </a:pPr>
            <a:r>
              <a:rPr lang="cs-CZ" b="1" dirty="0"/>
              <a:t>Druhá etapa </a:t>
            </a:r>
            <a:r>
              <a:rPr lang="cs-CZ" dirty="0"/>
              <a:t>– od 2. poloviny 30. let 20. století do 60. let 20. století, kolektivní investování dostává ucelenou právní úpravu, jejímž účelem je zejména </a:t>
            </a:r>
            <a:r>
              <a:rPr lang="cs-CZ" b="1" dirty="0"/>
              <a:t>ochrana investorů</a:t>
            </a:r>
            <a:r>
              <a:rPr lang="cs-CZ" dirty="0"/>
              <a:t>.</a:t>
            </a:r>
          </a:p>
          <a:p>
            <a:pPr marL="514350" indent="-514350" algn="just">
              <a:buFont typeface="+mj-lt"/>
              <a:buAutoNum type="arabicPeriod"/>
            </a:pPr>
            <a:r>
              <a:rPr lang="cs-CZ" b="1" dirty="0"/>
              <a:t>Třetí etapa </a:t>
            </a:r>
            <a:r>
              <a:rPr lang="cs-CZ" dirty="0"/>
              <a:t>od 70. let 20. století do současnosti, </a:t>
            </a:r>
            <a:r>
              <a:rPr lang="cs-CZ" b="1" dirty="0"/>
              <a:t>masivní nárůst </a:t>
            </a:r>
            <a:r>
              <a:rPr lang="cs-CZ" dirty="0"/>
              <a:t>počtu fondů, tak i objemu prostředků v nich shromážděných.</a:t>
            </a:r>
          </a:p>
        </p:txBody>
      </p:sp>
    </p:spTree>
    <p:extLst>
      <p:ext uri="{BB962C8B-B14F-4D97-AF65-F5344CB8AC3E}">
        <p14:creationId xmlns:p14="http://schemas.microsoft.com/office/powerpoint/2010/main" val="184997178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3446</Words>
  <Application>Microsoft Office PowerPoint</Application>
  <PresentationFormat>Předvádění na obrazovce (4:3)</PresentationFormat>
  <Paragraphs>245</Paragraphs>
  <Slides>46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46</vt:i4>
      </vt:variant>
    </vt:vector>
  </HeadingPairs>
  <TitlesOfParts>
    <vt:vector size="49" baseType="lpstr">
      <vt:lpstr>Arial</vt:lpstr>
      <vt:lpstr>Calibri</vt:lpstr>
      <vt:lpstr>Motiv systému Office</vt:lpstr>
      <vt:lpstr>Kolektivní investování VOKT (P-9)</vt:lpstr>
      <vt:lpstr>Obsah</vt:lpstr>
      <vt:lpstr>Kolektivní investování - definice</vt:lpstr>
      <vt:lpstr>Kolektivní investování - definice</vt:lpstr>
      <vt:lpstr>Fondy (obecně) jako instituce kolektivního investování</vt:lpstr>
      <vt:lpstr>Diverzifikace portfolia</vt:lpstr>
      <vt:lpstr>Efektivnost kolektivního investování</vt:lpstr>
      <vt:lpstr>Růst intenzity kolektivního investování v globálním měřítku</vt:lpstr>
      <vt:lpstr>Vývoj kolektivního investování</vt:lpstr>
      <vt:lpstr>Vývoj prvních fondů - 1</vt:lpstr>
      <vt:lpstr>Vývoj prvních fondů - 2</vt:lpstr>
      <vt:lpstr>Vývoj prvních fondů - 3</vt:lpstr>
      <vt:lpstr>Inspirace z USA</vt:lpstr>
      <vt:lpstr>Kolektivní investování v Evropě</vt:lpstr>
      <vt:lpstr>Další vývoj kolektivního investování  v Evropě</vt:lpstr>
      <vt:lpstr>UCITS</vt:lpstr>
      <vt:lpstr>UCITS V</vt:lpstr>
      <vt:lpstr>Vývoj kolektivního investování v česku</vt:lpstr>
      <vt:lpstr>Otevřené a uzavřené fondy</vt:lpstr>
      <vt:lpstr>Další formy </vt:lpstr>
      <vt:lpstr>Další formy</vt:lpstr>
      <vt:lpstr>Výhody a nevýhody  kolektivního investování</vt:lpstr>
      <vt:lpstr>Rozdělení fondů podle druhů aktiv</vt:lpstr>
      <vt:lpstr>Rozdělení fondů podle strategie</vt:lpstr>
      <vt:lpstr>Rozdělení podle právní subjektivity</vt:lpstr>
      <vt:lpstr>Rozšíření forem osob</vt:lpstr>
      <vt:lpstr>Rizika kolektivního investování</vt:lpstr>
      <vt:lpstr>Právní úprava kolektivního investování</vt:lpstr>
      <vt:lpstr>Zákon o investičních společnostech a investičních fondech (ZISIF)</vt:lpstr>
      <vt:lpstr>Nový ZISIF</vt:lpstr>
      <vt:lpstr>Zásady ZISIF</vt:lpstr>
      <vt:lpstr>Infrastruktura investičních fondů</vt:lpstr>
      <vt:lpstr>ZISIF - obhospodařovatel</vt:lpstr>
      <vt:lpstr>ZISIF - obhospodařovatel</vt:lpstr>
      <vt:lpstr>ZISIF – investiční fond</vt:lpstr>
      <vt:lpstr>ZISIF – správa majetku srovnatelná a obhospodařováním</vt:lpstr>
      <vt:lpstr>ZISIF – rozhodný limit</vt:lpstr>
      <vt:lpstr>ZISIF – pravidla činnosti a hospodaření</vt:lpstr>
      <vt:lpstr>ZISIF - administrace</vt:lpstr>
      <vt:lpstr>ZISIF - administrátor</vt:lpstr>
      <vt:lpstr>ZISIF - depozitář</vt:lpstr>
      <vt:lpstr>ZISIF – hlavní podpůrce</vt:lpstr>
      <vt:lpstr>Zákon č. 240/2013 Sb., o investičních společnostech a investičních fondech</vt:lpstr>
      <vt:lpstr>ZISIF – typologie investičních fondů a právních forem investičních fondů</vt:lpstr>
      <vt:lpstr>ZISIF – nové modifikace tradičních právních forem</vt:lpstr>
      <vt:lpstr>ZISIF</vt:lpstr>
    </vt:vector>
  </TitlesOfParts>
  <Company>Univerzita Karlova v Praze, Právnická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Kolektivní investování</dc:title>
  <dc:creator>Pavel Seknička</dc:creator>
  <cp:lastModifiedBy>Michaela Spackova</cp:lastModifiedBy>
  <cp:revision>72</cp:revision>
  <cp:lastPrinted>2018-04-03T13:41:17Z</cp:lastPrinted>
  <dcterms:created xsi:type="dcterms:W3CDTF">2012-05-19T13:03:38Z</dcterms:created>
  <dcterms:modified xsi:type="dcterms:W3CDTF">2019-05-15T12:45:55Z</dcterms:modified>
</cp:coreProperties>
</file>