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37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20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47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41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89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69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9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9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0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6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1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8265-CCCB-4D0A-B0D4-D8BE8B1B8F81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A7D79-8D61-4520-937F-71627C6EE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0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Globalizace kapitálových trhů</a:t>
            </a:r>
            <a:br>
              <a:rPr lang="cs-CZ" b="1" dirty="0"/>
            </a:br>
            <a:r>
              <a:rPr lang="cs-CZ" b="1" dirty="0"/>
              <a:t>VOKT (P-11)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47048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Globální finanční krize</a:t>
            </a:r>
            <a:br>
              <a:rPr lang="cs-CZ" b="1" dirty="0"/>
            </a:br>
            <a:r>
              <a:rPr lang="cs-CZ" b="1" dirty="0"/>
              <a:t>- nové přístupy po zhodnocení příčin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Posílení likvidity bank</a:t>
            </a:r>
          </a:p>
          <a:p>
            <a:r>
              <a:rPr lang="cs-CZ" dirty="0"/>
              <a:t>Zvýšení odpovědnosti vedoucích představitelů a orgánů zejména korporací</a:t>
            </a:r>
          </a:p>
          <a:p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endParaRPr lang="cs-CZ" dirty="0"/>
          </a:p>
          <a:p>
            <a:r>
              <a:rPr lang="cs-CZ" dirty="0"/>
              <a:t>Požadavek navýšení kapitálové přiměřenosti v návaznosti na rizikovost obchodních operací</a:t>
            </a:r>
          </a:p>
          <a:p>
            <a:r>
              <a:rPr lang="cs-CZ" dirty="0"/>
              <a:t>Regulace ratingových agentur</a:t>
            </a:r>
          </a:p>
          <a:p>
            <a:r>
              <a:rPr lang="cs-CZ" dirty="0"/>
              <a:t>Věnovat pozornost účetním standardům a pravidlům</a:t>
            </a:r>
          </a:p>
          <a:p>
            <a:r>
              <a:rPr lang="cs-CZ" dirty="0"/>
              <a:t>Zjednodušit a standardizovat pravidla zejména pro obchody s deriváty a strukturované produkty</a:t>
            </a:r>
          </a:p>
          <a:p>
            <a:r>
              <a:rPr lang="cs-CZ" dirty="0"/>
              <a:t>Sjednocení sankcí vůči nadnárodním finančním firmám</a:t>
            </a:r>
          </a:p>
        </p:txBody>
      </p:sp>
    </p:spTree>
    <p:extLst>
      <p:ext uri="{BB962C8B-B14F-4D97-AF65-F5344CB8AC3E}">
        <p14:creationId xmlns:p14="http://schemas.microsoft.com/office/powerpoint/2010/main" val="305700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Nová regulace kapitálových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Asymetrie finančních informací</a:t>
            </a:r>
          </a:p>
          <a:p>
            <a:r>
              <a:rPr lang="cs-CZ" dirty="0"/>
              <a:t>Tržní kapitálová přiměřenost</a:t>
            </a:r>
          </a:p>
          <a:p>
            <a:r>
              <a:rPr lang="cs-CZ" dirty="0"/>
              <a:t>Nová pravidla na licencování ratingových agentur</a:t>
            </a:r>
          </a:p>
          <a:p>
            <a:r>
              <a:rPr lang="cs-CZ" dirty="0"/>
              <a:t>Rizika spojená s velkými korporacemi na finančních trzích</a:t>
            </a:r>
          </a:p>
          <a:p>
            <a:r>
              <a:rPr lang="cs-CZ" dirty="0"/>
              <a:t>Přísnější pravidla pro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finančních institucí</a:t>
            </a:r>
          </a:p>
          <a:p>
            <a:r>
              <a:rPr lang="cs-CZ" dirty="0"/>
              <a:t>Zavedení pravidel pro regulaci strategií vnějších </a:t>
            </a:r>
            <a:r>
              <a:rPr lang="cs-CZ" dirty="0" err="1"/>
              <a:t>hedgeových</a:t>
            </a:r>
            <a:r>
              <a:rPr lang="cs-CZ" dirty="0"/>
              <a:t> fondů</a:t>
            </a:r>
          </a:p>
          <a:p>
            <a:r>
              <a:rPr lang="cs-CZ" dirty="0"/>
              <a:t>Zprůhlednění fúzí a akvizic</a:t>
            </a:r>
          </a:p>
        </p:txBody>
      </p:sp>
    </p:spTree>
    <p:extLst>
      <p:ext uri="{BB962C8B-B14F-4D97-AF65-F5344CB8AC3E}">
        <p14:creationId xmlns:p14="http://schemas.microsoft.com/office/powerpoint/2010/main" val="179123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Dilemata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selhání trhů</a:t>
            </a:r>
          </a:p>
          <a:p>
            <a:r>
              <a:rPr lang="cs-CZ" dirty="0"/>
              <a:t>Posílení důvěry na kapitálových trzích</a:t>
            </a:r>
          </a:p>
          <a:p>
            <a:r>
              <a:rPr lang="cs-CZ" dirty="0"/>
              <a:t>Soulad veřejné a soukromé regulace</a:t>
            </a:r>
          </a:p>
          <a:p>
            <a:r>
              <a:rPr lang="cs-CZ" dirty="0"/>
              <a:t>Zkvalitnění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finančních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280026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		Děkuji za pozornost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1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Globalizace – obecné charakteristiky a předpoklady</a:t>
            </a:r>
          </a:p>
          <a:p>
            <a:r>
              <a:rPr lang="cs-CZ" dirty="0"/>
              <a:t>Globalizace finančního trhu</a:t>
            </a:r>
          </a:p>
          <a:p>
            <a:r>
              <a:rPr lang="cs-CZ" dirty="0"/>
              <a:t>Současná rizika globálních finančních trhů</a:t>
            </a:r>
          </a:p>
          <a:p>
            <a:r>
              <a:rPr lang="cs-CZ" dirty="0"/>
              <a:t>Globální finanční krize</a:t>
            </a:r>
          </a:p>
          <a:p>
            <a:r>
              <a:rPr lang="cs-CZ" dirty="0"/>
              <a:t>Nová regulace kapitálových trhů</a:t>
            </a:r>
          </a:p>
          <a:p>
            <a:r>
              <a:rPr lang="cs-CZ" dirty="0"/>
              <a:t>Dilemata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1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Globalizace – obecné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Neopakovatelnost – charakteristika celostního procesu globalizace jako historického</a:t>
            </a:r>
          </a:p>
          <a:p>
            <a:r>
              <a:rPr lang="cs-CZ" dirty="0"/>
              <a:t>Nepředvídatelný – v celé komplexitě se jedná o proces, který nelze do budoucna s určitostí odhadnou, prognózovat lze jeho jednotlivé části</a:t>
            </a:r>
          </a:p>
          <a:p>
            <a:r>
              <a:rPr lang="cs-CZ" dirty="0"/>
              <a:t>Ambivalentní – v procesu nepřevažují ani pozitiva ani negativa</a:t>
            </a:r>
          </a:p>
        </p:txBody>
      </p:sp>
    </p:spTree>
    <p:extLst>
      <p:ext uri="{BB962C8B-B14F-4D97-AF65-F5344CB8AC3E}">
        <p14:creationId xmlns:p14="http://schemas.microsoft.com/office/powerpoint/2010/main" val="358648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Globalizace hospodářství -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Internacionalizace</a:t>
            </a:r>
          </a:p>
          <a:p>
            <a:r>
              <a:rPr lang="cs-CZ" dirty="0"/>
              <a:t>Mezinárodní dělba práce</a:t>
            </a:r>
          </a:p>
          <a:p>
            <a:r>
              <a:rPr lang="cs-CZ" dirty="0"/>
              <a:t>Integrace </a:t>
            </a:r>
          </a:p>
        </p:txBody>
      </p:sp>
    </p:spTree>
    <p:extLst>
      <p:ext uri="{BB962C8B-B14F-4D97-AF65-F5344CB8AC3E}">
        <p14:creationId xmlns:p14="http://schemas.microsoft.com/office/powerpoint/2010/main" val="70851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Globalizace finančního trhu - 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Rozvoj nadnárodních finančních korporací (TNC, MNC)</a:t>
            </a:r>
          </a:p>
          <a:p>
            <a:r>
              <a:rPr lang="cs-CZ" dirty="0"/>
              <a:t>Nové způsoby mezinárodního financování</a:t>
            </a:r>
          </a:p>
          <a:p>
            <a:r>
              <a:rPr lang="cs-CZ" dirty="0"/>
              <a:t>Finanční inovace</a:t>
            </a:r>
          </a:p>
          <a:p>
            <a:r>
              <a:rPr lang="cs-CZ" dirty="0"/>
              <a:t>Nové způsoby řízení rizik</a:t>
            </a:r>
          </a:p>
          <a:p>
            <a:r>
              <a:rPr lang="cs-CZ" dirty="0"/>
              <a:t>Moderní informační a telekomunikační technologie</a:t>
            </a:r>
          </a:p>
          <a:p>
            <a:r>
              <a:rPr lang="cs-CZ" dirty="0"/>
              <a:t>Proces internacionalizace a integrace finančních trhů (např. EU)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93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Současná rizika </a:t>
            </a:r>
            <a:br>
              <a:rPr lang="cs-CZ" b="1" dirty="0"/>
            </a:br>
            <a:r>
              <a:rPr lang="cs-CZ" b="1" dirty="0"/>
              <a:t>globálních finančních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Dluhové krize, zejména dluhová krize eurozóny</a:t>
            </a:r>
          </a:p>
          <a:p>
            <a:r>
              <a:rPr lang="cs-CZ" dirty="0"/>
              <a:t>Spekulativní bubliny</a:t>
            </a:r>
          </a:p>
          <a:p>
            <a:r>
              <a:rPr lang="cs-CZ" dirty="0"/>
              <a:t>Regulace finančních trhů</a:t>
            </a:r>
          </a:p>
        </p:txBody>
      </p:sp>
    </p:spTree>
    <p:extLst>
      <p:ext uri="{BB962C8B-B14F-4D97-AF65-F5344CB8AC3E}">
        <p14:creationId xmlns:p14="http://schemas.microsoft.com/office/powerpoint/2010/main" val="386737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Globální finanční krize – </a:t>
            </a:r>
            <a:br>
              <a:rPr lang="cs-CZ" b="1" dirty="0"/>
            </a:br>
            <a:r>
              <a:rPr lang="cs-CZ" b="1" dirty="0"/>
              <a:t>špatné odhady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Bezpečnější a výkonnější měly finanční systém činit, zejména v USA, nástroje založené na:</a:t>
            </a:r>
          </a:p>
          <a:p>
            <a:pPr algn="just"/>
            <a:r>
              <a:rPr lang="cs-CZ" dirty="0" err="1"/>
              <a:t>Subprimových</a:t>
            </a:r>
            <a:r>
              <a:rPr lang="cs-CZ" dirty="0"/>
              <a:t> hypotékách (MBS)</a:t>
            </a:r>
          </a:p>
          <a:p>
            <a:pPr algn="just"/>
            <a:r>
              <a:rPr lang="cs-CZ" dirty="0"/>
              <a:t>Zajištěných dluhových závazcích (CDO)</a:t>
            </a:r>
          </a:p>
          <a:p>
            <a:pPr algn="just"/>
            <a:r>
              <a:rPr lang="cs-CZ" dirty="0"/>
              <a:t>Swapech úvěrového selhání (CDS)</a:t>
            </a:r>
          </a:p>
          <a:p>
            <a:pPr marL="0" indent="0" algn="just">
              <a:buNone/>
            </a:pPr>
            <a:r>
              <a:rPr lang="cs-CZ" dirty="0"/>
              <a:t>Uvedené nástroje byly postaveny na </a:t>
            </a:r>
            <a:r>
              <a:rPr lang="cs-CZ" b="1" dirty="0"/>
              <a:t>konceptu distribuce rizik investorům </a:t>
            </a:r>
            <a:r>
              <a:rPr lang="cs-CZ" dirty="0"/>
              <a:t>(prostřednictvím tržních cen), kteří budou ochotní a schopní riziko nést, což mělo značně omezit vznik systémové krize. Ukázalo se však, že takovéto rozložení rizika je iluzorní a že se ceny za něž se tyto produkty směňují, zakládají na premise, že pohyby na finančních trzích sledují pravidelné vzorce a že jejich celkové distribuce, ne-li jejich denní obrat, se dají předvídat – dnes bychom to mohli označit jako iluze předvídatelnosti. Navíc když krize začala, trhy reagovaly způsobem, který fakticky žádný ze zúčastněných nepředpokládal.</a:t>
            </a:r>
          </a:p>
        </p:txBody>
      </p:sp>
    </p:spTree>
    <p:extLst>
      <p:ext uri="{BB962C8B-B14F-4D97-AF65-F5344CB8AC3E}">
        <p14:creationId xmlns:p14="http://schemas.microsoft.com/office/powerpoint/2010/main" val="97296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Globální finanční krize – </a:t>
            </a:r>
            <a:br>
              <a:rPr lang="cs-CZ" b="1" dirty="0"/>
            </a:br>
            <a:r>
              <a:rPr lang="cs-CZ" b="1" dirty="0"/>
              <a:t>obecné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Deregulace</a:t>
            </a:r>
          </a:p>
          <a:p>
            <a:pPr algn="just"/>
            <a:r>
              <a:rPr lang="cs-CZ" dirty="0"/>
              <a:t>Politika „levných peněz“ – tato politika vede banky, investiční banky a </a:t>
            </a:r>
            <a:r>
              <a:rPr lang="cs-CZ" dirty="0" err="1"/>
              <a:t>hedgeové</a:t>
            </a:r>
            <a:r>
              <a:rPr lang="cs-CZ" dirty="0"/>
              <a:t> fondy, aby si více vypůjčovaly, podporuje se euforie, kterou následuje „náhlý stop stav“</a:t>
            </a:r>
          </a:p>
          <a:p>
            <a:pPr algn="just"/>
            <a:r>
              <a:rPr lang="cs-CZ" dirty="0"/>
              <a:t>Investice do rizikových nástrojů</a:t>
            </a:r>
          </a:p>
          <a:p>
            <a:pPr algn="just"/>
            <a:r>
              <a:rPr lang="cs-CZ" dirty="0"/>
              <a:t>„Zvrácené pobídky“ finančních manažerů</a:t>
            </a:r>
          </a:p>
          <a:p>
            <a:pPr algn="just"/>
            <a:r>
              <a:rPr lang="cs-CZ" dirty="0"/>
              <a:t>Investoři a obchodníci si navzájem přebírají strategie, což v důsledku vede ke „stádnímu chování“, investiční publikum vede k tomu, aby nakupovalo, i když považují hodnotu kupovaných finančních nástrojů za předraženou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94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Globální finanční krize</a:t>
            </a:r>
            <a:br>
              <a:rPr lang="cs-CZ" b="1" dirty="0"/>
            </a:br>
            <a:r>
              <a:rPr lang="cs-CZ" b="1" dirty="0"/>
              <a:t>-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Politika Federální národní hypotéční asociace a Federální společnosti pro hypotéční půjčky</a:t>
            </a:r>
          </a:p>
          <a:p>
            <a:r>
              <a:rPr lang="cs-CZ" dirty="0"/>
              <a:t>Rozvolnění úvěrových standardů hypotéčních bank</a:t>
            </a:r>
          </a:p>
          <a:p>
            <a:r>
              <a:rPr lang="cs-CZ" dirty="0"/>
              <a:t>Zvýšení rozsahu </a:t>
            </a:r>
            <a:r>
              <a:rPr lang="cs-CZ" dirty="0" err="1"/>
              <a:t>subprimových</a:t>
            </a:r>
            <a:r>
              <a:rPr lang="cs-CZ" dirty="0"/>
              <a:t>, tzv. nestandardních hypoték</a:t>
            </a:r>
          </a:p>
          <a:p>
            <a:r>
              <a:rPr lang="cs-CZ" dirty="0"/>
              <a:t>Obecná podpora spekulací ze strany státních institucí</a:t>
            </a:r>
          </a:p>
          <a:p>
            <a:r>
              <a:rPr lang="cs-CZ" dirty="0"/>
              <a:t>Nízké úrokové sazby a politická podpora soukromého bydlení</a:t>
            </a:r>
          </a:p>
          <a:p>
            <a:r>
              <a:rPr lang="cs-CZ" dirty="0"/>
              <a:t>Speciální druh investičních nástrojů CDO a CDS</a:t>
            </a:r>
          </a:p>
        </p:txBody>
      </p:sp>
    </p:spTree>
    <p:extLst>
      <p:ext uri="{BB962C8B-B14F-4D97-AF65-F5344CB8AC3E}">
        <p14:creationId xmlns:p14="http://schemas.microsoft.com/office/powerpoint/2010/main" val="3346949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Globalizace kapitálových trhů VOKT (P-11)</vt:lpstr>
      <vt:lpstr>Obsah přednášky</vt:lpstr>
      <vt:lpstr>Globalizace – obecné charakteristiky</vt:lpstr>
      <vt:lpstr>Globalizace hospodářství - předpoklady</vt:lpstr>
      <vt:lpstr>Globalizace finančního trhu - projevy</vt:lpstr>
      <vt:lpstr>Současná rizika  globálních finančních trhů</vt:lpstr>
      <vt:lpstr>Globální finanční krize –  špatné odhady</vt:lpstr>
      <vt:lpstr>Globální finanční krize –  obecné předpoklady</vt:lpstr>
      <vt:lpstr>Globální finanční krize - příčiny</vt:lpstr>
      <vt:lpstr>Globální finanční krize - nové přístupy po zhodnocení příčin</vt:lpstr>
      <vt:lpstr>Nová regulace kapitálových trhů</vt:lpstr>
      <vt:lpstr>Dilemata regulace</vt:lpstr>
      <vt:lpstr>  Děkuji za pozornost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kapitálových trhů</dc:title>
  <dc:creator>Pavel Seknička</dc:creator>
  <cp:lastModifiedBy>Michaela Spackova</cp:lastModifiedBy>
  <cp:revision>13</cp:revision>
  <cp:lastPrinted>2019-05-07T13:36:17Z</cp:lastPrinted>
  <dcterms:created xsi:type="dcterms:W3CDTF">2013-05-14T07:46:14Z</dcterms:created>
  <dcterms:modified xsi:type="dcterms:W3CDTF">2019-05-15T12:45:25Z</dcterms:modified>
</cp:coreProperties>
</file>