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2" r:id="rId5"/>
    <p:sldId id="266" r:id="rId6"/>
    <p:sldId id="283" r:id="rId7"/>
    <p:sldId id="284" r:id="rId8"/>
    <p:sldId id="285" r:id="rId9"/>
    <p:sldId id="286" r:id="rId10"/>
    <p:sldId id="287" r:id="rId11"/>
    <p:sldId id="288" r:id="rId12"/>
    <p:sldId id="276" r:id="rId13"/>
    <p:sldId id="289" r:id="rId14"/>
    <p:sldId id="277" r:id="rId15"/>
    <p:sldId id="278" r:id="rId16"/>
    <p:sldId id="279" r:id="rId17"/>
    <p:sldId id="280" r:id="rId18"/>
    <p:sldId id="281" r:id="rId19"/>
    <p:sldId id="267" r:id="rId20"/>
    <p:sldId id="268" r:id="rId21"/>
    <p:sldId id="269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93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21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5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32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02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46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00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34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70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20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11B6-D493-47BF-B22B-CD707A549302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7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Regulace cen, daně a efektivita</a:t>
            </a:r>
            <a:br>
              <a:rPr lang="cs-CZ" b="1" dirty="0"/>
            </a:br>
            <a:r>
              <a:rPr lang="cs-CZ" b="1" dirty="0"/>
              <a:t>TNH (S-4)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Seknička</a:t>
            </a:r>
          </a:p>
        </p:txBody>
      </p:sp>
    </p:spTree>
    <p:extLst>
      <p:ext uri="{BB962C8B-B14F-4D97-AF65-F5344CB8AC3E}">
        <p14:creationId xmlns:p14="http://schemas.microsoft.com/office/powerpoint/2010/main" val="3521951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Klasifikace (třídění) daní (4)</a:t>
            </a:r>
            <a:br>
              <a:rPr lang="cs-CZ" b="1" dirty="0"/>
            </a:br>
            <a:r>
              <a:rPr lang="cs-CZ" dirty="0"/>
              <a:t>- na základě koloběhu příjmů a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Na základě </a:t>
            </a:r>
            <a:r>
              <a:rPr lang="cs-CZ" b="1" dirty="0"/>
              <a:t>ekonomického koloběhu </a:t>
            </a:r>
            <a:r>
              <a:rPr lang="cs-CZ" dirty="0"/>
              <a:t>lze také provést klasifikaci (třídění) daní:</a:t>
            </a:r>
          </a:p>
          <a:p>
            <a:pPr algn="just"/>
            <a:r>
              <a:rPr lang="cs-CZ" b="1" dirty="0"/>
              <a:t>Podle trhu na němž jsou uloženy </a:t>
            </a:r>
            <a:r>
              <a:rPr lang="cs-CZ" dirty="0"/>
              <a:t>(na trhu produktů, na trhu výrobních faktorů apod.);</a:t>
            </a:r>
          </a:p>
          <a:p>
            <a:pPr algn="just"/>
            <a:r>
              <a:rPr lang="cs-CZ" b="1" dirty="0"/>
              <a:t>Podle subjektu jenž platí </a:t>
            </a:r>
            <a:r>
              <a:rPr lang="cs-CZ" dirty="0"/>
              <a:t>(domácnost, podnik);</a:t>
            </a:r>
          </a:p>
          <a:p>
            <a:pPr algn="just"/>
            <a:r>
              <a:rPr lang="cs-CZ" b="1" dirty="0"/>
              <a:t>Podle postavení daňového subjektu na trhu </a:t>
            </a:r>
            <a:r>
              <a:rPr lang="cs-CZ" dirty="0"/>
              <a:t>(daně placené prodávajícím, daně placené kupujícím).</a:t>
            </a:r>
          </a:p>
        </p:txBody>
      </p:sp>
    </p:spTree>
    <p:extLst>
      <p:ext uri="{BB962C8B-B14F-4D97-AF65-F5344CB8AC3E}">
        <p14:creationId xmlns:p14="http://schemas.microsoft.com/office/powerpoint/2010/main" val="2450265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Historie daňových teorií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Klasická ekonomie (A. Smith, D. Ricardo, J. St. </a:t>
            </a:r>
            <a:r>
              <a:rPr lang="cs-CZ" dirty="0" err="1"/>
              <a:t>Mill</a:t>
            </a:r>
            <a:r>
              <a:rPr lang="cs-CZ" dirty="0"/>
              <a:t>);</a:t>
            </a:r>
          </a:p>
          <a:p>
            <a:r>
              <a:rPr lang="cs-CZ" dirty="0"/>
              <a:t>Neoklasicismus (A. C. </a:t>
            </a:r>
            <a:r>
              <a:rPr lang="cs-CZ" dirty="0" err="1"/>
              <a:t>Pigou</a:t>
            </a:r>
            <a:r>
              <a:rPr lang="cs-CZ" dirty="0"/>
              <a:t>, K. </a:t>
            </a:r>
            <a:r>
              <a:rPr lang="cs-CZ" dirty="0" err="1"/>
              <a:t>Wicksell</a:t>
            </a:r>
            <a:r>
              <a:rPr lang="cs-CZ" dirty="0"/>
              <a:t>);</a:t>
            </a:r>
          </a:p>
          <a:p>
            <a:r>
              <a:rPr lang="cs-CZ" dirty="0"/>
              <a:t>Keynesiánská teorie zdanění;</a:t>
            </a:r>
          </a:p>
          <a:p>
            <a:r>
              <a:rPr lang="cs-CZ" dirty="0"/>
              <a:t>Neokonzervativismus</a:t>
            </a:r>
          </a:p>
        </p:txBody>
      </p:sp>
    </p:spTree>
    <p:extLst>
      <p:ext uri="{BB962C8B-B14F-4D97-AF65-F5344CB8AC3E}">
        <p14:creationId xmlns:p14="http://schemas.microsoft.com/office/powerpoint/2010/main" val="1389023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Daňové zásady - historie</a:t>
            </a:r>
            <a:br>
              <a:rPr lang="cs-CZ" b="1" dirty="0"/>
            </a:br>
            <a:r>
              <a:rPr lang="cs-CZ" b="1" dirty="0" err="1"/>
              <a:t>Smithovy</a:t>
            </a:r>
            <a:r>
              <a:rPr lang="cs-CZ" b="1" dirty="0"/>
              <a:t> kritéria (kánony)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Adam Smith </a:t>
            </a:r>
            <a:r>
              <a:rPr lang="cs-CZ" dirty="0"/>
              <a:t>ve svém díle </a:t>
            </a:r>
            <a:r>
              <a:rPr lang="cs-CZ" b="1" dirty="0"/>
              <a:t>Bohatství národů</a:t>
            </a:r>
            <a:r>
              <a:rPr lang="cs-CZ" dirty="0"/>
              <a:t> uvedl čtyři kritéria, která by každá daň měla splňovat.</a:t>
            </a:r>
          </a:p>
          <a:p>
            <a:pPr marL="0" indent="0" algn="just">
              <a:buNone/>
            </a:pPr>
            <a:r>
              <a:rPr lang="cs-CZ" dirty="0"/>
              <a:t>Daň by měla být (podle A. </a:t>
            </a:r>
            <a:r>
              <a:rPr lang="cs-CZ" dirty="0" err="1"/>
              <a:t>Smitha</a:t>
            </a:r>
            <a:r>
              <a:rPr lang="cs-CZ" dirty="0"/>
              <a:t>):</a:t>
            </a:r>
          </a:p>
          <a:p>
            <a:pPr algn="just"/>
            <a:r>
              <a:rPr lang="cs-CZ" dirty="0"/>
              <a:t>Spravedlivá</a:t>
            </a:r>
          </a:p>
          <a:p>
            <a:pPr algn="just"/>
            <a:r>
              <a:rPr lang="cs-CZ" dirty="0"/>
              <a:t>Přesně stanovená</a:t>
            </a:r>
          </a:p>
          <a:p>
            <a:pPr algn="just"/>
            <a:r>
              <a:rPr lang="cs-CZ" dirty="0"/>
              <a:t>Pohodlná pro poplatníka</a:t>
            </a:r>
          </a:p>
          <a:p>
            <a:pPr algn="just"/>
            <a:r>
              <a:rPr lang="cs-CZ" dirty="0"/>
              <a:t>Efektivní pro stát</a:t>
            </a:r>
          </a:p>
        </p:txBody>
      </p:sp>
    </p:spTree>
    <p:extLst>
      <p:ext uri="{BB962C8B-B14F-4D97-AF65-F5344CB8AC3E}">
        <p14:creationId xmlns:p14="http://schemas.microsoft.com/office/powerpoint/2010/main" val="975192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Daňové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Uvádíme pět kritérií „dobrých daní“: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efektivnost,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pozitivní vliv na ekonomické chování, resp. omezení negativních vlivů (daňové stimuly),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spravedlnost,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správné působení na makroekonomické agregáty,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právní perfektnost a politická průhlednost.</a:t>
            </a:r>
          </a:p>
        </p:txBody>
      </p:sp>
    </p:spTree>
    <p:extLst>
      <p:ext uri="{BB962C8B-B14F-4D97-AF65-F5344CB8AC3E}">
        <p14:creationId xmlns:p14="http://schemas.microsoft.com/office/powerpoint/2010/main" val="2451542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Efektivnost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Efektivnost daňového systém lze posuzovat ze dvou hledisek:</a:t>
            </a:r>
          </a:p>
          <a:p>
            <a:pPr algn="just"/>
            <a:r>
              <a:rPr lang="cs-CZ" b="1" dirty="0"/>
              <a:t>Fiskální efektivnost daní</a:t>
            </a:r>
            <a:r>
              <a:rPr lang="cs-CZ" dirty="0"/>
              <a:t>, která je chápána jako schopnost daní zaplatit požadované množství finančních zdrojů; s toto efektivností souvisí </a:t>
            </a:r>
            <a:r>
              <a:rPr lang="cs-CZ" b="1" dirty="0" err="1"/>
              <a:t>Lafferova</a:t>
            </a:r>
            <a:r>
              <a:rPr lang="cs-CZ" b="1" dirty="0"/>
              <a:t> křivka</a:t>
            </a:r>
            <a:r>
              <a:rPr lang="cs-CZ" dirty="0"/>
              <a:t>, mající tvar paraboly a vyjadřuje souvislost mezi výší daňových příjmů státu a výší daňového zatížení podniků i jednotlivců.</a:t>
            </a:r>
          </a:p>
          <a:p>
            <a:pPr algn="just"/>
            <a:r>
              <a:rPr lang="cs-CZ" b="1" dirty="0"/>
              <a:t>Ekonomická efektivnost daní</a:t>
            </a:r>
            <a:r>
              <a:rPr lang="cs-CZ" dirty="0"/>
              <a:t>, se vztahuje k jejich celkovému vlivu na hospodářství a zahrnuje jak přímé, tak i vedlejší účinky.</a:t>
            </a:r>
          </a:p>
        </p:txBody>
      </p:sp>
    </p:spTree>
    <p:extLst>
      <p:ext uri="{BB962C8B-B14F-4D97-AF65-F5344CB8AC3E}">
        <p14:creationId xmlns:p14="http://schemas.microsoft.com/office/powerpoint/2010/main" val="2318427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Spravedlnost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Spravedlnost daní</a:t>
            </a:r>
            <a:r>
              <a:rPr lang="cs-CZ" dirty="0"/>
              <a:t> souvisí s principem užitku a s principem platit daň. </a:t>
            </a:r>
          </a:p>
          <a:p>
            <a:pPr marL="0" indent="0" algn="just">
              <a:buNone/>
            </a:pPr>
            <a:r>
              <a:rPr lang="cs-CZ" b="1" dirty="0"/>
              <a:t>Princip užitku </a:t>
            </a:r>
            <a:r>
              <a:rPr lang="cs-CZ" dirty="0"/>
              <a:t>vychází z toho, že daně by měli platit ti, kteří mají z veřejných statků, k jejichž financování daň slouží, nejvyšší prospěch. </a:t>
            </a:r>
          </a:p>
          <a:p>
            <a:pPr marL="0" indent="0" algn="just">
              <a:buNone/>
            </a:pPr>
            <a:r>
              <a:rPr lang="cs-CZ" b="1" dirty="0"/>
              <a:t>Princip schopnosti platit daň </a:t>
            </a:r>
            <a:r>
              <a:rPr lang="cs-CZ" dirty="0"/>
              <a:t>je založen na konceptu, že daně by měli být na jednotlivé daňové subjekty uvalovány na základě jejich schopnosti platit. Princip schopnosti platit daň lze uplatnit dvěma způsoby, tj. vertikální a horizontální daňová spravedlnost.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245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Vertikální a horizontální </a:t>
            </a:r>
            <a:br>
              <a:rPr lang="cs-CZ" b="1" dirty="0"/>
            </a:br>
            <a:r>
              <a:rPr lang="cs-CZ" b="1" dirty="0"/>
              <a:t>daňová spravedlnost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Vertikální daňová spravedlnost znamená</a:t>
            </a:r>
            <a:r>
              <a:rPr lang="cs-CZ" dirty="0"/>
              <a:t>, že daňoví poplatníci s vyššími příjmy platí vyšší dně.</a:t>
            </a:r>
          </a:p>
          <a:p>
            <a:pPr marL="0" indent="0" algn="just">
              <a:buNone/>
            </a:pPr>
            <a:r>
              <a:rPr lang="cs-CZ" dirty="0"/>
              <a:t>Toto pravidlo může být dále diferencováno podle uplatnění:</a:t>
            </a:r>
          </a:p>
          <a:p>
            <a:pPr algn="just"/>
            <a:r>
              <a:rPr lang="cs-CZ" b="1" dirty="0"/>
              <a:t>Principu progresivního zdanění </a:t>
            </a:r>
            <a:r>
              <a:rPr lang="cs-CZ" dirty="0"/>
              <a:t>(progresivní daň);</a:t>
            </a:r>
          </a:p>
          <a:p>
            <a:pPr algn="just"/>
            <a:r>
              <a:rPr lang="cs-CZ" b="1" dirty="0"/>
              <a:t>Principu proporcionálního zdanění </a:t>
            </a:r>
            <a:r>
              <a:rPr lang="cs-CZ" dirty="0"/>
              <a:t>(proporcionální daň).</a:t>
            </a:r>
          </a:p>
          <a:p>
            <a:pPr marL="0" indent="0" algn="just">
              <a:buNone/>
            </a:pPr>
            <a:r>
              <a:rPr lang="cs-CZ" b="1" dirty="0"/>
              <a:t>Horizontální daňová spravedlnost </a:t>
            </a:r>
            <a:r>
              <a:rPr lang="cs-CZ" dirty="0"/>
              <a:t>zdůrazňuje zásadu, že daňový poplatníci se stejnou či podobnou schopností platit daně (výší příjmu) by měli odvádět daň ve stejné výši.</a:t>
            </a:r>
          </a:p>
        </p:txBody>
      </p:sp>
    </p:spTree>
    <p:extLst>
      <p:ext uri="{BB962C8B-B14F-4D97-AF65-F5344CB8AC3E}">
        <p14:creationId xmlns:p14="http://schemas.microsoft.com/office/powerpoint/2010/main" val="180704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Ekonomie blahobytu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Ekonomie blahobytu </a:t>
            </a:r>
            <a:r>
              <a:rPr lang="cs-CZ" dirty="0"/>
              <a:t>je obor ekonomie, který se zabývá tím, jaký vliv má alokace zdrojů na ekonomický blahobyt</a:t>
            </a:r>
          </a:p>
        </p:txBody>
      </p:sp>
    </p:spTree>
    <p:extLst>
      <p:ext uri="{BB962C8B-B14F-4D97-AF65-F5344CB8AC3E}">
        <p14:creationId xmlns:p14="http://schemas.microsoft.com/office/powerpoint/2010/main" val="2905757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Přebytek spotřebitele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Ochota platit</a:t>
            </a:r>
            <a:r>
              <a:rPr lang="cs-CZ" dirty="0"/>
              <a:t> je minimální částka, kterou je kupující ochoten za daný statek platit.</a:t>
            </a:r>
          </a:p>
          <a:p>
            <a:pPr marL="0" indent="0" algn="just">
              <a:buNone/>
            </a:pPr>
            <a:r>
              <a:rPr lang="cs-CZ" b="1" dirty="0"/>
              <a:t>Přebytek spotřebitele </a:t>
            </a:r>
            <a:r>
              <a:rPr lang="cs-CZ" dirty="0"/>
              <a:t>je rozdíl mezi ochotou kupujícího platit  a částkou, kterou kupující ve skutečnosti zaplatí. Přebytek spotřebitele tak měří prospěch, kteří kupující získají ze své účasti na trhu.</a:t>
            </a:r>
          </a:p>
        </p:txBody>
      </p:sp>
    </p:spTree>
    <p:extLst>
      <p:ext uri="{BB962C8B-B14F-4D97-AF65-F5344CB8AC3E}">
        <p14:creationId xmlns:p14="http://schemas.microsoft.com/office/powerpoint/2010/main" val="965570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Přebytek výrobce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Náklady</a:t>
            </a:r>
            <a:r>
              <a:rPr lang="cs-CZ" dirty="0"/>
              <a:t> je hodnota všeho, čeho se výrobce musí vzdát, aby vyrobil daný statek.</a:t>
            </a:r>
          </a:p>
          <a:p>
            <a:pPr marL="0" indent="0" algn="just">
              <a:buNone/>
            </a:pPr>
            <a:r>
              <a:rPr lang="cs-CZ" b="1" dirty="0"/>
              <a:t>Přebytek výrobce</a:t>
            </a:r>
            <a:r>
              <a:rPr lang="cs-CZ" dirty="0"/>
              <a:t> je rozdíl mezi částkou, kterou prodávající dostane za statek zaplacenu, a jeho náklady.</a:t>
            </a:r>
          </a:p>
        </p:txBody>
      </p:sp>
    </p:spTree>
    <p:extLst>
      <p:ext uri="{BB962C8B-B14F-4D97-AF65-F5344CB8AC3E}">
        <p14:creationId xmlns:p14="http://schemas.microsoft.com/office/powerpoint/2010/main" val="22196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Regulace cen</a:t>
            </a:r>
          </a:p>
          <a:p>
            <a:r>
              <a:rPr lang="cs-CZ" dirty="0"/>
              <a:t>Daně</a:t>
            </a:r>
          </a:p>
          <a:p>
            <a:r>
              <a:rPr lang="cs-CZ" dirty="0"/>
              <a:t>Přebytek spotřebitele</a:t>
            </a:r>
          </a:p>
          <a:p>
            <a:r>
              <a:rPr lang="cs-CZ" dirty="0"/>
              <a:t>Přebytek výrobce</a:t>
            </a:r>
          </a:p>
          <a:p>
            <a:r>
              <a:rPr lang="cs-CZ" dirty="0"/>
              <a:t>Efektivnost</a:t>
            </a:r>
          </a:p>
          <a:p>
            <a:r>
              <a:rPr lang="cs-CZ" dirty="0"/>
              <a:t>Rovnost</a:t>
            </a:r>
          </a:p>
          <a:p>
            <a:r>
              <a:rPr lang="cs-CZ"/>
              <a:t>Selhání trhu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582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Tržní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/>
              <a:t>Přebytek spotřebitele a přebytek výrobce jsou dva základní nástroje, které ekonomové používají, když analyzují blahobyt kupujících a prodávajících na trhu. Rovnováha nabídky a poptávky maximalizuje součet přebytku spotřebitele a přebytek výrobce. Znamená to, že </a:t>
            </a:r>
            <a:r>
              <a:rPr lang="cs-CZ" b="1" dirty="0"/>
              <a:t>neviditelná ruka trhu </a:t>
            </a:r>
            <a:r>
              <a:rPr lang="cs-CZ" dirty="0"/>
              <a:t>vede kupující a prodávající tomu, že alokují zdroje efektivně.</a:t>
            </a:r>
          </a:p>
          <a:p>
            <a:pPr marL="0" indent="0" algn="just">
              <a:buNone/>
            </a:pPr>
            <a:r>
              <a:rPr lang="cs-CZ" b="1" dirty="0"/>
              <a:t>Efektivnost</a:t>
            </a:r>
            <a:r>
              <a:rPr lang="cs-CZ" dirty="0"/>
              <a:t> je vlastnost té alokace zdrojů, která maximalizuje celkový přebytek získány všemi členy společnosti.</a:t>
            </a:r>
          </a:p>
          <a:p>
            <a:pPr marL="0" indent="0" algn="just">
              <a:buNone/>
            </a:pPr>
            <a:r>
              <a:rPr lang="cs-CZ" b="1" dirty="0"/>
              <a:t>Rovnost </a:t>
            </a:r>
            <a:r>
              <a:rPr lang="cs-CZ" dirty="0"/>
              <a:t>je spravedlnost daného rozdělování blahobytu, mezi jednotlivé členy společnosti.</a:t>
            </a:r>
          </a:p>
          <a:p>
            <a:pPr marL="0" indent="0" algn="just">
              <a:buNone/>
            </a:pPr>
            <a:r>
              <a:rPr lang="cs-CZ" dirty="0"/>
              <a:t>Zatímco </a:t>
            </a:r>
            <a:r>
              <a:rPr lang="cs-CZ" b="1" dirty="0"/>
              <a:t>efektivnost</a:t>
            </a:r>
            <a:r>
              <a:rPr lang="cs-CZ" dirty="0"/>
              <a:t> je cíl objektivní, který je možno posoudit na striktně pozitivních základech, </a:t>
            </a:r>
            <a:r>
              <a:rPr lang="cs-CZ" b="1" dirty="0"/>
              <a:t>rovnost</a:t>
            </a:r>
            <a:r>
              <a:rPr lang="cs-CZ" dirty="0"/>
              <a:t> zahrnuje soudy normativní, které přesahují oblast ekonomie a pronikají do sféry politické filozofie.</a:t>
            </a:r>
          </a:p>
        </p:txBody>
      </p:sp>
    </p:spTree>
    <p:extLst>
      <p:ext uri="{BB962C8B-B14F-4D97-AF65-F5344CB8AC3E}">
        <p14:creationId xmlns:p14="http://schemas.microsoft.com/office/powerpoint/2010/main" val="1407437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Selhání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Druhy</a:t>
            </a:r>
            <a:r>
              <a:rPr lang="cs-CZ" b="1" dirty="0"/>
              <a:t> selhání trhu </a:t>
            </a:r>
            <a:r>
              <a:rPr lang="cs-CZ" dirty="0"/>
              <a:t>jsou:</a:t>
            </a:r>
          </a:p>
          <a:p>
            <a:r>
              <a:rPr lang="cs-CZ" dirty="0"/>
              <a:t>Externality,</a:t>
            </a:r>
          </a:p>
          <a:p>
            <a:r>
              <a:rPr lang="cs-CZ" dirty="0"/>
              <a:t>Veřejné statky.</a:t>
            </a:r>
          </a:p>
          <a:p>
            <a:r>
              <a:rPr lang="cs-CZ" dirty="0"/>
              <a:t>Monopoly,</a:t>
            </a:r>
          </a:p>
          <a:p>
            <a:r>
              <a:rPr lang="cs-CZ" dirty="0"/>
              <a:t>Morální hazard,</a:t>
            </a:r>
          </a:p>
          <a:p>
            <a:r>
              <a:rPr lang="cs-CZ" dirty="0"/>
              <a:t>Asymetrické informace.</a:t>
            </a:r>
          </a:p>
          <a:p>
            <a:pPr marL="0" indent="0">
              <a:buNone/>
            </a:pPr>
            <a:r>
              <a:rPr lang="cs-CZ" dirty="0"/>
              <a:t>Jestliže existuji shora uvedené tržní selhání trhy nealokují zdroje efektivně</a:t>
            </a:r>
          </a:p>
        </p:txBody>
      </p:sp>
    </p:spTree>
    <p:extLst>
      <p:ext uri="{BB962C8B-B14F-4D97-AF65-F5344CB8AC3E}">
        <p14:creationId xmlns:p14="http://schemas.microsoft.com/office/powerpoint/2010/main" val="1370746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Mankiw</a:t>
            </a:r>
            <a:r>
              <a:rPr lang="cs-CZ" dirty="0"/>
              <a:t>, N. G.: </a:t>
            </a:r>
            <a:r>
              <a:rPr lang="cs-CZ" i="1" dirty="0"/>
              <a:t>Zásady ekonomie.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1999, kap. 6, 7, 8.</a:t>
            </a:r>
          </a:p>
          <a:p>
            <a:pPr marL="0" indent="0">
              <a:buNone/>
            </a:pPr>
            <a:r>
              <a:rPr lang="cs-CZ" dirty="0" err="1"/>
              <a:t>Buchanan</a:t>
            </a:r>
            <a:r>
              <a:rPr lang="cs-CZ" dirty="0"/>
              <a:t>, J. M.: </a:t>
            </a:r>
            <a:r>
              <a:rPr lang="cs-CZ" i="1" dirty="0"/>
              <a:t>Veřejné finance v demokratickém systému.</a:t>
            </a:r>
            <a:r>
              <a:rPr lang="cs-CZ" dirty="0"/>
              <a:t>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1998.</a:t>
            </a:r>
          </a:p>
          <a:p>
            <a:pPr marL="0" indent="0">
              <a:buNone/>
            </a:pPr>
            <a:r>
              <a:rPr lang="cs-CZ" dirty="0"/>
              <a:t>Černohorský, J. – Teplý, P.: </a:t>
            </a:r>
            <a:r>
              <a:rPr lang="cs-CZ" i="1" dirty="0"/>
              <a:t>Základy financí.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2011.</a:t>
            </a:r>
          </a:p>
          <a:p>
            <a:pPr marL="0" indent="0">
              <a:buNone/>
            </a:pPr>
            <a:r>
              <a:rPr lang="cs-CZ" dirty="0"/>
              <a:t>Kubátová, K.: </a:t>
            </a:r>
            <a:r>
              <a:rPr lang="cs-CZ" i="1" dirty="0"/>
              <a:t>Daňová teorie a politika.</a:t>
            </a:r>
            <a:r>
              <a:rPr lang="cs-CZ" dirty="0"/>
              <a:t>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Kluver</a:t>
            </a:r>
            <a:r>
              <a:rPr lang="cs-CZ" dirty="0"/>
              <a:t>, 2010.</a:t>
            </a:r>
          </a:p>
        </p:txBody>
      </p:sp>
    </p:spTree>
    <p:extLst>
      <p:ext uri="{BB962C8B-B14F-4D97-AF65-F5344CB8AC3E}">
        <p14:creationId xmlns:p14="http://schemas.microsoft.com/office/powerpoint/2010/main" val="27150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Regulace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/>
              <a:t>Cenový strop</a:t>
            </a:r>
            <a:r>
              <a:rPr lang="cs-CZ" dirty="0"/>
              <a:t>, je nejvyšší povolená cena, za kterou se může zboží prodávat. Příkladem cenového stropu je např. </a:t>
            </a:r>
            <a:r>
              <a:rPr lang="cs-CZ" b="1" dirty="0"/>
              <a:t>regulace nájemného</a:t>
            </a:r>
            <a:r>
              <a:rPr lang="cs-CZ" dirty="0"/>
              <a:t>. Pokud je cenový strop pod úrovní rovnovážné ceny převýší poptávané množství nabízené množství.</a:t>
            </a:r>
          </a:p>
          <a:p>
            <a:pPr marL="0" indent="0" algn="just">
              <a:buNone/>
            </a:pPr>
            <a:r>
              <a:rPr lang="cs-CZ" b="1" dirty="0"/>
              <a:t>Minimální cena</a:t>
            </a:r>
            <a:r>
              <a:rPr lang="cs-CZ" dirty="0"/>
              <a:t>, je nejnižší povolená cena, za kterou se může zboží prodávat. Příkladem je </a:t>
            </a:r>
            <a:r>
              <a:rPr lang="cs-CZ" b="1" dirty="0"/>
              <a:t>minimální cena</a:t>
            </a:r>
            <a:r>
              <a:rPr lang="cs-CZ" dirty="0"/>
              <a:t>. Pokud je minimální cena nad rovnovážnou cenou, nabízené množství převýší poptávané množství.</a:t>
            </a:r>
          </a:p>
        </p:txBody>
      </p:sp>
    </p:spTree>
    <p:extLst>
      <p:ext uri="{BB962C8B-B14F-4D97-AF65-F5344CB8AC3E}">
        <p14:creationId xmlns:p14="http://schemas.microsoft.com/office/powerpoint/2010/main" val="2470013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/>
              <a:t>Daně</a:t>
            </a:r>
            <a:r>
              <a:rPr lang="cs-CZ" dirty="0"/>
              <a:t> jsou příjmy, které se posléze používají na veřejné účely. Daně jsou důležitým politickým nástrojem, který podstatným způsobem ovlivňuje naše životy i celou ekonomiku.</a:t>
            </a:r>
          </a:p>
          <a:p>
            <a:pPr marL="0" indent="0" algn="just">
              <a:buNone/>
            </a:pPr>
            <a:r>
              <a:rPr lang="cs-CZ" b="1" dirty="0"/>
              <a:t>Daňový dopad </a:t>
            </a:r>
            <a:r>
              <a:rPr lang="cs-CZ" dirty="0"/>
              <a:t>je zkoumání toho kdo nese daňové břemeno. </a:t>
            </a:r>
            <a:r>
              <a:rPr lang="cs-CZ" b="1" dirty="0"/>
              <a:t>Daňové břemeno </a:t>
            </a:r>
            <a:r>
              <a:rPr lang="cs-CZ" dirty="0"/>
              <a:t>dopadá větší vahou </a:t>
            </a:r>
            <a:r>
              <a:rPr lang="cs-CZ" b="1" dirty="0"/>
              <a:t>na tu stranu trhu, která má nižší elasticitu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b="1" dirty="0"/>
              <a:t>Daně ovlivňují tržní aktivitu.</a:t>
            </a:r>
            <a:r>
              <a:rPr lang="cs-CZ" dirty="0"/>
              <a:t> Pokud je statek zdaněn je prodané množství tohoto statku v nové rovnováze menší.</a:t>
            </a:r>
          </a:p>
          <a:p>
            <a:pPr marL="0" indent="0" algn="just">
              <a:buNone/>
            </a:pPr>
            <a:r>
              <a:rPr lang="cs-CZ" b="1" dirty="0"/>
              <a:t>Kupující a prodávající nesou daňové břemeno společně.</a:t>
            </a:r>
            <a:r>
              <a:rPr lang="cs-CZ" dirty="0"/>
              <a:t> V nové rovnováze platí kupující za statek více a prodávající obdrží méně.</a:t>
            </a:r>
          </a:p>
        </p:txBody>
      </p:sp>
    </p:spTree>
    <p:extLst>
      <p:ext uri="{BB962C8B-B14F-4D97-AF65-F5344CB8AC3E}">
        <p14:creationId xmlns:p14="http://schemas.microsoft.com/office/powerpoint/2010/main" val="2368813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Vlastnosti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Daně jsou peníze, které musíme povinně platit do státního rozpočtu. Daň je </a:t>
            </a:r>
            <a:r>
              <a:rPr lang="cs-CZ" b="1" dirty="0"/>
              <a:t>neúčelová</a:t>
            </a:r>
            <a:r>
              <a:rPr lang="cs-CZ" dirty="0"/>
              <a:t>. Všechny daně se vybírají do jedné „pokladny“ a přerozdělují se podle potřeby. Daně jsou také </a:t>
            </a:r>
            <a:r>
              <a:rPr lang="cs-CZ" b="1" dirty="0"/>
              <a:t>neekvivalentní</a:t>
            </a:r>
            <a:r>
              <a:rPr lang="cs-CZ" dirty="0"/>
              <a:t>, což znamená, že subjekt (člověk) nemusí dostávat ze státního rozpočtu zpět přesně tolik kolik do něj vložil. Daně platíme proto, že stát má moc donucovací, daně jsou tedy </a:t>
            </a:r>
            <a:r>
              <a:rPr lang="cs-CZ" b="1" dirty="0"/>
              <a:t>nedobrovolné, povinné a vynutitelné. </a:t>
            </a:r>
            <a:r>
              <a:rPr lang="cs-CZ" dirty="0"/>
              <a:t>Neplacení daní je trestný čin (§240 trestního zákoníku).</a:t>
            </a:r>
          </a:p>
        </p:txBody>
      </p:sp>
    </p:spTree>
    <p:extLst>
      <p:ext uri="{BB962C8B-B14F-4D97-AF65-F5344CB8AC3E}">
        <p14:creationId xmlns:p14="http://schemas.microsoft.com/office/powerpoint/2010/main" val="44321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Funkce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dirty="0"/>
              <a:t>Úloha zdanění vyplývá z hlavních ekonomických funkcí veřejného sektoru, za které považujeme:</a:t>
            </a:r>
          </a:p>
          <a:p>
            <a:pPr algn="just"/>
            <a:r>
              <a:rPr lang="cs-CZ" b="1" dirty="0"/>
              <a:t>Funkci alokační </a:t>
            </a:r>
            <a:r>
              <a:rPr lang="cs-CZ" dirty="0"/>
              <a:t>–  která se uplatňuje tehdy, když trh projevuje neefektivnost v alokaci zdrojů;</a:t>
            </a:r>
          </a:p>
          <a:p>
            <a:pPr algn="just"/>
            <a:r>
              <a:rPr lang="cs-CZ" b="1" dirty="0"/>
              <a:t>Funkci redistribuční </a:t>
            </a:r>
            <a:r>
              <a:rPr lang="cs-CZ" dirty="0"/>
              <a:t>– jenž je důležitá proto, že lidé nepovažují rozdělení důchodů a bohatství vzniklých fungováním trhu za spravedlivé;</a:t>
            </a:r>
          </a:p>
          <a:p>
            <a:pPr algn="just"/>
            <a:r>
              <a:rPr lang="cs-CZ" b="1" dirty="0"/>
              <a:t>Funkci stabilizační</a:t>
            </a:r>
            <a:r>
              <a:rPr lang="cs-CZ" dirty="0"/>
              <a:t> – která znamená zmírňování cyklických výkyvů v ekonomice v zájmu zajištění dostatečné zaměstnanosti a cenové stability</a:t>
            </a:r>
          </a:p>
          <a:p>
            <a:pPr marL="0" indent="0" algn="just">
              <a:buNone/>
            </a:pPr>
            <a:r>
              <a:rPr lang="cs-CZ" dirty="0"/>
              <a:t>Uvedené funkce mohou být doplněny i </a:t>
            </a:r>
            <a:r>
              <a:rPr lang="cs-CZ" b="1" dirty="0"/>
              <a:t>funkcí regulační</a:t>
            </a:r>
            <a:r>
              <a:rPr lang="cs-CZ" dirty="0"/>
              <a:t>. </a:t>
            </a:r>
            <a:r>
              <a:rPr lang="cs-CZ" b="1" dirty="0"/>
              <a:t>Nejdůležitější funkcí daní je funkce fiskální.</a:t>
            </a:r>
            <a:r>
              <a:rPr lang="cs-CZ" dirty="0"/>
              <a:t> Rozumí se jí získávání finančních prostředků do veřejných rozpočtů, z nichž jsou pak financovány veřejné výdaje. Fiskální funkce je historicky nejstarší – panovník musel od poddaných získávat prostředky k financování potřeb dvora a státu a je obsažena ve </a:t>
            </a:r>
            <a:r>
              <a:rPr lang="cs-CZ" dirty="0" err="1"/>
              <a:t>všej</a:t>
            </a:r>
            <a:r>
              <a:rPr lang="cs-CZ" dirty="0"/>
              <a:t> již uvedených funkcích.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8357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Klasifikace (třídění) daní (1)</a:t>
            </a:r>
            <a:br>
              <a:rPr lang="cs-CZ" b="1" dirty="0"/>
            </a:br>
            <a:r>
              <a:rPr lang="cs-CZ" dirty="0"/>
              <a:t>- podle dopadu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/>
              <a:t>Daně rozlišujeme na </a:t>
            </a:r>
            <a:r>
              <a:rPr lang="cs-CZ" b="1" dirty="0"/>
              <a:t>přímé a nepřímé</a:t>
            </a:r>
            <a:r>
              <a:rPr lang="cs-CZ" dirty="0"/>
              <a:t>.  Nepřímá daň je daň, kterou přímo nevidíme, je součástí ceny zboží. Přímé daně naopak platíme přímo my daňoví poplatníci. Přímé daně tvoří asi 40% daňových příjmů státního rozpočtu, nepřímé daně představují 60%.</a:t>
            </a:r>
          </a:p>
          <a:p>
            <a:pPr marL="0" indent="0" algn="just">
              <a:buNone/>
            </a:pPr>
            <a:r>
              <a:rPr lang="cs-CZ" b="1" dirty="0"/>
              <a:t>Daně přímé:</a:t>
            </a:r>
          </a:p>
          <a:p>
            <a:pPr algn="just"/>
            <a:r>
              <a:rPr lang="cs-CZ" dirty="0"/>
              <a:t>Daně důchodové (DPFO, DPPO)</a:t>
            </a:r>
          </a:p>
          <a:p>
            <a:pPr algn="just"/>
            <a:r>
              <a:rPr lang="cs-CZ" dirty="0"/>
              <a:t>Daně majetkové (daň z nabytí nemovitých věcí, daň z nemovitých věcí, daň silniční)</a:t>
            </a:r>
          </a:p>
          <a:p>
            <a:pPr marL="0" indent="0" algn="just">
              <a:buNone/>
            </a:pPr>
            <a:r>
              <a:rPr lang="cs-CZ" b="1" dirty="0"/>
              <a:t>Daně nepřímé:</a:t>
            </a:r>
          </a:p>
          <a:p>
            <a:pPr algn="just"/>
            <a:r>
              <a:rPr lang="cs-CZ" dirty="0"/>
              <a:t>Daně z přidané hodnoty (DPH)</a:t>
            </a:r>
          </a:p>
          <a:p>
            <a:pPr algn="just"/>
            <a:r>
              <a:rPr lang="cs-CZ" dirty="0"/>
              <a:t>Daně spotřební (dně  na minerální oleje, líh, pivo, víno, tabákové výrobky, surový tabák)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88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(třídění) daní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Další možnosti klasifikace (třídění) daní:</a:t>
            </a:r>
          </a:p>
          <a:p>
            <a:r>
              <a:rPr lang="cs-CZ" dirty="0"/>
              <a:t>Podle objemu (z důchodů (příjmů), ze spotřeby, z příjmů)</a:t>
            </a:r>
          </a:p>
          <a:p>
            <a:r>
              <a:rPr lang="cs-CZ" dirty="0"/>
              <a:t>Podle veličiny (kapitálové a běžné)</a:t>
            </a:r>
          </a:p>
          <a:p>
            <a:r>
              <a:rPr lang="cs-CZ" dirty="0"/>
              <a:t>Podle adresnosti osobní, in </a:t>
            </a:r>
            <a:r>
              <a:rPr lang="cs-CZ" dirty="0" err="1"/>
              <a:t>rem</a:t>
            </a:r>
            <a:r>
              <a:rPr lang="cs-CZ" dirty="0"/>
              <a:t>/na věc)</a:t>
            </a:r>
          </a:p>
          <a:p>
            <a:r>
              <a:rPr lang="cs-CZ" dirty="0"/>
              <a:t>Podle druhu sazby (stanovené bez vztahu k daňovému základu, specifické, ad </a:t>
            </a:r>
            <a:r>
              <a:rPr lang="cs-CZ" dirty="0" err="1"/>
              <a:t>valorem</a:t>
            </a:r>
            <a:r>
              <a:rPr lang="cs-CZ" dirty="0"/>
              <a:t>/k hodnotě)</a:t>
            </a:r>
          </a:p>
          <a:p>
            <a:r>
              <a:rPr lang="cs-CZ" dirty="0"/>
              <a:t>Podle daňového určení (státní, municipální, vyšších územněsprávních celků, svěřené)</a:t>
            </a:r>
          </a:p>
        </p:txBody>
      </p:sp>
    </p:spTree>
    <p:extLst>
      <p:ext uri="{BB962C8B-B14F-4D97-AF65-F5344CB8AC3E}">
        <p14:creationId xmlns:p14="http://schemas.microsoft.com/office/powerpoint/2010/main" val="115816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Klasifikace (třídění) daní (3)</a:t>
            </a:r>
            <a:br>
              <a:rPr lang="cs-CZ" b="1" dirty="0"/>
            </a:br>
            <a:r>
              <a:rPr lang="cs-CZ" b="1" dirty="0"/>
              <a:t>- </a:t>
            </a:r>
            <a:r>
              <a:rPr lang="cs-CZ" dirty="0"/>
              <a:t>institucionální, klasifikace daní OECD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Institucionální klasifikace (třídění) </a:t>
            </a:r>
            <a:r>
              <a:rPr lang="cs-CZ" dirty="0"/>
              <a:t>slouží k účelům srovnávacím a řídícím. Nejvýznamnější jsou klasifikace </a:t>
            </a:r>
            <a:r>
              <a:rPr lang="cs-CZ" dirty="0" err="1"/>
              <a:t>Eurostatu</a:t>
            </a:r>
            <a:r>
              <a:rPr lang="cs-CZ" dirty="0"/>
              <a:t>, OECD, MFF apod.</a:t>
            </a:r>
          </a:p>
          <a:p>
            <a:pPr marL="0" indent="0" algn="just">
              <a:buNone/>
            </a:pPr>
            <a:r>
              <a:rPr lang="cs-CZ" b="1" dirty="0"/>
              <a:t>Klasifikace daní OECD</a:t>
            </a:r>
          </a:p>
          <a:p>
            <a:pPr marL="0" indent="0" algn="just">
              <a:buNone/>
            </a:pPr>
            <a:r>
              <a:rPr lang="cs-CZ" dirty="0"/>
              <a:t>Do daní se v klasifikaci OECD řadí i povinné příspěvky na sociální zabezpečení.</a:t>
            </a:r>
          </a:p>
          <a:p>
            <a:pPr marL="0" indent="0" algn="just">
              <a:buNone/>
            </a:pPr>
            <a:r>
              <a:rPr lang="cs-CZ" dirty="0"/>
              <a:t>OECD rozděluje daně do šesti skupin:</a:t>
            </a:r>
          </a:p>
          <a:p>
            <a:pPr algn="just"/>
            <a:r>
              <a:rPr lang="cs-CZ" dirty="0"/>
              <a:t>Daně z důchodů, příjmů a kapitálových výnosů</a:t>
            </a:r>
          </a:p>
          <a:p>
            <a:pPr algn="just"/>
            <a:r>
              <a:rPr lang="cs-CZ" dirty="0"/>
              <a:t>Příspěvky na sociální zabezpečení</a:t>
            </a:r>
          </a:p>
          <a:p>
            <a:pPr algn="just"/>
            <a:r>
              <a:rPr lang="cs-CZ" dirty="0"/>
              <a:t>Daně z mezd a pracovních sil</a:t>
            </a:r>
          </a:p>
          <a:p>
            <a:pPr algn="just"/>
            <a:r>
              <a:rPr lang="cs-CZ" dirty="0"/>
              <a:t>Daně ze zboží a služeb</a:t>
            </a:r>
          </a:p>
          <a:p>
            <a:pPr algn="just"/>
            <a:r>
              <a:rPr lang="cs-CZ" dirty="0"/>
              <a:t>Ostatní daně</a:t>
            </a:r>
          </a:p>
        </p:txBody>
      </p:sp>
    </p:spTree>
    <p:extLst>
      <p:ext uri="{BB962C8B-B14F-4D97-AF65-F5344CB8AC3E}">
        <p14:creationId xmlns:p14="http://schemas.microsoft.com/office/powerpoint/2010/main" val="42776014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1416</Words>
  <Application>Microsoft Office PowerPoint</Application>
  <PresentationFormat>Předvádění na obrazovce (4:3)</PresentationFormat>
  <Paragraphs>115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systému Office</vt:lpstr>
      <vt:lpstr>Regulace cen, daně a efektivita TNH (S-4)</vt:lpstr>
      <vt:lpstr>Obsah</vt:lpstr>
      <vt:lpstr>Regulace cen</vt:lpstr>
      <vt:lpstr>Daně</vt:lpstr>
      <vt:lpstr>Vlastnosti daní</vt:lpstr>
      <vt:lpstr>Funkce daní</vt:lpstr>
      <vt:lpstr>Klasifikace (třídění) daní (1) - podle dopadu </vt:lpstr>
      <vt:lpstr>Klasifikace (třídění) daní (2)</vt:lpstr>
      <vt:lpstr>Klasifikace (třídění) daní (3) - institucionální, klasifikace daní OECD</vt:lpstr>
      <vt:lpstr>Klasifikace (třídění) daní (4) - na základě koloběhu příjmů a výdajů</vt:lpstr>
      <vt:lpstr>Historie daňových teorií</vt:lpstr>
      <vt:lpstr>Daňové zásady - historie Smithovy kritéria (kánony)</vt:lpstr>
      <vt:lpstr>Daňové zásady</vt:lpstr>
      <vt:lpstr>Efektivnost daní</vt:lpstr>
      <vt:lpstr>Spravedlnost daní</vt:lpstr>
      <vt:lpstr>Vertikální a horizontální  daňová spravedlnost</vt:lpstr>
      <vt:lpstr>Ekonomie blahobytu</vt:lpstr>
      <vt:lpstr>Přebytek spotřebitele</vt:lpstr>
      <vt:lpstr>Přebytek výrobce</vt:lpstr>
      <vt:lpstr>Tržní efektivnost</vt:lpstr>
      <vt:lpstr>Selhání trhu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finance TNH, seminář</dc:title>
  <dc:creator>User</dc:creator>
  <cp:lastModifiedBy>Michaela Spackova</cp:lastModifiedBy>
  <cp:revision>46</cp:revision>
  <dcterms:created xsi:type="dcterms:W3CDTF">2018-11-18T17:02:33Z</dcterms:created>
  <dcterms:modified xsi:type="dcterms:W3CDTF">2019-04-25T10:16:15Z</dcterms:modified>
</cp:coreProperties>
</file>