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73" r:id="rId5"/>
    <p:sldId id="274" r:id="rId6"/>
    <p:sldId id="266" r:id="rId7"/>
    <p:sldId id="267" r:id="rId8"/>
    <p:sldId id="268" r:id="rId9"/>
    <p:sldId id="269" r:id="rId10"/>
    <p:sldId id="270" r:id="rId11"/>
    <p:sldId id="271" r:id="rId12"/>
    <p:sldId id="258" r:id="rId13"/>
    <p:sldId id="259" r:id="rId14"/>
    <p:sldId id="260" r:id="rId15"/>
    <p:sldId id="275" r:id="rId16"/>
    <p:sldId id="261" r:id="rId17"/>
    <p:sldId id="262" r:id="rId18"/>
    <p:sldId id="263" r:id="rId19"/>
    <p:sldId id="264" r:id="rId20"/>
    <p:sldId id="276" r:id="rId21"/>
    <p:sldId id="277" r:id="rId22"/>
    <p:sldId id="282" r:id="rId23"/>
    <p:sldId id="283" r:id="rId24"/>
    <p:sldId id="284" r:id="rId25"/>
    <p:sldId id="285" r:id="rId26"/>
    <p:sldId id="265" r:id="rId27"/>
    <p:sldId id="278" r:id="rId28"/>
    <p:sldId id="279" r:id="rId29"/>
    <p:sldId id="280" r:id="rId30"/>
    <p:sldId id="281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26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57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6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63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35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48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197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41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02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580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414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02AE-3632-4024-A2EA-2BDFD3DF541B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924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/index.php?litle=Initial_public_offering&amp;oldid=16772540" TargetMode="External"/><Relationship Id="rId2" Type="http://schemas.openxmlformats.org/officeDocument/2006/relationships/hyperlink" Target="http://bear.warrington.ufl.edu/ritter/IPOs2009-5years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Primární </a:t>
            </a:r>
            <a:r>
              <a:rPr lang="cs-CZ" b="1"/>
              <a:t>emise akcií (IPO)</a:t>
            </a:r>
            <a:br>
              <a:rPr lang="cs-CZ" b="1"/>
            </a:br>
            <a:r>
              <a:rPr lang="cs-CZ" b="1"/>
              <a:t>VOKT (P-8)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Pavel Seknička</a:t>
            </a:r>
          </a:p>
        </p:txBody>
      </p:sp>
    </p:spTree>
    <p:extLst>
      <p:ext uri="{BB962C8B-B14F-4D97-AF65-F5344CB8AC3E}">
        <p14:creationId xmlns:p14="http://schemas.microsoft.com/office/powerpoint/2010/main" val="2375202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Burzy s největším počtem úpisů</a:t>
            </a:r>
            <a:endParaRPr lang="cs-CZ" sz="31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3780201"/>
              </p:ext>
            </p:extLst>
          </p:nvPr>
        </p:nvGraphicFramePr>
        <p:xfrm>
          <a:off x="457200" y="1600200"/>
          <a:ext cx="8229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Burza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IPO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Podíl na světovém počtu IPO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Hongkong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Bombaj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11,8%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/>
                        <a:t>Nasdaq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Tokio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Sydney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NYSE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/>
                        <a:t>Pusan</a:t>
                      </a:r>
                      <a:r>
                        <a:rPr lang="cs-CZ" b="1" dirty="0"/>
                        <a:t> (J. Korea)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Šanghaj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617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Postavení klíčových regionů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95280"/>
              </p:ext>
            </p:extLst>
          </p:nvPr>
        </p:nvGraphicFramePr>
        <p:xfrm>
          <a:off x="457200" y="1600200"/>
          <a:ext cx="82296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Asie</a:t>
                      </a:r>
                      <a:r>
                        <a:rPr lang="cs-CZ" baseline="0" dirty="0"/>
                        <a:t> a Tichomoří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Evropa, Blízký-východ, Indie, Afrika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Počet</a:t>
                      </a:r>
                      <a:r>
                        <a:rPr lang="cs-CZ" b="1" baseline="0" dirty="0"/>
                        <a:t> IPO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Meziroční</a:t>
                      </a:r>
                      <a:r>
                        <a:rPr lang="cs-CZ" b="1" baseline="0" dirty="0"/>
                        <a:t> změna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-31%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Hodnota </a:t>
                      </a:r>
                    </a:p>
                    <a:p>
                      <a:r>
                        <a:rPr lang="cs-CZ" b="1" dirty="0"/>
                        <a:t>(mld. USD)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47,7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Meziroční změna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1546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Důvody pro primární emisi akcií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Získání dalšího kapitálu pro rozvoj společnosti;</a:t>
            </a:r>
          </a:p>
          <a:p>
            <a:r>
              <a:rPr lang="cs-CZ" dirty="0"/>
              <a:t>Optimalizace kapitálové struktury;</a:t>
            </a:r>
          </a:p>
          <a:p>
            <a:r>
              <a:rPr lang="cs-CZ" dirty="0"/>
              <a:t>Zvyšuje se důvěryhodnost a transparentnost společnosti;</a:t>
            </a:r>
          </a:p>
          <a:p>
            <a:r>
              <a:rPr lang="cs-CZ" dirty="0"/>
              <a:t>Zviditelnění společnosti;</a:t>
            </a:r>
          </a:p>
          <a:p>
            <a:r>
              <a:rPr lang="cs-CZ" dirty="0"/>
              <a:t>Společnost má větší prestiž;</a:t>
            </a:r>
          </a:p>
          <a:p>
            <a:r>
              <a:rPr lang="cs-CZ" dirty="0"/>
              <a:t>Zvýšení likvidity akcií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431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Výhody IPO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síla</a:t>
            </a:r>
          </a:p>
          <a:p>
            <a:r>
              <a:rPr lang="cs-CZ" dirty="0"/>
              <a:t>Pozice společnosti na veřejnosti</a:t>
            </a:r>
          </a:p>
          <a:p>
            <a:r>
              <a:rPr lang="cs-CZ" dirty="0"/>
              <a:t>Produktová diverzifikace na veřejnosti</a:t>
            </a:r>
          </a:p>
          <a:p>
            <a:r>
              <a:rPr lang="cs-CZ" dirty="0"/>
              <a:t>Akcionáři, vedení společnosti a zaměstnanci</a:t>
            </a:r>
          </a:p>
          <a:p>
            <a:r>
              <a:rPr lang="cs-CZ" dirty="0"/>
              <a:t>Nástupnictví apod.</a:t>
            </a:r>
          </a:p>
        </p:txBody>
      </p:sp>
    </p:spTree>
    <p:extLst>
      <p:ext uri="{BB962C8B-B14F-4D97-AF65-F5344CB8AC3E}">
        <p14:creationId xmlns:p14="http://schemas.microsoft.com/office/powerpoint/2010/main" val="2107003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Nevýhody či omezení spojené s IPO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Tržní výkyvy</a:t>
            </a:r>
          </a:p>
          <a:p>
            <a:r>
              <a:rPr lang="cs-CZ" dirty="0"/>
              <a:t>Riziko převzetí</a:t>
            </a:r>
          </a:p>
          <a:p>
            <a:r>
              <a:rPr lang="cs-CZ" dirty="0" err="1"/>
              <a:t>Corporate</a:t>
            </a:r>
            <a:r>
              <a:rPr lang="cs-CZ" dirty="0"/>
              <a:t> </a:t>
            </a:r>
            <a:r>
              <a:rPr lang="cs-CZ" dirty="0" err="1"/>
              <a:t>Governance</a:t>
            </a:r>
            <a:endParaRPr lang="cs-CZ" dirty="0"/>
          </a:p>
          <a:p>
            <a:r>
              <a:rPr lang="cs-CZ" dirty="0"/>
              <a:t>Uveřejňování informací</a:t>
            </a:r>
          </a:p>
          <a:p>
            <a:r>
              <a:rPr lang="cs-CZ" dirty="0"/>
              <a:t>Náklady na primární emisi akcií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9027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Harmonogram přípravy a realizace</a:t>
            </a:r>
            <a:br>
              <a:rPr lang="cs-CZ" b="1" dirty="0"/>
            </a:br>
            <a:r>
              <a:rPr lang="cs-CZ" b="1" dirty="0"/>
              <a:t>primární emise akcií (IPO)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Průběh primární emise akcií (IPO) lze rozčlenit do několika fází:</a:t>
            </a:r>
          </a:p>
          <a:p>
            <a:r>
              <a:rPr lang="cs-CZ" dirty="0"/>
              <a:t>Přípravná fáze</a:t>
            </a:r>
          </a:p>
          <a:p>
            <a:r>
              <a:rPr lang="cs-CZ" dirty="0"/>
              <a:t>Realizační fáze</a:t>
            </a:r>
          </a:p>
          <a:p>
            <a:r>
              <a:rPr lang="cs-CZ" dirty="0"/>
              <a:t>Post-realizační fáze</a:t>
            </a:r>
          </a:p>
        </p:txBody>
      </p:sp>
    </p:spTree>
    <p:extLst>
      <p:ext uri="{BB962C8B-B14F-4D97-AF65-F5344CB8AC3E}">
        <p14:creationId xmlns:p14="http://schemas.microsoft.com/office/powerpoint/2010/main" val="2933675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Přípravná fáze (1) – vývoj trhu a pozice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Společnost působí v určitém odvětví, oboru – aktuální pohled investorů,</a:t>
            </a:r>
          </a:p>
          <a:p>
            <a:r>
              <a:rPr lang="cs-CZ" dirty="0"/>
              <a:t>Celkové zmapování právně – ekonomických podmínek,</a:t>
            </a:r>
          </a:p>
          <a:p>
            <a:r>
              <a:rPr lang="cs-CZ" dirty="0"/>
              <a:t>Specifikace, odlišnost a atraktivita produktů a služeb, předchozí úspěchy,</a:t>
            </a:r>
          </a:p>
          <a:p>
            <a:r>
              <a:rPr lang="cs-CZ" dirty="0"/>
              <a:t>Přesvědčivá, srozumitelně definovaná strategie podnikání a jasně vymezení cíle podnikání,</a:t>
            </a:r>
          </a:p>
          <a:p>
            <a:r>
              <a:rPr lang="cs-CZ" dirty="0"/>
              <a:t>Účelné a štíhlé podnikové struktury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3357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Přípravná fáze (2) </a:t>
            </a:r>
            <a:br>
              <a:rPr lang="cs-CZ" b="1" dirty="0"/>
            </a:br>
            <a:r>
              <a:rPr lang="cs-CZ" b="1" dirty="0"/>
              <a:t>– reporting a finance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Implementace mezinárodních účetních standardů – IAS</a:t>
            </a:r>
          </a:p>
          <a:p>
            <a:r>
              <a:rPr lang="cs-CZ" dirty="0"/>
              <a:t>Čtvrtletní vykazování zpráv</a:t>
            </a:r>
          </a:p>
          <a:p>
            <a:r>
              <a:rPr lang="cs-CZ" dirty="0"/>
              <a:t>Má zavedeny profesionální plánovací, účetní a řídící struktury a systémy</a:t>
            </a:r>
          </a:p>
          <a:p>
            <a:r>
              <a:rPr lang="cs-CZ" dirty="0"/>
              <a:t>Plně integrovaný obchodní plán, alespoň 3 roky</a:t>
            </a:r>
          </a:p>
          <a:p>
            <a:r>
              <a:rPr lang="cs-CZ" dirty="0"/>
              <a:t>Společnost je připravena na profesionální vztahy s investory</a:t>
            </a:r>
          </a:p>
          <a:p>
            <a:r>
              <a:rPr lang="cs-CZ" dirty="0"/>
              <a:t>Má příslušnou velikost obratu, perspektivu růstu</a:t>
            </a:r>
          </a:p>
          <a:p>
            <a:r>
              <a:rPr lang="cs-CZ" dirty="0"/>
              <a:t>Obrat společnosti roste min o 20% ročně</a:t>
            </a:r>
          </a:p>
          <a:p>
            <a:r>
              <a:rPr lang="cs-CZ" dirty="0"/>
              <a:t>Má širokou bázi zákazníků</a:t>
            </a:r>
          </a:p>
          <a:p>
            <a:r>
              <a:rPr lang="cs-CZ" dirty="0"/>
              <a:t>Má pozitivní Cash </a:t>
            </a:r>
            <a:r>
              <a:rPr lang="cs-CZ" dirty="0" err="1"/>
              <a:t>Flow</a:t>
            </a:r>
            <a:r>
              <a:rPr lang="cs-CZ" dirty="0"/>
              <a:t> a pozitivní hospodářský výsledek</a:t>
            </a:r>
          </a:p>
          <a:p>
            <a:r>
              <a:rPr lang="cs-CZ" dirty="0"/>
              <a:t>Má vyjasněnou potřebu kapitálu do budoucnosti, na 3 až 5 </a:t>
            </a:r>
            <a:r>
              <a:rPr lang="cs-CZ"/>
              <a:t>let apod.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7532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Přípravná fáze (3) </a:t>
            </a:r>
            <a:br>
              <a:rPr lang="cs-CZ" b="1" dirty="0"/>
            </a:br>
            <a:r>
              <a:rPr lang="cs-CZ" b="1" dirty="0"/>
              <a:t>– vlastnická struktura  a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Stávající majitelé jsou schopni předat část svého podílu novým nabyvatelům</a:t>
            </a:r>
          </a:p>
          <a:p>
            <a:r>
              <a:rPr lang="cs-CZ" dirty="0"/>
              <a:t>Kvalita řízení a správy společnosti</a:t>
            </a:r>
          </a:p>
          <a:p>
            <a:r>
              <a:rPr lang="cs-CZ" dirty="0"/>
              <a:t>Zkušený a přesvědčivý manažerský tým</a:t>
            </a:r>
          </a:p>
          <a:p>
            <a:r>
              <a:rPr lang="cs-CZ" dirty="0"/>
              <a:t>Rozhodování je rychlé, ale kompetentní a profesionální</a:t>
            </a:r>
          </a:p>
          <a:p>
            <a:r>
              <a:rPr lang="cs-CZ" dirty="0"/>
              <a:t>Výkonné jsou všechny struktury řízení, i včetně nižších úrovní</a:t>
            </a:r>
          </a:p>
          <a:p>
            <a:r>
              <a:rPr lang="cs-CZ" dirty="0"/>
              <a:t>Jsou využívány systémy měření hodnoty pro akcionáře</a:t>
            </a:r>
          </a:p>
        </p:txBody>
      </p:sp>
    </p:spTree>
    <p:extLst>
      <p:ext uri="{BB962C8B-B14F-4D97-AF65-F5344CB8AC3E}">
        <p14:creationId xmlns:p14="http://schemas.microsoft.com/office/powerpoint/2010/main" val="2997337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Přípravná fáze (4) </a:t>
            </a:r>
            <a:br>
              <a:rPr lang="cs-CZ" b="1" dirty="0"/>
            </a:br>
            <a:r>
              <a:rPr lang="cs-CZ" b="1" dirty="0"/>
              <a:t>– prezentace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Společnost se veřejně prezentuje</a:t>
            </a:r>
          </a:p>
          <a:p>
            <a:r>
              <a:rPr lang="cs-CZ" dirty="0"/>
              <a:t>Komunikace a PR je považována za prioritu</a:t>
            </a:r>
          </a:p>
          <a:p>
            <a:r>
              <a:rPr lang="cs-CZ" dirty="0"/>
              <a:t>Budování image společnosti na veřejnosti je důležité</a:t>
            </a:r>
          </a:p>
          <a:p>
            <a:r>
              <a:rPr lang="cs-CZ" dirty="0"/>
              <a:t>Prezentace na kapitálových trzích</a:t>
            </a:r>
          </a:p>
          <a:p>
            <a:r>
              <a:rPr lang="cs-CZ" dirty="0"/>
              <a:t>Důležité jsou pozitivní efekty „strategie otevřenosti“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712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Primární emise akcií – definice</a:t>
            </a:r>
          </a:p>
          <a:p>
            <a:r>
              <a:rPr lang="cs-CZ" dirty="0"/>
              <a:t>Manažer emise (</a:t>
            </a:r>
            <a:r>
              <a:rPr lang="cs-CZ" dirty="0" err="1"/>
              <a:t>underwriter</a:t>
            </a:r>
            <a:r>
              <a:rPr lang="cs-CZ" dirty="0"/>
              <a:t>)</a:t>
            </a:r>
          </a:p>
          <a:p>
            <a:r>
              <a:rPr lang="cs-CZ" dirty="0"/>
              <a:t>IPO ve světě v roce 2018</a:t>
            </a:r>
          </a:p>
          <a:p>
            <a:r>
              <a:rPr lang="cs-CZ" dirty="0"/>
              <a:t>Důvody pro primární emisi akcií</a:t>
            </a:r>
          </a:p>
          <a:p>
            <a:r>
              <a:rPr lang="cs-CZ" dirty="0"/>
              <a:t>Výhody a nevýhody IPO</a:t>
            </a:r>
          </a:p>
          <a:p>
            <a:r>
              <a:rPr lang="cs-CZ" dirty="0"/>
              <a:t>Přípravná fáze; realizační fáze, post-realizační fáze</a:t>
            </a:r>
          </a:p>
          <a:p>
            <a:r>
              <a:rPr lang="cs-CZ" dirty="0"/>
              <a:t>Podhodnocení emisního kurzu akcií</a:t>
            </a:r>
          </a:p>
          <a:p>
            <a:r>
              <a:rPr lang="cs-CZ" dirty="0"/>
              <a:t>Dlouhodobá nižší výkonnost firem po IPO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277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Realizační fáze – dílčí kroky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Výběr manažera emise a ostatních členů realizačního týmu;</a:t>
            </a:r>
          </a:p>
          <a:p>
            <a:r>
              <a:rPr lang="cs-CZ" dirty="0"/>
              <a:t>Výběr trhu pro realizaci IPO;</a:t>
            </a:r>
          </a:p>
          <a:p>
            <a:r>
              <a:rPr lang="cs-CZ" dirty="0"/>
              <a:t>Důkladné prověření společnosti (</a:t>
            </a:r>
            <a:r>
              <a:rPr lang="cs-CZ" dirty="0" err="1"/>
              <a:t>due</a:t>
            </a:r>
            <a:r>
              <a:rPr lang="cs-CZ" dirty="0"/>
              <a:t> diligence);</a:t>
            </a:r>
          </a:p>
          <a:p>
            <a:r>
              <a:rPr lang="cs-CZ" dirty="0"/>
              <a:t>Interní ocenění emitující společnosti;</a:t>
            </a:r>
          </a:p>
          <a:p>
            <a:r>
              <a:rPr lang="cs-CZ" dirty="0"/>
              <a:t>Svolání valné hromady;</a:t>
            </a:r>
          </a:p>
          <a:p>
            <a:r>
              <a:rPr lang="cs-CZ" dirty="0"/>
              <a:t>Příprava emisního projektu;</a:t>
            </a:r>
          </a:p>
          <a:p>
            <a:r>
              <a:rPr lang="cs-CZ" dirty="0"/>
              <a:t>Jednání s organizátorem regulovaného trhu (burzou);</a:t>
            </a:r>
          </a:p>
          <a:p>
            <a:r>
              <a:rPr lang="cs-CZ" dirty="0"/>
              <a:t>Prezentace společnosti investorům (</a:t>
            </a:r>
            <a:r>
              <a:rPr lang="cs-CZ" dirty="0" err="1"/>
              <a:t>road</a:t>
            </a:r>
            <a:r>
              <a:rPr lang="cs-CZ" dirty="0"/>
              <a:t> show);</a:t>
            </a:r>
          </a:p>
          <a:p>
            <a:r>
              <a:rPr lang="cs-CZ" dirty="0"/>
              <a:t>Rozhodnutí o výši emisního kurzu akcií a jejich alokace mezi investory;</a:t>
            </a:r>
          </a:p>
          <a:p>
            <a:r>
              <a:rPr lang="cs-CZ" dirty="0"/>
              <a:t>Přijetí akcií k obchodování na regulovaném trhu s investičními nástroji.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9444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Realizační fáze</a:t>
            </a:r>
            <a:br>
              <a:rPr lang="cs-CZ" b="1" dirty="0"/>
            </a:br>
            <a:r>
              <a:rPr lang="cs-CZ" b="1" dirty="0"/>
              <a:t>- mandátní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Mandátní smlouva upravuje vztahy mezi emitentem a manažerem emise (</a:t>
            </a:r>
            <a:r>
              <a:rPr lang="cs-CZ" dirty="0" err="1"/>
              <a:t>undewriterem</a:t>
            </a:r>
            <a:r>
              <a:rPr lang="cs-CZ" dirty="0"/>
              <a:t>). Ve smlouvě je většinou uvedeno tzv. hrubé rozpět, které určuje pro vedoucího manažera emise a další upisovatele. V českých podmínkách se hrubé rozpětí pohybuje mezi 3-5% z objemu emise.</a:t>
            </a:r>
          </a:p>
        </p:txBody>
      </p:sp>
    </p:spTree>
    <p:extLst>
      <p:ext uri="{BB962C8B-B14F-4D97-AF65-F5344CB8AC3E}">
        <p14:creationId xmlns:p14="http://schemas.microsoft.com/office/powerpoint/2010/main" val="1217326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Realizační fáze</a:t>
            </a:r>
            <a:br>
              <a:rPr lang="cs-CZ" b="1" dirty="0"/>
            </a:br>
            <a:r>
              <a:rPr lang="cs-CZ" b="1" dirty="0"/>
              <a:t>- volba vhodného kapitálového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Vhodným kapitálovým trhem pro realizaci trhu nemusí být vždy jen domácí kapitálový trh. Mnohdy je výhodnější </a:t>
            </a:r>
            <a:r>
              <a:rPr lang="cs-CZ" b="1" dirty="0"/>
              <a:t>uskutečnit IPO na zahraničním trhu</a:t>
            </a:r>
            <a:r>
              <a:rPr lang="cs-CZ" dirty="0"/>
              <a:t> a to především, když je tento trh více likvidní a podnik zde realizuje většinu svých aktivit. Společnost může také uskutečnit </a:t>
            </a:r>
            <a:r>
              <a:rPr lang="cs-CZ" b="1" dirty="0"/>
              <a:t>duální kotaci</a:t>
            </a:r>
            <a:r>
              <a:rPr lang="cs-CZ" dirty="0"/>
              <a:t> (</a:t>
            </a:r>
            <a:r>
              <a:rPr lang="cs-CZ" dirty="0" err="1"/>
              <a:t>dual-listing</a:t>
            </a:r>
            <a:r>
              <a:rPr lang="cs-CZ" dirty="0"/>
              <a:t>) a vstoupit na více trhů zároveň.</a:t>
            </a:r>
          </a:p>
        </p:txBody>
      </p:sp>
    </p:spTree>
    <p:extLst>
      <p:ext uri="{BB962C8B-B14F-4D97-AF65-F5344CB8AC3E}">
        <p14:creationId xmlns:p14="http://schemas.microsoft.com/office/powerpoint/2010/main" val="5845300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Hlavní požadavky pro přijetí akcií k obchodování </a:t>
            </a:r>
            <a:r>
              <a:rPr lang="cs-CZ" sz="3200" dirty="0"/>
              <a:t>(na vybraných evropských trzích)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1055146"/>
              </p:ext>
            </p:extLst>
          </p:nvPr>
        </p:nvGraphicFramePr>
        <p:xfrm>
          <a:off x="457200" y="1600200"/>
          <a:ext cx="8229600" cy="461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93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25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Burza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Burzovní trh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Minimální velikost IPO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Minimální free </a:t>
                      </a:r>
                      <a:r>
                        <a:rPr lang="cs-CZ" dirty="0" err="1"/>
                        <a:t>float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Minimální doba činnosti emitenta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London </a:t>
                      </a:r>
                      <a:r>
                        <a:rPr lang="cs-CZ" sz="1600" dirty="0" err="1"/>
                        <a:t>Stock</a:t>
                      </a:r>
                      <a:r>
                        <a:rPr lang="cs-CZ" sz="1600" dirty="0"/>
                        <a:t> Exchange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Official</a:t>
                      </a:r>
                      <a:r>
                        <a:rPr lang="cs-CZ" sz="1600" dirty="0"/>
                        <a:t> 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700 000 GBP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 roky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err="1"/>
                        <a:t>Euronext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Eurolist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nestanovena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25% nebo 5% v případě, že tržní kapitalizace IPO přesahuje 5 mil.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 roky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err="1"/>
                        <a:t>Deutsche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Börse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Amtlicher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1 250 000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 roky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err="1"/>
                        <a:t>Gielda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Wartosciowych</a:t>
                      </a:r>
                      <a:r>
                        <a:rPr lang="cs-CZ" sz="1600" baseline="0" dirty="0"/>
                        <a:t> w </a:t>
                      </a:r>
                      <a:r>
                        <a:rPr lang="cs-CZ" sz="1600" baseline="0" dirty="0" err="1"/>
                        <a:t>Warszawie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/>
                        <a:t>Glówny</a:t>
                      </a:r>
                      <a:r>
                        <a:rPr lang="cs-CZ" sz="1600" dirty="0"/>
                        <a:t> Rynek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10 000 000 </a:t>
                      </a:r>
                      <a:r>
                        <a:rPr lang="cs-CZ" sz="1600" dirty="0" err="1"/>
                        <a:t>mil.EUR</a:t>
                      </a:r>
                      <a:endParaRPr lang="cs-CZ" sz="1600" dirty="0"/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25% nebo 500 000akcií v hodnotě 17 mil. EUR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 roky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BCP</a:t>
                      </a:r>
                      <a:r>
                        <a:rPr lang="cs-CZ" sz="1600" baseline="0" dirty="0"/>
                        <a:t> Praha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Hlavní trh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1 000 000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 roky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1834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Realizační fáze</a:t>
            </a:r>
            <a:br>
              <a:rPr lang="cs-CZ" b="1" dirty="0"/>
            </a:br>
            <a:r>
              <a:rPr lang="cs-CZ" b="1" dirty="0"/>
              <a:t>- </a:t>
            </a:r>
            <a:r>
              <a:rPr lang="cs-CZ" b="1" dirty="0" err="1"/>
              <a:t>due</a:t>
            </a:r>
            <a:r>
              <a:rPr lang="cs-CZ" b="1" dirty="0"/>
              <a:t> diligence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Hloubková prověrka (</a:t>
            </a:r>
            <a:r>
              <a:rPr lang="cs-CZ" dirty="0" err="1"/>
              <a:t>due</a:t>
            </a:r>
            <a:r>
              <a:rPr lang="cs-CZ" dirty="0"/>
              <a:t> diligence) se skládá ze tří částí:</a:t>
            </a:r>
          </a:p>
          <a:p>
            <a:r>
              <a:rPr lang="cs-CZ" dirty="0"/>
              <a:t>Právní (provádí právní poradce);</a:t>
            </a:r>
          </a:p>
          <a:p>
            <a:r>
              <a:rPr lang="cs-CZ" dirty="0"/>
              <a:t>Ekonomická (má na starosti vedoucí aranžér);</a:t>
            </a:r>
          </a:p>
          <a:p>
            <a:r>
              <a:rPr lang="cs-CZ" dirty="0"/>
              <a:t>Finanční a daňová (provádí auditor).</a:t>
            </a:r>
          </a:p>
          <a:p>
            <a:pPr marL="0" indent="0">
              <a:buNone/>
            </a:pPr>
            <a:r>
              <a:rPr lang="cs-CZ" dirty="0"/>
              <a:t>Z </a:t>
            </a:r>
            <a:r>
              <a:rPr lang="cs-CZ" dirty="0" err="1"/>
              <a:t>due</a:t>
            </a:r>
            <a:r>
              <a:rPr lang="cs-CZ" dirty="0"/>
              <a:t> diligence se vychází při tvorbě prospektu.  </a:t>
            </a:r>
          </a:p>
        </p:txBody>
      </p:sp>
    </p:spTree>
    <p:extLst>
      <p:ext uri="{BB962C8B-B14F-4D97-AF65-F5344CB8AC3E}">
        <p14:creationId xmlns:p14="http://schemas.microsoft.com/office/powerpoint/2010/main" val="40208869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Realizační fáze</a:t>
            </a:r>
            <a:br>
              <a:rPr lang="cs-CZ" b="1" dirty="0"/>
            </a:br>
            <a:r>
              <a:rPr lang="cs-CZ" b="1" dirty="0"/>
              <a:t>- náležitosti prospektu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Shrnutí prospektu</a:t>
            </a:r>
            <a:r>
              <a:rPr lang="cs-CZ" dirty="0"/>
              <a:t>, které obsahuje základní informace o emitentovi, možných rizicích, finanční situaci emitenta a veřejné nabídce akcií;</a:t>
            </a:r>
          </a:p>
          <a:p>
            <a:r>
              <a:rPr lang="cs-CZ" dirty="0"/>
              <a:t>Rizikové faktory podnikatelské činnosti emitenta;</a:t>
            </a:r>
          </a:p>
          <a:p>
            <a:r>
              <a:rPr lang="cs-CZ" dirty="0"/>
              <a:t>Účel použití zdrojů z veřejné nabídky akcií;</a:t>
            </a:r>
          </a:p>
          <a:p>
            <a:r>
              <a:rPr lang="cs-CZ" dirty="0"/>
              <a:t>Některé finanční údaje o společnosti;</a:t>
            </a:r>
          </a:p>
          <a:p>
            <a:r>
              <a:rPr lang="cs-CZ" dirty="0"/>
              <a:t>Údaje spojující společnost s odvětvím, ve kterém působí;</a:t>
            </a:r>
          </a:p>
          <a:p>
            <a:r>
              <a:rPr lang="cs-CZ" dirty="0"/>
              <a:t>Údaje o managementu a hlavních akcionářích;</a:t>
            </a:r>
          </a:p>
          <a:p>
            <a:r>
              <a:rPr lang="cs-CZ" dirty="0"/>
              <a:t>Údaje o situaci v zemi a na kapitálovém trhu vybraným pro emisi akcií;</a:t>
            </a:r>
          </a:p>
          <a:p>
            <a:r>
              <a:rPr lang="cs-CZ" dirty="0"/>
              <a:t>Údaje o veřejné nabídce akcií;</a:t>
            </a:r>
          </a:p>
          <a:p>
            <a:r>
              <a:rPr lang="cs-CZ" dirty="0"/>
              <a:t>Seznam účetních závěrek.</a:t>
            </a:r>
          </a:p>
        </p:txBody>
      </p:sp>
    </p:spTree>
    <p:extLst>
      <p:ext uri="{BB962C8B-B14F-4D97-AF65-F5344CB8AC3E}">
        <p14:creationId xmlns:p14="http://schemas.microsoft.com/office/powerpoint/2010/main" val="6075562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Realizační fáze </a:t>
            </a:r>
            <a:br>
              <a:rPr lang="cs-CZ" b="1" dirty="0"/>
            </a:br>
            <a:r>
              <a:rPr lang="cs-CZ" b="1" dirty="0"/>
              <a:t>– transakce primární emise akcií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Velikost transakce alespoň 20 mil. Euro</a:t>
            </a:r>
          </a:p>
          <a:p>
            <a:r>
              <a:rPr lang="cs-CZ" dirty="0"/>
              <a:t>Společnost má celkově přesvědčivý „investiční příběh“ vhodný pro investování</a:t>
            </a:r>
          </a:p>
          <a:p>
            <a:r>
              <a:rPr lang="cs-CZ" dirty="0"/>
              <a:t>Je zvolen </a:t>
            </a:r>
            <a:r>
              <a:rPr lang="cs-CZ" b="1" dirty="0"/>
              <a:t>manažer emise </a:t>
            </a:r>
            <a:r>
              <a:rPr lang="cs-CZ" dirty="0"/>
              <a:t>(investiční banka, banka, OCP apod.)</a:t>
            </a:r>
          </a:p>
          <a:p>
            <a:r>
              <a:rPr lang="cs-CZ" b="1" dirty="0"/>
              <a:t>Konzultanti pro IPO </a:t>
            </a:r>
            <a:r>
              <a:rPr lang="cs-CZ" dirty="0"/>
              <a:t>– právní poradci, auditor, daňový poradci, poradci pro vztahy k investorům k veřejnosti</a:t>
            </a:r>
          </a:p>
        </p:txBody>
      </p:sp>
    </p:spTree>
    <p:extLst>
      <p:ext uri="{BB962C8B-B14F-4D97-AF65-F5344CB8AC3E}">
        <p14:creationId xmlns:p14="http://schemas.microsoft.com/office/powerpoint/2010/main" val="6295592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Post-realizační fáze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Úkolem manažera emise je také stabilizace kurzu akcií po jejich uvedení na sekundární trh. K tomuto účelu slouží tzv. opce navýšení (např. Green </a:t>
            </a:r>
            <a:r>
              <a:rPr lang="cs-CZ" dirty="0" err="1"/>
              <a:t>Shoe</a:t>
            </a:r>
            <a:r>
              <a:rPr lang="cs-CZ" dirty="0"/>
              <a:t> </a:t>
            </a:r>
            <a:r>
              <a:rPr lang="cs-CZ" dirty="0" err="1"/>
              <a:t>opcion</a:t>
            </a:r>
            <a:r>
              <a:rPr lang="cs-CZ" dirty="0"/>
              <a:t>), jde o právo na úpis dalších akcií po uskutečnění IPO, zpravidla ve výši 10 až 15% z celkového počtu nabízených akcií. Ke stabilizaci ceny lze využít i tzv. ujednání o dočasném zákazu prodeje akcií (tzv. </a:t>
            </a:r>
            <a:r>
              <a:rPr lang="cs-CZ" dirty="0" err="1"/>
              <a:t>lock</a:t>
            </a:r>
            <a:r>
              <a:rPr lang="cs-CZ" dirty="0"/>
              <a:t>-up </a:t>
            </a:r>
            <a:r>
              <a:rPr lang="cs-CZ" dirty="0" err="1"/>
              <a:t>agreement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6708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Podhodnocení emisního kurzu akcií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dirty="0"/>
              <a:t>Podhodnocení emisního kurzu akcií je jistou zvláštností, kdy dochází k jevu, že většina IPO je prodávána novým investorům za nižší cenu, než která se vytvoří na trhu během jednoho (prvního) dne obchodování.</a:t>
            </a:r>
          </a:p>
          <a:p>
            <a:pPr marL="0" indent="0" algn="just">
              <a:buNone/>
            </a:pPr>
            <a:r>
              <a:rPr lang="cs-CZ" dirty="0"/>
              <a:t>Teoretické přístupy, které se snaží vysvětlit podhodnocení emisního kurzu akcií:</a:t>
            </a:r>
          </a:p>
          <a:p>
            <a:pPr algn="just"/>
            <a:r>
              <a:rPr lang="cs-CZ" dirty="0"/>
              <a:t>Informační asymetrie;</a:t>
            </a:r>
          </a:p>
          <a:p>
            <a:pPr algn="just"/>
            <a:r>
              <a:rPr lang="cs-CZ" dirty="0"/>
              <a:t>Institucionální teorie;</a:t>
            </a:r>
          </a:p>
          <a:p>
            <a:pPr algn="just"/>
            <a:r>
              <a:rPr lang="cs-CZ" dirty="0"/>
              <a:t>Teorie založené na teoriích zastoupení;</a:t>
            </a:r>
          </a:p>
          <a:p>
            <a:pPr algn="just"/>
            <a:r>
              <a:rPr lang="cs-CZ" dirty="0"/>
              <a:t>Behaviorální teorie.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4358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Dlouhodobá nižší výkonnost po IPO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Akcie podniků po realizaci IPO mají tendenci dosahovat nižší výnosnosti než akcie ostatních srovnatelných společností. Toto období trvá nejdéle 3 až 5 let.</a:t>
            </a:r>
          </a:p>
          <a:p>
            <a:pPr marL="0" indent="0" algn="just">
              <a:buNone/>
            </a:pPr>
            <a:r>
              <a:rPr lang="cs-CZ" dirty="0"/>
              <a:t>Teorie vysvětlující dlouhodobě nižší výkonnost:</a:t>
            </a:r>
          </a:p>
          <a:p>
            <a:pPr algn="just"/>
            <a:r>
              <a:rPr lang="cs-CZ" dirty="0"/>
              <a:t>Teorie načasování vstupu na kapitálový trh;</a:t>
            </a:r>
          </a:p>
          <a:p>
            <a:pPr algn="just"/>
            <a:r>
              <a:rPr lang="cs-CZ" dirty="0"/>
              <a:t>Teorie vylepšování zpráv;</a:t>
            </a:r>
          </a:p>
          <a:p>
            <a:pPr algn="just"/>
            <a:r>
              <a:rPr lang="cs-CZ" dirty="0"/>
              <a:t>Teorie informační asymetrie mezi investory.</a:t>
            </a:r>
          </a:p>
        </p:txBody>
      </p:sp>
    </p:spTree>
    <p:extLst>
      <p:ext uri="{BB962C8B-B14F-4D97-AF65-F5344CB8AC3E}">
        <p14:creationId xmlns:p14="http://schemas.microsoft.com/office/powerpoint/2010/main" val="1827839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err="1"/>
              <a:t>Initial</a:t>
            </a:r>
            <a:r>
              <a:rPr lang="cs-CZ" sz="3600" b="1" dirty="0"/>
              <a:t> Public </a:t>
            </a:r>
            <a:r>
              <a:rPr lang="cs-CZ" sz="3600" b="1" dirty="0" err="1"/>
              <a:t>Offering</a:t>
            </a:r>
            <a:r>
              <a:rPr lang="cs-CZ" sz="3600" b="1" dirty="0"/>
              <a:t> (IPO)</a:t>
            </a:r>
            <a:br>
              <a:rPr lang="cs-CZ" sz="3600" b="1" dirty="0"/>
            </a:br>
            <a:r>
              <a:rPr lang="cs-CZ" sz="3600" b="1" dirty="0"/>
              <a:t>Primární emise akcií (1) - 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 err="1"/>
              <a:t>Initial</a:t>
            </a:r>
            <a:r>
              <a:rPr lang="cs-CZ" b="1" dirty="0"/>
              <a:t> Public </a:t>
            </a:r>
            <a:r>
              <a:rPr lang="cs-CZ" b="1" dirty="0" err="1"/>
              <a:t>Offering</a:t>
            </a:r>
            <a:r>
              <a:rPr lang="cs-CZ" b="1" dirty="0"/>
              <a:t> </a:t>
            </a:r>
            <a:r>
              <a:rPr lang="cs-CZ" dirty="0"/>
              <a:t>je </a:t>
            </a:r>
            <a:r>
              <a:rPr lang="cs-CZ" b="1" dirty="0"/>
              <a:t>primární emise akcií</a:t>
            </a:r>
            <a:r>
              <a:rPr lang="cs-CZ" dirty="0"/>
              <a:t> (první veřejná nabídka akcií). Pro tento pojem se v praxi využívá </a:t>
            </a:r>
            <a:r>
              <a:rPr lang="cs-CZ" b="1" dirty="0"/>
              <a:t>zkratka IPO</a:t>
            </a:r>
            <a:r>
              <a:rPr lang="cs-CZ" dirty="0"/>
              <a:t>, což je proces, při kterém </a:t>
            </a:r>
            <a:r>
              <a:rPr lang="cs-CZ" b="1" dirty="0"/>
              <a:t>společnost poprvé vstupuje na burzu a nabízí své akcie široké veřejnosti</a:t>
            </a:r>
            <a:r>
              <a:rPr lang="cs-CZ" dirty="0"/>
              <a:t>. Důvodů proč společnosti chtějí realizovat IPO  je mnoho, avšak mezi nejvýznamnější patří </a:t>
            </a:r>
            <a:r>
              <a:rPr lang="cs-CZ" b="1" dirty="0"/>
              <a:t>potřeba navýšení kapitálu společnosti</a:t>
            </a:r>
            <a:r>
              <a:rPr lang="cs-CZ" dirty="0"/>
              <a:t>, tj. získání dalších finančních zdrojů.</a:t>
            </a:r>
          </a:p>
        </p:txBody>
      </p:sp>
    </p:spTree>
    <p:extLst>
      <p:ext uri="{BB962C8B-B14F-4D97-AF65-F5344CB8AC3E}">
        <p14:creationId xmlns:p14="http://schemas.microsoft.com/office/powerpoint/2010/main" val="14672400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Meluzin</a:t>
            </a:r>
            <a:r>
              <a:rPr lang="cs-CZ" dirty="0"/>
              <a:t>, T. – </a:t>
            </a:r>
            <a:r>
              <a:rPr lang="cs-CZ" dirty="0" err="1"/>
              <a:t>Zinecker</a:t>
            </a:r>
            <a:r>
              <a:rPr lang="cs-CZ" dirty="0"/>
              <a:t>, M.: První veřejná nabídka akcií jako zdroj rozvoje podniku.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2009.</a:t>
            </a:r>
          </a:p>
          <a:p>
            <a:r>
              <a:rPr lang="cs-CZ" dirty="0"/>
              <a:t>Ritter, J.: </a:t>
            </a:r>
            <a:r>
              <a:rPr lang="cs-CZ" dirty="0" err="1"/>
              <a:t>Returns</a:t>
            </a:r>
            <a:r>
              <a:rPr lang="cs-CZ" dirty="0"/>
              <a:t> on </a:t>
            </a:r>
            <a:r>
              <a:rPr lang="cs-CZ" dirty="0" err="1"/>
              <a:t>IPOs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five</a:t>
            </a:r>
            <a:r>
              <a:rPr lang="cs-CZ" dirty="0"/>
              <a:t> </a:t>
            </a:r>
            <a:r>
              <a:rPr lang="cs-CZ" dirty="0" err="1"/>
              <a:t>years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issuing</a:t>
            </a:r>
            <a:r>
              <a:rPr lang="cs-CZ" dirty="0"/>
              <a:t>,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IPOs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1970-2007 (online) </a:t>
            </a:r>
            <a:r>
              <a:rPr lang="cs-CZ" dirty="0">
                <a:hlinkClick r:id="rId2"/>
              </a:rPr>
              <a:t>http://bear.warrington.ufl.edu/ritter/IPOs2009-5years.pdf</a:t>
            </a:r>
            <a:endParaRPr lang="cs-CZ" dirty="0"/>
          </a:p>
          <a:p>
            <a:r>
              <a:rPr lang="cs-CZ" dirty="0"/>
              <a:t>Wikipedie </a:t>
            </a:r>
            <a:r>
              <a:rPr lang="cs-CZ" dirty="0" err="1"/>
              <a:t>Initial</a:t>
            </a:r>
            <a:r>
              <a:rPr lang="cs-CZ" dirty="0"/>
              <a:t> public </a:t>
            </a:r>
            <a:r>
              <a:rPr lang="cs-CZ" dirty="0" err="1"/>
              <a:t>offering</a:t>
            </a:r>
            <a:r>
              <a:rPr lang="cs-CZ" dirty="0"/>
              <a:t> (online) </a:t>
            </a:r>
            <a:r>
              <a:rPr lang="cs-CZ" dirty="0">
                <a:hlinkClick r:id="rId3"/>
              </a:rPr>
              <a:t>https://cs.wikipedia.org/w/index.php?litle=Initial_public_offering&amp;oldid=16772540</a:t>
            </a:r>
            <a:endParaRPr lang="cs-CZ" dirty="0"/>
          </a:p>
          <a:p>
            <a:r>
              <a:rPr lang="cs-CZ" dirty="0"/>
              <a:t>Nové hvězdy akciových burz. HN ze dne 9. 1. 2019, str. </a:t>
            </a:r>
            <a:r>
              <a:rPr lang="cs-CZ"/>
              <a:t>2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0239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Primární emise akcií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Primární emise akcií (IPO) </a:t>
            </a:r>
            <a:r>
              <a:rPr lang="cs-CZ" dirty="0"/>
              <a:t>je proces poměrně </a:t>
            </a:r>
            <a:r>
              <a:rPr lang="cs-CZ" b="1" dirty="0"/>
              <a:t>zdlouhavý a nákladný</a:t>
            </a:r>
            <a:r>
              <a:rPr lang="cs-CZ" dirty="0"/>
              <a:t>. Společnosti proto využívají služeb </a:t>
            </a:r>
            <a:r>
              <a:rPr lang="cs-CZ" b="1" dirty="0" err="1"/>
              <a:t>undevriterů</a:t>
            </a:r>
            <a:r>
              <a:rPr lang="cs-CZ" b="1" dirty="0"/>
              <a:t> (manažerů emise). </a:t>
            </a:r>
            <a:r>
              <a:rPr lang="cs-CZ" b="1" dirty="0" err="1"/>
              <a:t>Undewritery</a:t>
            </a:r>
            <a:r>
              <a:rPr lang="cs-CZ" b="1" dirty="0"/>
              <a:t> bývají většinou velké banky</a:t>
            </a:r>
            <a:r>
              <a:rPr lang="cs-CZ" dirty="0"/>
              <a:t>, ty pak připravují a řídí celou IPO a jsou také zodpovědné za její úspěšné dokončení. Emitent společně s </a:t>
            </a:r>
            <a:r>
              <a:rPr lang="cs-CZ" dirty="0" err="1"/>
              <a:t>unterwritery</a:t>
            </a:r>
            <a:r>
              <a:rPr lang="cs-CZ" dirty="0"/>
              <a:t> musí aktivně spolupracovat, zejména na </a:t>
            </a:r>
            <a:r>
              <a:rPr lang="cs-CZ" b="1" dirty="0"/>
              <a:t>zpřístupnění klíčových interních informací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4173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Primární emise akcií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Primární emise akcií (IPO) </a:t>
            </a:r>
            <a:r>
              <a:rPr lang="cs-CZ" dirty="0"/>
              <a:t>je spjata bezprostředně po realizaci s dvěma </a:t>
            </a:r>
            <a:r>
              <a:rPr lang="cs-CZ" dirty="0" err="1"/>
              <a:t>efety</a:t>
            </a:r>
            <a:r>
              <a:rPr lang="cs-CZ" dirty="0"/>
              <a:t>. Prvním je skutečnost, že </a:t>
            </a:r>
            <a:r>
              <a:rPr lang="cs-CZ" b="1" dirty="0"/>
              <a:t>většina IPO je podhodnocená</a:t>
            </a:r>
            <a:r>
              <a:rPr lang="cs-CZ" dirty="0"/>
              <a:t> a tak mohou investoři realizovat zisky již od prvního dne. Druhým je skutečnost, že společnosti, které realizovaly IPO jsou v následujících několika letech </a:t>
            </a:r>
            <a:r>
              <a:rPr lang="cs-CZ" b="1" dirty="0"/>
              <a:t>méně výkonné </a:t>
            </a:r>
            <a:r>
              <a:rPr lang="cs-CZ" dirty="0"/>
              <a:t>než je průměr stanovený indexem trhu.</a:t>
            </a:r>
          </a:p>
        </p:txBody>
      </p:sp>
    </p:spTree>
    <p:extLst>
      <p:ext uri="{BB962C8B-B14F-4D97-AF65-F5344CB8AC3E}">
        <p14:creationId xmlns:p14="http://schemas.microsoft.com/office/powerpoint/2010/main" val="3005539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IPO ve světě v roce 2018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Forem, které na burze veřejně nabídly své akcie </a:t>
            </a:r>
            <a:r>
              <a:rPr lang="cs-CZ" b="1" dirty="0"/>
              <a:t>v roce 2018 ve světě ubylo </a:t>
            </a:r>
            <a:r>
              <a:rPr lang="cs-CZ" dirty="0"/>
              <a:t>(počet akcií 1359, meziroční změna -20,8%), ovšem kapitálu získaly díky těmto primárním úpisům (IPO) ve srovnání s rokem 2017 </a:t>
            </a:r>
            <a:r>
              <a:rPr lang="cs-CZ" b="1" dirty="0"/>
              <a:t>více</a:t>
            </a:r>
            <a:r>
              <a:rPr lang="cs-CZ" dirty="0"/>
              <a:t> (celkový výnos204,8 mld. USD, tj. meziroční změna +6,5%), nejvíc lákal </a:t>
            </a:r>
            <a:r>
              <a:rPr lang="cs-CZ" b="1" dirty="0"/>
              <a:t>Hongkong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9772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Největší nabídky nových akcií  </a:t>
            </a:r>
            <a:br>
              <a:rPr lang="cs-CZ" b="1" dirty="0"/>
            </a:br>
            <a:r>
              <a:rPr lang="cs-CZ" b="1" dirty="0"/>
              <a:t>v roce 2018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081022"/>
              </p:ext>
            </p:extLst>
          </p:nvPr>
        </p:nvGraphicFramePr>
        <p:xfrm>
          <a:off x="457200" y="1600200"/>
          <a:ext cx="8229600" cy="478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Emitent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Burza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Obor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Suma v mld. USD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 err="1"/>
                        <a:t>SoftBank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Tokio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Konglomerát firem</a:t>
                      </a:r>
                    </a:p>
                    <a:p>
                      <a:r>
                        <a:rPr lang="cs-CZ" sz="1200" dirty="0"/>
                        <a:t>(telekomunikace, finance atd.)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21,3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 err="1"/>
                        <a:t>China</a:t>
                      </a:r>
                      <a:r>
                        <a:rPr lang="cs-CZ" sz="1200" b="1" dirty="0"/>
                        <a:t> Tower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Hongkong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Největší provozovatel komunikačních sítí na světě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 err="1"/>
                        <a:t>Xiaomi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Hongkong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Výrobce mobilních telefonů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5,4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/>
                        <a:t>Siemens </a:t>
                      </a:r>
                      <a:r>
                        <a:rPr lang="cs-CZ" sz="1200" b="1" dirty="0" err="1"/>
                        <a:t>Healthineers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Frankfurt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Lékařské přístroje a technologie ve zdravotnictví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5,2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 err="1"/>
                        <a:t>Knorr-Bremse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Frankfurt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Výroba brzdných systémů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4,4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/>
                        <a:t>Foxconn </a:t>
                      </a:r>
                      <a:r>
                        <a:rPr lang="cs-CZ" sz="1200" b="1" dirty="0" err="1"/>
                        <a:t>Industrial</a:t>
                      </a:r>
                      <a:r>
                        <a:rPr lang="cs-CZ" sz="1200" b="1" dirty="0"/>
                        <a:t> 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Šanghaj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Vývoj a výroba elektronických přístrojů,</a:t>
                      </a:r>
                      <a:r>
                        <a:rPr lang="cs-CZ" sz="1200" baseline="0" dirty="0"/>
                        <a:t> zařízení a </a:t>
                      </a:r>
                      <a:r>
                        <a:rPr lang="cs-CZ" sz="1200" baseline="0" dirty="0" err="1"/>
                        <a:t>cloud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4,25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 err="1"/>
                        <a:t>Merituan</a:t>
                      </a:r>
                      <a:r>
                        <a:rPr lang="cs-CZ" sz="1200" b="1" dirty="0"/>
                        <a:t> </a:t>
                      </a:r>
                      <a:r>
                        <a:rPr lang="cs-CZ" sz="1200" b="1" dirty="0" err="1"/>
                        <a:t>Dianping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/>
                        <a:t>Honkong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Internetový prodejce služeb – on-line</a:t>
                      </a:r>
                      <a:r>
                        <a:rPr lang="cs-CZ" sz="1200" baseline="0" dirty="0"/>
                        <a:t> lístků do kina, </a:t>
                      </a:r>
                      <a:r>
                        <a:rPr lang="cs-CZ" sz="1200" baseline="0" dirty="0" err="1"/>
                        <a:t>slevomat</a:t>
                      </a:r>
                      <a:r>
                        <a:rPr lang="cs-CZ" sz="1200" baseline="0" dirty="0"/>
                        <a:t>, rozvoz jídla atd.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4,22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/>
                        <a:t>AXA </a:t>
                      </a:r>
                      <a:r>
                        <a:rPr lang="cs-CZ" sz="1200" b="1" dirty="0" err="1"/>
                        <a:t>Equitabla</a:t>
                      </a:r>
                      <a:r>
                        <a:rPr lang="cs-CZ" sz="1200" b="1" dirty="0"/>
                        <a:t> </a:t>
                      </a:r>
                      <a:r>
                        <a:rPr lang="cs-CZ" sz="1200" b="1" dirty="0" err="1"/>
                        <a:t>Holdings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NYSE</a:t>
                      </a:r>
                    </a:p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Divize pojišťovny AXA v 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3,2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 err="1"/>
                        <a:t>PagSeguro</a:t>
                      </a:r>
                      <a:r>
                        <a:rPr lang="cs-CZ" sz="1200" b="1" baseline="0" dirty="0"/>
                        <a:t> Digital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NYSE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/>
                        <a:t>Elektronocké</a:t>
                      </a:r>
                      <a:r>
                        <a:rPr lang="cs-CZ" sz="1200" dirty="0"/>
                        <a:t> </a:t>
                      </a:r>
                      <a:r>
                        <a:rPr lang="cs-CZ" sz="1200" dirty="0" err="1"/>
                        <a:t>platbní</a:t>
                      </a:r>
                      <a:r>
                        <a:rPr lang="cs-CZ" sz="1200" dirty="0"/>
                        <a:t> systémy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 err="1"/>
                        <a:t>iQIXI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/>
                        <a:t>Nasdaq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On-line video a zábava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108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Primární přeshraniční úpis - </a:t>
            </a:r>
            <a:r>
              <a:rPr lang="cs-CZ" b="1" dirty="0" err="1"/>
              <a:t>Avast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i="1" dirty="0"/>
              <a:t>816 milionů USD</a:t>
            </a:r>
            <a:r>
              <a:rPr lang="cs-CZ" i="1" dirty="0"/>
              <a:t> získala na hlavním trhu Londýnské burzy cenných papírů (LSE) v květnu 2018 </a:t>
            </a:r>
            <a:r>
              <a:rPr lang="cs-CZ" b="1" i="1" dirty="0"/>
              <a:t>česká softwarová firma </a:t>
            </a:r>
            <a:r>
              <a:rPr lang="cs-CZ" b="1" i="1" dirty="0" err="1"/>
              <a:t>Avast</a:t>
            </a:r>
            <a:r>
              <a:rPr lang="cs-CZ" i="1" dirty="0"/>
              <a:t>. Na LSE to byl druhý největší primární přeshraniční úpis.</a:t>
            </a:r>
          </a:p>
        </p:txBody>
      </p:sp>
    </p:spTree>
    <p:extLst>
      <p:ext uri="{BB962C8B-B14F-4D97-AF65-F5344CB8AC3E}">
        <p14:creationId xmlns:p14="http://schemas.microsoft.com/office/powerpoint/2010/main" val="1290968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Burzy s největšími výnosy</a:t>
            </a:r>
            <a:endParaRPr lang="cs-CZ" sz="31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6901059"/>
              </p:ext>
            </p:extLst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84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Burza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Suma v </a:t>
                      </a:r>
                      <a:r>
                        <a:rPr lang="cs-CZ" dirty="0" err="1"/>
                        <a:t>mld</a:t>
                      </a:r>
                      <a:r>
                        <a:rPr lang="cs-CZ" dirty="0"/>
                        <a:t> USD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Podíl na světovém objemu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Poznámka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Hongkong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35,4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17,3%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NYSE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29,7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14,5%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Tokio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26,4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12,9%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/>
                        <a:t>Nasdaq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23,1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/>
                        <a:t>Duutsche</a:t>
                      </a:r>
                      <a:r>
                        <a:rPr lang="cs-CZ" b="1" baseline="0" dirty="0"/>
                        <a:t> </a:t>
                      </a:r>
                      <a:r>
                        <a:rPr lang="cs-CZ" b="1" baseline="0" dirty="0" err="1"/>
                        <a:t>Börse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13,6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6,6%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Šanghaj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13,6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6,6%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Londýn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/>
                        <a:t>Šen</a:t>
                      </a:r>
                      <a:r>
                        <a:rPr lang="cs-CZ" b="1" dirty="0"/>
                        <a:t>-čen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3,7%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8989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1717</Words>
  <Application>Microsoft Office PowerPoint</Application>
  <PresentationFormat>Předvádění na obrazovce (4:3)</PresentationFormat>
  <Paragraphs>289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3" baseType="lpstr">
      <vt:lpstr>Arial</vt:lpstr>
      <vt:lpstr>Calibri</vt:lpstr>
      <vt:lpstr>Motiv systému Office</vt:lpstr>
      <vt:lpstr>Primární emise akcií (IPO) VOKT (P-8)</vt:lpstr>
      <vt:lpstr>Obsah</vt:lpstr>
      <vt:lpstr>Initial Public Offering (IPO) Primární emise akcií (1) - definice</vt:lpstr>
      <vt:lpstr>Primární emise akcií (2)</vt:lpstr>
      <vt:lpstr>Primární emise akcií (3)</vt:lpstr>
      <vt:lpstr>IPO ve světě v roce 2018 </vt:lpstr>
      <vt:lpstr>Největší nabídky nových akcií   v roce 2018 </vt:lpstr>
      <vt:lpstr>Primární přeshraniční úpis - Avast</vt:lpstr>
      <vt:lpstr>Burzy s největšími výnosy</vt:lpstr>
      <vt:lpstr>Burzy s největším počtem úpisů</vt:lpstr>
      <vt:lpstr>Postavení klíčových regionů</vt:lpstr>
      <vt:lpstr>Důvody pro primární emisi akcií</vt:lpstr>
      <vt:lpstr>Výhody IPO</vt:lpstr>
      <vt:lpstr>Nevýhody či omezení spojené s IPO</vt:lpstr>
      <vt:lpstr>Harmonogram přípravy a realizace primární emise akcií (IPO)</vt:lpstr>
      <vt:lpstr>Přípravná fáze (1) – vývoj trhu a pozice společnosti</vt:lpstr>
      <vt:lpstr>Přípravná fáze (2)  – reporting a finance</vt:lpstr>
      <vt:lpstr>Přípravná fáze (3)  – vlastnická struktura  a řízení</vt:lpstr>
      <vt:lpstr>Přípravná fáze (4)  – prezentace společnosti</vt:lpstr>
      <vt:lpstr>Realizační fáze – dílčí kroky</vt:lpstr>
      <vt:lpstr>Realizační fáze - mandátní smlouva</vt:lpstr>
      <vt:lpstr>Realizační fáze - volba vhodného kapitálového trhu</vt:lpstr>
      <vt:lpstr>Hlavní požadavky pro přijetí akcií k obchodování (na vybraných evropských trzích)</vt:lpstr>
      <vt:lpstr>Realizační fáze - due diligence</vt:lpstr>
      <vt:lpstr>Realizační fáze - náležitosti prospektu</vt:lpstr>
      <vt:lpstr>Realizační fáze  – transakce primární emise akcií</vt:lpstr>
      <vt:lpstr>Post-realizační fáze</vt:lpstr>
      <vt:lpstr>Podhodnocení emisního kurzu akcií</vt:lpstr>
      <vt:lpstr>Dlouhodobá nižší výkonnost po IPO</vt:lpstr>
      <vt:lpstr>Použitá literatura</vt:lpstr>
    </vt:vector>
  </TitlesOfParts>
  <Company>Univerzita Karlova v Praze, 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Primární emise akcií (IPO)</dc:title>
  <dc:creator>Pavel Seknicka</dc:creator>
  <cp:lastModifiedBy>Michaela Spackova</cp:lastModifiedBy>
  <cp:revision>45</cp:revision>
  <cp:lastPrinted>2013-04-26T11:07:09Z</cp:lastPrinted>
  <dcterms:created xsi:type="dcterms:W3CDTF">2013-04-26T10:25:03Z</dcterms:created>
  <dcterms:modified xsi:type="dcterms:W3CDTF">2019-04-25T10:08:26Z</dcterms:modified>
</cp:coreProperties>
</file>