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6" r:id="rId2"/>
    <p:sldId id="319" r:id="rId3"/>
    <p:sldId id="317" r:id="rId4"/>
    <p:sldId id="257" r:id="rId5"/>
    <p:sldId id="258" r:id="rId6"/>
    <p:sldId id="259" r:id="rId7"/>
    <p:sldId id="261" r:id="rId8"/>
    <p:sldId id="263" r:id="rId9"/>
    <p:sldId id="264" r:id="rId10"/>
    <p:sldId id="266" r:id="rId11"/>
    <p:sldId id="321" r:id="rId12"/>
    <p:sldId id="322" r:id="rId13"/>
    <p:sldId id="323" r:id="rId14"/>
    <p:sldId id="324" r:id="rId15"/>
    <p:sldId id="325" r:id="rId16"/>
    <p:sldId id="326" r:id="rId17"/>
    <p:sldId id="382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  <p:sldId id="379" r:id="rId70"/>
    <p:sldId id="380" r:id="rId71"/>
    <p:sldId id="316" r:id="rId72"/>
  </p:sldIdLst>
  <p:sldSz cx="9144000" cy="6858000" type="screen4x3"/>
  <p:notesSz cx="6805613" cy="99393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8"/>
    <a:srgbClr val="D9D9D9"/>
    <a:srgbClr val="D10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510" autoAdjust="0"/>
  </p:normalViewPr>
  <p:slideViewPr>
    <p:cSldViewPr>
      <p:cViewPr varScale="1">
        <p:scale>
          <a:sx n="69" d="100"/>
          <a:sy n="69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63F12-D0AA-4721-9620-1ED0DF5E2D39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8E9B0-95EA-4FC9-AD9C-2D6525BFBB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1301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0DAAD-9FC1-4BAB-975E-B41729E57463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95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45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18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27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891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A172C-1E16-42B9-9C21-D5D5C5659BCB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55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0" y="0"/>
            <a:ext cx="9116640" cy="683748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933056"/>
            <a:ext cx="5399087" cy="1043235"/>
          </a:xfrm>
        </p:spPr>
        <p:txBody>
          <a:bodyPr anchor="b" anchorCtr="0"/>
          <a:lstStyle>
            <a:lvl1pPr>
              <a:defRPr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5085184"/>
            <a:ext cx="5399087" cy="79208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Kliknutím lze upravit styl předlohy.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71600" y="5974358"/>
            <a:ext cx="21336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pic>
        <p:nvPicPr>
          <p:cNvPr id="3081" name="Picture 9" descr="ceestockex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178550"/>
            <a:ext cx="13716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Logo_CDCP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65576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81DF1-1323-4CCE-B711-F92062D3DD01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3294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154664" y="981075"/>
            <a:ext cx="1798637" cy="51847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55576" y="981075"/>
            <a:ext cx="5246688" cy="51847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41C8F6-0AC8-44A2-9972-23FB12DE90ED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60225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E4E0E0-B310-4556-8A73-58BEF769E2A8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1720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7D88FF-3137-4DFF-B950-E1750281A78A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0184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576" y="1903413"/>
            <a:ext cx="388843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60032" y="1903413"/>
            <a:ext cx="3882702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BB0225-E32C-4A4C-AB62-0BBFC0F5D783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9222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903858"/>
            <a:ext cx="5987008" cy="72494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78112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55576" y="2564904"/>
            <a:ext cx="4040188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943401" y="178112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943401" y="2564904"/>
            <a:ext cx="4041775" cy="36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B0F296-2B81-4AB7-8797-572A2F1B3DB9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3083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6E0AA6-457E-47A9-8A50-B7A6BD5A0B0C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9211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D07B31-27BD-4609-B022-D44C5A24AAD9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602781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5920" y="836712"/>
            <a:ext cx="3008313" cy="9584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3928" y="1916833"/>
            <a:ext cx="4824536" cy="42484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1916833"/>
            <a:ext cx="3008313" cy="42484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81B200-584F-4C56-9D3A-8E1F86514A79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8062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55576" y="908720"/>
            <a:ext cx="5486400" cy="38188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EDE50-C5B4-43D3-8958-0682E13FE50D}" type="slidenum">
              <a:rPr lang="cs-CZ" altLang="cs-CZ"/>
              <a:pPr/>
              <a:t>‹#›</a:t>
            </a:fld>
            <a:r>
              <a:rPr lang="cs-CZ" altLang="cs-CZ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5032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8651" y="908720"/>
            <a:ext cx="539908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8651" y="1831058"/>
            <a:ext cx="7197725" cy="42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624" y="6506988"/>
            <a:ext cx="36004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aseline="0">
                <a:solidFill>
                  <a:srgbClr val="585858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576" y="6506988"/>
            <a:ext cx="43180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2932DE8-2A3C-4F7C-AB9D-4C0A857B9221}" type="slidenum">
              <a:rPr lang="cs-CZ" altLang="cs-CZ"/>
              <a:pPr/>
              <a:t>‹#›</a:t>
            </a:fld>
            <a:r>
              <a:rPr lang="cs-CZ" altLang="cs-CZ" dirty="0"/>
              <a:t>|</a:t>
            </a:r>
          </a:p>
        </p:txBody>
      </p:sp>
      <p:pic>
        <p:nvPicPr>
          <p:cNvPr id="1031" name="Picture 7" descr="ceestockexchang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6178550"/>
            <a:ext cx="13716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/>
          <p:cNvSpPr/>
          <p:nvPr/>
        </p:nvSpPr>
        <p:spPr bwMode="auto">
          <a:xfrm>
            <a:off x="-23564" y="342851"/>
            <a:ext cx="6899820" cy="123403"/>
          </a:xfrm>
          <a:prstGeom prst="rect">
            <a:avLst/>
          </a:prstGeom>
          <a:solidFill>
            <a:srgbClr val="D1001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395536" y="0"/>
            <a:ext cx="0" cy="685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D1001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1" descr="Logo_CDCP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655763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5000"/>
        </a:spcBef>
        <a:spcAft>
          <a:spcPct val="0"/>
        </a:spcAft>
        <a:buClr>
          <a:srgbClr val="D10019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Clr>
          <a:srgbClr val="585858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5000"/>
        </a:spcBef>
        <a:spcAft>
          <a:spcPct val="0"/>
        </a:spcAft>
        <a:buClr>
          <a:srgbClr val="585858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5000"/>
        </a:spcBef>
        <a:spcAft>
          <a:spcPct val="0"/>
        </a:spcAft>
        <a:buClr>
          <a:srgbClr val="D9D9D9"/>
        </a:buClr>
        <a:buSzPct val="90000"/>
        <a:buFont typeface="Wingdings" pitchFamily="2" charset="2"/>
        <a:buChar char="o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99" y="3933056"/>
            <a:ext cx="5399087" cy="1043235"/>
          </a:xfrm>
        </p:spPr>
        <p:txBody>
          <a:bodyPr/>
          <a:lstStyle/>
          <a:p>
            <a:r>
              <a:rPr lang="cs-CZ" altLang="cs-CZ" b="0" dirty="0">
                <a:latin typeface="Tahoma" pitchFamily="34" charset="0"/>
                <a:cs typeface="Tahoma" pitchFamily="34" charset="0"/>
              </a:rPr>
              <a:t>Centrální depozitář cenných papírů Praha</a:t>
            </a:r>
            <a:endParaRPr lang="en-US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sz="1600" dirty="0"/>
              <a:t>19. 3. 2019</a:t>
            </a:r>
            <a:endParaRPr lang="en-US" altLang="cs-CZ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sz="1600" dirty="0">
                <a:latin typeface="Tahoma" pitchFamily="34" charset="0"/>
              </a:rPr>
              <a:t>Projekty</a:t>
            </a:r>
            <a:endParaRPr lang="en-US" altLang="cs-CZ" sz="1600" dirty="0">
              <a:latin typeface="Tahoma" pitchFamily="34" charset="0"/>
              <a:cs typeface="Arial" charset="0"/>
            </a:endParaRPr>
          </a:p>
          <a:p>
            <a:r>
              <a:rPr lang="en-US" altLang="cs-CZ" sz="1600" dirty="0">
                <a:latin typeface="Tahoma" pitchFamily="34" charset="0"/>
                <a:cs typeface="Arial" charset="0"/>
              </a:rPr>
              <a:t>LEI – Local Operating Unit </a:t>
            </a:r>
            <a:r>
              <a:rPr lang="cs-CZ" altLang="cs-CZ" sz="1600" dirty="0">
                <a:latin typeface="Tahoma" pitchFamily="34" charset="0"/>
                <a:cs typeface="Arial" charset="0"/>
              </a:rPr>
              <a:t>pro přidělování LEI</a:t>
            </a:r>
          </a:p>
          <a:p>
            <a:pPr lvl="1"/>
            <a:r>
              <a:rPr lang="cs-CZ" altLang="cs-CZ" sz="1600" dirty="0">
                <a:latin typeface="Tahoma" pitchFamily="34" charset="0"/>
                <a:cs typeface="Arial" charset="0"/>
              </a:rPr>
              <a:t>GLEIF akreditace proběhne v roce 2017</a:t>
            </a:r>
            <a:endParaRPr lang="en-US" altLang="cs-CZ" sz="1600" dirty="0">
              <a:latin typeface="Tahoma" pitchFamily="34" charset="0"/>
              <a:cs typeface="Arial" charset="0"/>
            </a:endParaRPr>
          </a:p>
          <a:p>
            <a:r>
              <a:rPr lang="cs-CZ" altLang="cs-CZ" sz="1600" dirty="0">
                <a:latin typeface="Tahoma" pitchFamily="34" charset="0"/>
                <a:cs typeface="Arial" charset="0"/>
              </a:rPr>
              <a:t>Změny související s regulací centrálních depozitářů</a:t>
            </a:r>
          </a:p>
          <a:p>
            <a:pPr lvl="1"/>
            <a:r>
              <a:rPr lang="en-US" altLang="cs-CZ" sz="1600" dirty="0">
                <a:latin typeface="Tahoma" pitchFamily="34" charset="0"/>
                <a:cs typeface="Arial" charset="0"/>
              </a:rPr>
              <a:t>CSDR – </a:t>
            </a:r>
            <a:r>
              <a:rPr lang="cs-CZ" altLang="cs-CZ" sz="1600" dirty="0">
                <a:latin typeface="Tahoma" pitchFamily="34" charset="0"/>
                <a:cs typeface="Arial" charset="0"/>
              </a:rPr>
              <a:t>proces pře licencování očekáván v roce</a:t>
            </a:r>
            <a:r>
              <a:rPr lang="en-US" altLang="cs-CZ" sz="1600" dirty="0">
                <a:latin typeface="Tahoma" pitchFamily="34" charset="0"/>
                <a:cs typeface="Arial" charset="0"/>
              </a:rPr>
              <a:t> 2017</a:t>
            </a:r>
          </a:p>
          <a:p>
            <a:pPr marL="0" indent="0">
              <a:buNone/>
            </a:pPr>
            <a:endParaRPr lang="en-US" altLang="cs-CZ" sz="1600" dirty="0">
              <a:latin typeface="Tahoma" pitchFamily="34" charset="0"/>
              <a:cs typeface="Arial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10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8558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Evidence CP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5402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Legislativní rámec</a:t>
            </a:r>
            <a:br>
              <a:rPr lang="cs-CZ" altLang="cs-CZ" dirty="0"/>
            </a:b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000" dirty="0"/>
              <a:t>Obecně platné právní předpisy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256/2004 Sb., o podnikání na kapitálovém trhu, v platném znění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Zákon o kolektivním investování, zákon o dluhopisech</a:t>
            </a:r>
          </a:p>
          <a:p>
            <a:pPr>
              <a:lnSpc>
                <a:spcPct val="120000"/>
              </a:lnSpc>
            </a:pPr>
            <a:r>
              <a:rPr lang="cs-CZ" altLang="cs-CZ" sz="2000" dirty="0"/>
              <a:t>Předpisy CDCP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Provozní řád Centrálního depozitáře cenných papírů</a:t>
            </a:r>
          </a:p>
          <a:p>
            <a:pPr lvl="1">
              <a:lnSpc>
                <a:spcPct val="120000"/>
              </a:lnSpc>
            </a:pPr>
            <a:r>
              <a:rPr lang="cs-CZ" altLang="cs-CZ" sz="2000" dirty="0"/>
              <a:t>Pravidla vypořádacího systému</a:t>
            </a:r>
          </a:p>
          <a:p>
            <a:pPr lvl="2">
              <a:lnSpc>
                <a:spcPct val="120000"/>
              </a:lnSpc>
            </a:pPr>
            <a:r>
              <a:rPr lang="cs-CZ" altLang="cs-CZ" sz="2000" dirty="0"/>
              <a:t>Pravidla vypořádání PSE</a:t>
            </a:r>
          </a:p>
        </p:txBody>
      </p:sp>
    </p:spTree>
    <p:extLst>
      <p:ext uri="{BB962C8B-B14F-4D97-AF65-F5344CB8AC3E}">
        <p14:creationId xmlns:p14="http://schemas.microsoft.com/office/powerpoint/2010/main" val="777874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Dvoustupňová evidence</a:t>
            </a: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Dva typy majetkových účtů:</a:t>
            </a:r>
          </a:p>
          <a:p>
            <a:pPr lvl="1"/>
            <a:r>
              <a:rPr lang="cs-CZ" altLang="cs-CZ" dirty="0"/>
              <a:t>Účet vlastníka (účet „koncového“ klienta) – vlastníkem prostředků na účtu je osoba, pro kterou je účet veden</a:t>
            </a:r>
          </a:p>
          <a:p>
            <a:pPr lvl="1"/>
            <a:r>
              <a:rPr lang="cs-CZ" altLang="cs-CZ" dirty="0"/>
              <a:t>Účet zákazníků (sběrný účet, omnibus účet) – pro osobu, která není vlastníkem prostředků evidovaných na účtu a která vede navazující evidenci na centrální evidenci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altLang="cs-CZ" dirty="0"/>
              <a:t>Centrální evidence</a:t>
            </a:r>
          </a:p>
          <a:p>
            <a:pPr lvl="1">
              <a:lnSpc>
                <a:spcPct val="125000"/>
              </a:lnSpc>
            </a:pPr>
            <a:r>
              <a:rPr lang="cs-CZ" altLang="cs-CZ" dirty="0"/>
              <a:t>V navazující evidenci je možné otevřít pouze účet vlastníka</a:t>
            </a:r>
          </a:p>
          <a:p>
            <a:pPr marL="0" indent="0">
              <a:lnSpc>
                <a:spcPct val="125000"/>
              </a:lnSpc>
              <a:buNone/>
            </a:pPr>
            <a:r>
              <a:rPr lang="cs-CZ" altLang="cs-CZ" dirty="0"/>
              <a:t>Samostatná evidence</a:t>
            </a:r>
          </a:p>
          <a:p>
            <a:pPr lvl="1">
              <a:lnSpc>
                <a:spcPct val="125000"/>
              </a:lnSpc>
            </a:pPr>
            <a:r>
              <a:rPr lang="cs-CZ" altLang="cs-CZ" dirty="0"/>
              <a:t>V navazující evidenci je možné otevřít účet vlastníka, nebo účet zákazníků, ale pouze pro jmenované zahraniční subjekty (např. OCP, banka, depozitář fondů, CSD)</a:t>
            </a:r>
          </a:p>
          <a:p>
            <a:pPr marL="0" indent="0">
              <a:lnSpc>
                <a:spcPct val="125000"/>
              </a:lnSpc>
              <a:buNone/>
            </a:pPr>
            <a:endParaRPr lang="cs-CZ" altLang="cs-CZ" dirty="0"/>
          </a:p>
          <a:p>
            <a:pPr>
              <a:lnSpc>
                <a:spcPct val="125000"/>
              </a:lnSpc>
            </a:pPr>
            <a:endParaRPr lang="cs-CZ" altLang="cs-CZ" dirty="0"/>
          </a:p>
          <a:p>
            <a:pPr>
              <a:lnSpc>
                <a:spcPct val="125000"/>
              </a:lnSpc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716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majetkových účtů </a:t>
            </a:r>
            <a:endParaRPr lang="cs-CZ" sz="1600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858247" cy="42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04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Účastnický princip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Účastník CDCP je osoba, která podává CDCP příkaz:</a:t>
            </a:r>
          </a:p>
          <a:p>
            <a:pPr lvl="1"/>
            <a:r>
              <a:rPr lang="cs-CZ" dirty="0"/>
              <a:t>K založení, nebo zrušení majetkového účtu,</a:t>
            </a:r>
          </a:p>
          <a:p>
            <a:pPr lvl="1"/>
            <a:r>
              <a:rPr lang="cs-CZ" dirty="0"/>
              <a:t>K provedení změny na majetkovém účtu,</a:t>
            </a:r>
          </a:p>
          <a:p>
            <a:pPr lvl="1"/>
            <a:r>
              <a:rPr lang="cs-CZ" dirty="0"/>
              <a:t>K provedení služby.</a:t>
            </a:r>
          </a:p>
          <a:p>
            <a:r>
              <a:rPr lang="cs-CZ" dirty="0"/>
              <a:t>Bez příkazu účastníka provede CDCP zápis do evidence cenných papírů pouze:</a:t>
            </a:r>
          </a:p>
          <a:p>
            <a:pPr lvl="1"/>
            <a:r>
              <a:rPr lang="cs-CZ" dirty="0"/>
              <a:t>Na příkaz emitenta</a:t>
            </a:r>
          </a:p>
          <a:p>
            <a:pPr lvl="1"/>
            <a:r>
              <a:rPr lang="cs-CZ" dirty="0"/>
              <a:t>Na příkaz osoby dle § 115, pokud je k tomu oprávněna (soudy, notář, exekutor, finanční úřad atd.)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    majitel účtu může nakládat s majetkovým účtem/CP pouze prostřednictvím účastníka CDCP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971600" y="5053245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33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CDCP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CDCP je právnická osoba, která:</a:t>
            </a:r>
          </a:p>
          <a:p>
            <a:pPr lvl="1"/>
            <a:r>
              <a:rPr lang="cs-CZ" dirty="0"/>
              <a:t>Vede centrální evidenci zaknihovaných CP v ČR</a:t>
            </a:r>
          </a:p>
          <a:p>
            <a:pPr lvl="1"/>
            <a:r>
              <a:rPr lang="cs-CZ" dirty="0"/>
              <a:t>Přiděluje ISIN</a:t>
            </a:r>
          </a:p>
          <a:p>
            <a:pPr lvl="1"/>
            <a:r>
              <a:rPr lang="cs-CZ" dirty="0"/>
              <a:t>Provozuje vypořádací systém</a:t>
            </a:r>
          </a:p>
          <a:p>
            <a:r>
              <a:rPr lang="cs-CZ" dirty="0"/>
              <a:t>CDCP rovněž vede samostatnou evidenci (zejména zahraniční CP)</a:t>
            </a:r>
          </a:p>
          <a:p>
            <a:r>
              <a:rPr lang="cs-CZ" dirty="0"/>
              <a:t>CDCP na základě povolení k činnosti zajišťuje:</a:t>
            </a:r>
          </a:p>
          <a:p>
            <a:pPr lvl="1"/>
            <a:r>
              <a:rPr lang="cs-CZ" sz="1600" dirty="0"/>
              <a:t>Obstarávání splácení CP, vracení CP nebo vyplácení výnosů</a:t>
            </a:r>
          </a:p>
          <a:p>
            <a:pPr lvl="1"/>
            <a:r>
              <a:rPr lang="cs-CZ" sz="1600" dirty="0"/>
              <a:t>Úschovu a správu investičních nástrojů</a:t>
            </a:r>
          </a:p>
          <a:p>
            <a:pPr lvl="1"/>
            <a:r>
              <a:rPr lang="cs-CZ" sz="1600" dirty="0"/>
              <a:t>Poskytuje půjčky CP</a:t>
            </a:r>
          </a:p>
          <a:p>
            <a:pPr lvl="1"/>
            <a:r>
              <a:rPr lang="cs-CZ" sz="1600" dirty="0"/>
              <a:t>Správa peněžních prostředků a investičních nástrojů uložených jako jistota za plnění závazků plynoucích z vypořádání obchodů</a:t>
            </a:r>
          </a:p>
          <a:p>
            <a:pPr lvl="1"/>
            <a:r>
              <a:rPr lang="cs-CZ" sz="1600" dirty="0"/>
              <a:t>Zřizování účtů zákazníků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07391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Způsoby komunikace s CDCP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Rozhraní CDCP</a:t>
            </a:r>
          </a:p>
          <a:p>
            <a:pPr lvl="1"/>
            <a:r>
              <a:rPr lang="cs-CZ" dirty="0"/>
              <a:t>Datové rozhraní pro připojení přes komunikační server</a:t>
            </a:r>
          </a:p>
          <a:p>
            <a:pPr lvl="1"/>
            <a:r>
              <a:rPr lang="cs-CZ" dirty="0"/>
              <a:t>Webové služby a XML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342900" lvl="1" indent="-342900">
              <a:buClr>
                <a:srgbClr val="D10019"/>
              </a:buClr>
            </a:pPr>
            <a:r>
              <a:rPr lang="cs-CZ" dirty="0">
                <a:ea typeface="+mn-ea"/>
              </a:rPr>
              <a:t>Systémy účastníků CDCP</a:t>
            </a:r>
          </a:p>
          <a:p>
            <a:pPr marL="342900" lvl="1" indent="-342900">
              <a:buClr>
                <a:srgbClr val="D10019"/>
              </a:buClr>
            </a:pPr>
            <a:endParaRPr lang="cs-CZ" dirty="0">
              <a:ea typeface="+mn-ea"/>
            </a:endParaRPr>
          </a:p>
          <a:p>
            <a:pPr marL="342900" lvl="1" indent="-342900">
              <a:buClr>
                <a:srgbClr val="D10019"/>
              </a:buClr>
            </a:pPr>
            <a:endParaRPr lang="cs-CZ" dirty="0">
              <a:ea typeface="+mn-ea"/>
            </a:endParaRPr>
          </a:p>
          <a:p>
            <a:pPr marL="342900" lvl="1" indent="-342900">
              <a:buClr>
                <a:srgbClr val="D10019"/>
              </a:buClr>
            </a:pPr>
            <a:r>
              <a:rPr lang="cs-CZ" dirty="0">
                <a:ea typeface="+mn-ea"/>
              </a:rPr>
              <a:t>2. Front-end klient CDCP (zejména určeno pro testovací účely)</a:t>
            </a:r>
          </a:p>
        </p:txBody>
      </p:sp>
      <p:sp>
        <p:nvSpPr>
          <p:cNvPr id="6" name="Obousměrná svislá šipka 5"/>
          <p:cNvSpPr/>
          <p:nvPr/>
        </p:nvSpPr>
        <p:spPr>
          <a:xfrm>
            <a:off x="1835696" y="2996952"/>
            <a:ext cx="216024" cy="50405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594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Vypořádací systém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6296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Vypořádací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Podoba CP</a:t>
            </a:r>
          </a:p>
          <a:p>
            <a:pPr lvl="1"/>
            <a:r>
              <a:rPr lang="cs-CZ" dirty="0"/>
              <a:t>Zaknihované </a:t>
            </a:r>
          </a:p>
          <a:p>
            <a:pPr lvl="1"/>
            <a:r>
              <a:rPr lang="cs-CZ" dirty="0"/>
              <a:t>Listinné (pouze vzájemně zastupitelné)</a:t>
            </a:r>
          </a:p>
          <a:p>
            <a:r>
              <a:rPr lang="cs-CZ" dirty="0"/>
              <a:t>Typ CP (28. 2. 2017)</a:t>
            </a:r>
          </a:p>
          <a:p>
            <a:pPr lvl="1"/>
            <a:r>
              <a:rPr lang="cs-CZ" dirty="0"/>
              <a:t>Akcie				2 256</a:t>
            </a:r>
          </a:p>
          <a:p>
            <a:pPr lvl="1"/>
            <a:r>
              <a:rPr lang="cs-CZ" dirty="0"/>
              <a:t>Dluhopisy (včetně kupónů)		865</a:t>
            </a:r>
          </a:p>
          <a:p>
            <a:pPr lvl="1"/>
            <a:r>
              <a:rPr lang="cs-CZ" dirty="0"/>
              <a:t>Investiční certifikáty			91</a:t>
            </a:r>
          </a:p>
          <a:p>
            <a:pPr lvl="1"/>
            <a:r>
              <a:rPr lang="cs-CZ" dirty="0"/>
              <a:t>Fondy (otevřené/uzavřené)		15</a:t>
            </a:r>
          </a:p>
          <a:p>
            <a:r>
              <a:rPr lang="cs-CZ" dirty="0"/>
              <a:t>Počet emitentů celkem			2 274</a:t>
            </a:r>
          </a:p>
          <a:p>
            <a:r>
              <a:rPr lang="cs-CZ" altLang="cs-CZ" dirty="0"/>
              <a:t>Vypořádání obchodů a transakcí probíhá pro centrální evidenci i samostatnou evidenci stejně</a:t>
            </a:r>
          </a:p>
        </p:txBody>
      </p:sp>
    </p:spTree>
    <p:extLst>
      <p:ext uri="{BB962C8B-B14F-4D97-AF65-F5344CB8AC3E}">
        <p14:creationId xmlns:p14="http://schemas.microsoft.com/office/powerpoint/2010/main" val="97409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2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200" dirty="0"/>
              <a:t>CEESEG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03413"/>
            <a:ext cx="3116263" cy="1165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1400" dirty="0"/>
              <a:t>představuje 36</a:t>
            </a:r>
            <a:r>
              <a:rPr lang="en-GB" sz="1400" dirty="0"/>
              <a:t>% </a:t>
            </a:r>
            <a:r>
              <a:rPr lang="cs-CZ" sz="1400" dirty="0"/>
              <a:t>z celkové tržní kapitalizace všech trhů v regionu CEE</a:t>
            </a:r>
            <a:r>
              <a:rPr lang="en-GB" sz="1400" dirty="0"/>
              <a:t>**</a:t>
            </a:r>
          </a:p>
          <a:p>
            <a:pPr eaLnBrk="1" hangingPunct="1">
              <a:lnSpc>
                <a:spcPct val="90000"/>
              </a:lnSpc>
            </a:pPr>
            <a:r>
              <a:rPr lang="cs-CZ" sz="1400" dirty="0"/>
              <a:t>Představuje 3</a:t>
            </a:r>
            <a:r>
              <a:rPr lang="en-GB" sz="1400" dirty="0"/>
              <a:t>8% </a:t>
            </a:r>
            <a:r>
              <a:rPr lang="cs-CZ" sz="1400" dirty="0"/>
              <a:t>z celkového objemu obchodů z akciemi v regionu CEE</a:t>
            </a:r>
            <a:r>
              <a:rPr lang="en-GB" sz="1400" dirty="0"/>
              <a:t>**</a:t>
            </a:r>
          </a:p>
          <a:p>
            <a:pPr eaLnBrk="1" hangingPunct="1">
              <a:lnSpc>
                <a:spcPct val="90000"/>
              </a:lnSpc>
            </a:pPr>
            <a:r>
              <a:rPr lang="en-GB" sz="1400" dirty="0"/>
              <a:t>Internet: www.ceeseg.com </a:t>
            </a:r>
          </a:p>
        </p:txBody>
      </p:sp>
      <p:sp>
        <p:nvSpPr>
          <p:cNvPr id="180257" name="Line 245"/>
          <p:cNvSpPr>
            <a:spLocks noChangeAspect="1" noChangeShapeType="1"/>
          </p:cNvSpPr>
          <p:nvPr/>
        </p:nvSpPr>
        <p:spPr bwMode="auto">
          <a:xfrm flipH="1">
            <a:off x="5466830" y="5099050"/>
            <a:ext cx="0" cy="0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r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80296" name="Text Box 823"/>
          <p:cNvSpPr txBox="1">
            <a:spLocks noChangeArrowheads="1"/>
          </p:cNvSpPr>
          <p:nvPr/>
        </p:nvSpPr>
        <p:spPr bwMode="auto">
          <a:xfrm>
            <a:off x="6176442" y="4365625"/>
            <a:ext cx="2087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72" tIns="45633" rIns="91272" bIns="456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srgbClr val="000000"/>
                </a:solidFill>
                <a:ea typeface="ＭＳ Ｐゴシック" pitchFamily="34" charset="-128"/>
              </a:rPr>
              <a:t>* </a:t>
            </a:r>
            <a:r>
              <a:rPr lang="en-GB" sz="600" dirty="0">
                <a:solidFill>
                  <a:srgbClr val="000000"/>
                </a:solidFill>
              </a:rPr>
              <a:t>Ownership Structure of </a:t>
            </a:r>
            <a:r>
              <a:rPr lang="en-GB" sz="600" dirty="0">
                <a:solidFill>
                  <a:srgbClr val="000000"/>
                </a:solidFill>
                <a:ea typeface="ＭＳ Ｐゴシック" pitchFamily="34" charset="-128"/>
              </a:rPr>
              <a:t>CEESEG AG: 52.59% Austrian Banks, 47</a:t>
            </a:r>
            <a:r>
              <a:rPr lang="en-GB" sz="600" dirty="0">
                <a:solidFill>
                  <a:srgbClr val="000000"/>
                </a:solidFill>
              </a:rPr>
              <a:t>.</a:t>
            </a:r>
            <a:r>
              <a:rPr lang="en-GB" sz="600" dirty="0">
                <a:solidFill>
                  <a:srgbClr val="000000"/>
                </a:solidFill>
                <a:ea typeface="ＭＳ Ｐゴシック" pitchFamily="34" charset="-128"/>
              </a:rPr>
              <a:t>41% issuers of the Vienna Stock Exchange</a:t>
            </a:r>
            <a:endParaRPr lang="en-GB" sz="600" dirty="0">
              <a:solidFill>
                <a:srgbClr val="000000"/>
              </a:solidFill>
            </a:endParaRPr>
          </a:p>
        </p:txBody>
      </p:sp>
      <p:sp>
        <p:nvSpPr>
          <p:cNvPr id="180297" name="Text Box 824"/>
          <p:cNvSpPr txBox="1">
            <a:spLocks noChangeArrowheads="1"/>
          </p:cNvSpPr>
          <p:nvPr/>
        </p:nvSpPr>
        <p:spPr bwMode="auto">
          <a:xfrm>
            <a:off x="6176442" y="4652963"/>
            <a:ext cx="2124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600" dirty="0">
                <a:solidFill>
                  <a:srgbClr val="000000"/>
                </a:solidFill>
              </a:rPr>
              <a:t>**Czech Republic, Austria, Hungary, Slovenia, Slovakia, Poland, Romania, Bulgaria, Croatia, Serbia, Bosnia and Herzegovina, Montenegro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851" y="1549553"/>
            <a:ext cx="4057196" cy="2599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2" y="3635464"/>
            <a:ext cx="3568933" cy="253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5819375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latin typeface="Arial"/>
                <a:cs typeface="Arial"/>
              </a:rPr>
              <a:t>*</a:t>
            </a:r>
            <a:endParaRPr lang="cs-CZ" sz="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6273606"/>
            <a:ext cx="4248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</a:t>
            </a:r>
            <a:r>
              <a:rPr lang="cs-CZ" sz="800" dirty="0"/>
              <a:t> </a:t>
            </a:r>
            <a:r>
              <a:rPr lang="en-US" sz="800" dirty="0"/>
              <a:t>The remaining</a:t>
            </a:r>
            <a:r>
              <a:rPr lang="cs-CZ" sz="800" dirty="0"/>
              <a:t> </a:t>
            </a:r>
            <a:r>
              <a:rPr lang="en-US" sz="800" dirty="0"/>
              <a:t>shares of 66,67 % are held by the European Energy Exchange (EEX)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061498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Burzovní obchody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Obchody uzavírané na obchodní platformě XETRA ®</a:t>
            </a:r>
          </a:p>
          <a:p>
            <a:r>
              <a:rPr lang="cs-CZ" dirty="0"/>
              <a:t>Struktura trhu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374158"/>
            <a:ext cx="5256584" cy="422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2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Burzovní obchody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charakteristiky obchodování na burze:</a:t>
            </a:r>
          </a:p>
          <a:p>
            <a:pPr lvl="1"/>
            <a:r>
              <a:rPr lang="cs-CZ" dirty="0"/>
              <a:t>Zároveň </a:t>
            </a:r>
            <a:r>
              <a:rPr lang="cs-CZ" dirty="0" err="1"/>
              <a:t>order-driven</a:t>
            </a:r>
            <a:r>
              <a:rPr lang="cs-CZ" dirty="0"/>
              <a:t> a </a:t>
            </a:r>
            <a:r>
              <a:rPr lang="cs-CZ" dirty="0" err="1"/>
              <a:t>quote-driven</a:t>
            </a:r>
            <a:r>
              <a:rPr lang="cs-CZ" dirty="0"/>
              <a:t> systém</a:t>
            </a:r>
          </a:p>
          <a:p>
            <a:pPr lvl="1"/>
            <a:r>
              <a:rPr lang="cs-CZ" dirty="0"/>
              <a:t>Obchody jsou uzavírány na základě časové a cenové priority</a:t>
            </a:r>
          </a:p>
          <a:p>
            <a:pPr lvl="1"/>
            <a:r>
              <a:rPr lang="cs-CZ" dirty="0"/>
              <a:t>Obchodování je anonymní (anonymita zachována i v post-</a:t>
            </a:r>
            <a:r>
              <a:rPr lang="cs-CZ" dirty="0" err="1"/>
              <a:t>trade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 každém okamžiku existuje právě jedna cena pro daný instrument</a:t>
            </a:r>
          </a:p>
          <a:p>
            <a:pPr lvl="1"/>
            <a:r>
              <a:rPr lang="cs-CZ" dirty="0"/>
              <a:t>Obchody jsou garantované Clearingovým fondem CDCP</a:t>
            </a:r>
          </a:p>
        </p:txBody>
      </p:sp>
    </p:spTree>
    <p:extLst>
      <p:ext uri="{BB962C8B-B14F-4D97-AF65-F5344CB8AC3E}">
        <p14:creationId xmlns:p14="http://schemas.microsoft.com/office/powerpoint/2010/main" val="3428011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Burzovní obchody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Segmenty obchodování</a:t>
            </a:r>
          </a:p>
          <a:p>
            <a:r>
              <a:rPr lang="cs-CZ" sz="1600" dirty="0"/>
              <a:t>Aukce (</a:t>
            </a:r>
            <a:r>
              <a:rPr lang="cs-CZ" sz="1600" dirty="0" err="1"/>
              <a:t>auction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Otevřená nebo uzavřená aukce</a:t>
            </a:r>
          </a:p>
          <a:p>
            <a:pPr lvl="1"/>
            <a:r>
              <a:rPr lang="cs-CZ" sz="1600" dirty="0"/>
              <a:t>Aukční cena – maximalizace počtu uzavřených obchodů</a:t>
            </a:r>
          </a:p>
          <a:p>
            <a:pPr lvl="1"/>
            <a:r>
              <a:rPr lang="cs-CZ" sz="1600" dirty="0"/>
              <a:t>Obchody jsou uzavírány na základě cenové a časové priority</a:t>
            </a:r>
          </a:p>
          <a:p>
            <a:r>
              <a:rPr lang="cs-CZ" sz="1600" dirty="0"/>
              <a:t>Kontinuální obchodování (</a:t>
            </a:r>
            <a:r>
              <a:rPr lang="cs-CZ" sz="1600" dirty="0" err="1"/>
              <a:t>continuous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Otevřená aukce (hloubka trhu)</a:t>
            </a:r>
          </a:p>
          <a:p>
            <a:pPr lvl="1"/>
            <a:r>
              <a:rPr lang="cs-CZ" sz="1600" dirty="0"/>
              <a:t>Obchody jsou uzavírány na základě cenové a časové priority</a:t>
            </a:r>
          </a:p>
          <a:p>
            <a:r>
              <a:rPr lang="cs-CZ" sz="1600" dirty="0"/>
              <a:t>Kontinuální aukce (</a:t>
            </a:r>
            <a:r>
              <a:rPr lang="cs-CZ" sz="1600" dirty="0" err="1"/>
              <a:t>continuos</a:t>
            </a:r>
            <a:r>
              <a:rPr lang="cs-CZ" sz="1600" dirty="0"/>
              <a:t> </a:t>
            </a:r>
            <a:r>
              <a:rPr lang="cs-CZ" sz="1600" dirty="0" err="1"/>
              <a:t>auction</a:t>
            </a:r>
            <a:r>
              <a:rPr lang="cs-CZ" sz="1600" dirty="0"/>
              <a:t>)</a:t>
            </a:r>
          </a:p>
          <a:p>
            <a:pPr lvl="1"/>
            <a:r>
              <a:rPr lang="cs-CZ" sz="1600" dirty="0"/>
              <a:t>Poskytovatel likvidity – (zvláštní člen burzy) – povinnost kótovat</a:t>
            </a:r>
          </a:p>
          <a:p>
            <a:pPr lvl="1"/>
            <a:r>
              <a:rPr lang="cs-CZ" sz="1600" dirty="0" err="1"/>
              <a:t>Order</a:t>
            </a:r>
            <a:r>
              <a:rPr lang="cs-CZ" sz="1600" dirty="0"/>
              <a:t> </a:t>
            </a:r>
            <a:r>
              <a:rPr lang="cs-CZ" sz="1600" dirty="0" err="1"/>
              <a:t>book</a:t>
            </a:r>
            <a:r>
              <a:rPr lang="cs-CZ" sz="1600" dirty="0"/>
              <a:t> – otevřená nebo částečně otevřená</a:t>
            </a:r>
          </a:p>
          <a:p>
            <a:pPr lvl="1"/>
            <a:r>
              <a:rPr lang="cs-CZ" sz="1600" dirty="0"/>
              <a:t>Obchody jsou uzavírány na základě cenové a časové priority</a:t>
            </a:r>
          </a:p>
          <a:p>
            <a:pPr lvl="1"/>
            <a:r>
              <a:rPr lang="cs-CZ" sz="1600" dirty="0"/>
              <a:t>Cena je determinována na základě principu dosažení největšího možného zobchodovaného množství CP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849452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Mimoburzovní obchody a transakce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Instrukce mimoburzovních obchodů a transakcí jsou vždy do systému vkládány ke spárování na základě předchozí dohody obou protistran</a:t>
            </a:r>
          </a:p>
          <a:p>
            <a:r>
              <a:rPr lang="cs-CZ" sz="1600" dirty="0"/>
              <a:t>Mimoburzovní obchody</a:t>
            </a:r>
          </a:p>
          <a:p>
            <a:pPr lvl="1"/>
            <a:r>
              <a:rPr lang="cs-CZ" sz="1600" dirty="0"/>
              <a:t>Obchody </a:t>
            </a:r>
          </a:p>
          <a:p>
            <a:pPr lvl="1"/>
            <a:r>
              <a:rPr lang="cs-CZ" sz="1600" dirty="0"/>
              <a:t>Obchody uveřejňované v reálném čase PSE</a:t>
            </a:r>
          </a:p>
          <a:p>
            <a:pPr lvl="1"/>
            <a:r>
              <a:rPr lang="cs-CZ" sz="1600" dirty="0"/>
              <a:t>náhradní obchody burzovního obchodu</a:t>
            </a:r>
          </a:p>
          <a:p>
            <a:pPr lvl="1"/>
            <a:r>
              <a:rPr lang="cs-CZ" sz="1600" dirty="0"/>
              <a:t>obchody z MTS</a:t>
            </a:r>
          </a:p>
          <a:p>
            <a:r>
              <a:rPr lang="cs-CZ" sz="1600" dirty="0"/>
              <a:t>Mimoburzovní transakce</a:t>
            </a:r>
          </a:p>
          <a:p>
            <a:pPr lvl="1"/>
            <a:r>
              <a:rPr lang="cs-CZ" sz="1600" dirty="0" err="1"/>
              <a:t>Custody</a:t>
            </a:r>
            <a:r>
              <a:rPr lang="cs-CZ" sz="1600" dirty="0"/>
              <a:t> převody (navazující/nenavazující na burzovní obchod/y)</a:t>
            </a:r>
          </a:p>
          <a:p>
            <a:pPr lvl="1"/>
            <a:r>
              <a:rPr lang="cs-CZ" sz="1600" dirty="0"/>
              <a:t>Převody z bilaterálních půjček</a:t>
            </a:r>
          </a:p>
          <a:p>
            <a:pPr lvl="1"/>
            <a:r>
              <a:rPr lang="cs-CZ" sz="1600" dirty="0" err="1"/>
              <a:t>Repo</a:t>
            </a:r>
            <a:r>
              <a:rPr lang="cs-CZ" sz="1600" dirty="0"/>
              <a:t> operace</a:t>
            </a:r>
          </a:p>
          <a:p>
            <a:pPr lvl="1"/>
            <a:r>
              <a:rPr lang="cs-CZ" sz="1600" dirty="0"/>
              <a:t>Buy and </a:t>
            </a:r>
            <a:r>
              <a:rPr lang="cs-CZ" sz="1600" dirty="0" err="1"/>
              <a:t>Sell</a:t>
            </a:r>
            <a:r>
              <a:rPr lang="cs-CZ" sz="1600" dirty="0"/>
              <a:t> transakce</a:t>
            </a:r>
          </a:p>
          <a:p>
            <a:pPr lvl="1"/>
            <a:r>
              <a:rPr lang="cs-CZ" sz="1600" dirty="0"/>
              <a:t>Technické převody</a:t>
            </a:r>
          </a:p>
          <a:p>
            <a:pPr lvl="1"/>
            <a:r>
              <a:rPr lang="cs-CZ" sz="1600" dirty="0"/>
              <a:t>Primární emise DVP</a:t>
            </a:r>
          </a:p>
        </p:txBody>
      </p:sp>
    </p:spTree>
    <p:extLst>
      <p:ext uri="{BB962C8B-B14F-4D97-AF65-F5344CB8AC3E}">
        <p14:creationId xmlns:p14="http://schemas.microsoft.com/office/powerpoint/2010/main" val="86705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Mimoburzovní obchody a transakce</a:t>
            </a:r>
            <a:br>
              <a:rPr lang="cs-CZ" dirty="0"/>
            </a:br>
            <a:r>
              <a:rPr lang="cs-CZ" sz="1200" dirty="0">
                <a:solidFill>
                  <a:srgbClr val="FFC000"/>
                </a:solidFill>
              </a:rPr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Typ vypořádání</a:t>
            </a:r>
          </a:p>
          <a:p>
            <a:pPr lvl="1"/>
            <a:r>
              <a:rPr lang="cs-CZ" sz="1600" dirty="0"/>
              <a:t>1 písmeno – definuje charakter převodu</a:t>
            </a:r>
          </a:p>
          <a:p>
            <a:pPr lvl="1"/>
            <a:r>
              <a:rPr lang="cs-CZ" sz="1600" dirty="0"/>
              <a:t>2 písmeno – F – free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payment</a:t>
            </a:r>
            <a:r>
              <a:rPr lang="cs-CZ" sz="1600" dirty="0"/>
              <a:t>, V – versus </a:t>
            </a:r>
            <a:r>
              <a:rPr lang="cs-CZ" sz="1600" dirty="0" err="1"/>
              <a:t>payment</a:t>
            </a:r>
            <a:endParaRPr lang="cs-CZ" sz="1600" dirty="0"/>
          </a:p>
          <a:p>
            <a:pPr lvl="1"/>
            <a:r>
              <a:rPr lang="cs-CZ" sz="1600" dirty="0"/>
              <a:t>3 číslice – řazení převodu v rámci cyklu vypořádání</a:t>
            </a:r>
          </a:p>
          <a:p>
            <a:r>
              <a:rPr lang="cs-CZ" sz="1600" dirty="0"/>
              <a:t>Doba vypořádání může být nastavena:</a:t>
            </a:r>
          </a:p>
          <a:p>
            <a:pPr lvl="1"/>
            <a:r>
              <a:rPr lang="cs-CZ" sz="1600" dirty="0"/>
              <a:t>T+0 – T+15: pro uveřejňované obchody </a:t>
            </a:r>
            <a:r>
              <a:rPr lang="cs-CZ" sz="1600" dirty="0" err="1"/>
              <a:t>DVx</a:t>
            </a:r>
            <a:r>
              <a:rPr lang="cs-CZ" sz="1600" dirty="0"/>
              <a:t> a primární emise DVP</a:t>
            </a:r>
          </a:p>
          <a:p>
            <a:pPr lvl="1"/>
            <a:r>
              <a:rPr lang="cs-CZ" sz="1600" dirty="0"/>
              <a:t>T-15 – T+15: OTC obchody a transakce DVP</a:t>
            </a:r>
          </a:p>
          <a:p>
            <a:pPr lvl="1"/>
            <a:r>
              <a:rPr lang="cs-CZ" sz="1600" dirty="0"/>
              <a:t>T-99 – T+99: OTC obchody a transakce DVP</a:t>
            </a:r>
          </a:p>
          <a:p>
            <a:r>
              <a:rPr lang="cs-CZ" sz="1600" dirty="0"/>
              <a:t>Na vypořádání OTC obchodů a transakcí se nevztahují žádné záruky Clearingového fondu CDCP</a:t>
            </a:r>
          </a:p>
        </p:txBody>
      </p:sp>
    </p:spTree>
    <p:extLst>
      <p:ext uri="{BB962C8B-B14F-4D97-AF65-F5344CB8AC3E}">
        <p14:creationId xmlns:p14="http://schemas.microsoft.com/office/powerpoint/2010/main" val="4148389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Interním vypořádáním se rozumí převody mezi majetkovými účty účastníků CDCP</a:t>
            </a:r>
          </a:p>
          <a:p>
            <a:r>
              <a:rPr lang="cs-CZ" dirty="0"/>
              <a:t>CDCP vypořádává obchody uzavřené na PSE a OTC obchody/transakce vkládané účastníky CDCP, nebo již spárované obchody uzavřené na obchodní místě (MTS)</a:t>
            </a:r>
          </a:p>
          <a:p>
            <a:r>
              <a:rPr lang="cs-CZ" dirty="0"/>
              <a:t>Burzovní obchody jsou garantované Clearingovým fondem CDCP – bližší informace v rámci samostatné prezentace</a:t>
            </a:r>
          </a:p>
          <a:p>
            <a:r>
              <a:rPr lang="cs-CZ" dirty="0"/>
              <a:t>Burzovní obchody jsou vždy vypořádávány DVP </a:t>
            </a:r>
          </a:p>
          <a:p>
            <a:r>
              <a:rPr lang="cs-CZ" dirty="0"/>
              <a:t>OTC obchody jsou buď DVP, nebo DFP, dle instrukce účastníka</a:t>
            </a:r>
          </a:p>
          <a:p>
            <a:r>
              <a:rPr lang="cs-CZ" dirty="0"/>
              <a:t>Vypořádání převodů z uzavřených obchodů se zaknihovanými CP zajišťuje CDCP na majetkových účtech tak, že zpracovává </a:t>
            </a:r>
            <a:r>
              <a:rPr lang="cs-CZ" b="1" dirty="0"/>
              <a:t>převodní služby uspořádané do dávky/dávek (vypořádací cyklus)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814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Dávka je soubor převodních služeb seřazených podle zadaných kritérií – globální priorita sestupně, předpokládané datum vypořádání, kód transakce sestupně, ISIN, časová priorita, který je v určitém čase zpracován systémem CDCP.</a:t>
            </a:r>
          </a:p>
          <a:p>
            <a:r>
              <a:rPr lang="cs-CZ" b="1" dirty="0" err="1"/>
              <a:t>Multicyklové</a:t>
            </a:r>
            <a:r>
              <a:rPr lang="cs-CZ" b="1" dirty="0"/>
              <a:t> vypořádání</a:t>
            </a:r>
            <a:r>
              <a:rPr lang="cs-CZ" dirty="0"/>
              <a:t> - CDCP při zaúčtování převodů v každém cyklu vypořádání vybírá neprovedené převody prodejů k opětovnému pokusu o vypořádání do vypořádacího systému (stále v rámci jednoho cyklu vypořádání) a toto opakuje do té doby, kdy systém vyhodnotí, že žádný převod již nemůže být </a:t>
            </a:r>
            <a:r>
              <a:rPr lang="cs-CZ" dirty="0" err="1"/>
              <a:t>dovypořádán</a:t>
            </a:r>
            <a:r>
              <a:rPr lang="cs-CZ" dirty="0"/>
              <a:t>. </a:t>
            </a:r>
          </a:p>
          <a:p>
            <a:pPr lvl="1"/>
            <a:r>
              <a:rPr lang="cs-CZ" sz="1600" dirty="0" err="1"/>
              <a:t>Multicyklové</a:t>
            </a:r>
            <a:r>
              <a:rPr lang="cs-CZ" sz="1600" dirty="0"/>
              <a:t> vypořádání zajišťuje maximalizaci počtu úspěšně provedených převodů v rámci jednoho vypořádacího cyklu</a:t>
            </a:r>
          </a:p>
          <a:p>
            <a:pPr lvl="1"/>
            <a:r>
              <a:rPr lang="cs-CZ" sz="1600" dirty="0" err="1"/>
              <a:t>Multicyklové</a:t>
            </a:r>
            <a:r>
              <a:rPr lang="cs-CZ" sz="1600" dirty="0"/>
              <a:t> vypořádání je použito při každém cyklu vypořádání</a:t>
            </a:r>
          </a:p>
        </p:txBody>
      </p:sp>
    </p:spTree>
    <p:extLst>
      <p:ext uri="{BB962C8B-B14F-4D97-AF65-F5344CB8AC3E}">
        <p14:creationId xmlns:p14="http://schemas.microsoft.com/office/powerpoint/2010/main" val="1158812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Členění vypořádacích cyklů</a:t>
            </a:r>
          </a:p>
          <a:p>
            <a:pPr lvl="1"/>
            <a:r>
              <a:rPr lang="cs-CZ" dirty="0"/>
              <a:t>DVP cykly</a:t>
            </a:r>
          </a:p>
          <a:p>
            <a:pPr lvl="2"/>
            <a:r>
              <a:rPr lang="cs-CZ" dirty="0"/>
              <a:t>8:00</a:t>
            </a:r>
          </a:p>
          <a:p>
            <a:pPr lvl="2"/>
            <a:r>
              <a:rPr lang="cs-CZ" dirty="0"/>
              <a:t>10:00</a:t>
            </a:r>
          </a:p>
          <a:p>
            <a:pPr lvl="2"/>
            <a:r>
              <a:rPr lang="cs-CZ" dirty="0"/>
              <a:t>11:00</a:t>
            </a:r>
          </a:p>
          <a:p>
            <a:pPr lvl="2"/>
            <a:r>
              <a:rPr lang="cs-CZ" dirty="0"/>
              <a:t>12:30</a:t>
            </a:r>
          </a:p>
          <a:p>
            <a:pPr lvl="1"/>
            <a:r>
              <a:rPr lang="cs-CZ" dirty="0"/>
              <a:t>DFP cyklus</a:t>
            </a:r>
          </a:p>
          <a:p>
            <a:pPr lvl="2"/>
            <a:r>
              <a:rPr lang="cs-CZ" dirty="0"/>
              <a:t>17:00</a:t>
            </a:r>
            <a:endParaRPr lang="cs-CZ" sz="1600" dirty="0"/>
          </a:p>
          <a:p>
            <a:r>
              <a:rPr lang="cs-CZ" dirty="0"/>
              <a:t>On-line převody – nejsou </a:t>
            </a:r>
            <a:r>
              <a:rPr lang="cs-CZ" dirty="0" err="1"/>
              <a:t>párovací</a:t>
            </a:r>
            <a:r>
              <a:rPr lang="cs-CZ" dirty="0"/>
              <a:t>, instruuje účastník na debetní straně</a:t>
            </a:r>
          </a:p>
          <a:p>
            <a:pPr lvl="1"/>
            <a:r>
              <a:rPr lang="cs-CZ" dirty="0"/>
              <a:t>Účastník na kreditní straně může blokovat</a:t>
            </a:r>
          </a:p>
          <a:p>
            <a:pPr lvl="1"/>
            <a:r>
              <a:rPr lang="cs-CZ" dirty="0"/>
              <a:t>Pouze DFP převody</a:t>
            </a:r>
          </a:p>
        </p:txBody>
      </p:sp>
    </p:spTree>
    <p:extLst>
      <p:ext uri="{BB962C8B-B14F-4D97-AF65-F5344CB8AC3E}">
        <p14:creationId xmlns:p14="http://schemas.microsoft.com/office/powerpoint/2010/main" val="49142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1. vypořádacího cyklu</a:t>
            </a:r>
          </a:p>
          <a:p>
            <a:pPr lvl="1"/>
            <a:r>
              <a:rPr lang="cs-CZ" dirty="0"/>
              <a:t>Kontrola převodů CP oproti nastaveným finančním limitům</a:t>
            </a:r>
          </a:p>
          <a:p>
            <a:pPr lvl="1"/>
            <a:r>
              <a:rPr lang="cs-CZ" dirty="0"/>
              <a:t>validace CP na cestu</a:t>
            </a:r>
          </a:p>
          <a:p>
            <a:pPr lvl="1"/>
            <a:r>
              <a:rPr lang="cs-CZ" dirty="0"/>
              <a:t>generování souborů s pořadovým číslem zápisu do schránky = 1</a:t>
            </a:r>
          </a:p>
          <a:p>
            <a:pPr lvl="2"/>
            <a:r>
              <a:rPr lang="cs-CZ" dirty="0"/>
              <a:t>soubor čistých peněžních pozic</a:t>
            </a:r>
          </a:p>
          <a:p>
            <a:pPr lvl="2"/>
            <a:r>
              <a:rPr lang="cs-CZ" dirty="0"/>
              <a:t>soubor převodů</a:t>
            </a:r>
          </a:p>
          <a:p>
            <a:pPr lvl="3"/>
            <a:r>
              <a:rPr lang="cs-CZ" dirty="0"/>
              <a:t>soubory jsou k dispozici v 8:00. O hodnotu úspěšně realizovaných převodů jsou následně peněžní limity sníženy pro ostatní cykly DVP.</a:t>
            </a:r>
          </a:p>
          <a:p>
            <a:pPr lvl="2"/>
            <a:r>
              <a:rPr lang="cs-CZ" dirty="0"/>
              <a:t> Po odeslání platebních příkazů do CERTIS je vygenerován soubor platebních příkazů z pravidla do 8:30. </a:t>
            </a:r>
          </a:p>
        </p:txBody>
      </p:sp>
    </p:spTree>
    <p:extLst>
      <p:ext uri="{BB962C8B-B14F-4D97-AF65-F5344CB8AC3E}">
        <p14:creationId xmlns:p14="http://schemas.microsoft.com/office/powerpoint/2010/main" val="1711248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2.-4. vypořádacího cyklu</a:t>
            </a:r>
          </a:p>
          <a:p>
            <a:pPr lvl="1"/>
            <a:r>
              <a:rPr lang="cs-CZ" dirty="0"/>
              <a:t>Kontrola převodů CP oproti nastaveným finančním limitům</a:t>
            </a:r>
          </a:p>
          <a:p>
            <a:pPr lvl="1"/>
            <a:r>
              <a:rPr lang="cs-CZ" dirty="0"/>
              <a:t>validace CP na cestu</a:t>
            </a:r>
          </a:p>
          <a:p>
            <a:pPr lvl="1"/>
            <a:r>
              <a:rPr lang="cs-CZ" dirty="0"/>
              <a:t>generování souborů s pořadovým číslem zápisu do schránky = 2, 3 a 4</a:t>
            </a:r>
          </a:p>
          <a:p>
            <a:pPr lvl="2"/>
            <a:r>
              <a:rPr lang="cs-CZ" dirty="0"/>
              <a:t>soubor čistých peněžních pozic</a:t>
            </a:r>
          </a:p>
          <a:p>
            <a:pPr lvl="2"/>
            <a:r>
              <a:rPr lang="cs-CZ" dirty="0"/>
              <a:t>soubor převodů</a:t>
            </a:r>
          </a:p>
          <a:p>
            <a:pPr lvl="2"/>
            <a:r>
              <a:rPr lang="cs-CZ" dirty="0"/>
              <a:t>Soubor platebních příkazů</a:t>
            </a:r>
          </a:p>
          <a:p>
            <a:pPr lvl="3"/>
            <a:r>
              <a:rPr lang="cs-CZ" dirty="0"/>
              <a:t>Soubory jsou vygenerovány zpravidla do 30 minut </a:t>
            </a:r>
          </a:p>
        </p:txBody>
      </p:sp>
    </p:spTree>
    <p:extLst>
      <p:ext uri="{BB962C8B-B14F-4D97-AF65-F5344CB8AC3E}">
        <p14:creationId xmlns:p14="http://schemas.microsoft.com/office/powerpoint/2010/main" val="280248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0F433BB-20DE-4B54-A83F-4D8D8335B64C}" type="slidenum">
              <a:rPr lang="cs-CZ" smtClean="0">
                <a:solidFill>
                  <a:srgbClr val="000000"/>
                </a:solidFill>
              </a:rPr>
              <a:pPr/>
              <a:t>3</a:t>
            </a:fld>
            <a:r>
              <a:rPr lang="cs-CZ">
                <a:solidFill>
                  <a:srgbClr val="000000"/>
                </a:solidFill>
              </a:rPr>
              <a:t>|</a:t>
            </a:r>
          </a:p>
        </p:txBody>
      </p:sp>
      <p:pic>
        <p:nvPicPr>
          <p:cNvPr id="242690" name="Picture 71" descr="cdcp-kapitalovy_tr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55" y="1628775"/>
            <a:ext cx="69119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691" name="Rectangle 66"/>
          <p:cNvSpPr>
            <a:spLocks noChangeArrowheads="1"/>
          </p:cNvSpPr>
          <p:nvPr/>
        </p:nvSpPr>
        <p:spPr bwMode="auto">
          <a:xfrm>
            <a:off x="972617" y="1773238"/>
            <a:ext cx="142875" cy="403225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2" name="Text Box 41"/>
          <p:cNvSpPr txBox="1">
            <a:spLocks noChangeArrowheads="1"/>
          </p:cNvSpPr>
          <p:nvPr/>
        </p:nvSpPr>
        <p:spPr bwMode="auto">
          <a:xfrm>
            <a:off x="4290492" y="4678363"/>
            <a:ext cx="1433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D10019"/>
                </a:solidFill>
              </a:rPr>
              <a:t>clearing in CZK</a:t>
            </a:r>
          </a:p>
        </p:txBody>
      </p:sp>
      <p:sp>
        <p:nvSpPr>
          <p:cNvPr id="242693" name="Text Box 40"/>
          <p:cNvSpPr txBox="1">
            <a:spLocks noChangeArrowheads="1"/>
          </p:cNvSpPr>
          <p:nvPr/>
        </p:nvSpPr>
        <p:spPr bwMode="auto">
          <a:xfrm>
            <a:off x="2628380" y="4678363"/>
            <a:ext cx="13668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D10019"/>
                </a:solidFill>
              </a:rPr>
              <a:t>clearing in EUR</a:t>
            </a:r>
          </a:p>
        </p:txBody>
      </p:sp>
      <p:sp>
        <p:nvSpPr>
          <p:cNvPr id="242694" name="Text Box 38"/>
          <p:cNvSpPr txBox="1">
            <a:spLocks noChangeArrowheads="1"/>
          </p:cNvSpPr>
          <p:nvPr/>
        </p:nvSpPr>
        <p:spPr bwMode="auto">
          <a:xfrm>
            <a:off x="3206230" y="3500438"/>
            <a:ext cx="784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D10019"/>
                </a:solidFill>
              </a:rPr>
              <a:t>settlement</a:t>
            </a:r>
          </a:p>
        </p:txBody>
      </p:sp>
      <p:sp>
        <p:nvSpPr>
          <p:cNvPr id="242695" name="Text Box 39"/>
          <p:cNvSpPr txBox="1">
            <a:spLocks noChangeArrowheads="1"/>
          </p:cNvSpPr>
          <p:nvPr/>
        </p:nvSpPr>
        <p:spPr bwMode="auto">
          <a:xfrm>
            <a:off x="6090717" y="3500438"/>
            <a:ext cx="7858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cs-CZ" sz="1000" b="1">
                <a:solidFill>
                  <a:srgbClr val="D10019"/>
                </a:solidFill>
              </a:rPr>
              <a:t>settlement</a:t>
            </a:r>
          </a:p>
        </p:txBody>
      </p:sp>
      <p:sp>
        <p:nvSpPr>
          <p:cNvPr id="2426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CDCP and </a:t>
            </a:r>
            <a:r>
              <a:rPr lang="cs-CZ" dirty="0"/>
              <a:t>český kapitálový trh</a:t>
            </a:r>
            <a:endParaRPr lang="en-GB" dirty="0"/>
          </a:p>
        </p:txBody>
      </p:sp>
      <p:sp>
        <p:nvSpPr>
          <p:cNvPr id="242697" name="Line 33"/>
          <p:cNvSpPr>
            <a:spLocks noChangeShapeType="1"/>
          </p:cNvSpPr>
          <p:nvPr/>
        </p:nvSpPr>
        <p:spPr bwMode="auto">
          <a:xfrm flipV="1">
            <a:off x="3995217" y="3429000"/>
            <a:ext cx="0" cy="358775"/>
          </a:xfrm>
          <a:prstGeom prst="line">
            <a:avLst/>
          </a:prstGeom>
          <a:noFill/>
          <a:ln w="28575">
            <a:solidFill>
              <a:srgbClr val="D1001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698" name="Line 36"/>
          <p:cNvSpPr>
            <a:spLocks noChangeShapeType="1"/>
          </p:cNvSpPr>
          <p:nvPr/>
        </p:nvSpPr>
        <p:spPr bwMode="auto">
          <a:xfrm flipV="1">
            <a:off x="7956030" y="3429000"/>
            <a:ext cx="0" cy="1512888"/>
          </a:xfrm>
          <a:prstGeom prst="line">
            <a:avLst/>
          </a:prstGeom>
          <a:noFill/>
          <a:ln w="28575">
            <a:solidFill>
              <a:srgbClr val="D9D9D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699" name="Text Box 42"/>
          <p:cNvSpPr txBox="1">
            <a:spLocks noChangeArrowheads="1"/>
          </p:cNvSpPr>
          <p:nvPr/>
        </p:nvSpPr>
        <p:spPr bwMode="auto">
          <a:xfrm rot="-5400000">
            <a:off x="7269436" y="4039394"/>
            <a:ext cx="159861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000" noProof="1">
                <a:solidFill>
                  <a:srgbClr val="D9D9D9"/>
                </a:solidFill>
                <a:latin typeface="Arial Narrow" pitchFamily="34" charset="0"/>
              </a:rPr>
              <a:t>Zúčtování přes „Jumbo“ účet</a:t>
            </a:r>
          </a:p>
        </p:txBody>
      </p:sp>
      <p:sp>
        <p:nvSpPr>
          <p:cNvPr id="242700" name="Line 46"/>
          <p:cNvSpPr>
            <a:spLocks noChangeShapeType="1"/>
          </p:cNvSpPr>
          <p:nvPr/>
        </p:nvSpPr>
        <p:spPr bwMode="auto">
          <a:xfrm flipV="1">
            <a:off x="7524230" y="3429000"/>
            <a:ext cx="0" cy="1368425"/>
          </a:xfrm>
          <a:prstGeom prst="line">
            <a:avLst/>
          </a:prstGeom>
          <a:noFill/>
          <a:ln w="28575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1" name="Line 47"/>
          <p:cNvSpPr>
            <a:spLocks noChangeShapeType="1"/>
          </p:cNvSpPr>
          <p:nvPr/>
        </p:nvSpPr>
        <p:spPr bwMode="auto">
          <a:xfrm flipH="1">
            <a:off x="6228830" y="4795838"/>
            <a:ext cx="0" cy="179387"/>
          </a:xfrm>
          <a:prstGeom prst="line">
            <a:avLst/>
          </a:prstGeom>
          <a:noFill/>
          <a:ln w="28575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2" name="Text Box 48"/>
          <p:cNvSpPr txBox="1">
            <a:spLocks noChangeArrowheads="1"/>
          </p:cNvSpPr>
          <p:nvPr/>
        </p:nvSpPr>
        <p:spPr bwMode="auto">
          <a:xfrm rot="-5400000">
            <a:off x="6885261" y="4087019"/>
            <a:ext cx="15113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000" noProof="1">
                <a:solidFill>
                  <a:srgbClr val="D9D9D9"/>
                </a:solidFill>
                <a:latin typeface="Arial Narrow" pitchFamily="34" charset="0"/>
              </a:rPr>
              <a:t>Zúčtování </a:t>
            </a:r>
            <a:r>
              <a:rPr lang="cs-CZ" sz="1000">
                <a:solidFill>
                  <a:srgbClr val="D9D9D9"/>
                </a:solidFill>
                <a:latin typeface="Arial Narrow" pitchFamily="34" charset="0"/>
              </a:rPr>
              <a:t>přímých obchodů</a:t>
            </a:r>
            <a:endParaRPr lang="cs-CZ" sz="1000" noProof="1">
              <a:solidFill>
                <a:srgbClr val="D9D9D9"/>
              </a:solidFill>
              <a:latin typeface="Arial Narrow" pitchFamily="34" charset="0"/>
            </a:endParaRPr>
          </a:p>
        </p:txBody>
      </p:sp>
      <p:sp>
        <p:nvSpPr>
          <p:cNvPr id="242703" name="Line 59"/>
          <p:cNvSpPr>
            <a:spLocks noChangeShapeType="1"/>
          </p:cNvSpPr>
          <p:nvPr/>
        </p:nvSpPr>
        <p:spPr bwMode="auto">
          <a:xfrm flipV="1">
            <a:off x="5724005" y="4616450"/>
            <a:ext cx="0" cy="358775"/>
          </a:xfrm>
          <a:prstGeom prst="line">
            <a:avLst/>
          </a:prstGeom>
          <a:noFill/>
          <a:ln w="28575">
            <a:solidFill>
              <a:srgbClr val="D1001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4" name="Line 60"/>
          <p:cNvSpPr>
            <a:spLocks noChangeShapeType="1"/>
          </p:cNvSpPr>
          <p:nvPr/>
        </p:nvSpPr>
        <p:spPr bwMode="auto">
          <a:xfrm flipV="1">
            <a:off x="3995217" y="4616450"/>
            <a:ext cx="0" cy="358775"/>
          </a:xfrm>
          <a:prstGeom prst="line">
            <a:avLst/>
          </a:prstGeom>
          <a:noFill/>
          <a:ln w="28575">
            <a:solidFill>
              <a:srgbClr val="D1001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5" name="Line 62"/>
          <p:cNvSpPr>
            <a:spLocks noChangeShapeType="1"/>
          </p:cNvSpPr>
          <p:nvPr/>
        </p:nvSpPr>
        <p:spPr bwMode="auto">
          <a:xfrm flipV="1">
            <a:off x="6876530" y="3429000"/>
            <a:ext cx="0" cy="358775"/>
          </a:xfrm>
          <a:prstGeom prst="line">
            <a:avLst/>
          </a:prstGeom>
          <a:noFill/>
          <a:ln w="28575">
            <a:solidFill>
              <a:srgbClr val="D1001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42706" name="Text Box 65"/>
          <p:cNvSpPr txBox="1">
            <a:spLocks noChangeArrowheads="1"/>
          </p:cNvSpPr>
          <p:nvPr/>
        </p:nvSpPr>
        <p:spPr bwMode="auto">
          <a:xfrm>
            <a:off x="899592" y="1955800"/>
            <a:ext cx="154305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</a:rPr>
              <a:t>Regulátor</a:t>
            </a: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</a:rPr>
              <a:t>Obchodování</a:t>
            </a: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</a:rPr>
              <a:t>Vypořádání</a:t>
            </a: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>
                <a:solidFill>
                  <a:srgbClr val="000000"/>
                </a:solidFill>
              </a:rPr>
              <a:t>Registry</a:t>
            </a: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00"/>
                </a:solidFill>
              </a:rPr>
              <a:t>Clearing</a:t>
            </a:r>
          </a:p>
        </p:txBody>
      </p:sp>
      <p:sp>
        <p:nvSpPr>
          <p:cNvPr id="242707" name="Line 69"/>
          <p:cNvSpPr>
            <a:spLocks noChangeShapeType="1"/>
          </p:cNvSpPr>
          <p:nvPr/>
        </p:nvSpPr>
        <p:spPr bwMode="auto">
          <a:xfrm flipV="1">
            <a:off x="6228830" y="4797425"/>
            <a:ext cx="1295400" cy="0"/>
          </a:xfrm>
          <a:prstGeom prst="line">
            <a:avLst/>
          </a:prstGeom>
          <a:noFill/>
          <a:ln w="285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99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Vypořádání obchodů/transakcí – interní 				     </a:t>
            </a:r>
            <a:r>
              <a:rPr lang="cs-CZ" sz="1200" dirty="0">
                <a:solidFill>
                  <a:srgbClr val="FFC000"/>
                </a:solidFill>
              </a:rPr>
              <a:t>(6)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5. vypořádacího cyklu</a:t>
            </a:r>
          </a:p>
          <a:p>
            <a:pPr lvl="1"/>
            <a:r>
              <a:rPr lang="cs-CZ" dirty="0"/>
              <a:t>Pouze DFP cyklus</a:t>
            </a:r>
          </a:p>
          <a:p>
            <a:pPr lvl="1"/>
            <a:r>
              <a:rPr lang="cs-CZ" dirty="0"/>
              <a:t>validace CP na cestu</a:t>
            </a:r>
          </a:p>
          <a:p>
            <a:pPr lvl="1"/>
            <a:r>
              <a:rPr lang="cs-CZ" dirty="0"/>
              <a:t>generování souborů s pořadovým číslem zápisu do schránky = 5</a:t>
            </a:r>
          </a:p>
          <a:p>
            <a:pPr lvl="2"/>
            <a:r>
              <a:rPr lang="cs-CZ" dirty="0"/>
              <a:t>soubor převodů</a:t>
            </a:r>
          </a:p>
        </p:txBody>
      </p:sp>
    </p:spTree>
    <p:extLst>
      <p:ext uri="{BB962C8B-B14F-4D97-AF65-F5344CB8AC3E}">
        <p14:creationId xmlns:p14="http://schemas.microsoft.com/office/powerpoint/2010/main" val="739169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Finalita vypořádání</a:t>
            </a:r>
            <a:endParaRPr lang="cs-CZ" sz="12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Vypořádání garantovaných a negarantovaných obchodů probíhá dohromady</a:t>
            </a:r>
          </a:p>
          <a:p>
            <a:pPr lvl="1"/>
            <a:r>
              <a:rPr lang="cs-CZ" dirty="0"/>
              <a:t>Hlavní výhoda: v rámci jednoho vypořádacího cyklu je možné použít kreditní OTC převod k vypořádání debetního PSE obchodu</a:t>
            </a:r>
          </a:p>
          <a:p>
            <a:r>
              <a:rPr lang="cs-CZ" dirty="0"/>
              <a:t>Zúčtování peněz (CZK) probíhá v CERTIS – Clearingové centrum ČNB</a:t>
            </a:r>
          </a:p>
          <a:p>
            <a:r>
              <a:rPr lang="cs-CZ" dirty="0"/>
              <a:t>Zúčtovací banky ale nastavují peněžní limity, které jsou využívány pro účely vypořádání</a:t>
            </a:r>
          </a:p>
          <a:p>
            <a:r>
              <a:rPr lang="cs-CZ" dirty="0"/>
              <a:t>Institut „CP na cestě“ – podmíněný kredit strany nakupujícího v rámci všech vypořádacích cyklů – po konfirmaci plateb ČNB dochází k finálnímu připsání CP</a:t>
            </a:r>
          </a:p>
          <a:p>
            <a:pPr lvl="1"/>
            <a:r>
              <a:rPr lang="cs-CZ" dirty="0"/>
              <a:t>V případě defaultu by došlo k reverzním převodům (i seřetězených)</a:t>
            </a:r>
          </a:p>
          <a:p>
            <a:r>
              <a:rPr lang="cs-CZ" dirty="0"/>
              <a:t>Cyklus v 8:00 je tedy ukončen po obdržení konfirmace platebních příkazů za všechny cykly vypořádání – cca mezi 13 a 14 hod.</a:t>
            </a:r>
          </a:p>
        </p:txBody>
      </p:sp>
    </p:spTree>
    <p:extLst>
      <p:ext uri="{BB962C8B-B14F-4D97-AF65-F5344CB8AC3E}">
        <p14:creationId xmlns:p14="http://schemas.microsoft.com/office/powerpoint/2010/main" val="4066355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Nastavení finančních limitů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vypořádání obchodů/transakcí DVP musí mít účastníci nastaveny peněžní limity</a:t>
            </a:r>
          </a:p>
          <a:p>
            <a:pPr lvl="1"/>
            <a:r>
              <a:rPr lang="cs-CZ" dirty="0"/>
              <a:t>Debetní limit čisté pozice</a:t>
            </a:r>
          </a:p>
          <a:p>
            <a:pPr lvl="1"/>
            <a:r>
              <a:rPr lang="cs-CZ" dirty="0"/>
              <a:t>Kreditní limit čisté pozice</a:t>
            </a:r>
          </a:p>
          <a:p>
            <a:r>
              <a:rPr lang="cs-CZ" dirty="0"/>
              <a:t>V rámci jednotlivých cyklů v rámci dne dochází ke snižování disponibilního limitu dle provedených převodů</a:t>
            </a:r>
          </a:p>
          <a:p>
            <a:r>
              <a:rPr lang="cs-CZ" dirty="0"/>
              <a:t>Limity je možné v průběhu dne měnit</a:t>
            </a:r>
          </a:p>
        </p:txBody>
      </p:sp>
    </p:spTree>
    <p:extLst>
      <p:ext uri="{BB962C8B-B14F-4D97-AF65-F5344CB8AC3E}">
        <p14:creationId xmlns:p14="http://schemas.microsoft.com/office/powerpoint/2010/main" val="627346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Technický </a:t>
            </a:r>
            <a:r>
              <a:rPr lang="cs-CZ" dirty="0" err="1"/>
              <a:t>netting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Řešení mimořádných situací</a:t>
            </a:r>
          </a:p>
          <a:p>
            <a:r>
              <a:rPr lang="cs-CZ" sz="1600" dirty="0"/>
              <a:t>Započtení dvou nebo více protichůdných převodů</a:t>
            </a:r>
          </a:p>
          <a:p>
            <a:r>
              <a:rPr lang="cs-CZ" sz="1600" dirty="0"/>
              <a:t>Musí požádat všichni dotčení účastníci</a:t>
            </a:r>
          </a:p>
          <a:p>
            <a:r>
              <a:rPr lang="cs-CZ" sz="1600" dirty="0" err="1"/>
              <a:t>Netting</a:t>
            </a:r>
            <a:r>
              <a:rPr lang="cs-CZ" sz="1600" dirty="0"/>
              <a:t> je možný i u nestejných převodů (peníze/CP) a v rámci množiny </a:t>
            </a:r>
            <a:r>
              <a:rPr lang="cs-CZ" sz="1600" dirty="0" err="1"/>
              <a:t>nettovaných</a:t>
            </a:r>
            <a:r>
              <a:rPr lang="cs-CZ" sz="1600" dirty="0"/>
              <a:t> převodů jsou vždy vypořádány buď všechny převody, nebo žádný</a:t>
            </a:r>
          </a:p>
          <a:p>
            <a:r>
              <a:rPr lang="cs-CZ" sz="1600" dirty="0"/>
              <a:t>V případě </a:t>
            </a:r>
            <a:r>
              <a:rPr lang="cs-CZ" sz="1600" dirty="0" err="1"/>
              <a:t>nettingu</a:t>
            </a:r>
            <a:r>
              <a:rPr lang="cs-CZ" sz="1600" dirty="0"/>
              <a:t> dochází ke kontrole počtu CP na majetkovém účtu a kontrole finančních limitů pouze ve výši, která odpovídá rozdílu v </a:t>
            </a:r>
            <a:r>
              <a:rPr lang="cs-CZ" sz="1600" dirty="0" err="1"/>
              <a:t>nettovaných</a:t>
            </a:r>
            <a:r>
              <a:rPr lang="cs-CZ" sz="1600" dirty="0"/>
              <a:t> převodech </a:t>
            </a:r>
          </a:p>
          <a:p>
            <a:pPr lvl="1"/>
            <a:r>
              <a:rPr lang="cs-CZ" sz="1600" dirty="0"/>
              <a:t>V případě dvou identických protichůdných převodů mezi dvěma účastníky nejsou kontrolovány zůstatky ani finanční limity</a:t>
            </a:r>
          </a:p>
          <a:p>
            <a:pPr lvl="1"/>
            <a:r>
              <a:rPr lang="cs-CZ" sz="1600" dirty="0"/>
              <a:t>V případě dvou identických převodů mezi třemi účastníky (A→B→C) je účastníkovi C kontrolován finanční limit, účastníkovi B není kontrolován zůstatek ani finanční limity a účastníkovi A jsou kontrolován zůstatek na majetkovém účtu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9023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Technický </a:t>
            </a:r>
            <a:r>
              <a:rPr lang="cs-CZ" dirty="0" err="1"/>
              <a:t>netting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případech, kdy převody nejsou identické, dochází ke kontrole zůstatků a finančních limitů ve výši odpovídající </a:t>
            </a:r>
            <a:r>
              <a:rPr lang="cs-CZ" dirty="0" err="1"/>
              <a:t>nenettované</a:t>
            </a:r>
            <a:r>
              <a:rPr lang="cs-CZ" dirty="0"/>
              <a:t> pozici</a:t>
            </a:r>
          </a:p>
          <a:p>
            <a:r>
              <a:rPr lang="cs-CZ" dirty="0"/>
              <a:t>Pokud nejsou převody v rámci </a:t>
            </a:r>
            <a:r>
              <a:rPr lang="cs-CZ" dirty="0" err="1"/>
              <a:t>nettingu</a:t>
            </a:r>
            <a:r>
              <a:rPr lang="cs-CZ" dirty="0"/>
              <a:t> vypořádány, jsou standardně zařazeny do vypořádacího cyklu, ve kterém došlo k pokusu o </a:t>
            </a:r>
            <a:r>
              <a:rPr lang="cs-CZ" dirty="0" err="1"/>
              <a:t>netting</a:t>
            </a:r>
            <a:endParaRPr lang="cs-CZ" dirty="0"/>
          </a:p>
          <a:p>
            <a:r>
              <a:rPr lang="cs-CZ" dirty="0" err="1"/>
              <a:t>Netting</a:t>
            </a:r>
            <a:r>
              <a:rPr lang="cs-CZ" dirty="0"/>
              <a:t> je možné provést pouze u burzovních obchodů, mimoburzovních obchodů DVP i DFP (typy operací 2, 6 a 9)</a:t>
            </a:r>
          </a:p>
          <a:p>
            <a:r>
              <a:rPr lang="cs-CZ" dirty="0" err="1"/>
              <a:t>Netting</a:t>
            </a:r>
            <a:r>
              <a:rPr lang="cs-CZ" dirty="0"/>
              <a:t> může být proveden na začátku každého vypořádacího cyklu. Převody, které jsou vybírány, musí splňovat podmínky pro výběr do daného vypořádacího cyklu</a:t>
            </a:r>
          </a:p>
          <a:p>
            <a:r>
              <a:rPr lang="cs-CZ" dirty="0"/>
              <a:t>V případě vypořádání i nevypořádání jsou označeny standardními stavy převodů</a:t>
            </a:r>
          </a:p>
        </p:txBody>
      </p:sp>
    </p:spTree>
    <p:extLst>
      <p:ext uri="{BB962C8B-B14F-4D97-AF65-F5344CB8AC3E}">
        <p14:creationId xmlns:p14="http://schemas.microsoft.com/office/powerpoint/2010/main" val="1256507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/>
              <a:t>Pre-matching</a:t>
            </a:r>
            <a:endParaRPr lang="cs-CZ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624082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Pre-Matching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cs-CZ" altLang="cs-CZ" dirty="0"/>
              <a:t>CDCP neumožňoval </a:t>
            </a:r>
            <a:r>
              <a:rPr lang="cs-CZ" altLang="cs-CZ" dirty="0" err="1"/>
              <a:t>pre-matching</a:t>
            </a:r>
            <a:r>
              <a:rPr lang="cs-CZ" altLang="cs-CZ" dirty="0"/>
              <a:t>, tedy spárování instrukcí, kde je stále možné pozastavit settlement (i jednostranně)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ESF-ECSDA Market </a:t>
            </a:r>
            <a:r>
              <a:rPr lang="cs-CZ" altLang="cs-CZ" dirty="0" err="1"/>
              <a:t>Standards</a:t>
            </a:r>
            <a:r>
              <a:rPr lang="cs-CZ" altLang="cs-CZ" dirty="0"/>
              <a:t> definuje standard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Standardy jsou definovány pro ISO15022, což ale nebránilo použití analogického postupu v rámci našeho systému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Snaha o standardizaci našeho trhu a zvýšení efektivity procesu </a:t>
            </a:r>
            <a:r>
              <a:rPr lang="cs-CZ" altLang="cs-CZ" dirty="0" err="1"/>
              <a:t>matchingu</a:t>
            </a:r>
            <a:r>
              <a:rPr lang="cs-CZ" altLang="cs-CZ" dirty="0"/>
              <a:t>, zvýšení STP procesů a tím významného snížení nákladů na straně účastníků</a:t>
            </a:r>
          </a:p>
        </p:txBody>
      </p:sp>
    </p:spTree>
    <p:extLst>
      <p:ext uri="{BB962C8B-B14F-4D97-AF65-F5344CB8AC3E}">
        <p14:creationId xmlns:p14="http://schemas.microsoft.com/office/powerpoint/2010/main" val="1047633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Pre-Matching</a:t>
            </a:r>
            <a:r>
              <a:rPr lang="cs-CZ" dirty="0"/>
              <a:t/>
            </a:r>
            <a:br>
              <a:rPr lang="cs-CZ" dirty="0"/>
            </a:br>
            <a:r>
              <a:rPr lang="cs-CZ" sz="1600" dirty="0">
                <a:solidFill>
                  <a:srgbClr val="FFC000"/>
                </a:solidFill>
              </a:rPr>
              <a:t>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5000"/>
              </a:lnSpc>
              <a:buNone/>
            </a:pPr>
            <a:r>
              <a:rPr lang="cs-CZ" altLang="cs-CZ" dirty="0"/>
              <a:t>Terminologie: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NEWM – New </a:t>
            </a:r>
            <a:r>
              <a:rPr lang="cs-CZ" altLang="cs-CZ" dirty="0" err="1"/>
              <a:t>Message</a:t>
            </a:r>
            <a:r>
              <a:rPr lang="cs-CZ" altLang="cs-CZ" dirty="0"/>
              <a:t> – instrukce, kde již není nutné další potvrzení pro vypořádání. Instrukce NEWM jsou </a:t>
            </a:r>
            <a:r>
              <a:rPr lang="cs-CZ" altLang="cs-CZ" dirty="0" err="1"/>
              <a:t>released</a:t>
            </a:r>
            <a:r>
              <a:rPr lang="cs-CZ" altLang="cs-CZ" dirty="0"/>
              <a:t> </a:t>
            </a:r>
            <a:r>
              <a:rPr lang="cs-CZ" altLang="cs-CZ" dirty="0" err="1"/>
              <a:t>instructions</a:t>
            </a:r>
            <a:endParaRPr lang="cs-CZ" altLang="cs-CZ" dirty="0"/>
          </a:p>
          <a:p>
            <a:pPr>
              <a:lnSpc>
                <a:spcPct val="125000"/>
              </a:lnSpc>
            </a:pPr>
            <a:r>
              <a:rPr lang="cs-CZ" altLang="cs-CZ" dirty="0"/>
              <a:t>PREA – </a:t>
            </a:r>
            <a:r>
              <a:rPr lang="cs-CZ" altLang="cs-CZ" dirty="0" err="1"/>
              <a:t>Prea-Advice</a:t>
            </a:r>
            <a:r>
              <a:rPr lang="cs-CZ" altLang="cs-CZ" dirty="0"/>
              <a:t> – instrukce, </a:t>
            </a:r>
            <a:r>
              <a:rPr lang="cs-CZ" altLang="cs-CZ" dirty="0" err="1"/>
              <a:t>ktará</a:t>
            </a:r>
            <a:r>
              <a:rPr lang="cs-CZ" altLang="cs-CZ" dirty="0"/>
              <a:t> musí být potvrzena zasláním instrukce NEWM než je zařazena do vypořádání. PREA instrukce jsou ve statusu hold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Hold/</a:t>
            </a:r>
            <a:r>
              <a:rPr lang="cs-CZ" altLang="cs-CZ" dirty="0" err="1"/>
              <a:t>release</a:t>
            </a:r>
            <a:r>
              <a:rPr lang="cs-CZ" altLang="cs-CZ" dirty="0"/>
              <a:t> mechanismus, je funkcionalita umožňující měnit stav převodu z </a:t>
            </a:r>
            <a:r>
              <a:rPr lang="cs-CZ" altLang="cs-CZ" dirty="0" err="1"/>
              <a:t>release</a:t>
            </a:r>
            <a:r>
              <a:rPr lang="cs-CZ" altLang="cs-CZ" dirty="0"/>
              <a:t> na hold a vice-versa</a:t>
            </a:r>
          </a:p>
          <a:p>
            <a:pPr>
              <a:lnSpc>
                <a:spcPct val="125000"/>
              </a:lnSpc>
            </a:pPr>
            <a:r>
              <a:rPr lang="cs-CZ" altLang="cs-CZ" dirty="0" err="1"/>
              <a:t>Locked</a:t>
            </a:r>
            <a:r>
              <a:rPr lang="cs-CZ" altLang="cs-CZ" dirty="0"/>
              <a:t>-in instrukce jsou instrukce (neodvolatelnost vypořádání), které nelze zrušit ani pozastavit (hold)</a:t>
            </a:r>
          </a:p>
        </p:txBody>
      </p:sp>
    </p:spTree>
    <p:extLst>
      <p:ext uri="{BB962C8B-B14F-4D97-AF65-F5344CB8AC3E}">
        <p14:creationId xmlns:p14="http://schemas.microsoft.com/office/powerpoint/2010/main" val="1532521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Pre-Matching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Hold/</a:t>
            </a:r>
            <a:r>
              <a:rPr lang="cs-CZ" dirty="0" err="1"/>
              <a:t>release</a:t>
            </a:r>
            <a:r>
              <a:rPr lang="cs-CZ" dirty="0"/>
              <a:t> mechanismus 	    </a:t>
            </a:r>
            <a:r>
              <a:rPr lang="cs-CZ" sz="1600" dirty="0">
                <a:solidFill>
                  <a:srgbClr val="FFC000"/>
                </a:solidFill>
              </a:rPr>
              <a:t>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cs-CZ" altLang="cs-CZ" dirty="0" err="1"/>
              <a:t>Pre-matchingu</a:t>
            </a:r>
            <a:r>
              <a:rPr lang="cs-CZ" altLang="cs-CZ" dirty="0"/>
              <a:t> znamená podmíněné spárování instrukcí, kdy zařazení spárovaných instrukcí do vypořádání musí být potvrzeno zasláním dodatečné instrukce</a:t>
            </a:r>
          </a:p>
          <a:p>
            <a:pPr>
              <a:lnSpc>
                <a:spcPct val="125000"/>
              </a:lnSpc>
            </a:pPr>
            <a:r>
              <a:rPr lang="cs-CZ" altLang="cs-CZ" dirty="0"/>
              <a:t>Nové pole ve službě 50102, hodnoty PREA a NEWM; pokud není vyplněno, tak defaultní hodnota je PREA</a:t>
            </a:r>
          </a:p>
          <a:p>
            <a:pPr lvl="1">
              <a:lnSpc>
                <a:spcPct val="125000"/>
              </a:lnSpc>
            </a:pPr>
            <a:r>
              <a:rPr lang="cs-CZ" altLang="cs-CZ" dirty="0"/>
              <a:t>PREA – </a:t>
            </a:r>
            <a:r>
              <a:rPr lang="cs-CZ" altLang="cs-CZ" dirty="0" err="1"/>
              <a:t>Pre-Advice</a:t>
            </a:r>
            <a:r>
              <a:rPr lang="cs-CZ" altLang="cs-CZ" dirty="0"/>
              <a:t> – instrukce ve stavu hold, tedy nutnost zaslání potvrzující instrukce</a:t>
            </a:r>
          </a:p>
          <a:p>
            <a:pPr lvl="1">
              <a:lnSpc>
                <a:spcPct val="125000"/>
              </a:lnSpc>
            </a:pPr>
            <a:r>
              <a:rPr lang="cs-CZ" altLang="cs-CZ" dirty="0"/>
              <a:t>NEWM – New-</a:t>
            </a:r>
            <a:r>
              <a:rPr lang="cs-CZ" altLang="cs-CZ" dirty="0" err="1"/>
              <a:t>Message</a:t>
            </a:r>
            <a:r>
              <a:rPr lang="cs-CZ" altLang="cs-CZ" dirty="0"/>
              <a:t> – spárovaná instrukce ve stavu </a:t>
            </a:r>
            <a:r>
              <a:rPr lang="cs-CZ" altLang="cs-CZ" dirty="0" err="1"/>
              <a:t>release</a:t>
            </a:r>
            <a:r>
              <a:rPr lang="cs-CZ" altLang="cs-CZ" dirty="0"/>
              <a:t> (obě instrukce) bude na přijata k vypořádání na konci dne, příp. hned v příštím cyklu (pokud ISD&lt;=aktuálnímu datu)</a:t>
            </a:r>
          </a:p>
        </p:txBody>
      </p:sp>
    </p:spTree>
    <p:extLst>
      <p:ext uri="{BB962C8B-B14F-4D97-AF65-F5344CB8AC3E}">
        <p14:creationId xmlns:p14="http://schemas.microsoft.com/office/powerpoint/2010/main" val="18595506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>
                <a:latin typeface="Tahoma" pitchFamily="34" charset="0"/>
                <a:cs typeface="Tahoma" pitchFamily="34" charset="0"/>
              </a:rPr>
              <a:t>Clearingový fond CDCP</a:t>
            </a:r>
            <a:endParaRPr lang="cs-CZ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383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8650" y="908720"/>
            <a:ext cx="6693669" cy="763588"/>
          </a:xfrm>
        </p:spPr>
        <p:txBody>
          <a:bodyPr/>
          <a:lstStyle/>
          <a:p>
            <a:r>
              <a:rPr lang="cs-CZ" dirty="0"/>
              <a:t>Centrální depozitář cenných papírů Praha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9469" y="1412776"/>
            <a:ext cx="7197725" cy="4838302"/>
          </a:xfrm>
        </p:spPr>
        <p:txBody>
          <a:bodyPr/>
          <a:lstStyle/>
          <a:p>
            <a:r>
              <a:rPr lang="cs-CZ" altLang="cs-CZ" sz="1600" dirty="0">
                <a:latin typeface="Tahoma" pitchFamily="34" charset="0"/>
              </a:rPr>
              <a:t>1993 Založen Burzovní registr cenných papírů, s.r.o.</a:t>
            </a:r>
          </a:p>
          <a:p>
            <a:pPr algn="just"/>
            <a:r>
              <a:rPr lang="cs-CZ" altLang="cs-CZ" sz="1600" dirty="0">
                <a:latin typeface="Tahoma" pitchFamily="34" charset="0"/>
              </a:rPr>
              <a:t>2010 Společnost převzala evidence Střediska cenných papírů a zahájila činnost centrálního depozitáře pod novým názvem Centrální depozitář cenných papírů, a.s.</a:t>
            </a:r>
          </a:p>
          <a:p>
            <a:r>
              <a:rPr lang="cs-CZ" altLang="cs-CZ" sz="1600" dirty="0">
                <a:latin typeface="Tahoma" pitchFamily="34" charset="0"/>
              </a:rPr>
              <a:t>100 % vlastníkem je PSE</a:t>
            </a:r>
            <a:endParaRPr lang="en-US" altLang="cs-CZ" sz="1600" dirty="0">
              <a:latin typeface="Tahoma" pitchFamily="34" charset="0"/>
            </a:endParaRPr>
          </a:p>
          <a:p>
            <a:r>
              <a:rPr lang="cs-CZ" altLang="cs-CZ" sz="1600" dirty="0">
                <a:latin typeface="Tahoma" pitchFamily="34" charset="0"/>
              </a:rPr>
              <a:t>Počet zaměstnanců</a:t>
            </a:r>
            <a:r>
              <a:rPr lang="en-US" altLang="cs-CZ" sz="1600" dirty="0">
                <a:latin typeface="Tahoma" pitchFamily="34" charset="0"/>
              </a:rPr>
              <a:t>: 48</a:t>
            </a:r>
          </a:p>
          <a:p>
            <a:r>
              <a:rPr lang="en-US" altLang="cs-CZ" sz="1600" dirty="0">
                <a:latin typeface="Tahoma" pitchFamily="34" charset="0"/>
              </a:rPr>
              <a:t>IT System: fully outsourced by PSE IT dept. – proprietary solution</a:t>
            </a:r>
          </a:p>
          <a:p>
            <a:r>
              <a:rPr lang="cs-CZ" altLang="cs-CZ" sz="1600" dirty="0">
                <a:latin typeface="Tahoma" pitchFamily="34" charset="0"/>
              </a:rPr>
              <a:t>Člen</a:t>
            </a:r>
            <a:r>
              <a:rPr lang="en-US" altLang="cs-CZ" sz="1600" dirty="0">
                <a:latin typeface="Tahoma" pitchFamily="34" charset="0"/>
              </a:rPr>
              <a:t> ECSDA</a:t>
            </a:r>
          </a:p>
          <a:p>
            <a:r>
              <a:rPr lang="cs-CZ" altLang="cs-CZ" sz="1600" dirty="0">
                <a:latin typeface="Tahoma" pitchFamily="34" charset="0"/>
              </a:rPr>
              <a:t>Účastnický princip</a:t>
            </a:r>
            <a:r>
              <a:rPr lang="en-US" altLang="cs-CZ" sz="1600" dirty="0">
                <a:latin typeface="Tahoma" pitchFamily="34" charset="0"/>
              </a:rPr>
              <a:t>: </a:t>
            </a:r>
            <a:r>
              <a:rPr lang="cs-CZ" altLang="cs-CZ" sz="1600" dirty="0">
                <a:latin typeface="Tahoma" pitchFamily="34" charset="0"/>
              </a:rPr>
              <a:t>počet účastníků</a:t>
            </a:r>
            <a:r>
              <a:rPr lang="en-US" altLang="cs-CZ" sz="1600" dirty="0">
                <a:latin typeface="Tahoma" pitchFamily="34" charset="0"/>
              </a:rPr>
              <a:t> </a:t>
            </a:r>
            <a:r>
              <a:rPr lang="cs-CZ" altLang="cs-CZ" sz="1600" dirty="0">
                <a:latin typeface="Tahoma" pitchFamily="34" charset="0"/>
              </a:rPr>
              <a:t>25</a:t>
            </a:r>
            <a:endParaRPr lang="en-US" altLang="cs-CZ" sz="1600" dirty="0">
              <a:latin typeface="Tahoma" pitchFamily="34" charset="0"/>
            </a:endParaRPr>
          </a:p>
          <a:p>
            <a:pPr lvl="1"/>
            <a:r>
              <a:rPr lang="cs-CZ" altLang="cs-CZ" sz="1600" dirty="0">
                <a:latin typeface="Tahoma" pitchFamily="34" charset="0"/>
              </a:rPr>
              <a:t>Počet členů burzy</a:t>
            </a:r>
            <a:r>
              <a:rPr lang="en-US" altLang="cs-CZ" sz="1600" dirty="0">
                <a:latin typeface="Tahoma" pitchFamily="34" charset="0"/>
              </a:rPr>
              <a:t>: </a:t>
            </a:r>
            <a:r>
              <a:rPr lang="cs-CZ" altLang="cs-CZ" sz="1600" dirty="0">
                <a:latin typeface="Tahoma" pitchFamily="34" charset="0"/>
              </a:rPr>
              <a:t>13</a:t>
            </a:r>
          </a:p>
          <a:p>
            <a:pPr lvl="1"/>
            <a:r>
              <a:rPr lang="cs-CZ" altLang="cs-CZ" sz="1600" dirty="0">
                <a:latin typeface="Tahoma" pitchFamily="34" charset="0"/>
              </a:rPr>
              <a:t>Počet zahraničních depozitářů: 2 (Clearstream, </a:t>
            </a:r>
            <a:r>
              <a:rPr lang="cs-CZ" altLang="cs-CZ" sz="1600" dirty="0" err="1">
                <a:latin typeface="Tahoma" pitchFamily="34" charset="0"/>
              </a:rPr>
              <a:t>Euroclear</a:t>
            </a:r>
            <a:r>
              <a:rPr lang="cs-CZ" altLang="cs-CZ" sz="1600" dirty="0">
                <a:latin typeface="Tahoma" pitchFamily="34" charset="0"/>
              </a:rPr>
              <a:t>, CDCP SK)</a:t>
            </a:r>
            <a:endParaRPr lang="en-US" altLang="cs-CZ" sz="1600" dirty="0">
              <a:latin typeface="Tahoma" pitchFamily="34" charset="0"/>
            </a:endParaRPr>
          </a:p>
          <a:p>
            <a:pPr lvl="1"/>
            <a:r>
              <a:rPr lang="cs-CZ" altLang="cs-CZ" sz="1600" dirty="0">
                <a:latin typeface="Tahoma" pitchFamily="34" charset="0"/>
              </a:rPr>
              <a:t>Počet trhů</a:t>
            </a:r>
            <a:r>
              <a:rPr lang="en-US" altLang="cs-CZ" sz="1600" dirty="0">
                <a:latin typeface="Tahoma" pitchFamily="34" charset="0"/>
              </a:rPr>
              <a:t>: 3</a:t>
            </a:r>
            <a:r>
              <a:rPr lang="cs-CZ" altLang="cs-CZ" sz="1600" dirty="0">
                <a:latin typeface="Tahoma" pitchFamily="34" charset="0"/>
              </a:rPr>
              <a:t> (PSE, RM-S, MTS)</a:t>
            </a:r>
            <a:endParaRPr lang="en-US" altLang="cs-CZ" sz="1600" dirty="0">
              <a:latin typeface="Tahoma" pitchFamily="34" charset="0"/>
            </a:endParaRPr>
          </a:p>
          <a:p>
            <a:r>
              <a:rPr lang="cs-CZ" altLang="cs-CZ" sz="1600" dirty="0">
                <a:latin typeface="Tahoma" pitchFamily="34" charset="0"/>
              </a:rPr>
              <a:t>Clearingový fond</a:t>
            </a:r>
            <a:endParaRPr lang="en-US" altLang="cs-CZ" sz="1600" dirty="0">
              <a:latin typeface="Tahoma" pitchFamily="34" charset="0"/>
            </a:endParaRPr>
          </a:p>
          <a:p>
            <a:pPr lvl="1"/>
            <a:r>
              <a:rPr lang="cs-CZ" altLang="cs-CZ" sz="1600" dirty="0">
                <a:latin typeface="Tahoma" pitchFamily="34" charset="0"/>
              </a:rPr>
              <a:t>Nástroj řízení rizik pro burzovní obchody</a:t>
            </a:r>
          </a:p>
          <a:p>
            <a:pPr lvl="1"/>
            <a:r>
              <a:rPr lang="cs-CZ" altLang="cs-CZ" sz="1600" dirty="0">
                <a:latin typeface="Tahoma" pitchFamily="34" charset="0"/>
              </a:rPr>
              <a:t>Garantovány jsou všechny burzovní obchody</a:t>
            </a:r>
          </a:p>
          <a:p>
            <a:pPr lvl="1"/>
            <a:r>
              <a:rPr lang="cs-CZ" altLang="cs-CZ" sz="1600" dirty="0">
                <a:latin typeface="Tahoma" pitchFamily="34" charset="0"/>
              </a:rPr>
              <a:t>Implementováno společně s novým obchodním systémem PSE – XETRA</a:t>
            </a:r>
            <a:r>
              <a:rPr lang="cs-CZ" sz="1600" dirty="0"/>
              <a:t> ®</a:t>
            </a:r>
            <a:r>
              <a:rPr lang="cs-CZ" altLang="cs-CZ" sz="1600" dirty="0">
                <a:latin typeface="Tahoma" pitchFamily="34" charset="0"/>
              </a:rPr>
              <a:t> 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4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700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Clearingový fond CDCP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Standardní modely členství – GCM, DCM a CA model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Limitované ručení v případě defaultu některého z členů PSE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Pokud clearingový účastník nezaplatí příspěvek do Clearingového fondu, bude mu pozastavena možnost obchodování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Maximální dodatečný příspěvek byl stanoven na 7-násobek průměrného vkladu clearingového účastníka za posledních 30 dní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Koeficient K5 z otevřené pozice (1 – 3%)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Koeficient K3 pokrývající rizika z kurzových rozdílů na pásma (hodnota 1)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Minimálního vklad člena na 1 mil. Kč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b="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b="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40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4142880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GCM a Clearing Agent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688332"/>
            <a:ext cx="7701781" cy="4476972"/>
          </a:xfrm>
        </p:spPr>
        <p:txBody>
          <a:bodyPr/>
          <a:lstStyle/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je člen burzy, který není účastníkem CDCP a je nebo není účastníkem Clearingového fondu CDCP (clearingový účastník)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Vypořádání obchodů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membra</a:t>
            </a:r>
            <a:r>
              <a:rPr lang="cs-CZ" dirty="0"/>
              <a:t> PSE, který není clearingovým účastníkem zajišťuje tzv. GCM (General Clearing </a:t>
            </a:r>
            <a:r>
              <a:rPr lang="cs-CZ" dirty="0" err="1"/>
              <a:t>Member</a:t>
            </a:r>
            <a:r>
              <a:rPr lang="cs-CZ" dirty="0"/>
              <a:t>), který je clearingovým účastníkem i účastníkem CDCP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Vypořádání obchodů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r>
              <a:rPr lang="cs-CZ" dirty="0"/>
              <a:t> PSE, který je clearingovým účastníkem zajišťuje tzv. CA (Clearing Agent), který musí být účastníkem CDCP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GCM ručí za uzavřené obchody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r>
              <a:rPr lang="cs-CZ" dirty="0"/>
              <a:t> neomezeně a za tyto obchody skládá příspěvky do Clearingového fondu CDCP. CA pouze za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membra</a:t>
            </a:r>
            <a:r>
              <a:rPr lang="cs-CZ" dirty="0"/>
              <a:t> jeho jménem skládá příspěvky do Clearingového fondu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41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5880345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GCM a Clearing Agent model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typy členství GCM a CA nejsou předmětem dodatečných poplatků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GCM a CA dostává online uzavřené obchody svých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memberů</a:t>
            </a:r>
            <a:r>
              <a:rPr lang="cs-CZ" dirty="0"/>
              <a:t> a GCM má právo požádat burzu (prostřednictvím žádosti na CDCP) o pozastavení obchodování daného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endParaRPr lang="cs-CZ" dirty="0"/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se CDCP prokáže smlouvou o zajištění vypořádání uzavřenou mezi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memberem</a:t>
            </a:r>
            <a:r>
              <a:rPr lang="cs-CZ" dirty="0"/>
              <a:t> a GCM/CA (prohlášení tvoří Přílohu Pravidel vypořádání)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musí mít otevřen alespoň jeden majetkový účet u GCM/CA na který se budou obchody vypořádávat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42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4234034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účtů a risk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7281" y="1556792"/>
            <a:ext cx="7197725" cy="4262437"/>
          </a:xfrm>
        </p:spPr>
        <p:txBody>
          <a:bodyPr/>
          <a:lstStyle/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GCM má možnost zvolit ze dvou variant: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1)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bude vypořádávat pod stávajícím účastnickým kódem GCM v CDCP (společný výpočet do Clearingového fondu CDCP a jedny finanční limity)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2) GCM si pod vlastním jménem založí nový kód účastníka CDCP, pod kterým otevře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memberovi</a:t>
            </a:r>
            <a:r>
              <a:rPr lang="cs-CZ" dirty="0"/>
              <a:t> majetkový účet/účty (oddělený výpočet do Clearingového fondu CDCP a oddělené finanční limity pro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r>
              <a:rPr lang="cs-CZ" dirty="0"/>
              <a:t>)</a:t>
            </a:r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endParaRPr lang="cs-CZ" sz="800" dirty="0"/>
          </a:p>
          <a:p>
            <a:pPr marL="342900" lvl="1" indent="-342900" algn="just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dirty="0"/>
              <a:t>CA musí pod vlastním jménem založit nový kód účastníka CDCP, pod kterým otevře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memberovi</a:t>
            </a:r>
            <a:r>
              <a:rPr lang="cs-CZ" dirty="0"/>
              <a:t> majetkový účet/účty a tento kód bude použit pro příspěvek do Clearingového fondu CDCP pro tohoto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membera</a:t>
            </a:r>
            <a:r>
              <a:rPr lang="cs-CZ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43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6240133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Popis vypořádání a risk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773789" cy="4262437"/>
          </a:xfrm>
        </p:spPr>
        <p:txBody>
          <a:bodyPr/>
          <a:lstStyle/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 err="1"/>
              <a:t>Remote</a:t>
            </a:r>
            <a:r>
              <a:rPr lang="cs-CZ" sz="1600" dirty="0"/>
              <a:t> </a:t>
            </a:r>
            <a:r>
              <a:rPr lang="cs-CZ" sz="1600" dirty="0" err="1"/>
              <a:t>member</a:t>
            </a:r>
            <a:r>
              <a:rPr lang="cs-CZ" sz="1600" dirty="0"/>
              <a:t> uzavře obchod v systému XETRA pod svým </a:t>
            </a:r>
            <a:r>
              <a:rPr lang="cs-CZ" sz="1600" dirty="0" err="1"/>
              <a:t>memberID</a:t>
            </a:r>
            <a:r>
              <a:rPr lang="cs-CZ" sz="1600" dirty="0"/>
              <a:t>/</a:t>
            </a:r>
            <a:r>
              <a:rPr lang="cs-CZ" sz="1600" dirty="0" err="1"/>
              <a:t>traderID</a:t>
            </a:r>
            <a:endParaRPr lang="cs-CZ" sz="1600" dirty="0"/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Informaci o uzavřeném obchodu obdrží GCM/CA online službou 20660 s rozlišením dle kódu člena PSE</a:t>
            </a:r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Po ukončení obchodního dne obdrží detailní informace o všech obchodech ve službě 40290</a:t>
            </a:r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Práce s modifikační službou (FTRD) a převody je pro GCM/CA shodná jako pro vlastní obchody</a:t>
            </a:r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V případě GCM se příspěvky do Clearingového fondu CDCP nebo finanční limity budou počítat za </a:t>
            </a:r>
            <a:r>
              <a:rPr lang="cs-CZ" sz="1600" dirty="0" err="1"/>
              <a:t>remote</a:t>
            </a:r>
            <a:r>
              <a:rPr lang="cs-CZ" sz="1600" dirty="0"/>
              <a:t> </a:t>
            </a:r>
            <a:r>
              <a:rPr lang="cs-CZ" sz="1600" dirty="0" err="1"/>
              <a:t>membera</a:t>
            </a:r>
            <a:r>
              <a:rPr lang="cs-CZ" sz="1600" dirty="0"/>
              <a:t>, jako kdyby obchod uzavřel přímo GCM (v případě varianty jiného kódu účastníka pro </a:t>
            </a:r>
            <a:r>
              <a:rPr lang="cs-CZ" sz="1600" dirty="0" err="1"/>
              <a:t>remote</a:t>
            </a:r>
            <a:r>
              <a:rPr lang="cs-CZ" sz="1600" dirty="0"/>
              <a:t> </a:t>
            </a:r>
            <a:r>
              <a:rPr lang="cs-CZ" sz="1600" dirty="0" err="1"/>
              <a:t>membera</a:t>
            </a:r>
            <a:r>
              <a:rPr lang="cs-CZ" sz="1600" dirty="0"/>
              <a:t>, pak budou příspěvky včetně minimálního vkladu a také finanční limity počítány odděleně)</a:t>
            </a:r>
          </a:p>
          <a:p>
            <a:pPr marL="342900" lvl="1" indent="-342900">
              <a:lnSpc>
                <a:spcPct val="125000"/>
              </a:lnSpc>
              <a:buClr>
                <a:srgbClr val="D10019"/>
              </a:buClr>
              <a:defRPr/>
            </a:pPr>
            <a:r>
              <a:rPr lang="cs-CZ" sz="1600" dirty="0"/>
              <a:t>V případě CA se příspěvky do Clearingového fondu CDCP nebo finanční limity budou počítat odděleně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E02177-F2BA-40CB-9F0B-946587430615}" type="slidenum">
              <a:rPr lang="de-DE" smtClean="0"/>
              <a:pPr/>
              <a:t>44</a:t>
            </a:fld>
            <a:r>
              <a:rPr lang="de-DE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5163648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BCC21BE5-FB48-47F3-80BE-79BDA7A27FC4}" type="slidenum">
              <a:rPr lang="de-DE" sz="900" smtClean="0"/>
              <a:pPr/>
              <a:t>45</a:t>
            </a:fld>
            <a:r>
              <a:rPr lang="de-DE" sz="900"/>
              <a:t> | </a:t>
            </a:r>
          </a:p>
        </p:txBody>
      </p:sp>
      <p:grpSp>
        <p:nvGrpSpPr>
          <p:cNvPr id="12292" name="Skupina 55"/>
          <p:cNvGrpSpPr>
            <a:grpSpLocks/>
          </p:cNvGrpSpPr>
          <p:nvPr/>
        </p:nvGrpSpPr>
        <p:grpSpPr bwMode="auto">
          <a:xfrm>
            <a:off x="1295400" y="1384300"/>
            <a:ext cx="7743874" cy="4706938"/>
            <a:chOff x="1294642" y="1384319"/>
            <a:chExt cx="7744589" cy="4707081"/>
          </a:xfrm>
        </p:grpSpPr>
        <p:sp>
          <p:nvSpPr>
            <p:cNvPr id="12293" name="Obdélník 5"/>
            <p:cNvSpPr>
              <a:spLocks noChangeArrowheads="1"/>
            </p:cNvSpPr>
            <p:nvPr/>
          </p:nvSpPr>
          <p:spPr bwMode="auto">
            <a:xfrm>
              <a:off x="1691680" y="1538207"/>
              <a:ext cx="1944216" cy="594649"/>
            </a:xfrm>
            <a:prstGeom prst="rect">
              <a:avLst/>
            </a:prstGeom>
            <a:solidFill>
              <a:srgbClr val="00B0F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cs-CZ" sz="1600"/>
                <a:t>r</a:t>
              </a:r>
              <a:r>
                <a:rPr lang="en-US" sz="1600"/>
                <a:t>emote member A</a:t>
              </a:r>
            </a:p>
            <a:p>
              <a:r>
                <a:rPr lang="en-US" sz="1600"/>
                <a:t>(cleared via GCM)</a:t>
              </a:r>
            </a:p>
          </p:txBody>
        </p:sp>
        <p:sp>
          <p:nvSpPr>
            <p:cNvPr id="12294" name="Obdélník 6"/>
            <p:cNvSpPr>
              <a:spLocks noChangeArrowheads="1"/>
            </p:cNvSpPr>
            <p:nvPr/>
          </p:nvSpPr>
          <p:spPr bwMode="auto">
            <a:xfrm>
              <a:off x="6444208" y="1554912"/>
              <a:ext cx="1944216" cy="577944"/>
            </a:xfrm>
            <a:prstGeom prst="rect">
              <a:avLst/>
            </a:prstGeom>
            <a:solidFill>
              <a:srgbClr val="CBD0E7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cs-CZ" sz="1600"/>
                <a:t>r</a:t>
              </a:r>
              <a:r>
                <a:rPr lang="en-US" sz="1600"/>
                <a:t>emote member B</a:t>
              </a:r>
            </a:p>
            <a:p>
              <a:r>
                <a:rPr lang="en-US" sz="1600"/>
                <a:t>(cleared via CA)</a:t>
              </a:r>
            </a:p>
          </p:txBody>
        </p:sp>
        <p:sp>
          <p:nvSpPr>
            <p:cNvPr id="12295" name="Ovál 7"/>
            <p:cNvSpPr>
              <a:spLocks noChangeArrowheads="1"/>
            </p:cNvSpPr>
            <p:nvPr/>
          </p:nvSpPr>
          <p:spPr bwMode="auto">
            <a:xfrm>
              <a:off x="4379960" y="1411836"/>
              <a:ext cx="1368152" cy="864096"/>
            </a:xfrm>
            <a:prstGeom prst="ellipse">
              <a:avLst/>
            </a:prstGeom>
            <a:solidFill>
              <a:srgbClr val="F6A8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/>
                <a:t>PSE</a:t>
              </a:r>
            </a:p>
            <a:p>
              <a:pPr algn="ctr"/>
              <a:r>
                <a:rPr lang="en-US" sz="1600"/>
                <a:t>Xetra</a:t>
              </a:r>
            </a:p>
          </p:txBody>
        </p:sp>
        <p:sp>
          <p:nvSpPr>
            <p:cNvPr id="12296" name="Obdélník 9"/>
            <p:cNvSpPr>
              <a:spLocks noChangeArrowheads="1"/>
            </p:cNvSpPr>
            <p:nvPr/>
          </p:nvSpPr>
          <p:spPr bwMode="auto">
            <a:xfrm>
              <a:off x="4423940" y="2779032"/>
              <a:ext cx="1368152" cy="3289120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/>
                <a:t>CSD Prague</a:t>
              </a:r>
            </a:p>
            <a:p>
              <a:endParaRPr lang="en-US" sz="1600"/>
            </a:p>
            <a:p>
              <a:pPr algn="ctr"/>
              <a:r>
                <a:rPr lang="cs-CZ" sz="1600"/>
                <a:t>Clearing</a:t>
              </a:r>
              <a:r>
                <a:rPr lang="en-US" sz="1600"/>
                <a:t> Fund</a:t>
              </a:r>
            </a:p>
          </p:txBody>
        </p:sp>
        <p:sp>
          <p:nvSpPr>
            <p:cNvPr id="11" name="Obdélník 10"/>
            <p:cNvSpPr/>
            <p:nvPr/>
          </p:nvSpPr>
          <p:spPr bwMode="auto">
            <a:xfrm>
              <a:off x="1831267" y="2767074"/>
              <a:ext cx="1513028" cy="331321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/>
                <a:t>GCM</a:t>
              </a:r>
            </a:p>
          </p:txBody>
        </p:sp>
        <p:sp>
          <p:nvSpPr>
            <p:cNvPr id="12298" name="Obdélník 11"/>
            <p:cNvSpPr>
              <a:spLocks noChangeArrowheads="1"/>
            </p:cNvSpPr>
            <p:nvPr/>
          </p:nvSpPr>
          <p:spPr bwMode="auto">
            <a:xfrm>
              <a:off x="6876280" y="2779032"/>
              <a:ext cx="1512168" cy="3312368"/>
            </a:xfrm>
            <a:prstGeom prst="rect">
              <a:avLst/>
            </a:prstGeom>
            <a:solidFill>
              <a:srgbClr val="92D05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sz="1600"/>
                <a:t>Clearing agent</a:t>
              </a:r>
            </a:p>
          </p:txBody>
        </p:sp>
        <p:cxnSp>
          <p:nvCxnSpPr>
            <p:cNvPr id="12299" name="Přímá spojnice se šipkou 13"/>
            <p:cNvCxnSpPr>
              <a:cxnSpLocks noChangeShapeType="1"/>
            </p:cNvCxnSpPr>
            <p:nvPr/>
          </p:nvCxnSpPr>
          <p:spPr bwMode="auto">
            <a:xfrm>
              <a:off x="3635896" y="1700808"/>
              <a:ext cx="74406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0" name="Přímá spojnice se šipkou 15"/>
            <p:cNvCxnSpPr>
              <a:cxnSpLocks noChangeShapeType="1"/>
            </p:cNvCxnSpPr>
            <p:nvPr/>
          </p:nvCxnSpPr>
          <p:spPr bwMode="auto">
            <a:xfrm flipH="1">
              <a:off x="5748112" y="1700808"/>
              <a:ext cx="6960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1" name="Přímá spojnice se šipkou 17"/>
            <p:cNvCxnSpPr>
              <a:cxnSpLocks noChangeShapeType="1"/>
            </p:cNvCxnSpPr>
            <p:nvPr/>
          </p:nvCxnSpPr>
          <p:spPr bwMode="auto">
            <a:xfrm flipH="1">
              <a:off x="3635896" y="1843884"/>
              <a:ext cx="744064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2" name="Přímá spojnice se šipkou 19"/>
            <p:cNvCxnSpPr>
              <a:cxnSpLocks noChangeShapeType="1"/>
            </p:cNvCxnSpPr>
            <p:nvPr/>
          </p:nvCxnSpPr>
          <p:spPr bwMode="auto">
            <a:xfrm>
              <a:off x="5792092" y="1843884"/>
              <a:ext cx="65211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3" name="TextovéPole 20"/>
            <p:cNvSpPr txBox="1">
              <a:spLocks noChangeArrowheads="1"/>
            </p:cNvSpPr>
            <p:nvPr/>
          </p:nvSpPr>
          <p:spPr bwMode="auto">
            <a:xfrm>
              <a:off x="3633405" y="1422148"/>
              <a:ext cx="6014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order</a:t>
              </a:r>
            </a:p>
          </p:txBody>
        </p:sp>
        <p:sp>
          <p:nvSpPr>
            <p:cNvPr id="12304" name="TextovéPole 21"/>
            <p:cNvSpPr txBox="1">
              <a:spLocks noChangeArrowheads="1"/>
            </p:cNvSpPr>
            <p:nvPr/>
          </p:nvSpPr>
          <p:spPr bwMode="auto">
            <a:xfrm>
              <a:off x="5792092" y="1384319"/>
              <a:ext cx="6014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order</a:t>
              </a:r>
            </a:p>
          </p:txBody>
        </p:sp>
        <p:sp>
          <p:nvSpPr>
            <p:cNvPr id="12305" name="TextovéPole 22"/>
            <p:cNvSpPr txBox="1">
              <a:spLocks noChangeArrowheads="1"/>
            </p:cNvSpPr>
            <p:nvPr/>
          </p:nvSpPr>
          <p:spPr bwMode="auto">
            <a:xfrm>
              <a:off x="3707903" y="1855222"/>
              <a:ext cx="591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trade</a:t>
              </a:r>
            </a:p>
          </p:txBody>
        </p:sp>
        <p:sp>
          <p:nvSpPr>
            <p:cNvPr id="12306" name="TextovéPole 23"/>
            <p:cNvSpPr txBox="1">
              <a:spLocks noChangeArrowheads="1"/>
            </p:cNvSpPr>
            <p:nvPr/>
          </p:nvSpPr>
          <p:spPr bwMode="auto">
            <a:xfrm>
              <a:off x="5803288" y="1968155"/>
              <a:ext cx="591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trade</a:t>
              </a:r>
            </a:p>
          </p:txBody>
        </p:sp>
        <p:sp>
          <p:nvSpPr>
            <p:cNvPr id="12307" name="TextovéPole 24"/>
            <p:cNvSpPr txBox="1">
              <a:spLocks noChangeArrowheads="1"/>
            </p:cNvSpPr>
            <p:nvPr/>
          </p:nvSpPr>
          <p:spPr bwMode="auto">
            <a:xfrm>
              <a:off x="4423940" y="2409472"/>
              <a:ext cx="591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trade</a:t>
              </a:r>
            </a:p>
          </p:txBody>
        </p:sp>
        <p:cxnSp>
          <p:nvCxnSpPr>
            <p:cNvPr id="12308" name="Přímá spojnice se šipkou 26"/>
            <p:cNvCxnSpPr>
              <a:cxnSpLocks noChangeShapeType="1"/>
              <a:stCxn id="12295" idx="4"/>
            </p:cNvCxnSpPr>
            <p:nvPr/>
          </p:nvCxnSpPr>
          <p:spPr bwMode="auto">
            <a:xfrm>
              <a:off x="5064036" y="2275932"/>
              <a:ext cx="0" cy="45273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9" name="Přímá spojnice se šipkou 28"/>
            <p:cNvCxnSpPr>
              <a:cxnSpLocks noChangeShapeType="1"/>
            </p:cNvCxnSpPr>
            <p:nvPr/>
          </p:nvCxnSpPr>
          <p:spPr bwMode="auto">
            <a:xfrm flipH="1">
              <a:off x="3347864" y="3068960"/>
              <a:ext cx="10320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0" name="Přímá spojnice se šipkou 30"/>
            <p:cNvCxnSpPr>
              <a:cxnSpLocks noChangeShapeType="1"/>
            </p:cNvCxnSpPr>
            <p:nvPr/>
          </p:nvCxnSpPr>
          <p:spPr bwMode="auto">
            <a:xfrm>
              <a:off x="5803288" y="3068960"/>
              <a:ext cx="107299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11" name="TextovéPole 31"/>
            <p:cNvSpPr txBox="1">
              <a:spLocks noChangeArrowheads="1"/>
            </p:cNvSpPr>
            <p:nvPr/>
          </p:nvSpPr>
          <p:spPr bwMode="auto">
            <a:xfrm>
              <a:off x="3311607" y="2780928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online trade</a:t>
              </a:r>
            </a:p>
          </p:txBody>
        </p:sp>
        <p:sp>
          <p:nvSpPr>
            <p:cNvPr id="12312" name="TextovéPole 32"/>
            <p:cNvSpPr txBox="1">
              <a:spLocks noChangeArrowheads="1"/>
            </p:cNvSpPr>
            <p:nvPr/>
          </p:nvSpPr>
          <p:spPr bwMode="auto">
            <a:xfrm>
              <a:off x="5760047" y="2779032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online trade</a:t>
              </a:r>
            </a:p>
          </p:txBody>
        </p:sp>
        <p:cxnSp>
          <p:nvCxnSpPr>
            <p:cNvPr id="12313" name="Přímá spojnice se šipkou 34"/>
            <p:cNvCxnSpPr>
              <a:cxnSpLocks noChangeShapeType="1"/>
            </p:cNvCxnSpPr>
            <p:nvPr/>
          </p:nvCxnSpPr>
          <p:spPr bwMode="auto">
            <a:xfrm>
              <a:off x="3347864" y="3573016"/>
              <a:ext cx="103209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14" name="Přímá spojnice se šipkou 36"/>
            <p:cNvCxnSpPr>
              <a:cxnSpLocks noChangeShapeType="1"/>
            </p:cNvCxnSpPr>
            <p:nvPr/>
          </p:nvCxnSpPr>
          <p:spPr bwMode="auto">
            <a:xfrm flipH="1">
              <a:off x="5803288" y="3573016"/>
              <a:ext cx="1072992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15" name="TextovéPole 37"/>
            <p:cNvSpPr txBox="1">
              <a:spLocks noChangeArrowheads="1"/>
            </p:cNvSpPr>
            <p:nvPr/>
          </p:nvSpPr>
          <p:spPr bwMode="auto">
            <a:xfrm>
              <a:off x="1763689" y="3311406"/>
              <a:ext cx="18722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contribution to </a:t>
              </a:r>
              <a:r>
                <a:rPr lang="cs-CZ" sz="1400"/>
                <a:t>C</a:t>
              </a:r>
              <a:r>
                <a:rPr lang="en-US" sz="1400"/>
                <a:t>F </a:t>
              </a:r>
            </a:p>
            <a:p>
              <a:r>
                <a:rPr lang="en-US" sz="1400"/>
                <a:t>on behalf o</a:t>
              </a:r>
              <a:r>
                <a:rPr lang="cs-CZ" sz="1400"/>
                <a:t>f</a:t>
              </a:r>
              <a:r>
                <a:rPr lang="en-US" sz="1400"/>
                <a:t> GCM</a:t>
              </a:r>
            </a:p>
          </p:txBody>
        </p:sp>
        <p:sp>
          <p:nvSpPr>
            <p:cNvPr id="12316" name="TextovéPole 42"/>
            <p:cNvSpPr txBox="1">
              <a:spLocks noChangeArrowheads="1"/>
            </p:cNvSpPr>
            <p:nvPr/>
          </p:nvSpPr>
          <p:spPr bwMode="auto">
            <a:xfrm>
              <a:off x="6818008" y="3203684"/>
              <a:ext cx="16287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en-US" sz="1400"/>
                <a:t>contribution to </a:t>
              </a:r>
              <a:r>
                <a:rPr lang="cs-CZ" sz="1400"/>
                <a:t>C</a:t>
              </a:r>
              <a:r>
                <a:rPr lang="en-US" sz="1400"/>
                <a:t>F </a:t>
              </a:r>
            </a:p>
            <a:p>
              <a:r>
                <a:rPr lang="en-US" sz="1400"/>
                <a:t>on behalf of remote member B</a:t>
              </a:r>
            </a:p>
          </p:txBody>
        </p:sp>
        <p:sp>
          <p:nvSpPr>
            <p:cNvPr id="12317" name="TextovéPole 43"/>
            <p:cNvSpPr txBox="1">
              <a:spLocks noChangeArrowheads="1"/>
            </p:cNvSpPr>
            <p:nvPr/>
          </p:nvSpPr>
          <p:spPr bwMode="auto">
            <a:xfrm>
              <a:off x="1403647" y="2857872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800"/>
                <a:t>T</a:t>
              </a:r>
              <a:endParaRPr lang="en-US" sz="1800"/>
            </a:p>
          </p:txBody>
        </p:sp>
        <p:sp>
          <p:nvSpPr>
            <p:cNvPr id="12318" name="TextovéPole 44"/>
            <p:cNvSpPr txBox="1">
              <a:spLocks noChangeArrowheads="1"/>
            </p:cNvSpPr>
            <p:nvPr/>
          </p:nvSpPr>
          <p:spPr bwMode="auto">
            <a:xfrm>
              <a:off x="8604448" y="2818358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800"/>
                <a:t>T</a:t>
              </a:r>
              <a:endParaRPr lang="en-US" sz="1800"/>
            </a:p>
          </p:txBody>
        </p:sp>
        <p:sp>
          <p:nvSpPr>
            <p:cNvPr id="12319" name="TextovéPole 45"/>
            <p:cNvSpPr txBox="1">
              <a:spLocks noChangeArrowheads="1"/>
            </p:cNvSpPr>
            <p:nvPr/>
          </p:nvSpPr>
          <p:spPr bwMode="auto">
            <a:xfrm>
              <a:off x="1294642" y="3403739"/>
              <a:ext cx="5437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600"/>
                <a:t>T+1</a:t>
              </a:r>
              <a:endParaRPr lang="en-US" sz="1600"/>
            </a:p>
          </p:txBody>
        </p:sp>
        <p:sp>
          <p:nvSpPr>
            <p:cNvPr id="12320" name="TextovéPole 46"/>
            <p:cNvSpPr txBox="1">
              <a:spLocks noChangeArrowheads="1"/>
            </p:cNvSpPr>
            <p:nvPr/>
          </p:nvSpPr>
          <p:spPr bwMode="auto">
            <a:xfrm>
              <a:off x="8495443" y="3393718"/>
              <a:ext cx="54373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600"/>
                <a:t>T+1</a:t>
              </a:r>
              <a:endParaRPr lang="en-US" sz="1600"/>
            </a:p>
          </p:txBody>
        </p:sp>
        <p:sp>
          <p:nvSpPr>
            <p:cNvPr id="12321" name="Obdélník 47"/>
            <p:cNvSpPr>
              <a:spLocks noChangeArrowheads="1"/>
            </p:cNvSpPr>
            <p:nvPr/>
          </p:nvSpPr>
          <p:spPr bwMode="auto">
            <a:xfrm>
              <a:off x="1838381" y="4077072"/>
              <a:ext cx="6550043" cy="1008112"/>
            </a:xfrm>
            <a:prstGeom prst="rect">
              <a:avLst/>
            </a:prstGeom>
            <a:solidFill>
              <a:srgbClr val="B4FEF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600"/>
                <a:t>CSD securities accounts</a:t>
              </a:r>
              <a:endParaRPr lang="cs-CZ" sz="1600"/>
            </a:p>
            <a:p>
              <a:r>
                <a:rPr lang="en-US" sz="1600"/>
                <a:t>account						account</a:t>
              </a:r>
            </a:p>
            <a:p>
              <a:r>
                <a:rPr lang="en-US" sz="1600"/>
                <a:t>remote mem. A</a:t>
              </a:r>
              <a:r>
                <a:rPr lang="cs-CZ" sz="1600"/>
                <a:t>	      </a:t>
              </a:r>
              <a:r>
                <a:rPr lang="en-US" sz="1600"/>
                <a:t>securities settlement	       remote mem. B</a:t>
              </a:r>
            </a:p>
          </p:txBody>
        </p:sp>
        <p:cxnSp>
          <p:nvCxnSpPr>
            <p:cNvPr id="12322" name="Přímá spojnice se šipkou 49"/>
            <p:cNvCxnSpPr>
              <a:cxnSpLocks noChangeShapeType="1"/>
            </p:cNvCxnSpPr>
            <p:nvPr/>
          </p:nvCxnSpPr>
          <p:spPr bwMode="auto">
            <a:xfrm>
              <a:off x="3779912" y="4581128"/>
              <a:ext cx="2539743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Zaoblený obdélník 50"/>
            <p:cNvSpPr/>
            <p:nvPr/>
          </p:nvSpPr>
          <p:spPr bwMode="auto">
            <a:xfrm>
              <a:off x="1831267" y="5184909"/>
              <a:ext cx="6553805" cy="86362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600" dirty="0"/>
                <a:t>CNB – </a:t>
              </a:r>
              <a:r>
                <a:rPr lang="en-US" sz="1600" dirty="0" err="1"/>
                <a:t>Certis</a:t>
              </a:r>
              <a:endParaRPr lang="en-US" sz="1600" dirty="0"/>
            </a:p>
            <a:p>
              <a:pPr>
                <a:defRPr/>
              </a:pPr>
              <a:r>
                <a:rPr lang="en-US" sz="1600" dirty="0"/>
                <a:t>GCM 					      Clearing agent </a:t>
              </a:r>
            </a:p>
            <a:p>
              <a:pPr>
                <a:defRPr/>
              </a:pPr>
              <a:r>
                <a:rPr lang="en-US" sz="1600" dirty="0"/>
                <a:t>account		          cash settlement       		account</a:t>
              </a:r>
            </a:p>
            <a:p>
              <a:pPr algn="ctr">
                <a:defRPr/>
              </a:pPr>
              <a:endParaRPr lang="en-US" sz="1600" dirty="0"/>
            </a:p>
          </p:txBody>
        </p:sp>
        <p:cxnSp>
          <p:nvCxnSpPr>
            <p:cNvPr id="12324" name="Přímá spojnice se šipkou 52"/>
            <p:cNvCxnSpPr>
              <a:cxnSpLocks noChangeShapeType="1"/>
            </p:cNvCxnSpPr>
            <p:nvPr/>
          </p:nvCxnSpPr>
          <p:spPr bwMode="auto">
            <a:xfrm>
              <a:off x="3707903" y="5616648"/>
              <a:ext cx="2685636" cy="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25" name="TextovéPole 53"/>
            <p:cNvSpPr txBox="1">
              <a:spLocks noChangeArrowheads="1"/>
            </p:cNvSpPr>
            <p:nvPr/>
          </p:nvSpPr>
          <p:spPr bwMode="auto">
            <a:xfrm>
              <a:off x="1295079" y="4773185"/>
              <a:ext cx="543789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600" dirty="0"/>
                <a:t>T+2</a:t>
              </a:r>
              <a:endParaRPr lang="en-US" sz="1600" dirty="0"/>
            </a:p>
          </p:txBody>
        </p:sp>
        <p:sp>
          <p:nvSpPr>
            <p:cNvPr id="12326" name="TextovéPole 54"/>
            <p:cNvSpPr txBox="1">
              <a:spLocks noChangeArrowheads="1"/>
            </p:cNvSpPr>
            <p:nvPr/>
          </p:nvSpPr>
          <p:spPr bwMode="auto">
            <a:xfrm>
              <a:off x="8495442" y="4846046"/>
              <a:ext cx="543789" cy="338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1" charset="-128"/>
                </a:defRPr>
              </a:lvl9pPr>
            </a:lstStyle>
            <a:p>
              <a:r>
                <a:rPr lang="cs-CZ" sz="1600" dirty="0"/>
                <a:t>T+2</a:t>
              </a:r>
              <a:endParaRPr lang="en-US" sz="1600" dirty="0"/>
            </a:p>
          </p:txBody>
        </p:sp>
      </p:grpSp>
      <p:sp>
        <p:nvSpPr>
          <p:cNvPr id="39" name="Nadpis 1"/>
          <p:cNvSpPr txBox="1">
            <a:spLocks/>
          </p:cNvSpPr>
          <p:nvPr/>
        </p:nvSpPr>
        <p:spPr bwMode="auto">
          <a:xfrm>
            <a:off x="758651" y="908720"/>
            <a:ext cx="5399088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 dirty="0"/>
              <a:t>Clearing a settlement model</a:t>
            </a:r>
          </a:p>
        </p:txBody>
      </p:sp>
    </p:spTree>
    <p:extLst>
      <p:ext uri="{BB962C8B-B14F-4D97-AF65-F5344CB8AC3E}">
        <p14:creationId xmlns:p14="http://schemas.microsoft.com/office/powerpoint/2010/main" val="34488057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/>
              <a:t>Systém ACM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927444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Funkce systému ACM</a:t>
            </a:r>
            <a:br>
              <a:rPr lang="cs-CZ" altLang="cs-CZ" dirty="0"/>
            </a:b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dirty="0" err="1"/>
              <a:t>Automated</a:t>
            </a:r>
            <a:r>
              <a:rPr lang="cs-CZ" altLang="cs-CZ" dirty="0"/>
              <a:t> </a:t>
            </a:r>
            <a:r>
              <a:rPr lang="cs-CZ" altLang="cs-CZ" dirty="0" err="1"/>
              <a:t>Collateral</a:t>
            </a:r>
            <a:r>
              <a:rPr lang="cs-CZ" altLang="cs-CZ" dirty="0"/>
              <a:t> Management – automatizované zřizování finančního kolaterálu ve formě zastavení zaknihovaných dluhopisů evidovaných v CDCP k zajištění vnitrodenních úvěrů poskytovaných ze strany ČNB a určená pro přímé účastníky systému CERTIS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Systém vytvořen ve spolupráci s ČNB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Obdobná funkcionalita je dostupná v systému SKD (T-</a:t>
            </a:r>
            <a:r>
              <a:rPr lang="cs-CZ" altLang="cs-CZ" dirty="0" err="1"/>
              <a:t>Bills</a:t>
            </a:r>
            <a:r>
              <a:rPr lang="cs-CZ" altLang="cs-CZ" dirty="0"/>
              <a:t>)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CDCP nabízí tuto službu nejen svým účastníkům, ale je dostupná i ostatním přímým účastníkům systému CERTIS</a:t>
            </a:r>
          </a:p>
          <a:p>
            <a:pPr>
              <a:lnSpc>
                <a:spcPct val="120000"/>
              </a:lnSpc>
            </a:pPr>
            <a:r>
              <a:rPr lang="cs-CZ" altLang="cs-CZ" dirty="0"/>
              <a:t>Aktuálně jediným subjektem poskytující likviditu je ČNB, ale systém je koncipován obecně/</a:t>
            </a:r>
            <a:r>
              <a:rPr lang="cs-CZ" altLang="cs-CZ" dirty="0" err="1"/>
              <a:t>parametrizovatelně</a:t>
            </a:r>
            <a:r>
              <a:rPr lang="cs-CZ" altLang="cs-CZ" dirty="0"/>
              <a:t> a v případě poptávky je možné jej nabídnout ostatním subjektům (jiná množina subjektů, ostatní typy CP, </a:t>
            </a:r>
            <a:r>
              <a:rPr lang="cs-CZ" altLang="cs-CZ" dirty="0" err="1"/>
              <a:t>haircut</a:t>
            </a:r>
            <a:r>
              <a:rPr lang="cs-CZ" altLang="cs-CZ" dirty="0"/>
              <a:t>, doba vrácení atd.)</a:t>
            </a:r>
          </a:p>
        </p:txBody>
      </p:sp>
    </p:spTree>
    <p:extLst>
      <p:ext uri="{BB962C8B-B14F-4D97-AF65-F5344CB8AC3E}">
        <p14:creationId xmlns:p14="http://schemas.microsoft.com/office/powerpoint/2010/main" val="2467741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Komunikace mezi ČNB a CDCP</a:t>
            </a:r>
            <a:endParaRPr lang="cs-CZ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ČNB stanovuje parametry systému:</a:t>
            </a:r>
          </a:p>
          <a:p>
            <a:pPr lvl="1"/>
            <a:r>
              <a:rPr lang="cs-CZ" altLang="cs-CZ" dirty="0"/>
              <a:t>Seznam oprávněných osob (nutné mít s ČNB uzavřenu příslušnou smlouvu o poskytování vnitrodenního úvěru)</a:t>
            </a:r>
          </a:p>
          <a:p>
            <a:pPr lvl="1"/>
            <a:r>
              <a:rPr lang="cs-CZ" altLang="cs-CZ" dirty="0"/>
              <a:t>Seznam CP (</a:t>
            </a:r>
            <a:r>
              <a:rPr lang="cs-CZ" altLang="cs-CZ" dirty="0" err="1"/>
              <a:t>eligible</a:t>
            </a:r>
            <a:r>
              <a:rPr lang="cs-CZ" altLang="cs-CZ" dirty="0"/>
              <a:t> </a:t>
            </a:r>
            <a:r>
              <a:rPr lang="cs-CZ" altLang="cs-CZ" dirty="0" err="1"/>
              <a:t>collateral</a:t>
            </a:r>
            <a:r>
              <a:rPr lang="cs-CZ" altLang="cs-CZ" dirty="0"/>
              <a:t>)</a:t>
            </a:r>
          </a:p>
          <a:p>
            <a:pPr lvl="1"/>
            <a:r>
              <a:rPr lang="cs-CZ" altLang="cs-CZ" dirty="0" err="1"/>
              <a:t>Haircut</a:t>
            </a:r>
            <a:endParaRPr lang="cs-CZ" altLang="cs-CZ" dirty="0"/>
          </a:p>
          <a:p>
            <a:pPr lvl="1"/>
            <a:r>
              <a:rPr lang="cs-CZ" altLang="cs-CZ" dirty="0"/>
              <a:t>Lombardní sazba</a:t>
            </a:r>
          </a:p>
          <a:p>
            <a:pPr marL="457200" lvl="1" indent="0">
              <a:buNone/>
            </a:pPr>
            <a:endParaRPr lang="cs-CZ" altLang="cs-CZ" dirty="0"/>
          </a:p>
          <a:p>
            <a:r>
              <a:rPr lang="cs-CZ" altLang="cs-CZ" dirty="0"/>
              <a:t>CDCP informuje ČNB:</a:t>
            </a:r>
          </a:p>
          <a:p>
            <a:pPr lvl="1"/>
            <a:r>
              <a:rPr lang="cs-CZ" altLang="cs-CZ" dirty="0"/>
              <a:t>Veškeré informace o transakcích v systému a to v reálném čase a zároveň koncové stavy po uzavření systému</a:t>
            </a:r>
          </a:p>
        </p:txBody>
      </p:sp>
    </p:spTree>
    <p:extLst>
      <p:ext uri="{BB962C8B-B14F-4D97-AF65-F5344CB8AC3E}">
        <p14:creationId xmlns:p14="http://schemas.microsoft.com/office/powerpoint/2010/main" val="3126635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b="0" dirty="0">
                <a:latin typeface="Tahoma" pitchFamily="34" charset="0"/>
                <a:cs typeface="Tahoma" pitchFamily="34" charset="0"/>
              </a:rPr>
              <a:t>ISB – Informační Systém</a:t>
            </a:r>
            <a:endParaRPr lang="cs-CZ" altLang="cs-CZ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4303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Hlavni charakteristiky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838302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cs-CZ" altLang="cs-CZ" sz="1600" dirty="0">
                <a:latin typeface="Tahoma" pitchFamily="34" charset="0"/>
              </a:rPr>
              <a:t>Dvoustupňová evidence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600" dirty="0">
                <a:latin typeface="Tahoma" pitchFamily="34" charset="0"/>
              </a:rPr>
              <a:t>Dva typy majetkových účtů:</a:t>
            </a:r>
          </a:p>
          <a:p>
            <a:pPr lvl="2">
              <a:lnSpc>
                <a:spcPct val="90000"/>
              </a:lnSpc>
            </a:pPr>
            <a:r>
              <a:rPr lang="cs-CZ" altLang="cs-CZ" sz="1600" dirty="0">
                <a:latin typeface="Tahoma" pitchFamily="34" charset="0"/>
              </a:rPr>
              <a:t>Účet vlastníka (účet „koncového“ klienta) – vlastníkem prostředků na účtu je osoba, pro kterou je účet veden</a:t>
            </a:r>
          </a:p>
          <a:p>
            <a:pPr lvl="2">
              <a:lnSpc>
                <a:spcPct val="90000"/>
              </a:lnSpc>
            </a:pPr>
            <a:r>
              <a:rPr lang="cs-CZ" altLang="cs-CZ" sz="1600" dirty="0">
                <a:latin typeface="Tahoma" pitchFamily="34" charset="0"/>
              </a:rPr>
              <a:t>Účet zákazníků (sběrný účet, omnibus účet) – pro osobu, která není vlastníkem prostředků evidovaných na účtu a která vede navazující evidenci na centrální evidenci</a:t>
            </a:r>
          </a:p>
          <a:p>
            <a:pPr>
              <a:lnSpc>
                <a:spcPct val="105000"/>
              </a:lnSpc>
            </a:pPr>
            <a:r>
              <a:rPr lang="cs-CZ" altLang="cs-CZ" sz="1600" dirty="0">
                <a:latin typeface="Tahoma" pitchFamily="34" charset="0"/>
              </a:rPr>
              <a:t>Účastnický model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altLang="cs-CZ" sz="1600" dirty="0">
                <a:latin typeface="Tahoma" pitchFamily="34" charset="0"/>
              </a:rPr>
              <a:t>Služby poskytovány pouze prostřednictvím účastníků</a:t>
            </a:r>
          </a:p>
          <a:p>
            <a:pPr>
              <a:lnSpc>
                <a:spcPct val="105000"/>
              </a:lnSpc>
            </a:pPr>
            <a:r>
              <a:rPr lang="cs-CZ" altLang="cs-CZ" sz="1600" dirty="0">
                <a:latin typeface="Tahoma" pitchFamily="34" charset="0"/>
              </a:rPr>
              <a:t>Základní služby</a:t>
            </a:r>
            <a:endParaRPr lang="en-US" altLang="cs-CZ" sz="1600" dirty="0">
              <a:latin typeface="Tahoma" pitchFamily="34" charset="0"/>
            </a:endParaRPr>
          </a:p>
          <a:p>
            <a:pPr lvl="1"/>
            <a:r>
              <a:rPr lang="cs-CZ" sz="1600" dirty="0"/>
              <a:t>Vede centrální evidenci zaknihovaných CP v ČR</a:t>
            </a:r>
          </a:p>
          <a:p>
            <a:pPr lvl="1"/>
            <a:r>
              <a:rPr lang="cs-CZ" sz="1600" dirty="0"/>
              <a:t>Přiděluje ISIN</a:t>
            </a:r>
          </a:p>
          <a:p>
            <a:pPr lvl="1"/>
            <a:r>
              <a:rPr lang="cs-CZ" sz="1600" dirty="0"/>
              <a:t>Provozuje vypořádací systém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5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62221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ISB - obecné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838302"/>
          </a:xfrm>
        </p:spPr>
        <p:txBody>
          <a:bodyPr/>
          <a:lstStyle/>
          <a:p>
            <a:r>
              <a:rPr lang="cs-CZ" sz="1600" dirty="0"/>
              <a:t>Hlavní informační systém CDCP</a:t>
            </a:r>
          </a:p>
          <a:p>
            <a:r>
              <a:rPr lang="cs-CZ" sz="1600" dirty="0"/>
              <a:t>Systém vyvinut v době existence Střediska cenných papírů (SCP) a byl součástí převodu evidencí SCP na CDCP</a:t>
            </a:r>
          </a:p>
          <a:p>
            <a:r>
              <a:rPr lang="cs-CZ" sz="1600" dirty="0"/>
              <a:t>Rozvoj systému je zajištěn společností </a:t>
            </a:r>
            <a:r>
              <a:rPr lang="cs-CZ" sz="1600" dirty="0" err="1"/>
              <a:t>Styrax</a:t>
            </a:r>
            <a:r>
              <a:rPr lang="cs-CZ" sz="1600" dirty="0"/>
              <a:t>, a.s.</a:t>
            </a:r>
          </a:p>
          <a:p>
            <a:r>
              <a:rPr lang="cs-CZ" sz="1600" dirty="0"/>
              <a:t>Po převzetí CDCP pokračuje ve vývoji a došlo k rozšíření funkcionalit ve všech částech systému a zároveň významnému zvýšení počtu uživatelů (notáři, emitenti)</a:t>
            </a:r>
          </a:p>
          <a:p>
            <a:r>
              <a:rPr lang="cs-CZ" sz="1600" dirty="0"/>
              <a:t>Umožňuje předání dat z různých systémů</a:t>
            </a:r>
          </a:p>
          <a:p>
            <a:r>
              <a:rPr lang="cs-CZ" sz="1600" dirty="0"/>
              <a:t>Poskytování informací z informačního systému je možné několika kanály</a:t>
            </a:r>
          </a:p>
          <a:p>
            <a:r>
              <a:rPr lang="cs-CZ" sz="1600" dirty="0"/>
              <a:t>Informační systém je tedy schopen reprodukovat informace z různých zdrojů do jednotného formátu a poskytnout je žadateli o informaci</a:t>
            </a:r>
          </a:p>
          <a:p>
            <a:r>
              <a:rPr lang="cs-CZ" sz="1600" dirty="0"/>
              <a:t>Komunikace s externími i interními systémy CDCP je postavena na webových službách (XML)</a:t>
            </a:r>
          </a:p>
        </p:txBody>
      </p:sp>
    </p:spTree>
    <p:extLst>
      <p:ext uri="{BB962C8B-B14F-4D97-AF65-F5344CB8AC3E}">
        <p14:creationId xmlns:p14="http://schemas.microsoft.com/office/powerpoint/2010/main" val="402903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ISB – architektura systému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51" y="1556792"/>
            <a:ext cx="635948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6166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Odběratelé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550270"/>
          </a:xfrm>
        </p:spPr>
        <p:txBody>
          <a:bodyPr/>
          <a:lstStyle/>
          <a:p>
            <a:r>
              <a:rPr lang="cs-CZ" sz="1600" dirty="0"/>
              <a:t>Veřejná data </a:t>
            </a:r>
          </a:p>
          <a:p>
            <a:pPr lvl="1"/>
            <a:r>
              <a:rPr lang="cs-CZ" sz="1600" dirty="0"/>
              <a:t>Veřejná část webové stránky www.cdcp.cz</a:t>
            </a:r>
          </a:p>
          <a:p>
            <a:r>
              <a:rPr lang="cs-CZ" sz="1600" dirty="0"/>
              <a:t>Důvěrná data</a:t>
            </a:r>
          </a:p>
          <a:p>
            <a:pPr lvl="1"/>
            <a:r>
              <a:rPr lang="cs-CZ" sz="1600" dirty="0"/>
              <a:t>Důvěrná část webové stránky www.cdcp.cz</a:t>
            </a:r>
          </a:p>
          <a:p>
            <a:r>
              <a:rPr lang="cs-CZ" sz="1600" dirty="0"/>
              <a:t>Subjekty s nárokem na informace</a:t>
            </a:r>
          </a:p>
          <a:p>
            <a:pPr lvl="1"/>
            <a:r>
              <a:rPr lang="cs-CZ" sz="1600" dirty="0"/>
              <a:t>Oprávněné osoby </a:t>
            </a:r>
          </a:p>
          <a:p>
            <a:pPr lvl="2"/>
            <a:r>
              <a:rPr lang="cs-CZ" sz="1600" dirty="0"/>
              <a:t>Soudy, státní zastupitelství</a:t>
            </a:r>
          </a:p>
          <a:p>
            <a:pPr lvl="2"/>
            <a:r>
              <a:rPr lang="cs-CZ" sz="1600" dirty="0"/>
              <a:t>Finanční úřad</a:t>
            </a:r>
          </a:p>
          <a:p>
            <a:pPr lvl="2"/>
            <a:r>
              <a:rPr lang="cs-CZ" sz="1600" dirty="0"/>
              <a:t>Insolvenční správci, správci konkursní podstaty, likvidátoři</a:t>
            </a:r>
          </a:p>
          <a:p>
            <a:pPr lvl="2"/>
            <a:r>
              <a:rPr lang="cs-CZ" sz="1600" dirty="0"/>
              <a:t>Notáři</a:t>
            </a:r>
          </a:p>
          <a:p>
            <a:pPr lvl="2"/>
            <a:r>
              <a:rPr lang="cs-CZ" sz="1600" dirty="0"/>
              <a:t>Ostatní státní orgány</a:t>
            </a:r>
          </a:p>
          <a:p>
            <a:pPr lvl="1"/>
            <a:r>
              <a:rPr lang="cs-CZ" sz="1600" dirty="0"/>
              <a:t>Emitent, nebo administrátor</a:t>
            </a:r>
          </a:p>
          <a:p>
            <a:pPr lvl="1"/>
            <a:r>
              <a:rPr lang="cs-CZ" sz="1600" dirty="0"/>
              <a:t>Česká národní banka</a:t>
            </a:r>
          </a:p>
        </p:txBody>
      </p:sp>
    </p:spTree>
    <p:extLst>
      <p:ext uri="{BB962C8B-B14F-4D97-AF65-F5344CB8AC3E}">
        <p14:creationId xmlns:p14="http://schemas.microsoft.com/office/powerpoint/2010/main" val="35411791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Odběratelé informací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550270"/>
          </a:xfrm>
        </p:spPr>
        <p:txBody>
          <a:bodyPr/>
          <a:lstStyle/>
          <a:p>
            <a:r>
              <a:rPr lang="cs-CZ" sz="1600" dirty="0"/>
              <a:t>Způsob předání požadavku na informaci do CDCP:</a:t>
            </a:r>
          </a:p>
          <a:p>
            <a:pPr lvl="1"/>
            <a:r>
              <a:rPr lang="cs-CZ" sz="1600" dirty="0"/>
              <a:t>Datová schránka</a:t>
            </a:r>
          </a:p>
          <a:p>
            <a:pPr lvl="2"/>
            <a:r>
              <a:rPr lang="cs-CZ" sz="1600" dirty="0"/>
              <a:t>Automaticky zpracovatelný formulář</a:t>
            </a:r>
          </a:p>
          <a:p>
            <a:pPr lvl="2"/>
            <a:r>
              <a:rPr lang="cs-CZ" sz="1600" dirty="0"/>
              <a:t>Volný text – </a:t>
            </a:r>
            <a:r>
              <a:rPr lang="cs-CZ" sz="1600" dirty="0" err="1"/>
              <a:t>pdf</a:t>
            </a:r>
            <a:endParaRPr lang="cs-CZ" sz="1600" dirty="0"/>
          </a:p>
          <a:p>
            <a:pPr lvl="3"/>
            <a:r>
              <a:rPr lang="cs-CZ" sz="1600" dirty="0"/>
              <a:t>Způsob komunikace se státní správou</a:t>
            </a:r>
          </a:p>
          <a:p>
            <a:pPr lvl="1"/>
            <a:r>
              <a:rPr lang="cs-CZ" sz="1600" dirty="0"/>
              <a:t>Přímý přístup do ISB – důvěrná oblast</a:t>
            </a:r>
          </a:p>
          <a:p>
            <a:pPr lvl="2"/>
            <a:r>
              <a:rPr lang="cs-CZ" sz="1600" dirty="0"/>
              <a:t>Způsob komunikace se státní správou – zejména notáři</a:t>
            </a:r>
          </a:p>
          <a:p>
            <a:pPr lvl="2"/>
            <a:r>
              <a:rPr lang="cs-CZ" sz="1600" dirty="0"/>
              <a:t>Emitenti</a:t>
            </a:r>
          </a:p>
          <a:p>
            <a:pPr lvl="2"/>
            <a:r>
              <a:rPr lang="cs-CZ" sz="1600" dirty="0"/>
              <a:t>administrátoři</a:t>
            </a:r>
          </a:p>
          <a:p>
            <a:pPr lvl="1"/>
            <a:r>
              <a:rPr lang="cs-CZ" sz="1600" dirty="0"/>
              <a:t>Externí rozhraní</a:t>
            </a:r>
          </a:p>
          <a:p>
            <a:pPr lvl="2"/>
            <a:r>
              <a:rPr lang="cs-CZ" sz="1600" dirty="0"/>
              <a:t>Účastníci</a:t>
            </a:r>
          </a:p>
          <a:p>
            <a:pPr lvl="2"/>
            <a:r>
              <a:rPr lang="cs-CZ" sz="1600" dirty="0"/>
              <a:t>CDCP</a:t>
            </a:r>
          </a:p>
          <a:p>
            <a:pPr lvl="1"/>
            <a:r>
              <a:rPr lang="cs-CZ" sz="1600" dirty="0"/>
              <a:t>Písemný požadavek</a:t>
            </a:r>
          </a:p>
          <a:p>
            <a:pPr lvl="2"/>
            <a:r>
              <a:rPr lang="cs-CZ" sz="1600" dirty="0"/>
              <a:t>Emitenti</a:t>
            </a:r>
          </a:p>
          <a:p>
            <a:pPr lvl="2"/>
            <a:r>
              <a:rPr lang="cs-CZ" sz="1600" dirty="0"/>
              <a:t>administrátoři</a:t>
            </a:r>
          </a:p>
        </p:txBody>
      </p:sp>
    </p:spTree>
    <p:extLst>
      <p:ext uri="{BB962C8B-B14F-4D97-AF65-F5344CB8AC3E}">
        <p14:creationId xmlns:p14="http://schemas.microsoft.com/office/powerpoint/2010/main" val="774921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služeb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550270"/>
          </a:xfrm>
        </p:spPr>
        <p:txBody>
          <a:bodyPr/>
          <a:lstStyle/>
          <a:p>
            <a:r>
              <a:rPr lang="cs-CZ" sz="1400" dirty="0"/>
              <a:t>Veřejné data - Bezplatné služby</a:t>
            </a:r>
          </a:p>
          <a:p>
            <a:pPr lvl="1"/>
            <a:r>
              <a:rPr lang="cs-CZ" sz="1400" dirty="0"/>
              <a:t>Poskytují volně dostupné informace a to zejména:</a:t>
            </a:r>
          </a:p>
          <a:p>
            <a:pPr lvl="2"/>
            <a:r>
              <a:rPr lang="cs-CZ" sz="1400" dirty="0"/>
              <a:t>Existence majetkového účtu v nezařazené evidenci</a:t>
            </a:r>
          </a:p>
          <a:p>
            <a:pPr lvl="2"/>
            <a:r>
              <a:rPr lang="cs-CZ" sz="1400" dirty="0"/>
              <a:t>Seznam emisí</a:t>
            </a:r>
          </a:p>
          <a:p>
            <a:pPr lvl="2"/>
            <a:r>
              <a:rPr lang="cs-CZ" sz="1400" dirty="0"/>
              <a:t>Seznam emitentů</a:t>
            </a:r>
          </a:p>
          <a:p>
            <a:pPr lvl="2"/>
            <a:r>
              <a:rPr lang="cs-CZ" sz="1400" dirty="0"/>
              <a:t>Hodnoty CP pro oceňování majetku fondů</a:t>
            </a:r>
          </a:p>
          <a:p>
            <a:r>
              <a:rPr lang="cs-CZ" sz="1400" dirty="0"/>
              <a:t>Veřejná data – poskytovány úplatně </a:t>
            </a:r>
          </a:p>
          <a:p>
            <a:pPr lvl="1"/>
            <a:r>
              <a:rPr lang="cs-CZ" sz="1400" dirty="0"/>
              <a:t>Data, která nejsou důvěrná, ale CDCP rozhodlo o jejich zpoplatnění</a:t>
            </a:r>
          </a:p>
          <a:p>
            <a:pPr lvl="1"/>
            <a:r>
              <a:rPr lang="cs-CZ" sz="1400" dirty="0"/>
              <a:t>Pro získání je nutná registrace v ISB</a:t>
            </a:r>
          </a:p>
          <a:p>
            <a:pPr lvl="2"/>
            <a:r>
              <a:rPr lang="cs-CZ" sz="1400" dirty="0"/>
              <a:t>Výpočet průměrných cen za období 1 nebo 6 měsíců</a:t>
            </a:r>
          </a:p>
          <a:p>
            <a:pPr lvl="2"/>
            <a:r>
              <a:rPr lang="cs-CZ" sz="1400" dirty="0"/>
              <a:t>Hodnota CP pro oceňování majetku fondů</a:t>
            </a:r>
          </a:p>
          <a:p>
            <a:r>
              <a:rPr lang="cs-CZ" sz="1400" dirty="0"/>
              <a:t>Služby důvěrné oblasti</a:t>
            </a:r>
          </a:p>
          <a:p>
            <a:pPr lvl="1"/>
            <a:r>
              <a:rPr lang="cs-CZ" sz="1400" dirty="0"/>
              <a:t>Služby lze rozdělit do skupin dle subjektů</a:t>
            </a:r>
          </a:p>
          <a:p>
            <a:pPr lvl="2"/>
            <a:r>
              <a:rPr lang="cs-CZ" sz="1400" dirty="0"/>
              <a:t>Pro emitenty/administrátory</a:t>
            </a:r>
          </a:p>
          <a:p>
            <a:pPr lvl="2"/>
            <a:r>
              <a:rPr lang="cs-CZ" sz="1400" dirty="0"/>
              <a:t>Pro státní orgány</a:t>
            </a:r>
          </a:p>
          <a:p>
            <a:pPr lvl="2"/>
            <a:r>
              <a:rPr lang="cs-CZ" sz="1400" dirty="0"/>
              <a:t>ČNB</a:t>
            </a:r>
          </a:p>
          <a:p>
            <a:pPr lvl="2"/>
            <a:r>
              <a:rPr lang="cs-CZ" sz="1400" dirty="0"/>
              <a:t>Interní služby CDCP</a:t>
            </a:r>
          </a:p>
          <a:p>
            <a:pPr lvl="1"/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046762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3933056"/>
            <a:ext cx="6120680" cy="1043235"/>
          </a:xfrm>
        </p:spPr>
        <p:txBody>
          <a:bodyPr/>
          <a:lstStyle/>
          <a:p>
            <a:r>
              <a:rPr lang="cs-CZ" altLang="cs-CZ" b="0" dirty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b="0" dirty="0">
                <a:latin typeface="Tahoma" pitchFamily="34" charset="0"/>
                <a:cs typeface="Tahoma" pitchFamily="34" charset="0"/>
              </a:rPr>
            </a:br>
            <a:r>
              <a:rPr lang="cs-CZ" altLang="cs-CZ" b="0" dirty="0">
                <a:latin typeface="Tahoma" pitchFamily="34" charset="0"/>
                <a:cs typeface="Tahoma" pitchFamily="34" charset="0"/>
              </a:rPr>
              <a:t/>
            </a:r>
            <a:br>
              <a:rPr lang="cs-CZ" altLang="cs-CZ" b="0" dirty="0">
                <a:latin typeface="Tahoma" pitchFamily="34" charset="0"/>
                <a:cs typeface="Tahoma" pitchFamily="34" charset="0"/>
              </a:rPr>
            </a:br>
            <a:r>
              <a:rPr lang="cs-CZ" altLang="cs-CZ" b="0" dirty="0">
                <a:latin typeface="Tahoma" pitchFamily="34" charset="0"/>
                <a:cs typeface="Tahoma" pitchFamily="34" charset="0"/>
              </a:rPr>
              <a:t>Nová legislativa s dopadem na </a:t>
            </a:r>
            <a:r>
              <a:rPr lang="cs-CZ" altLang="cs-CZ" b="0" dirty="0" err="1">
                <a:latin typeface="Tahoma" pitchFamily="34" charset="0"/>
                <a:cs typeface="Tahoma" pitchFamily="34" charset="0"/>
              </a:rPr>
              <a:t>CSDs</a:t>
            </a:r>
            <a:endParaRPr lang="cs-CZ" altLang="cs-CZ" sz="1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24832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CSDR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7197725" cy="4838302"/>
          </a:xfrm>
        </p:spPr>
        <p:txBody>
          <a:bodyPr/>
          <a:lstStyle/>
          <a:p>
            <a:r>
              <a:rPr lang="cs-CZ" sz="1600" dirty="0"/>
              <a:t>Přímo závazné nařízení, No. 909/2014 </a:t>
            </a:r>
          </a:p>
          <a:p>
            <a:r>
              <a:rPr lang="cs-CZ" sz="1600" dirty="0"/>
              <a:t>„o zlepšení vypořádání obchodů“ </a:t>
            </a:r>
          </a:p>
          <a:p>
            <a:r>
              <a:rPr lang="cs-CZ" sz="1600" dirty="0"/>
              <a:t>cílem stanovit společná obezřetnostní pravidla a umožnit otevřený vnitřní trh EU</a:t>
            </a:r>
          </a:p>
          <a:p>
            <a:r>
              <a:rPr lang="cs-CZ" sz="1600" dirty="0"/>
              <a:t>účinnost CSDR od 17. září 2014; převážná většina ustanovení účinná po přijetí </a:t>
            </a:r>
            <a:r>
              <a:rPr lang="cs-CZ" sz="1600" dirty="0" err="1"/>
              <a:t>regulatory</a:t>
            </a:r>
            <a:r>
              <a:rPr lang="cs-CZ" sz="1600" dirty="0"/>
              <a:t> (</a:t>
            </a:r>
            <a:r>
              <a:rPr lang="cs-CZ" sz="1600" dirty="0" err="1"/>
              <a:t>delegated</a:t>
            </a:r>
            <a:r>
              <a:rPr lang="cs-CZ" sz="1600" dirty="0"/>
              <a:t>) a </a:t>
            </a:r>
            <a:r>
              <a:rPr lang="cs-CZ" sz="1600" dirty="0" err="1"/>
              <a:t>implementing</a:t>
            </a:r>
            <a:r>
              <a:rPr lang="cs-CZ" sz="1600" dirty="0"/>
              <a:t> </a:t>
            </a:r>
            <a:r>
              <a:rPr lang="cs-CZ" sz="1600" dirty="0" err="1"/>
              <a:t>technical</a:t>
            </a:r>
            <a:r>
              <a:rPr lang="cs-CZ" sz="1600" dirty="0"/>
              <a:t> </a:t>
            </a:r>
            <a:r>
              <a:rPr lang="cs-CZ" sz="1600" dirty="0" err="1"/>
              <a:t>standards</a:t>
            </a:r>
            <a:r>
              <a:rPr lang="cs-CZ" sz="1600" dirty="0"/>
              <a:t>  </a:t>
            </a:r>
          </a:p>
          <a:p>
            <a:r>
              <a:rPr lang="cs-CZ" sz="1600" dirty="0"/>
              <a:t>ESMA (evropský orgán pro cenné papíry a trhy) připravila RTS, publikace předpokládána v březnu 2017 </a:t>
            </a:r>
          </a:p>
          <a:p>
            <a:r>
              <a:rPr lang="cs-CZ" sz="1600" dirty="0"/>
              <a:t>čl. 69 – stávající </a:t>
            </a:r>
            <a:r>
              <a:rPr lang="cs-CZ" sz="1600" dirty="0" err="1"/>
              <a:t>CSDs</a:t>
            </a:r>
            <a:r>
              <a:rPr lang="cs-CZ" sz="1600" dirty="0"/>
              <a:t> (oznámená </a:t>
            </a:r>
            <a:r>
              <a:rPr lang="cs-CZ" sz="1600" dirty="0" err="1"/>
              <a:t>ESMě</a:t>
            </a:r>
            <a:r>
              <a:rPr lang="cs-CZ" sz="1600" dirty="0"/>
              <a:t> do 16.12. 2014) požádají o povolení do 6-ti měsíců ode dne vstupu v platnost všech RTS</a:t>
            </a:r>
          </a:p>
          <a:p>
            <a:r>
              <a:rPr lang="cs-CZ" sz="1600" dirty="0"/>
              <a:t>dokud nebude rozhodnuto o povolení, včetně propojení, platí příslušná vnitrostátní úprava </a:t>
            </a:r>
          </a:p>
        </p:txBody>
      </p:sp>
    </p:spTree>
    <p:extLst>
      <p:ext uri="{BB962C8B-B14F-4D97-AF65-F5344CB8AC3E}">
        <p14:creationId xmlns:p14="http://schemas.microsoft.com/office/powerpoint/2010/main" val="1497744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CSDR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7197725" cy="4838302"/>
          </a:xfrm>
        </p:spPr>
        <p:txBody>
          <a:bodyPr/>
          <a:lstStyle/>
          <a:p>
            <a:r>
              <a:rPr lang="cs-CZ" sz="1600" dirty="0"/>
              <a:t>Definice CSD – provozuje vypořádací systém + 1 hlavní službu (registrace (imobilizace) či vedení účtů na nejvyšší úrovni)</a:t>
            </a:r>
          </a:p>
          <a:p>
            <a:r>
              <a:rPr lang="cs-CZ" sz="1600" dirty="0"/>
              <a:t>Definovány i doplňkové nebankovní služby (relativně široké)</a:t>
            </a:r>
          </a:p>
          <a:p>
            <a:r>
              <a:rPr lang="cs-CZ" sz="1600" b="1" dirty="0"/>
              <a:t>Povinnost evidence</a:t>
            </a:r>
            <a:r>
              <a:rPr lang="cs-CZ" sz="1600" dirty="0"/>
              <a:t> všech kótovaných v evidenci centrálního depozitáře (od 2023 na emitované po tomto datu, od 2025 na všechny – je třeba již dnes zohlednit)</a:t>
            </a:r>
          </a:p>
          <a:p>
            <a:r>
              <a:rPr lang="cs-CZ" sz="1600" b="1" dirty="0"/>
              <a:t>Harmonizace vypořádacích lhů</a:t>
            </a:r>
            <a:r>
              <a:rPr lang="cs-CZ" sz="1600" dirty="0"/>
              <a:t>t (max. T+2)</a:t>
            </a:r>
          </a:p>
          <a:p>
            <a:r>
              <a:rPr lang="cs-CZ" sz="1600" b="1" dirty="0"/>
              <a:t>Disciplína při vypořádání</a:t>
            </a:r>
            <a:r>
              <a:rPr lang="cs-CZ" sz="1600" dirty="0"/>
              <a:t> </a:t>
            </a:r>
          </a:p>
          <a:p>
            <a:pPr>
              <a:buFontTx/>
              <a:buChar char="-"/>
            </a:pPr>
            <a:r>
              <a:rPr lang="cs-CZ" sz="1400" dirty="0"/>
              <a:t>Prevence selhání – zejména obchodníci (dohoda s klienty o alokaci ZCP pro vypořádání) </a:t>
            </a:r>
          </a:p>
          <a:p>
            <a:pPr>
              <a:buFontTx/>
              <a:buChar char="-"/>
            </a:pPr>
            <a:r>
              <a:rPr lang="cs-CZ" sz="1400" dirty="0"/>
              <a:t>Opatření k řešení selhání – zavést systém pro sledování a reportování a odrazující sankce</a:t>
            </a:r>
          </a:p>
          <a:p>
            <a:pPr>
              <a:buFontTx/>
              <a:buChar char="-"/>
            </a:pPr>
            <a:r>
              <a:rPr lang="cs-CZ" sz="1400" dirty="0"/>
              <a:t>náhradní koupě (nejsou-li dodány do určeného počtu dní od určeného dne vypořádání) – 4, 7, 15 obchodních dní (na základě druhy, likvidity a trhu)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58630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5000"/>
              </a:spcBef>
              <a:buClr>
                <a:srgbClr val="D10019"/>
              </a:buClr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CSDR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406254"/>
          </a:xfrm>
        </p:spPr>
        <p:txBody>
          <a:bodyPr/>
          <a:lstStyle/>
          <a:p>
            <a:r>
              <a:rPr lang="cs-CZ" b="1" dirty="0"/>
              <a:t>Harmonizace pravidel povolování CSD </a:t>
            </a:r>
            <a:r>
              <a:rPr lang="cs-CZ" dirty="0"/>
              <a:t>(příslušné orgány, podmínky a postupy, účinky povolení, externí zajišťování služeb vedoucí orgány)</a:t>
            </a:r>
          </a:p>
          <a:p>
            <a:r>
              <a:rPr lang="cs-CZ" b="1" dirty="0"/>
              <a:t>Dohled </a:t>
            </a:r>
            <a:r>
              <a:rPr lang="cs-CZ" dirty="0"/>
              <a:t>(alespoň ročně vyhodnotit rizika, povinnost kontrol na místě)</a:t>
            </a:r>
          </a:p>
          <a:p>
            <a:r>
              <a:rPr lang="cs-CZ" b="1" dirty="0"/>
              <a:t>Požadavky na CSD</a:t>
            </a:r>
          </a:p>
          <a:p>
            <a:pPr>
              <a:buFontTx/>
              <a:buChar char="-"/>
            </a:pPr>
            <a:r>
              <a:rPr lang="cs-CZ" sz="1600" dirty="0"/>
              <a:t>organizační (zveřejnění </a:t>
            </a:r>
            <a:r>
              <a:rPr lang="cs-CZ" sz="1600" dirty="0" err="1"/>
              <a:t>corporate</a:t>
            </a:r>
            <a:r>
              <a:rPr lang="cs-CZ" sz="1600" dirty="0"/>
              <a:t> </a:t>
            </a:r>
            <a:r>
              <a:rPr lang="cs-CZ" sz="1600" dirty="0" err="1"/>
              <a:t>governance</a:t>
            </a:r>
            <a:r>
              <a:rPr lang="cs-CZ" sz="1600" dirty="0"/>
              <a:t> </a:t>
            </a:r>
            <a:r>
              <a:rPr lang="cs-CZ" sz="1600" dirty="0" err="1"/>
              <a:t>arrangements</a:t>
            </a:r>
            <a:r>
              <a:rPr lang="cs-CZ" sz="1600" dirty="0"/>
              <a:t>)</a:t>
            </a:r>
          </a:p>
          <a:p>
            <a:pPr>
              <a:buFontTx/>
              <a:buChar char="-"/>
            </a:pPr>
            <a:r>
              <a:rPr lang="cs-CZ" sz="1600" dirty="0"/>
              <a:t>požadavky na vrcholné vedení, vedoucí orgány, výbor uživatelů, doba uchovávání evidence (10 let)</a:t>
            </a:r>
          </a:p>
          <a:p>
            <a:pPr>
              <a:buFontTx/>
              <a:buChar char="-"/>
            </a:pPr>
            <a:r>
              <a:rPr lang="cs-CZ" sz="1600" dirty="0"/>
              <a:t>nediskriminující požadavky na účast (lhůty pro vyřízení žádostí)</a:t>
            </a:r>
          </a:p>
          <a:p>
            <a:pPr>
              <a:buFontTx/>
              <a:buChar char="-"/>
            </a:pPr>
            <a:r>
              <a:rPr lang="cs-CZ" sz="1600" dirty="0"/>
              <a:t>transparentnost cen (slevy a rabaty v ceníku)</a:t>
            </a:r>
          </a:p>
          <a:p>
            <a:pPr>
              <a:buFontTx/>
              <a:buChar char="-"/>
            </a:pPr>
            <a:r>
              <a:rPr lang="cs-CZ" sz="1600" dirty="0"/>
              <a:t>požadavky na celistvost emise (sesouhlasení min. jednou denně)</a:t>
            </a:r>
          </a:p>
        </p:txBody>
      </p:sp>
    </p:spTree>
    <p:extLst>
      <p:ext uri="{BB962C8B-B14F-4D97-AF65-F5344CB8AC3E}">
        <p14:creationId xmlns:p14="http://schemas.microsoft.com/office/powerpoint/2010/main" val="33485761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5000"/>
              </a:spcBef>
              <a:buClr>
                <a:srgbClr val="D10019"/>
              </a:buClr>
            </a:pPr>
            <a:r>
              <a:rPr lang="cs-CZ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CSDR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40625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b="1" dirty="0"/>
              <a:t>segregace účtů</a:t>
            </a:r>
            <a:r>
              <a:rPr lang="cs-CZ" dirty="0"/>
              <a:t> a požadavky na poskytování účtů (povinnost poskytovat omnibus účty, účty vlastníků jen pokud již nyní)</a:t>
            </a:r>
          </a:p>
          <a:p>
            <a:pPr>
              <a:buFontTx/>
              <a:buChar char="-"/>
            </a:pPr>
            <a:r>
              <a:rPr lang="cs-CZ" dirty="0"/>
              <a:t>požadavky na neodvolatelnost vypořádání (uvést pravidla finality a </a:t>
            </a:r>
            <a:r>
              <a:rPr lang="cs-CZ" dirty="0" err="1"/>
              <a:t>irrevocability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obezřetnostní požadavky (právní – vymahatelnost ve všech relevantních právních systémech, operační – neprodlené informování o provozních incidentech, investiční – pouze likvidní investice)</a:t>
            </a:r>
          </a:p>
          <a:p>
            <a:pPr>
              <a:buFontTx/>
              <a:buChar char="-"/>
            </a:pPr>
            <a:r>
              <a:rPr lang="cs-CZ" b="1" dirty="0"/>
              <a:t>kapitálové požadavky </a:t>
            </a:r>
            <a:r>
              <a:rPr lang="cs-CZ" dirty="0"/>
              <a:t>– stanovil orgán EBA prostřednictvím RTS</a:t>
            </a:r>
          </a:p>
          <a:p>
            <a:pPr>
              <a:buFontTx/>
              <a:buChar char="-"/>
            </a:pPr>
            <a:r>
              <a:rPr lang="cs-CZ" dirty="0"/>
              <a:t>požadavky na propojení – do 18. 9. 2019 musí interoperabilní propojení </a:t>
            </a:r>
            <a:r>
              <a:rPr lang="cs-CZ" dirty="0" err="1"/>
              <a:t>CSDs</a:t>
            </a:r>
            <a:r>
              <a:rPr lang="cs-CZ" dirty="0"/>
              <a:t> umožňovat DVP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40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Činnosti CDCP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197725" cy="4262437"/>
          </a:xfrm>
        </p:spPr>
        <p:txBody>
          <a:bodyPr/>
          <a:lstStyle/>
          <a:p>
            <a:r>
              <a:rPr lang="cs-CZ" dirty="0"/>
              <a:t>CDCP je právnická osoba, která:</a:t>
            </a:r>
          </a:p>
          <a:p>
            <a:pPr lvl="1"/>
            <a:r>
              <a:rPr lang="cs-CZ" dirty="0"/>
              <a:t>Vede centrální evidenci zaknihovaných CP v ČR</a:t>
            </a:r>
          </a:p>
          <a:p>
            <a:pPr lvl="1"/>
            <a:r>
              <a:rPr lang="cs-CZ" dirty="0"/>
              <a:t>Přiděluje ISIN</a:t>
            </a:r>
          </a:p>
          <a:p>
            <a:pPr lvl="1"/>
            <a:r>
              <a:rPr lang="cs-CZ" dirty="0"/>
              <a:t>Provozuje vypořádací systém</a:t>
            </a:r>
          </a:p>
          <a:p>
            <a:r>
              <a:rPr lang="cs-CZ" dirty="0"/>
              <a:t>CDCP rovněž vede samostatnou evidenci (zejména zahraniční CP)</a:t>
            </a:r>
          </a:p>
          <a:p>
            <a:r>
              <a:rPr lang="cs-CZ" dirty="0"/>
              <a:t>CDCP na základě povolení k činnosti zajišťuje:</a:t>
            </a:r>
          </a:p>
          <a:p>
            <a:pPr lvl="1"/>
            <a:r>
              <a:rPr lang="cs-CZ" sz="1600" dirty="0"/>
              <a:t>Obstarávání splácení CP, vracení CP nebo vyplácení výnosů</a:t>
            </a:r>
          </a:p>
          <a:p>
            <a:pPr lvl="1"/>
            <a:r>
              <a:rPr lang="cs-CZ" sz="1600" dirty="0"/>
              <a:t>Úschovu a správu investičních nástrojů</a:t>
            </a:r>
          </a:p>
          <a:p>
            <a:pPr lvl="1"/>
            <a:r>
              <a:rPr lang="cs-CZ" sz="1600" dirty="0"/>
              <a:t>Poskytuje půjčky CP</a:t>
            </a:r>
          </a:p>
          <a:p>
            <a:pPr lvl="1"/>
            <a:r>
              <a:rPr lang="cs-CZ" sz="1600" dirty="0"/>
              <a:t>Správa peněžních prostředků a investičních nástrojů uložených jako jistota za plnění závazků plynoucích z vypořádání obchodů</a:t>
            </a:r>
          </a:p>
          <a:p>
            <a:pPr lvl="1"/>
            <a:r>
              <a:rPr lang="cs-CZ" sz="1600" dirty="0"/>
              <a:t>Zřizování účtů zákazníků</a:t>
            </a:r>
            <a:endParaRPr lang="cs-CZ" sz="1200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6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359621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CSDR - 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svoboda emitovat </a:t>
            </a:r>
            <a:r>
              <a:rPr lang="cs-CZ" dirty="0"/>
              <a:t>u CSD povoleného v EU - konec národních monopolů, CSD musí mít povoleno; musí být schopen umožnit dodržování vnitrostátní korporátní úpravy či úpravy vydávání ZCP</a:t>
            </a:r>
          </a:p>
          <a:p>
            <a:r>
              <a:rPr lang="cs-CZ" dirty="0"/>
              <a:t>Spolupráce dohledových orgánů</a:t>
            </a:r>
          </a:p>
          <a:p>
            <a:r>
              <a:rPr lang="cs-CZ" dirty="0"/>
              <a:t>CSD může odmítnout emitenta s tím, že pro daný právní řád služby neposkytuje</a:t>
            </a:r>
          </a:p>
          <a:p>
            <a:r>
              <a:rPr lang="cs-CZ" dirty="0"/>
              <a:t>Přístupy depozitářů mezi sebou – způsoby propojení („standardní“ – právo stát se účastníkem či „nadstandardní“ propojení – zvláštní služby na rámec služeb pro účastníky)</a:t>
            </a:r>
          </a:p>
          <a:p>
            <a:r>
              <a:rPr lang="cs-CZ" b="1" dirty="0"/>
              <a:t>bankovní služby </a:t>
            </a:r>
            <a:r>
              <a:rPr lang="cs-CZ" dirty="0"/>
              <a:t>– zvláštní doplňková služba – příloha oddíl C (vedení peněžních účtů, poskytování úvěrů)</a:t>
            </a:r>
          </a:p>
        </p:txBody>
      </p:sp>
    </p:spTree>
    <p:extLst>
      <p:ext uri="{BB962C8B-B14F-4D97-AF65-F5344CB8AC3E}">
        <p14:creationId xmlns:p14="http://schemas.microsoft.com/office/powerpoint/2010/main" val="900593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Novelizace SRD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právě projednávaná novela směrnice </a:t>
            </a:r>
            <a:r>
              <a:rPr lang="en-US" dirty="0"/>
              <a:t>2007/36 o </a:t>
            </a:r>
            <a:r>
              <a:rPr lang="cs-CZ" dirty="0"/>
              <a:t>výkonu některých práv akcionářů ve společnostech s kótovanými akciemi</a:t>
            </a:r>
          </a:p>
          <a:p>
            <a:r>
              <a:rPr lang="cs-CZ" dirty="0"/>
              <a:t>novela mění směrnici, pokud jde o podporu dlouhodobého zapojení (</a:t>
            </a:r>
            <a:r>
              <a:rPr lang="cs-CZ" dirty="0" err="1"/>
              <a:t>engagement</a:t>
            </a:r>
            <a:r>
              <a:rPr lang="cs-CZ" dirty="0"/>
              <a:t>) akcionářů a usnadnění výkonu akcionářských práv </a:t>
            </a:r>
          </a:p>
          <a:p>
            <a:r>
              <a:rPr lang="cs-CZ" dirty="0"/>
              <a:t>má zajistit, že akcionář může být na žádost společnosti identifikován</a:t>
            </a:r>
          </a:p>
          <a:p>
            <a:r>
              <a:rPr lang="cs-CZ" dirty="0"/>
              <a:t>zprostředkovatelé budou povinni na žádost společnosti (zástupce) komunikovat informace o akcionářově identitě</a:t>
            </a:r>
          </a:p>
          <a:p>
            <a:r>
              <a:rPr lang="cs-CZ" dirty="0"/>
              <a:t>umožňuje zprostředkovatelům poskytovat osobní údaje, kterému dnes mohou bránit národní legislativy</a:t>
            </a:r>
          </a:p>
        </p:txBody>
      </p:sp>
    </p:spTree>
    <p:extLst>
      <p:ext uri="{BB962C8B-B14F-4D97-AF65-F5344CB8AC3E}">
        <p14:creationId xmlns:p14="http://schemas.microsoft.com/office/powerpoint/2010/main" val="32501608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Novelizace SRD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diskutuje se výše podílu, od které bude nezbytné údaje poskytovat, možnosti </a:t>
            </a:r>
            <a:r>
              <a:rPr lang="cs-CZ" dirty="0" err="1"/>
              <a:t>opt</a:t>
            </a:r>
            <a:r>
              <a:rPr lang="cs-CZ" dirty="0"/>
              <a:t>-in či </a:t>
            </a:r>
            <a:r>
              <a:rPr lang="cs-CZ" dirty="0" err="1"/>
              <a:t>opt-outu</a:t>
            </a:r>
            <a:r>
              <a:rPr lang="cs-CZ" dirty="0"/>
              <a:t> </a:t>
            </a:r>
          </a:p>
          <a:p>
            <a:r>
              <a:rPr lang="cs-CZ" dirty="0"/>
              <a:t>informace by měly být předávány </a:t>
            </a:r>
            <a:r>
              <a:rPr lang="cs-CZ" dirty="0" err="1"/>
              <a:t>without</a:t>
            </a:r>
            <a:r>
              <a:rPr lang="cs-CZ" dirty="0"/>
              <a:t> </a:t>
            </a:r>
            <a:r>
              <a:rPr lang="cs-CZ" dirty="0" err="1"/>
              <a:t>delay</a:t>
            </a:r>
            <a:r>
              <a:rPr lang="cs-CZ" dirty="0"/>
              <a:t>, pokud nejsou předány přímo emitentovi či (v opačném směru) akcionáři</a:t>
            </a:r>
          </a:p>
          <a:p>
            <a:r>
              <a:rPr lang="cs-CZ" dirty="0"/>
              <a:t>institucionální investoři a </a:t>
            </a:r>
            <a:r>
              <a:rPr lang="cs-CZ" dirty="0" err="1"/>
              <a:t>asset</a:t>
            </a:r>
            <a:r>
              <a:rPr lang="cs-CZ" dirty="0"/>
              <a:t> manažeři budou povinni na roční bázi zveřejňovat, jak hlasovali na VH (u společnosti, kde drží více jak 0,3% hlasovacích práv, více jak 100 členů)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04124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FATCA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Tax </a:t>
            </a:r>
            <a:r>
              <a:rPr lang="cs-CZ" dirty="0" err="1"/>
              <a:t>Compliance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/>
              <a:t> - US zákon o výměně informací o finančních účtech s jinými státy pro účely správy daní</a:t>
            </a:r>
          </a:p>
          <a:p>
            <a:r>
              <a:rPr lang="cs-CZ" dirty="0"/>
              <a:t>FATCA jako inspirace pro nastavení systému proti daňovým únikům v celosvětovém měřítku</a:t>
            </a:r>
          </a:p>
          <a:p>
            <a:r>
              <a:rPr lang="cs-CZ" dirty="0" err="1"/>
              <a:t>CSDs</a:t>
            </a:r>
            <a:r>
              <a:rPr lang="cs-CZ" dirty="0"/>
              <a:t> jako </a:t>
            </a:r>
            <a:r>
              <a:rPr lang="cs-CZ" dirty="0" err="1"/>
              <a:t>schovatelské</a:t>
            </a:r>
            <a:r>
              <a:rPr lang="cs-CZ" dirty="0"/>
              <a:t> instituce – povinnost identifikovat americké indicie a </a:t>
            </a:r>
            <a:r>
              <a:rPr lang="pt-BR" dirty="0"/>
              <a:t>poskyt</a:t>
            </a:r>
            <a:r>
              <a:rPr lang="cs-CZ" dirty="0" err="1"/>
              <a:t>nout</a:t>
            </a:r>
            <a:r>
              <a:rPr lang="pt-BR" dirty="0"/>
              <a:t> informac</a:t>
            </a:r>
            <a:r>
              <a:rPr lang="cs-CZ" dirty="0"/>
              <a:t>e</a:t>
            </a:r>
            <a:r>
              <a:rPr lang="pt-BR" dirty="0"/>
              <a:t> </a:t>
            </a:r>
            <a:r>
              <a:rPr lang="en-US" dirty="0"/>
              <a:t>IRS</a:t>
            </a:r>
            <a:endParaRPr lang="cs-CZ" dirty="0"/>
          </a:p>
          <a:p>
            <a:r>
              <a:rPr lang="cs-CZ" dirty="0"/>
              <a:t>nespolupracující subjekty sankcionovány </a:t>
            </a:r>
            <a:r>
              <a:rPr lang="cs-CZ" dirty="0" err="1"/>
              <a:t>withholding</a:t>
            </a:r>
            <a:r>
              <a:rPr lang="cs-CZ" dirty="0"/>
              <a:t> tax </a:t>
            </a:r>
          </a:p>
          <a:p>
            <a:r>
              <a:rPr lang="pt-BR" dirty="0"/>
              <a:t>ČR </a:t>
            </a:r>
            <a:r>
              <a:rPr lang="cs-CZ" dirty="0"/>
              <a:t>i SR uzavřely mezivládní dohodu </a:t>
            </a:r>
          </a:p>
          <a:p>
            <a:r>
              <a:rPr lang="cs-CZ" dirty="0"/>
              <a:t>oznamování prostřednictvím Generálního finančního ředitelství</a:t>
            </a:r>
          </a:p>
          <a:p>
            <a:r>
              <a:rPr lang="cs-CZ" dirty="0"/>
              <a:t>prověrka stávajících údajů (různé limity majetku, různé druhy indicií) a úprava K</a:t>
            </a:r>
            <a:r>
              <a:rPr lang="en-US" dirty="0"/>
              <a:t>now Your Customer procedures</a:t>
            </a:r>
            <a:endParaRPr lang="cs-CZ" dirty="0"/>
          </a:p>
          <a:p>
            <a:r>
              <a:rPr lang="cs-CZ" dirty="0"/>
              <a:t>Promítnuto do zákona 164/2013 Sb., o mezinárodní spolupráci při správě daní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7639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CRS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Únor</a:t>
            </a:r>
            <a:r>
              <a:rPr lang="en-US" sz="1600" dirty="0"/>
              <a:t> 2014 – G20 </a:t>
            </a:r>
            <a:r>
              <a:rPr lang="en-US" sz="1600" dirty="0" err="1"/>
              <a:t>schválila</a:t>
            </a:r>
            <a:r>
              <a:rPr lang="en-US" sz="1600" dirty="0"/>
              <a:t> Common Reporting Standard</a:t>
            </a:r>
            <a:r>
              <a:rPr lang="cs-CZ" sz="1600" dirty="0"/>
              <a:t> pro globální automatickou výměnu informací</a:t>
            </a:r>
          </a:p>
          <a:p>
            <a:r>
              <a:rPr lang="cs-CZ" sz="1600" dirty="0"/>
              <a:t>jednotný model výměny informací v boji proti daňovým únikům</a:t>
            </a:r>
          </a:p>
          <a:p>
            <a:r>
              <a:rPr lang="cs-CZ" sz="1600" dirty="0"/>
              <a:t>k jeho zavedení se zavázalo více než 60 jurisdikcí </a:t>
            </a:r>
          </a:p>
          <a:p>
            <a:r>
              <a:rPr lang="cs-CZ" sz="1600" dirty="0"/>
              <a:t>7/2014 – plná verze CRS, modelové bilaterální a multilaterální smlouvy</a:t>
            </a:r>
          </a:p>
          <a:p>
            <a:r>
              <a:rPr lang="cs-CZ" sz="1600" dirty="0"/>
              <a:t>Standard zajišťuje automatickou výměnu informací o finančních účtech mezi vládami; tyto informace by měly být oznamovány prostřednictvím lokálních finančních institucí na roční bázi </a:t>
            </a:r>
          </a:p>
          <a:p>
            <a:r>
              <a:rPr lang="cs-CZ" sz="1600" dirty="0"/>
              <a:t>oznamují se různé druhy finančních příjmů osob - úroky, dividendy, ale i  zůstatky na účtech </a:t>
            </a:r>
          </a:p>
          <a:p>
            <a:r>
              <a:rPr lang="cs-CZ" sz="1600" dirty="0"/>
              <a:t>postaven na základě principů FATCA, avšak v multilaterálním kontextu</a:t>
            </a:r>
          </a:p>
          <a:p>
            <a:r>
              <a:rPr lang="cs-CZ" sz="1600" dirty="0"/>
              <a:t>musí být implementována do domácí legislativy – z pohledu ochrany osobních dat; procesy pro sběr, správu a zasílání dat a zároveň zamezit jejich zneužití pro jiné účely 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320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Tržní standardy pro korporátní akce včetně valných hromad</a:t>
            </a:r>
          </a:p>
          <a:p>
            <a:r>
              <a:rPr lang="cs-CZ" sz="1600" dirty="0"/>
              <a:t>dva dokumenty přijaté v roce 2010 a modifikované v případě korporátních akcií jiných než VH v roce 2012</a:t>
            </a:r>
          </a:p>
          <a:p>
            <a:r>
              <a:rPr lang="cs-CZ" sz="1600" dirty="0"/>
              <a:t>odstranění Giovanniho bariér (č. 3), ponecháno (zatím) na iniciativě </a:t>
            </a:r>
            <a:r>
              <a:rPr lang="cs-CZ" sz="1600" dirty="0" err="1"/>
              <a:t>industry</a:t>
            </a:r>
            <a:r>
              <a:rPr lang="cs-CZ" sz="1600" dirty="0"/>
              <a:t> (European Market </a:t>
            </a:r>
            <a:r>
              <a:rPr lang="cs-CZ" sz="1600" dirty="0" err="1"/>
              <a:t>implementation</a:t>
            </a:r>
            <a:r>
              <a:rPr lang="cs-CZ" sz="1600" dirty="0"/>
              <a:t> Group, workshopy, zprávy o postupech implementace z </a:t>
            </a:r>
            <a:r>
              <a:rPr lang="cs-CZ" sz="1600" dirty="0" err="1"/>
              <a:t>national</a:t>
            </a:r>
            <a:r>
              <a:rPr lang="cs-CZ" sz="1600" dirty="0"/>
              <a:t> MIG)</a:t>
            </a:r>
          </a:p>
          <a:p>
            <a:r>
              <a:rPr lang="cs-CZ" sz="1600" dirty="0"/>
              <a:t>Promítnutí do SRD a procesů T2S</a:t>
            </a:r>
          </a:p>
          <a:p>
            <a:r>
              <a:rPr lang="cs-CZ" sz="1600" dirty="0"/>
              <a:t>Harmonizace lhůt pro předávání pozvánek na VH a potvrzování hlasování či účasti na VH a postupy zajišťování korporátní operací</a:t>
            </a:r>
          </a:p>
          <a:p>
            <a:pPr lvl="1"/>
            <a:r>
              <a:rPr lang="cs-CZ" sz="1600" dirty="0"/>
              <a:t>zlevnění a zjednodušení organizace valných hromad, rychlé a levné předání informací všem investorům, výrazné zlevnění a zjednodušení výplat výnosů, možnost zajištění i takových speciálních operací, které dosud nebylo možné technicky uskutečnit (speciální operace s volbou variant pro investory)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3285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406254"/>
          </a:xfrm>
        </p:spPr>
        <p:txBody>
          <a:bodyPr/>
          <a:lstStyle/>
          <a:p>
            <a:r>
              <a:rPr lang="cs-CZ" sz="1600" b="1" dirty="0"/>
              <a:t>Nařízení (EU) č. 648/2012, o OTC derivátech, ústředních protistranách a registrech obchodních údajů</a:t>
            </a:r>
            <a:endParaRPr lang="cs-CZ" sz="1600" dirty="0"/>
          </a:p>
          <a:p>
            <a:r>
              <a:rPr lang="cs-CZ" sz="1600" dirty="0"/>
              <a:t>Povinnost clearingu derivátů přes centrální protistranu</a:t>
            </a:r>
          </a:p>
          <a:p>
            <a:r>
              <a:rPr lang="cs-CZ" sz="1600" dirty="0"/>
              <a:t>OTC obchody i uzavřené na </a:t>
            </a:r>
            <a:r>
              <a:rPr lang="cs-CZ" sz="1600" dirty="0" err="1"/>
              <a:t>trading</a:t>
            </a:r>
            <a:r>
              <a:rPr lang="cs-CZ" sz="1600" dirty="0"/>
              <a:t> </a:t>
            </a:r>
            <a:r>
              <a:rPr lang="cs-CZ" sz="1600" dirty="0" err="1"/>
              <a:t>venue</a:t>
            </a:r>
            <a:r>
              <a:rPr lang="cs-CZ" sz="1600" dirty="0"/>
              <a:t> </a:t>
            </a:r>
          </a:p>
          <a:p>
            <a:r>
              <a:rPr lang="cs-CZ" sz="1600" dirty="0"/>
              <a:t>Limity povinného clearingu</a:t>
            </a:r>
          </a:p>
          <a:p>
            <a:r>
              <a:rPr lang="cs-CZ" sz="1600" dirty="0"/>
              <a:t>Bez limitu </a:t>
            </a:r>
            <a:r>
              <a:rPr lang="cs-CZ" sz="1600"/>
              <a:t>pro ohlašování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586142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MiFID</a:t>
            </a:r>
            <a:r>
              <a:rPr lang="cs-CZ" dirty="0"/>
              <a:t> II a </a:t>
            </a:r>
            <a:r>
              <a:rPr lang="cs-CZ" dirty="0" err="1"/>
              <a:t>MiFIR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8651" y="1831058"/>
            <a:ext cx="7197725" cy="4838302"/>
          </a:xfrm>
        </p:spPr>
        <p:txBody>
          <a:bodyPr/>
          <a:lstStyle/>
          <a:p>
            <a:r>
              <a:rPr lang="cs-CZ" sz="1600" dirty="0"/>
              <a:t>směrnice k implementaci do června 2016, nařízení již účinné</a:t>
            </a:r>
          </a:p>
          <a:p>
            <a:r>
              <a:rPr lang="cs-CZ" sz="1600" dirty="0"/>
              <a:t>na CSD pouze nepřímý dopad</a:t>
            </a:r>
          </a:p>
          <a:p>
            <a:r>
              <a:rPr lang="cs-CZ" sz="1600" dirty="0" err="1"/>
              <a:t>MiFID</a:t>
            </a:r>
            <a:r>
              <a:rPr lang="cs-CZ" sz="1600" dirty="0"/>
              <a:t> I zrušen – nahrazen nařízením a směrnicí</a:t>
            </a:r>
          </a:p>
          <a:p>
            <a:r>
              <a:rPr lang="cs-CZ" sz="1600" dirty="0"/>
              <a:t>potřeba vybavit orgán ESMA pravomocemi</a:t>
            </a:r>
          </a:p>
          <a:p>
            <a:r>
              <a:rPr lang="cs-CZ" sz="1600" dirty="0"/>
              <a:t>Nařízení – požadavky na transparentnost obchodů a reporting, přístup k zúčtovacím systémům, povinné obchodování derivátů v organizovaných systémech a řízení rizik při obchodování s deriváty, povinnost clearingu derivátů prostřednictvím CCP</a:t>
            </a:r>
          </a:p>
          <a:p>
            <a:r>
              <a:rPr lang="cs-CZ" sz="1600" dirty="0"/>
              <a:t>Směrnice – poskytování investiční služeb, požadavky na investiční společnosti, organizátory trhů, nová úprava pro poskytovatele datových služeb (hlášení obchodů, zveřejňování obchodů)</a:t>
            </a:r>
          </a:p>
          <a:p>
            <a:r>
              <a:rPr lang="cs-CZ" sz="1600" dirty="0"/>
              <a:t>nový typ obchodního systému – organizovaný obchodní systém (OTF) – není možné obchodovat za použití vlastního kapitálu OCP či OTF s výjimkou dluhopisů, strukturovaných finančních produktů a emisních povolenek (obchodování párováním pokynů na vlastní účet)</a:t>
            </a:r>
          </a:p>
        </p:txBody>
      </p:sp>
    </p:spTree>
    <p:extLst>
      <p:ext uri="{BB962C8B-B14F-4D97-AF65-F5344CB8AC3E}">
        <p14:creationId xmlns:p14="http://schemas.microsoft.com/office/powerpoint/2010/main" val="4200541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Novela AML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253/2008 Sb., o některých opatřeních proti legalizaci výnosů z trestné činnosti a financování terorismu </a:t>
            </a:r>
          </a:p>
          <a:p>
            <a:r>
              <a:rPr lang="cs-CZ" dirty="0"/>
              <a:t>Novelizace v důsledku přijetí směrnice 2015/849 (IV. AML směrnice)</a:t>
            </a:r>
          </a:p>
          <a:p>
            <a:r>
              <a:rPr lang="cs-CZ" dirty="0"/>
              <a:t>CDCP mezi povinnými osobami</a:t>
            </a:r>
          </a:p>
          <a:p>
            <a:r>
              <a:rPr lang="cs-CZ" dirty="0"/>
              <a:t>Výslovně zavádí princip hodnocení rizik – aktivní zapojení povinných osob do prevence a boje proti praní špinavých peněz</a:t>
            </a:r>
          </a:p>
          <a:p>
            <a:r>
              <a:rPr lang="cs-CZ" dirty="0"/>
              <a:t>Hodnocení rizik jako součást Systému vnitřních zásad</a:t>
            </a:r>
          </a:p>
          <a:p>
            <a:r>
              <a:rPr lang="cs-CZ" dirty="0"/>
              <a:t>Identifikace a kontrola klienta</a:t>
            </a:r>
          </a:p>
          <a:p>
            <a:r>
              <a:rPr lang="cs-CZ" dirty="0"/>
              <a:t>Pro CDCP jsou klientem, které je třeba identifikovat a kontrolovat,  pouze emitenti </a:t>
            </a:r>
          </a:p>
          <a:p>
            <a:r>
              <a:rPr lang="cs-CZ" dirty="0"/>
              <a:t>Majitelé účtů jsou klienty účastníků CDCP a jsou prověřovány jimi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20426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 o zadávání veřejných zakázek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Nový zákon č. 134/2016</a:t>
            </a:r>
          </a:p>
          <a:p>
            <a:r>
              <a:rPr lang="cs-CZ" dirty="0"/>
              <a:t>§ 48 odst. 7 - zadavatel může vyloučit účastníka zadávacího řízení, který je akciovou společností nebo má právní formu obdobnou akciové společnosti a nemá vydány výlučně zaknihované akcie. </a:t>
            </a:r>
          </a:p>
          <a:p>
            <a:r>
              <a:rPr lang="cs-CZ" dirty="0"/>
              <a:t>§ 48 odst. 9 - zadavatel u </a:t>
            </a:r>
            <a:r>
              <a:rPr lang="cs-CZ" b="1" dirty="0"/>
              <a:t>vybraného dodavatele </a:t>
            </a:r>
            <a:r>
              <a:rPr lang="cs-CZ" dirty="0"/>
              <a:t>ověří podle OR a účastníka zadávacího řízení vyloučí ze zadávacího řízení. </a:t>
            </a:r>
          </a:p>
          <a:p>
            <a:r>
              <a:rPr lang="cs-CZ" dirty="0"/>
              <a:t>Nevztahuje se na akciové společnosti ve vlastnictví obce a kraje (100%)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23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Clearingový fond CDCP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197725" cy="4550270"/>
          </a:xfrm>
        </p:spPr>
        <p:txBody>
          <a:bodyPr/>
          <a:lstStyle/>
          <a:p>
            <a:r>
              <a:rPr lang="cs-CZ" dirty="0"/>
              <a:t>Nástroj řízení rizik pro burzovní obchody </a:t>
            </a:r>
          </a:p>
          <a:p>
            <a:r>
              <a:rPr lang="cs-CZ" dirty="0"/>
              <a:t>Garantovány jsou všechny burzovní obchody</a:t>
            </a:r>
          </a:p>
          <a:p>
            <a:r>
              <a:rPr lang="cs-CZ" dirty="0"/>
              <a:t>Implementováno společně s novým obchodním systémem PSE – XETRA ® </a:t>
            </a:r>
          </a:p>
          <a:p>
            <a:r>
              <a:rPr lang="cs-CZ" dirty="0"/>
              <a:t>Hlavní parametry nového clearingového systému:</a:t>
            </a:r>
          </a:p>
          <a:p>
            <a:pPr lvl="1"/>
            <a:r>
              <a:rPr lang="cs-CZ" dirty="0"/>
              <a:t>Limitovaná odpovědnost účastníka </a:t>
            </a:r>
          </a:p>
          <a:p>
            <a:pPr lvl="1"/>
            <a:r>
              <a:rPr lang="cs-CZ" dirty="0"/>
              <a:t>Nová struktura clearingových účastníků, která umožňuje různé stupně angažovanosti v post-</a:t>
            </a:r>
            <a:r>
              <a:rPr lang="cs-CZ" dirty="0" err="1"/>
              <a:t>trading</a:t>
            </a:r>
            <a:r>
              <a:rPr lang="cs-CZ" dirty="0"/>
              <a:t> procesech</a:t>
            </a:r>
          </a:p>
          <a:p>
            <a:endParaRPr lang="cs-CZ" dirty="0"/>
          </a:p>
          <a:p>
            <a:r>
              <a:rPr lang="cs-CZ" dirty="0"/>
              <a:t>Úkoly CDCP:</a:t>
            </a:r>
          </a:p>
          <a:p>
            <a:pPr lvl="1"/>
            <a:r>
              <a:rPr lang="cs-CZ" dirty="0"/>
              <a:t>Denní výpočet příspěvků co Clearingového fondu CDCP</a:t>
            </a:r>
          </a:p>
          <a:p>
            <a:pPr lvl="1"/>
            <a:r>
              <a:rPr lang="cs-CZ" dirty="0"/>
              <a:t>Investování části vložených prostředků</a:t>
            </a:r>
          </a:p>
          <a:p>
            <a:pPr lvl="1"/>
            <a:r>
              <a:rPr lang="cs-CZ" dirty="0"/>
              <a:t>Použití prostředků Clearingového fondu v případě selhání účastníka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7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243113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GDPR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Obecné nařízení na ochranu osobních údajů</a:t>
            </a:r>
          </a:p>
          <a:p>
            <a:r>
              <a:rPr lang="cs-CZ" dirty="0"/>
              <a:t>GDPR  v celé EU platí jednotně </a:t>
            </a:r>
            <a:r>
              <a:rPr lang="cs-CZ" b="1" dirty="0"/>
              <a:t>od 25. května 2018</a:t>
            </a:r>
            <a:endParaRPr lang="cs-CZ" dirty="0"/>
          </a:p>
          <a:p>
            <a:r>
              <a:rPr lang="cs-CZ" dirty="0"/>
              <a:t>V Česku tak nahradí současnou právní úpravu zákon č. 101/2000 Sb., o ochraně osobních údajů</a:t>
            </a:r>
          </a:p>
          <a:p>
            <a:r>
              <a:rPr lang="cs-CZ" dirty="0"/>
              <a:t>rozšíření definice osobních údajů, nově sem spadají i technické parametry jako e-mail, IP adresa nebo tzv. </a:t>
            </a:r>
            <a:r>
              <a:rPr lang="cs-CZ" dirty="0" err="1"/>
              <a:t>cookie</a:t>
            </a:r>
            <a:r>
              <a:rPr lang="cs-CZ" dirty="0"/>
              <a:t> </a:t>
            </a:r>
          </a:p>
          <a:p>
            <a:r>
              <a:rPr lang="cs-CZ" dirty="0"/>
              <a:t>oznamovací povinnost v případě narušení bezpečnosti údajů, zpracovatel ohlásit únik či ohrožení zabezpečení osobních dat </a:t>
            </a:r>
            <a:r>
              <a:rPr lang="cs-CZ" i="1" dirty="0"/>
              <a:t>Úřadu pro ochranu osobních údajů </a:t>
            </a:r>
            <a:r>
              <a:rPr lang="cs-CZ" dirty="0"/>
              <a:t>nejpozději do 72 hodin jmenování pověřence pro ochranu osobních údajů</a:t>
            </a:r>
          </a:p>
          <a:p>
            <a:r>
              <a:rPr lang="cs-CZ" dirty="0"/>
              <a:t>povinnost správců a zpracovatelů údajů </a:t>
            </a:r>
            <a:r>
              <a:rPr lang="cs-CZ" b="1" dirty="0"/>
              <a:t>bez ohledu na jejich velikost nebo počet zaměstnanců</a:t>
            </a:r>
            <a:r>
              <a:rPr lang="cs-CZ" dirty="0"/>
              <a:t> zavést technická, organizační a procesní opatření za účelem prokázání souladu s principy GDPR</a:t>
            </a:r>
          </a:p>
        </p:txBody>
      </p:sp>
    </p:spTree>
    <p:extLst>
      <p:ext uri="{BB962C8B-B14F-4D97-AF65-F5344CB8AC3E}">
        <p14:creationId xmlns:p14="http://schemas.microsoft.com/office/powerpoint/2010/main" val="3257450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Q &amp; A</a:t>
            </a:r>
          </a:p>
        </p:txBody>
      </p:sp>
      <p:pic>
        <p:nvPicPr>
          <p:cNvPr id="7" name="Picture 4" descr="MPj039883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195" y="2420888"/>
            <a:ext cx="2566976" cy="18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>
          <a:xfrm>
            <a:off x="971600" y="4996863"/>
            <a:ext cx="7197725" cy="1152128"/>
          </a:xfrm>
        </p:spPr>
        <p:txBody>
          <a:bodyPr/>
          <a:lstStyle/>
          <a:p>
            <a:pPr algn="ctr">
              <a:buFont typeface="Arial Narrow" pitchFamily="34" charset="0"/>
              <a:buNone/>
            </a:pPr>
            <a:r>
              <a:rPr lang="cs-CZ" altLang="cs-CZ" sz="1400" b="1" dirty="0">
                <a:latin typeface="Tahoma" pitchFamily="34" charset="0"/>
              </a:rPr>
              <a:t>Helena Čacká</a:t>
            </a:r>
          </a:p>
          <a:p>
            <a:pPr algn="ctr">
              <a:buFont typeface="Arial Narrow" pitchFamily="34" charset="0"/>
              <a:buNone/>
            </a:pPr>
            <a:r>
              <a:rPr lang="cs-CZ" altLang="cs-CZ" sz="1400" dirty="0">
                <a:latin typeface="Tahoma" pitchFamily="34" charset="0"/>
              </a:rPr>
              <a:t>generální ředitelka</a:t>
            </a:r>
            <a:endParaRPr lang="en-US" altLang="cs-CZ" sz="1400" dirty="0">
              <a:latin typeface="Tahoma" pitchFamily="34" charset="0"/>
            </a:endParaRPr>
          </a:p>
          <a:p>
            <a:pPr algn="ctr">
              <a:buFont typeface="Arial Narrow" pitchFamily="34" charset="0"/>
              <a:buNone/>
            </a:pPr>
            <a:r>
              <a:rPr lang="cs-CZ" altLang="cs-CZ" sz="1400" dirty="0">
                <a:latin typeface="Tahoma" pitchFamily="34" charset="0"/>
              </a:rPr>
              <a:t>Centrální depozitář cenných papírů, a.s.</a:t>
            </a:r>
          </a:p>
          <a:p>
            <a:pPr algn="ctr">
              <a:buFont typeface="Arial Narrow" pitchFamily="34" charset="0"/>
              <a:buNone/>
            </a:pPr>
            <a:r>
              <a:rPr lang="cs-CZ" altLang="cs-CZ" sz="1400" dirty="0">
                <a:latin typeface="Tahoma" pitchFamily="34" charset="0"/>
              </a:rPr>
              <a:t>www.cdcp.cz</a:t>
            </a:r>
            <a:endParaRPr lang="en-US" altLang="cs-CZ" sz="1400" dirty="0">
              <a:latin typeface="Tahoma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627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Napojení na další CD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dirty="0">
                <a:latin typeface="Tahoma" pitchFamily="34" charset="0"/>
              </a:rPr>
              <a:t>ISCD - Clearstream Bank Luxembourg (CBL) </a:t>
            </a:r>
            <a:r>
              <a:rPr lang="cs-CZ" sz="1600" dirty="0">
                <a:latin typeface="Tahoma" pitchFamily="34" charset="0"/>
              </a:rPr>
              <a:t>od Ledna</a:t>
            </a:r>
            <a:r>
              <a:rPr lang="en-US" sz="1600" dirty="0">
                <a:latin typeface="Tahoma" pitchFamily="34" charset="0"/>
              </a:rPr>
              <a:t>, 2001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Převod cenných papírů (pouze DFP)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Korporátní akce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Založeno na komunikaci prostřednictvím SWIFT</a:t>
            </a:r>
          </a:p>
          <a:p>
            <a:pPr marL="0" lvl="1" indent="-46038">
              <a:buNone/>
              <a:defRPr/>
            </a:pPr>
            <a:endParaRPr lang="en-US" sz="1600" dirty="0">
              <a:latin typeface="Tahoma" pitchFamily="34" charset="0"/>
            </a:endParaRPr>
          </a:p>
          <a:p>
            <a:pPr>
              <a:defRPr/>
            </a:pPr>
            <a:r>
              <a:rPr lang="en-US" sz="1600" dirty="0">
                <a:latin typeface="Tahoma" pitchFamily="34" charset="0"/>
              </a:rPr>
              <a:t>C</a:t>
            </a:r>
            <a:r>
              <a:rPr lang="cs-CZ" sz="1600" dirty="0">
                <a:latin typeface="Tahoma" pitchFamily="34" charset="0"/>
              </a:rPr>
              <a:t>DCP</a:t>
            </a:r>
            <a:r>
              <a:rPr lang="en-US" sz="1600" dirty="0">
                <a:latin typeface="Tahoma" pitchFamily="34" charset="0"/>
              </a:rPr>
              <a:t> SR (</a:t>
            </a:r>
            <a:r>
              <a:rPr lang="cs-CZ" sz="1600" dirty="0">
                <a:latin typeface="Tahoma" pitchFamily="34" charset="0"/>
              </a:rPr>
              <a:t>od</a:t>
            </a:r>
            <a:r>
              <a:rPr lang="en-US" sz="1600" dirty="0">
                <a:latin typeface="Tahoma" pitchFamily="34" charset="0"/>
              </a:rPr>
              <a:t> 2012)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Umožňuje duální </a:t>
            </a:r>
            <a:r>
              <a:rPr lang="cs-CZ" sz="1600" dirty="0" err="1">
                <a:latin typeface="Tahoma" pitchFamily="34" charset="0"/>
              </a:rPr>
              <a:t>listing</a:t>
            </a:r>
            <a:endParaRPr lang="en-US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Recipročně mezi CDCP Praha a CDCP SR</a:t>
            </a:r>
          </a:p>
          <a:p>
            <a:pPr marL="457200" lvl="1" indent="0">
              <a:buNone/>
              <a:defRPr/>
            </a:pPr>
            <a:endParaRPr lang="cs-CZ" sz="1600" dirty="0">
              <a:latin typeface="Tahoma" pitchFamily="34" charset="0"/>
            </a:endParaRPr>
          </a:p>
          <a:p>
            <a:pPr>
              <a:defRPr/>
            </a:pPr>
            <a:r>
              <a:rPr lang="cs-CZ" sz="1600" dirty="0" err="1">
                <a:latin typeface="Tahoma" pitchFamily="34" charset="0"/>
              </a:rPr>
              <a:t>Euroclear</a:t>
            </a:r>
            <a:r>
              <a:rPr lang="cs-CZ" sz="1600" dirty="0">
                <a:latin typeface="Tahoma" pitchFamily="34" charset="0"/>
              </a:rPr>
              <a:t> od prosince 2017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DFP převody CP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Korporátní akce</a:t>
            </a:r>
          </a:p>
          <a:p>
            <a:pPr lvl="1">
              <a:defRPr/>
            </a:pPr>
            <a:r>
              <a:rPr lang="cs-CZ" sz="1600" dirty="0">
                <a:latin typeface="Tahoma" pitchFamily="34" charset="0"/>
              </a:rPr>
              <a:t>SWIFT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8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50231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Emitenti a emise v CDCP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936" y="1484784"/>
            <a:ext cx="7197725" cy="4675930"/>
          </a:xfrm>
        </p:spPr>
        <p:txBody>
          <a:bodyPr/>
          <a:lstStyle/>
          <a:p>
            <a:pPr marL="0" indent="0">
              <a:buNone/>
            </a:pPr>
            <a:endParaRPr lang="cs-CZ" altLang="cs-CZ" sz="1600" dirty="0">
              <a:latin typeface="Tahoma" pitchFamily="34" charset="0"/>
            </a:endParaRPr>
          </a:p>
          <a:p>
            <a:pPr marL="0" indent="0">
              <a:buNone/>
            </a:pPr>
            <a:r>
              <a:rPr lang="cs-CZ" altLang="cs-CZ" sz="1600" dirty="0">
                <a:latin typeface="Tahoma" pitchFamily="34" charset="0"/>
              </a:rPr>
              <a:t>Únor 2019</a:t>
            </a:r>
          </a:p>
          <a:p>
            <a:pPr marL="0" indent="0">
              <a:buNone/>
            </a:pPr>
            <a:endParaRPr lang="en-US" altLang="cs-CZ" sz="1600" dirty="0">
              <a:latin typeface="Tahoma" pitchFamily="34" charset="0"/>
            </a:endParaRPr>
          </a:p>
          <a:p>
            <a:pPr>
              <a:defRPr/>
            </a:pPr>
            <a:r>
              <a:rPr lang="cs-CZ" altLang="cs-CZ" sz="1600" dirty="0">
                <a:latin typeface="Tahoma" pitchFamily="34" charset="0"/>
              </a:rPr>
              <a:t>Počet emitentů				        	2 746</a:t>
            </a:r>
            <a:endParaRPr lang="en-US" altLang="cs-CZ" sz="1600" dirty="0">
              <a:latin typeface="Tahoma" pitchFamily="34" charset="0"/>
            </a:endParaRPr>
          </a:p>
          <a:p>
            <a:pPr>
              <a:defRPr/>
            </a:pPr>
            <a:r>
              <a:rPr lang="cs-CZ" altLang="cs-CZ" sz="1600" dirty="0">
                <a:latin typeface="Tahoma" pitchFamily="34" charset="0"/>
              </a:rPr>
              <a:t>Počet emisí	</a:t>
            </a:r>
            <a:r>
              <a:rPr lang="en-US" altLang="cs-CZ" sz="1600" dirty="0">
                <a:latin typeface="Tahoma" pitchFamily="34" charset="0"/>
              </a:rPr>
              <a:t>                                                  </a:t>
            </a:r>
            <a:r>
              <a:rPr lang="cs-CZ" altLang="cs-CZ" sz="1600" dirty="0">
                <a:latin typeface="Tahoma" pitchFamily="34" charset="0"/>
              </a:rPr>
              <a:t> 	3 851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altLang="cs-CZ" sz="1600" dirty="0">
                <a:latin typeface="Tahoma" pitchFamily="34" charset="0"/>
              </a:rPr>
              <a:t>akcie</a:t>
            </a:r>
            <a:r>
              <a:rPr lang="en-US" altLang="cs-CZ" sz="1600" dirty="0">
                <a:latin typeface="Tahoma" pitchFamily="34" charset="0"/>
              </a:rPr>
              <a:t>                                                           </a:t>
            </a:r>
            <a:r>
              <a:rPr lang="cs-CZ" altLang="cs-CZ" sz="1600" dirty="0">
                <a:latin typeface="Tahoma" pitchFamily="34" charset="0"/>
              </a:rPr>
              <a:t>	2 832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altLang="cs-CZ" sz="1600" dirty="0">
                <a:latin typeface="Tahoma" pitchFamily="34" charset="0"/>
              </a:rPr>
              <a:t>Dluhopisy včetně kupónu			868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altLang="cs-CZ" sz="1600" dirty="0">
                <a:latin typeface="Tahoma" pitchFamily="34" charset="0"/>
              </a:rPr>
              <a:t>Fondy </a:t>
            </a:r>
            <a:r>
              <a:rPr lang="en-US" altLang="cs-CZ" sz="1600" dirty="0">
                <a:latin typeface="Tahoma" pitchFamily="34" charset="0"/>
              </a:rPr>
              <a:t>(open</a:t>
            </a:r>
            <a:r>
              <a:rPr lang="cs-CZ" altLang="cs-CZ" sz="1600" dirty="0">
                <a:latin typeface="Tahoma" pitchFamily="34" charset="0"/>
              </a:rPr>
              <a:t> </a:t>
            </a:r>
            <a:r>
              <a:rPr lang="en-US" altLang="cs-CZ" sz="1600" dirty="0">
                <a:latin typeface="Tahoma" pitchFamily="34" charset="0"/>
              </a:rPr>
              <a:t>&amp;</a:t>
            </a:r>
            <a:r>
              <a:rPr lang="cs-CZ" altLang="cs-CZ" sz="1600" dirty="0">
                <a:latin typeface="Tahoma" pitchFamily="34" charset="0"/>
              </a:rPr>
              <a:t> </a:t>
            </a:r>
            <a:r>
              <a:rPr lang="cs-CZ" altLang="cs-CZ" sz="1600" dirty="0" err="1">
                <a:latin typeface="Tahoma" pitchFamily="34" charset="0"/>
              </a:rPr>
              <a:t>closed</a:t>
            </a:r>
            <a:r>
              <a:rPr lang="en-US" altLang="cs-CZ" sz="1600" dirty="0">
                <a:latin typeface="Tahoma" pitchFamily="34" charset="0"/>
              </a:rPr>
              <a:t>)               </a:t>
            </a:r>
            <a:r>
              <a:rPr lang="cs-CZ" altLang="cs-CZ" sz="1600" dirty="0">
                <a:latin typeface="Tahoma" pitchFamily="34" charset="0"/>
              </a:rPr>
              <a:t>	</a:t>
            </a:r>
            <a:r>
              <a:rPr lang="en-US" altLang="cs-CZ" sz="1600" dirty="0">
                <a:latin typeface="Tahoma" pitchFamily="34" charset="0"/>
              </a:rPr>
              <a:t>        </a:t>
            </a:r>
            <a:r>
              <a:rPr lang="cs-CZ" altLang="cs-CZ" sz="1600" dirty="0">
                <a:latin typeface="Tahoma" pitchFamily="34" charset="0"/>
              </a:rPr>
              <a:t>	15</a:t>
            </a:r>
            <a:endParaRPr lang="en-US" altLang="cs-CZ" sz="1600" dirty="0">
              <a:latin typeface="Tahoma" pitchFamily="34" charset="0"/>
            </a:endParaRPr>
          </a:p>
          <a:p>
            <a:pPr lvl="1">
              <a:defRPr/>
            </a:pPr>
            <a:r>
              <a:rPr lang="cs-CZ" altLang="cs-CZ" sz="1600" dirty="0">
                <a:latin typeface="Tahoma" pitchFamily="34" charset="0"/>
              </a:rPr>
              <a:t>Investiční certifikáty			        	136</a:t>
            </a:r>
          </a:p>
          <a:p>
            <a:pPr marL="457200" lvl="1" indent="0">
              <a:buNone/>
              <a:defRPr/>
            </a:pPr>
            <a:endParaRPr lang="cs-CZ" sz="1600" dirty="0">
              <a:latin typeface="Tahoma" pitchFamily="34" charset="0"/>
            </a:endParaRPr>
          </a:p>
          <a:p>
            <a:pPr marL="0" indent="0">
              <a:buNone/>
            </a:pPr>
            <a:r>
              <a:rPr lang="cs-CZ" sz="1600" dirty="0">
                <a:latin typeface="Tahoma" pitchFamily="34" charset="0"/>
              </a:rPr>
              <a:t>Aktiva ve správě (</a:t>
            </a:r>
            <a:r>
              <a:rPr lang="cs-CZ" sz="1600" dirty="0" err="1">
                <a:latin typeface="Tahoma" pitchFamily="34" charset="0"/>
              </a:rPr>
              <a:t>issuer</a:t>
            </a:r>
            <a:r>
              <a:rPr lang="cs-CZ" sz="1600" dirty="0">
                <a:latin typeface="Tahoma" pitchFamily="34" charset="0"/>
              </a:rPr>
              <a:t> CSD)</a:t>
            </a:r>
          </a:p>
          <a:p>
            <a:r>
              <a:rPr lang="cs-CZ" sz="1600" dirty="0">
                <a:latin typeface="Tahoma" pitchFamily="34" charset="0"/>
              </a:rPr>
              <a:t>Akcie</a:t>
            </a:r>
            <a:r>
              <a:rPr lang="en-US" sz="1600" dirty="0">
                <a:latin typeface="Tahoma" pitchFamily="34" charset="0"/>
              </a:rPr>
              <a:t> (CZK in millions): </a:t>
            </a:r>
            <a:r>
              <a:rPr lang="en-US" sz="1600" dirty="0" err="1">
                <a:latin typeface="Tahoma" pitchFamily="34" charset="0"/>
              </a:rPr>
              <a:t>cca</a:t>
            </a:r>
            <a:r>
              <a:rPr lang="en-US" sz="1600" dirty="0">
                <a:latin typeface="Tahoma" pitchFamily="34" charset="0"/>
              </a:rPr>
              <a:t> 1 200 000</a:t>
            </a:r>
            <a:r>
              <a:rPr lang="cs-CZ" sz="1600" dirty="0">
                <a:latin typeface="Tahoma" pitchFamily="34" charset="0"/>
              </a:rPr>
              <a:t> </a:t>
            </a:r>
          </a:p>
          <a:p>
            <a:r>
              <a:rPr lang="cs-CZ" sz="1600" dirty="0">
                <a:latin typeface="Tahoma" pitchFamily="34" charset="0"/>
              </a:rPr>
              <a:t>Dluhopisy</a:t>
            </a:r>
            <a:r>
              <a:rPr lang="en-US" sz="1600" dirty="0">
                <a:latin typeface="Tahoma" pitchFamily="34" charset="0"/>
              </a:rPr>
              <a:t> (CZK in millions): </a:t>
            </a:r>
            <a:r>
              <a:rPr lang="en-US" sz="1600" dirty="0" err="1">
                <a:latin typeface="Tahoma" pitchFamily="34" charset="0"/>
              </a:rPr>
              <a:t>cca</a:t>
            </a:r>
            <a:r>
              <a:rPr lang="en-US" sz="1600" dirty="0">
                <a:latin typeface="Tahoma" pitchFamily="34" charset="0"/>
              </a:rPr>
              <a:t> </a:t>
            </a:r>
            <a:r>
              <a:rPr lang="cs-CZ" sz="1600" dirty="0">
                <a:latin typeface="Tahoma" pitchFamily="34" charset="0"/>
              </a:rPr>
              <a:t>1 700 000 </a:t>
            </a:r>
          </a:p>
          <a:p>
            <a:pPr>
              <a:defRPr/>
            </a:pPr>
            <a:endParaRPr lang="en-GB" altLang="cs-CZ" sz="1600" dirty="0">
              <a:latin typeface="Tahoma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5576" y="6506988"/>
            <a:ext cx="431800" cy="30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8502A24-2813-4FEF-A829-A4AF4D9EA819}" type="slidenum">
              <a:rPr lang="cs-CZ" smtClean="0">
                <a:solidFill>
                  <a:srgbClr val="000000"/>
                </a:solidFill>
              </a:rPr>
              <a:pPr/>
              <a:t>9</a:t>
            </a:fld>
            <a:r>
              <a:rPr lang="cs-CZ" dirty="0">
                <a:solidFill>
                  <a:srgbClr val="000000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205185385"/>
      </p:ext>
    </p:extLst>
  </p:cSld>
  <p:clrMapOvr>
    <a:masterClrMapping/>
  </p:clrMapOvr>
</p:sld>
</file>

<file path=ppt/theme/theme1.xml><?xml version="1.0" encoding="utf-8"?>
<a:theme xmlns:a="http://schemas.openxmlformats.org/drawingml/2006/main" name="CDCP_CEESEG-prezentace_sablona_CZ">
  <a:themeElements>
    <a:clrScheme name="PX_sablon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X_sablon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X_sablo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X_sablo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X_sablo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CDCP_CEESEG-prezentace_sablona_CZ</Template>
  <TotalTime>2548</TotalTime>
  <Words>4392</Words>
  <Application>Microsoft Office PowerPoint</Application>
  <PresentationFormat>Předvádění na obrazovce (4:3)</PresentationFormat>
  <Paragraphs>601</Paragraphs>
  <Slides>71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72" baseType="lpstr">
      <vt:lpstr>CDCP_CEESEG-prezentace_sablona_CZ</vt:lpstr>
      <vt:lpstr>Centrální depozitář cenných papírů Praha</vt:lpstr>
      <vt:lpstr>CEESEG</vt:lpstr>
      <vt:lpstr>CDCP and český kapitálový trh</vt:lpstr>
      <vt:lpstr>Centrální depozitář cenných papírů Praha</vt:lpstr>
      <vt:lpstr>Hlavni charakteristiky</vt:lpstr>
      <vt:lpstr>Činnosti CDCP</vt:lpstr>
      <vt:lpstr>Clearingový fond CDCP</vt:lpstr>
      <vt:lpstr>Napojení na další CD</vt:lpstr>
      <vt:lpstr>Emitenti a emise v CDCP</vt:lpstr>
      <vt:lpstr>Projekty</vt:lpstr>
      <vt:lpstr>Evidence CP</vt:lpstr>
      <vt:lpstr>Legislativní rámec </vt:lpstr>
      <vt:lpstr>Dvoustupňová evidence</vt:lpstr>
      <vt:lpstr>Typy majetkových účtů </vt:lpstr>
      <vt:lpstr>Účastnický princip</vt:lpstr>
      <vt:lpstr>Činnosti CDCP</vt:lpstr>
      <vt:lpstr>Způsoby komunikace s CDCP</vt:lpstr>
      <vt:lpstr>Vypořádací systém</vt:lpstr>
      <vt:lpstr>Vypořádací systém</vt:lpstr>
      <vt:lpstr>Burzovní obchody (1)</vt:lpstr>
      <vt:lpstr>Burzovní obchody (2)</vt:lpstr>
      <vt:lpstr>Burzovní obchody (3)</vt:lpstr>
      <vt:lpstr>Mimoburzovní obchody a transakce (1)</vt:lpstr>
      <vt:lpstr>Mimoburzovní obchody a transakce (2)</vt:lpstr>
      <vt:lpstr>Vypořádání obchodů/transakcí – interní          (1)</vt:lpstr>
      <vt:lpstr>Vypořádání obchodů/transakcí – interní          (2)</vt:lpstr>
      <vt:lpstr>Vypořádání obchodů/transakcí – interní          (3)</vt:lpstr>
      <vt:lpstr>Vypořádání obchodů/transakcí – interní          (4)</vt:lpstr>
      <vt:lpstr>Vypořádání obchodů/transakcí – interní          (5)</vt:lpstr>
      <vt:lpstr>Vypořádání obchodů/transakcí – interní          (6)</vt:lpstr>
      <vt:lpstr>Finalita vypořádání</vt:lpstr>
      <vt:lpstr>Nastavení finančních limitů</vt:lpstr>
      <vt:lpstr>Technický netting</vt:lpstr>
      <vt:lpstr>Technický netting</vt:lpstr>
      <vt:lpstr>Pre-matching</vt:lpstr>
      <vt:lpstr>Pre-Matching (1)</vt:lpstr>
      <vt:lpstr>Pre-Matching (2)</vt:lpstr>
      <vt:lpstr>Pre-Matching  Hold/release mechanismus      (1)</vt:lpstr>
      <vt:lpstr>Clearingový fond CDCP</vt:lpstr>
      <vt:lpstr>Clearingový fond CDCP</vt:lpstr>
      <vt:lpstr>GCM a Clearing Agent model</vt:lpstr>
      <vt:lpstr>GCM a Clearing Agent model II.</vt:lpstr>
      <vt:lpstr>Struktura účtů a risk management</vt:lpstr>
      <vt:lpstr>Popis vypořádání a risk managementu</vt:lpstr>
      <vt:lpstr>Prezentace aplikace PowerPoint</vt:lpstr>
      <vt:lpstr>Systém ACM</vt:lpstr>
      <vt:lpstr>Funkce systému ACM </vt:lpstr>
      <vt:lpstr>Komunikace mezi ČNB a CDCP</vt:lpstr>
      <vt:lpstr>ISB – Informační Systém</vt:lpstr>
      <vt:lpstr>ISB - obecné</vt:lpstr>
      <vt:lpstr>ISB – architektura systému</vt:lpstr>
      <vt:lpstr>Odběratelé informací</vt:lpstr>
      <vt:lpstr>Odběratelé informací</vt:lpstr>
      <vt:lpstr>Typy služeb</vt:lpstr>
      <vt:lpstr>  Nová legislativa s dopadem na CSDs</vt:lpstr>
      <vt:lpstr>CSDR</vt:lpstr>
      <vt:lpstr>CSDR - obsah</vt:lpstr>
      <vt:lpstr>CSDR - obsah</vt:lpstr>
      <vt:lpstr>CSDR - obsah</vt:lpstr>
      <vt:lpstr>CSDR - obsah</vt:lpstr>
      <vt:lpstr>Novelizace SRD</vt:lpstr>
      <vt:lpstr>Novelizace SRD</vt:lpstr>
      <vt:lpstr>FATCA</vt:lpstr>
      <vt:lpstr>CRS</vt:lpstr>
      <vt:lpstr>Market Standards</vt:lpstr>
      <vt:lpstr>EMIR </vt:lpstr>
      <vt:lpstr>MiFID II a MiFIR</vt:lpstr>
      <vt:lpstr>Novela AML</vt:lpstr>
      <vt:lpstr>Zákon o zadávání veřejných zakázek</vt:lpstr>
      <vt:lpstr>GDPR</vt:lpstr>
      <vt:lpstr>Q &amp; A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Michaela Spackova</cp:lastModifiedBy>
  <cp:revision>107</cp:revision>
  <cp:lastPrinted>2013-11-14T07:42:39Z</cp:lastPrinted>
  <dcterms:created xsi:type="dcterms:W3CDTF">2013-10-03T13:52:34Z</dcterms:created>
  <dcterms:modified xsi:type="dcterms:W3CDTF">2019-04-11T12:16:05Z</dcterms:modified>
</cp:coreProperties>
</file>