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4" r:id="rId4"/>
    <p:sldId id="257" r:id="rId5"/>
    <p:sldId id="258" r:id="rId6"/>
    <p:sldId id="260" r:id="rId7"/>
    <p:sldId id="265" r:id="rId8"/>
    <p:sldId id="261" r:id="rId9"/>
    <p:sldId id="263" r:id="rId10"/>
    <p:sldId id="264" r:id="rId11"/>
    <p:sldId id="267" r:id="rId12"/>
    <p:sldId id="268" r:id="rId13"/>
    <p:sldId id="269" r:id="rId14"/>
    <p:sldId id="270" r:id="rId15"/>
    <p:sldId id="27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76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54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90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02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8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97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80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42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23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74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6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335F8-75E9-4EA2-ABBA-C02F856868B6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6FAE8-B433-48B7-B1FB-8288F2DA38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2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4632" cy="197165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Tržní síly nabídky a poptávky,</a:t>
            </a:r>
            <a:br>
              <a:rPr lang="cs-CZ" b="1" dirty="0" smtClean="0"/>
            </a:br>
            <a:r>
              <a:rPr lang="cs-CZ" b="1" dirty="0" smtClean="0"/>
              <a:t>elasticita a její aplikace</a:t>
            </a:r>
            <a:br>
              <a:rPr lang="cs-CZ" b="1" dirty="0" smtClean="0"/>
            </a:br>
            <a:r>
              <a:rPr lang="cs-CZ" b="1" dirty="0" smtClean="0"/>
              <a:t>TNH 1 (S-3)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7468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Rovnováha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/>
              <a:t>K </a:t>
            </a:r>
            <a:r>
              <a:rPr lang="cs-CZ" b="1" dirty="0" smtClean="0"/>
              <a:t>tržní rovnováze </a:t>
            </a:r>
            <a:r>
              <a:rPr lang="cs-CZ" dirty="0" smtClean="0"/>
              <a:t>dochází při ceně, kdy se poptávané a nabízené množství rovnají. V této rovnováze nemá cena tendenci růst ani klesat. </a:t>
            </a:r>
            <a:r>
              <a:rPr lang="cs-CZ" b="1" dirty="0" smtClean="0"/>
              <a:t>Rovnovážná cena se nazývá cena vyčišťující trh. </a:t>
            </a:r>
            <a:r>
              <a:rPr lang="cs-CZ" dirty="0" smtClean="0"/>
              <a:t>Tím chceme říci, že nepřibývají už žádné objednávky ani nabídky a poptávající a nabízející jsou spokojeni.</a:t>
            </a:r>
          </a:p>
          <a:p>
            <a:pPr algn="just"/>
            <a:r>
              <a:rPr lang="cs-CZ" b="1" dirty="0" smtClean="0"/>
              <a:t>Rovnovážná cena a množství</a:t>
            </a:r>
            <a:r>
              <a:rPr lang="cs-CZ" dirty="0" smtClean="0"/>
              <a:t> se ustálí na úrovni, kdy množství, které jsou výrobci ochotni nabízet se rovná množství, které spotřebitelé dobrovolně poptávají. Na konkurenčním trhu tuto rovnováhu nalezneme v průsečíku poptávkové a nabídkové křivky. Při rovnovážné ceně neexistují žádné nedostatky ani přebytky.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0152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Převis nabídky, převis poptávky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Převis nabídky </a:t>
            </a:r>
            <a:r>
              <a:rPr lang="cs-CZ" dirty="0" smtClean="0"/>
              <a:t>– je situace, ve které je nabízené množství větší než množství poptávané.</a:t>
            </a:r>
          </a:p>
          <a:p>
            <a:pPr marL="0" indent="0" algn="just">
              <a:buNone/>
            </a:pPr>
            <a:r>
              <a:rPr lang="cs-CZ" b="1" dirty="0" smtClean="0"/>
              <a:t>Převis poptávky</a:t>
            </a:r>
            <a:r>
              <a:rPr lang="cs-CZ" dirty="0" smtClean="0"/>
              <a:t> – je situace, ve které je poptávané množství vyšší než množství nabízené.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8413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Elasticita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Elasticita</a:t>
            </a:r>
            <a:r>
              <a:rPr lang="cs-CZ" dirty="0" smtClean="0"/>
              <a:t> – je měřítko citlivosti poptávaného množství nebo nabízeného množství v reakci na změnu jednoho z faktorů, které určují toto množství.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0630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Cenová elasticita poptávky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Cenová elasticita poptávky </a:t>
            </a:r>
            <a:r>
              <a:rPr lang="cs-CZ" dirty="0" smtClean="0"/>
              <a:t>– měří do jaké míry reaguje poptávané množství na změnu ceny. Poptávka po statku se považuje za </a:t>
            </a:r>
            <a:r>
              <a:rPr lang="cs-CZ" b="1" i="1" dirty="0" smtClean="0"/>
              <a:t>elastickou</a:t>
            </a:r>
            <a:r>
              <a:rPr lang="cs-CZ" i="1" dirty="0" smtClean="0"/>
              <a:t>,</a:t>
            </a:r>
            <a:r>
              <a:rPr lang="cs-CZ" dirty="0" smtClean="0"/>
              <a:t> </a:t>
            </a:r>
            <a:r>
              <a:rPr lang="cs-CZ" i="1" dirty="0" smtClean="0"/>
              <a:t>pokud poptávané množství reaguje na změnu ceny významně</a:t>
            </a:r>
            <a:r>
              <a:rPr lang="cs-CZ" dirty="0" smtClean="0"/>
              <a:t>. Poptávka po statku se považuje za </a:t>
            </a:r>
            <a:r>
              <a:rPr lang="cs-CZ" b="1" i="1" dirty="0" smtClean="0"/>
              <a:t>neelastickou</a:t>
            </a:r>
            <a:r>
              <a:rPr lang="cs-CZ" i="1" dirty="0" smtClean="0"/>
              <a:t>, pokud poptávané množství reaguje na změnu  ceny pouze mírně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b="1" dirty="0" smtClean="0"/>
              <a:t>Elastická poptávka: </a:t>
            </a:r>
            <a:r>
              <a:rPr lang="cs-CZ" dirty="0" smtClean="0"/>
              <a:t>hodnota větší než 1, při růstu cen větší pokles poptávaného zboží, sklon poptávkové křivky. Plochý, počet substitutů: mnoho, typ zboží: luxusní, cena zboží: drahé, příklad zlatý šperk, kožich apod.</a:t>
            </a:r>
          </a:p>
          <a:p>
            <a:pPr marL="0" indent="0" algn="just">
              <a:buNone/>
            </a:pPr>
            <a:r>
              <a:rPr lang="cs-CZ" b="1" dirty="0" smtClean="0"/>
              <a:t>Neelastická poptávka: </a:t>
            </a:r>
            <a:r>
              <a:rPr lang="cs-CZ" dirty="0" smtClean="0"/>
              <a:t>hodnota menší než 1, při </a:t>
            </a:r>
            <a:r>
              <a:rPr lang="cs-CZ" dirty="0" err="1" smtClean="0"/>
              <a:t>růsu</a:t>
            </a:r>
            <a:r>
              <a:rPr lang="cs-CZ" dirty="0" smtClean="0"/>
              <a:t> cen menší pokles poptávaného zboží, sklon poptávkové křivky: strmá, počet substitutů: málo, typ zboží: nezbytné, cena zboží: levné, příklad: chléb.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592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Cenová elasticita nabídky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Cenová elasticita nabídky</a:t>
            </a:r>
            <a:r>
              <a:rPr lang="cs-CZ" dirty="0" smtClean="0"/>
              <a:t> – měří, do jaké míry reaguje nabízené množství na změnu ceny. Nabídka zboží je </a:t>
            </a:r>
            <a:r>
              <a:rPr lang="cs-CZ" b="1" i="1" dirty="0" smtClean="0"/>
              <a:t>elastická</a:t>
            </a:r>
            <a:r>
              <a:rPr lang="cs-CZ" i="1" dirty="0" smtClean="0"/>
              <a:t>, pokud nabízené množství reaguje na změnu ceny podstatně</a:t>
            </a:r>
            <a:r>
              <a:rPr lang="cs-CZ" dirty="0" smtClean="0"/>
              <a:t>. Nabídka je </a:t>
            </a:r>
            <a:r>
              <a:rPr lang="cs-CZ" b="1" i="1" dirty="0" smtClean="0"/>
              <a:t>neelastická</a:t>
            </a:r>
            <a:r>
              <a:rPr lang="cs-CZ" i="1" dirty="0" smtClean="0"/>
              <a:t>, pokud nabízené množství na změnu ceny reaguje pouze malou změnou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b="1" dirty="0" smtClean="0"/>
              <a:t>Elastická nabídka:</a:t>
            </a:r>
            <a:r>
              <a:rPr lang="cs-CZ" dirty="0" smtClean="0"/>
              <a:t> hodnota větší než 1, růst cen znamená větší růst nabízeného množství, sklon nabídkové křivky: plochá, zboží vyráběno: rychle, časové období: měsíce, firma má velké zásoby, příklad: šrouby.</a:t>
            </a:r>
          </a:p>
          <a:p>
            <a:pPr marL="0" indent="0" algn="just">
              <a:buNone/>
            </a:pPr>
            <a:r>
              <a:rPr lang="cs-CZ" b="1" dirty="0" smtClean="0"/>
              <a:t>Neelastická nabídka:</a:t>
            </a:r>
            <a:r>
              <a:rPr lang="cs-CZ" dirty="0" smtClean="0"/>
              <a:t> hodnota menší než 1, růst cen znamená menší růst nabízeného množství, sklon nabídkové křivky: strmá, zboží vyráběno: pomalu, časové období: dny, firma má omezení zásoby, příklad: </a:t>
            </a:r>
            <a:r>
              <a:rPr lang="cs-CZ" dirty="0" err="1" smtClean="0"/>
              <a:t>potrviny</a:t>
            </a:r>
            <a:r>
              <a:rPr lang="cs-CZ" dirty="0" smtClean="0"/>
              <a:t>, např. pečivo, maso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810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Použitá literatura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err="1" smtClean="0"/>
              <a:t>Mankiw</a:t>
            </a:r>
            <a:r>
              <a:rPr lang="cs-CZ" dirty="0" smtClean="0"/>
              <a:t>, N. G.: Zásady ekonomie. 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, 1999, kap. 5 a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98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Trh a konkurence</a:t>
            </a:r>
          </a:p>
          <a:p>
            <a:r>
              <a:rPr lang="cs-CZ" dirty="0" smtClean="0"/>
              <a:t>Poptávka, faktory ovlivňující poptávku </a:t>
            </a:r>
          </a:p>
          <a:p>
            <a:r>
              <a:rPr lang="cs-CZ" dirty="0"/>
              <a:t>Z</a:t>
            </a:r>
            <a:r>
              <a:rPr lang="cs-CZ" dirty="0" smtClean="0"/>
              <a:t>ákon poptávky </a:t>
            </a:r>
          </a:p>
          <a:p>
            <a:r>
              <a:rPr lang="cs-CZ" dirty="0" smtClean="0"/>
              <a:t>Substituty a komplementy</a:t>
            </a:r>
          </a:p>
          <a:p>
            <a:r>
              <a:rPr lang="cs-CZ" dirty="0" smtClean="0"/>
              <a:t>Nabídka, </a:t>
            </a:r>
            <a:r>
              <a:rPr lang="cs-CZ" dirty="0"/>
              <a:t>f</a:t>
            </a:r>
            <a:r>
              <a:rPr lang="cs-CZ" dirty="0" smtClean="0"/>
              <a:t>aktory ovlivňující nabídkovou křivku</a:t>
            </a:r>
          </a:p>
          <a:p>
            <a:r>
              <a:rPr lang="cs-CZ" dirty="0" smtClean="0"/>
              <a:t>Posuny křivek</a:t>
            </a:r>
          </a:p>
          <a:p>
            <a:r>
              <a:rPr lang="cs-CZ" dirty="0" smtClean="0"/>
              <a:t>Rovnováha nabídky a poptávky</a:t>
            </a:r>
          </a:p>
          <a:p>
            <a:r>
              <a:rPr lang="cs-CZ" dirty="0" smtClean="0"/>
              <a:t>Přebytek a nedostatek na trhu</a:t>
            </a:r>
          </a:p>
          <a:p>
            <a:r>
              <a:rPr lang="cs-CZ" dirty="0" smtClean="0"/>
              <a:t>Elasticita </a:t>
            </a:r>
          </a:p>
          <a:p>
            <a:r>
              <a:rPr lang="cs-CZ" dirty="0" smtClean="0"/>
              <a:t>Cenová elasticita poptávky</a:t>
            </a:r>
          </a:p>
          <a:p>
            <a:r>
              <a:rPr lang="cs-CZ" dirty="0" smtClean="0"/>
              <a:t>Cenová elasticita nabídky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323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Trh a konkurence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Trh </a:t>
            </a:r>
            <a:r>
              <a:rPr lang="cs-CZ" dirty="0" smtClean="0"/>
              <a:t>– je skupina kupujících a prodávajících určitého zboží nebo služby.</a:t>
            </a:r>
          </a:p>
          <a:p>
            <a:pPr marL="0" indent="0" algn="just">
              <a:buNone/>
            </a:pPr>
            <a:r>
              <a:rPr lang="cs-CZ" b="1" dirty="0" smtClean="0"/>
              <a:t>Konkurenční trh </a:t>
            </a:r>
            <a:r>
              <a:rPr lang="cs-CZ" dirty="0" smtClean="0"/>
              <a:t>– je trh, na kterém je mnoho prodávajících a kupujících, takže každý z nich má pouze zanedbatelný vliv na tržní cenu.</a:t>
            </a:r>
          </a:p>
          <a:p>
            <a:pPr marL="0" indent="0" algn="just">
              <a:buNone/>
            </a:pPr>
            <a:r>
              <a:rPr lang="cs-CZ" b="1" dirty="0" smtClean="0"/>
              <a:t>Dokonalá konkurence </a:t>
            </a:r>
            <a:r>
              <a:rPr lang="cs-CZ" dirty="0" smtClean="0"/>
              <a:t>je definována dvěma základními charakteristikami: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 smtClean="0"/>
              <a:t>Nabízené statky jsou stejné;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 smtClean="0"/>
              <a:t>2. kupujících a prodávajících je tolik, že žádný z nich nemůže ovlivnit tržní cenu.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41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Poptávka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Poptávané množství </a:t>
            </a:r>
            <a:r>
              <a:rPr lang="cs-CZ" dirty="0" smtClean="0"/>
              <a:t>– je množství statku, kteří jsou kupující ochotni a schopni koupit.</a:t>
            </a:r>
          </a:p>
          <a:p>
            <a:pPr marL="0" indent="0" algn="just">
              <a:buNone/>
            </a:pPr>
            <a:r>
              <a:rPr lang="cs-CZ" b="1" dirty="0" smtClean="0"/>
              <a:t>Zákon poptávky</a:t>
            </a:r>
            <a:r>
              <a:rPr lang="cs-CZ" dirty="0" smtClean="0"/>
              <a:t> – tvrzení, že za jinak stejných podmínek při zvýšení ceny statku klesne poptávané množství.</a:t>
            </a:r>
          </a:p>
          <a:p>
            <a:pPr marL="0" indent="0" algn="just">
              <a:buNone/>
            </a:pPr>
            <a:r>
              <a:rPr lang="cs-CZ" b="1" dirty="0" smtClean="0"/>
              <a:t>Normální statek</a:t>
            </a:r>
            <a:r>
              <a:rPr lang="cs-CZ" dirty="0" smtClean="0"/>
              <a:t> – je statek, pro který platí, že za jinak stejných podmínek při zvýšení příjmu dojde ke zvýšení poptávaného množství. </a:t>
            </a:r>
            <a:endParaRPr lang="cs-CZ" dirty="0"/>
          </a:p>
          <a:p>
            <a:pPr marL="0" indent="0" algn="just">
              <a:buNone/>
            </a:pPr>
            <a:r>
              <a:rPr lang="cs-CZ" b="1" dirty="0" smtClean="0"/>
              <a:t>Podřadný statek </a:t>
            </a:r>
            <a:r>
              <a:rPr lang="cs-CZ" dirty="0" smtClean="0"/>
              <a:t>– je statek pro který platí, že za jinak stejných podmínek při zvýšení příjmu dojde ke snížení poptávaného množství.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930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Zákon poptávky,</a:t>
            </a:r>
            <a:br>
              <a:rPr lang="cs-CZ" b="1" dirty="0" smtClean="0"/>
            </a:br>
            <a:r>
              <a:rPr lang="cs-CZ" b="1" dirty="0" smtClean="0"/>
              <a:t>faktory ovlivňující poptávku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Pokud se cena určitého zboží zvýší (za jinak stejných podmínek, tj. </a:t>
            </a:r>
            <a:r>
              <a:rPr lang="cs-CZ" dirty="0" err="1" smtClean="0"/>
              <a:t>ceteris</a:t>
            </a:r>
            <a:r>
              <a:rPr lang="cs-CZ" dirty="0" smtClean="0"/>
              <a:t> </a:t>
            </a:r>
            <a:r>
              <a:rPr lang="cs-CZ" dirty="0" err="1" smtClean="0"/>
              <a:t>paribus</a:t>
            </a:r>
            <a:r>
              <a:rPr lang="cs-CZ" dirty="0" smtClean="0"/>
              <a:t>), mají kupující tendenci kupovat menší množství tohoto zboží a naopak.</a:t>
            </a:r>
            <a:r>
              <a:rPr lang="cs-CZ" b="1" dirty="0"/>
              <a:t> </a:t>
            </a: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Faktory </a:t>
            </a:r>
            <a:r>
              <a:rPr lang="cs-CZ" b="1" dirty="0"/>
              <a:t>ovlivňující </a:t>
            </a:r>
            <a:r>
              <a:rPr lang="cs-CZ" b="1" dirty="0" smtClean="0"/>
              <a:t>poptávku:</a:t>
            </a:r>
          </a:p>
          <a:p>
            <a:pPr algn="just"/>
            <a:r>
              <a:rPr lang="cs-CZ" b="1" dirty="0" smtClean="0"/>
              <a:t>Cena</a:t>
            </a:r>
          </a:p>
          <a:p>
            <a:pPr algn="just"/>
            <a:r>
              <a:rPr lang="cs-CZ" dirty="0" smtClean="0"/>
              <a:t>Průměrný </a:t>
            </a:r>
            <a:r>
              <a:rPr lang="cs-CZ" dirty="0"/>
              <a:t>(disponibilní) důchod,</a:t>
            </a:r>
          </a:p>
          <a:p>
            <a:pPr algn="just"/>
            <a:r>
              <a:rPr lang="cs-CZ" dirty="0" smtClean="0"/>
              <a:t>Populace , resp. velikost trhu,</a:t>
            </a:r>
            <a:endParaRPr lang="cs-CZ" dirty="0"/>
          </a:p>
          <a:p>
            <a:pPr algn="just"/>
            <a:r>
              <a:rPr lang="cs-CZ" dirty="0"/>
              <a:t>Ceny příbuzných statků,</a:t>
            </a:r>
          </a:p>
          <a:p>
            <a:pPr algn="just"/>
            <a:r>
              <a:rPr lang="cs-CZ" dirty="0"/>
              <a:t>Vkus,</a:t>
            </a:r>
          </a:p>
          <a:p>
            <a:pPr algn="just"/>
            <a:r>
              <a:rPr lang="cs-CZ" dirty="0" smtClean="0"/>
              <a:t>Další specifické </a:t>
            </a:r>
            <a:r>
              <a:rPr lang="cs-CZ" dirty="0"/>
              <a:t>faktory.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4931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Klesající trend poptávky (křivky poptávky, funkce poptávky) ovlivňuje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400" b="1" dirty="0" smtClean="0"/>
              <a:t>Zákon poptávky</a:t>
            </a:r>
            <a:r>
              <a:rPr lang="cs-CZ" sz="2400" dirty="0" smtClean="0"/>
              <a:t>,</a:t>
            </a:r>
          </a:p>
          <a:p>
            <a:pPr algn="just"/>
            <a:r>
              <a:rPr lang="cs-CZ" sz="2400" b="1" dirty="0" smtClean="0"/>
              <a:t>Zákon klesajícího mezního užitku </a:t>
            </a:r>
            <a:r>
              <a:rPr lang="cs-CZ" sz="2400" dirty="0" smtClean="0"/>
              <a:t>– výraz nezní je klíčovým pojmem v ekonomii znamená „dodatečný“ nebo „navíc“. Mezní užitek označuje užitek, který vám přinese spotřeba dodatečné jednotka statku. </a:t>
            </a:r>
            <a:r>
              <a:rPr lang="cs-CZ" sz="2400" b="1" dirty="0" smtClean="0"/>
              <a:t>Zákon klesajícího mezního užitku </a:t>
            </a:r>
            <a:r>
              <a:rPr lang="cs-CZ" sz="2400" dirty="0" smtClean="0"/>
              <a:t>říká, že roste množství spotřebovaného statku, mezní užitek z tohoto statku obvykle klesá.</a:t>
            </a:r>
          </a:p>
          <a:p>
            <a:r>
              <a:rPr lang="cs-CZ" sz="2400" b="1" dirty="0" smtClean="0"/>
              <a:t>Substituční efekt</a:t>
            </a:r>
            <a:r>
              <a:rPr lang="cs-CZ" sz="2400" dirty="0" smtClean="0"/>
              <a:t> – k tomuto efektu dochází, když růst ceny jednoho statku vede k jeho substituci jinými statky</a:t>
            </a:r>
          </a:p>
          <a:p>
            <a:r>
              <a:rPr lang="cs-CZ" sz="2400" b="1" dirty="0" smtClean="0"/>
              <a:t>Důchodový efekt</a:t>
            </a:r>
            <a:r>
              <a:rPr lang="cs-CZ" sz="2400" dirty="0"/>
              <a:t> </a:t>
            </a:r>
            <a:r>
              <a:rPr lang="cs-CZ" sz="2400" dirty="0" smtClean="0"/>
              <a:t>–</a:t>
            </a:r>
            <a:r>
              <a:rPr lang="cs-CZ" sz="2400" b="1" dirty="0" smtClean="0"/>
              <a:t> </a:t>
            </a:r>
            <a:r>
              <a:rPr lang="cs-CZ" sz="2400" dirty="0" smtClean="0"/>
              <a:t>vyjadřuje změnu poptávaného množství statku, která je důsledkem změny reálného příjmu spotřebitele při změně ceny statku.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8109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Substituty a komplementy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 smtClean="0"/>
              <a:t>Substituty</a:t>
            </a:r>
            <a:r>
              <a:rPr lang="cs-CZ" dirty="0" smtClean="0"/>
              <a:t> – jsou dva statky, pro které platí, že zvýšení ceny jednoho statku má za následek zvýšení poptávky po druhém statku;</a:t>
            </a:r>
          </a:p>
          <a:p>
            <a:pPr algn="just"/>
            <a:r>
              <a:rPr lang="cs-CZ" b="1" dirty="0" smtClean="0"/>
              <a:t>Komplementy</a:t>
            </a:r>
            <a:r>
              <a:rPr lang="cs-CZ" dirty="0" smtClean="0"/>
              <a:t> – jsou dva statky, pro které platí, že zvýšení ceny jednoho statku má za následek snížení poptávky po druhém statku.</a:t>
            </a:r>
          </a:p>
        </p:txBody>
      </p:sp>
    </p:spTree>
    <p:extLst>
      <p:ext uri="{BB962C8B-B14F-4D97-AF65-F5344CB8AC3E}">
        <p14:creationId xmlns:p14="http://schemas.microsoft.com/office/powerpoint/2010/main" val="142301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Nabídka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Zákon nabídky </a:t>
            </a:r>
            <a:r>
              <a:rPr lang="cs-CZ" dirty="0" smtClean="0"/>
              <a:t>– tvrzení, že nabízené množství, za jinak stejných podmínek, stoupá, stoupá-li cena nabízeného statku.</a:t>
            </a:r>
          </a:p>
          <a:p>
            <a:pPr marL="0" indent="0" algn="just">
              <a:buNone/>
            </a:pPr>
            <a:r>
              <a:rPr lang="cs-CZ" b="1" dirty="0"/>
              <a:t>Faktory ovlivňující </a:t>
            </a:r>
            <a:r>
              <a:rPr lang="cs-CZ" b="1" dirty="0" smtClean="0"/>
              <a:t>nabídku:</a:t>
            </a:r>
          </a:p>
          <a:p>
            <a:r>
              <a:rPr lang="cs-CZ" b="1" dirty="0" smtClean="0"/>
              <a:t>Cena,</a:t>
            </a:r>
          </a:p>
          <a:p>
            <a:r>
              <a:rPr lang="cs-CZ" dirty="0" smtClean="0"/>
              <a:t>Technologie</a:t>
            </a:r>
            <a:r>
              <a:rPr lang="cs-CZ" dirty="0"/>
              <a:t>,</a:t>
            </a:r>
          </a:p>
          <a:p>
            <a:r>
              <a:rPr lang="cs-CZ" dirty="0"/>
              <a:t>V</a:t>
            </a:r>
            <a:r>
              <a:rPr lang="cs-CZ" dirty="0" smtClean="0"/>
              <a:t>ýrobní náklady,</a:t>
            </a:r>
            <a:endParaRPr lang="cs-CZ" dirty="0"/>
          </a:p>
          <a:p>
            <a:r>
              <a:rPr lang="cs-CZ" dirty="0"/>
              <a:t>Ceny výrobních substitutů,</a:t>
            </a:r>
          </a:p>
          <a:p>
            <a:r>
              <a:rPr lang="cs-CZ" dirty="0"/>
              <a:t>Vládní politika,</a:t>
            </a:r>
          </a:p>
          <a:p>
            <a:r>
              <a:rPr lang="cs-CZ" dirty="0" smtClean="0"/>
              <a:t>Další specifické </a:t>
            </a:r>
            <a:r>
              <a:rPr lang="cs-CZ" dirty="0"/>
              <a:t>faktory.</a:t>
            </a:r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7601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Posuny křivek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b="1" dirty="0" smtClean="0"/>
              <a:t>Posuny poptávky </a:t>
            </a:r>
            <a:r>
              <a:rPr lang="cs-CZ" dirty="0" smtClean="0"/>
              <a:t>– pokud se mění jiné faktory než vlastní cena statku, které ovlivňují poptávané množství, dochází k posunům poptávky. Poptávka roste (klesá), jestliže poptávané množství pro každou cenu roste (klesá).</a:t>
            </a:r>
          </a:p>
          <a:p>
            <a:pPr algn="just"/>
            <a:r>
              <a:rPr lang="cs-CZ" b="1" dirty="0" smtClean="0"/>
              <a:t>Posuny nabídky </a:t>
            </a:r>
            <a:r>
              <a:rPr lang="cs-CZ" dirty="0" smtClean="0"/>
              <a:t>– pokud nabízené množství ovlivňují změny jiných faktorů, než je vlastní cena statku. Nabídka roste (klesá) vzroste-li (klesne-li) nabízené množství pro každou cenu.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0270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990</Words>
  <Application>Microsoft Office PowerPoint</Application>
  <PresentationFormat>Předvádění na obrazovce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Tržní síly nabídky a poptávky, elasticita a její aplikace TNH 1 (S-3)</vt:lpstr>
      <vt:lpstr>Obsah</vt:lpstr>
      <vt:lpstr>Trh a konkurence</vt:lpstr>
      <vt:lpstr>Poptávka</vt:lpstr>
      <vt:lpstr>Zákon poptávky, faktory ovlivňující poptávku</vt:lpstr>
      <vt:lpstr>Klesající trend poptávky (křivky poptávky, funkce poptávky) ovlivňuje</vt:lpstr>
      <vt:lpstr>Substituty a komplementy</vt:lpstr>
      <vt:lpstr>Nabídka</vt:lpstr>
      <vt:lpstr>Posuny křivek</vt:lpstr>
      <vt:lpstr>Rovnováha</vt:lpstr>
      <vt:lpstr>Převis nabídky, převis poptávky </vt:lpstr>
      <vt:lpstr>Elasticita</vt:lpstr>
      <vt:lpstr>Cenová elasticita poptávky</vt:lpstr>
      <vt:lpstr>Cenová elasticita nabídky</vt:lpstr>
      <vt:lpstr>Použitá literatura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nabídky a poptávky TNH 1 – 3. seminář</dc:title>
  <dc:creator>Pavel Seknička</dc:creator>
  <cp:lastModifiedBy>Michaela Spackova</cp:lastModifiedBy>
  <cp:revision>32</cp:revision>
  <dcterms:created xsi:type="dcterms:W3CDTF">2016-03-20T10:04:13Z</dcterms:created>
  <dcterms:modified xsi:type="dcterms:W3CDTF">2019-04-04T11:38:22Z</dcterms:modified>
</cp:coreProperties>
</file>