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1" r:id="rId5"/>
    <p:sldId id="275" r:id="rId6"/>
    <p:sldId id="270" r:id="rId7"/>
    <p:sldId id="272" r:id="rId8"/>
    <p:sldId id="273" r:id="rId9"/>
    <p:sldId id="274" r:id="rId10"/>
    <p:sldId id="257" r:id="rId11"/>
    <p:sldId id="258" r:id="rId12"/>
    <p:sldId id="259" r:id="rId13"/>
    <p:sldId id="261" r:id="rId14"/>
    <p:sldId id="262" r:id="rId15"/>
    <p:sldId id="264" r:id="rId16"/>
    <p:sldId id="277" r:id="rId17"/>
    <p:sldId id="276" r:id="rId18"/>
    <p:sldId id="278" r:id="rId19"/>
    <p:sldId id="279" r:id="rId20"/>
    <p:sldId id="280" r:id="rId21"/>
    <p:sldId id="281" r:id="rId22"/>
    <p:sldId id="265" r:id="rId23"/>
    <p:sldId id="266" r:id="rId24"/>
    <p:sldId id="282" r:id="rId25"/>
    <p:sldId id="283" r:id="rId26"/>
    <p:sldId id="284" r:id="rId27"/>
    <p:sldId id="285" r:id="rId28"/>
    <p:sldId id="286" r:id="rId29"/>
    <p:sldId id="287" r:id="rId30"/>
    <p:sldId id="267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194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0267-A33F-4AD1-9332-3430AECA7E10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6A1C7-41FD-4624-BF29-0060514B8E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473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0267-A33F-4AD1-9332-3430AECA7E10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6A1C7-41FD-4624-BF29-0060514B8E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26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0267-A33F-4AD1-9332-3430AECA7E10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6A1C7-41FD-4624-BF29-0060514B8E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82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0267-A33F-4AD1-9332-3430AECA7E10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6A1C7-41FD-4624-BF29-0060514B8E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086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0267-A33F-4AD1-9332-3430AECA7E10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6A1C7-41FD-4624-BF29-0060514B8E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949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0267-A33F-4AD1-9332-3430AECA7E10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6A1C7-41FD-4624-BF29-0060514B8E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726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0267-A33F-4AD1-9332-3430AECA7E10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6A1C7-41FD-4624-BF29-0060514B8E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578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0267-A33F-4AD1-9332-3430AECA7E10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6A1C7-41FD-4624-BF29-0060514B8E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267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0267-A33F-4AD1-9332-3430AECA7E10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6A1C7-41FD-4624-BF29-0060514B8E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850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0267-A33F-4AD1-9332-3430AECA7E10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6A1C7-41FD-4624-BF29-0060514B8E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1611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50267-A33F-4AD1-9332-3430AECA7E10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6A1C7-41FD-4624-BF29-0060514B8E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818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50267-A33F-4AD1-9332-3430AECA7E10}" type="datetimeFigureOut">
              <a:rPr lang="cs-CZ" smtClean="0"/>
              <a:t>4.4.2019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6A1C7-41FD-4624-BF29-0060514B8E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801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990656" cy="233169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Ekonomie jako věda,</a:t>
            </a:r>
            <a:br>
              <a:rPr lang="cs-CZ" b="1" dirty="0" smtClean="0"/>
            </a:br>
            <a:r>
              <a:rPr lang="cs-CZ" b="1" dirty="0" smtClean="0"/>
              <a:t>dělba práce, specializace a obchod</a:t>
            </a:r>
            <a:br>
              <a:rPr lang="cs-CZ" b="1" dirty="0" smtClean="0"/>
            </a:br>
            <a:r>
              <a:rPr lang="cs-CZ" b="1" dirty="0" smtClean="0"/>
              <a:t>TNH 1 (S-2)</a:t>
            </a:r>
            <a:br>
              <a:rPr lang="cs-CZ" b="1" dirty="0" smtClean="0"/>
            </a:b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Pavel Seknička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763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Potřeby a jejich vlastnosti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Potřeba</a:t>
            </a:r>
            <a:r>
              <a:rPr lang="cs-CZ" dirty="0" smtClean="0"/>
              <a:t> – potřeba je pocit nedostatku, který si člověk uvědomuje a usiluje o jeho odstranění.</a:t>
            </a:r>
          </a:p>
          <a:p>
            <a:pPr marL="0" indent="0" algn="just">
              <a:buNone/>
            </a:pPr>
            <a:r>
              <a:rPr lang="cs-CZ" dirty="0" smtClean="0"/>
              <a:t>V ekonomii si budeme všímat hlavě těch potřeb, jejichž uspokojení předpokládá </a:t>
            </a:r>
            <a:r>
              <a:rPr lang="cs-CZ" b="1" dirty="0" smtClean="0"/>
              <a:t>existenci a spotřebu statku</a:t>
            </a:r>
            <a:r>
              <a:rPr lang="cs-CZ" dirty="0" smtClean="0"/>
              <a:t>. Takové potřeby můžeme klasifikovat jako </a:t>
            </a:r>
            <a:r>
              <a:rPr lang="cs-CZ" b="1" dirty="0" smtClean="0"/>
              <a:t>ekonomické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dirty="0" smtClean="0"/>
              <a:t>Potřeby sehrávají mimořádně důležitou roli v životě společnosti, a proto je důležité připomenout jejich </a:t>
            </a:r>
            <a:r>
              <a:rPr lang="cs-CZ" b="1" dirty="0" smtClean="0"/>
              <a:t>vlastnosti</a:t>
            </a:r>
            <a:r>
              <a:rPr lang="cs-CZ" dirty="0" smtClean="0"/>
              <a:t>:</a:t>
            </a:r>
          </a:p>
          <a:p>
            <a:pPr algn="just"/>
            <a:r>
              <a:rPr lang="cs-CZ" dirty="0" smtClean="0"/>
              <a:t>Každá potřeba je </a:t>
            </a:r>
            <a:r>
              <a:rPr lang="cs-CZ" b="1" dirty="0" smtClean="0"/>
              <a:t>subjektivní</a:t>
            </a:r>
            <a:r>
              <a:rPr lang="cs-CZ" dirty="0" smtClean="0"/>
              <a:t>;</a:t>
            </a:r>
          </a:p>
          <a:p>
            <a:pPr algn="just"/>
            <a:r>
              <a:rPr lang="cs-CZ" dirty="0" smtClean="0"/>
              <a:t>Potřeby se </a:t>
            </a:r>
            <a:r>
              <a:rPr lang="cs-CZ" b="1" dirty="0" smtClean="0"/>
              <a:t>neustále vyvíjejí</a:t>
            </a:r>
            <a:r>
              <a:rPr lang="cs-CZ" dirty="0" smtClean="0"/>
              <a:t>;</a:t>
            </a:r>
          </a:p>
          <a:p>
            <a:pPr algn="just"/>
            <a:r>
              <a:rPr lang="cs-CZ" dirty="0" smtClean="0"/>
              <a:t>Potřeba je silným </a:t>
            </a:r>
            <a:r>
              <a:rPr lang="cs-CZ" b="1" dirty="0" smtClean="0"/>
              <a:t>motivujícím faktorem </a:t>
            </a:r>
            <a:r>
              <a:rPr lang="cs-CZ" dirty="0" smtClean="0"/>
              <a:t>lidského jednání a chování.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1059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Statky a jejich rozdělení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 smtClean="0"/>
              <a:t>Statek</a:t>
            </a:r>
            <a:r>
              <a:rPr lang="cs-CZ" dirty="0" smtClean="0"/>
              <a:t> – je užitečný předmět, který člověk potřebuje, nebo po kterém touží a který uspokojuje jeho potřeby. </a:t>
            </a:r>
          </a:p>
          <a:p>
            <a:pPr marL="0" indent="0" algn="just">
              <a:buNone/>
            </a:pPr>
            <a:r>
              <a:rPr lang="cs-CZ" dirty="0" smtClean="0"/>
              <a:t>Statky dělíme na</a:t>
            </a:r>
          </a:p>
          <a:p>
            <a:pPr algn="just">
              <a:buFontTx/>
              <a:buChar char="-"/>
            </a:pPr>
            <a:r>
              <a:rPr lang="cs-CZ" b="1" dirty="0" smtClean="0"/>
              <a:t>volné</a:t>
            </a:r>
            <a:r>
              <a:rPr lang="cs-CZ" dirty="0" smtClean="0"/>
              <a:t>, přirozené;</a:t>
            </a:r>
          </a:p>
          <a:p>
            <a:pPr algn="just">
              <a:buFontTx/>
              <a:buChar char="-"/>
            </a:pPr>
            <a:r>
              <a:rPr lang="cs-CZ" u="sng" dirty="0"/>
              <a:t>h</a:t>
            </a:r>
            <a:r>
              <a:rPr lang="cs-CZ" u="sng" dirty="0" smtClean="0"/>
              <a:t>ospodářské, </a:t>
            </a:r>
            <a:r>
              <a:rPr lang="cs-CZ" b="1" u="sng" dirty="0" smtClean="0"/>
              <a:t>ekonomické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b="1" dirty="0" smtClean="0"/>
              <a:t>Služby</a:t>
            </a:r>
            <a:r>
              <a:rPr lang="cs-CZ" dirty="0" smtClean="0"/>
              <a:t> – jsou činnosti.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219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Ekonomika (hospodářství)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b="1" dirty="0" smtClean="0"/>
              <a:t>Ekonomika </a:t>
            </a:r>
            <a:r>
              <a:rPr lang="cs-CZ" dirty="0" smtClean="0"/>
              <a:t>(hospodářství) je soustava tvořená </a:t>
            </a:r>
            <a:r>
              <a:rPr lang="cs-CZ" b="1" dirty="0" smtClean="0"/>
              <a:t>zdroji</a:t>
            </a:r>
            <a:r>
              <a:rPr lang="cs-CZ" dirty="0" smtClean="0"/>
              <a:t> a vztahy mezi nimi. </a:t>
            </a:r>
            <a:r>
              <a:rPr lang="cs-CZ" b="1" dirty="0" smtClean="0"/>
              <a:t>Cílem je vytváření statků</a:t>
            </a:r>
            <a:r>
              <a:rPr lang="cs-CZ" dirty="0" smtClean="0"/>
              <a:t>, které uspokojují potřeby. Základní vlastností zdrojů je jejich </a:t>
            </a:r>
            <a:r>
              <a:rPr lang="cs-CZ" b="1" dirty="0" smtClean="0"/>
              <a:t>vzácnost</a:t>
            </a:r>
            <a:r>
              <a:rPr lang="cs-CZ" dirty="0" smtClean="0"/>
              <a:t>, resp. omezenost, která také předurčuje omezenost výkonu ekonomiky. Každá ekonomika disponuje pouze omezeným rozsahem zdrojů.</a:t>
            </a:r>
          </a:p>
          <a:p>
            <a:pPr marL="0" indent="0" algn="just">
              <a:buNone/>
            </a:pPr>
            <a:r>
              <a:rPr lang="cs-CZ" dirty="0" smtClean="0"/>
              <a:t>Musíme rozlišovat mezi </a:t>
            </a:r>
            <a:r>
              <a:rPr lang="cs-CZ" b="1" dirty="0" smtClean="0"/>
              <a:t>ekonomií</a:t>
            </a:r>
            <a:r>
              <a:rPr lang="cs-CZ" dirty="0" smtClean="0"/>
              <a:t> jako vědou a </a:t>
            </a:r>
            <a:r>
              <a:rPr lang="cs-CZ" b="1" dirty="0" smtClean="0"/>
              <a:t>ekonomikou</a:t>
            </a:r>
            <a:r>
              <a:rPr lang="cs-CZ" dirty="0" smtClean="0"/>
              <a:t>, tj. </a:t>
            </a:r>
            <a:r>
              <a:rPr lang="cs-CZ" dirty="0"/>
              <a:t>realitou. Ekonomika je předmětem zkoumání ekonomie.</a:t>
            </a:r>
          </a:p>
          <a:p>
            <a:pPr marL="0" indent="0" algn="just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3110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faktory – klasické pojetí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Půda</a:t>
            </a:r>
          </a:p>
          <a:p>
            <a:r>
              <a:rPr lang="cs-CZ" dirty="0" smtClean="0"/>
              <a:t>Práce</a:t>
            </a:r>
          </a:p>
          <a:p>
            <a:r>
              <a:rPr lang="cs-CZ" dirty="0" smtClean="0"/>
              <a:t>Kapitál</a:t>
            </a:r>
          </a:p>
          <a:p>
            <a:pPr marL="0" indent="0">
              <a:buNone/>
            </a:pPr>
            <a:r>
              <a:rPr lang="cs-CZ" dirty="0" smtClean="0"/>
              <a:t>Teorie tří </a:t>
            </a:r>
            <a:r>
              <a:rPr lang="cs-CZ" smtClean="0"/>
              <a:t>výrobních faktorů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874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faktory – moderní pojetí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Přírodní zdroje</a:t>
            </a:r>
          </a:p>
          <a:p>
            <a:r>
              <a:rPr lang="cs-CZ" dirty="0" smtClean="0"/>
              <a:t>Práce</a:t>
            </a:r>
          </a:p>
          <a:p>
            <a:r>
              <a:rPr lang="cs-CZ" dirty="0" smtClean="0"/>
              <a:t>Kapitál</a:t>
            </a:r>
          </a:p>
          <a:p>
            <a:r>
              <a:rPr lang="cs-CZ" dirty="0" smtClean="0"/>
              <a:t>Podnikání (podnikavost)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990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Ekonomie jako věda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Na vztahu </a:t>
            </a:r>
            <a:r>
              <a:rPr lang="cs-CZ" dirty="0"/>
              <a:t>m</a:t>
            </a:r>
            <a:r>
              <a:rPr lang="cs-CZ" dirty="0" smtClean="0"/>
              <a:t>ezi omezenými zdroji na jedné straně a stále se rozvíjejícími potřebami na straně druhé, je založen konflikt, který se postupně stal předmětem zájmu ekonomických názorů a ekonomie jako vědy.</a:t>
            </a:r>
          </a:p>
          <a:p>
            <a:pPr marL="0" indent="0" algn="just">
              <a:buNone/>
            </a:pPr>
            <a:r>
              <a:rPr lang="cs-CZ" dirty="0" smtClean="0"/>
              <a:t>Ekonomie jako věda vznikala od 2. pol. 18. století až do 1. pol. 19. století. </a:t>
            </a:r>
            <a:r>
              <a:rPr lang="cs-CZ" b="1" dirty="0" smtClean="0"/>
              <a:t>Ekonomie zkoumá, jak různé společnosti využívají vzácných zdrojů, které mají alternativní užití, k výrobě statků a jak probíhá jejich rozdělování mezi jednotlivce a skupiny ve společnosti.</a:t>
            </a:r>
            <a:r>
              <a:rPr lang="cs-CZ" dirty="0" smtClean="0"/>
              <a:t>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934497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otázky ekonomie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Jaké statky a služby se budou vyrábět?; tj. </a:t>
            </a:r>
            <a:r>
              <a:rPr lang="cs-CZ" b="1" dirty="0"/>
              <a:t>Co </a:t>
            </a:r>
            <a:r>
              <a:rPr lang="cs-CZ" dirty="0"/>
              <a:t>se bude vyrábět?</a:t>
            </a:r>
          </a:p>
          <a:p>
            <a:pPr algn="just"/>
            <a:r>
              <a:rPr lang="cs-CZ" b="1" dirty="0"/>
              <a:t>Jak </a:t>
            </a:r>
            <a:r>
              <a:rPr lang="cs-CZ" dirty="0"/>
              <a:t>se budou vyrábět?</a:t>
            </a:r>
          </a:p>
          <a:p>
            <a:pPr algn="just"/>
            <a:r>
              <a:rPr lang="cs-CZ" b="1" dirty="0"/>
              <a:t>Pro koho</a:t>
            </a:r>
            <a:r>
              <a:rPr lang="cs-CZ" dirty="0"/>
              <a:t> se budou vyrábět?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243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Ekonomie hlavního proudu</a:t>
            </a:r>
            <a:br>
              <a:rPr lang="cs-CZ" b="1" dirty="0" smtClean="0"/>
            </a:br>
            <a:r>
              <a:rPr lang="cs-CZ" b="1" dirty="0" smtClean="0"/>
              <a:t>- nová </a:t>
            </a:r>
            <a:r>
              <a:rPr lang="cs-CZ" b="1" dirty="0" err="1" smtClean="0"/>
              <a:t>neoklasika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i="1" dirty="0" smtClean="0"/>
              <a:t>Pojetí ekonomie základní princip </a:t>
            </a:r>
            <a:r>
              <a:rPr lang="cs-CZ" dirty="0" smtClean="0"/>
              <a:t>– teorie rozhodování, maximalizace při omezeních, úzké pojetí racionality;</a:t>
            </a:r>
          </a:p>
          <a:p>
            <a:pPr marL="0" indent="0">
              <a:buNone/>
            </a:pPr>
            <a:r>
              <a:rPr lang="cs-CZ" i="1" dirty="0" smtClean="0"/>
              <a:t>Metodologická perspektiva</a:t>
            </a:r>
            <a:r>
              <a:rPr lang="cs-CZ" dirty="0" smtClean="0"/>
              <a:t> – typ metodologického individualismu (objektivistický);</a:t>
            </a:r>
          </a:p>
          <a:p>
            <a:pPr marL="0" indent="0">
              <a:buNone/>
            </a:pPr>
            <a:r>
              <a:rPr lang="cs-CZ" i="1" dirty="0" smtClean="0"/>
              <a:t>Ústřední postava sociálních procesů </a:t>
            </a:r>
            <a:r>
              <a:rPr lang="cs-CZ" dirty="0" smtClean="0"/>
              <a:t>– Homo </a:t>
            </a:r>
            <a:r>
              <a:rPr lang="cs-CZ" dirty="0" err="1" smtClean="0"/>
              <a:t>economicus</a:t>
            </a:r>
            <a:r>
              <a:rPr lang="cs-CZ" dirty="0" smtClean="0"/>
              <a:t>;</a:t>
            </a:r>
          </a:p>
          <a:p>
            <a:pPr marL="0" indent="0">
              <a:buNone/>
            </a:pPr>
            <a:r>
              <a:rPr lang="cs-CZ" i="1" dirty="0" smtClean="0"/>
              <a:t>Pojetí informace </a:t>
            </a:r>
            <a:r>
              <a:rPr lang="cs-CZ" dirty="0" smtClean="0"/>
              <a:t>– jsou předpokládány úplné, objektivní a neměnné informace;</a:t>
            </a:r>
          </a:p>
          <a:p>
            <a:pPr marL="0" indent="0">
              <a:buNone/>
            </a:pPr>
            <a:r>
              <a:rPr lang="cs-CZ" i="1" dirty="0" smtClean="0"/>
              <a:t>Referenční bod </a:t>
            </a:r>
            <a:r>
              <a:rPr lang="cs-CZ" dirty="0" smtClean="0"/>
              <a:t>– model rovnováhy, rozdělení ekonomie na mikro a makro;</a:t>
            </a:r>
          </a:p>
          <a:p>
            <a:pPr marL="0" indent="0">
              <a:buNone/>
            </a:pPr>
            <a:r>
              <a:rPr lang="cs-CZ" i="1" dirty="0" smtClean="0"/>
              <a:t>Pojetí konkurence </a:t>
            </a:r>
            <a:r>
              <a:rPr lang="cs-CZ" dirty="0" smtClean="0"/>
              <a:t>– model „dokonalé konkurence“.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31202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Mikroekonomie a makroekonomie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 smtClean="0"/>
              <a:t>Ekonomie se člení na dvě oblasti:</a:t>
            </a:r>
            <a:endParaRPr lang="cs-CZ" dirty="0"/>
          </a:p>
          <a:p>
            <a:pPr algn="just"/>
            <a:r>
              <a:rPr lang="cs-CZ" b="1" dirty="0" smtClean="0"/>
              <a:t>mikroekonomie</a:t>
            </a:r>
            <a:r>
              <a:rPr lang="cs-CZ" dirty="0" smtClean="0"/>
              <a:t> </a:t>
            </a:r>
            <a:r>
              <a:rPr lang="cs-CZ" dirty="0"/>
              <a:t>(vznikla v 70. až 90. letech 19. století</a:t>
            </a:r>
            <a:r>
              <a:rPr lang="cs-CZ" dirty="0" smtClean="0"/>
              <a:t>) – studuje rozhodovací procesy ekonomických subjektů, především domácností a podniků a jejich vzájemnou interakci na trzích;</a:t>
            </a:r>
            <a:endParaRPr lang="cs-CZ" dirty="0"/>
          </a:p>
          <a:p>
            <a:pPr algn="just"/>
            <a:r>
              <a:rPr lang="cs-CZ" b="1" dirty="0"/>
              <a:t>makroekonomii</a:t>
            </a:r>
            <a:r>
              <a:rPr lang="cs-CZ" dirty="0"/>
              <a:t> (vznikla v 30. letech 20. století</a:t>
            </a:r>
            <a:r>
              <a:rPr lang="cs-CZ" dirty="0" smtClean="0"/>
              <a:t>) – studuje tlaky a trendy, které ovlivňují celou ekonomiku.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15754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Pozitivní a normativní analýza </a:t>
            </a:r>
            <a:br>
              <a:rPr lang="cs-CZ" b="1" dirty="0" smtClean="0"/>
            </a:br>
            <a:r>
              <a:rPr lang="cs-CZ" b="1" dirty="0" smtClean="0"/>
              <a:t>v ekonomii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b="1" dirty="0" smtClean="0"/>
              <a:t>Pozitivní analýza</a:t>
            </a:r>
            <a:r>
              <a:rPr lang="cs-CZ" dirty="0" smtClean="0"/>
              <a:t> – je vázána na fakta, velkou pozornost tak věnuje určení vyznačených faktů, srovnání faktů s teorií a artikulaci teorii založené na faktech; základem jsou </a:t>
            </a:r>
            <a:r>
              <a:rPr lang="cs-CZ" b="1" dirty="0" smtClean="0"/>
              <a:t>pozitivní výroky</a:t>
            </a:r>
            <a:r>
              <a:rPr lang="cs-CZ" dirty="0" smtClean="0"/>
              <a:t>, které se pokouší popsat svět jaký je, tj. to „co je“;</a:t>
            </a:r>
          </a:p>
          <a:p>
            <a:pPr algn="just"/>
            <a:r>
              <a:rPr lang="cs-CZ" b="1" dirty="0" smtClean="0"/>
              <a:t>Normativní analýza</a:t>
            </a:r>
            <a:r>
              <a:rPr lang="cs-CZ" dirty="0" smtClean="0"/>
              <a:t> – kromě faktů do popředí vystupuje normativní rovina, tj. např. hodnotové normativní soudy, nebo normativní etika apod.; základem jsou </a:t>
            </a:r>
            <a:r>
              <a:rPr lang="cs-CZ" b="1" dirty="0" smtClean="0"/>
              <a:t>normativní výroky</a:t>
            </a:r>
            <a:r>
              <a:rPr lang="cs-CZ" dirty="0" smtClean="0"/>
              <a:t>, které se pokouší stanovit jaký by svět měl být, tj. to „co by mělo být“.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8930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Obsah I. části</a:t>
            </a:r>
            <a:r>
              <a:rPr lang="cs-CZ" b="1" dirty="0"/>
              <a:t> </a:t>
            </a:r>
            <a:r>
              <a:rPr lang="cs-CZ" b="1" dirty="0" smtClean="0"/>
              <a:t>semináře:</a:t>
            </a:r>
            <a:br>
              <a:rPr lang="cs-CZ" b="1" dirty="0" smtClean="0"/>
            </a:br>
            <a:r>
              <a:rPr lang="cs-CZ" b="1" dirty="0" smtClean="0"/>
              <a:t>ekonomie jako věda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Pojem ekonomie a zdroje ekonomie</a:t>
            </a:r>
          </a:p>
          <a:p>
            <a:r>
              <a:rPr lang="cs-CZ" dirty="0" smtClean="0"/>
              <a:t>Vznik ekonomie jako vědy</a:t>
            </a:r>
          </a:p>
          <a:p>
            <a:r>
              <a:rPr lang="cs-CZ" dirty="0" smtClean="0"/>
              <a:t>Zdroje ekonomie</a:t>
            </a:r>
          </a:p>
          <a:p>
            <a:r>
              <a:rPr lang="cs-CZ" dirty="0" smtClean="0"/>
              <a:t>Definice ekonomie</a:t>
            </a:r>
          </a:p>
          <a:p>
            <a:r>
              <a:rPr lang="cs-CZ" dirty="0" smtClean="0"/>
              <a:t>Potřeby a statky</a:t>
            </a:r>
          </a:p>
          <a:p>
            <a:r>
              <a:rPr lang="cs-CZ" dirty="0" smtClean="0"/>
              <a:t>Ekonomika (hospodářství)</a:t>
            </a:r>
          </a:p>
          <a:p>
            <a:r>
              <a:rPr lang="cs-CZ" dirty="0" smtClean="0"/>
              <a:t>Výrobní faktory – klasická a moderní koncepce</a:t>
            </a:r>
          </a:p>
          <a:p>
            <a:r>
              <a:rPr lang="cs-CZ" dirty="0" smtClean="0"/>
              <a:t>Základní otázky ekonomie</a:t>
            </a:r>
          </a:p>
          <a:p>
            <a:r>
              <a:rPr lang="cs-CZ" dirty="0" smtClean="0"/>
              <a:t>Ekonomie hlavního proudu</a:t>
            </a:r>
          </a:p>
          <a:p>
            <a:r>
              <a:rPr lang="cs-CZ" dirty="0" smtClean="0"/>
              <a:t>Mikroekonomie a makroekonomie</a:t>
            </a:r>
          </a:p>
          <a:p>
            <a:r>
              <a:rPr lang="cs-CZ" dirty="0" smtClean="0"/>
              <a:t>Pozitivní a normativní analýze</a:t>
            </a:r>
          </a:p>
          <a:p>
            <a:r>
              <a:rPr lang="cs-CZ" dirty="0" smtClean="0"/>
              <a:t>Vědecká teorie, předpoklady</a:t>
            </a:r>
            <a:r>
              <a:rPr lang="cs-CZ" dirty="0"/>
              <a:t> </a:t>
            </a:r>
            <a:r>
              <a:rPr lang="cs-CZ" dirty="0" smtClean="0"/>
              <a:t>a modely v ekonomii</a:t>
            </a:r>
          </a:p>
          <a:p>
            <a:r>
              <a:rPr lang="cs-CZ" dirty="0" smtClean="0"/>
              <a:t>Modely: ekonomický koloběh a hranice </a:t>
            </a:r>
            <a:r>
              <a:rPr lang="cs-CZ" smtClean="0"/>
              <a:t>produkčních možností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2744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Vědecká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 smtClean="0"/>
              <a:t>Vědecká teorie se skládá:</a:t>
            </a:r>
          </a:p>
          <a:p>
            <a:r>
              <a:rPr lang="cs-CZ" b="1" dirty="0" smtClean="0"/>
              <a:t>Deskripce</a:t>
            </a:r>
            <a:r>
              <a:rPr lang="cs-CZ" dirty="0" smtClean="0"/>
              <a:t> (popisu), tj. schopnost teorie popsat odborným jazykem fakta, reálnou situaci, tak abychom mohli rozhodovat;</a:t>
            </a:r>
          </a:p>
          <a:p>
            <a:r>
              <a:rPr lang="cs-CZ" b="1" dirty="0" smtClean="0"/>
              <a:t>Meta-rovina </a:t>
            </a:r>
            <a:r>
              <a:rPr lang="cs-CZ" dirty="0" smtClean="0"/>
              <a:t>(v ekonomii) jedná se o odborný jazy, odborné pojmy a jejich </a:t>
            </a:r>
            <a:r>
              <a:rPr lang="cs-CZ" b="1" dirty="0" smtClean="0"/>
              <a:t>definice</a:t>
            </a:r>
            <a:r>
              <a:rPr lang="cs-CZ" dirty="0" smtClean="0"/>
              <a:t>, sem patří i diskuse o jazyce, kterým v ekonomii hovoříme o ekonomice;</a:t>
            </a:r>
          </a:p>
          <a:p>
            <a:pPr marL="0" indent="0">
              <a:buNone/>
            </a:pPr>
            <a:r>
              <a:rPr lang="cs-CZ" dirty="0" smtClean="0"/>
              <a:t>Uvedené roviny může doplnit zkoumání a využití norem v ekonomii (normativní ekonomie) případně aplikace ekonomie na určitou oblast praxe (aplikovaná ekonomie).</a:t>
            </a:r>
          </a:p>
          <a:p>
            <a:pPr marL="0" indent="0">
              <a:buNone/>
            </a:pPr>
            <a:r>
              <a:rPr lang="cs-CZ" dirty="0" smtClean="0"/>
              <a:t>Důležitý je také vztah </a:t>
            </a:r>
            <a:r>
              <a:rPr lang="cs-CZ" b="1" dirty="0" smtClean="0"/>
              <a:t>teorie a praxe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71930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Předpoklady v ekonomii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Předpoklady nám usnadňují pochopení světa kolem nás. Ekonomové používají různé předpoklady na zodpovězení různých otázek.</a:t>
            </a:r>
          </a:p>
          <a:p>
            <a:pPr marL="0" indent="0">
              <a:buNone/>
            </a:pPr>
            <a:r>
              <a:rPr lang="cs-CZ" dirty="0" smtClean="0"/>
              <a:t>Příklady: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84099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Modely v ekonomii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dirty="0" smtClean="0"/>
              <a:t>Ekonomové používají modely k poznání světa. Modely jsou často tvořeny grafy a rovnicemi. Všechny modely jsou sestaveny na základě předpokladů.</a:t>
            </a:r>
          </a:p>
          <a:p>
            <a:pPr marL="0" indent="0" algn="just">
              <a:buNone/>
            </a:pPr>
            <a:r>
              <a:rPr lang="cs-CZ" dirty="0" smtClean="0"/>
              <a:t>Za základní model ekonomie hlavního proudu lze považovat model „rovnováhy“.</a:t>
            </a:r>
          </a:p>
          <a:p>
            <a:pPr marL="0" indent="0" algn="just">
              <a:buNone/>
            </a:pPr>
            <a:r>
              <a:rPr lang="cs-CZ" b="1" i="1" dirty="0" smtClean="0"/>
              <a:t>Řešení druhého setu příkladů.</a:t>
            </a: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39276141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Model ekonomického koloběhu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cs-CZ" dirty="0" smtClean="0"/>
              <a:t>Zjednodušuje pohled na fungování ekonomiky a její organizaci. Ekonomický koloběh je tak virtuální model ekonomiky, který ukazuje jak proudí peníze prostřednictvím trhů mezi domácnostmi a firmami.</a:t>
            </a:r>
          </a:p>
          <a:p>
            <a:pPr marL="0" indent="0" algn="just">
              <a:buNone/>
            </a:pPr>
            <a:r>
              <a:rPr lang="cs-CZ" dirty="0" smtClean="0"/>
              <a:t>V modelu jsou dva subjekty rozhodování – </a:t>
            </a:r>
            <a:r>
              <a:rPr lang="cs-CZ" b="1" dirty="0" smtClean="0"/>
              <a:t>domácnosti a firmy</a:t>
            </a:r>
            <a:r>
              <a:rPr lang="cs-CZ" dirty="0" smtClean="0"/>
              <a:t>. </a:t>
            </a:r>
            <a:r>
              <a:rPr lang="cs-CZ" b="1" dirty="0" smtClean="0"/>
              <a:t>Firmy</a:t>
            </a:r>
            <a:r>
              <a:rPr lang="cs-CZ" dirty="0" smtClean="0"/>
              <a:t> produkují zboží a služby a přitom používají různých vstupů jako je práce, pozemky a kapitál (budovy a stoje). Tyto vstupy se nazývají výrobní faktory. </a:t>
            </a:r>
            <a:r>
              <a:rPr lang="cs-CZ" b="1" dirty="0" smtClean="0"/>
              <a:t>Domácnosti</a:t>
            </a:r>
            <a:r>
              <a:rPr lang="cs-CZ" dirty="0" smtClean="0"/>
              <a:t> poskytují výrobní faktory a spotřebovávají zboží a služby, které produkují firmy.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25597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Model hranice produkčních možností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cs-CZ" b="1" dirty="0" smtClean="0"/>
              <a:t>Hranice produkčních možností </a:t>
            </a:r>
            <a:r>
              <a:rPr lang="cs-CZ" dirty="0" smtClean="0"/>
              <a:t>je model či graf, který ukazuje různé kombinace vstupu, které může ekonomika vyrobit při daném množství vstupů a výrobní technologie, které mohou firmy využít k přeměně vstupů ve výstupy.</a:t>
            </a:r>
          </a:p>
          <a:p>
            <a:pPr marL="0" indent="0" algn="just">
              <a:buNone/>
            </a:pPr>
            <a:r>
              <a:rPr lang="cs-CZ" dirty="0" smtClean="0"/>
              <a:t>Uvedený model souvisí s dvěma principy:</a:t>
            </a:r>
          </a:p>
          <a:p>
            <a:pPr algn="just"/>
            <a:r>
              <a:rPr lang="cs-CZ" dirty="0" smtClean="0"/>
              <a:t>Lidé volí mezi alternativami (jakmile se jednou ocitneme na hranici produkčních možností, můžeme získat více jednoho statku pouze na úkor druhého statku);</a:t>
            </a:r>
          </a:p>
          <a:p>
            <a:pPr algn="just"/>
            <a:r>
              <a:rPr lang="cs-CZ" dirty="0" smtClean="0"/>
              <a:t>Cena něčeho se rovná tomu čeho se vzdáte při jeho dosahování (náklady příležitosti).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641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Obsah II. části semináře:</a:t>
            </a:r>
            <a:br>
              <a:rPr lang="cs-CZ" b="1" dirty="0" smtClean="0"/>
            </a:br>
            <a:r>
              <a:rPr lang="cs-CZ" b="1" dirty="0" smtClean="0"/>
              <a:t>dělba práce, specializace, obchod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Dělba práce</a:t>
            </a:r>
          </a:p>
          <a:p>
            <a:r>
              <a:rPr lang="cs-CZ" dirty="0" smtClean="0"/>
              <a:t>Specializace</a:t>
            </a:r>
          </a:p>
          <a:p>
            <a:r>
              <a:rPr lang="cs-CZ" dirty="0" smtClean="0"/>
              <a:t>Absolutní a komparativní výhoda</a:t>
            </a:r>
          </a:p>
          <a:p>
            <a:r>
              <a:rPr lang="cs-CZ" dirty="0" smtClean="0"/>
              <a:t>Vývoz a dovoz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612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Dělba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b="1" dirty="0" smtClean="0"/>
              <a:t>Dělba práce</a:t>
            </a:r>
            <a:r>
              <a:rPr lang="cs-CZ" dirty="0" smtClean="0"/>
              <a:t> je proces jímž je práce usměrňována do činnosti v nichž dosahuje největší produktivitu. Výsledným efektem je situace, kdy žádná osoba nevykonává veškeré pracovní činnosti nýbrž </a:t>
            </a:r>
            <a:r>
              <a:rPr lang="cs-CZ" b="1" dirty="0" smtClean="0"/>
              <a:t>se specializuje</a:t>
            </a:r>
            <a:r>
              <a:rPr lang="cs-CZ" dirty="0" smtClean="0"/>
              <a:t> na úkony v nichž má komparativní výhodu.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56217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Specializace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 smtClean="0"/>
              <a:t>Proces, ve kterém se jednotlivec nebo firma specializuje na aktivity, v nichž má přirozenou nebo jinak získanou výhodu. Specializace doprovázená obchodem zvyšuje životní úroveň v každém regionu na mez, která by byla dosažena, kdyby každý region usiloval o soběstačnost. Přínosy ze specializace jsou objasňovány </a:t>
            </a:r>
            <a:r>
              <a:rPr lang="cs-CZ" b="1" dirty="0" smtClean="0"/>
              <a:t>absolutní a komparativní výhodou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196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Absolutní a komparativní výhoda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b="1" dirty="0" smtClean="0"/>
              <a:t>Absolutní výhoda </a:t>
            </a:r>
            <a:r>
              <a:rPr lang="cs-CZ" dirty="0" smtClean="0"/>
              <a:t>je porovnání výrobců statků z hlediska jejich </a:t>
            </a:r>
            <a:r>
              <a:rPr lang="cs-CZ" b="1" dirty="0" smtClean="0"/>
              <a:t>produktivity</a:t>
            </a:r>
            <a:r>
              <a:rPr lang="cs-CZ" dirty="0" smtClean="0"/>
              <a:t>.</a:t>
            </a:r>
          </a:p>
          <a:p>
            <a:pPr marL="0" indent="0" algn="just">
              <a:buNone/>
            </a:pPr>
            <a:r>
              <a:rPr lang="cs-CZ" b="1" dirty="0" smtClean="0"/>
              <a:t>Komparativní výhoda  </a:t>
            </a:r>
            <a:r>
              <a:rPr lang="cs-CZ" dirty="0" smtClean="0"/>
              <a:t>je porovnání výrobců statku z hlediska </a:t>
            </a:r>
            <a:r>
              <a:rPr lang="cs-CZ" b="1" dirty="0" smtClean="0"/>
              <a:t>nákladů příležitosti</a:t>
            </a:r>
            <a:r>
              <a:rPr lang="cs-CZ" dirty="0" smtClean="0"/>
              <a:t>. Zásluhu na odhalení komparativní výhody, která tvoří základ specializace mezi národy a jednotlivci a je ideovým východiskem svobody obchodu se připisuje Davidu Ricardovi, který uvedený princip vysvětlil ve svém díle Zásady politické ekonomie a zdanění z roku 1817.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48743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Dovoz a vývoz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Dovoz – statky vyráběné v zahraničí a prodávané na domácích trzích;</a:t>
            </a:r>
          </a:p>
          <a:p>
            <a:pPr marL="0" indent="0">
              <a:buNone/>
            </a:pPr>
            <a:r>
              <a:rPr lang="cs-CZ" dirty="0" smtClean="0"/>
              <a:t>Vývoz – statky vyrobené doma a prodávané v zahraničí.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i="1" dirty="0" smtClean="0"/>
              <a:t>Řešení třetího setu příkladů.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663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Pojem </a:t>
            </a:r>
            <a:r>
              <a:rPr lang="cs-CZ" b="1" dirty="0" smtClean="0"/>
              <a:t>ekonomie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147248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/>
              <a:t>Pojem ekonomie</a:t>
            </a:r>
            <a:r>
              <a:rPr lang="cs-CZ" sz="1600" dirty="0"/>
              <a:t> je odvozen od starořeckého pojmu </a:t>
            </a:r>
            <a:r>
              <a:rPr lang="cs-CZ" sz="1600" b="1" dirty="0"/>
              <a:t>„</a:t>
            </a:r>
            <a:r>
              <a:rPr lang="cs-CZ" sz="1600" b="1" dirty="0" err="1"/>
              <a:t>oikonomikos</a:t>
            </a:r>
            <a:r>
              <a:rPr lang="cs-CZ" sz="1600" b="1" dirty="0"/>
              <a:t>“</a:t>
            </a:r>
            <a:r>
              <a:rPr lang="cs-CZ" sz="1600" dirty="0"/>
              <a:t>, což je pojem složený ze dvou slov – </a:t>
            </a:r>
            <a:r>
              <a:rPr lang="cs-CZ" sz="1600" dirty="0" err="1"/>
              <a:t>oikos</a:t>
            </a:r>
            <a:r>
              <a:rPr lang="cs-CZ" sz="1600" dirty="0"/>
              <a:t> (dům), nomos (zákon, řád);</a:t>
            </a:r>
          </a:p>
          <a:p>
            <a:pPr marL="0" indent="0">
              <a:buNone/>
            </a:pPr>
            <a:r>
              <a:rPr lang="cs-CZ" sz="1600" dirty="0"/>
              <a:t>Ve smyslu starověkém jsou to </a:t>
            </a:r>
            <a:r>
              <a:rPr lang="cs-CZ" sz="1600" b="1" dirty="0"/>
              <a:t>zákonitosti hospodaření antického statku </a:t>
            </a:r>
            <a:r>
              <a:rPr lang="cs-CZ" sz="1600" dirty="0"/>
              <a:t>(domu, domácnosti, dnes bychom do tohoto pojmu mohli zahrnout i podnik, region, skupinu hospodářských subjektů apod.).</a:t>
            </a:r>
          </a:p>
          <a:p>
            <a:pPr marL="0" indent="0">
              <a:buNone/>
            </a:pPr>
            <a:r>
              <a:rPr lang="cs-CZ" sz="1600" dirty="0"/>
              <a:t>Pojem je odvozen od spisu starověkého myslitele </a:t>
            </a:r>
            <a:r>
              <a:rPr lang="cs-CZ" sz="1600" b="1" dirty="0" err="1"/>
              <a:t>Xenofona</a:t>
            </a:r>
            <a:r>
              <a:rPr lang="cs-CZ" sz="1600" dirty="0"/>
              <a:t> (430? – 355 př. n. l.) </a:t>
            </a:r>
            <a:r>
              <a:rPr lang="cs-CZ" sz="1600" b="1" dirty="0"/>
              <a:t>„</a:t>
            </a:r>
            <a:r>
              <a:rPr lang="cs-CZ" sz="1600" b="1" dirty="0" err="1"/>
              <a:t>Oikonomikos</a:t>
            </a:r>
            <a:r>
              <a:rPr lang="cs-CZ" sz="1600" b="1" dirty="0"/>
              <a:t>“, </a:t>
            </a:r>
            <a:r>
              <a:rPr lang="cs-CZ" sz="1600" dirty="0"/>
              <a:t>spis má podobu </a:t>
            </a:r>
            <a:r>
              <a:rPr lang="cs-CZ" sz="1600" b="1" dirty="0"/>
              <a:t>sokratovského dialogu</a:t>
            </a:r>
            <a:r>
              <a:rPr lang="cs-CZ" sz="1600" dirty="0"/>
              <a:t>, Sokrates rozmlouvá o pravidlech hospodaření se svým přítelem </a:t>
            </a:r>
            <a:r>
              <a:rPr lang="cs-CZ" sz="1600" dirty="0" err="1"/>
              <a:t>Kritobulem</a:t>
            </a:r>
            <a:r>
              <a:rPr lang="cs-CZ" sz="1600" dirty="0"/>
              <a:t>. V druhé části spisu  Sokrates uvádí zásady správného hospodaření v dialogu se statkářem </a:t>
            </a:r>
            <a:r>
              <a:rPr lang="cs-CZ" sz="1600" dirty="0" err="1"/>
              <a:t>Isomachem</a:t>
            </a:r>
            <a:r>
              <a:rPr lang="cs-CZ" sz="1600" dirty="0"/>
              <a:t>. Jedním z klíčových pojmů je pojem majetku a majetek je to co je užitečné. Pojem bohatství je nutno vztáhnout k potřebám, Sokrates je bohatý a </a:t>
            </a:r>
            <a:r>
              <a:rPr lang="cs-CZ" sz="1600" dirty="0" err="1"/>
              <a:t>Kritobulos</a:t>
            </a:r>
            <a:r>
              <a:rPr lang="cs-CZ" sz="1600" dirty="0"/>
              <a:t> je majetný, i když v podstatě ve vztahu k potřebám je „chudý“. Protože má potřeby neúměrné svému majetku.</a:t>
            </a:r>
          </a:p>
          <a:p>
            <a:pPr marL="0" indent="0">
              <a:buNone/>
            </a:pPr>
            <a:r>
              <a:rPr lang="cs-CZ" sz="1600" dirty="0"/>
              <a:t>Pokud se týká druhé části, které jsou zaměřeny na </a:t>
            </a:r>
            <a:r>
              <a:rPr lang="cs-CZ" sz="1600" b="1" dirty="0"/>
              <a:t>zásady správného vedení hospodářství</a:t>
            </a:r>
            <a:r>
              <a:rPr lang="cs-CZ" sz="1600" dirty="0"/>
              <a:t>:</a:t>
            </a:r>
          </a:p>
          <a:p>
            <a:pPr>
              <a:buFontTx/>
              <a:buChar char="-"/>
            </a:pPr>
            <a:r>
              <a:rPr lang="cs-CZ" sz="1600" dirty="0"/>
              <a:t>Důraz je kladen na pořádek, ale také na funkci úspor;</a:t>
            </a:r>
          </a:p>
          <a:p>
            <a:pPr>
              <a:buFontTx/>
              <a:buChar char="-"/>
            </a:pPr>
            <a:r>
              <a:rPr lang="cs-CZ" sz="1600" dirty="0"/>
              <a:t>Obchoduje se pouze se zemědělskými produkty nebo s pozemky;</a:t>
            </a:r>
          </a:p>
          <a:p>
            <a:pPr>
              <a:buFontTx/>
              <a:buChar char="-"/>
            </a:pPr>
            <a:r>
              <a:rPr lang="cs-CZ" sz="1600" dirty="0"/>
              <a:t>Vzorem organizace je vojenská disciplína;</a:t>
            </a:r>
          </a:p>
          <a:p>
            <a:pPr>
              <a:buFontTx/>
              <a:buChar char="-"/>
            </a:pPr>
            <a:r>
              <a:rPr lang="cs-CZ" sz="1600" dirty="0"/>
              <a:t>Fyzická práce je svěřena otrokům;</a:t>
            </a:r>
          </a:p>
          <a:p>
            <a:pPr>
              <a:buFontTx/>
              <a:buChar char="-"/>
            </a:pPr>
            <a:r>
              <a:rPr lang="cs-CZ" sz="1600" dirty="0"/>
              <a:t>Aristokraté se orientují na duševní práci.</a:t>
            </a:r>
          </a:p>
          <a:p>
            <a:pPr marL="0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6995575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FUCHS, K. – LISÝ, J.: </a:t>
            </a:r>
            <a:r>
              <a:rPr lang="cs-CZ" i="1" dirty="0" smtClean="0"/>
              <a:t>Dějiny ekonomických teorii pro právníky.</a:t>
            </a:r>
            <a:r>
              <a:rPr lang="cs-CZ" dirty="0" smtClean="0"/>
              <a:t> Brno: MU v Brně, 2002, s. 5 – 13.</a:t>
            </a:r>
          </a:p>
          <a:p>
            <a:r>
              <a:rPr lang="cs-CZ" dirty="0" smtClean="0"/>
              <a:t>MANKIW, N. G.: </a:t>
            </a:r>
            <a:r>
              <a:rPr lang="cs-CZ" i="1" dirty="0" smtClean="0"/>
              <a:t>Zásady ekonomie.</a:t>
            </a:r>
            <a:r>
              <a:rPr lang="cs-CZ" dirty="0" smtClean="0"/>
              <a:t> 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, 1999, 2. a 3. kapitola, str. 45 – 82.</a:t>
            </a:r>
          </a:p>
          <a:p>
            <a:r>
              <a:rPr lang="cs-CZ" dirty="0" smtClean="0"/>
              <a:t>SEN, A.: </a:t>
            </a:r>
            <a:r>
              <a:rPr lang="cs-CZ" i="1" dirty="0" smtClean="0"/>
              <a:t>Etika a ekonomie. </a:t>
            </a:r>
            <a:r>
              <a:rPr lang="cs-CZ" dirty="0" smtClean="0"/>
              <a:t>Praha: Vyšehrad, 2002.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6316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Pojem ekonomie (2)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dirty="0"/>
              <a:t>Pojem ekonomie převzal </a:t>
            </a:r>
            <a:r>
              <a:rPr lang="cs-CZ" b="1" dirty="0"/>
              <a:t>Aristoteles</a:t>
            </a:r>
            <a:r>
              <a:rPr lang="cs-CZ" dirty="0"/>
              <a:t> (384 – 322 př. n. l.), jeho  ekonomické názory jsou obsaženy ve spisech Politika a </a:t>
            </a:r>
            <a:r>
              <a:rPr lang="cs-CZ" dirty="0" err="1"/>
              <a:t>Eika</a:t>
            </a:r>
            <a:r>
              <a:rPr lang="cs-CZ" dirty="0"/>
              <a:t> </a:t>
            </a:r>
            <a:r>
              <a:rPr lang="cs-CZ" dirty="0" err="1"/>
              <a:t>Nikomachova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r>
              <a:rPr lang="cs-CZ" dirty="0"/>
              <a:t>Rozlišuje pojmy </a:t>
            </a:r>
            <a:r>
              <a:rPr lang="cs-CZ" b="1" dirty="0"/>
              <a:t>ekonomika a </a:t>
            </a:r>
            <a:r>
              <a:rPr lang="cs-CZ" b="1" dirty="0" err="1"/>
              <a:t>chrematistika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r>
              <a:rPr lang="cs-CZ" dirty="0"/>
              <a:t>Ekonomiku chápe jako v podstatě naturální hospodářství, které směňuje pouze menší část produktu v rámci dělby práce antické společnosti. </a:t>
            </a:r>
            <a:r>
              <a:rPr lang="cs-CZ" b="1" dirty="0"/>
              <a:t>Ekonomika</a:t>
            </a:r>
            <a:r>
              <a:rPr lang="cs-CZ" dirty="0"/>
              <a:t> je spojena s tvorbou materiálních hodnot a je uměním vedení domácnosti a zemědělské usedlosti (antického statku), je to přirozený způsob </a:t>
            </a:r>
            <a:r>
              <a:rPr lang="cs-CZ" dirty="0" err="1"/>
              <a:t>obzivy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r>
              <a:rPr lang="cs-CZ" b="1" dirty="0" err="1"/>
              <a:t>Chrematistika</a:t>
            </a:r>
            <a:r>
              <a:rPr lang="cs-CZ" dirty="0"/>
              <a:t> (</a:t>
            </a:r>
            <a:r>
              <a:rPr lang="cs-CZ" dirty="0" err="1"/>
              <a:t>chrema</a:t>
            </a:r>
            <a:r>
              <a:rPr lang="cs-CZ" dirty="0"/>
              <a:t> – majetek) je uměním </a:t>
            </a:r>
            <a:r>
              <a:rPr lang="cs-CZ" b="1" dirty="0"/>
              <a:t>získávat majetek, hromadit bohatství v peněžní formě</a:t>
            </a:r>
            <a:r>
              <a:rPr lang="cs-CZ" dirty="0"/>
              <a:t>. S </a:t>
            </a:r>
            <a:r>
              <a:rPr lang="cs-CZ" dirty="0" err="1"/>
              <a:t>chrematistikou</a:t>
            </a:r>
            <a:r>
              <a:rPr lang="cs-CZ" dirty="0"/>
              <a:t> spojil Aristoteles především obchod a lichvu.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9289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Vznik ekonomie jako vědy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Vznik ekonomie jako vědy souvisí s rozvojem „klasické politické ekonomie“:</a:t>
            </a:r>
          </a:p>
          <a:p>
            <a:pPr marL="0" indent="0">
              <a:buNone/>
            </a:pPr>
            <a:r>
              <a:rPr lang="cs-CZ" b="1" dirty="0" smtClean="0"/>
              <a:t>Adam Smith (1723 – 1790), hlavní dílo „Pojednání o podstatě a původu bohatství národů“ z roku 1776</a:t>
            </a:r>
          </a:p>
          <a:p>
            <a:pPr marL="0" indent="0">
              <a:buNone/>
            </a:pPr>
            <a:r>
              <a:rPr lang="cs-CZ" dirty="0" smtClean="0"/>
              <a:t>David Ricardo</a:t>
            </a:r>
          </a:p>
          <a:p>
            <a:pPr marL="0" indent="0">
              <a:buNone/>
            </a:pPr>
            <a:r>
              <a:rPr lang="cs-CZ" dirty="0" smtClean="0"/>
              <a:t>Thomas Robert </a:t>
            </a:r>
            <a:r>
              <a:rPr lang="cs-CZ" dirty="0" err="1" smtClean="0"/>
              <a:t>Malthus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Jean </a:t>
            </a:r>
            <a:r>
              <a:rPr lang="cs-CZ" dirty="0" err="1" smtClean="0"/>
              <a:t>Babtiste</a:t>
            </a:r>
            <a:r>
              <a:rPr lang="cs-CZ" dirty="0" smtClean="0"/>
              <a:t> </a:t>
            </a:r>
            <a:r>
              <a:rPr lang="cs-CZ" dirty="0" err="1" smtClean="0"/>
              <a:t>Say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John </a:t>
            </a:r>
            <a:r>
              <a:rPr lang="cs-CZ" dirty="0" err="1" smtClean="0"/>
              <a:t>Sruart</a:t>
            </a:r>
            <a:r>
              <a:rPr lang="cs-CZ" dirty="0" smtClean="0"/>
              <a:t> </a:t>
            </a:r>
            <a:r>
              <a:rPr lang="cs-CZ" dirty="0" err="1" smtClean="0"/>
              <a:t>Mill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Fréderic</a:t>
            </a:r>
            <a:r>
              <a:rPr lang="cs-CZ" dirty="0" smtClean="0"/>
              <a:t> </a:t>
            </a:r>
            <a:r>
              <a:rPr lang="cs-CZ" dirty="0" err="1" smtClean="0"/>
              <a:t>Bastiat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Před uvedenou KPE se rozvíjí ekonomické myšlení jako součást praktické (morální) filozofie.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9374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Zdroje ekonomie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b="1" dirty="0" err="1" smtClean="0"/>
              <a:t>Amartya</a:t>
            </a:r>
            <a:r>
              <a:rPr lang="cs-CZ" b="1" dirty="0" smtClean="0"/>
              <a:t> Sen</a:t>
            </a:r>
            <a:r>
              <a:rPr lang="cs-CZ" dirty="0" smtClean="0"/>
              <a:t>, americký profesor ekonomie a nositel Nobelovy ceny za ekonomii za rok 1998.</a:t>
            </a:r>
          </a:p>
          <a:p>
            <a:pPr marL="0" indent="0" algn="just">
              <a:buNone/>
            </a:pPr>
            <a:r>
              <a:rPr lang="cs-CZ" dirty="0" smtClean="0"/>
              <a:t>„V podstatě je možné tvrdit, že ekonomie čerpá ze dvou Zdrojů. Oba jsou určitým způsobem spojeny s politikou, byť každý trochu jinak: v prvním případě jde o „etiku“, ve druhém pak o cosi, co bychom mohli nazvat „inženýrstvím“. (str. 14)</a:t>
            </a:r>
          </a:p>
          <a:p>
            <a:pPr marL="0" indent="0" algn="just">
              <a:buNone/>
            </a:pPr>
            <a:r>
              <a:rPr lang="cs-CZ" dirty="0" smtClean="0"/>
              <a:t>„V dílech významnějších ekonomů lze vystopovat oba tyto rysy. Je zřejmé, že etickým otázkám se jedni věnují důkladněji než druzí. Větší vliv mají na práce Adama </a:t>
            </a:r>
            <a:r>
              <a:rPr lang="cs-CZ" dirty="0" err="1" smtClean="0"/>
              <a:t>Smitha</a:t>
            </a:r>
            <a:r>
              <a:rPr lang="cs-CZ" dirty="0" smtClean="0"/>
              <a:t>, Johna </a:t>
            </a:r>
            <a:r>
              <a:rPr lang="cs-CZ" dirty="0" err="1" smtClean="0"/>
              <a:t>Stuarta</a:t>
            </a:r>
            <a:r>
              <a:rPr lang="cs-CZ" dirty="0" smtClean="0"/>
              <a:t> </a:t>
            </a:r>
            <a:r>
              <a:rPr lang="cs-CZ" dirty="0" err="1" smtClean="0"/>
              <a:t>Milla</a:t>
            </a:r>
            <a:r>
              <a:rPr lang="cs-CZ" dirty="0" smtClean="0"/>
              <a:t> (vzdor tomu co o něm říká </a:t>
            </a:r>
            <a:r>
              <a:rPr lang="cs-CZ" dirty="0" err="1" smtClean="0"/>
              <a:t>Bentley</a:t>
            </a:r>
            <a:r>
              <a:rPr lang="cs-CZ" dirty="0" smtClean="0"/>
              <a:t>) </a:t>
            </a:r>
            <a:r>
              <a:rPr lang="cs-CZ" dirty="0" err="1" smtClean="0"/>
              <a:t>karla</a:t>
            </a:r>
            <a:r>
              <a:rPr lang="cs-CZ" dirty="0" smtClean="0"/>
              <a:t> Marxe či Francise </a:t>
            </a:r>
            <a:r>
              <a:rPr lang="cs-CZ" dirty="0" err="1" smtClean="0"/>
              <a:t>Edgewortha</a:t>
            </a:r>
            <a:r>
              <a:rPr lang="cs-CZ" dirty="0" smtClean="0"/>
              <a:t>, menší je jejich podíl v dílech Williama </a:t>
            </a:r>
            <a:r>
              <a:rPr lang="cs-CZ" dirty="0" err="1" smtClean="0"/>
              <a:t>Pettyho</a:t>
            </a:r>
            <a:r>
              <a:rPr lang="cs-CZ" dirty="0" smtClean="0"/>
              <a:t>, Francois </a:t>
            </a:r>
            <a:r>
              <a:rPr lang="cs-CZ" dirty="0" err="1" smtClean="0"/>
              <a:t>Quesnaye</a:t>
            </a:r>
            <a:r>
              <a:rPr lang="cs-CZ" dirty="0" smtClean="0"/>
              <a:t>, Davida </a:t>
            </a:r>
            <a:r>
              <a:rPr lang="cs-CZ" dirty="0"/>
              <a:t>R</a:t>
            </a:r>
            <a:r>
              <a:rPr lang="cs-CZ" dirty="0" smtClean="0"/>
              <a:t>icarda, Augustina </a:t>
            </a:r>
            <a:r>
              <a:rPr lang="cs-CZ" dirty="0" err="1" smtClean="0"/>
              <a:t>Cournota</a:t>
            </a:r>
            <a:r>
              <a:rPr lang="cs-CZ" dirty="0" smtClean="0"/>
              <a:t> nebo Leona </a:t>
            </a:r>
            <a:r>
              <a:rPr lang="cs-CZ" dirty="0" err="1" smtClean="0"/>
              <a:t>Walrase</a:t>
            </a:r>
            <a:r>
              <a:rPr lang="cs-CZ" dirty="0" smtClean="0"/>
              <a:t>, kteří se v ekonomii zabývali více problematikou logistickou a inženýrským přístupem.“ (str. 17)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5521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Definice </a:t>
            </a:r>
            <a:r>
              <a:rPr lang="cs-CZ" b="1" dirty="0" smtClean="0"/>
              <a:t>ekonomie (1)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dirty="0"/>
              <a:t>Existují desítky, stovky definic ekonomie:</a:t>
            </a:r>
          </a:p>
          <a:p>
            <a:pPr algn="just"/>
            <a:r>
              <a:rPr lang="cs-CZ" b="1" dirty="0"/>
              <a:t>Ekonomie </a:t>
            </a:r>
            <a:r>
              <a:rPr lang="cs-CZ" dirty="0"/>
              <a:t>zkoumá jak různé společnosti využívají vzácné zdroje k výrobě užitečných komodit a jak je rozdělují mezi </a:t>
            </a:r>
            <a:r>
              <a:rPr lang="cs-CZ" dirty="0" smtClean="0"/>
              <a:t>spotřebitele. </a:t>
            </a:r>
            <a:r>
              <a:rPr lang="cs-CZ" dirty="0"/>
              <a:t>(</a:t>
            </a:r>
            <a:r>
              <a:rPr lang="cs-CZ" dirty="0" err="1"/>
              <a:t>Samuelson</a:t>
            </a:r>
            <a:r>
              <a:rPr lang="cs-CZ" dirty="0"/>
              <a:t>, P. A. – </a:t>
            </a:r>
            <a:r>
              <a:rPr lang="cs-CZ" dirty="0" err="1"/>
              <a:t>Nordhaus</a:t>
            </a:r>
            <a:r>
              <a:rPr lang="cs-CZ" dirty="0"/>
              <a:t>, W.D.: </a:t>
            </a:r>
            <a:r>
              <a:rPr lang="cs-CZ" i="1" dirty="0"/>
              <a:t>Ekonomie.</a:t>
            </a:r>
            <a:r>
              <a:rPr lang="cs-CZ" dirty="0"/>
              <a:t> Praha, Svoboda, 2013, 19. vydání str. 4</a:t>
            </a:r>
            <a:r>
              <a:rPr lang="cs-CZ" dirty="0" smtClean="0"/>
              <a:t>)</a:t>
            </a:r>
            <a:endParaRPr lang="cs-CZ" dirty="0"/>
          </a:p>
          <a:p>
            <a:pPr algn="just"/>
            <a:r>
              <a:rPr lang="cs-CZ" dirty="0"/>
              <a:t>Ekonomie studuje chování jednotlivců. </a:t>
            </a:r>
            <a:r>
              <a:rPr lang="cs-CZ" b="1" dirty="0"/>
              <a:t>Ekonomie je věda o lidském jednání. </a:t>
            </a:r>
            <a:r>
              <a:rPr lang="cs-CZ" dirty="0" smtClean="0"/>
              <a:t>/definice Rakouské školy/(Holman</a:t>
            </a:r>
            <a:r>
              <a:rPr lang="cs-CZ" dirty="0"/>
              <a:t>, R.: </a:t>
            </a:r>
            <a:r>
              <a:rPr lang="cs-CZ" i="1" dirty="0"/>
              <a:t>Ekonomie.</a:t>
            </a:r>
            <a:r>
              <a:rPr lang="cs-CZ" dirty="0"/>
              <a:t> Praha, C. H. Beck, 2011, 5. vydání, str. 1)</a:t>
            </a:r>
            <a:endParaRPr lang="cs-CZ" b="1" dirty="0"/>
          </a:p>
          <a:p>
            <a:pPr algn="just"/>
            <a:r>
              <a:rPr lang="cs-CZ" b="1" dirty="0"/>
              <a:t>Ekonomie</a:t>
            </a:r>
            <a:r>
              <a:rPr lang="cs-CZ" dirty="0"/>
              <a:t> se zabývá racionálním rozhodováním lidí v podmínkách </a:t>
            </a:r>
            <a:r>
              <a:rPr lang="cs-CZ" dirty="0" smtClean="0"/>
              <a:t>vzácnosti. (Tamtéž</a:t>
            </a:r>
            <a:r>
              <a:rPr lang="cs-CZ" dirty="0"/>
              <a:t>, str. 3)</a:t>
            </a:r>
          </a:p>
          <a:p>
            <a:pPr algn="just"/>
            <a:r>
              <a:rPr lang="cs-CZ" b="1" dirty="0"/>
              <a:t>Ekonomie je tedy společenská věda</a:t>
            </a:r>
            <a:r>
              <a:rPr lang="cs-CZ" dirty="0"/>
              <a:t>, která by měla vycházet z reality života jedince a společnosti. (Sekerka, B. a kol.: </a:t>
            </a:r>
            <a:r>
              <a:rPr lang="cs-CZ" i="1" dirty="0"/>
              <a:t>Ekonomie trochu jinak.</a:t>
            </a:r>
            <a:r>
              <a:rPr lang="cs-CZ" dirty="0"/>
              <a:t> Plzeň, A. Čeněk, 2015, str. 15)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4428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Definice ekonomie (2)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Ekonomie je věda, která zkoumá lidské chování jako vztah mezi cíli a vzácnými prostředky, které mají alternativní použití. (</a:t>
            </a:r>
            <a:r>
              <a:rPr lang="cs-CZ" dirty="0" err="1" smtClean="0"/>
              <a:t>Lionel</a:t>
            </a:r>
            <a:r>
              <a:rPr lang="cs-CZ" dirty="0" smtClean="0"/>
              <a:t> </a:t>
            </a:r>
            <a:r>
              <a:rPr lang="cs-CZ" dirty="0" err="1" smtClean="0"/>
              <a:t>Robbins</a:t>
            </a:r>
            <a:r>
              <a:rPr lang="cs-CZ" dirty="0" smtClean="0"/>
              <a:t>)</a:t>
            </a:r>
          </a:p>
          <a:p>
            <a:pPr algn="just"/>
            <a:r>
              <a:rPr lang="cs-CZ" dirty="0" smtClean="0"/>
              <a:t>Ekonomie je věda, která zkoumá, jak společnost obhospodařuje své vzácné zdroje.</a:t>
            </a:r>
          </a:p>
          <a:p>
            <a:pPr algn="just"/>
            <a:r>
              <a:rPr lang="cs-CZ" dirty="0" smtClean="0"/>
              <a:t>Ekonomie zkoumá, jak jednotlivci, firmy, vlády a jiné organizace rozhodují, a jak jejich rozhodnutí určují, jak využívají vzácné zdroje.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9702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Definice ekonomie - souvislosti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Ekonomie je v podstatě věda o volbě. Podmínky pro volbu: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Existují cíle, tj. </a:t>
            </a:r>
            <a:r>
              <a:rPr lang="cs-CZ" b="1" dirty="0" smtClean="0"/>
              <a:t>potřeby</a:t>
            </a:r>
            <a:r>
              <a:rPr lang="cs-CZ" dirty="0" smtClean="0"/>
              <a:t>;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Existují prostředky k dosažení k těchto cílů (tj. </a:t>
            </a:r>
            <a:r>
              <a:rPr lang="cs-CZ" b="1" dirty="0" smtClean="0"/>
              <a:t>zdroje</a:t>
            </a:r>
            <a:r>
              <a:rPr lang="cs-CZ" dirty="0" smtClean="0"/>
              <a:t> k uspokojení potřeb);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Existuje </a:t>
            </a:r>
            <a:r>
              <a:rPr lang="cs-CZ" b="1" dirty="0" smtClean="0"/>
              <a:t>vzácnost</a:t>
            </a:r>
            <a:r>
              <a:rPr lang="cs-CZ" dirty="0" smtClean="0"/>
              <a:t> (zdroje jsou omezené);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Prostředky/zdroje mají </a:t>
            </a:r>
            <a:r>
              <a:rPr lang="cs-CZ" b="1" dirty="0" smtClean="0"/>
              <a:t>alternativní využití</a:t>
            </a:r>
            <a:r>
              <a:rPr lang="cs-CZ" dirty="0" smtClean="0"/>
              <a:t> (tj. umožňují volbu).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29165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</TotalTime>
  <Words>2088</Words>
  <Application>Microsoft Office PowerPoint</Application>
  <PresentationFormat>Předvádění na obrazovce (4:3)</PresentationFormat>
  <Paragraphs>149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systému Office</vt:lpstr>
      <vt:lpstr>Ekonomie jako věda, dělba práce, specializace a obchod TNH 1 (S-2) </vt:lpstr>
      <vt:lpstr>Obsah I. části semináře: ekonomie jako věda</vt:lpstr>
      <vt:lpstr>Pojem ekonomie (1)</vt:lpstr>
      <vt:lpstr>Pojem ekonomie (2)</vt:lpstr>
      <vt:lpstr>Vznik ekonomie jako vědy</vt:lpstr>
      <vt:lpstr>Zdroje ekonomie</vt:lpstr>
      <vt:lpstr>Definice ekonomie (1)</vt:lpstr>
      <vt:lpstr>Definice ekonomie (2)</vt:lpstr>
      <vt:lpstr>Definice ekonomie - souvislosti</vt:lpstr>
      <vt:lpstr>Potřeby a jejich vlastnosti</vt:lpstr>
      <vt:lpstr>Statky a jejich rozdělení</vt:lpstr>
      <vt:lpstr>Ekonomika (hospodářství)</vt:lpstr>
      <vt:lpstr>Výrobní faktory – klasické pojetí</vt:lpstr>
      <vt:lpstr>Výrobní faktory – moderní pojetí</vt:lpstr>
      <vt:lpstr>Ekonomie jako věda</vt:lpstr>
      <vt:lpstr>Základní otázky ekonomie</vt:lpstr>
      <vt:lpstr>Ekonomie hlavního proudu - nová neoklasika</vt:lpstr>
      <vt:lpstr>Mikroekonomie a makroekonomie</vt:lpstr>
      <vt:lpstr>Pozitivní a normativní analýza  v ekonomii</vt:lpstr>
      <vt:lpstr>Vědecká teorie</vt:lpstr>
      <vt:lpstr>Předpoklady v ekonomii</vt:lpstr>
      <vt:lpstr>Modely v ekonomii</vt:lpstr>
      <vt:lpstr>Model ekonomického koloběhu</vt:lpstr>
      <vt:lpstr>Model hranice produkčních možností</vt:lpstr>
      <vt:lpstr>Obsah II. části semináře: dělba práce, specializace, obchod</vt:lpstr>
      <vt:lpstr>Dělba práce</vt:lpstr>
      <vt:lpstr>Specializace</vt:lpstr>
      <vt:lpstr>Absolutní a komparativní výhoda</vt:lpstr>
      <vt:lpstr>Dovoz a vývoz</vt:lpstr>
      <vt:lpstr>Použitá literatura:</vt:lpstr>
    </vt:vector>
  </TitlesOfParts>
  <Company>Univerzita Karlova v Praze, Právnická Fakulta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ekonomie? 1. seminář TNH 1</dc:title>
  <dc:creator>User</dc:creator>
  <cp:lastModifiedBy>Michaela Spackova</cp:lastModifiedBy>
  <cp:revision>49</cp:revision>
  <dcterms:created xsi:type="dcterms:W3CDTF">2017-02-11T11:57:18Z</dcterms:created>
  <dcterms:modified xsi:type="dcterms:W3CDTF">2019-04-04T11:37:58Z</dcterms:modified>
</cp:coreProperties>
</file>