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70" r:id="rId5"/>
    <p:sldId id="265" r:id="rId6"/>
    <p:sldId id="266" r:id="rId7"/>
    <p:sldId id="259" r:id="rId8"/>
    <p:sldId id="269" r:id="rId9"/>
    <p:sldId id="260" r:id="rId10"/>
    <p:sldId id="272" r:id="rId11"/>
    <p:sldId id="273" r:id="rId12"/>
    <p:sldId id="271" r:id="rId13"/>
    <p:sldId id="263" r:id="rId14"/>
    <p:sldId id="262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25596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08280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744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0024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69554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556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779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7257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999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9654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3507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4AAD1-B3FB-4BCB-BE15-D71341C0EA03}" type="datetimeFigureOut">
              <a:rPr lang="cs-CZ" smtClean="0"/>
              <a:t>4.4.2019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44502-FA26-49E6-A92B-5B5F82DECD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7131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Deset principů ekonomie</a:t>
            </a:r>
            <a:br>
              <a:rPr lang="cs-CZ" b="1" dirty="0" smtClean="0"/>
            </a:br>
            <a:r>
              <a:rPr lang="cs-CZ" b="1" dirty="0" smtClean="0"/>
              <a:t>TNH 1 (S-1)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Pavel Seknička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035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Tržní ekonomika a státní zásahy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b="1" dirty="0"/>
              <a:t>Předpokladem ekonomické efektivnosti </a:t>
            </a:r>
            <a:r>
              <a:rPr lang="cs-CZ" dirty="0"/>
              <a:t>je prosazení (jedné z doktrín, s kterou přišel A. Smith ve svém díle Pojednání  původu a podstatě bohatství národů, z roku 1776) </a:t>
            </a:r>
            <a:r>
              <a:rPr lang="cs-CZ" b="1" dirty="0"/>
              <a:t>„neviditelné ruky trhu“ </a:t>
            </a:r>
            <a:r>
              <a:rPr lang="cs-CZ" dirty="0"/>
              <a:t>v reálné, tj. smíšené ekonomice. </a:t>
            </a:r>
          </a:p>
          <a:p>
            <a:pPr marL="0" indent="0" algn="just">
              <a:buNone/>
            </a:pPr>
            <a:r>
              <a:rPr lang="cs-CZ" dirty="0"/>
              <a:t>V reálné (smíšené) ekonomice jsou realitou </a:t>
            </a:r>
            <a:r>
              <a:rPr lang="cs-CZ" b="1" dirty="0"/>
              <a:t>státní zásahy </a:t>
            </a:r>
            <a:r>
              <a:rPr lang="cs-CZ" dirty="0"/>
              <a:t>do ekonomiky, jejichž důvodem je  to, že mohou v některých situacích </a:t>
            </a:r>
            <a:r>
              <a:rPr lang="cs-CZ" b="1" dirty="0"/>
              <a:t>zvýšit efektivitu či stabilitu tržní ekonomiky</a:t>
            </a:r>
            <a:r>
              <a:rPr lang="cs-CZ" dirty="0"/>
              <a:t>.</a:t>
            </a:r>
          </a:p>
          <a:p>
            <a:pPr marL="0" indent="0" algn="just">
              <a:buNone/>
            </a:pPr>
            <a:r>
              <a:rPr lang="cs-CZ" dirty="0"/>
              <a:t>Konkrétní podoby smíšené ekonomiky se mohou lišit a to právě rozsahem státních zásahů i jejich cíli a povahou. Zásahy jsou přímé a nepřímé. Měli bychom věnovat pozornost zásahům nepřímým, které umožňují prosazovat v ekonomice zároveň tržní principy, tj. </a:t>
            </a:r>
            <a:r>
              <a:rPr lang="cs-CZ" b="1" dirty="0"/>
              <a:t>trh – jako koordinační nástroj, konkurenci, vlastnictví, podnikavost a inovace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955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Jak funguje ekonomika jako celek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8. Životní úroveň země závisí  na její schopnosti vyrábět statky a služby (</a:t>
            </a:r>
            <a:r>
              <a:rPr lang="cs-CZ" b="1" dirty="0"/>
              <a:t>produktivita práce</a:t>
            </a:r>
            <a:r>
              <a:rPr lang="cs-CZ" dirty="0"/>
              <a:t>: množství statků a služeb vyrobených za hodinu pracovního času);</a:t>
            </a:r>
          </a:p>
          <a:p>
            <a:pPr marL="0" indent="0">
              <a:buNone/>
            </a:pPr>
            <a:r>
              <a:rPr lang="cs-CZ" dirty="0"/>
              <a:t>9. Tiskne-li vláda příliš mnoho peněz, ceny stoupají (inflace: růst celkové hladiny cen v ekonomice);</a:t>
            </a:r>
          </a:p>
          <a:p>
            <a:pPr marL="0" indent="0">
              <a:buNone/>
            </a:pPr>
            <a:r>
              <a:rPr lang="cs-CZ" dirty="0"/>
              <a:t>10. Společnost je vystavena krátkodobé volbě mezi inflací a nezaměstnaností (</a:t>
            </a:r>
            <a:r>
              <a:rPr lang="cs-CZ" dirty="0" err="1"/>
              <a:t>Phillipsova</a:t>
            </a:r>
            <a:r>
              <a:rPr lang="cs-CZ" dirty="0"/>
              <a:t> křivka: krátkodobá volba mezi inflací a nezaměstnaností).</a:t>
            </a:r>
          </a:p>
          <a:p>
            <a:pPr marL="0" indent="0">
              <a:buNone/>
            </a:pPr>
            <a:r>
              <a:rPr lang="cs-CZ" b="1" i="1" dirty="0"/>
              <a:t>Třetí set otázek:</a:t>
            </a:r>
            <a:r>
              <a:rPr lang="cs-CZ" dirty="0"/>
              <a:t> Úkol č. 3 (dle zadání)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1072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Produktivita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 smtClean="0"/>
              <a:t>Produktivitu práce ovlivňuje:</a:t>
            </a:r>
          </a:p>
          <a:p>
            <a:r>
              <a:rPr lang="cs-CZ" dirty="0" smtClean="0"/>
              <a:t>Přírodní a klimatické podmínky;</a:t>
            </a:r>
          </a:p>
          <a:p>
            <a:r>
              <a:rPr lang="cs-CZ" dirty="0" smtClean="0"/>
              <a:t>Technika a technologie;</a:t>
            </a:r>
          </a:p>
          <a:p>
            <a:r>
              <a:rPr lang="cs-CZ" dirty="0" smtClean="0"/>
              <a:t>Kvalifikace pracovníků;</a:t>
            </a:r>
          </a:p>
          <a:p>
            <a:r>
              <a:rPr lang="cs-CZ" dirty="0" smtClean="0"/>
              <a:t>Motivace a stimulace pracovníků;</a:t>
            </a:r>
          </a:p>
          <a:p>
            <a:r>
              <a:rPr lang="cs-CZ" dirty="0" smtClean="0"/>
              <a:t>Organizace a řízení pracovníků (práce) atd.</a:t>
            </a:r>
          </a:p>
          <a:p>
            <a:pPr marL="0" indent="0">
              <a:buNone/>
            </a:pPr>
            <a:r>
              <a:rPr lang="cs-CZ" dirty="0" smtClean="0"/>
              <a:t>Cyklus zvyšování produktivity:</a:t>
            </a:r>
          </a:p>
          <a:p>
            <a:pPr marL="0" indent="0">
              <a:buNone/>
            </a:pPr>
            <a:r>
              <a:rPr lang="cs-CZ" dirty="0"/>
              <a:t>m</a:t>
            </a:r>
            <a:r>
              <a:rPr lang="cs-CZ" dirty="0" smtClean="0"/>
              <a:t>ěření – hodnocení – plánování – zlepšování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04168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Poměrové ukazatele</a:t>
            </a:r>
            <a:br>
              <a:rPr lang="cs-CZ" b="1" dirty="0" smtClean="0"/>
            </a:br>
            <a:r>
              <a:rPr lang="cs-CZ" b="1" dirty="0" smtClean="0"/>
              <a:t>produktivity práce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Poměrový ukazatel </a:t>
            </a:r>
            <a:r>
              <a:rPr lang="cs-CZ" b="1" i="1" dirty="0"/>
              <a:t>produktivity práce </a:t>
            </a:r>
            <a:r>
              <a:rPr lang="cs-CZ" dirty="0"/>
              <a:t>(obecně):</a:t>
            </a:r>
          </a:p>
          <a:p>
            <a:pPr marL="0" indent="0">
              <a:buNone/>
            </a:pPr>
            <a:r>
              <a:rPr lang="cs-CZ" b="1" dirty="0"/>
              <a:t>P = Q/t </a:t>
            </a:r>
            <a:r>
              <a:rPr lang="cs-CZ" dirty="0"/>
              <a:t>(kde: P je produktivita práce; Q je objem produkce; t je spotřeba práce</a:t>
            </a:r>
            <a:r>
              <a:rPr lang="cs-CZ" dirty="0" smtClean="0"/>
              <a:t>);</a:t>
            </a:r>
            <a:endParaRPr lang="cs-CZ" b="1" i="1" dirty="0" smtClean="0"/>
          </a:p>
          <a:p>
            <a:pPr marL="0" indent="0">
              <a:buNone/>
            </a:pPr>
            <a:r>
              <a:rPr lang="cs-CZ" b="1" i="1" dirty="0" smtClean="0"/>
              <a:t>Produktivita práce z přidané hodnoty =</a:t>
            </a:r>
          </a:p>
          <a:p>
            <a:pPr marL="0" indent="0">
              <a:buNone/>
            </a:pPr>
            <a:r>
              <a:rPr lang="cs-CZ" b="1" i="1" dirty="0" smtClean="0"/>
              <a:t>přidaná hodnota/průměrný počet zaměstnanců</a:t>
            </a:r>
          </a:p>
          <a:p>
            <a:pPr marL="0" indent="0">
              <a:buNone/>
            </a:pPr>
            <a:r>
              <a:rPr lang="cs-CZ" b="1" i="1" dirty="0" smtClean="0"/>
              <a:t>Produktivita práce z tržeb =</a:t>
            </a:r>
          </a:p>
          <a:p>
            <a:pPr marL="0" indent="0">
              <a:buNone/>
            </a:pPr>
            <a:r>
              <a:rPr lang="cs-CZ" b="1" i="1" dirty="0" smtClean="0"/>
              <a:t>tržby/průměrný počet zaměstnanců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1238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Použitá literatura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Mankiw</a:t>
            </a:r>
            <a:r>
              <a:rPr lang="cs-CZ" dirty="0" smtClean="0"/>
              <a:t>, N. G.: </a:t>
            </a:r>
            <a:r>
              <a:rPr lang="cs-CZ" i="1" dirty="0" smtClean="0"/>
              <a:t>Zásady ekonomie. </a:t>
            </a:r>
            <a:r>
              <a:rPr lang="cs-CZ" dirty="0" smtClean="0"/>
              <a:t>Praha: </a:t>
            </a:r>
            <a:r>
              <a:rPr lang="cs-CZ" dirty="0" err="1" smtClean="0"/>
              <a:t>Grada</a:t>
            </a:r>
            <a:r>
              <a:rPr lang="cs-CZ" dirty="0" smtClean="0"/>
              <a:t> </a:t>
            </a:r>
            <a:r>
              <a:rPr lang="cs-CZ" dirty="0" err="1" smtClean="0"/>
              <a:t>Publishing</a:t>
            </a:r>
            <a:r>
              <a:rPr lang="cs-CZ" dirty="0" smtClean="0"/>
              <a:t>, 1999</a:t>
            </a:r>
          </a:p>
          <a:p>
            <a:pPr marL="0" indent="0">
              <a:buNone/>
            </a:pPr>
            <a:r>
              <a:rPr lang="cs-CZ" dirty="0" smtClean="0"/>
              <a:t>Zadání na semináře v týdnech 2 a 3</a:t>
            </a:r>
          </a:p>
          <a:p>
            <a:pPr marL="0" indent="0">
              <a:buNone/>
            </a:pPr>
            <a:r>
              <a:rPr lang="cs-CZ" dirty="0" smtClean="0"/>
              <a:t>Slajdy z první přednášky TNH 1 ze dne 20. 02. 2019 (doc. Dušek)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7610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Obsah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cs-CZ" dirty="0" err="1" smtClean="0"/>
              <a:t>Pojemy</a:t>
            </a:r>
            <a:r>
              <a:rPr lang="cs-CZ" dirty="0" smtClean="0"/>
              <a:t> ekonomie a vzácnost</a:t>
            </a:r>
          </a:p>
          <a:p>
            <a:pPr algn="just"/>
            <a:r>
              <a:rPr lang="cs-CZ" dirty="0" smtClean="0"/>
              <a:t>První čtyři principy ekonomie: </a:t>
            </a:r>
            <a:r>
              <a:rPr lang="cs-CZ" b="1" dirty="0" smtClean="0"/>
              <a:t>Jak se lidé rozhodují</a:t>
            </a:r>
            <a:r>
              <a:rPr lang="cs-CZ" dirty="0" smtClean="0"/>
              <a:t>; řešení prvního setu příkladů</a:t>
            </a:r>
          </a:p>
          <a:p>
            <a:pPr algn="just"/>
            <a:r>
              <a:rPr lang="cs-CZ" dirty="0" smtClean="0"/>
              <a:t>Principy 5 až 7: </a:t>
            </a:r>
            <a:r>
              <a:rPr lang="cs-CZ" b="1" dirty="0" smtClean="0"/>
              <a:t>Jak probíhají interakce mezi lidmi</a:t>
            </a:r>
            <a:r>
              <a:rPr lang="cs-CZ" dirty="0" smtClean="0"/>
              <a:t>;</a:t>
            </a:r>
            <a:r>
              <a:rPr lang="cs-CZ" b="1" dirty="0" smtClean="0"/>
              <a:t> </a:t>
            </a:r>
            <a:r>
              <a:rPr lang="cs-CZ" dirty="0" smtClean="0"/>
              <a:t>řešení úkolu číslo 1 a 2</a:t>
            </a:r>
          </a:p>
          <a:p>
            <a:pPr algn="just"/>
            <a:r>
              <a:rPr lang="cs-CZ" dirty="0" smtClean="0"/>
              <a:t>Principy 8 až 10 (makroekonomie): </a:t>
            </a:r>
            <a:r>
              <a:rPr lang="cs-CZ" b="1" dirty="0" smtClean="0"/>
              <a:t>Jak funguje ekonomika jako celek</a:t>
            </a:r>
            <a:r>
              <a:rPr lang="cs-CZ" dirty="0" smtClean="0"/>
              <a:t>; řešení úkolu číslo 3</a:t>
            </a:r>
          </a:p>
          <a:p>
            <a:pPr algn="just"/>
            <a:r>
              <a:rPr lang="cs-CZ" dirty="0" smtClean="0"/>
              <a:t>Produktivita a ukazatele produktivity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9343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Pojem ekonomie a vzácnosti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Ekonomie</a:t>
            </a:r>
            <a:r>
              <a:rPr lang="cs-CZ" dirty="0" smtClean="0"/>
              <a:t> je společenská věda, která zkoumá jak společnost obhospodařuje své vzácné zdroje.</a:t>
            </a:r>
          </a:p>
          <a:p>
            <a:pPr marL="0" indent="0">
              <a:buNone/>
            </a:pPr>
            <a:r>
              <a:rPr lang="cs-CZ" b="1" dirty="0" smtClean="0"/>
              <a:t>Vzácnost</a:t>
            </a:r>
            <a:r>
              <a:rPr lang="cs-CZ" dirty="0" smtClean="0"/>
              <a:t> znamená, že společnost nemůže každému poskytnout vše, co by si přál.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i="1" dirty="0" smtClean="0"/>
              <a:t>První set otázek</a:t>
            </a:r>
            <a:r>
              <a:rPr lang="cs-CZ" dirty="0" smtClean="0"/>
              <a:t>, tj. diskuse a řešení otázek </a:t>
            </a:r>
            <a:r>
              <a:rPr lang="cs-CZ" dirty="0" err="1" smtClean="0"/>
              <a:t>multiple</a:t>
            </a:r>
            <a:r>
              <a:rPr lang="cs-CZ" dirty="0" smtClean="0"/>
              <a:t> </a:t>
            </a:r>
            <a:r>
              <a:rPr lang="cs-CZ" dirty="0" err="1" smtClean="0"/>
              <a:t>choice</a:t>
            </a:r>
            <a:r>
              <a:rPr lang="cs-CZ" dirty="0"/>
              <a:t> </a:t>
            </a:r>
            <a:r>
              <a:rPr lang="cs-CZ" dirty="0" smtClean="0"/>
              <a:t>(podle zadání).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7104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Neviditelná ruka trhu (1)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 smtClean="0"/>
              <a:t>Jednou z doktrín, kterou zakladatel ekonomické vědy a hlavní představitel klasické politické ekonomie, </a:t>
            </a:r>
            <a:r>
              <a:rPr lang="cs-CZ" b="1" dirty="0" smtClean="0"/>
              <a:t>Adam Smith</a:t>
            </a:r>
            <a:r>
              <a:rPr lang="cs-CZ" dirty="0" smtClean="0"/>
              <a:t> zformuloval ve svém díle </a:t>
            </a:r>
            <a:r>
              <a:rPr lang="cs-CZ" b="1" dirty="0" smtClean="0"/>
              <a:t>Bohatství národů</a:t>
            </a:r>
            <a:r>
              <a:rPr lang="cs-CZ" dirty="0" smtClean="0"/>
              <a:t> z roku 1776, je </a:t>
            </a:r>
            <a:r>
              <a:rPr lang="cs-CZ" b="1" dirty="0" smtClean="0"/>
              <a:t>neviditelná ruka trhu:</a:t>
            </a:r>
          </a:p>
          <a:p>
            <a:pPr marL="0" indent="0" algn="just">
              <a:buNone/>
            </a:pPr>
            <a:r>
              <a:rPr lang="cs-CZ" b="1" dirty="0" smtClean="0"/>
              <a:t>Jednotlivec, který má na zřeteli pouze svůj vlastní prospěch je veden neviditelnou rukou k výsledku, který nebyl součástí jeho záměru.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833932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Neviditelná ruka trhu (2)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cs-CZ" dirty="0" smtClean="0"/>
              <a:t>Doktrína </a:t>
            </a:r>
            <a:r>
              <a:rPr lang="cs-CZ" b="1" dirty="0" smtClean="0"/>
              <a:t>„neviditelné ruky trhu“ </a:t>
            </a:r>
            <a:r>
              <a:rPr lang="cs-CZ" dirty="0" smtClean="0"/>
              <a:t>je založena na myšlence, že firmy a domácnosti se na konkurenčních trzích </a:t>
            </a:r>
            <a:r>
              <a:rPr lang="cs-CZ" b="1" dirty="0" smtClean="0"/>
              <a:t>chovají tak, jako by byly vedeny „neviditelnou rukou“, která je ve většině případů přivádí</a:t>
            </a:r>
            <a:r>
              <a:rPr lang="cs-CZ" dirty="0" smtClean="0"/>
              <a:t> </a:t>
            </a:r>
            <a:r>
              <a:rPr lang="cs-CZ" b="1" dirty="0" smtClean="0"/>
              <a:t>k maximalizaci blahobytu společnosti jako celku.</a:t>
            </a:r>
          </a:p>
          <a:p>
            <a:pPr marL="0" indent="0" algn="just">
              <a:buNone/>
            </a:pPr>
            <a:r>
              <a:rPr lang="cs-CZ" dirty="0" smtClean="0"/>
              <a:t>Základem pro fungování ekonomiky je </a:t>
            </a:r>
            <a:r>
              <a:rPr lang="cs-CZ" b="1" dirty="0" smtClean="0"/>
              <a:t>vlastní zájem </a:t>
            </a:r>
            <a:r>
              <a:rPr lang="cs-CZ" dirty="0" smtClean="0"/>
              <a:t>a jeho sledování jednotlivci či podniky, u kterých </a:t>
            </a:r>
            <a:r>
              <a:rPr lang="cs-CZ" b="1" dirty="0" smtClean="0"/>
              <a:t>je základním motivem zisk nebo jeho alternativa</a:t>
            </a:r>
            <a:r>
              <a:rPr lang="cs-CZ" dirty="0" smtClean="0"/>
              <a:t>. Nečiní tak, aby obšťastnily společnost, ale ve snaze dosáhnout lepšího výkonu než konkurenti, </a:t>
            </a:r>
            <a:r>
              <a:rPr lang="cs-CZ" b="1" dirty="0" smtClean="0"/>
              <a:t>s cílem realizovat vyšší zisk</a:t>
            </a:r>
            <a:r>
              <a:rPr lang="cs-CZ" dirty="0" smtClean="0"/>
              <a:t>.</a:t>
            </a:r>
          </a:p>
          <a:p>
            <a:pPr marL="0" indent="0" algn="just">
              <a:buNone/>
            </a:pPr>
            <a:r>
              <a:rPr lang="cs-CZ" dirty="0" smtClean="0"/>
              <a:t>A. Smith zdůrazňuje </a:t>
            </a:r>
            <a:r>
              <a:rPr lang="cs-CZ" b="1" dirty="0" smtClean="0"/>
              <a:t>další doktríny </a:t>
            </a:r>
            <a:r>
              <a:rPr lang="cs-CZ" dirty="0" smtClean="0"/>
              <a:t>důležité pro rozvoj ekonomiky a bohatství – </a:t>
            </a:r>
            <a:r>
              <a:rPr lang="cs-CZ" b="1" dirty="0" smtClean="0"/>
              <a:t>„dělbu práce“ (specializaci) a „hospodářský liberalismus“.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3757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Předpoklad ekonomické efektivity</a:t>
            </a:r>
            <a:br>
              <a:rPr lang="cs-CZ" b="1" dirty="0" smtClean="0"/>
            </a:br>
            <a:r>
              <a:rPr lang="cs-CZ" b="1" dirty="0" smtClean="0"/>
              <a:t>- vzácnost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 smtClean="0"/>
              <a:t>Předpokladem ekonomické efektivnosti je </a:t>
            </a:r>
            <a:r>
              <a:rPr lang="cs-CZ" b="1" dirty="0" smtClean="0"/>
              <a:t>vzácnost, tj. zdroje společnosti jsou omezené.</a:t>
            </a:r>
            <a:r>
              <a:rPr lang="cs-CZ" dirty="0" smtClean="0"/>
              <a:t> Především omezenost zdrojů vede k vzácnosti statků. Protiklad </a:t>
            </a:r>
            <a:r>
              <a:rPr lang="cs-CZ" b="1" dirty="0" smtClean="0"/>
              <a:t>omezenosti zdrojů </a:t>
            </a:r>
            <a:r>
              <a:rPr lang="cs-CZ" dirty="0" smtClean="0"/>
              <a:t>na straně jedné a </a:t>
            </a:r>
            <a:r>
              <a:rPr lang="cs-CZ" b="1" dirty="0" smtClean="0"/>
              <a:t>neomezeností lidských potřeb </a:t>
            </a:r>
            <a:r>
              <a:rPr lang="cs-CZ" dirty="0" smtClean="0"/>
              <a:t>na straně druhé je základem vzácnosti zdrojů. Ekonomická (alokační) efektivnost je poměr mezi výstupy a vstupy (náklady).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6826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Jak se lidé rozhodují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Lidé volí mezi alternativami (efektivnost: schopnost společnosti maximálně těžit ze svých vzácných zdrojů; rovnost: spravedlivé rozdělování ekonomické prosperity mezi členy společnosti);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Cena věci se rovná tomu, čeho se vzdáte pro její získání (náklady příležitosti: čeho se vzdáte pro získání dané věci)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Racionální lidé myslí v mezních veličinách (mezní změny: malé inkrementální přizpůsobování plánu činnosti);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Lidé reagují na pobídky.</a:t>
            </a:r>
          </a:p>
          <a:p>
            <a:pPr marL="0" indent="0">
              <a:buNone/>
            </a:pPr>
            <a:r>
              <a:rPr lang="cs-CZ" b="1" i="1" dirty="0" smtClean="0"/>
              <a:t>Druhý set otázek</a:t>
            </a:r>
            <a:r>
              <a:rPr lang="cs-CZ" dirty="0" smtClean="0"/>
              <a:t>: Úkol 1 a Úkol 2 (dle zadání).</a:t>
            </a:r>
          </a:p>
          <a:p>
            <a:pPr marL="0" indent="0">
              <a:buNone/>
            </a:pPr>
            <a:r>
              <a:rPr lang="cs-CZ" b="1" dirty="0" smtClean="0"/>
              <a:t>Další příklady </a:t>
            </a:r>
            <a:r>
              <a:rPr lang="cs-CZ" dirty="0" smtClean="0"/>
              <a:t>na náklady příležitosti (</a:t>
            </a:r>
            <a:r>
              <a:rPr lang="cs-CZ" dirty="0" err="1" smtClean="0"/>
              <a:t>opportunity</a:t>
            </a:r>
            <a:r>
              <a:rPr lang="cs-CZ" dirty="0" smtClean="0"/>
              <a:t> </a:t>
            </a:r>
            <a:r>
              <a:rPr lang="cs-CZ" dirty="0" err="1" smtClean="0"/>
              <a:t>cost</a:t>
            </a:r>
            <a:r>
              <a:rPr lang="cs-CZ" dirty="0" smtClean="0"/>
              <a:t>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48281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Ekonomická efektivnost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cs-CZ" b="1" dirty="0" smtClean="0"/>
              <a:t>Ekonomická, resp. alokační efektivnost</a:t>
            </a:r>
            <a:r>
              <a:rPr lang="cs-CZ" dirty="0" smtClean="0"/>
              <a:t>, je taková alokace omezených ekonomických zdrojů, při které jednotlivec nebo společnost jako celek </a:t>
            </a:r>
            <a:r>
              <a:rPr lang="cs-CZ" b="1" dirty="0" smtClean="0"/>
              <a:t>získává maximální užitek</a:t>
            </a:r>
            <a:r>
              <a:rPr lang="cs-CZ" dirty="0" smtClean="0"/>
              <a:t>.</a:t>
            </a:r>
          </a:p>
          <a:p>
            <a:pPr marL="0" indent="0" algn="just">
              <a:buNone/>
            </a:pPr>
            <a:r>
              <a:rPr lang="cs-CZ" b="1" dirty="0" smtClean="0"/>
              <a:t>Efektivnost = výstupy (y)/vstupy (x)</a:t>
            </a:r>
          </a:p>
          <a:p>
            <a:pPr marL="0" indent="0" algn="just">
              <a:buNone/>
            </a:pPr>
            <a:r>
              <a:rPr lang="cs-CZ" b="1" dirty="0" smtClean="0"/>
              <a:t>Rozdělení ekonomických zdrojů je efektivní </a:t>
            </a:r>
            <a:r>
              <a:rPr lang="cs-CZ" dirty="0" smtClean="0"/>
              <a:t>nemůže-li jednotlivec nebo společnost zvýšit celkové uspokojení svých potřeb tím, že způsob, kterým těchto zdrojů (vstupů) využívá změní.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038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/>
              <a:t>Jak probíhají interakce mezi lidmi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dirty="0" smtClean="0"/>
              <a:t>5. Obchodováním si mohou polepšit obě strany;</a:t>
            </a:r>
          </a:p>
          <a:p>
            <a:pPr marL="0" indent="0">
              <a:buNone/>
            </a:pPr>
            <a:r>
              <a:rPr lang="cs-CZ" dirty="0" smtClean="0"/>
              <a:t>6. Trhy jsou obvykle dobrým způsobem organizace ekonomické aktivity (tržní ekonomika: ekonomika, která alokuje zdroje prostřednictvím decentralizovaného rozhodování mnoha firem a domácností díky jejím instrukcím na trzích zboží a služeb);</a:t>
            </a:r>
          </a:p>
          <a:p>
            <a:pPr marL="0" indent="0">
              <a:buNone/>
            </a:pPr>
            <a:r>
              <a:rPr lang="cs-CZ" dirty="0" smtClean="0"/>
              <a:t>7. Vlády mohou někdy zlepšit výsledky fungování trhu (selhání trhu: situace, při níž je trh ponechaný sám sobě nedokáže alokovat zdroje efektivně; externalita: účinek jednání jedné osoby na blahobyt druhé nezúčastněné osoby).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9367863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953</Words>
  <Application>Microsoft Office PowerPoint</Application>
  <PresentationFormat>Předvádění na obrazovce (4:3)</PresentationFormat>
  <Paragraphs>67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Deset principů ekonomie TNH 1 (S-1)</vt:lpstr>
      <vt:lpstr>Obsah</vt:lpstr>
      <vt:lpstr>Pojem ekonomie a vzácnosti</vt:lpstr>
      <vt:lpstr>Neviditelná ruka trhu (1)</vt:lpstr>
      <vt:lpstr>Neviditelná ruka trhu (2)</vt:lpstr>
      <vt:lpstr>Předpoklad ekonomické efektivity - vzácnost</vt:lpstr>
      <vt:lpstr>Jak se lidé rozhodují</vt:lpstr>
      <vt:lpstr>Ekonomická efektivnost</vt:lpstr>
      <vt:lpstr>Jak probíhají interakce mezi lidmi</vt:lpstr>
      <vt:lpstr>Tržní ekonomika a státní zásahy</vt:lpstr>
      <vt:lpstr>Jak funguje ekonomika jako celek</vt:lpstr>
      <vt:lpstr>Produktivita práce</vt:lpstr>
      <vt:lpstr>Poměrové ukazatele produktivity práce</vt:lpstr>
      <vt:lpstr>Použitá literatura</vt:lpstr>
    </vt:vector>
  </TitlesOfParts>
  <Company>Univerzita Karlova v Praze, Právnická Fakulta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Deset principů ekonomie TNH 1 (S-1)</dc:title>
  <dc:creator>User</dc:creator>
  <cp:lastModifiedBy>Michaela Spackova</cp:lastModifiedBy>
  <cp:revision>18</cp:revision>
  <dcterms:created xsi:type="dcterms:W3CDTF">2019-02-24T12:35:28Z</dcterms:created>
  <dcterms:modified xsi:type="dcterms:W3CDTF">2019-04-04T11:37:28Z</dcterms:modified>
</cp:coreProperties>
</file>