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57" r:id="rId9"/>
    <p:sldId id="258" r:id="rId10"/>
    <p:sldId id="259" r:id="rId11"/>
    <p:sldId id="272" r:id="rId12"/>
    <p:sldId id="273" r:id="rId13"/>
    <p:sldId id="274" r:id="rId14"/>
    <p:sldId id="275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8" r:id="rId23"/>
    <p:sldId id="26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1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2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34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08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76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8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67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0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15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95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52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0995-2711-43BA-815D-B6D4D6499D96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D365-02AE-45F5-A3A9-8E502112AB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5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4632" cy="2259682"/>
          </a:xfrm>
        </p:spPr>
        <p:txBody>
          <a:bodyPr>
            <a:normAutofit/>
          </a:bodyPr>
          <a:lstStyle/>
          <a:p>
            <a:r>
              <a:rPr lang="cs-CZ" b="1" dirty="0" smtClean="0"/>
              <a:t>Organizátor regulovaného trhu (burza) a jeho právní úprava</a:t>
            </a:r>
            <a:br>
              <a:rPr lang="cs-CZ" b="1" dirty="0" smtClean="0"/>
            </a:br>
            <a:r>
              <a:rPr lang="cs-CZ" b="1" dirty="0" smtClean="0"/>
              <a:t>VOKT (P-5)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248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Organizátoři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současné době jsou držiteli povolení organizátora regulovaného trhu podle §13 odst. 1, písm. b), odst. 5 zákona č. 15/1998 Sb., o dohledu v oblasti kapitálového trhu, tyto organizace:</a:t>
            </a:r>
          </a:p>
          <a:p>
            <a:r>
              <a:rPr lang="cs-CZ" dirty="0" smtClean="0"/>
              <a:t>Burza cenných papírů Praha, a.s.</a:t>
            </a:r>
          </a:p>
          <a:p>
            <a:r>
              <a:rPr lang="cs-CZ" dirty="0" smtClean="0"/>
              <a:t>RM-Systém, česká burza cenných papírů, a.s.</a:t>
            </a:r>
          </a:p>
          <a:p>
            <a:r>
              <a:rPr lang="cs-CZ" dirty="0" err="1" smtClean="0"/>
              <a:t>Power</a:t>
            </a:r>
            <a:r>
              <a:rPr lang="cs-CZ" dirty="0" smtClean="0"/>
              <a:t> Exchange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, a.s.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0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Burza cenných papírů</a:t>
            </a:r>
            <a:br>
              <a:rPr lang="cs-CZ" b="1" dirty="0" smtClean="0"/>
            </a:br>
            <a:r>
              <a:rPr lang="cs-CZ" b="1" dirty="0" smtClean="0"/>
              <a:t>(organizátor regulovaného trhu)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Burza</a:t>
            </a:r>
            <a:r>
              <a:rPr lang="cs-CZ" dirty="0" smtClean="0"/>
              <a:t> je zvláštní druh organizovaného trhu. Burza je specifickou formou trhu, jež je charakterizována:</a:t>
            </a:r>
          </a:p>
          <a:p>
            <a:pPr>
              <a:buFontTx/>
              <a:buChar char="-"/>
            </a:pPr>
            <a:r>
              <a:rPr lang="cs-CZ" dirty="0" smtClean="0"/>
              <a:t>Místně (lokální určení),</a:t>
            </a:r>
          </a:p>
          <a:p>
            <a:pPr>
              <a:buFontTx/>
              <a:buChar char="-"/>
            </a:pPr>
            <a:r>
              <a:rPr lang="cs-CZ" dirty="0" smtClean="0"/>
              <a:t>Časově (doba konání),</a:t>
            </a:r>
          </a:p>
          <a:p>
            <a:pPr>
              <a:buFontTx/>
              <a:buChar char="-"/>
            </a:pPr>
            <a:r>
              <a:rPr lang="cs-CZ" dirty="0" smtClean="0"/>
              <a:t>Osobně (subjekty na trhu vystupující)</a:t>
            </a:r>
          </a:p>
          <a:p>
            <a:pPr>
              <a:buFontTx/>
              <a:buChar char="-"/>
            </a:pPr>
            <a:r>
              <a:rPr lang="cs-CZ" dirty="0" smtClean="0"/>
              <a:t>Vztahy zde vznikající (směna zastupitelného zboží za peníze)</a:t>
            </a:r>
          </a:p>
          <a:p>
            <a:pPr marL="0" indent="0" algn="just">
              <a:buNone/>
            </a:pPr>
            <a:r>
              <a:rPr lang="cs-CZ" dirty="0" smtClean="0"/>
              <a:t>V současnosti je burza cenných papírů nezastupitelnou institucí finančního trhu, je organizována na </a:t>
            </a:r>
            <a:r>
              <a:rPr lang="cs-CZ" b="1" dirty="0" smtClean="0"/>
              <a:t>členském principu</a:t>
            </a:r>
            <a:r>
              <a:rPr lang="cs-CZ" dirty="0" smtClean="0"/>
              <a:t>. Podléhá veřejnoprávní regulaci a státnímu dozoru.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378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formy burzovní spekulace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Spekulace na vzestup kurzu </a:t>
            </a:r>
            <a:r>
              <a:rPr lang="cs-CZ" dirty="0" smtClean="0"/>
              <a:t>(býčí trh), cenné papíry jsou nakupovány za předpokladu, že kurzy cenných papírů dalším vývojem porostou,</a:t>
            </a:r>
          </a:p>
          <a:p>
            <a:pPr algn="just"/>
            <a:r>
              <a:rPr lang="cs-CZ" b="1" dirty="0" smtClean="0"/>
              <a:t>Spekulace na pokles kurzu </a:t>
            </a:r>
            <a:r>
              <a:rPr lang="cs-CZ" dirty="0" smtClean="0"/>
              <a:t>(medvědí strategie), počítá se s poklesem kurzů, a proto cenné papíry prodává, aby je později koupil za nižší kurz.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254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Burza cenných papírů Praha, a.s.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Vznikla v listopadu 1992</a:t>
            </a:r>
          </a:p>
          <a:p>
            <a:r>
              <a:rPr lang="cs-CZ" dirty="0" smtClean="0"/>
              <a:t>Obchodování bylo zahájeno v dubnu 1993</a:t>
            </a:r>
          </a:p>
          <a:p>
            <a:pPr marL="0" indent="0">
              <a:buNone/>
            </a:pPr>
            <a:r>
              <a:rPr lang="cs-CZ" b="1" dirty="0" smtClean="0"/>
              <a:t>Orgány BCPP:</a:t>
            </a:r>
            <a:endParaRPr lang="cs-CZ" dirty="0" smtClean="0"/>
          </a:p>
          <a:p>
            <a:r>
              <a:rPr lang="cs-CZ" dirty="0" smtClean="0"/>
              <a:t>Valná hromada akcionářů</a:t>
            </a:r>
          </a:p>
          <a:p>
            <a:r>
              <a:rPr lang="cs-CZ" dirty="0" smtClean="0"/>
              <a:t>Burzovní komora (6 členů, jsou voleni na pětileté období, schvaluje burzovní pravidla)</a:t>
            </a:r>
          </a:p>
          <a:p>
            <a:r>
              <a:rPr lang="cs-CZ" dirty="0" smtClean="0"/>
              <a:t>Dozorčí rada (6 členů)</a:t>
            </a:r>
          </a:p>
          <a:p>
            <a:pPr marL="0" indent="0">
              <a:buNone/>
            </a:pPr>
            <a:r>
              <a:rPr lang="cs-CZ" b="1" dirty="0" smtClean="0"/>
              <a:t>Burzovní komora </a:t>
            </a:r>
            <a:r>
              <a:rPr lang="cs-CZ" dirty="0" smtClean="0"/>
              <a:t>jako statutární orgán je oprávněna zřizovat k výkonu některých svých činností </a:t>
            </a:r>
            <a:r>
              <a:rPr lang="cs-CZ" b="1" dirty="0" smtClean="0"/>
              <a:t>burzovní výbory</a:t>
            </a:r>
            <a:r>
              <a:rPr lang="cs-CZ" dirty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Běžnou činnost BCPP řídí generální ředitel burzy, jehož jmenuje a odvolává burzovní komora. GŘ je zaměstnancem burzy, může být členem burzovní komory a burzovních výborů. Pokud není jejich členem, účastní se jejich zasedání s hlasem poradním.</a:t>
            </a:r>
          </a:p>
          <a:p>
            <a:pPr marL="0" indent="0">
              <a:buNone/>
            </a:pPr>
            <a:r>
              <a:rPr lang="cs-CZ" dirty="0" smtClean="0"/>
              <a:t>U BCPP působí Rozhodčí burzovní soud, který byl zřízen burzovní komorou.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RM-Systém, </a:t>
            </a:r>
            <a:br>
              <a:rPr lang="cs-CZ" b="1" dirty="0" smtClean="0"/>
            </a:br>
            <a:r>
              <a:rPr lang="cs-CZ" b="1" dirty="0" smtClean="0"/>
              <a:t>česká burza cenných papírů, a.s.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RM-Systém, česká burza cenných papírů, a.s.</a:t>
            </a:r>
            <a:r>
              <a:rPr lang="cs-CZ" dirty="0" smtClean="0"/>
              <a:t> je nestátní soukromou akciovou společností, která navázala svou organizací a technickým i programovým vybavením na celostátní síť registračních míst Střediska kupónové privatizace zapojených do první a druhé vlny kupónové privatizace v letech 1992 – 1994.  V uvedené </a:t>
            </a:r>
            <a:r>
              <a:rPr lang="cs-CZ" dirty="0"/>
              <a:t>d</a:t>
            </a:r>
            <a:r>
              <a:rPr lang="cs-CZ" dirty="0" smtClean="0"/>
              <a:t>obě systém fungoval pod názvem RM-Systém, který převzal i nový majitel (společnost FIO, a.s.). V RM-Systému absentuje prvek lokálního určení a prvek osobní. Burza není organizována na členském základě (tj. je v podstatě mimoburzovním trhem) a může na ní obchodovat kdokoliv.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31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 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§ 37 Základní ustanovení</a:t>
            </a:r>
          </a:p>
          <a:p>
            <a:pPr marL="0" indent="0" algn="just">
              <a:buNone/>
            </a:pPr>
            <a:r>
              <a:rPr lang="cs-CZ" dirty="0" smtClean="0"/>
              <a:t>Organizátor regulovaného trhu (ORT) pro výkon své činnosti potřebuje </a:t>
            </a:r>
            <a:r>
              <a:rPr lang="cs-CZ" b="1" dirty="0" smtClean="0"/>
              <a:t>povolení, které vydává ČNB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Odst. 1  zní „právnická osoba, která je na základě povolení uděleného ČNB </a:t>
            </a:r>
            <a:r>
              <a:rPr lang="cs-CZ" u="sng" dirty="0" smtClean="0"/>
              <a:t>oprávněna regulovat </a:t>
            </a:r>
            <a:r>
              <a:rPr lang="cs-CZ" dirty="0" smtClean="0"/>
              <a:t>organizovaný trh.“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01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§ 38 Povolení k činnosti organizátora regulovaného trhu</a:t>
            </a:r>
          </a:p>
          <a:p>
            <a:pPr marL="0" indent="0">
              <a:buNone/>
            </a:pPr>
            <a:r>
              <a:rPr lang="cs-CZ" dirty="0" smtClean="0"/>
              <a:t>Po novele zcela nová formulace, co je důležité:</a:t>
            </a:r>
          </a:p>
          <a:p>
            <a:pPr marL="0" indent="0">
              <a:buNone/>
            </a:pPr>
            <a:r>
              <a:rPr lang="cs-CZ" dirty="0" smtClean="0"/>
              <a:t>- Možný výběr ze dvou forem (a.s. + s.r.o.), sídlo i skutečné sídlo se nachází v ČR, osoba důvěryhodná, počáteční kapitál 730 tis. Eur, průhledný a nezávadný původ tohoto kapitálu</a:t>
            </a:r>
          </a:p>
        </p:txBody>
      </p:sp>
    </p:spTree>
    <p:extLst>
      <p:ext uri="{BB962C8B-B14F-4D97-AF65-F5344CB8AC3E}">
        <p14:creationId xmlns:p14="http://schemas.microsoft.com/office/powerpoint/2010/main" val="1772456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Opuštěn koncept vedoucí osoby, který je nahrazen požadavky na vedoucí orgán § 2 odst. 1 písm. </a:t>
            </a:r>
            <a:r>
              <a:rPr lang="cs-CZ" dirty="0"/>
              <a:t>l</a:t>
            </a:r>
            <a:r>
              <a:rPr lang="cs-CZ" dirty="0" smtClean="0"/>
              <a:t>) ZPKT, vedoucí orgán musí splňovat požadavky §10 ZPKT, důležitá je i odborná způsobilost, která je obsažena v §14b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694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§ 39 Další podnikatelská činnost organizátora regulovaného trhu</a:t>
            </a:r>
          </a:p>
          <a:p>
            <a:pPr marL="0" indent="0">
              <a:buNone/>
            </a:pPr>
            <a:r>
              <a:rPr lang="cs-CZ" dirty="0" smtClean="0"/>
              <a:t>Od novely z roku 2009 umožnil zákonodárce organizátorovu regulovaného trhu vykonávat podnikatelskou činnost, která je vázána na správu vlastního majetku.</a:t>
            </a:r>
          </a:p>
          <a:p>
            <a:pPr marL="0" indent="0">
              <a:buNone/>
            </a:pPr>
            <a:r>
              <a:rPr lang="cs-CZ" b="1" dirty="0" smtClean="0"/>
              <a:t>§ 40 omezení předmětu podnikání organizátora regulovaného trhu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48645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§ 41 doplněn a rozšířen a také sjednocen </a:t>
            </a:r>
            <a:r>
              <a:rPr lang="cs-CZ" sz="3600" dirty="0" smtClean="0"/>
              <a:t>napříč  zákonem, </a:t>
            </a:r>
            <a:r>
              <a:rPr lang="cs-CZ" sz="3600" b="1" u="sng" dirty="0" smtClean="0"/>
              <a:t>institut odborné péče </a:t>
            </a:r>
            <a:r>
              <a:rPr lang="cs-CZ" sz="3600" dirty="0" smtClean="0"/>
              <a:t>je požadován nejenom při poskytování služeb, ale při celém organizování regulovaného trhu.</a:t>
            </a:r>
          </a:p>
        </p:txBody>
      </p:sp>
    </p:spTree>
    <p:extLst>
      <p:ext uri="{BB962C8B-B14F-4D97-AF65-F5344CB8AC3E}">
        <p14:creationId xmlns:p14="http://schemas.microsoft.com/office/powerpoint/2010/main" val="133275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Investování a obchodování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Obchodování na sekundárním trhu (veřejném trhu) s cennými papíry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Organizátoři regulovaného trhu, kteří v současnosti působí v ČR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Obecně o burze cenných papírů a základní druhy burzovních spekulací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Právní úprava organizátora regulovaného trhu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Právní úprava mnohostranného burzovního systému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§ 42 Právo účasti zástupce ČNB na valné hromadě organizátora regulovaného trhu</a:t>
            </a:r>
          </a:p>
          <a:p>
            <a:pPr marL="0" indent="0" algn="just">
              <a:buNone/>
            </a:pPr>
            <a:r>
              <a:rPr lang="cs-CZ" b="1" dirty="0" smtClean="0"/>
              <a:t>§ 43 Vedoucí osoba organizátora regulovaného trhu</a:t>
            </a:r>
          </a:p>
          <a:p>
            <a:pPr marL="0" indent="0" algn="just">
              <a:buNone/>
            </a:pPr>
            <a:r>
              <a:rPr lang="cs-CZ" dirty="0" smtClean="0"/>
              <a:t>Nová úprava je v uvedeném §, týká se institutu výboru pro jmenování a o mechanismus hlášení pomocí </a:t>
            </a:r>
            <a:r>
              <a:rPr lang="cs-CZ" dirty="0" err="1" smtClean="0"/>
              <a:t>whitleblowerů</a:t>
            </a:r>
            <a:r>
              <a:rPr lang="cs-CZ" dirty="0" smtClean="0"/>
              <a:t> (oznamovatelů z řad zaměstnanců ORT).</a:t>
            </a:r>
          </a:p>
        </p:txBody>
      </p:sp>
    </p:spTree>
    <p:extLst>
      <p:ext uri="{BB962C8B-B14F-4D97-AF65-F5344CB8AC3E}">
        <p14:creationId xmlns:p14="http://schemas.microsoft.com/office/powerpoint/2010/main" val="2373905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 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§</a:t>
            </a:r>
            <a:r>
              <a:rPr lang="cs-CZ" dirty="0" smtClean="0"/>
              <a:t> 44 Zrušení nebo změna předmětu podnikání organizátora regulovaného trhu</a:t>
            </a:r>
          </a:p>
          <a:p>
            <a:pPr marL="0" indent="0" algn="just">
              <a:buNone/>
            </a:pPr>
            <a:r>
              <a:rPr lang="cs-CZ" dirty="0" smtClean="0"/>
              <a:t>§ 45 Přeměna organizátora regulovaného trhu</a:t>
            </a:r>
          </a:p>
          <a:p>
            <a:pPr marL="0" indent="0" algn="just">
              <a:buNone/>
            </a:pPr>
            <a:r>
              <a:rPr lang="cs-CZ" dirty="0" smtClean="0"/>
              <a:t>§ 46 Převod, zastavení nebo nájem podniku organizátora regulovaného trhu</a:t>
            </a:r>
          </a:p>
          <a:p>
            <a:pPr marL="0" indent="0" algn="just">
              <a:buNone/>
            </a:pPr>
            <a:r>
              <a:rPr lang="cs-CZ" dirty="0" smtClean="0"/>
              <a:t>§ 47 Nabývání, zvyšování a pozbývání kvalifikované účasti na organizátorovi regulovaného trhu a jeho ovládnutí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938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Řízení rizik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Pravidla přístupu organizátora k rizikům obsahují: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Hlavní zásady, strategie a postupy řízení rizik,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Proces tvorby a schvalování postupů a metod řízení rizik, včetně povinnosti jednotlivých členů statutárních orgánů,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Postupy pro rozpoznávání, vyhodnocování, měření, sledování a ohlašování rizik a pro přijímání opatření vedoucích k jejich omezení.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800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úprava</a:t>
            </a:r>
            <a:br>
              <a:rPr lang="cs-CZ" b="1" dirty="0" smtClean="0"/>
            </a:br>
            <a:r>
              <a:rPr lang="cs-CZ" b="1" dirty="0" smtClean="0"/>
              <a:t>organizátora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Organizátor by měl formou vnitřního předpisu upravit:</a:t>
            </a:r>
          </a:p>
          <a:p>
            <a:r>
              <a:rPr lang="cs-CZ" dirty="0" smtClean="0"/>
              <a:t>Identifikaci rizik,</a:t>
            </a:r>
          </a:p>
          <a:p>
            <a:r>
              <a:rPr lang="cs-CZ" dirty="0" smtClean="0"/>
              <a:t>Pravidla a četnost vyhodnocování, úspěšnosti, přiměřenosti a účinnosti přijatých strategií,</a:t>
            </a:r>
          </a:p>
          <a:p>
            <a:r>
              <a:rPr lang="cs-CZ" dirty="0" smtClean="0"/>
              <a:t>Pravidla a četnost vyhodnocování přiměřenosti a účinnosti opatření přijatých k řešení případných nedostatků v systému řízení rizik.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34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Investování a obchodování</a:t>
            </a:r>
            <a:br>
              <a:rPr lang="cs-CZ" b="1" dirty="0" smtClean="0"/>
            </a:br>
            <a:r>
              <a:rPr lang="cs-CZ" b="1" dirty="0" smtClean="0"/>
              <a:t>na burze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Jaký je rozdíl mezi investorem a obchodníkem (</a:t>
            </a:r>
            <a:r>
              <a:rPr lang="cs-CZ" b="1" dirty="0" err="1" smtClean="0"/>
              <a:t>traderem</a:t>
            </a:r>
            <a:r>
              <a:rPr lang="cs-CZ" b="1" dirty="0" smtClean="0"/>
              <a:t>)?</a:t>
            </a:r>
          </a:p>
          <a:p>
            <a:pPr marL="0" indent="0" algn="just">
              <a:buNone/>
            </a:pPr>
            <a:r>
              <a:rPr lang="cs-CZ" dirty="0" smtClean="0"/>
              <a:t>Pod pojmem </a:t>
            </a:r>
            <a:r>
              <a:rPr lang="cs-CZ" b="1" dirty="0" smtClean="0"/>
              <a:t>investor</a:t>
            </a:r>
            <a:r>
              <a:rPr lang="cs-CZ" dirty="0" smtClean="0"/>
              <a:t> chápeme někoho, kdo investuje určitý objem něčeho budoucího zhodnocení nebo výnosu (zisku) v preferované formě. </a:t>
            </a:r>
            <a:r>
              <a:rPr lang="cs-CZ" b="1" dirty="0" smtClean="0"/>
              <a:t>Investování</a:t>
            </a:r>
            <a:r>
              <a:rPr lang="cs-CZ" dirty="0" smtClean="0"/>
              <a:t> je dlouhodobou strategií, která je založena především na </a:t>
            </a:r>
            <a:r>
              <a:rPr lang="cs-CZ" b="1" dirty="0" smtClean="0"/>
              <a:t>fundamentální analýze</a:t>
            </a:r>
            <a:r>
              <a:rPr lang="cs-CZ" dirty="0" smtClean="0"/>
              <a:t>. Finanční instrumenty jsou drženy v </a:t>
            </a:r>
            <a:r>
              <a:rPr lang="cs-CZ" dirty="0"/>
              <a:t>ř</a:t>
            </a:r>
            <a:r>
              <a:rPr lang="cs-CZ" dirty="0" smtClean="0"/>
              <a:t>ádech mnoha měsíců a roků. Známým a úspěšným představitelem této strategie je např. </a:t>
            </a:r>
            <a:r>
              <a:rPr lang="cs-CZ" dirty="0" err="1" smtClean="0"/>
              <a:t>Warren</a:t>
            </a:r>
            <a:r>
              <a:rPr lang="cs-CZ" dirty="0" smtClean="0"/>
              <a:t> </a:t>
            </a:r>
            <a:r>
              <a:rPr lang="cs-CZ" dirty="0" err="1" smtClean="0"/>
              <a:t>Baffett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Pod pojmem </a:t>
            </a:r>
            <a:r>
              <a:rPr lang="cs-CZ" b="1" dirty="0" smtClean="0"/>
              <a:t>obchodník</a:t>
            </a:r>
            <a:r>
              <a:rPr lang="cs-CZ" dirty="0" smtClean="0"/>
              <a:t> (</a:t>
            </a:r>
            <a:r>
              <a:rPr lang="cs-CZ" dirty="0" err="1" smtClean="0"/>
              <a:t>trader</a:t>
            </a:r>
            <a:r>
              <a:rPr lang="cs-CZ" dirty="0" smtClean="0"/>
              <a:t>, </a:t>
            </a:r>
            <a:r>
              <a:rPr lang="cs-CZ" dirty="0" err="1" smtClean="0"/>
              <a:t>merkator</a:t>
            </a:r>
            <a:r>
              <a:rPr lang="cs-CZ" dirty="0" smtClean="0"/>
              <a:t>), je spekulantem na příslušném trhu (cenné papíry, komodity, cizí měny apod.), horizont obchodování je zpravidla kratší, obchodování je dynamičtější, je založeno především na </a:t>
            </a:r>
            <a:r>
              <a:rPr lang="cs-CZ" b="1" dirty="0" smtClean="0"/>
              <a:t>technické analýze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obchodování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 smtClean="0"/>
              <a:t>Poziční obchodování </a:t>
            </a:r>
            <a:r>
              <a:rPr lang="cs-CZ" dirty="0" smtClean="0"/>
              <a:t>představuje budování obchodních pozic ve vybraných fundamentálně podložených nástrojích; obchody jsou drženy v řádech týdnů až měsíců.</a:t>
            </a:r>
          </a:p>
          <a:p>
            <a:pPr algn="just"/>
            <a:r>
              <a:rPr lang="cs-CZ" b="1" dirty="0" smtClean="0"/>
              <a:t>Swingové obchodování </a:t>
            </a:r>
            <a:r>
              <a:rPr lang="cs-CZ" dirty="0" smtClean="0"/>
              <a:t>je </a:t>
            </a:r>
            <a:r>
              <a:rPr lang="cs-CZ" dirty="0" err="1" smtClean="0"/>
              <a:t>tradingový</a:t>
            </a:r>
            <a:r>
              <a:rPr lang="cs-CZ" dirty="0" smtClean="0"/>
              <a:t> styl, kdy jsou pozice drženy jen v rámci několika málo dní nebo hodin; tato forma je nejziskovější formou obchodování.</a:t>
            </a:r>
          </a:p>
          <a:p>
            <a:pPr algn="just"/>
            <a:r>
              <a:rPr lang="cs-CZ" b="1" dirty="0" err="1" smtClean="0"/>
              <a:t>Intradenní</a:t>
            </a:r>
            <a:r>
              <a:rPr lang="cs-CZ" b="1" dirty="0" smtClean="0"/>
              <a:t> obchodování (</a:t>
            </a:r>
            <a:r>
              <a:rPr lang="cs-CZ" b="1" dirty="0" err="1" smtClean="0"/>
              <a:t>day</a:t>
            </a:r>
            <a:r>
              <a:rPr lang="cs-CZ" b="1" dirty="0" smtClean="0"/>
              <a:t> </a:t>
            </a:r>
            <a:r>
              <a:rPr lang="cs-CZ" b="1" dirty="0" err="1" smtClean="0"/>
              <a:t>trading</a:t>
            </a:r>
            <a:r>
              <a:rPr lang="cs-CZ" b="1" dirty="0" smtClean="0"/>
              <a:t>)</a:t>
            </a:r>
            <a:r>
              <a:rPr lang="cs-CZ" dirty="0" smtClean="0"/>
              <a:t>, obchodník začíná každý den takzvaně s „čistým stolem“.</a:t>
            </a:r>
            <a:endParaRPr lang="cs-CZ" b="1" dirty="0" smtClean="0"/>
          </a:p>
          <a:p>
            <a:pPr algn="just"/>
            <a:r>
              <a:rPr lang="cs-CZ" b="1" dirty="0" err="1" smtClean="0"/>
              <a:t>Scalping</a:t>
            </a:r>
            <a:r>
              <a:rPr lang="cs-CZ" dirty="0" smtClean="0"/>
              <a:t> je </a:t>
            </a:r>
            <a:r>
              <a:rPr lang="cs-CZ" dirty="0" err="1" smtClean="0"/>
              <a:t>intedenní</a:t>
            </a:r>
            <a:r>
              <a:rPr lang="cs-CZ" dirty="0" smtClean="0"/>
              <a:t> styl obchodování, kdy jsou pozice obchodníkem drženy jen několik sekund či minut.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07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Budování </a:t>
            </a:r>
            <a:r>
              <a:rPr lang="cs-CZ" b="1" dirty="0" err="1" smtClean="0"/>
              <a:t>tradingu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Nápad</a:t>
            </a:r>
          </a:p>
          <a:p>
            <a:r>
              <a:rPr lang="cs-CZ" dirty="0" smtClean="0"/>
              <a:t>Sestavení (obchodního) plánu</a:t>
            </a:r>
          </a:p>
          <a:p>
            <a:r>
              <a:rPr lang="cs-CZ" dirty="0" smtClean="0"/>
              <a:t>Psychická kondice</a:t>
            </a:r>
          </a:p>
          <a:p>
            <a:r>
              <a:rPr lang="cs-CZ" dirty="0" smtClean="0"/>
              <a:t>Realizace plánu</a:t>
            </a:r>
          </a:p>
          <a:p>
            <a:r>
              <a:rPr lang="cs-CZ" dirty="0" smtClean="0"/>
              <a:t>Zpětná vazba</a:t>
            </a:r>
          </a:p>
          <a:p>
            <a:r>
              <a:rPr lang="cs-CZ" dirty="0" smtClean="0"/>
              <a:t>Rozhodnutí: Jsem spokojen s dosaženými výsledky? – </a:t>
            </a:r>
            <a:r>
              <a:rPr lang="cs-CZ" b="1" dirty="0" smtClean="0"/>
              <a:t>ano</a:t>
            </a:r>
            <a:r>
              <a:rPr lang="cs-CZ" dirty="0" smtClean="0"/>
              <a:t> (pokračujete v realizaci plánu); </a:t>
            </a:r>
            <a:r>
              <a:rPr lang="cs-CZ" b="1" dirty="0" smtClean="0"/>
              <a:t>ne</a:t>
            </a:r>
            <a:r>
              <a:rPr lang="cs-CZ" dirty="0" smtClean="0"/>
              <a:t> (vracíte se k fázi sestavení plánu – </a:t>
            </a:r>
            <a:r>
              <a:rPr lang="cs-CZ" dirty="0"/>
              <a:t>p</a:t>
            </a:r>
            <a:r>
              <a:rPr lang="cs-CZ" dirty="0" smtClean="0"/>
              <a:t>robíhá jeho aktualizace či korekce)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69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rozdělení trhů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Nejčastějšími obchodními instrumenty jsou:</a:t>
            </a:r>
          </a:p>
          <a:p>
            <a:r>
              <a:rPr lang="cs-CZ" dirty="0" smtClean="0"/>
              <a:t>Akcie;</a:t>
            </a:r>
          </a:p>
          <a:p>
            <a:r>
              <a:rPr lang="cs-CZ" dirty="0" err="1" smtClean="0"/>
              <a:t>Futures</a:t>
            </a:r>
            <a:r>
              <a:rPr lang="cs-CZ" dirty="0" smtClean="0"/>
              <a:t> a komodity;</a:t>
            </a:r>
          </a:p>
          <a:p>
            <a:r>
              <a:rPr lang="cs-CZ" dirty="0" smtClean="0"/>
              <a:t>Opce;</a:t>
            </a:r>
          </a:p>
          <a:p>
            <a:r>
              <a:rPr lang="cs-CZ" dirty="0" err="1" smtClean="0"/>
              <a:t>Forex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Kryptoměny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Finanční trhy mohou být vnímány jako prostředek pro </a:t>
            </a:r>
            <a:r>
              <a:rPr lang="cs-CZ" dirty="0" err="1" smtClean="0"/>
              <a:t>přetranformování</a:t>
            </a:r>
            <a:r>
              <a:rPr lang="cs-CZ" dirty="0" smtClean="0"/>
              <a:t> peněz od málo informovaných k lépe informovaným investorům a obchodníkům. K vydělání peněz na veřejných trzích (burzách) potřebujete správné informace a profesionální přístup (včetně určitých vědomostí, znalostí a dovedností.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66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Obchodníci s cennými papíry</a:t>
            </a:r>
            <a:br>
              <a:rPr lang="cs-CZ" b="1" dirty="0" smtClean="0"/>
            </a:br>
            <a:r>
              <a:rPr lang="cs-CZ" b="1" dirty="0" smtClean="0"/>
              <a:t>(brokeři, makléři)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55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Obchodování s cennými papíry </a:t>
            </a:r>
            <a:br>
              <a:rPr lang="cs-CZ" b="1" dirty="0" smtClean="0"/>
            </a:br>
            <a:r>
              <a:rPr lang="cs-CZ" b="1" dirty="0" smtClean="0"/>
              <a:t>na sekundárním trhu s CP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Důležitou charakteristikou </a:t>
            </a:r>
            <a:r>
              <a:rPr lang="cs-CZ" b="1" dirty="0" smtClean="0"/>
              <a:t>sekundárního trhu s CP </a:t>
            </a:r>
            <a:r>
              <a:rPr lang="cs-CZ" dirty="0" smtClean="0"/>
              <a:t>jsou </a:t>
            </a:r>
            <a:r>
              <a:rPr lang="cs-CZ" b="1" dirty="0" smtClean="0"/>
              <a:t>tržní ceny, tj. kurzy cenných papírů</a:t>
            </a:r>
            <a:r>
              <a:rPr lang="cs-CZ" dirty="0" smtClean="0"/>
              <a:t> na něm dosahované, jež jsou pravidelně zveřejňovány a tím umožňují určitou zpětnou vazbu při rozhodování investiční veřejnosti.</a:t>
            </a:r>
          </a:p>
          <a:p>
            <a:pPr marL="0" indent="0" algn="just">
              <a:buNone/>
            </a:pPr>
            <a:r>
              <a:rPr lang="cs-CZ" dirty="0" smtClean="0"/>
              <a:t>Z pohledu </a:t>
            </a:r>
            <a:r>
              <a:rPr lang="cs-CZ" b="1" dirty="0" smtClean="0"/>
              <a:t>regulace </a:t>
            </a:r>
            <a:r>
              <a:rPr lang="cs-CZ" dirty="0" smtClean="0"/>
              <a:t>dělíme trh na :</a:t>
            </a:r>
          </a:p>
          <a:p>
            <a:pPr algn="just"/>
            <a:r>
              <a:rPr lang="cs-CZ" dirty="0" smtClean="0"/>
              <a:t>Regulovaný,</a:t>
            </a:r>
          </a:p>
          <a:p>
            <a:pPr algn="just"/>
            <a:r>
              <a:rPr lang="cs-CZ" dirty="0" smtClean="0"/>
              <a:t>Neregulovaný.</a:t>
            </a:r>
          </a:p>
          <a:p>
            <a:pPr marL="0" indent="0" algn="just">
              <a:buNone/>
            </a:pPr>
            <a:r>
              <a:rPr lang="cs-CZ" dirty="0" smtClean="0"/>
              <a:t>Z pohledu </a:t>
            </a:r>
            <a:r>
              <a:rPr lang="cs-CZ" b="1" dirty="0" smtClean="0"/>
              <a:t>organizace</a:t>
            </a:r>
            <a:r>
              <a:rPr lang="cs-CZ" dirty="0" smtClean="0"/>
              <a:t> dělíme trh na:</a:t>
            </a:r>
          </a:p>
          <a:p>
            <a:pPr algn="just"/>
            <a:r>
              <a:rPr lang="cs-CZ" dirty="0" smtClean="0"/>
              <a:t>Organizovaný,</a:t>
            </a:r>
          </a:p>
          <a:p>
            <a:pPr algn="just"/>
            <a:r>
              <a:rPr lang="cs-CZ" dirty="0" smtClean="0"/>
              <a:t>Neorganizovaný.</a:t>
            </a:r>
          </a:p>
        </p:txBody>
      </p:sp>
    </p:spTree>
    <p:extLst>
      <p:ext uri="{BB962C8B-B14F-4D97-AF65-F5344CB8AC3E}">
        <p14:creationId xmlns:p14="http://schemas.microsoft.com/office/powerpoint/2010/main" val="126762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Organizátor regulovaného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ZPKT nepracuje s termínem veřejný trh, avšak zavádí blízký termín </a:t>
            </a:r>
            <a:r>
              <a:rPr lang="cs-CZ" b="1" dirty="0" smtClean="0"/>
              <a:t>regulovaný trh s investičními nástroji</a:t>
            </a:r>
            <a:r>
              <a:rPr lang="cs-CZ" dirty="0" smtClean="0"/>
              <a:t>, který je charakterizován, jako trh na kterém se </a:t>
            </a:r>
            <a:r>
              <a:rPr lang="cs-CZ" b="1" dirty="0" smtClean="0"/>
              <a:t>obchoduje pravidelně</a:t>
            </a:r>
            <a:r>
              <a:rPr lang="cs-CZ" dirty="0" smtClean="0"/>
              <a:t> a který </a:t>
            </a:r>
            <a:r>
              <a:rPr lang="cs-CZ" b="1" dirty="0" smtClean="0"/>
              <a:t>má stanovena pravidla </a:t>
            </a:r>
            <a:r>
              <a:rPr lang="cs-CZ" dirty="0" smtClean="0"/>
              <a:t>pro přijímání investičních nástrojů k obchodování na regulovaném trhu, pravidla obchodování  na regulovaném trhu a pravidla přístupu na regulovaný trh a to vše v souladu se zákonem o podnikání na kapitálovém trhu (§55 ZKPT).</a:t>
            </a:r>
          </a:p>
          <a:p>
            <a:pPr marL="0" indent="0" algn="just">
              <a:buNone/>
            </a:pPr>
            <a:r>
              <a:rPr lang="cs-CZ" dirty="0" smtClean="0"/>
              <a:t>Organizátor regulovaného trhu potřebuje ke své činnosti </a:t>
            </a:r>
            <a:r>
              <a:rPr lang="cs-CZ" b="1" dirty="0" smtClean="0"/>
              <a:t>souhlas ČNB</a:t>
            </a:r>
            <a:r>
              <a:rPr lang="cs-CZ" dirty="0" smtClean="0"/>
              <a:t>, který má formu </a:t>
            </a:r>
            <a:r>
              <a:rPr lang="cs-CZ" b="1" dirty="0" smtClean="0"/>
              <a:t>povolení </a:t>
            </a:r>
            <a:r>
              <a:rPr lang="cs-CZ" dirty="0" smtClean="0"/>
              <a:t>(§38 ZKPT)</a:t>
            </a:r>
            <a:r>
              <a:rPr lang="cs-CZ" b="1" dirty="0" smtClean="0"/>
              <a:t>,</a:t>
            </a:r>
            <a:r>
              <a:rPr lang="cs-CZ" dirty="0" smtClean="0"/>
              <a:t> jímž lze počet organizátorů účinně regulovat.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513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1336</Words>
  <Application>Microsoft Office PowerPoint</Application>
  <PresentationFormat>Předvádění na obrazovce (4:3)</PresentationFormat>
  <Paragraphs>108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Organizátor regulovaného trhu (burza) a jeho právní úprava VOKT (P-5) </vt:lpstr>
      <vt:lpstr>Obsah přednášky</vt:lpstr>
      <vt:lpstr>Investování a obchodování na burze</vt:lpstr>
      <vt:lpstr>Typy obchodování</vt:lpstr>
      <vt:lpstr>Budování tradingu</vt:lpstr>
      <vt:lpstr>Základní rozdělení trhů</vt:lpstr>
      <vt:lpstr>Obchodníci s cennými papíry (brokeři, makléři)</vt:lpstr>
      <vt:lpstr>Obchodování s cennými papíry  na sekundárním trhu s CP</vt:lpstr>
      <vt:lpstr>Organizátor regulovaného trhu</vt:lpstr>
      <vt:lpstr>Organizátoři regulovaného trhu</vt:lpstr>
      <vt:lpstr>Burza cenných papírů (organizátor regulovaného trhu) </vt:lpstr>
      <vt:lpstr>Základní formy burzovní spekulace</vt:lpstr>
      <vt:lpstr>Burza cenných papírů Praha, a.s.</vt:lpstr>
      <vt:lpstr>RM-Systém,  česká burza cenných papírů, a.s.</vt:lpstr>
      <vt:lpstr>Právní úprava  organizátora regulovaného trhu</vt:lpstr>
      <vt:lpstr>Právní úprava organizátora regulovaného trhu</vt:lpstr>
      <vt:lpstr>Právní úprava organizátora regulovaného trhu</vt:lpstr>
      <vt:lpstr>Právní úprava organizátora regulovaného trhu</vt:lpstr>
      <vt:lpstr>Právní úprava organizátora regulovaného trhu</vt:lpstr>
      <vt:lpstr>Právní úprava organizátora regulovaného trhu</vt:lpstr>
      <vt:lpstr>Právní úprava  organizátora regulovaného trhu</vt:lpstr>
      <vt:lpstr>Řízení rizik</vt:lpstr>
      <vt:lpstr>Právní úprava organizátora regulovaného trhu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Seknička</dc:creator>
  <cp:lastModifiedBy>Michaela Spackova</cp:lastModifiedBy>
  <cp:revision>50</cp:revision>
  <dcterms:created xsi:type="dcterms:W3CDTF">2013-11-09T12:55:39Z</dcterms:created>
  <dcterms:modified xsi:type="dcterms:W3CDTF">2019-04-04T11:32:11Z</dcterms:modified>
</cp:coreProperties>
</file>