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6"/>
  </p:handoutMasterIdLst>
  <p:sldIdLst>
    <p:sldId id="256" r:id="rId2"/>
    <p:sldId id="257" r:id="rId3"/>
    <p:sldId id="258" r:id="rId4"/>
    <p:sldId id="279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9144000" cy="6858000" type="screen4x3"/>
  <p:notesSz cx="6669088" cy="97742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72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CC5BD0-6A3D-4CB1-AD70-6EB3AD7FC0A3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28370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28370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C6DEAA-3FD4-4758-8C9C-BBBD1F9C85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103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1128-5A96-436D-804F-40EC934DFB32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1112D-E9CB-47C0-ADE5-A9945126B5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913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1128-5A96-436D-804F-40EC934DFB32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1112D-E9CB-47C0-ADE5-A9945126B5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0082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1128-5A96-436D-804F-40EC934DFB32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1112D-E9CB-47C0-ADE5-A9945126B5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5299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1128-5A96-436D-804F-40EC934DFB32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1112D-E9CB-47C0-ADE5-A9945126B5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985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1128-5A96-436D-804F-40EC934DFB32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1112D-E9CB-47C0-ADE5-A9945126B5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9433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1128-5A96-436D-804F-40EC934DFB32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1112D-E9CB-47C0-ADE5-A9945126B5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8564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1128-5A96-436D-804F-40EC934DFB32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1112D-E9CB-47C0-ADE5-A9945126B5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8681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1128-5A96-436D-804F-40EC934DFB32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1112D-E9CB-47C0-ADE5-A9945126B5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666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1128-5A96-436D-804F-40EC934DFB32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1112D-E9CB-47C0-ADE5-A9945126B5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2487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1128-5A96-436D-804F-40EC934DFB32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1112D-E9CB-47C0-ADE5-A9945126B5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7487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1128-5A96-436D-804F-40EC934DFB32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1112D-E9CB-47C0-ADE5-A9945126B5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4604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21128-5A96-436D-804F-40EC934DFB32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1112D-E9CB-47C0-ADE5-A9945126B5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2776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Úvod do práva </a:t>
            </a:r>
            <a:r>
              <a:rPr lang="cs-CZ" b="1" smtClean="0"/>
              <a:t>kapitálového trhu</a:t>
            </a:r>
            <a:br>
              <a:rPr lang="cs-CZ" b="1" smtClean="0"/>
            </a:br>
            <a:r>
              <a:rPr lang="cs-CZ" b="1" smtClean="0"/>
              <a:t>VOKT (P-3)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Pavel Seknička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157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Nástroje peněžního trhu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Státní pokladniční poukázky, tj. druh dluhopisu</a:t>
            </a:r>
          </a:p>
          <a:p>
            <a:r>
              <a:rPr lang="cs-CZ" dirty="0" smtClean="0"/>
              <a:t>Krátkodobé a dlouhodobé úvěry</a:t>
            </a:r>
          </a:p>
          <a:p>
            <a:r>
              <a:rPr lang="cs-CZ" dirty="0" smtClean="0"/>
              <a:t>Komerční papíry,</a:t>
            </a:r>
          </a:p>
          <a:p>
            <a:r>
              <a:rPr lang="cs-CZ" dirty="0" smtClean="0"/>
              <a:t>Depozitní certifikáty,</a:t>
            </a:r>
          </a:p>
          <a:p>
            <a:r>
              <a:rPr lang="cs-CZ" dirty="0" smtClean="0"/>
              <a:t>Depozitní směnky.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605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Finanční deriváty – základní členění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 smtClean="0"/>
              <a:t>Termínové kontrakty v užším slova smyslu:</a:t>
            </a:r>
          </a:p>
          <a:p>
            <a:pPr lvl="1" algn="just">
              <a:buFont typeface="Wingdings" pitchFamily="2" charset="2"/>
              <a:buChar char="Ø"/>
            </a:pPr>
            <a:r>
              <a:rPr lang="cs-CZ" dirty="0"/>
              <a:t>	</a:t>
            </a:r>
            <a:r>
              <a:rPr lang="cs-CZ" b="1" dirty="0"/>
              <a:t>F</a:t>
            </a:r>
            <a:r>
              <a:rPr lang="cs-CZ" b="1" dirty="0" smtClean="0"/>
              <a:t>orwardy</a:t>
            </a:r>
            <a:r>
              <a:rPr lang="cs-CZ" dirty="0" smtClean="0"/>
              <a:t> – nestandardizované</a:t>
            </a:r>
            <a:r>
              <a:rPr lang="cs-CZ" dirty="0"/>
              <a:t> </a:t>
            </a:r>
            <a:r>
              <a:rPr lang="cs-CZ" dirty="0" smtClean="0"/>
              <a:t>nástroje, obchodované  na trzích OTC (</a:t>
            </a:r>
            <a:r>
              <a:rPr lang="cs-CZ" dirty="0" err="1" smtClean="0"/>
              <a:t>over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counter</a:t>
            </a:r>
            <a:r>
              <a:rPr lang="cs-CZ" dirty="0" smtClean="0"/>
              <a:t>),</a:t>
            </a:r>
          </a:p>
          <a:p>
            <a:pPr lvl="1" algn="just">
              <a:buFont typeface="Wingdings" pitchFamily="2" charset="2"/>
              <a:buChar char="Ø"/>
            </a:pPr>
            <a:r>
              <a:rPr lang="cs-CZ" b="1" dirty="0"/>
              <a:t> </a:t>
            </a:r>
            <a:r>
              <a:rPr lang="cs-CZ" b="1" dirty="0" smtClean="0"/>
              <a:t>  </a:t>
            </a:r>
            <a:r>
              <a:rPr lang="cs-CZ" b="1" dirty="0" err="1"/>
              <a:t>F</a:t>
            </a:r>
            <a:r>
              <a:rPr lang="cs-CZ" b="1" dirty="0" err="1" smtClean="0"/>
              <a:t>utures</a:t>
            </a:r>
            <a:r>
              <a:rPr lang="cs-CZ" b="1" dirty="0" smtClean="0"/>
              <a:t> </a:t>
            </a:r>
            <a:r>
              <a:rPr lang="cs-CZ" dirty="0" smtClean="0"/>
              <a:t>– kontrakty standardizované obchodované na termínových burzách.</a:t>
            </a:r>
          </a:p>
          <a:p>
            <a:pPr algn="just"/>
            <a:r>
              <a:rPr lang="cs-CZ" b="1" dirty="0" smtClean="0"/>
              <a:t>Opce</a:t>
            </a:r>
            <a:r>
              <a:rPr lang="cs-CZ" dirty="0" smtClean="0"/>
              <a:t> – obchody u nichž kupující či prodávající získává právo, nikoliv povinnost, prodat či koupit určité aktivum.</a:t>
            </a:r>
          </a:p>
          <a:p>
            <a:pPr algn="just"/>
            <a:r>
              <a:rPr lang="cs-CZ" b="1" dirty="0" smtClean="0"/>
              <a:t>Swapy</a:t>
            </a:r>
            <a:r>
              <a:rPr lang="cs-CZ" dirty="0" smtClean="0"/>
              <a:t> – dohody o budoucí směně úrokových či měnových plateb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443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Finanční deriváty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b="1" dirty="0" smtClean="0"/>
              <a:t>Opce</a:t>
            </a:r>
            <a:r>
              <a:rPr lang="cs-CZ" dirty="0" smtClean="0"/>
              <a:t> na investiční cenné papíry, cenné papíry kolektivního investování a nástroje peněžního trhu,</a:t>
            </a:r>
          </a:p>
          <a:p>
            <a:pPr algn="just"/>
            <a:r>
              <a:rPr lang="cs-CZ" b="1" dirty="0" smtClean="0"/>
              <a:t>Finanční termínové smlouvy </a:t>
            </a:r>
            <a:r>
              <a:rPr lang="cs-CZ" dirty="0" smtClean="0"/>
              <a:t>(</a:t>
            </a:r>
            <a:r>
              <a:rPr lang="cs-CZ" dirty="0" err="1" smtClean="0"/>
              <a:t>futures</a:t>
            </a:r>
            <a:r>
              <a:rPr lang="cs-CZ" dirty="0" smtClean="0"/>
              <a:t>, forwardy, swapy) na investiční cenné papíry, cenné papíry kolektivního investování a nástroje peněžního trhu,</a:t>
            </a:r>
          </a:p>
          <a:p>
            <a:pPr algn="just"/>
            <a:r>
              <a:rPr lang="cs-CZ" b="1" dirty="0" smtClean="0"/>
              <a:t>Finanční rozdílové smlouvy </a:t>
            </a:r>
            <a:r>
              <a:rPr lang="cs-CZ" dirty="0" smtClean="0"/>
              <a:t>a obdobné nástroje na přenos úrokového či kurzového rizika,</a:t>
            </a:r>
          </a:p>
          <a:p>
            <a:pPr algn="just"/>
            <a:r>
              <a:rPr lang="cs-CZ" b="1" dirty="0" smtClean="0"/>
              <a:t>Nástroje umožňující přenos úvěrového rizika</a:t>
            </a:r>
            <a:r>
              <a:rPr lang="cs-CZ" dirty="0" smtClean="0"/>
              <a:t>,</a:t>
            </a:r>
          </a:p>
          <a:p>
            <a:pPr algn="just"/>
            <a:r>
              <a:rPr lang="cs-CZ" b="1" dirty="0" smtClean="0"/>
              <a:t>Jiné nástroje</a:t>
            </a:r>
            <a:r>
              <a:rPr lang="cs-CZ" dirty="0" smtClean="0"/>
              <a:t>, ze kterých vyplývá právo na vypořádání v penězích a jejichž hodnota se odvozuje zejména z kurzu investičního cenného papíru, indexu, úrokové míry, kurzu měny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211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Investiční služby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Investiční služby rozdělujeme  na:</a:t>
            </a:r>
          </a:p>
          <a:p>
            <a:r>
              <a:rPr lang="cs-CZ" dirty="0" smtClean="0"/>
              <a:t>Hlavní investiční služby</a:t>
            </a:r>
          </a:p>
          <a:p>
            <a:r>
              <a:rPr lang="cs-CZ" dirty="0" smtClean="0"/>
              <a:t>Doplňkové investiční služby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15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Hlavní investiční služby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Přijímání, předávání a provádění pokynů (zahrnuje i zprostředkování pokynů)</a:t>
            </a:r>
          </a:p>
          <a:p>
            <a:r>
              <a:rPr lang="cs-CZ" dirty="0" smtClean="0"/>
              <a:t>Provádění pokynů na účet zákazníka</a:t>
            </a:r>
          </a:p>
          <a:p>
            <a:r>
              <a:rPr lang="cs-CZ" dirty="0" smtClean="0"/>
              <a:t>Obchodování na vlastní účet</a:t>
            </a:r>
          </a:p>
          <a:p>
            <a:r>
              <a:rPr lang="cs-CZ" dirty="0" smtClean="0"/>
              <a:t>Obhospodařování majetku zákazníka, tj. portfolio management, </a:t>
            </a:r>
            <a:r>
              <a:rPr lang="cs-CZ" dirty="0" err="1" smtClean="0"/>
              <a:t>asset</a:t>
            </a:r>
            <a:r>
              <a:rPr lang="cs-CZ" dirty="0" smtClean="0"/>
              <a:t>  management</a:t>
            </a:r>
          </a:p>
          <a:p>
            <a:r>
              <a:rPr lang="cs-CZ" dirty="0" smtClean="0"/>
              <a:t>Provozování mnohostranného obchodního systému (MTS)</a:t>
            </a:r>
          </a:p>
          <a:p>
            <a:r>
              <a:rPr lang="cs-CZ" dirty="0" smtClean="0"/>
              <a:t>Investiční poradenství,</a:t>
            </a:r>
          </a:p>
          <a:p>
            <a:r>
              <a:rPr lang="cs-CZ" dirty="0" smtClean="0"/>
              <a:t>Upisování (činnost při nové emisi CP, zakoupení pro klienty)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727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Doplňkové investiční služby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Správa a úschova investičních nástrojů (zahrnuje i vedení následné evidence),</a:t>
            </a:r>
          </a:p>
          <a:p>
            <a:r>
              <a:rPr lang="cs-CZ" dirty="0" smtClean="0"/>
              <a:t>Poradenská činnost (</a:t>
            </a:r>
            <a:r>
              <a:rPr lang="cs-CZ" dirty="0" err="1" smtClean="0"/>
              <a:t>corporate</a:t>
            </a:r>
            <a:r>
              <a:rPr lang="cs-CZ" dirty="0" smtClean="0"/>
              <a:t> finance),</a:t>
            </a:r>
          </a:p>
          <a:p>
            <a:r>
              <a:rPr lang="cs-CZ" dirty="0" smtClean="0"/>
              <a:t>Investiční doporučení a analýzy,</a:t>
            </a:r>
          </a:p>
          <a:p>
            <a:r>
              <a:rPr lang="cs-CZ" dirty="0" smtClean="0"/>
              <a:t>Poskytování úvěrů a půjček související s upisováním a umisťováním investičních nástrojů,</a:t>
            </a:r>
          </a:p>
          <a:p>
            <a:r>
              <a:rPr lang="cs-CZ" dirty="0" smtClean="0"/>
              <a:t>Devizové operace a služby související s upisováním a umisťováním investičních nástrojů.</a:t>
            </a:r>
          </a:p>
          <a:p>
            <a:pPr marL="0" indent="0">
              <a:buNone/>
            </a:pPr>
            <a:r>
              <a:rPr lang="cs-CZ" dirty="0" smtClean="0"/>
              <a:t>Pro poskytování investičních služeb musí být povolení ČNB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520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Obchodník s cennými papíry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Musí vykonávat </a:t>
            </a:r>
            <a:r>
              <a:rPr lang="cs-CZ" dirty="0"/>
              <a:t>m</a:t>
            </a:r>
            <a:r>
              <a:rPr lang="cs-CZ" dirty="0" smtClean="0"/>
              <a:t>inimálně jednu z hlavních investičních služeb</a:t>
            </a:r>
          </a:p>
          <a:p>
            <a:r>
              <a:rPr lang="cs-CZ" dirty="0" smtClean="0"/>
              <a:t>Získat povolení ČNB</a:t>
            </a:r>
          </a:p>
          <a:p>
            <a:r>
              <a:rPr lang="cs-CZ" dirty="0" smtClean="0"/>
              <a:t>Musí být akciovou společností se zaknihovanými akciemi nebo listinnými akciemi na jméno nebo s.r.o. s dozorčí radou</a:t>
            </a:r>
          </a:p>
          <a:p>
            <a:r>
              <a:rPr lang="cs-CZ" dirty="0" smtClean="0"/>
              <a:t>Základní kapitál musí </a:t>
            </a:r>
            <a:r>
              <a:rPr lang="cs-CZ" dirty="0"/>
              <a:t>m</a:t>
            </a:r>
            <a:r>
              <a:rPr lang="cs-CZ" dirty="0" smtClean="0"/>
              <a:t>ít průhledný a nezávadný min. 730 tis. EUR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259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Investiční zprostředkovatel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právnickou nebo fyzickou osobou poskytující služby přijímání a předávání pokynů a investiční poradenství</a:t>
            </a:r>
          </a:p>
          <a:p>
            <a:r>
              <a:rPr lang="cs-CZ" dirty="0" smtClean="0"/>
              <a:t>Nesmí přijímat žádné peněžní prostředky a investiční nástroje, ani poskytovat jiné hlavní služby,</a:t>
            </a:r>
          </a:p>
          <a:p>
            <a:r>
              <a:rPr lang="cs-CZ" dirty="0" smtClean="0"/>
              <a:t>Je registrován u ČNB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067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Vázaný zástupce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Je právnickou nebo fyzickou osobou, která má písemnou smlouvu s obchodníkem s cennými papíry nebo s investičním zprostředkovatelem</a:t>
            </a:r>
          </a:p>
          <a:p>
            <a:r>
              <a:rPr lang="cs-CZ" dirty="0" smtClean="0"/>
              <a:t>Zprostředkovává a uzavírá obchody</a:t>
            </a:r>
          </a:p>
          <a:p>
            <a:r>
              <a:rPr lang="cs-CZ" dirty="0" smtClean="0"/>
              <a:t>Poskytuje poradenství</a:t>
            </a:r>
          </a:p>
          <a:p>
            <a:r>
              <a:rPr lang="cs-CZ" dirty="0" smtClean="0"/>
              <a:t>Propaguje investiční služby</a:t>
            </a:r>
          </a:p>
          <a:p>
            <a:r>
              <a:rPr lang="cs-CZ" dirty="0" smtClean="0"/>
              <a:t>Nesmí přijímat peněžní prostředky a investiční nástroje</a:t>
            </a:r>
          </a:p>
          <a:p>
            <a:r>
              <a:rPr lang="cs-CZ" dirty="0" smtClean="0"/>
              <a:t>Je veden v seznamu vázaných zástupců u ČNB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236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Veřejná nabídka cenných papírů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Veřejnou nabídkou cenných papírů </a:t>
            </a:r>
            <a:r>
              <a:rPr lang="cs-CZ" dirty="0" smtClean="0"/>
              <a:t>rozumíme jakékoliv sdělení širšímu okruhu osob (investičnímu publiku) obsahující informace o nabízených cenných papírech a podmínkách pro jejich nabytí dostatečné k tomu, aby investor učinil rozhodnutí koupit nebo upsat tyto cenné papíry.</a:t>
            </a:r>
          </a:p>
          <a:p>
            <a:pPr marL="0" indent="0">
              <a:buNone/>
            </a:pPr>
            <a:r>
              <a:rPr lang="cs-CZ" dirty="0" smtClean="0"/>
              <a:t>Nejpozději na začátku veřejné nabídky je třeba vyhotovit a uveřejnit </a:t>
            </a:r>
            <a:r>
              <a:rPr lang="cs-CZ" b="1" dirty="0" smtClean="0"/>
              <a:t>prospekt cenného papíru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876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Úvod – 2. část</a:t>
            </a:r>
            <a:br>
              <a:rPr lang="cs-CZ" b="1" dirty="0" smtClean="0"/>
            </a:br>
            <a:r>
              <a:rPr lang="cs-CZ" b="1" dirty="0" smtClean="0"/>
              <a:t>Propedeutika práva kapitálového trhu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Charakteristika práva kapitálového trhu</a:t>
            </a:r>
          </a:p>
          <a:p>
            <a:r>
              <a:rPr lang="cs-CZ" dirty="0" smtClean="0"/>
              <a:t>Základní prameny práva kapitálového trhu</a:t>
            </a:r>
          </a:p>
          <a:p>
            <a:r>
              <a:rPr lang="cs-CZ" dirty="0" smtClean="0"/>
              <a:t>Charakteristika kapitálového trhu</a:t>
            </a:r>
          </a:p>
          <a:p>
            <a:r>
              <a:rPr lang="cs-CZ" dirty="0" smtClean="0"/>
              <a:t>Cenné papíry, investiční instrumenty a předměty obchodování na finančním trhu</a:t>
            </a:r>
          </a:p>
          <a:p>
            <a:r>
              <a:rPr lang="cs-CZ" dirty="0" smtClean="0"/>
              <a:t>Investiční služby</a:t>
            </a:r>
          </a:p>
          <a:p>
            <a:r>
              <a:rPr lang="cs-CZ" dirty="0" smtClean="0"/>
              <a:t>Veřejná nabídka cenných papírů</a:t>
            </a:r>
          </a:p>
          <a:p>
            <a:r>
              <a:rPr lang="cs-CZ" dirty="0" smtClean="0"/>
              <a:t>Trhy cenných papírů</a:t>
            </a:r>
          </a:p>
          <a:p>
            <a:r>
              <a:rPr lang="cs-CZ" dirty="0" smtClean="0"/>
              <a:t>Dohled nad kapitálovým trhem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116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Prospekt cenného papíru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Obsah prospektu je přesně specifikován, zjednodušeně obsahuje zejména:</a:t>
            </a:r>
          </a:p>
          <a:p>
            <a:r>
              <a:rPr lang="cs-CZ" dirty="0" smtClean="0"/>
              <a:t>Údaje o emitentovi,</a:t>
            </a:r>
          </a:p>
          <a:p>
            <a:r>
              <a:rPr lang="cs-CZ" dirty="0" smtClean="0"/>
              <a:t>Údaje o cenném papíru,</a:t>
            </a:r>
          </a:p>
          <a:p>
            <a:r>
              <a:rPr lang="cs-CZ" dirty="0" smtClean="0"/>
              <a:t>Shrnutí projektu, jež slouží jako základní zdroj informací pro neprofesionální </a:t>
            </a:r>
            <a:r>
              <a:rPr lang="cs-CZ" dirty="0" err="1" smtClean="0"/>
              <a:t>investrory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694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Trhy cenných papírů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Z pohledu regulace je nejdůležitější členění na:</a:t>
            </a:r>
          </a:p>
          <a:p>
            <a:r>
              <a:rPr lang="cs-CZ" dirty="0" smtClean="0"/>
              <a:t>Trhy regulované,</a:t>
            </a:r>
          </a:p>
          <a:p>
            <a:r>
              <a:rPr lang="cs-CZ" dirty="0" smtClean="0"/>
              <a:t>Trhy neregulované.</a:t>
            </a:r>
          </a:p>
          <a:p>
            <a:pPr marL="0" indent="0">
              <a:buNone/>
            </a:pPr>
            <a:r>
              <a:rPr lang="cs-CZ" dirty="0" smtClean="0"/>
              <a:t>Právní regulace v ČR se věnuje výhradně trhům regulovaným.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698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Typické znaky regulovaného trhu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Organizovanost trhu</a:t>
            </a:r>
          </a:p>
          <a:p>
            <a:r>
              <a:rPr lang="cs-CZ" dirty="0" err="1" smtClean="0"/>
              <a:t>Standardizovanost</a:t>
            </a:r>
            <a:r>
              <a:rPr lang="cs-CZ" dirty="0" smtClean="0"/>
              <a:t> obchodních podmínek</a:t>
            </a:r>
          </a:p>
          <a:p>
            <a:r>
              <a:rPr lang="cs-CZ" dirty="0" smtClean="0"/>
              <a:t>Pravidelnost konání trhu (v místě a čase)</a:t>
            </a:r>
          </a:p>
          <a:p>
            <a:r>
              <a:rPr lang="cs-CZ" dirty="0" smtClean="0"/>
              <a:t>Předmětem obchodování jsou standardizované investiční instrumenty</a:t>
            </a:r>
          </a:p>
          <a:p>
            <a:r>
              <a:rPr lang="cs-CZ" dirty="0" smtClean="0"/>
              <a:t>Jsou stanovovány a vyhlašovány kurzy obchodovaných investičních instrumentů.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67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Organizátor burzovního trhu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Burza cenných papírů Praha, a.s.</a:t>
            </a:r>
          </a:p>
          <a:p>
            <a:r>
              <a:rPr lang="cs-CZ" dirty="0" smtClean="0"/>
              <a:t>RM-Systém, česká burza cenných papírů, a.s.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Obchodovat lze také v </a:t>
            </a:r>
            <a:r>
              <a:rPr lang="cs-CZ" b="1" dirty="0" smtClean="0"/>
              <a:t>mnohostranném obchodním systému</a:t>
            </a:r>
            <a:r>
              <a:rPr lang="cs-CZ" dirty="0" smtClean="0"/>
              <a:t>, který může kromě organizátora burzovního trhu provozovat </a:t>
            </a:r>
            <a:r>
              <a:rPr lang="cs-CZ" b="1" dirty="0" smtClean="0"/>
              <a:t>obchodník s cennými papíry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88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Dohled nad kapitálovým trhem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dirty="0" smtClean="0"/>
              <a:t>Od 1. 4. 2006 převzala od Komise pro cenné papíry dohled </a:t>
            </a:r>
            <a:r>
              <a:rPr lang="cs-CZ" b="1" dirty="0" smtClean="0"/>
              <a:t>ČNB</a:t>
            </a:r>
            <a:r>
              <a:rPr lang="cs-CZ" dirty="0" smtClean="0"/>
              <a:t>, která vykonává integrovaný dohled nad celým finančním trhem.</a:t>
            </a:r>
          </a:p>
          <a:p>
            <a:pPr marL="0" indent="0" algn="just">
              <a:buNone/>
            </a:pPr>
            <a:r>
              <a:rPr lang="cs-CZ" dirty="0" smtClean="0"/>
              <a:t>ČNB je orgánem veřejné správy a jako dohledový orgán plní tyto úkoly:</a:t>
            </a:r>
          </a:p>
          <a:p>
            <a:pPr algn="just"/>
            <a:r>
              <a:rPr lang="cs-CZ" dirty="0" smtClean="0"/>
              <a:t>Rozhodování o žádostech a udělení licencí,</a:t>
            </a:r>
          </a:p>
          <a:p>
            <a:pPr algn="just"/>
            <a:r>
              <a:rPr lang="cs-CZ" dirty="0" smtClean="0"/>
              <a:t>Kontrolu dodržování podmínek stanovených udělenými licencemi a povoleními,</a:t>
            </a:r>
          </a:p>
          <a:p>
            <a:pPr algn="just"/>
            <a:r>
              <a:rPr lang="cs-CZ" dirty="0" smtClean="0"/>
              <a:t>Kontrola dodržování zákonů podle zmocnění ze zákonných předpisů,</a:t>
            </a:r>
          </a:p>
          <a:p>
            <a:pPr algn="just"/>
            <a:r>
              <a:rPr lang="cs-CZ" dirty="0" smtClean="0"/>
              <a:t>Získávání informací potřebných pro výkon dohledu,</a:t>
            </a:r>
          </a:p>
          <a:p>
            <a:pPr algn="just"/>
            <a:r>
              <a:rPr lang="cs-CZ" dirty="0" smtClean="0"/>
              <a:t>Řízení o správních deliktech a přestupcích.</a:t>
            </a:r>
          </a:p>
        </p:txBody>
      </p:sp>
    </p:spTree>
    <p:extLst>
      <p:ext uri="{BB962C8B-B14F-4D97-AF65-F5344CB8AC3E}">
        <p14:creationId xmlns:p14="http://schemas.microsoft.com/office/powerpoint/2010/main" val="406811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Charakteristika práva kapitálového trhu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b="1" dirty="0" smtClean="0"/>
              <a:t>Právo kapitálového trhu </a:t>
            </a:r>
            <a:r>
              <a:rPr lang="cs-CZ" dirty="0" smtClean="0"/>
              <a:t>je soubor právních norem, které stanoví závazná pravidla jednání a chování právnických a fyzických osob na kapitálovém trhu. Tyto normy jsou obsaženy v řadě právních předpisů a to jak zákonů tak podzákonných předpisů, jimiž jsou vyhlášky a metodické pokyny ústředních orgánů státní správy a ČNB. Jedná se o normy dvojího druhu, jednak </a:t>
            </a:r>
            <a:r>
              <a:rPr lang="cs-CZ" b="1" dirty="0" smtClean="0"/>
              <a:t>veřejnoprávní</a:t>
            </a:r>
            <a:r>
              <a:rPr lang="cs-CZ" dirty="0" smtClean="0"/>
              <a:t>, stanoví práva a povinnosti účastníků finančního trhu, resp. kapitálového trhu) jimiž je sledována ochrana veřejných zájmů a jednak normy zasahující do závazkových vztahů, které vznikají mezi účastníky finančního, resp. kapitálového trhu, což jsou normy </a:t>
            </a:r>
            <a:r>
              <a:rPr lang="cs-CZ" b="1" dirty="0" smtClean="0"/>
              <a:t>soukromoprávní</a:t>
            </a:r>
            <a:r>
              <a:rPr lang="cs-CZ" dirty="0" smtClean="0"/>
              <a:t>. Právo kapitálového trhu je nejmladším pododvětvím finančního práva.</a:t>
            </a:r>
          </a:p>
        </p:txBody>
      </p:sp>
    </p:spTree>
    <p:extLst>
      <p:ext uri="{BB962C8B-B14F-4D97-AF65-F5344CB8AC3E}">
        <p14:creationId xmlns:p14="http://schemas.microsoft.com/office/powerpoint/2010/main" val="68498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Základní prameny </a:t>
            </a:r>
            <a:br>
              <a:rPr lang="cs-CZ" b="1" dirty="0" smtClean="0"/>
            </a:br>
            <a:r>
              <a:rPr lang="cs-CZ" b="1" dirty="0" smtClean="0"/>
              <a:t>práva kapitálového trhu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Zákon č. 256/2004 Sb., o podnikání na kapitálovém trhu</a:t>
            </a:r>
            <a:endParaRPr lang="cs-CZ" dirty="0" smtClean="0"/>
          </a:p>
          <a:p>
            <a:r>
              <a:rPr lang="cs-CZ" dirty="0" smtClean="0"/>
              <a:t>Zákon č. 191/1950 Sb., zákon směnečný a šekový</a:t>
            </a:r>
          </a:p>
          <a:p>
            <a:r>
              <a:rPr lang="cs-CZ" dirty="0" smtClean="0"/>
              <a:t>Zákon č. 190/2004 Sb., o dluhopisech</a:t>
            </a:r>
          </a:p>
          <a:p>
            <a:r>
              <a:rPr lang="cs-CZ" dirty="0" smtClean="0"/>
              <a:t>Zákon č. 307/2000 Sb., o zemědělských skladních listech a zemědělských skladech a změně některých souvisejících zákonů</a:t>
            </a:r>
          </a:p>
          <a:p>
            <a:r>
              <a:rPr lang="cs-CZ" dirty="0" smtClean="0"/>
              <a:t>Zákon č.15/1998 Sb., o dohledu v oblasti kapitálového trhu a o změně a doplnění dalších zákon</a:t>
            </a:r>
          </a:p>
          <a:p>
            <a:r>
              <a:rPr lang="cs-CZ" dirty="0" smtClean="0"/>
              <a:t>Zákon č. 6/1993 Sb., o České národní bance</a:t>
            </a:r>
          </a:p>
          <a:p>
            <a:r>
              <a:rPr lang="cs-CZ" dirty="0" smtClean="0"/>
              <a:t>Zákon č. </a:t>
            </a:r>
            <a:r>
              <a:rPr lang="cs-CZ" smtClean="0"/>
              <a:t>408/2010 </a:t>
            </a:r>
            <a:r>
              <a:rPr lang="cs-CZ" dirty="0" smtClean="0"/>
              <a:t>Sb., o finančním zajištění</a:t>
            </a:r>
          </a:p>
          <a:p>
            <a:r>
              <a:rPr lang="cs-CZ" dirty="0" smtClean="0"/>
              <a:t>Zákon č. 240/2013 Sb., o investičních společnostech a investičních fondech</a:t>
            </a:r>
          </a:p>
          <a:p>
            <a:r>
              <a:rPr lang="cs-CZ" dirty="0" smtClean="0"/>
              <a:t>Zákon č. 229/1992 Sb., o komoditních burzách</a:t>
            </a:r>
          </a:p>
          <a:p>
            <a:r>
              <a:rPr lang="cs-CZ" dirty="0" smtClean="0"/>
              <a:t>Zákon č. 89/2012 Sb., občanský zákoník</a:t>
            </a:r>
          </a:p>
          <a:p>
            <a:r>
              <a:rPr lang="cs-CZ" dirty="0" smtClean="0"/>
              <a:t>Zákon č. 90/2012 Sb., o obchodních korporacích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930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Definice kapitálového trhu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dirty="0" smtClean="0"/>
              <a:t>Kapitálový trh </a:t>
            </a:r>
            <a:r>
              <a:rPr lang="cs-CZ" dirty="0" smtClean="0"/>
              <a:t>je vzájemně provázaným systémem </a:t>
            </a:r>
            <a:r>
              <a:rPr lang="cs-CZ" b="1" dirty="0" smtClean="0"/>
              <a:t>vztahů, nástrojů a institucí </a:t>
            </a:r>
            <a:r>
              <a:rPr lang="cs-CZ" dirty="0" smtClean="0"/>
              <a:t>umožňujících </a:t>
            </a:r>
            <a:r>
              <a:rPr lang="cs-CZ" b="1" dirty="0" smtClean="0"/>
              <a:t>soustřeďování, rozmisťování a přerozdělování</a:t>
            </a:r>
            <a:r>
              <a:rPr lang="cs-CZ" dirty="0" smtClean="0"/>
              <a:t> dočasně volných finančních aktiv (peněžních prostředků) na dobrovolném smluvním základě prostřednictvím </a:t>
            </a:r>
            <a:r>
              <a:rPr lang="cs-CZ" b="1" dirty="0" smtClean="0"/>
              <a:t>tržního principu</a:t>
            </a:r>
            <a:r>
              <a:rPr lang="cs-CZ" dirty="0" smtClean="0"/>
              <a:t>, tj. střetu nabídky a poptávky.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370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Cenné papíry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Cenné papíry </a:t>
            </a:r>
            <a:r>
              <a:rPr lang="cs-CZ" dirty="0" smtClean="0"/>
              <a:t>jsou fakticky záznamy, s kterými jsou spojena především majetková práva.</a:t>
            </a:r>
          </a:p>
          <a:p>
            <a:pPr marL="0" indent="0">
              <a:buNone/>
            </a:pPr>
            <a:r>
              <a:rPr lang="cs-CZ" dirty="0" smtClean="0"/>
              <a:t>Cenné papíry </a:t>
            </a:r>
            <a:r>
              <a:rPr lang="cs-CZ" b="1" dirty="0" smtClean="0"/>
              <a:t>podle podoby </a:t>
            </a:r>
            <a:r>
              <a:rPr lang="cs-CZ" dirty="0" smtClean="0"/>
              <a:t>rozdělujeme na:</a:t>
            </a:r>
          </a:p>
          <a:p>
            <a:r>
              <a:rPr lang="cs-CZ" dirty="0" smtClean="0"/>
              <a:t>Listinné (fyzické, materializované)</a:t>
            </a:r>
          </a:p>
          <a:p>
            <a:pPr marL="0" indent="0">
              <a:buNone/>
            </a:pPr>
            <a:r>
              <a:rPr lang="cs-CZ" dirty="0" smtClean="0"/>
              <a:t>Cenné papíry </a:t>
            </a:r>
            <a:r>
              <a:rPr lang="cs-CZ" b="1" dirty="0" smtClean="0"/>
              <a:t>podle formy </a:t>
            </a:r>
            <a:r>
              <a:rPr lang="cs-CZ" dirty="0" smtClean="0"/>
              <a:t>rozdělujeme na:</a:t>
            </a:r>
          </a:p>
          <a:p>
            <a:r>
              <a:rPr lang="cs-CZ" dirty="0" smtClean="0"/>
              <a:t>Na doručitele (na majitele),</a:t>
            </a:r>
          </a:p>
          <a:p>
            <a:r>
              <a:rPr lang="cs-CZ" dirty="0" smtClean="0"/>
              <a:t>Na řad,</a:t>
            </a:r>
          </a:p>
          <a:p>
            <a:r>
              <a:rPr lang="cs-CZ" dirty="0" smtClean="0"/>
              <a:t>Na jméno.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104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Předměty obchodování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 smtClean="0"/>
              <a:t>Nejužším pojmem jsou cenné papíry, instrumenty finančního trhu jsou nejširším pojmem a na pomezí mezi nimi se nacházejí </a:t>
            </a:r>
            <a:r>
              <a:rPr lang="cs-CZ" b="1" dirty="0" smtClean="0"/>
              <a:t>investiční instrumenty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r>
              <a:rPr lang="cs-CZ" dirty="0" smtClean="0"/>
              <a:t>Mezi investiční instrumenty řadíme:</a:t>
            </a:r>
          </a:p>
          <a:p>
            <a:pPr algn="just"/>
            <a:r>
              <a:rPr lang="cs-CZ" dirty="0" smtClean="0"/>
              <a:t>Investiční cenné papíry</a:t>
            </a:r>
          </a:p>
          <a:p>
            <a:pPr algn="just"/>
            <a:r>
              <a:rPr lang="cs-CZ" dirty="0" smtClean="0"/>
              <a:t>Cenné papíry kolektivního investování</a:t>
            </a:r>
          </a:p>
          <a:p>
            <a:pPr algn="just"/>
            <a:r>
              <a:rPr lang="cs-CZ" dirty="0" smtClean="0"/>
              <a:t>Nástroje peněžního trhu, které jsou obchodovány na kapitálovém trhu</a:t>
            </a:r>
          </a:p>
          <a:p>
            <a:pPr algn="just"/>
            <a:r>
              <a:rPr lang="cs-CZ" dirty="0" smtClean="0"/>
              <a:t>Finanční a komoditní deriváty.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116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Investiční cenné papíry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b="1" dirty="0" smtClean="0"/>
              <a:t>Akcie a obdobné cenné papíry</a:t>
            </a:r>
            <a:r>
              <a:rPr lang="cs-CZ" dirty="0" smtClean="0"/>
              <a:t> (účastnické cenné papíry) – kmenové, prioritní, se zvláštními právy (otázky související s obchodovatelností), zatímní listy, opční listy (CP k uplatnění předkupních práv), zatímní listinné papíry v s.r.o. – kmenové listy</a:t>
            </a:r>
          </a:p>
          <a:p>
            <a:pPr algn="just"/>
            <a:r>
              <a:rPr lang="cs-CZ" b="1" dirty="0" smtClean="0"/>
              <a:t>Dluhopisy a obdobné cenné papíry </a:t>
            </a:r>
            <a:r>
              <a:rPr lang="cs-CZ" dirty="0" smtClean="0"/>
              <a:t>(dluhové cenné papíry) – korporátní, bankovní, státní, dluhopisy ČNB, municipální dluhopisy, hypotéční zástavní listy. Vyměnitelné dluhopisy a prioritní dluhopisy, podřízené dluhopisy</a:t>
            </a:r>
          </a:p>
          <a:p>
            <a:pPr algn="just"/>
            <a:r>
              <a:rPr lang="cs-CZ" b="1" dirty="0" smtClean="0"/>
              <a:t>Cenné papíry ze kterých vyplývá právo na vypořádání v penězích</a:t>
            </a:r>
            <a:r>
              <a:rPr lang="cs-CZ" dirty="0" smtClean="0"/>
              <a:t> a jejichž hodnota je určena hodnotou investičních cenných papírů, měnových kurzů, úrokových sazeb, úrokových výnosů, komodit nebo finančních indexů.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51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Cenné papíry kolektivního investování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Podílové listy </a:t>
            </a:r>
          </a:p>
          <a:p>
            <a:r>
              <a:rPr lang="cs-CZ" dirty="0" smtClean="0"/>
              <a:t>Zakladatelské akcie a investiční akcie</a:t>
            </a:r>
          </a:p>
          <a:p>
            <a:r>
              <a:rPr lang="cs-CZ" dirty="0" smtClean="0"/>
              <a:t>Investiční listy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333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1215</Words>
  <Application>Microsoft Office PowerPoint</Application>
  <PresentationFormat>Předvádění na obrazovce (4:3)</PresentationFormat>
  <Paragraphs>136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Motiv systému Office</vt:lpstr>
      <vt:lpstr>Úvod do práva kapitálového trhu VOKT (P-3)</vt:lpstr>
      <vt:lpstr>Úvod – 2. část Propedeutika práva kapitálového trhu</vt:lpstr>
      <vt:lpstr>Charakteristika práva kapitálového trhu</vt:lpstr>
      <vt:lpstr>Základní prameny  práva kapitálového trhu</vt:lpstr>
      <vt:lpstr>Definice kapitálového trhu</vt:lpstr>
      <vt:lpstr>Cenné papíry</vt:lpstr>
      <vt:lpstr>Předměty obchodování</vt:lpstr>
      <vt:lpstr>Investiční cenné papíry</vt:lpstr>
      <vt:lpstr>Cenné papíry kolektivního investování</vt:lpstr>
      <vt:lpstr>Nástroje peněžního trhu</vt:lpstr>
      <vt:lpstr>Finanční deriváty – základní členění</vt:lpstr>
      <vt:lpstr>Finanční deriváty</vt:lpstr>
      <vt:lpstr>Investiční služby</vt:lpstr>
      <vt:lpstr>Hlavní investiční služby</vt:lpstr>
      <vt:lpstr>Doplňkové investiční služby</vt:lpstr>
      <vt:lpstr>Obchodník s cennými papíry</vt:lpstr>
      <vt:lpstr>Investiční zprostředkovatel</vt:lpstr>
      <vt:lpstr>Vázaný zástupce</vt:lpstr>
      <vt:lpstr>Veřejná nabídka cenných papírů</vt:lpstr>
      <vt:lpstr>Prospekt cenného papíru</vt:lpstr>
      <vt:lpstr>Trhy cenných papírů</vt:lpstr>
      <vt:lpstr>Typické znaky regulovaného trhu</vt:lpstr>
      <vt:lpstr>Organizátor burzovního trhu</vt:lpstr>
      <vt:lpstr>Dohled nad kapitálovým trhem</vt:lpstr>
    </vt:vector>
  </TitlesOfParts>
  <Company>Univerzita Karlova v Praze, Právnická Fakulta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práva kapitálového trhu</dc:title>
  <dc:creator>Pavel Seknička</dc:creator>
  <cp:lastModifiedBy>Michaela Spackova</cp:lastModifiedBy>
  <cp:revision>24</cp:revision>
  <cp:lastPrinted>2017-03-14T13:58:26Z</cp:lastPrinted>
  <dcterms:created xsi:type="dcterms:W3CDTF">2012-10-13T12:47:38Z</dcterms:created>
  <dcterms:modified xsi:type="dcterms:W3CDTF">2019-04-04T11:31:48Z</dcterms:modified>
</cp:coreProperties>
</file>