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8" r:id="rId4"/>
    <p:sldId id="299" r:id="rId5"/>
    <p:sldId id="300" r:id="rId6"/>
    <p:sldId id="301" r:id="rId7"/>
    <p:sldId id="302" r:id="rId8"/>
    <p:sldId id="260" r:id="rId9"/>
    <p:sldId id="261" r:id="rId10"/>
    <p:sldId id="262" r:id="rId11"/>
    <p:sldId id="263" r:id="rId12"/>
    <p:sldId id="264" r:id="rId13"/>
    <p:sldId id="265" r:id="rId14"/>
    <p:sldId id="267" r:id="rId15"/>
    <p:sldId id="266" r:id="rId16"/>
    <p:sldId id="268" r:id="rId17"/>
    <p:sldId id="269" r:id="rId18"/>
    <p:sldId id="270" r:id="rId19"/>
    <p:sldId id="271" r:id="rId20"/>
    <p:sldId id="272" r:id="rId21"/>
    <p:sldId id="273" r:id="rId22"/>
    <p:sldId id="274" r:id="rId23"/>
    <p:sldId id="275" r:id="rId24"/>
    <p:sldId id="276" r:id="rId25"/>
    <p:sldId id="292" r:id="rId26"/>
    <p:sldId id="293" r:id="rId27"/>
    <p:sldId id="303" r:id="rId28"/>
    <p:sldId id="295" r:id="rId29"/>
    <p:sldId id="296" r:id="rId30"/>
    <p:sldId id="279" r:id="rId31"/>
    <p:sldId id="281" r:id="rId32"/>
    <p:sldId id="282" r:id="rId33"/>
    <p:sldId id="283" r:id="rId34"/>
    <p:sldId id="288" r:id="rId35"/>
    <p:sldId id="284" r:id="rId36"/>
    <p:sldId id="278" r:id="rId37"/>
    <p:sldId id="285" r:id="rId38"/>
    <p:sldId id="286" r:id="rId39"/>
    <p:sldId id="289" r:id="rId40"/>
    <p:sldId id="287" r:id="rId41"/>
    <p:sldId id="290" r:id="rId42"/>
    <p:sldId id="291" r:id="rId43"/>
    <p:sldId id="297" r:id="rId4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774"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B6365EF7-FF0D-4D94-9F18-8B5738E59C57}" type="datetimeFigureOut">
              <a:rPr lang="cs-CZ" smtClean="0"/>
              <a:t>4.4.2019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46C0C95-3C52-4E0B-A6AF-87E8D11E022A}" type="slidenum">
              <a:rPr lang="cs-CZ" smtClean="0"/>
              <a:t>‹#›</a:t>
            </a:fld>
            <a:endParaRPr lang="cs-CZ"/>
          </a:p>
        </p:txBody>
      </p:sp>
    </p:spTree>
    <p:extLst>
      <p:ext uri="{BB962C8B-B14F-4D97-AF65-F5344CB8AC3E}">
        <p14:creationId xmlns:p14="http://schemas.microsoft.com/office/powerpoint/2010/main" val="3672595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6365EF7-FF0D-4D94-9F18-8B5738E59C57}" type="datetimeFigureOut">
              <a:rPr lang="cs-CZ" smtClean="0"/>
              <a:t>4.4.2019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46C0C95-3C52-4E0B-A6AF-87E8D11E022A}" type="slidenum">
              <a:rPr lang="cs-CZ" smtClean="0"/>
              <a:t>‹#›</a:t>
            </a:fld>
            <a:endParaRPr lang="cs-CZ"/>
          </a:p>
        </p:txBody>
      </p:sp>
    </p:spTree>
    <p:extLst>
      <p:ext uri="{BB962C8B-B14F-4D97-AF65-F5344CB8AC3E}">
        <p14:creationId xmlns:p14="http://schemas.microsoft.com/office/powerpoint/2010/main" val="4203287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6365EF7-FF0D-4D94-9F18-8B5738E59C57}" type="datetimeFigureOut">
              <a:rPr lang="cs-CZ" smtClean="0"/>
              <a:t>4.4.2019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46C0C95-3C52-4E0B-A6AF-87E8D11E022A}" type="slidenum">
              <a:rPr lang="cs-CZ" smtClean="0"/>
              <a:t>‹#›</a:t>
            </a:fld>
            <a:endParaRPr lang="cs-CZ"/>
          </a:p>
        </p:txBody>
      </p:sp>
    </p:spTree>
    <p:extLst>
      <p:ext uri="{BB962C8B-B14F-4D97-AF65-F5344CB8AC3E}">
        <p14:creationId xmlns:p14="http://schemas.microsoft.com/office/powerpoint/2010/main" val="2165073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6365EF7-FF0D-4D94-9F18-8B5738E59C57}" type="datetimeFigureOut">
              <a:rPr lang="cs-CZ" smtClean="0"/>
              <a:t>4.4.2019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46C0C95-3C52-4E0B-A6AF-87E8D11E022A}" type="slidenum">
              <a:rPr lang="cs-CZ" smtClean="0"/>
              <a:t>‹#›</a:t>
            </a:fld>
            <a:endParaRPr lang="cs-CZ"/>
          </a:p>
        </p:txBody>
      </p:sp>
    </p:spTree>
    <p:extLst>
      <p:ext uri="{BB962C8B-B14F-4D97-AF65-F5344CB8AC3E}">
        <p14:creationId xmlns:p14="http://schemas.microsoft.com/office/powerpoint/2010/main" val="4065632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B6365EF7-FF0D-4D94-9F18-8B5738E59C57}" type="datetimeFigureOut">
              <a:rPr lang="cs-CZ" smtClean="0"/>
              <a:t>4.4.2019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46C0C95-3C52-4E0B-A6AF-87E8D11E022A}" type="slidenum">
              <a:rPr lang="cs-CZ" smtClean="0"/>
              <a:t>‹#›</a:t>
            </a:fld>
            <a:endParaRPr lang="cs-CZ"/>
          </a:p>
        </p:txBody>
      </p:sp>
    </p:spTree>
    <p:extLst>
      <p:ext uri="{BB962C8B-B14F-4D97-AF65-F5344CB8AC3E}">
        <p14:creationId xmlns:p14="http://schemas.microsoft.com/office/powerpoint/2010/main" val="971099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B6365EF7-FF0D-4D94-9F18-8B5738E59C57}" type="datetimeFigureOut">
              <a:rPr lang="cs-CZ" smtClean="0"/>
              <a:t>4.4.2019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46C0C95-3C52-4E0B-A6AF-87E8D11E022A}" type="slidenum">
              <a:rPr lang="cs-CZ" smtClean="0"/>
              <a:t>‹#›</a:t>
            </a:fld>
            <a:endParaRPr lang="cs-CZ"/>
          </a:p>
        </p:txBody>
      </p:sp>
    </p:spTree>
    <p:extLst>
      <p:ext uri="{BB962C8B-B14F-4D97-AF65-F5344CB8AC3E}">
        <p14:creationId xmlns:p14="http://schemas.microsoft.com/office/powerpoint/2010/main" val="2336310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6365EF7-FF0D-4D94-9F18-8B5738E59C57}" type="datetimeFigureOut">
              <a:rPr lang="cs-CZ" smtClean="0"/>
              <a:t>4.4.2019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946C0C95-3C52-4E0B-A6AF-87E8D11E022A}" type="slidenum">
              <a:rPr lang="cs-CZ" smtClean="0"/>
              <a:t>‹#›</a:t>
            </a:fld>
            <a:endParaRPr lang="cs-CZ"/>
          </a:p>
        </p:txBody>
      </p:sp>
    </p:spTree>
    <p:extLst>
      <p:ext uri="{BB962C8B-B14F-4D97-AF65-F5344CB8AC3E}">
        <p14:creationId xmlns:p14="http://schemas.microsoft.com/office/powerpoint/2010/main" val="3874871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B6365EF7-FF0D-4D94-9F18-8B5738E59C57}" type="datetimeFigureOut">
              <a:rPr lang="cs-CZ" smtClean="0"/>
              <a:t>4.4.2019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946C0C95-3C52-4E0B-A6AF-87E8D11E022A}" type="slidenum">
              <a:rPr lang="cs-CZ" smtClean="0"/>
              <a:t>‹#›</a:t>
            </a:fld>
            <a:endParaRPr lang="cs-CZ"/>
          </a:p>
        </p:txBody>
      </p:sp>
    </p:spTree>
    <p:extLst>
      <p:ext uri="{BB962C8B-B14F-4D97-AF65-F5344CB8AC3E}">
        <p14:creationId xmlns:p14="http://schemas.microsoft.com/office/powerpoint/2010/main" val="82013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6365EF7-FF0D-4D94-9F18-8B5738E59C57}" type="datetimeFigureOut">
              <a:rPr lang="cs-CZ" smtClean="0"/>
              <a:t>4.4.2019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946C0C95-3C52-4E0B-A6AF-87E8D11E022A}" type="slidenum">
              <a:rPr lang="cs-CZ" smtClean="0"/>
              <a:t>‹#›</a:t>
            </a:fld>
            <a:endParaRPr lang="cs-CZ"/>
          </a:p>
        </p:txBody>
      </p:sp>
    </p:spTree>
    <p:extLst>
      <p:ext uri="{BB962C8B-B14F-4D97-AF65-F5344CB8AC3E}">
        <p14:creationId xmlns:p14="http://schemas.microsoft.com/office/powerpoint/2010/main" val="1130534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6365EF7-FF0D-4D94-9F18-8B5738E59C57}" type="datetimeFigureOut">
              <a:rPr lang="cs-CZ" smtClean="0"/>
              <a:t>4.4.2019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46C0C95-3C52-4E0B-A6AF-87E8D11E022A}" type="slidenum">
              <a:rPr lang="cs-CZ" smtClean="0"/>
              <a:t>‹#›</a:t>
            </a:fld>
            <a:endParaRPr lang="cs-CZ"/>
          </a:p>
        </p:txBody>
      </p:sp>
    </p:spTree>
    <p:extLst>
      <p:ext uri="{BB962C8B-B14F-4D97-AF65-F5344CB8AC3E}">
        <p14:creationId xmlns:p14="http://schemas.microsoft.com/office/powerpoint/2010/main" val="869636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6365EF7-FF0D-4D94-9F18-8B5738E59C57}" type="datetimeFigureOut">
              <a:rPr lang="cs-CZ" smtClean="0"/>
              <a:t>4.4.2019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46C0C95-3C52-4E0B-A6AF-87E8D11E022A}" type="slidenum">
              <a:rPr lang="cs-CZ" smtClean="0"/>
              <a:t>‹#›</a:t>
            </a:fld>
            <a:endParaRPr lang="cs-CZ"/>
          </a:p>
        </p:txBody>
      </p:sp>
    </p:spTree>
    <p:extLst>
      <p:ext uri="{BB962C8B-B14F-4D97-AF65-F5344CB8AC3E}">
        <p14:creationId xmlns:p14="http://schemas.microsoft.com/office/powerpoint/2010/main" val="2927326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365EF7-FF0D-4D94-9F18-8B5738E59C57}" type="datetimeFigureOut">
              <a:rPr lang="cs-CZ" smtClean="0"/>
              <a:t>4.4.2019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6C0C95-3C52-4E0B-A6AF-87E8D11E022A}" type="slidenum">
              <a:rPr lang="cs-CZ" smtClean="0"/>
              <a:t>‹#›</a:t>
            </a:fld>
            <a:endParaRPr lang="cs-CZ"/>
          </a:p>
        </p:txBody>
      </p:sp>
    </p:spTree>
    <p:extLst>
      <p:ext uri="{BB962C8B-B14F-4D97-AF65-F5344CB8AC3E}">
        <p14:creationId xmlns:p14="http://schemas.microsoft.com/office/powerpoint/2010/main" val="2957633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484785"/>
            <a:ext cx="7702624" cy="2115666"/>
          </a:xfrm>
        </p:spPr>
        <p:txBody>
          <a:bodyPr>
            <a:normAutofit/>
          </a:bodyPr>
          <a:lstStyle/>
          <a:p>
            <a:r>
              <a:rPr lang="cs-CZ" sz="3200" b="1" dirty="0" smtClean="0"/>
              <a:t>Kapitálový trh, investice , investování, investiční nástroje a vztah k právu kapitálového trhu</a:t>
            </a:r>
            <a:r>
              <a:rPr lang="cs-CZ" sz="3200" b="1" smtClean="0"/>
              <a:t/>
            </a:r>
            <a:br>
              <a:rPr lang="cs-CZ" sz="3200" b="1" smtClean="0"/>
            </a:br>
            <a:r>
              <a:rPr lang="cs-CZ" sz="3200" smtClean="0"/>
              <a:t>VOKT (P-2)</a:t>
            </a:r>
            <a:endParaRPr lang="cs-CZ" sz="3200" b="1" dirty="0"/>
          </a:p>
        </p:txBody>
      </p:sp>
      <p:sp>
        <p:nvSpPr>
          <p:cNvPr id="3" name="Podnadpis 2"/>
          <p:cNvSpPr>
            <a:spLocks noGrp="1"/>
          </p:cNvSpPr>
          <p:nvPr>
            <p:ph type="subTitle" idx="1"/>
          </p:nvPr>
        </p:nvSpPr>
        <p:spPr/>
        <p:txBody>
          <a:bodyPr/>
          <a:lstStyle/>
          <a:p>
            <a:r>
              <a:rPr lang="cs-CZ" dirty="0" smtClean="0"/>
              <a:t>Pavel Seknička</a:t>
            </a:r>
            <a:endParaRPr lang="cs-CZ" dirty="0"/>
          </a:p>
        </p:txBody>
      </p:sp>
    </p:spTree>
    <p:extLst>
      <p:ext uri="{BB962C8B-B14F-4D97-AF65-F5344CB8AC3E}">
        <p14:creationId xmlns:p14="http://schemas.microsoft.com/office/powerpoint/2010/main" val="291565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Členění kapitálového trhu</a:t>
            </a:r>
            <a:br>
              <a:rPr lang="cs-CZ" b="1" dirty="0" smtClean="0"/>
            </a:br>
            <a:r>
              <a:rPr lang="cs-CZ" dirty="0" smtClean="0"/>
              <a:t>podle instrumentů</a:t>
            </a:r>
            <a:endParaRPr lang="cs-CZ" b="1" dirty="0"/>
          </a:p>
        </p:txBody>
      </p:sp>
      <p:sp>
        <p:nvSpPr>
          <p:cNvPr id="3" name="Zástupný symbol pro obsah 2"/>
          <p:cNvSpPr>
            <a:spLocks noGrp="1"/>
          </p:cNvSpPr>
          <p:nvPr>
            <p:ph idx="1"/>
          </p:nvPr>
        </p:nvSpPr>
        <p:spPr/>
        <p:txBody>
          <a:bodyPr/>
          <a:lstStyle/>
          <a:p>
            <a:pPr algn="just"/>
            <a:r>
              <a:rPr lang="cs-CZ" b="1" dirty="0" smtClean="0"/>
              <a:t>Trh s dluhovými instrumenty</a:t>
            </a:r>
            <a:r>
              <a:rPr lang="cs-CZ" dirty="0" smtClean="0"/>
              <a:t>, např. s dluhopisy, hypotéčními listy apod.</a:t>
            </a:r>
          </a:p>
          <a:p>
            <a:pPr algn="just"/>
            <a:r>
              <a:rPr lang="cs-CZ" b="1" dirty="0" smtClean="0"/>
              <a:t>Trh s majetkovými instrumenty</a:t>
            </a:r>
            <a:r>
              <a:rPr lang="cs-CZ" dirty="0" smtClean="0"/>
              <a:t>, např. akciemi, podílovými listy apod.</a:t>
            </a:r>
          </a:p>
          <a:p>
            <a:pPr marL="0" indent="0" algn="just">
              <a:buNone/>
            </a:pPr>
            <a:r>
              <a:rPr lang="cs-CZ" dirty="0" smtClean="0"/>
              <a:t>Nejčastěji tak mluvíme o </a:t>
            </a:r>
            <a:r>
              <a:rPr lang="cs-CZ" b="1" dirty="0" smtClean="0"/>
              <a:t>trhu dluhopisů a trhu akcií</a:t>
            </a:r>
            <a:r>
              <a:rPr lang="cs-CZ" dirty="0" smtClean="0"/>
              <a:t>.</a:t>
            </a:r>
            <a:endParaRPr lang="cs-CZ" dirty="0"/>
          </a:p>
        </p:txBody>
      </p:sp>
    </p:spTree>
    <p:extLst>
      <p:ext uri="{BB962C8B-B14F-4D97-AF65-F5344CB8AC3E}">
        <p14:creationId xmlns:p14="http://schemas.microsoft.com/office/powerpoint/2010/main" val="600282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Členění kapitálového trhu</a:t>
            </a:r>
            <a:br>
              <a:rPr lang="cs-CZ" b="1" dirty="0" smtClean="0"/>
            </a:br>
            <a:r>
              <a:rPr lang="cs-CZ" dirty="0" smtClean="0"/>
              <a:t>podle stability</a:t>
            </a:r>
            <a:endParaRPr lang="cs-CZ" b="1" dirty="0"/>
          </a:p>
        </p:txBody>
      </p:sp>
      <p:sp>
        <p:nvSpPr>
          <p:cNvPr id="3" name="Zástupný symbol pro obsah 2"/>
          <p:cNvSpPr>
            <a:spLocks noGrp="1"/>
          </p:cNvSpPr>
          <p:nvPr>
            <p:ph idx="1"/>
          </p:nvPr>
        </p:nvSpPr>
        <p:spPr/>
        <p:txBody>
          <a:bodyPr>
            <a:normAutofit fontScale="92500" lnSpcReduction="10000"/>
          </a:bodyPr>
          <a:lstStyle/>
          <a:p>
            <a:pPr algn="just"/>
            <a:r>
              <a:rPr lang="cs-CZ" b="1" dirty="0" smtClean="0"/>
              <a:t>Regulovaný trh</a:t>
            </a:r>
            <a:r>
              <a:rPr lang="cs-CZ" dirty="0" smtClean="0"/>
              <a:t> je trh s investičními nástroji organizovaný organizátorem regulovaného trhu (burzou)  v souladu s povolením ČNB, na kterém se obchoduje pravidelně a který má stanovena pravidla pro přijímání investičních nástrojů k obchodování na regulovaném trhu, pravidla obchodování na regulovaném trhu a pravidla přístupu na regulovaný trh, která jsou v souladu se zákonem o podnikání na kapitálovém trhu;</a:t>
            </a:r>
          </a:p>
          <a:p>
            <a:r>
              <a:rPr lang="cs-CZ" b="1" dirty="0" smtClean="0"/>
              <a:t>Neregulovaný trh</a:t>
            </a:r>
          </a:p>
          <a:p>
            <a:pPr marL="0" indent="0">
              <a:buNone/>
            </a:pPr>
            <a:endParaRPr lang="cs-CZ" dirty="0"/>
          </a:p>
        </p:txBody>
      </p:sp>
    </p:spTree>
    <p:extLst>
      <p:ext uri="{BB962C8B-B14F-4D97-AF65-F5344CB8AC3E}">
        <p14:creationId xmlns:p14="http://schemas.microsoft.com/office/powerpoint/2010/main" val="1821870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Stručná historie kapitálového trhu – od 12. do 19. století</a:t>
            </a:r>
            <a:endParaRPr lang="cs-CZ" b="1" dirty="0"/>
          </a:p>
        </p:txBody>
      </p:sp>
      <p:sp>
        <p:nvSpPr>
          <p:cNvPr id="3" name="Zástupný symbol pro obsah 2"/>
          <p:cNvSpPr>
            <a:spLocks noGrp="1"/>
          </p:cNvSpPr>
          <p:nvPr>
            <p:ph idx="1"/>
          </p:nvPr>
        </p:nvSpPr>
        <p:spPr/>
        <p:txBody>
          <a:bodyPr>
            <a:normAutofit fontScale="92500" lnSpcReduction="20000"/>
          </a:bodyPr>
          <a:lstStyle/>
          <a:p>
            <a:pPr algn="just"/>
            <a:r>
              <a:rPr lang="cs-CZ" dirty="0" smtClean="0"/>
              <a:t>V Evropě se nejdůležitější finanční střediska a centra kapitálového trhu ve 12. a 13. století soustředila v severní </a:t>
            </a:r>
            <a:r>
              <a:rPr lang="cs-CZ" b="1" dirty="0" smtClean="0"/>
              <a:t>Itálii – Florencie, </a:t>
            </a:r>
            <a:r>
              <a:rPr lang="cs-CZ" b="1" dirty="0"/>
              <a:t>B</a:t>
            </a:r>
            <a:r>
              <a:rPr lang="cs-CZ" b="1" dirty="0" smtClean="0"/>
              <a:t>enátky, Janov</a:t>
            </a:r>
            <a:r>
              <a:rPr lang="cs-CZ" dirty="0" smtClean="0"/>
              <a:t>, kde vznikají první banky a zárodky burzovních obchodů;</a:t>
            </a:r>
          </a:p>
          <a:p>
            <a:pPr algn="just"/>
            <a:r>
              <a:rPr lang="cs-CZ" dirty="0" smtClean="0"/>
              <a:t> V 16. a 17. století se centrem burzovnictví stává </a:t>
            </a:r>
            <a:r>
              <a:rPr lang="cs-CZ" b="1" dirty="0" smtClean="0"/>
              <a:t>Holandsko</a:t>
            </a:r>
            <a:r>
              <a:rPr lang="cs-CZ" dirty="0" smtClean="0"/>
              <a:t>;</a:t>
            </a:r>
          </a:p>
          <a:p>
            <a:pPr algn="just"/>
            <a:r>
              <a:rPr lang="cs-CZ" dirty="0" smtClean="0"/>
              <a:t>V 18. a 19. století iniciativu převzala </a:t>
            </a:r>
            <a:r>
              <a:rPr lang="cs-CZ" b="1" dirty="0" smtClean="0"/>
              <a:t>Anglie</a:t>
            </a:r>
            <a:r>
              <a:rPr lang="cs-CZ" dirty="0" smtClean="0"/>
              <a:t>, která se stala největším střediskem v oblasti úvěru, obchodů a cennými papíry i mezinárodních měnových transakcí.</a:t>
            </a:r>
            <a:endParaRPr lang="cs-CZ" dirty="0"/>
          </a:p>
        </p:txBody>
      </p:sp>
    </p:spTree>
    <p:extLst>
      <p:ext uri="{BB962C8B-B14F-4D97-AF65-F5344CB8AC3E}">
        <p14:creationId xmlns:p14="http://schemas.microsoft.com/office/powerpoint/2010/main" val="1934818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Historický přehled procesu vzniku burz cenných papírů</a:t>
            </a:r>
            <a:endParaRPr lang="cs-CZ" b="1" dirty="0"/>
          </a:p>
        </p:txBody>
      </p:sp>
      <p:sp>
        <p:nvSpPr>
          <p:cNvPr id="3" name="Zástupný symbol pro obsah 2"/>
          <p:cNvSpPr>
            <a:spLocks noGrp="1"/>
          </p:cNvSpPr>
          <p:nvPr>
            <p:ph idx="1"/>
          </p:nvPr>
        </p:nvSpPr>
        <p:spPr/>
        <p:txBody>
          <a:bodyPr>
            <a:normAutofit lnSpcReduction="10000"/>
          </a:bodyPr>
          <a:lstStyle/>
          <a:p>
            <a:r>
              <a:rPr lang="cs-CZ" dirty="0" smtClean="0"/>
              <a:t>1409 – Bruggy</a:t>
            </a:r>
          </a:p>
          <a:p>
            <a:r>
              <a:rPr lang="cs-CZ" dirty="0" smtClean="0"/>
              <a:t>1460 – Antverpy</a:t>
            </a:r>
          </a:p>
          <a:p>
            <a:r>
              <a:rPr lang="cs-CZ" dirty="0" smtClean="0"/>
              <a:t>1530 – Amsterodam</a:t>
            </a:r>
          </a:p>
          <a:p>
            <a:r>
              <a:rPr lang="cs-CZ" dirty="0" smtClean="0"/>
              <a:t>1698 – Londýn</a:t>
            </a:r>
          </a:p>
          <a:p>
            <a:r>
              <a:rPr lang="cs-CZ" dirty="0" smtClean="0"/>
              <a:t>1716 – Berlín</a:t>
            </a:r>
          </a:p>
          <a:p>
            <a:r>
              <a:rPr lang="cs-CZ" dirty="0" smtClean="0"/>
              <a:t>1724 – Paříž </a:t>
            </a:r>
          </a:p>
          <a:p>
            <a:r>
              <a:rPr lang="cs-CZ" dirty="0" smtClean="0"/>
              <a:t>1771 – Vídeň (1753 – první pokus)</a:t>
            </a:r>
          </a:p>
          <a:p>
            <a:r>
              <a:rPr lang="cs-CZ" dirty="0" smtClean="0"/>
              <a:t>1871 – Praha </a:t>
            </a:r>
            <a:endParaRPr lang="cs-CZ" dirty="0"/>
          </a:p>
        </p:txBody>
      </p:sp>
    </p:spTree>
    <p:extLst>
      <p:ext uri="{BB962C8B-B14F-4D97-AF65-F5344CB8AC3E}">
        <p14:creationId xmlns:p14="http://schemas.microsoft.com/office/powerpoint/2010/main" val="2709383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Historie kolektivního investování</a:t>
            </a:r>
            <a:br>
              <a:rPr lang="cs-CZ" b="1" dirty="0" smtClean="0"/>
            </a:br>
            <a:endParaRPr lang="cs-CZ" b="1" dirty="0"/>
          </a:p>
        </p:txBody>
      </p:sp>
      <p:sp>
        <p:nvSpPr>
          <p:cNvPr id="3" name="Zástupný symbol pro obsah 2"/>
          <p:cNvSpPr>
            <a:spLocks noGrp="1"/>
          </p:cNvSpPr>
          <p:nvPr>
            <p:ph idx="1"/>
          </p:nvPr>
        </p:nvSpPr>
        <p:spPr/>
        <p:txBody>
          <a:bodyPr>
            <a:normAutofit fontScale="92500" lnSpcReduction="20000"/>
          </a:bodyPr>
          <a:lstStyle/>
          <a:p>
            <a:pPr marL="0" indent="0" algn="just">
              <a:buNone/>
            </a:pPr>
            <a:r>
              <a:rPr lang="cs-CZ" dirty="0" smtClean="0"/>
              <a:t>K rozmachu kolektivního investování došlo v 70. letech </a:t>
            </a:r>
            <a:r>
              <a:rPr lang="cs-CZ" b="1" dirty="0" smtClean="0"/>
              <a:t>19. století ve Velké Británii</a:t>
            </a:r>
            <a:r>
              <a:rPr lang="cs-CZ" dirty="0" smtClean="0"/>
              <a:t>, kdy se rozvíjely investiční fondy ve </a:t>
            </a:r>
            <a:r>
              <a:rPr lang="cs-CZ" b="1" dirty="0" smtClean="0"/>
              <a:t>formě trustů</a:t>
            </a:r>
            <a:r>
              <a:rPr lang="cs-CZ" dirty="0" smtClean="0"/>
              <a:t>, které byly často ve vlastnictví bohatých rodin. Jejich účelem bylo </a:t>
            </a:r>
            <a:r>
              <a:rPr lang="cs-CZ" b="1" dirty="0" smtClean="0"/>
              <a:t>shromáždit finanční prostředky na financování průmyslové výroby a stavbu železnic v Evropě </a:t>
            </a:r>
            <a:r>
              <a:rPr lang="cs-CZ" dirty="0" smtClean="0"/>
              <a:t>přičemž investovaly zejména do zahraničních cenných papírů. V letech 1870 až 1914  jich ve Velké Británii vzniklo více jak 100 a to ve formě </a:t>
            </a:r>
            <a:r>
              <a:rPr lang="cs-CZ" b="1" dirty="0" smtClean="0"/>
              <a:t>uzavřených investičních společností</a:t>
            </a:r>
            <a:r>
              <a:rPr lang="cs-CZ" dirty="0" smtClean="0"/>
              <a:t>.</a:t>
            </a:r>
          </a:p>
          <a:p>
            <a:pPr marL="0" indent="0" algn="just">
              <a:buNone/>
            </a:pPr>
            <a:r>
              <a:rPr lang="cs-CZ" dirty="0" smtClean="0"/>
              <a:t>(Musílek, P., 2002; </a:t>
            </a:r>
            <a:r>
              <a:rPr lang="cs-CZ" dirty="0" err="1" smtClean="0"/>
              <a:t>Landorová</a:t>
            </a:r>
            <a:r>
              <a:rPr lang="cs-CZ" dirty="0" smtClean="0"/>
              <a:t>, A., 2005)</a:t>
            </a:r>
            <a:endParaRPr lang="cs-CZ" dirty="0"/>
          </a:p>
        </p:txBody>
      </p:sp>
    </p:spTree>
    <p:extLst>
      <p:ext uri="{BB962C8B-B14F-4D97-AF65-F5344CB8AC3E}">
        <p14:creationId xmlns:p14="http://schemas.microsoft.com/office/powerpoint/2010/main" val="370348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b="1" dirty="0" smtClean="0"/>
              <a:t>Historie kolektivního investování</a:t>
            </a:r>
            <a:br>
              <a:rPr lang="cs-CZ" sz="3200" b="1" dirty="0" smtClean="0"/>
            </a:br>
            <a:endParaRPr lang="cs-CZ" sz="3200" b="1" dirty="0"/>
          </a:p>
        </p:txBody>
      </p:sp>
      <p:sp>
        <p:nvSpPr>
          <p:cNvPr id="3" name="Zástupný symbol pro obsah 2"/>
          <p:cNvSpPr>
            <a:spLocks noGrp="1"/>
          </p:cNvSpPr>
          <p:nvPr>
            <p:ph idx="1"/>
          </p:nvPr>
        </p:nvSpPr>
        <p:spPr/>
        <p:txBody>
          <a:bodyPr>
            <a:normAutofit fontScale="92500" lnSpcReduction="20000"/>
          </a:bodyPr>
          <a:lstStyle/>
          <a:p>
            <a:pPr marL="0" indent="0" algn="just">
              <a:buNone/>
            </a:pPr>
            <a:r>
              <a:rPr lang="cs-CZ" dirty="0" smtClean="0"/>
              <a:t>Novou institucí na kapitálovém trhu se stává uzavřený </a:t>
            </a:r>
            <a:r>
              <a:rPr lang="cs-CZ" b="1" dirty="0" smtClean="0"/>
              <a:t>investiční fond</a:t>
            </a:r>
            <a:r>
              <a:rPr lang="cs-CZ" dirty="0" smtClean="0"/>
              <a:t>, který byl </a:t>
            </a:r>
            <a:r>
              <a:rPr lang="cs-CZ" b="1" dirty="0" smtClean="0"/>
              <a:t>založen ve Velké Británii v roce 1868</a:t>
            </a:r>
            <a:r>
              <a:rPr lang="cs-CZ" dirty="0" smtClean="0"/>
              <a:t> pod názvem </a:t>
            </a:r>
            <a:r>
              <a:rPr lang="cs-CZ" b="1" dirty="0" smtClean="0"/>
              <a:t>Zahraniční a koloniální trust </a:t>
            </a:r>
            <a:r>
              <a:rPr lang="cs-CZ" dirty="0" smtClean="0"/>
              <a:t>(</a:t>
            </a:r>
            <a:r>
              <a:rPr lang="cs-CZ" dirty="0" err="1" smtClean="0"/>
              <a:t>Foreign</a:t>
            </a:r>
            <a:r>
              <a:rPr lang="cs-CZ" dirty="0" smtClean="0"/>
              <a:t> and </a:t>
            </a:r>
            <a:r>
              <a:rPr lang="cs-CZ" dirty="0" err="1" smtClean="0"/>
              <a:t>Colonial</a:t>
            </a:r>
            <a:r>
              <a:rPr lang="cs-CZ" dirty="0" smtClean="0"/>
              <a:t> Trust). Tento trust investoval do 17 různých dlouhodobých dluhopisů kotovaných na Londýnské burze. V portfoliu fondu byly dluhopisy emitované  vládou USA, ale také Peru, </a:t>
            </a:r>
            <a:r>
              <a:rPr lang="cs-CZ" dirty="0"/>
              <a:t>P</a:t>
            </a:r>
            <a:r>
              <a:rPr lang="cs-CZ" dirty="0" smtClean="0"/>
              <a:t>ortugalska, Turecka a Ruska. Trust sliboval výnos 7% po dobu 24 let. V uvedené době </a:t>
            </a:r>
            <a:r>
              <a:rPr lang="cs-CZ" dirty="0"/>
              <a:t>v</a:t>
            </a:r>
            <a:r>
              <a:rPr lang="cs-CZ" dirty="0" smtClean="0"/>
              <a:t>ynášely dluhopisy vlády Velké Británie  pouze 3%. Tento trust je považován za příklad mezinárodní diverzifikace investic.</a:t>
            </a:r>
            <a:endParaRPr lang="cs-CZ" dirty="0"/>
          </a:p>
        </p:txBody>
      </p:sp>
    </p:spTree>
    <p:extLst>
      <p:ext uri="{BB962C8B-B14F-4D97-AF65-F5344CB8AC3E}">
        <p14:creationId xmlns:p14="http://schemas.microsoft.com/office/powerpoint/2010/main" val="2766926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Historie kapitálového trhu</a:t>
            </a:r>
            <a:br>
              <a:rPr lang="cs-CZ" b="1" dirty="0" smtClean="0"/>
            </a:br>
            <a:r>
              <a:rPr lang="cs-CZ" dirty="0" smtClean="0"/>
              <a:t>období 1880 až 1914/18</a:t>
            </a:r>
            <a:endParaRPr lang="cs-CZ" b="1" dirty="0"/>
          </a:p>
        </p:txBody>
      </p:sp>
      <p:sp>
        <p:nvSpPr>
          <p:cNvPr id="3" name="Zástupný symbol pro obsah 2"/>
          <p:cNvSpPr>
            <a:spLocks noGrp="1"/>
          </p:cNvSpPr>
          <p:nvPr>
            <p:ph idx="1"/>
          </p:nvPr>
        </p:nvSpPr>
        <p:spPr/>
        <p:txBody>
          <a:bodyPr>
            <a:normAutofit fontScale="70000" lnSpcReduction="20000"/>
          </a:bodyPr>
          <a:lstStyle/>
          <a:p>
            <a:pPr marL="0" indent="0" algn="just">
              <a:buNone/>
            </a:pPr>
            <a:r>
              <a:rPr lang="cs-CZ" dirty="0" smtClean="0"/>
              <a:t>V letech </a:t>
            </a:r>
            <a:r>
              <a:rPr lang="cs-CZ" b="1" dirty="0" smtClean="0"/>
              <a:t>1880 až 1914 </a:t>
            </a:r>
            <a:r>
              <a:rPr lang="cs-CZ" dirty="0" smtClean="0"/>
              <a:t>existoval </a:t>
            </a:r>
            <a:r>
              <a:rPr lang="cs-CZ" b="1" dirty="0" smtClean="0"/>
              <a:t>mezinárodní měnový systém</a:t>
            </a:r>
            <a:r>
              <a:rPr lang="cs-CZ" dirty="0" smtClean="0"/>
              <a:t>, který byl založen na </a:t>
            </a:r>
            <a:r>
              <a:rPr lang="cs-CZ" b="1" dirty="0" smtClean="0"/>
              <a:t>zlatém standardu</a:t>
            </a:r>
            <a:r>
              <a:rPr lang="cs-CZ" dirty="0" smtClean="0"/>
              <a:t>, tj. směnitelnosti národních měn za zlato, tj. podle zlatého obsahu konkrétní měny. </a:t>
            </a:r>
            <a:r>
              <a:rPr lang="cs-CZ" dirty="0"/>
              <a:t>T</a:t>
            </a:r>
            <a:r>
              <a:rPr lang="cs-CZ" dirty="0" smtClean="0"/>
              <a:t>ento systém byl funkční do první světové války, kapitálový trh v této éře fungoval jako specifický protikrizový faktor.</a:t>
            </a:r>
          </a:p>
          <a:p>
            <a:pPr marL="0" indent="0" algn="just">
              <a:buNone/>
            </a:pPr>
            <a:r>
              <a:rPr lang="cs-CZ" dirty="0" smtClean="0"/>
              <a:t>První světová válka vyvolala  obrovské poruchy  ve fungování národních i mezinárodních kapitálových trhů, kapitálový trh byl rozvrácen. Padl zlatý standard, inflace v zemích, které válčily dosahovala obrovských rozměrů, bylo narušeno fungování úvěrové soustavy, včetně činnosti burz cenných papírů, zadlužení válčících zemí dosáhlo astronomických částek. </a:t>
            </a:r>
          </a:p>
          <a:p>
            <a:pPr marL="0" indent="0" algn="just">
              <a:buNone/>
            </a:pPr>
            <a:r>
              <a:rPr lang="cs-CZ" dirty="0" smtClean="0"/>
              <a:t>Prostředky na financování války byly získány </a:t>
            </a:r>
            <a:r>
              <a:rPr lang="cs-CZ" b="1" dirty="0" smtClean="0"/>
              <a:t>vnitřními půjčkami</a:t>
            </a:r>
            <a:r>
              <a:rPr lang="cs-CZ" dirty="0" smtClean="0"/>
              <a:t>., tím narůstal vnitřní dluh válčících zemí. Jedinou zemí, které přinesla válka prospěch, </a:t>
            </a:r>
            <a:r>
              <a:rPr lang="cs-CZ" b="1" dirty="0" smtClean="0"/>
              <a:t>byly Spojené státy, které se staly postupně velkým mezinárodním věřitelem</a:t>
            </a:r>
            <a:r>
              <a:rPr lang="cs-CZ" dirty="0" smtClean="0"/>
              <a:t>.</a:t>
            </a:r>
            <a:endParaRPr lang="cs-CZ" dirty="0"/>
          </a:p>
        </p:txBody>
      </p:sp>
    </p:spTree>
    <p:extLst>
      <p:ext uri="{BB962C8B-B14F-4D97-AF65-F5344CB8AC3E}">
        <p14:creationId xmlns:p14="http://schemas.microsoft.com/office/powerpoint/2010/main" val="23497388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Historie kapitálového trhu</a:t>
            </a:r>
            <a:br>
              <a:rPr lang="cs-CZ" b="1" dirty="0" smtClean="0"/>
            </a:br>
            <a:r>
              <a:rPr lang="cs-CZ" dirty="0" smtClean="0"/>
              <a:t>období 1918 - 1929</a:t>
            </a:r>
            <a:endParaRPr lang="cs-CZ" b="1" dirty="0"/>
          </a:p>
        </p:txBody>
      </p:sp>
      <p:sp>
        <p:nvSpPr>
          <p:cNvPr id="3" name="Zástupný symbol pro obsah 2"/>
          <p:cNvSpPr>
            <a:spLocks noGrp="1"/>
          </p:cNvSpPr>
          <p:nvPr>
            <p:ph idx="1"/>
          </p:nvPr>
        </p:nvSpPr>
        <p:spPr/>
        <p:txBody>
          <a:bodyPr>
            <a:normAutofit fontScale="70000" lnSpcReduction="20000"/>
          </a:bodyPr>
          <a:lstStyle/>
          <a:p>
            <a:pPr marL="0" indent="0" algn="just">
              <a:buNone/>
            </a:pPr>
            <a:r>
              <a:rPr lang="cs-CZ" dirty="0" smtClean="0"/>
              <a:t>Velký význam pro poválečný vývoj v Evropě měla </a:t>
            </a:r>
            <a:r>
              <a:rPr lang="cs-CZ" b="1" dirty="0" smtClean="0"/>
              <a:t>mezinárodní hospodářská konference v Janově</a:t>
            </a:r>
            <a:r>
              <a:rPr lang="cs-CZ" dirty="0" smtClean="0"/>
              <a:t>, která se uskutečnila v roce 1922, kde se konstatovalo, že zásadní podmínkou hospodářské obnovy Evropy je to, že každá země přistoupí ke </a:t>
            </a:r>
            <a:r>
              <a:rPr lang="cs-CZ" b="1" dirty="0" smtClean="0"/>
              <a:t>stabilizaci své měny</a:t>
            </a:r>
            <a:r>
              <a:rPr lang="cs-CZ" dirty="0" smtClean="0"/>
              <a:t>. Byl nastolen trend návratu ke zlatému standardu, dosažení vyrovnanosti státních rozpočtů, návratu k volnému trhu se zlatem a obnově volného pohybu kapitálu.</a:t>
            </a:r>
          </a:p>
          <a:p>
            <a:pPr marL="0" indent="0" algn="just">
              <a:buNone/>
            </a:pPr>
            <a:r>
              <a:rPr lang="cs-CZ" dirty="0" smtClean="0"/>
              <a:t>V roce 1923 poskytly Spojené státy </a:t>
            </a:r>
            <a:r>
              <a:rPr lang="cs-CZ" b="1" dirty="0" smtClean="0"/>
              <a:t>finanční pomoc evropským státům, zejména Velké Británii a Německu</a:t>
            </a:r>
            <a:r>
              <a:rPr lang="cs-CZ" dirty="0" smtClean="0"/>
              <a:t>, v této etapě pak londýnský kapitálový trh začíná plnit funkci zprostředkovatele  pohybu amerického kapitálu do Evropy. Po první světové válce se stal </a:t>
            </a:r>
            <a:r>
              <a:rPr lang="cs-CZ" b="1" dirty="0" smtClean="0"/>
              <a:t>New York hlavním finančním centrem </a:t>
            </a:r>
            <a:r>
              <a:rPr lang="cs-CZ" dirty="0" smtClean="0"/>
              <a:t>a Londýn byl odsunut do pozadí a to </a:t>
            </a:r>
            <a:r>
              <a:rPr lang="cs-CZ" dirty="0"/>
              <a:t>a</a:t>
            </a:r>
            <a:r>
              <a:rPr lang="cs-CZ" dirty="0" smtClean="0"/>
              <a:t>ž do hospodářské krize v roce 1929 až 1933.</a:t>
            </a:r>
          </a:p>
          <a:p>
            <a:pPr marL="0" indent="0" algn="just">
              <a:buNone/>
            </a:pPr>
            <a:r>
              <a:rPr lang="cs-CZ" dirty="0" smtClean="0"/>
              <a:t>Zavedení měnového standardu zlaté devizy umožnilo obnovu  kapitálových trhů v národním i mezinárodním měřítku.</a:t>
            </a:r>
            <a:endParaRPr lang="cs-CZ" dirty="0"/>
          </a:p>
        </p:txBody>
      </p:sp>
    </p:spTree>
    <p:extLst>
      <p:ext uri="{BB962C8B-B14F-4D97-AF65-F5344CB8AC3E}">
        <p14:creationId xmlns:p14="http://schemas.microsoft.com/office/powerpoint/2010/main" val="2949454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Historie kapitálového trhu</a:t>
            </a:r>
            <a:br>
              <a:rPr lang="cs-CZ" b="1" dirty="0" smtClean="0"/>
            </a:br>
            <a:r>
              <a:rPr lang="cs-CZ" dirty="0" smtClean="0"/>
              <a:t>období let 1929 až 1945</a:t>
            </a:r>
            <a:endParaRPr lang="cs-CZ" b="1" dirty="0"/>
          </a:p>
        </p:txBody>
      </p:sp>
      <p:sp>
        <p:nvSpPr>
          <p:cNvPr id="3" name="Zástupný symbol pro obsah 2"/>
          <p:cNvSpPr>
            <a:spLocks noGrp="1"/>
          </p:cNvSpPr>
          <p:nvPr>
            <p:ph idx="1"/>
          </p:nvPr>
        </p:nvSpPr>
        <p:spPr/>
        <p:txBody>
          <a:bodyPr>
            <a:normAutofit fontScale="62500" lnSpcReduction="20000"/>
          </a:bodyPr>
          <a:lstStyle/>
          <a:p>
            <a:pPr marL="0" indent="0" algn="just">
              <a:buNone/>
            </a:pPr>
            <a:r>
              <a:rPr lang="cs-CZ" dirty="0" smtClean="0"/>
              <a:t>„Černý pátek“ předznamenal obrovský burzovní krach na Wall Streetu v roce 1929 a začátek hluboké a relativně dlouhé hospodářské krize z níž se mezinárodní finanční systém zotavoval až do druhé světové války. Mezinárodní kapitálový trh i národní kapitálové trhy byly určitou dobu zcela paralyzovány. Investoři utrpěly velké ztráty, důsledkem byla ztráta důvěry investorů v kapitálový trh.</a:t>
            </a:r>
          </a:p>
          <a:p>
            <a:pPr marL="0" indent="0" algn="just">
              <a:buNone/>
            </a:pPr>
            <a:r>
              <a:rPr lang="cs-CZ" dirty="0" smtClean="0"/>
              <a:t>Po velké hospodářské krizi byla zavedena rozsáhlá regulace bankovních i kapitálových trhů v USA. Mezi nejvýznamnější patří zákon o cenných papírech (</a:t>
            </a:r>
            <a:r>
              <a:rPr lang="cs-CZ" dirty="0" err="1" smtClean="0"/>
              <a:t>Sekurity</a:t>
            </a:r>
            <a:r>
              <a:rPr lang="cs-CZ" dirty="0" smtClean="0"/>
              <a:t> </a:t>
            </a:r>
            <a:r>
              <a:rPr lang="cs-CZ" dirty="0" err="1" smtClean="0"/>
              <a:t>Act</a:t>
            </a:r>
            <a:r>
              <a:rPr lang="cs-CZ" dirty="0" smtClean="0"/>
              <a:t>) a zákon o burzách cenných papírů (</a:t>
            </a:r>
            <a:r>
              <a:rPr lang="cs-CZ" dirty="0" err="1" smtClean="0"/>
              <a:t>Sekurity</a:t>
            </a:r>
            <a:r>
              <a:rPr lang="cs-CZ" dirty="0" smtClean="0"/>
              <a:t> </a:t>
            </a:r>
            <a:r>
              <a:rPr lang="cs-CZ" dirty="0" err="1" smtClean="0"/>
              <a:t>Exchnge</a:t>
            </a:r>
            <a:r>
              <a:rPr lang="cs-CZ" dirty="0" smtClean="0"/>
              <a:t> </a:t>
            </a:r>
            <a:r>
              <a:rPr lang="cs-CZ" dirty="0" err="1" smtClean="0"/>
              <a:t>Act</a:t>
            </a:r>
            <a:r>
              <a:rPr lang="cs-CZ" dirty="0" smtClean="0"/>
              <a:t>).</a:t>
            </a:r>
          </a:p>
          <a:p>
            <a:pPr marL="0" indent="0" algn="just">
              <a:buNone/>
            </a:pPr>
            <a:r>
              <a:rPr lang="cs-CZ" dirty="0" smtClean="0"/>
              <a:t>Druhá světová válka změnila podobu předválečného kapitálového trhu. Na finančním trhu dominovaly státní půjčky, , inflace dosáhla  značných rozměrů, došlo ke znehodnocení řady měn.</a:t>
            </a:r>
          </a:p>
          <a:p>
            <a:pPr marL="0" indent="0" algn="just">
              <a:buNone/>
            </a:pPr>
            <a:r>
              <a:rPr lang="cs-CZ" dirty="0" smtClean="0"/>
              <a:t>V důsledku druhé světové války se na světovém finančním trhu vytvořila situace chronického nedostatku kapitálu. Výjimkou byly pouze USA, které se staly největším věřitelem.</a:t>
            </a:r>
            <a:endParaRPr lang="cs-CZ" dirty="0"/>
          </a:p>
        </p:txBody>
      </p:sp>
    </p:spTree>
    <p:extLst>
      <p:ext uri="{BB962C8B-B14F-4D97-AF65-F5344CB8AC3E}">
        <p14:creationId xmlns:p14="http://schemas.microsoft.com/office/powerpoint/2010/main" val="1085858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Historie kapitálového trhu</a:t>
            </a:r>
            <a:br>
              <a:rPr lang="cs-CZ" b="1" dirty="0" smtClean="0"/>
            </a:br>
            <a:r>
              <a:rPr lang="cs-CZ" dirty="0" smtClean="0"/>
              <a:t>období 1944 až počátek 70. let</a:t>
            </a:r>
            <a:endParaRPr lang="cs-CZ" b="1" dirty="0"/>
          </a:p>
        </p:txBody>
      </p:sp>
      <p:sp>
        <p:nvSpPr>
          <p:cNvPr id="3" name="Zástupný symbol pro obsah 2"/>
          <p:cNvSpPr>
            <a:spLocks noGrp="1"/>
          </p:cNvSpPr>
          <p:nvPr>
            <p:ph idx="1"/>
          </p:nvPr>
        </p:nvSpPr>
        <p:spPr/>
        <p:txBody>
          <a:bodyPr>
            <a:normAutofit fontScale="85000" lnSpcReduction="20000"/>
          </a:bodyPr>
          <a:lstStyle/>
          <a:p>
            <a:pPr marL="0" indent="0" algn="just">
              <a:buNone/>
            </a:pPr>
            <a:r>
              <a:rPr lang="cs-CZ" b="1" dirty="0" smtClean="0"/>
              <a:t>V roce 1944 byla svolána mezinárodní konference do </a:t>
            </a:r>
            <a:r>
              <a:rPr lang="cs-CZ" b="1" dirty="0" err="1" smtClean="0"/>
              <a:t>Bretton</a:t>
            </a:r>
            <a:r>
              <a:rPr lang="cs-CZ" b="1" dirty="0" smtClean="0"/>
              <a:t> </a:t>
            </a:r>
            <a:r>
              <a:rPr lang="cs-CZ" b="1" dirty="0" err="1" smtClean="0"/>
              <a:t>Woods</a:t>
            </a:r>
            <a:r>
              <a:rPr lang="cs-CZ" b="1" dirty="0" smtClean="0"/>
              <a:t> v New Jersey v USA. </a:t>
            </a:r>
            <a:r>
              <a:rPr lang="cs-CZ" dirty="0" smtClean="0"/>
              <a:t>Výsledkem konference bylo zavedení </a:t>
            </a:r>
            <a:r>
              <a:rPr lang="cs-CZ" b="1" dirty="0" smtClean="0"/>
              <a:t>nového mechanismu pro zúčtování mezinárodních plateb</a:t>
            </a:r>
            <a:r>
              <a:rPr lang="cs-CZ" dirty="0" smtClean="0"/>
              <a:t> (zlatý dolarový standard) a vytvoření dvou nových mezinárodních institucí </a:t>
            </a:r>
            <a:r>
              <a:rPr lang="cs-CZ" b="1" dirty="0" smtClean="0"/>
              <a:t>Mezinárodního měnového fondu a Mezinárodní banky pro rekonstrukci (obnovu) a rozvoj</a:t>
            </a:r>
            <a:r>
              <a:rPr lang="cs-CZ" dirty="0" smtClean="0"/>
              <a:t>. Banka zahájila činnost v roce 1946 a MFF v roce 1947.</a:t>
            </a:r>
          </a:p>
          <a:p>
            <a:pPr marL="0" indent="0" algn="just">
              <a:buNone/>
            </a:pPr>
            <a:r>
              <a:rPr lang="cs-CZ" dirty="0" smtClean="0"/>
              <a:t>V uvedeném systému bylo nutné řešit tyto problémy:</a:t>
            </a:r>
          </a:p>
          <a:p>
            <a:pPr algn="just"/>
            <a:r>
              <a:rPr lang="cs-CZ" dirty="0" smtClean="0"/>
              <a:t>Problém dolarového deficitu (1946 – 1958);</a:t>
            </a:r>
          </a:p>
          <a:p>
            <a:pPr algn="just"/>
            <a:r>
              <a:rPr lang="cs-CZ" dirty="0" smtClean="0"/>
              <a:t>Krize dolaru (1958 – 1962);</a:t>
            </a:r>
          </a:p>
          <a:p>
            <a:pPr algn="just"/>
            <a:r>
              <a:rPr lang="cs-CZ" dirty="0" smtClean="0"/>
              <a:t>Problémy vývoje finančních trhů.</a:t>
            </a:r>
            <a:endParaRPr lang="cs-CZ" dirty="0"/>
          </a:p>
        </p:txBody>
      </p:sp>
    </p:spTree>
    <p:extLst>
      <p:ext uri="{BB962C8B-B14F-4D97-AF65-F5344CB8AC3E}">
        <p14:creationId xmlns:p14="http://schemas.microsoft.com/office/powerpoint/2010/main" val="2721749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Obsah:</a:t>
            </a:r>
            <a:endParaRPr lang="cs-CZ" b="1" dirty="0"/>
          </a:p>
        </p:txBody>
      </p:sp>
      <p:sp>
        <p:nvSpPr>
          <p:cNvPr id="3" name="Zástupný symbol pro obsah 2"/>
          <p:cNvSpPr>
            <a:spLocks noGrp="1"/>
          </p:cNvSpPr>
          <p:nvPr>
            <p:ph idx="1"/>
          </p:nvPr>
        </p:nvSpPr>
        <p:spPr/>
        <p:txBody>
          <a:bodyPr>
            <a:normAutofit fontScale="77500" lnSpcReduction="20000"/>
          </a:bodyPr>
          <a:lstStyle/>
          <a:p>
            <a:r>
              <a:rPr lang="cs-CZ" dirty="0" smtClean="0"/>
              <a:t>Investice (reálné a finanční), druhy finančních aktiv a jejich tvorba</a:t>
            </a:r>
          </a:p>
          <a:p>
            <a:r>
              <a:rPr lang="cs-CZ" dirty="0" smtClean="0"/>
              <a:t>Definice kapitálového trhu a trhu s cennými papíry</a:t>
            </a:r>
          </a:p>
          <a:p>
            <a:r>
              <a:rPr lang="cs-CZ" dirty="0" smtClean="0"/>
              <a:t>Členění kapitálového trhu</a:t>
            </a:r>
          </a:p>
          <a:p>
            <a:r>
              <a:rPr lang="cs-CZ" dirty="0" smtClean="0"/>
              <a:t>Historie kapitálového trhu</a:t>
            </a:r>
          </a:p>
          <a:p>
            <a:r>
              <a:rPr lang="cs-CZ" dirty="0" smtClean="0"/>
              <a:t>Hlavní kvalitativní změny na kapitálovém trhu</a:t>
            </a:r>
          </a:p>
          <a:p>
            <a:r>
              <a:rPr lang="cs-CZ" dirty="0" smtClean="0"/>
              <a:t>Nejvýznamnější inovace na kapitálovém trhu</a:t>
            </a:r>
          </a:p>
          <a:p>
            <a:r>
              <a:rPr lang="cs-CZ" dirty="0" smtClean="0"/>
              <a:t>Účastníci kapitálového trhu</a:t>
            </a:r>
          </a:p>
          <a:p>
            <a:r>
              <a:rPr lang="cs-CZ" dirty="0" smtClean="0"/>
              <a:t>Poskytovatelé služeb na kapitálovém trhu</a:t>
            </a:r>
          </a:p>
          <a:p>
            <a:r>
              <a:rPr lang="cs-CZ" dirty="0" smtClean="0"/>
              <a:t>Burza, BCPP, a.s. – organizátor regulovaného trhu</a:t>
            </a:r>
          </a:p>
          <a:p>
            <a:r>
              <a:rPr lang="cs-CZ" dirty="0" smtClean="0"/>
              <a:t>Investování a jeho kritéria na kapitálovém trhu</a:t>
            </a:r>
          </a:p>
          <a:p>
            <a:r>
              <a:rPr lang="cs-CZ" dirty="0" smtClean="0"/>
              <a:t>Investiční nástroje</a:t>
            </a:r>
          </a:p>
          <a:p>
            <a:endParaRPr lang="cs-CZ" dirty="0"/>
          </a:p>
        </p:txBody>
      </p:sp>
    </p:spTree>
    <p:extLst>
      <p:ext uri="{BB962C8B-B14F-4D97-AF65-F5344CB8AC3E}">
        <p14:creationId xmlns:p14="http://schemas.microsoft.com/office/powerpoint/2010/main" val="1667254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Historie kapitálového trhu</a:t>
            </a:r>
            <a:br>
              <a:rPr lang="cs-CZ" b="1" dirty="0" smtClean="0"/>
            </a:br>
            <a:r>
              <a:rPr lang="cs-CZ" dirty="0" smtClean="0"/>
              <a:t>vývoj v 70. letech</a:t>
            </a:r>
            <a:endParaRPr lang="cs-CZ" b="1" dirty="0"/>
          </a:p>
        </p:txBody>
      </p:sp>
      <p:sp>
        <p:nvSpPr>
          <p:cNvPr id="3" name="Zástupný symbol pro obsah 2"/>
          <p:cNvSpPr>
            <a:spLocks noGrp="1"/>
          </p:cNvSpPr>
          <p:nvPr>
            <p:ph idx="1"/>
          </p:nvPr>
        </p:nvSpPr>
        <p:spPr/>
        <p:txBody>
          <a:bodyPr>
            <a:normAutofit fontScale="62500" lnSpcReduction="20000"/>
          </a:bodyPr>
          <a:lstStyle/>
          <a:p>
            <a:pPr marL="0" indent="0" algn="just">
              <a:buNone/>
            </a:pPr>
            <a:r>
              <a:rPr lang="cs-CZ" dirty="0" smtClean="0"/>
              <a:t>V roce 1970 nastaly problémy v rámci zlatého dolarového standardu, v roce 1971 byl změněn na standard zlatého slitku, nakonec byla směnitelnost zlata za dolar zrušena v srpnu 1971. Následně byl americký dolar devalvován, kdy jedna trojská unce zlata se směňovala za 38 dolarů. K další podstatnější devalvaci USD došlo v roce 1973.</a:t>
            </a:r>
          </a:p>
          <a:p>
            <a:pPr marL="0" indent="0" algn="just">
              <a:buNone/>
            </a:pPr>
            <a:r>
              <a:rPr lang="cs-CZ" dirty="0" smtClean="0"/>
              <a:t>Za systém pevných kurzů vázaný na USD se postupně hledala náhrada v nelehkých podmínkách surovinové a hospodářské krize Značný význam měla v roce 1976 </a:t>
            </a:r>
            <a:r>
              <a:rPr lang="cs-CZ" dirty="0" err="1" smtClean="0"/>
              <a:t>Kinmgstonská</a:t>
            </a:r>
            <a:r>
              <a:rPr lang="cs-CZ" dirty="0" smtClean="0"/>
              <a:t> měnová dohoda, která jednoznačně potvrdila odchod od </a:t>
            </a:r>
            <a:r>
              <a:rPr lang="cs-CZ" dirty="0" err="1" smtClean="0"/>
              <a:t>brettonwoodských</a:t>
            </a:r>
            <a:r>
              <a:rPr lang="cs-CZ" dirty="0" smtClean="0"/>
              <a:t> dohod a zahájila novou etapu. Na základě zmíněné dohody část členů MMF se rozhodla vázat svoji měnu na tzv. zvláštní práva čerpání, část členů zavedla pohyblivé kurzy, část členů vázala měnu na koš měn, který obsahoval USD, britskou libru a francouzský frank.</a:t>
            </a:r>
          </a:p>
          <a:p>
            <a:pPr marL="0" indent="0" algn="just">
              <a:buNone/>
            </a:pPr>
            <a:r>
              <a:rPr lang="cs-CZ" dirty="0" smtClean="0"/>
              <a:t>Pokud se týká kapitálových trhů na nich obrat nastal až v roce 1979, kdy se situace změnila především na akciových trzích, kdy zejména kolektivní investoři, zejména penzijní a investiční fondy začaly více investovat do investičních nástrojů. Stabilizace je záležitostí až 80. let.</a:t>
            </a:r>
            <a:endParaRPr lang="cs-CZ" dirty="0"/>
          </a:p>
        </p:txBody>
      </p:sp>
    </p:spTree>
    <p:extLst>
      <p:ext uri="{BB962C8B-B14F-4D97-AF65-F5344CB8AC3E}">
        <p14:creationId xmlns:p14="http://schemas.microsoft.com/office/powerpoint/2010/main" val="1835521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Změny na kapitálových trzích</a:t>
            </a:r>
            <a:br>
              <a:rPr lang="cs-CZ" b="1" dirty="0" smtClean="0"/>
            </a:br>
            <a:r>
              <a:rPr lang="cs-CZ" dirty="0" smtClean="0"/>
              <a:t>80. a 90. letech</a:t>
            </a:r>
            <a:endParaRPr lang="cs-CZ" b="1" dirty="0"/>
          </a:p>
        </p:txBody>
      </p:sp>
      <p:sp>
        <p:nvSpPr>
          <p:cNvPr id="3" name="Zástupný symbol pro obsah 2"/>
          <p:cNvSpPr>
            <a:spLocks noGrp="1"/>
          </p:cNvSpPr>
          <p:nvPr>
            <p:ph idx="1"/>
          </p:nvPr>
        </p:nvSpPr>
        <p:spPr/>
        <p:txBody>
          <a:bodyPr/>
          <a:lstStyle/>
          <a:p>
            <a:pPr algn="just"/>
            <a:r>
              <a:rPr lang="cs-CZ" b="1" dirty="0" smtClean="0"/>
              <a:t>Rozvoj finančních inovací</a:t>
            </a:r>
            <a:r>
              <a:rPr lang="cs-CZ" dirty="0" smtClean="0"/>
              <a:t> – finanční a komoditní deriváty, strukturované produkty, hybridní cenné papíry;</a:t>
            </a:r>
          </a:p>
          <a:p>
            <a:pPr algn="just"/>
            <a:r>
              <a:rPr lang="cs-CZ" b="1" dirty="0" smtClean="0"/>
              <a:t>Využití nových metod</a:t>
            </a:r>
            <a:r>
              <a:rPr lang="cs-CZ" dirty="0" smtClean="0"/>
              <a:t> - </a:t>
            </a:r>
            <a:r>
              <a:rPr lang="cs-CZ" dirty="0" err="1" smtClean="0"/>
              <a:t>sekuritizace</a:t>
            </a:r>
            <a:endParaRPr lang="cs-CZ" dirty="0" smtClean="0"/>
          </a:p>
          <a:p>
            <a:pPr algn="just"/>
            <a:r>
              <a:rPr lang="cs-CZ" b="1" dirty="0" smtClean="0"/>
              <a:t>Změny na kapitálových trzích </a:t>
            </a:r>
            <a:r>
              <a:rPr lang="cs-CZ" dirty="0" smtClean="0"/>
              <a:t>– internacionalizace a globalizace kapitálových trhů a řešení otázky vzájemné závislosti;</a:t>
            </a:r>
          </a:p>
          <a:p>
            <a:pPr algn="just"/>
            <a:r>
              <a:rPr lang="cs-CZ" b="1" dirty="0" smtClean="0"/>
              <a:t>Koncentrace a spojování burz</a:t>
            </a:r>
            <a:endParaRPr lang="cs-CZ" b="1" dirty="0"/>
          </a:p>
        </p:txBody>
      </p:sp>
    </p:spTree>
    <p:extLst>
      <p:ext uri="{BB962C8B-B14F-4D97-AF65-F5344CB8AC3E}">
        <p14:creationId xmlns:p14="http://schemas.microsoft.com/office/powerpoint/2010/main" val="35935267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Hlavní kvalitativní změny</a:t>
            </a:r>
            <a:br>
              <a:rPr lang="cs-CZ" b="1" dirty="0" smtClean="0"/>
            </a:br>
            <a:r>
              <a:rPr lang="cs-CZ" b="1" dirty="0" smtClean="0"/>
              <a:t>na finančních (kapitálových) trzích</a:t>
            </a:r>
            <a:endParaRPr lang="cs-CZ" b="1" dirty="0"/>
          </a:p>
        </p:txBody>
      </p:sp>
      <p:sp>
        <p:nvSpPr>
          <p:cNvPr id="3" name="Zástupný symbol pro obsah 2"/>
          <p:cNvSpPr>
            <a:spLocks noGrp="1"/>
          </p:cNvSpPr>
          <p:nvPr>
            <p:ph idx="1"/>
          </p:nvPr>
        </p:nvSpPr>
        <p:spPr/>
        <p:txBody>
          <a:bodyPr>
            <a:normAutofit fontScale="92500" lnSpcReduction="20000"/>
          </a:bodyPr>
          <a:lstStyle/>
          <a:p>
            <a:pPr algn="just"/>
            <a:r>
              <a:rPr lang="cs-CZ" dirty="0" smtClean="0"/>
              <a:t>Vlivem výkonnější počítačové techniky se zvýšila podstatně rychlost obchodování na kapitálových trzích;</a:t>
            </a:r>
          </a:p>
          <a:p>
            <a:pPr algn="just"/>
            <a:r>
              <a:rPr lang="cs-CZ" dirty="0" smtClean="0"/>
              <a:t>Podstatně se zvýšil objem dostupných informací;</a:t>
            </a:r>
          </a:p>
          <a:p>
            <a:pPr algn="just"/>
            <a:r>
              <a:rPr lang="cs-CZ" dirty="0" smtClean="0"/>
              <a:t>Vznik nových produktů;</a:t>
            </a:r>
          </a:p>
          <a:p>
            <a:pPr algn="just"/>
            <a:r>
              <a:rPr lang="cs-CZ" dirty="0" smtClean="0"/>
              <a:t>Významné organizační a institucionální změny;</a:t>
            </a:r>
          </a:p>
          <a:p>
            <a:pPr algn="just"/>
            <a:r>
              <a:rPr lang="cs-CZ" dirty="0" smtClean="0"/>
              <a:t>Změnila se institucionální infrastruktura finančních trhů;</a:t>
            </a:r>
          </a:p>
          <a:p>
            <a:pPr algn="just"/>
            <a:r>
              <a:rPr lang="cs-CZ" dirty="0" smtClean="0"/>
              <a:t>Velký význam mají mezinárodní organizace v oblasti finanční sféry.</a:t>
            </a:r>
            <a:endParaRPr lang="cs-CZ" dirty="0"/>
          </a:p>
        </p:txBody>
      </p:sp>
    </p:spTree>
    <p:extLst>
      <p:ext uri="{BB962C8B-B14F-4D97-AF65-F5344CB8AC3E}">
        <p14:creationId xmlns:p14="http://schemas.microsoft.com/office/powerpoint/2010/main" val="2501237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Nejvýznamnější inovace na finančním (kapitálovém) trhu</a:t>
            </a:r>
            <a:endParaRPr lang="cs-CZ" b="1" dirty="0"/>
          </a:p>
        </p:txBody>
      </p:sp>
      <p:sp>
        <p:nvSpPr>
          <p:cNvPr id="3" name="Zástupný symbol pro obsah 2"/>
          <p:cNvSpPr>
            <a:spLocks noGrp="1"/>
          </p:cNvSpPr>
          <p:nvPr>
            <p:ph idx="1"/>
          </p:nvPr>
        </p:nvSpPr>
        <p:spPr/>
        <p:txBody>
          <a:bodyPr/>
          <a:lstStyle/>
          <a:p>
            <a:r>
              <a:rPr lang="cs-CZ" dirty="0" smtClean="0"/>
              <a:t>Algoritmické obchodování,</a:t>
            </a:r>
          </a:p>
          <a:p>
            <a:r>
              <a:rPr lang="cs-CZ" dirty="0" smtClean="0"/>
              <a:t>Fragmentace trhu,</a:t>
            </a:r>
          </a:p>
          <a:p>
            <a:r>
              <a:rPr lang="cs-CZ" dirty="0" smtClean="0"/>
              <a:t>Přímý elektronický vstup ,</a:t>
            </a:r>
          </a:p>
          <a:p>
            <a:r>
              <a:rPr lang="cs-CZ" dirty="0" smtClean="0"/>
              <a:t>Tzv. kolokace,</a:t>
            </a:r>
          </a:p>
          <a:p>
            <a:r>
              <a:rPr lang="cs-CZ" dirty="0" smtClean="0"/>
              <a:t>Stanovení minimálního rozsahu změny ceny,</a:t>
            </a:r>
          </a:p>
          <a:p>
            <a:r>
              <a:rPr lang="cs-CZ" dirty="0" smtClean="0"/>
              <a:t>Struktura poplatků.</a:t>
            </a:r>
            <a:endParaRPr lang="cs-CZ" dirty="0"/>
          </a:p>
        </p:txBody>
      </p:sp>
    </p:spTree>
    <p:extLst>
      <p:ext uri="{BB962C8B-B14F-4D97-AF65-F5344CB8AC3E}">
        <p14:creationId xmlns:p14="http://schemas.microsoft.com/office/powerpoint/2010/main" val="14199769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Účastníci kapitálového trhu</a:t>
            </a:r>
            <a:endParaRPr lang="cs-CZ" b="1" dirty="0"/>
          </a:p>
        </p:txBody>
      </p:sp>
      <p:sp>
        <p:nvSpPr>
          <p:cNvPr id="3" name="Zástupný symbol pro obsah 2"/>
          <p:cNvSpPr>
            <a:spLocks noGrp="1"/>
          </p:cNvSpPr>
          <p:nvPr>
            <p:ph idx="1"/>
          </p:nvPr>
        </p:nvSpPr>
        <p:spPr/>
        <p:txBody>
          <a:bodyPr/>
          <a:lstStyle/>
          <a:p>
            <a:pPr marL="0" indent="0" algn="just">
              <a:buNone/>
            </a:pPr>
            <a:r>
              <a:rPr lang="cs-CZ" dirty="0" smtClean="0"/>
              <a:t>Účastníkem kapitálového trhu  se rozumí zejména:</a:t>
            </a:r>
          </a:p>
          <a:p>
            <a:pPr algn="just"/>
            <a:r>
              <a:rPr lang="cs-CZ" dirty="0" smtClean="0"/>
              <a:t>Poskytovatel služeb na kapitálovém trhu;</a:t>
            </a:r>
          </a:p>
          <a:p>
            <a:pPr algn="just"/>
            <a:r>
              <a:rPr lang="cs-CZ" dirty="0" smtClean="0"/>
              <a:t>Investor na kapitálovém trhu;</a:t>
            </a:r>
          </a:p>
          <a:p>
            <a:pPr algn="just"/>
            <a:r>
              <a:rPr lang="cs-CZ" dirty="0" smtClean="0"/>
              <a:t>Emitent cenných papírů;</a:t>
            </a:r>
          </a:p>
          <a:p>
            <a:pPr algn="just"/>
            <a:r>
              <a:rPr lang="cs-CZ" dirty="0" smtClean="0"/>
              <a:t>Vlastník cenných papírů;</a:t>
            </a:r>
          </a:p>
          <a:p>
            <a:pPr algn="just"/>
            <a:r>
              <a:rPr lang="cs-CZ" dirty="0" smtClean="0"/>
              <a:t>Emitent a vlastník jiného investičního nástroje.</a:t>
            </a:r>
            <a:endParaRPr lang="cs-CZ" dirty="0"/>
          </a:p>
        </p:txBody>
      </p:sp>
    </p:spTree>
    <p:extLst>
      <p:ext uri="{BB962C8B-B14F-4D97-AF65-F5344CB8AC3E}">
        <p14:creationId xmlns:p14="http://schemas.microsoft.com/office/powerpoint/2010/main" val="18570348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Poskytovatelé služeb </a:t>
            </a:r>
            <a:br>
              <a:rPr lang="cs-CZ" b="1" dirty="0" smtClean="0"/>
            </a:br>
            <a:r>
              <a:rPr lang="cs-CZ" b="1" dirty="0" smtClean="0"/>
              <a:t>na kapitálovém trhu</a:t>
            </a:r>
            <a:endParaRPr lang="cs-CZ" b="1" dirty="0"/>
          </a:p>
        </p:txBody>
      </p:sp>
      <p:sp>
        <p:nvSpPr>
          <p:cNvPr id="3" name="Zástupný symbol pro obsah 2"/>
          <p:cNvSpPr>
            <a:spLocks noGrp="1"/>
          </p:cNvSpPr>
          <p:nvPr>
            <p:ph idx="1"/>
          </p:nvPr>
        </p:nvSpPr>
        <p:spPr/>
        <p:txBody>
          <a:bodyPr>
            <a:normAutofit fontScale="85000" lnSpcReduction="20000"/>
          </a:bodyPr>
          <a:lstStyle/>
          <a:p>
            <a:r>
              <a:rPr lang="cs-CZ" dirty="0" smtClean="0"/>
              <a:t>Obchodník s cennými papíry,</a:t>
            </a:r>
          </a:p>
          <a:p>
            <a:r>
              <a:rPr lang="cs-CZ" dirty="0" smtClean="0"/>
              <a:t>Investiční zprostředkovatel a vázaný zástupce pouze – jako osoby, které přijímají  a předávají pokyny týkající se investičních nástrojů za podmínek stanovených příslušným zákonem,</a:t>
            </a:r>
          </a:p>
          <a:p>
            <a:r>
              <a:rPr lang="cs-CZ" dirty="0" smtClean="0"/>
              <a:t>Institucionální investor,</a:t>
            </a:r>
          </a:p>
          <a:p>
            <a:r>
              <a:rPr lang="cs-CZ" dirty="0" smtClean="0"/>
              <a:t>Depozitář,</a:t>
            </a:r>
          </a:p>
          <a:p>
            <a:r>
              <a:rPr lang="cs-CZ" dirty="0" smtClean="0"/>
              <a:t>Organizátor regulovaného trhu,</a:t>
            </a:r>
          </a:p>
          <a:p>
            <a:r>
              <a:rPr lang="cs-CZ" dirty="0" smtClean="0"/>
              <a:t>Osoba provádějící vypořádání obchodů,</a:t>
            </a:r>
          </a:p>
          <a:p>
            <a:r>
              <a:rPr lang="cs-CZ" dirty="0" smtClean="0"/>
              <a:t>Centrální depozitář</a:t>
            </a:r>
          </a:p>
          <a:p>
            <a:r>
              <a:rPr lang="cs-CZ" dirty="0" smtClean="0"/>
              <a:t>ČNB.</a:t>
            </a:r>
          </a:p>
          <a:p>
            <a:endParaRPr lang="cs-CZ" dirty="0" smtClean="0"/>
          </a:p>
        </p:txBody>
      </p:sp>
    </p:spTree>
    <p:extLst>
      <p:ext uri="{BB962C8B-B14F-4D97-AF65-F5344CB8AC3E}">
        <p14:creationId xmlns:p14="http://schemas.microsoft.com/office/powerpoint/2010/main" val="5497620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t>Burza</a:t>
            </a:r>
            <a:endParaRPr lang="cs-CZ" b="1" dirty="0"/>
          </a:p>
        </p:txBody>
      </p:sp>
      <p:sp>
        <p:nvSpPr>
          <p:cNvPr id="3" name="Zástupný symbol pro obsah 2"/>
          <p:cNvSpPr>
            <a:spLocks noGrp="1"/>
          </p:cNvSpPr>
          <p:nvPr>
            <p:ph idx="1"/>
          </p:nvPr>
        </p:nvSpPr>
        <p:spPr/>
        <p:txBody>
          <a:bodyPr>
            <a:normAutofit fontScale="85000" lnSpcReduction="10000"/>
          </a:bodyPr>
          <a:lstStyle/>
          <a:p>
            <a:pPr marL="0" indent="0">
              <a:buNone/>
            </a:pPr>
            <a:r>
              <a:rPr lang="cs-CZ" b="1" dirty="0" smtClean="0"/>
              <a:t>Burza</a:t>
            </a:r>
            <a:r>
              <a:rPr lang="cs-CZ" dirty="0" smtClean="0"/>
              <a:t> je organizace, která organizuje trh s předmětnými aktivy – cizí měny, cenné papíry, komodity či služby. Burzy byly na začátku svého vývoje všeobecné (univerzální) a později se specializují na určitou skupinu předmětných aktiv. Vznikají tak burzy, které můžeme členit podle druhu předmětných aktiv, které jsou na burze obchodovány:</a:t>
            </a:r>
          </a:p>
          <a:p>
            <a:r>
              <a:rPr lang="cs-CZ" b="1" dirty="0" smtClean="0"/>
              <a:t>Peněžní (finanční) </a:t>
            </a:r>
            <a:r>
              <a:rPr lang="cs-CZ" dirty="0" smtClean="0"/>
              <a:t>– burzy cenných papírů;</a:t>
            </a:r>
          </a:p>
          <a:p>
            <a:r>
              <a:rPr lang="cs-CZ" b="1" dirty="0" smtClean="0"/>
              <a:t>Komoditní</a:t>
            </a:r>
            <a:r>
              <a:rPr lang="cs-CZ" dirty="0" smtClean="0"/>
              <a:t> – plodinové, obchodní, komoditní apod.;</a:t>
            </a:r>
          </a:p>
          <a:p>
            <a:r>
              <a:rPr lang="cs-CZ" b="1" dirty="0" smtClean="0"/>
              <a:t>Devizové</a:t>
            </a:r>
            <a:endParaRPr lang="cs-CZ" dirty="0" smtClean="0"/>
          </a:p>
          <a:p>
            <a:pPr marL="0" indent="0">
              <a:buNone/>
            </a:pPr>
            <a:endParaRPr lang="cs-CZ" dirty="0"/>
          </a:p>
        </p:txBody>
      </p:sp>
    </p:spTree>
    <p:extLst>
      <p:ext uri="{BB962C8B-B14F-4D97-AF65-F5344CB8AC3E}">
        <p14:creationId xmlns:p14="http://schemas.microsoft.com/office/powerpoint/2010/main" val="24791181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Burza jako organizátor regulovaného trhu</a:t>
            </a:r>
            <a:endParaRPr lang="cs-CZ" b="1" dirty="0"/>
          </a:p>
        </p:txBody>
      </p:sp>
      <p:sp>
        <p:nvSpPr>
          <p:cNvPr id="3" name="Zástupný symbol pro obsah 2"/>
          <p:cNvSpPr>
            <a:spLocks noGrp="1"/>
          </p:cNvSpPr>
          <p:nvPr>
            <p:ph idx="1"/>
          </p:nvPr>
        </p:nvSpPr>
        <p:spPr/>
        <p:txBody>
          <a:bodyPr>
            <a:normAutofit fontScale="70000" lnSpcReduction="20000"/>
          </a:bodyPr>
          <a:lstStyle/>
          <a:p>
            <a:pPr marL="0" indent="0">
              <a:buNone/>
            </a:pPr>
            <a:r>
              <a:rPr lang="cs-CZ" dirty="0" smtClean="0"/>
              <a:t>Burzy (cenných papírů)  jsou charakteristické vysoce organizovanou formou obchodování a vykazují některá zvláštní specifika:</a:t>
            </a:r>
          </a:p>
          <a:p>
            <a:r>
              <a:rPr lang="cs-CZ" dirty="0" smtClean="0"/>
              <a:t>Způsob obchodování je založen na metodě oboustranné aukce;</a:t>
            </a:r>
          </a:p>
          <a:p>
            <a:r>
              <a:rPr lang="cs-CZ" dirty="0" smtClean="0"/>
              <a:t>K burzovnímu obchodování je třeba zvláštního povolení;</a:t>
            </a:r>
          </a:p>
          <a:p>
            <a:r>
              <a:rPr lang="cs-CZ" dirty="0" smtClean="0"/>
              <a:t>Jednotlivé druhy burzovních obchodů jsou přesně vymezeny;</a:t>
            </a:r>
          </a:p>
          <a:p>
            <a:r>
              <a:rPr lang="cs-CZ" dirty="0" smtClean="0"/>
              <a:t>Obchodované předměty se na burzách fyzicky nenalézají;</a:t>
            </a:r>
          </a:p>
          <a:p>
            <a:r>
              <a:rPr lang="cs-CZ" dirty="0" smtClean="0"/>
              <a:t>Musí být přesně stanovena nejnižší obchodovaná množství;</a:t>
            </a:r>
          </a:p>
          <a:p>
            <a:r>
              <a:rPr lang="cs-CZ" dirty="0" smtClean="0"/>
              <a:t>Čas a místo burzovního obchodování jsou předem určeny;</a:t>
            </a:r>
          </a:p>
          <a:p>
            <a:r>
              <a:rPr lang="cs-CZ" dirty="0" smtClean="0"/>
              <a:t>Obchodování na burzách se může účastnit jen přesně vymezený okruh osob.</a:t>
            </a:r>
          </a:p>
          <a:p>
            <a:endParaRPr lang="cs-CZ" dirty="0"/>
          </a:p>
        </p:txBody>
      </p:sp>
    </p:spTree>
    <p:extLst>
      <p:ext uri="{BB962C8B-B14F-4D97-AF65-F5344CB8AC3E}">
        <p14:creationId xmlns:p14="http://schemas.microsoft.com/office/powerpoint/2010/main" val="1938965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Klíčové funkce burzy</a:t>
            </a:r>
            <a:endParaRPr lang="cs-CZ" b="1" dirty="0"/>
          </a:p>
        </p:txBody>
      </p:sp>
      <p:sp>
        <p:nvSpPr>
          <p:cNvPr id="3" name="Zástupný symbol pro obsah 2"/>
          <p:cNvSpPr>
            <a:spLocks noGrp="1"/>
          </p:cNvSpPr>
          <p:nvPr>
            <p:ph idx="1"/>
          </p:nvPr>
        </p:nvSpPr>
        <p:spPr/>
        <p:txBody>
          <a:bodyPr/>
          <a:lstStyle/>
          <a:p>
            <a:r>
              <a:rPr lang="cs-CZ" dirty="0" smtClean="0"/>
              <a:t>Obchodní</a:t>
            </a:r>
          </a:p>
          <a:p>
            <a:r>
              <a:rPr lang="cs-CZ" dirty="0" smtClean="0"/>
              <a:t>Cenotvorná</a:t>
            </a:r>
          </a:p>
          <a:p>
            <a:r>
              <a:rPr lang="cs-CZ" dirty="0" smtClean="0"/>
              <a:t>Alokační</a:t>
            </a:r>
          </a:p>
          <a:p>
            <a:r>
              <a:rPr lang="cs-CZ" dirty="0" smtClean="0"/>
              <a:t>Spekulační.</a:t>
            </a:r>
            <a:endParaRPr lang="cs-CZ" dirty="0"/>
          </a:p>
        </p:txBody>
      </p:sp>
    </p:spTree>
    <p:extLst>
      <p:ext uri="{BB962C8B-B14F-4D97-AF65-F5344CB8AC3E}">
        <p14:creationId xmlns:p14="http://schemas.microsoft.com/office/powerpoint/2010/main" val="2261868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Nejvýznamnější trh cenných papírů v ČR - BCPP, a.s.</a:t>
            </a:r>
            <a:endParaRPr lang="cs-CZ" b="1" dirty="0"/>
          </a:p>
        </p:txBody>
      </p:sp>
      <p:sp>
        <p:nvSpPr>
          <p:cNvPr id="3" name="Zástupný symbol pro obsah 2"/>
          <p:cNvSpPr>
            <a:spLocks noGrp="1"/>
          </p:cNvSpPr>
          <p:nvPr>
            <p:ph idx="1"/>
          </p:nvPr>
        </p:nvSpPr>
        <p:spPr/>
        <p:txBody>
          <a:bodyPr>
            <a:normAutofit fontScale="70000" lnSpcReduction="20000"/>
          </a:bodyPr>
          <a:lstStyle/>
          <a:p>
            <a:r>
              <a:rPr lang="cs-CZ" dirty="0" smtClean="0"/>
              <a:t>1992 – založení BCPP – 12 bank a 5 brokerských společností;</a:t>
            </a:r>
          </a:p>
          <a:p>
            <a:r>
              <a:rPr lang="cs-CZ" dirty="0" smtClean="0"/>
              <a:t>1993 – znovuotevření burzy;</a:t>
            </a:r>
          </a:p>
          <a:p>
            <a:r>
              <a:rPr lang="cs-CZ" dirty="0" smtClean="0"/>
              <a:t>1993 – 1. vlna kuponové privatizace – 955 emisí</a:t>
            </a:r>
          </a:p>
          <a:p>
            <a:r>
              <a:rPr lang="cs-CZ" dirty="0" smtClean="0"/>
              <a:t>1995 – 2. vlna kuponové privatizace – 674 emisí</a:t>
            </a:r>
          </a:p>
          <a:p>
            <a:r>
              <a:rPr lang="cs-CZ" dirty="0" smtClean="0"/>
              <a:t>1997 – 1301 emisí vyřazeno z obchodování</a:t>
            </a:r>
          </a:p>
          <a:p>
            <a:r>
              <a:rPr lang="cs-CZ" dirty="0" smtClean="0"/>
              <a:t>2004 – FESE a první IPO Zentiva</a:t>
            </a:r>
          </a:p>
          <a:p>
            <a:r>
              <a:rPr lang="cs-CZ" dirty="0" smtClean="0"/>
              <a:t>2007 – vznik Energetické burzy Praha (</a:t>
            </a:r>
            <a:r>
              <a:rPr lang="cs-CZ" dirty="0" err="1" smtClean="0"/>
              <a:t>Power</a:t>
            </a:r>
            <a:r>
              <a:rPr lang="cs-CZ" dirty="0" smtClean="0"/>
              <a:t> Exchange </a:t>
            </a:r>
            <a:r>
              <a:rPr lang="cs-CZ" dirty="0" err="1" smtClean="0"/>
              <a:t>Central</a:t>
            </a:r>
            <a:r>
              <a:rPr lang="cs-CZ" dirty="0" smtClean="0"/>
              <a:t> </a:t>
            </a:r>
            <a:r>
              <a:rPr lang="cs-CZ" dirty="0" err="1" smtClean="0"/>
              <a:t>Europe</a:t>
            </a:r>
            <a:r>
              <a:rPr lang="cs-CZ" dirty="0" smtClean="0"/>
              <a:t>)</a:t>
            </a:r>
          </a:p>
          <a:p>
            <a:r>
              <a:rPr lang="cs-CZ" dirty="0" smtClean="0"/>
              <a:t>2008 – Majoritním akcionářem je Vídeňská burza</a:t>
            </a:r>
          </a:p>
          <a:p>
            <a:r>
              <a:rPr lang="cs-CZ" dirty="0" smtClean="0"/>
              <a:t>2010 – Zahájena činnost CDCP a BCPP se stává členem GEESEG</a:t>
            </a:r>
          </a:p>
          <a:p>
            <a:r>
              <a:rPr lang="cs-CZ" dirty="0" smtClean="0"/>
              <a:t>2012 – implementován na BCPP obchodní systém </a:t>
            </a:r>
            <a:r>
              <a:rPr lang="cs-CZ" dirty="0" err="1" smtClean="0"/>
              <a:t>Xetra</a:t>
            </a:r>
            <a:endParaRPr lang="cs-CZ" dirty="0" smtClean="0"/>
          </a:p>
          <a:p>
            <a:endParaRPr lang="cs-CZ" dirty="0"/>
          </a:p>
        </p:txBody>
      </p:sp>
    </p:spTree>
    <p:extLst>
      <p:ext uri="{BB962C8B-B14F-4D97-AF65-F5344CB8AC3E}">
        <p14:creationId xmlns:p14="http://schemas.microsoft.com/office/powerpoint/2010/main" val="1445963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Investice</a:t>
            </a:r>
            <a:endParaRPr lang="cs-CZ" b="1" dirty="0"/>
          </a:p>
        </p:txBody>
      </p:sp>
      <p:sp>
        <p:nvSpPr>
          <p:cNvPr id="3" name="Zástupný symbol pro obsah 2"/>
          <p:cNvSpPr>
            <a:spLocks noGrp="1"/>
          </p:cNvSpPr>
          <p:nvPr>
            <p:ph idx="1"/>
          </p:nvPr>
        </p:nvSpPr>
        <p:spPr/>
        <p:txBody>
          <a:bodyPr>
            <a:normAutofit fontScale="85000" lnSpcReduction="10000"/>
          </a:bodyPr>
          <a:lstStyle/>
          <a:p>
            <a:pPr marL="0" indent="0" algn="just">
              <a:buNone/>
            </a:pPr>
            <a:r>
              <a:rPr lang="cs-CZ" dirty="0" smtClean="0"/>
              <a:t>Investice členíme na:</a:t>
            </a:r>
          </a:p>
          <a:p>
            <a:pPr algn="just"/>
            <a:r>
              <a:rPr lang="cs-CZ" b="1" dirty="0" smtClean="0"/>
              <a:t>Investice reálné</a:t>
            </a:r>
            <a:r>
              <a:rPr lang="cs-CZ" dirty="0" smtClean="0"/>
              <a:t>, které bývají vázány na určité konkrétní podnikatelské činnosti, nebo na předměty hmotného charakteru (např. přímé podnikání, nákup nemovitostí, nákup movitých věcí, nákup komodit);</a:t>
            </a:r>
          </a:p>
          <a:p>
            <a:pPr algn="just"/>
            <a:r>
              <a:rPr lang="cs-CZ" b="1" dirty="0" smtClean="0"/>
              <a:t>Investice finanční </a:t>
            </a:r>
            <a:r>
              <a:rPr lang="cs-CZ" dirty="0" smtClean="0"/>
              <a:t>jsou charakteristické tím, že se u nich jedná o kombinaci vlastností peněz, majetkových aktiv a dluhových (dlužních) instrumentů (např. peněžní vklady, poskytování úvěrů a půjček, nákup cenných papírů, další druhy finančních investic).</a:t>
            </a:r>
            <a:endParaRPr lang="cs-CZ" dirty="0"/>
          </a:p>
        </p:txBody>
      </p:sp>
    </p:spTree>
    <p:extLst>
      <p:ext uri="{BB962C8B-B14F-4D97-AF65-F5344CB8AC3E}">
        <p14:creationId xmlns:p14="http://schemas.microsoft.com/office/powerpoint/2010/main" val="36200480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Předpoklady investiční aktivity</a:t>
            </a:r>
            <a:endParaRPr lang="cs-CZ" b="1" dirty="0"/>
          </a:p>
        </p:txBody>
      </p:sp>
      <p:sp>
        <p:nvSpPr>
          <p:cNvPr id="3" name="Zástupný symbol pro obsah 2"/>
          <p:cNvSpPr>
            <a:spLocks noGrp="1"/>
          </p:cNvSpPr>
          <p:nvPr>
            <p:ph idx="1"/>
          </p:nvPr>
        </p:nvSpPr>
        <p:spPr/>
        <p:txBody>
          <a:bodyPr>
            <a:normAutofit fontScale="62500" lnSpcReduction="20000"/>
          </a:bodyPr>
          <a:lstStyle/>
          <a:p>
            <a:pPr marL="0" indent="0" algn="just">
              <a:buNone/>
            </a:pPr>
            <a:r>
              <a:rPr lang="cs-CZ" b="1" u="sng" dirty="0" smtClean="0"/>
              <a:t>Bohatství</a:t>
            </a:r>
            <a:r>
              <a:rPr lang="cs-CZ" dirty="0" smtClean="0"/>
              <a:t> – potenciální investor musí zvážit jaké disponibilní zdroje bude investovat, tj. musí posoudit své „bohatství“, které má k dispozici.</a:t>
            </a:r>
          </a:p>
          <a:p>
            <a:pPr marL="0" indent="0" algn="just">
              <a:buNone/>
            </a:pPr>
            <a:r>
              <a:rPr lang="cs-CZ" dirty="0" smtClean="0"/>
              <a:t>Je prokázáno, že poptávka po různých druzích investičních nástrojů reaguje na změny bohatství různě.</a:t>
            </a:r>
          </a:p>
          <a:p>
            <a:pPr marL="0" indent="0" algn="just">
              <a:buNone/>
            </a:pPr>
            <a:r>
              <a:rPr lang="cs-CZ" b="1" dirty="0" smtClean="0"/>
              <a:t>Elasticita poptávky</a:t>
            </a:r>
            <a:r>
              <a:rPr lang="cs-CZ" dirty="0" smtClean="0"/>
              <a:t> = změna poptávaného množství v procentech/změna bohatství v procentech;</a:t>
            </a:r>
          </a:p>
          <a:p>
            <a:pPr marL="0" indent="0" algn="just">
              <a:buNone/>
            </a:pPr>
            <a:r>
              <a:rPr lang="cs-CZ" b="1" dirty="0" smtClean="0"/>
              <a:t>Nezbytná aktiva</a:t>
            </a:r>
            <a:r>
              <a:rPr lang="cs-CZ" dirty="0" smtClean="0"/>
              <a:t> – u nichž je procentní růst poptávaného množství nižší než růst bohatství, elasticita poptávky je nižší než 1</a:t>
            </a:r>
          </a:p>
          <a:p>
            <a:pPr marL="0" indent="0" algn="just">
              <a:buNone/>
            </a:pPr>
            <a:r>
              <a:rPr lang="cs-CZ" b="1" dirty="0" smtClean="0"/>
              <a:t>Luxusní aktiva </a:t>
            </a:r>
            <a:r>
              <a:rPr lang="cs-CZ" dirty="0" smtClean="0"/>
              <a:t>– elasticita poptávky po luxusních aktivech je vždy vyšší než 1</a:t>
            </a:r>
          </a:p>
          <a:p>
            <a:pPr marL="0" indent="0" algn="just">
              <a:buNone/>
            </a:pPr>
            <a:r>
              <a:rPr lang="cs-CZ" b="1" dirty="0" smtClean="0"/>
              <a:t>Dlouhodobé finanční investiční instrumenty</a:t>
            </a:r>
            <a:r>
              <a:rPr lang="cs-CZ" dirty="0" smtClean="0"/>
              <a:t> jsou všeobecně považovány za luxusní aktiva u nichž je elasticita poptávky větší než 1.</a:t>
            </a:r>
          </a:p>
          <a:p>
            <a:pPr marL="0" indent="0" algn="just">
              <a:buNone/>
            </a:pPr>
            <a:endParaRPr lang="cs-CZ" dirty="0"/>
          </a:p>
          <a:p>
            <a:pPr marL="0" indent="0" algn="just">
              <a:buNone/>
            </a:pPr>
            <a:r>
              <a:rPr lang="cs-CZ" b="1" u="sng" dirty="0" smtClean="0"/>
              <a:t>Kvalita investičního prostředí</a:t>
            </a:r>
            <a:r>
              <a:rPr lang="cs-CZ" dirty="0" smtClean="0"/>
              <a:t> – souvisí s náladou investičního publika, jedná se zejména o </a:t>
            </a:r>
            <a:r>
              <a:rPr lang="cs-CZ" b="1" dirty="0" smtClean="0"/>
              <a:t>transparentnost, bezpečnost a stabilitu</a:t>
            </a:r>
            <a:r>
              <a:rPr lang="cs-CZ" dirty="0" smtClean="0"/>
              <a:t> (podpora pozitivního očekávání investorů). Úzce souvisí s </a:t>
            </a:r>
            <a:r>
              <a:rPr lang="cs-CZ" b="1" dirty="0" smtClean="0"/>
              <a:t>důvěrou a efektivností</a:t>
            </a:r>
            <a:r>
              <a:rPr lang="cs-CZ" dirty="0" smtClean="0"/>
              <a:t> fungování finančních (kapitálových) trhů.</a:t>
            </a:r>
            <a:endParaRPr lang="cs-CZ" b="1" u="sng" dirty="0"/>
          </a:p>
        </p:txBody>
      </p:sp>
    </p:spTree>
    <p:extLst>
      <p:ext uri="{BB962C8B-B14F-4D97-AF65-F5344CB8AC3E}">
        <p14:creationId xmlns:p14="http://schemas.microsoft.com/office/powerpoint/2010/main" val="31294849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91264" cy="1210146"/>
          </a:xfrm>
        </p:spPr>
        <p:txBody>
          <a:bodyPr>
            <a:normAutofit fontScale="90000"/>
          </a:bodyPr>
          <a:lstStyle/>
          <a:p>
            <a:r>
              <a:rPr lang="cs-CZ" sz="3200" b="1" dirty="0" smtClean="0"/>
              <a:t>Kritéria investování</a:t>
            </a:r>
            <a:br>
              <a:rPr lang="cs-CZ" sz="3200" b="1" dirty="0" smtClean="0"/>
            </a:br>
            <a:r>
              <a:rPr lang="cs-CZ" sz="3200" dirty="0" smtClean="0"/>
              <a:t>z pohledu přímých investic a  individuální investiční strategie</a:t>
            </a:r>
            <a:endParaRPr lang="cs-CZ" sz="3200" b="1" dirty="0"/>
          </a:p>
        </p:txBody>
      </p:sp>
      <p:sp>
        <p:nvSpPr>
          <p:cNvPr id="3" name="Zástupný symbol pro obsah 2"/>
          <p:cNvSpPr>
            <a:spLocks noGrp="1"/>
          </p:cNvSpPr>
          <p:nvPr>
            <p:ph idx="1"/>
          </p:nvPr>
        </p:nvSpPr>
        <p:spPr/>
        <p:txBody>
          <a:bodyPr>
            <a:normAutofit fontScale="85000" lnSpcReduction="20000"/>
          </a:bodyPr>
          <a:lstStyle/>
          <a:p>
            <a:pPr marL="0" indent="0">
              <a:buNone/>
            </a:pPr>
            <a:r>
              <a:rPr lang="cs-CZ" dirty="0" smtClean="0"/>
              <a:t>Jedná se o tři kriteriální faktory:</a:t>
            </a:r>
          </a:p>
          <a:p>
            <a:r>
              <a:rPr lang="cs-CZ" b="1" dirty="0" smtClean="0"/>
              <a:t>Výnosnost</a:t>
            </a:r>
            <a:r>
              <a:rPr lang="cs-CZ" dirty="0" smtClean="0"/>
              <a:t> – udává míru zhodnocení peněžních prostředků vložených do určitého investičního nástroje za určité časové období;</a:t>
            </a:r>
          </a:p>
          <a:p>
            <a:r>
              <a:rPr lang="cs-CZ" b="1" dirty="0" smtClean="0"/>
              <a:t>Rizikovost</a:t>
            </a:r>
            <a:r>
              <a:rPr lang="cs-CZ" dirty="0" smtClean="0"/>
              <a:t> – vzhledem k tomu, že hlavním cílem investorů bývá dosažení co nejvyšší výnosnosti, je možno vztáhnout rizikovost k tomuto cíli a chápat ji jako nejistotu investora dosáhnout očekávané výnosnosti;</a:t>
            </a:r>
          </a:p>
          <a:p>
            <a:r>
              <a:rPr lang="cs-CZ" b="1" dirty="0" smtClean="0"/>
              <a:t>Likvidita</a:t>
            </a:r>
            <a:r>
              <a:rPr lang="cs-CZ" dirty="0" smtClean="0"/>
              <a:t> – většinou investiční instrument přiřazujeme ke stupni likvidity;. Likvidita je rychlost s jakou jsme schopni investiční nástroj přeměnit na peníze.</a:t>
            </a:r>
            <a:endParaRPr lang="cs-CZ" dirty="0"/>
          </a:p>
        </p:txBody>
      </p:sp>
    </p:spTree>
    <p:extLst>
      <p:ext uri="{BB962C8B-B14F-4D97-AF65-F5344CB8AC3E}">
        <p14:creationId xmlns:p14="http://schemas.microsoft.com/office/powerpoint/2010/main" val="42338827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Výnosnost</a:t>
            </a:r>
            <a:endParaRPr lang="cs-CZ" b="1" dirty="0"/>
          </a:p>
        </p:txBody>
      </p:sp>
      <p:sp>
        <p:nvSpPr>
          <p:cNvPr id="3" name="Zástupný symbol pro obsah 2"/>
          <p:cNvSpPr>
            <a:spLocks noGrp="1"/>
          </p:cNvSpPr>
          <p:nvPr>
            <p:ph idx="1"/>
          </p:nvPr>
        </p:nvSpPr>
        <p:spPr/>
        <p:txBody>
          <a:bodyPr>
            <a:normAutofit fontScale="85000" lnSpcReduction="10000"/>
          </a:bodyPr>
          <a:lstStyle/>
          <a:p>
            <a:pPr marL="0" indent="0" algn="just">
              <a:buNone/>
            </a:pPr>
            <a:r>
              <a:rPr lang="cs-CZ" dirty="0" smtClean="0"/>
              <a:t>Pro hodnocení výnosnosti finanční investice – používáme metody statické a dynamické;</a:t>
            </a:r>
          </a:p>
          <a:p>
            <a:pPr marL="0" indent="0" algn="just">
              <a:buNone/>
            </a:pPr>
            <a:r>
              <a:rPr lang="cs-CZ" dirty="0" smtClean="0"/>
              <a:t>Jednotlivé </a:t>
            </a:r>
            <a:r>
              <a:rPr lang="cs-CZ" b="1" dirty="0" smtClean="0"/>
              <a:t>druhy výnosů</a:t>
            </a:r>
            <a:r>
              <a:rPr lang="cs-CZ" dirty="0" smtClean="0"/>
              <a:t>:</a:t>
            </a:r>
          </a:p>
          <a:p>
            <a:pPr algn="just"/>
            <a:r>
              <a:rPr lang="cs-CZ" b="1" dirty="0" smtClean="0"/>
              <a:t>Běžný výnos </a:t>
            </a:r>
            <a:r>
              <a:rPr lang="cs-CZ" dirty="0" smtClean="0"/>
              <a:t>– jsou veškeré výnosy plynoucím investorům z držby předmětných investičních instrumentů (finančních aktiv);</a:t>
            </a:r>
          </a:p>
          <a:p>
            <a:pPr algn="just"/>
            <a:r>
              <a:rPr lang="cs-CZ" b="1" dirty="0" smtClean="0"/>
              <a:t>Kapitálový výnos</a:t>
            </a:r>
            <a:r>
              <a:rPr lang="cs-CZ" dirty="0" smtClean="0"/>
              <a:t> – vznikají při obchodování s investičními instrumenty, které jsou obchodovatelné;</a:t>
            </a:r>
          </a:p>
          <a:p>
            <a:pPr algn="just"/>
            <a:r>
              <a:rPr lang="cs-CZ" b="1" dirty="0" smtClean="0"/>
              <a:t>Celkový výnos </a:t>
            </a:r>
            <a:r>
              <a:rPr lang="cs-CZ" dirty="0" smtClean="0"/>
              <a:t>– je součtem všech dosažených výnosů za sledované období bez ohledu na to jestli se jedná o výnosy běžné, nebo kapitálové.</a:t>
            </a:r>
            <a:endParaRPr lang="cs-CZ" dirty="0"/>
          </a:p>
        </p:txBody>
      </p:sp>
    </p:spTree>
    <p:extLst>
      <p:ext uri="{BB962C8B-B14F-4D97-AF65-F5344CB8AC3E}">
        <p14:creationId xmlns:p14="http://schemas.microsoft.com/office/powerpoint/2010/main" val="10610487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Druhy investičního rizika</a:t>
            </a:r>
            <a:endParaRPr lang="cs-CZ" b="1" dirty="0"/>
          </a:p>
        </p:txBody>
      </p:sp>
      <p:sp>
        <p:nvSpPr>
          <p:cNvPr id="3" name="Zástupný symbol pro obsah 2"/>
          <p:cNvSpPr>
            <a:spLocks noGrp="1"/>
          </p:cNvSpPr>
          <p:nvPr>
            <p:ph idx="1"/>
          </p:nvPr>
        </p:nvSpPr>
        <p:spPr/>
        <p:txBody>
          <a:bodyPr>
            <a:normAutofit fontScale="92500" lnSpcReduction="20000"/>
          </a:bodyPr>
          <a:lstStyle/>
          <a:p>
            <a:r>
              <a:rPr lang="cs-CZ" dirty="0" smtClean="0"/>
              <a:t>Riziko změn úrokové míry, resp. úrokových sazeb;</a:t>
            </a:r>
          </a:p>
          <a:p>
            <a:r>
              <a:rPr lang="cs-CZ" dirty="0" smtClean="0"/>
              <a:t>Riziko inflační,</a:t>
            </a:r>
          </a:p>
          <a:p>
            <a:r>
              <a:rPr lang="cs-CZ" dirty="0" smtClean="0"/>
              <a:t>Riziko událostí,</a:t>
            </a:r>
          </a:p>
          <a:p>
            <a:r>
              <a:rPr lang="cs-CZ" dirty="0" smtClean="0"/>
              <a:t>Riziko insolvence, případně úpadku emitenta,</a:t>
            </a:r>
          </a:p>
          <a:p>
            <a:r>
              <a:rPr lang="cs-CZ" dirty="0" smtClean="0"/>
              <a:t>Riziko ztráty likvidity investičního nástroje,</a:t>
            </a:r>
          </a:p>
          <a:p>
            <a:r>
              <a:rPr lang="cs-CZ" dirty="0" smtClean="0"/>
              <a:t>Riziko měnové,</a:t>
            </a:r>
          </a:p>
          <a:p>
            <a:r>
              <a:rPr lang="cs-CZ" dirty="0" smtClean="0"/>
              <a:t>Riziko právní,</a:t>
            </a:r>
          </a:p>
          <a:p>
            <a:r>
              <a:rPr lang="cs-CZ" dirty="0" smtClean="0"/>
              <a:t>Riziko operační,</a:t>
            </a:r>
          </a:p>
          <a:p>
            <a:r>
              <a:rPr lang="cs-CZ" dirty="0" smtClean="0"/>
              <a:t>Riziko vlastností jednotlivých investičních nástrojů.</a:t>
            </a:r>
          </a:p>
          <a:p>
            <a:endParaRPr lang="cs-CZ" dirty="0" smtClean="0"/>
          </a:p>
          <a:p>
            <a:endParaRPr lang="cs-CZ" dirty="0"/>
          </a:p>
        </p:txBody>
      </p:sp>
    </p:spTree>
    <p:extLst>
      <p:ext uri="{BB962C8B-B14F-4D97-AF65-F5344CB8AC3E}">
        <p14:creationId xmlns:p14="http://schemas.microsoft.com/office/powerpoint/2010/main" val="21353639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Likvidita</a:t>
            </a:r>
            <a:endParaRPr lang="cs-CZ" b="1" dirty="0"/>
          </a:p>
        </p:txBody>
      </p:sp>
      <p:sp>
        <p:nvSpPr>
          <p:cNvPr id="3" name="Zástupný symbol pro obsah 2"/>
          <p:cNvSpPr>
            <a:spLocks noGrp="1"/>
          </p:cNvSpPr>
          <p:nvPr>
            <p:ph idx="1"/>
          </p:nvPr>
        </p:nvSpPr>
        <p:spPr/>
        <p:txBody>
          <a:bodyPr>
            <a:normAutofit fontScale="92500" lnSpcReduction="10000"/>
          </a:bodyPr>
          <a:lstStyle/>
          <a:p>
            <a:pPr marL="0" indent="0" algn="just">
              <a:buNone/>
            </a:pPr>
            <a:r>
              <a:rPr lang="cs-CZ" dirty="0" smtClean="0"/>
              <a:t>Likvidita má tři stupně: </a:t>
            </a:r>
            <a:r>
              <a:rPr lang="cs-CZ" b="1" dirty="0" smtClean="0"/>
              <a:t>celková, pohotová, okamžitá</a:t>
            </a:r>
            <a:r>
              <a:rPr lang="cs-CZ" dirty="0" smtClean="0"/>
              <a:t>.</a:t>
            </a:r>
          </a:p>
          <a:p>
            <a:pPr algn="just"/>
            <a:r>
              <a:rPr lang="cs-CZ" b="1" dirty="0" smtClean="0"/>
              <a:t>Likvidnost</a:t>
            </a:r>
            <a:r>
              <a:rPr lang="cs-CZ" dirty="0" smtClean="0"/>
              <a:t> – vyjadřuje schopnost transformace konkrétního majetku do peněžní podoby;</a:t>
            </a:r>
          </a:p>
          <a:p>
            <a:pPr algn="just"/>
            <a:r>
              <a:rPr lang="cs-CZ" b="1" dirty="0" smtClean="0"/>
              <a:t>Likvidita</a:t>
            </a:r>
            <a:r>
              <a:rPr lang="cs-CZ" dirty="0" smtClean="0"/>
              <a:t> – schopnost podniku získat  peněžní prostředky na úhradu svých závazků;</a:t>
            </a:r>
          </a:p>
          <a:p>
            <a:pPr algn="just"/>
            <a:r>
              <a:rPr lang="cs-CZ" b="1" dirty="0" smtClean="0"/>
              <a:t>Solventnost</a:t>
            </a:r>
            <a:r>
              <a:rPr lang="cs-CZ" dirty="0" smtClean="0"/>
              <a:t> – znamená obecnou schopnost ekonomického subjektu zajišťovat potřebné prostředky na úhradu svých závazků. Jejím měřítkem je platební schopnost podniku</a:t>
            </a:r>
            <a:endParaRPr lang="cs-CZ" dirty="0"/>
          </a:p>
        </p:txBody>
      </p:sp>
    </p:spTree>
    <p:extLst>
      <p:ext uri="{BB962C8B-B14F-4D97-AF65-F5344CB8AC3E}">
        <p14:creationId xmlns:p14="http://schemas.microsoft.com/office/powerpoint/2010/main" val="27613007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Portfoliové</a:t>
            </a:r>
            <a:r>
              <a:rPr lang="cs-CZ" b="1" dirty="0"/>
              <a:t> </a:t>
            </a:r>
            <a:r>
              <a:rPr lang="cs-CZ" b="1" dirty="0" smtClean="0"/>
              <a:t>(smíšené) investice</a:t>
            </a:r>
            <a:endParaRPr lang="cs-CZ" b="1" dirty="0"/>
          </a:p>
        </p:txBody>
      </p:sp>
      <p:sp>
        <p:nvSpPr>
          <p:cNvPr id="3" name="Zástupný symbol pro obsah 2"/>
          <p:cNvSpPr>
            <a:spLocks noGrp="1"/>
          </p:cNvSpPr>
          <p:nvPr>
            <p:ph idx="1"/>
          </p:nvPr>
        </p:nvSpPr>
        <p:spPr/>
        <p:txBody>
          <a:bodyPr/>
          <a:lstStyle/>
          <a:p>
            <a:pPr marL="0" indent="0" algn="just">
              <a:buNone/>
            </a:pPr>
            <a:r>
              <a:rPr lang="cs-CZ" dirty="0" smtClean="0"/>
              <a:t>U portfoliových (smíšených) investic jsou sledovány tradiční investiční kritéria – výnos, riziko a likvidita – s cílem korelovat a optimalizovat tato kritéria na bázi různých modelů pro správu portfolia. Do popředí se tak dostává kritérium, které je stěžejní u kolektivního investování a to je </a:t>
            </a:r>
            <a:r>
              <a:rPr lang="cs-CZ" b="1" dirty="0" smtClean="0"/>
              <a:t>cena portfolia, tj. cena smíšené investice</a:t>
            </a:r>
            <a:r>
              <a:rPr lang="cs-CZ" dirty="0" smtClean="0"/>
              <a:t>.</a:t>
            </a:r>
            <a:endParaRPr lang="cs-CZ" dirty="0"/>
          </a:p>
        </p:txBody>
      </p:sp>
    </p:spTree>
    <p:extLst>
      <p:ext uri="{BB962C8B-B14F-4D97-AF65-F5344CB8AC3E}">
        <p14:creationId xmlns:p14="http://schemas.microsoft.com/office/powerpoint/2010/main" val="651940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Základní druhy investičních nástrojů</a:t>
            </a:r>
            <a:endParaRPr lang="cs-CZ" b="1" dirty="0"/>
          </a:p>
        </p:txBody>
      </p:sp>
      <p:sp>
        <p:nvSpPr>
          <p:cNvPr id="3" name="Zástupný symbol pro obsah 2"/>
          <p:cNvSpPr>
            <a:spLocks noGrp="1"/>
          </p:cNvSpPr>
          <p:nvPr>
            <p:ph idx="1"/>
          </p:nvPr>
        </p:nvSpPr>
        <p:spPr/>
        <p:txBody>
          <a:bodyPr/>
          <a:lstStyle/>
          <a:p>
            <a:r>
              <a:rPr lang="cs-CZ" dirty="0" smtClean="0"/>
              <a:t>Klasické investiční nástroje – investiční cenné papíry (akcie a dluhopisy)</a:t>
            </a:r>
          </a:p>
          <a:p>
            <a:r>
              <a:rPr lang="cs-CZ" dirty="0"/>
              <a:t>Cenné papíry kolektivního </a:t>
            </a:r>
            <a:r>
              <a:rPr lang="cs-CZ" dirty="0" smtClean="0"/>
              <a:t>investování (EFT)</a:t>
            </a:r>
          </a:p>
          <a:p>
            <a:r>
              <a:rPr lang="cs-CZ" dirty="0" smtClean="0"/>
              <a:t>Finanční deriváty (v ČR se </a:t>
            </a:r>
            <a:r>
              <a:rPr lang="cs-CZ" dirty="0"/>
              <a:t>n</a:t>
            </a:r>
            <a:r>
              <a:rPr lang="cs-CZ" dirty="0" smtClean="0"/>
              <a:t>eobchodují)</a:t>
            </a:r>
          </a:p>
          <a:p>
            <a:r>
              <a:rPr lang="cs-CZ" dirty="0" smtClean="0"/>
              <a:t>Strukturované produkty</a:t>
            </a:r>
            <a:endParaRPr lang="cs-CZ" dirty="0"/>
          </a:p>
        </p:txBody>
      </p:sp>
    </p:spTree>
    <p:extLst>
      <p:ext uri="{BB962C8B-B14F-4D97-AF65-F5344CB8AC3E}">
        <p14:creationId xmlns:p14="http://schemas.microsoft.com/office/powerpoint/2010/main" val="37439962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Klasické investiční nástroje</a:t>
            </a:r>
            <a:endParaRPr lang="cs-CZ" b="1" dirty="0"/>
          </a:p>
        </p:txBody>
      </p:sp>
      <p:sp>
        <p:nvSpPr>
          <p:cNvPr id="3" name="Zástupný symbol pro obsah 2"/>
          <p:cNvSpPr>
            <a:spLocks noGrp="1"/>
          </p:cNvSpPr>
          <p:nvPr>
            <p:ph idx="1"/>
          </p:nvPr>
        </p:nvSpPr>
        <p:spPr/>
        <p:txBody>
          <a:bodyPr>
            <a:normAutofit fontScale="92500" lnSpcReduction="20000"/>
          </a:bodyPr>
          <a:lstStyle/>
          <a:p>
            <a:pPr marL="0" indent="0" algn="just">
              <a:buNone/>
            </a:pPr>
            <a:r>
              <a:rPr lang="cs-CZ" b="1" dirty="0" smtClean="0"/>
              <a:t>Základní druhy finančních investičních instrumentů:</a:t>
            </a:r>
          </a:p>
          <a:p>
            <a:pPr algn="just"/>
            <a:r>
              <a:rPr lang="cs-CZ" dirty="0" smtClean="0"/>
              <a:t>Investiční instrumenty peněžního a kapitálového trhu ( úvěry, investiční cenné papíry)</a:t>
            </a:r>
          </a:p>
          <a:p>
            <a:pPr algn="just"/>
            <a:r>
              <a:rPr lang="cs-CZ" dirty="0" smtClean="0"/>
              <a:t>Cizí měny</a:t>
            </a:r>
          </a:p>
          <a:p>
            <a:pPr algn="just"/>
            <a:r>
              <a:rPr lang="cs-CZ" dirty="0" smtClean="0"/>
              <a:t>Drahé kovy</a:t>
            </a:r>
          </a:p>
          <a:p>
            <a:pPr marL="0" indent="0" algn="just">
              <a:buNone/>
            </a:pPr>
            <a:r>
              <a:rPr lang="cs-CZ" b="1" dirty="0" smtClean="0"/>
              <a:t>Základní druhy reálných investičních instrumentů:</a:t>
            </a:r>
          </a:p>
          <a:p>
            <a:pPr algn="just"/>
            <a:r>
              <a:rPr lang="cs-CZ" dirty="0" smtClean="0"/>
              <a:t>Komodity</a:t>
            </a:r>
          </a:p>
          <a:p>
            <a:pPr algn="just"/>
            <a:r>
              <a:rPr lang="cs-CZ" dirty="0" smtClean="0"/>
              <a:t>Nemovitosti</a:t>
            </a:r>
          </a:p>
          <a:p>
            <a:pPr algn="just"/>
            <a:r>
              <a:rPr lang="cs-CZ" dirty="0" smtClean="0"/>
              <a:t>Movité věci</a:t>
            </a:r>
            <a:endParaRPr lang="cs-CZ" dirty="0"/>
          </a:p>
        </p:txBody>
      </p:sp>
    </p:spTree>
    <p:extLst>
      <p:ext uri="{BB962C8B-B14F-4D97-AF65-F5344CB8AC3E}">
        <p14:creationId xmlns:p14="http://schemas.microsoft.com/office/powerpoint/2010/main" val="27256165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Termínové derivátové instrumenty</a:t>
            </a:r>
            <a:br>
              <a:rPr lang="cs-CZ" b="1" dirty="0" smtClean="0"/>
            </a:br>
            <a:r>
              <a:rPr lang="cs-CZ" b="1" dirty="0" smtClean="0"/>
              <a:t>- finanční deriváty</a:t>
            </a:r>
            <a:endParaRPr lang="cs-CZ" b="1" dirty="0"/>
          </a:p>
        </p:txBody>
      </p:sp>
      <p:sp>
        <p:nvSpPr>
          <p:cNvPr id="3" name="Zástupný symbol pro obsah 2"/>
          <p:cNvSpPr>
            <a:spLocks noGrp="1"/>
          </p:cNvSpPr>
          <p:nvPr>
            <p:ph idx="1"/>
          </p:nvPr>
        </p:nvSpPr>
        <p:spPr/>
        <p:txBody>
          <a:bodyPr>
            <a:normAutofit fontScale="62500" lnSpcReduction="20000"/>
          </a:bodyPr>
          <a:lstStyle/>
          <a:p>
            <a:pPr marL="0" indent="0" algn="just">
              <a:buNone/>
            </a:pPr>
            <a:r>
              <a:rPr lang="cs-CZ" b="1" dirty="0" smtClean="0"/>
              <a:t>Derivátové nástroje </a:t>
            </a:r>
            <a:r>
              <a:rPr lang="cs-CZ" dirty="0" smtClean="0"/>
              <a:t>– jde o odvozené instrumenty, jejichž hlavní charakteristikou, že dokládají existenci termínových kontraktů, u nichž termín jejich vypořádání časově zaostává za okamžikem jejich sjednání. Deriváty jsou odvozeny od podkladových aktiv:</a:t>
            </a:r>
          </a:p>
          <a:p>
            <a:pPr algn="just"/>
            <a:r>
              <a:rPr lang="cs-CZ" b="1" dirty="0" smtClean="0"/>
              <a:t>Finanční podkladová aktiva </a:t>
            </a:r>
            <a:r>
              <a:rPr lang="cs-CZ" dirty="0" smtClean="0"/>
              <a:t>– jednoduchá aktiva: akcie, dluhopisy, cizí měny; souhrnná aktiva: burzovní indexy, koše aktiv apod.</a:t>
            </a:r>
          </a:p>
          <a:p>
            <a:pPr algn="just"/>
            <a:r>
              <a:rPr lang="cs-CZ" b="1" dirty="0" smtClean="0"/>
              <a:t>Reálná podkladová aktiva </a:t>
            </a:r>
            <a:r>
              <a:rPr lang="cs-CZ" dirty="0" smtClean="0"/>
              <a:t>– jednoduchá aktiva: komodity, nemovitosti, movité věci; souhrnná aktiva: burzovní aktiva, koše aktiv</a:t>
            </a:r>
          </a:p>
          <a:p>
            <a:pPr marL="0" indent="0" algn="just">
              <a:buNone/>
            </a:pPr>
            <a:r>
              <a:rPr lang="cs-CZ" b="1" dirty="0" smtClean="0"/>
              <a:t>Základní druhy finančních derivátů:</a:t>
            </a:r>
          </a:p>
          <a:p>
            <a:pPr algn="just"/>
            <a:r>
              <a:rPr lang="cs-CZ" dirty="0" smtClean="0"/>
              <a:t>Forwardy (smluvní) – úrokové, měnové, akciové, komoditní, úvěrové;</a:t>
            </a:r>
          </a:p>
          <a:p>
            <a:pPr algn="just"/>
            <a:r>
              <a:rPr lang="cs-CZ" dirty="0" smtClean="0"/>
              <a:t>Swapy (smluvní) – úrokové, měnové, devizové;</a:t>
            </a:r>
          </a:p>
          <a:p>
            <a:pPr algn="just"/>
            <a:r>
              <a:rPr lang="cs-CZ" dirty="0" err="1" smtClean="0"/>
              <a:t>Futures</a:t>
            </a:r>
            <a:r>
              <a:rPr lang="cs-CZ" dirty="0" smtClean="0"/>
              <a:t> (burzovní) </a:t>
            </a:r>
            <a:r>
              <a:rPr lang="cs-CZ" dirty="0"/>
              <a:t>– úrokové, měnové, akciové, indexové, </a:t>
            </a:r>
            <a:r>
              <a:rPr lang="cs-CZ" dirty="0" smtClean="0"/>
              <a:t>komoditní</a:t>
            </a:r>
            <a:r>
              <a:rPr lang="cs-CZ" dirty="0"/>
              <a:t>;</a:t>
            </a:r>
            <a:endParaRPr lang="cs-CZ" dirty="0" smtClean="0"/>
          </a:p>
          <a:p>
            <a:pPr algn="just"/>
            <a:r>
              <a:rPr lang="cs-CZ" dirty="0" smtClean="0"/>
              <a:t>Opce (smluvní, burzovní): opce kupní a prodejní, opce evropské a americké -  úrokové, měnové, akciové, indexové, komoditní, úvěrové aj.</a:t>
            </a:r>
            <a:endParaRPr lang="cs-CZ" dirty="0"/>
          </a:p>
        </p:txBody>
      </p:sp>
    </p:spTree>
    <p:extLst>
      <p:ext uri="{BB962C8B-B14F-4D97-AF65-F5344CB8AC3E}">
        <p14:creationId xmlns:p14="http://schemas.microsoft.com/office/powerpoint/2010/main" val="11166915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Kolektivní investování</a:t>
            </a:r>
            <a:endParaRPr lang="cs-CZ" b="1" dirty="0"/>
          </a:p>
        </p:txBody>
      </p:sp>
      <p:sp>
        <p:nvSpPr>
          <p:cNvPr id="3" name="Zástupný symbol pro obsah 2"/>
          <p:cNvSpPr>
            <a:spLocks noGrp="1"/>
          </p:cNvSpPr>
          <p:nvPr>
            <p:ph idx="1"/>
          </p:nvPr>
        </p:nvSpPr>
        <p:spPr/>
        <p:txBody>
          <a:bodyPr>
            <a:normAutofit fontScale="85000" lnSpcReduction="20000"/>
          </a:bodyPr>
          <a:lstStyle/>
          <a:p>
            <a:pPr marL="0" indent="0">
              <a:buNone/>
            </a:pPr>
            <a:r>
              <a:rPr lang="cs-CZ" dirty="0" smtClean="0"/>
              <a:t>Kolektivní investování je založeno na kolektivním principu, spočívajícím ve shromažďování peněžních prostředků od veřejnosti nebo od většího počtu „kvalifikovaných investorů“ a v jejich následném investování podle předem určené investiční strategie.</a:t>
            </a:r>
          </a:p>
          <a:p>
            <a:pPr marL="0" indent="0">
              <a:buNone/>
            </a:pPr>
            <a:r>
              <a:rPr lang="cs-CZ" dirty="0" smtClean="0"/>
              <a:t>Soudobé investiční a podílové fondy lze rozdělit:</a:t>
            </a:r>
          </a:p>
          <a:p>
            <a:r>
              <a:rPr lang="cs-CZ" dirty="0" smtClean="0"/>
              <a:t>Klasické podílové a investiční fondy</a:t>
            </a:r>
          </a:p>
          <a:p>
            <a:r>
              <a:rPr lang="cs-CZ" dirty="0" smtClean="0"/>
              <a:t>Exchange </a:t>
            </a:r>
            <a:r>
              <a:rPr lang="cs-CZ" dirty="0" err="1" smtClean="0"/>
              <a:t>Traded</a:t>
            </a:r>
            <a:r>
              <a:rPr lang="cs-CZ" dirty="0" smtClean="0"/>
              <a:t> </a:t>
            </a:r>
            <a:r>
              <a:rPr lang="cs-CZ" dirty="0" err="1" smtClean="0"/>
              <a:t>Funds</a:t>
            </a:r>
            <a:r>
              <a:rPr lang="cs-CZ" dirty="0" smtClean="0"/>
              <a:t> (ETF)</a:t>
            </a:r>
          </a:p>
          <a:p>
            <a:r>
              <a:rPr lang="cs-CZ" dirty="0" err="1" smtClean="0"/>
              <a:t>Hedge</a:t>
            </a:r>
            <a:r>
              <a:rPr lang="cs-CZ" dirty="0" smtClean="0"/>
              <a:t> </a:t>
            </a:r>
            <a:r>
              <a:rPr lang="cs-CZ" dirty="0" err="1" smtClean="0"/>
              <a:t>Funds</a:t>
            </a:r>
            <a:r>
              <a:rPr lang="cs-CZ" dirty="0" smtClean="0"/>
              <a:t>, resp. fondy kvalifikovaných investorů</a:t>
            </a:r>
          </a:p>
          <a:p>
            <a:r>
              <a:rPr lang="cs-CZ" dirty="0" smtClean="0"/>
              <a:t>Akciová společnost s proměnným základním kapitálem</a:t>
            </a:r>
          </a:p>
          <a:p>
            <a:r>
              <a:rPr lang="cs-CZ" dirty="0" smtClean="0"/>
              <a:t>Komanditní společnost na investiční listy</a:t>
            </a:r>
            <a:endParaRPr lang="cs-CZ" dirty="0"/>
          </a:p>
        </p:txBody>
      </p:sp>
    </p:spTree>
    <p:extLst>
      <p:ext uri="{BB962C8B-B14F-4D97-AF65-F5344CB8AC3E}">
        <p14:creationId xmlns:p14="http://schemas.microsoft.com/office/powerpoint/2010/main" val="2249779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Druhy finančních aktiv</a:t>
            </a:r>
            <a:endParaRPr lang="cs-CZ" b="1" dirty="0"/>
          </a:p>
        </p:txBody>
      </p:sp>
      <p:sp>
        <p:nvSpPr>
          <p:cNvPr id="3" name="Zástupný symbol pro obsah 2"/>
          <p:cNvSpPr>
            <a:spLocks noGrp="1"/>
          </p:cNvSpPr>
          <p:nvPr>
            <p:ph idx="1"/>
          </p:nvPr>
        </p:nvSpPr>
        <p:spPr/>
        <p:txBody>
          <a:bodyPr>
            <a:normAutofit fontScale="92500" lnSpcReduction="20000"/>
          </a:bodyPr>
          <a:lstStyle/>
          <a:p>
            <a:pPr marL="0" indent="0" algn="just">
              <a:buNone/>
            </a:pPr>
            <a:r>
              <a:rPr lang="cs-CZ" b="1" dirty="0" smtClean="0"/>
              <a:t>Finanční aktiva </a:t>
            </a:r>
            <a:r>
              <a:rPr lang="cs-CZ" dirty="0" smtClean="0"/>
              <a:t>neposkytují svým vlastníkům nepřetržitý tok služeb, ale slibují jim </a:t>
            </a:r>
            <a:r>
              <a:rPr lang="cs-CZ" b="1" dirty="0" smtClean="0"/>
              <a:t>návratnost v budoucnu</a:t>
            </a:r>
            <a:r>
              <a:rPr lang="cs-CZ" dirty="0" smtClean="0"/>
              <a:t>, přičemž současně </a:t>
            </a:r>
            <a:r>
              <a:rPr lang="cs-CZ" b="1" dirty="0" smtClean="0"/>
              <a:t>slouží jako uchovatel hodnoty (kupní síly). </a:t>
            </a:r>
            <a:r>
              <a:rPr lang="cs-CZ" dirty="0" smtClean="0"/>
              <a:t>Další jejich společnou vlastností je rovněž to, že se </a:t>
            </a:r>
            <a:r>
              <a:rPr lang="cs-CZ" b="1" dirty="0" smtClean="0"/>
              <a:t>neopotřebovávají</a:t>
            </a:r>
            <a:r>
              <a:rPr lang="cs-CZ" dirty="0" smtClean="0"/>
              <a:t> a jejich forma nijak nesouvisí s jejich cenou.</a:t>
            </a:r>
          </a:p>
          <a:p>
            <a:pPr marL="0" indent="0" algn="just">
              <a:buNone/>
            </a:pPr>
            <a:r>
              <a:rPr lang="cs-CZ" dirty="0" smtClean="0"/>
              <a:t>Druhy finančních aktiv:</a:t>
            </a:r>
          </a:p>
          <a:p>
            <a:pPr algn="just"/>
            <a:r>
              <a:rPr lang="cs-CZ" b="1" dirty="0" smtClean="0"/>
              <a:t>Peníze;</a:t>
            </a:r>
          </a:p>
          <a:p>
            <a:pPr algn="just"/>
            <a:r>
              <a:rPr lang="cs-CZ" b="1" dirty="0" smtClean="0"/>
              <a:t>Majetkové finanční instrumenty;</a:t>
            </a:r>
          </a:p>
          <a:p>
            <a:pPr algn="just"/>
            <a:r>
              <a:rPr lang="cs-CZ" b="1" dirty="0" smtClean="0"/>
              <a:t>Dluhové (dlužní) instrumenty.</a:t>
            </a:r>
            <a:endParaRPr lang="cs-CZ" b="1" dirty="0"/>
          </a:p>
        </p:txBody>
      </p:sp>
    </p:spTree>
    <p:extLst>
      <p:ext uri="{BB962C8B-B14F-4D97-AF65-F5344CB8AC3E}">
        <p14:creationId xmlns:p14="http://schemas.microsoft.com/office/powerpoint/2010/main" val="14656243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Cenné papíry kolektivního investování</a:t>
            </a:r>
            <a:endParaRPr lang="cs-CZ" b="1" dirty="0"/>
          </a:p>
        </p:txBody>
      </p:sp>
      <p:sp>
        <p:nvSpPr>
          <p:cNvPr id="3" name="Zástupný symbol pro obsah 2"/>
          <p:cNvSpPr>
            <a:spLocks noGrp="1"/>
          </p:cNvSpPr>
          <p:nvPr>
            <p:ph idx="1"/>
          </p:nvPr>
        </p:nvSpPr>
        <p:spPr/>
        <p:txBody>
          <a:bodyPr>
            <a:normAutofit fontScale="92500" lnSpcReduction="20000"/>
          </a:bodyPr>
          <a:lstStyle/>
          <a:p>
            <a:pPr marL="0" indent="0" algn="just">
              <a:buNone/>
            </a:pPr>
            <a:r>
              <a:rPr lang="cs-CZ" b="1" dirty="0" smtClean="0"/>
              <a:t>Cenné papíry kolektivního investování</a:t>
            </a:r>
            <a:r>
              <a:rPr lang="cs-CZ" dirty="0" smtClean="0"/>
              <a:t> jsou podobné klasickým investičním cenným papírům, avšak vývoj jejich tržních cen závisí na vývoji tržních cen jiných investičních instrumentů, jež jsou obsaženy v portfoliích, která správci fondů vytvořili z peněz individuálních investorů a která spravují.</a:t>
            </a:r>
          </a:p>
          <a:p>
            <a:pPr marL="0" indent="0" algn="just">
              <a:buNone/>
            </a:pPr>
            <a:r>
              <a:rPr lang="cs-CZ" dirty="0" smtClean="0"/>
              <a:t>Základní druhy cenných papírů kolektivního investování:</a:t>
            </a:r>
          </a:p>
          <a:p>
            <a:pPr algn="just"/>
            <a:r>
              <a:rPr lang="cs-CZ" dirty="0" smtClean="0"/>
              <a:t>Podílové listy,</a:t>
            </a:r>
          </a:p>
          <a:p>
            <a:pPr algn="just"/>
            <a:r>
              <a:rPr lang="cs-CZ" dirty="0" smtClean="0"/>
              <a:t>Investiční list,</a:t>
            </a:r>
          </a:p>
          <a:p>
            <a:pPr algn="just"/>
            <a:r>
              <a:rPr lang="cs-CZ" dirty="0" smtClean="0"/>
              <a:t>Zakladatelské a investiční akcie</a:t>
            </a:r>
          </a:p>
          <a:p>
            <a:endParaRPr lang="cs-CZ" dirty="0"/>
          </a:p>
        </p:txBody>
      </p:sp>
    </p:spTree>
    <p:extLst>
      <p:ext uri="{BB962C8B-B14F-4D97-AF65-F5344CB8AC3E}">
        <p14:creationId xmlns:p14="http://schemas.microsoft.com/office/powerpoint/2010/main" val="24069085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Strukturované produkty</a:t>
            </a:r>
            <a:endParaRPr lang="cs-CZ" b="1"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dirty="0" smtClean="0"/>
              <a:t>Strukturované produkty, jsou případně také označované jako pokročilé deriváty jsou specifickými finančními investičními nástroji. Slučují vlastnosti klasických  nástrojů kapitálového trhu a vlastnostmi derivátů. Přestože se jedná o derivované finanční investiční nástroje, nejde v pravém smyslu o termínované kontrakty (finanční příp.  komoditní deriváty).</a:t>
            </a:r>
          </a:p>
          <a:p>
            <a:pPr marL="0" indent="0">
              <a:buNone/>
            </a:pPr>
            <a:r>
              <a:rPr lang="cs-CZ" dirty="0" smtClean="0"/>
              <a:t>Podkladová aktiva strukturovaných produktů:</a:t>
            </a:r>
          </a:p>
          <a:p>
            <a:r>
              <a:rPr lang="cs-CZ" dirty="0" smtClean="0"/>
              <a:t>Jednotlivá aktiva: akcie, dluhopisy, měny, komodity, nemovitosti, úvěry apod.</a:t>
            </a:r>
          </a:p>
          <a:p>
            <a:r>
              <a:rPr lang="cs-CZ" dirty="0" smtClean="0"/>
              <a:t>Burzovní indexy: akciové, dluhopisové, komoditní apod.</a:t>
            </a:r>
          </a:p>
          <a:p>
            <a:r>
              <a:rPr lang="cs-CZ" dirty="0" smtClean="0"/>
              <a:t>Koše podkladových aktiv: akciové, dluhopisové, měnové, komoditní, nemovitostní, úvěrové, indexové apod.</a:t>
            </a:r>
            <a:endParaRPr lang="cs-CZ" dirty="0"/>
          </a:p>
        </p:txBody>
      </p:sp>
    </p:spTree>
    <p:extLst>
      <p:ext uri="{BB962C8B-B14F-4D97-AF65-F5344CB8AC3E}">
        <p14:creationId xmlns:p14="http://schemas.microsoft.com/office/powerpoint/2010/main" val="13808482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Druhy strukturovaných produktů</a:t>
            </a:r>
            <a:endParaRPr lang="cs-CZ" b="1" dirty="0"/>
          </a:p>
        </p:txBody>
      </p:sp>
      <p:sp>
        <p:nvSpPr>
          <p:cNvPr id="3" name="Zástupný symbol pro obsah 2"/>
          <p:cNvSpPr>
            <a:spLocks noGrp="1"/>
          </p:cNvSpPr>
          <p:nvPr>
            <p:ph idx="1"/>
          </p:nvPr>
        </p:nvSpPr>
        <p:spPr/>
        <p:txBody>
          <a:bodyPr>
            <a:normAutofit lnSpcReduction="10000"/>
          </a:bodyPr>
          <a:lstStyle/>
          <a:p>
            <a:r>
              <a:rPr lang="cs-CZ" dirty="0" smtClean="0"/>
              <a:t>Strukturované vklady,</a:t>
            </a:r>
          </a:p>
          <a:p>
            <a:r>
              <a:rPr lang="cs-CZ" dirty="0" smtClean="0"/>
              <a:t>Strukturované dluhové cenné papíry</a:t>
            </a:r>
          </a:p>
          <a:p>
            <a:r>
              <a:rPr lang="cs-CZ" dirty="0" smtClean="0"/>
              <a:t>Cenné papíry strukturovaných fondů</a:t>
            </a:r>
          </a:p>
          <a:p>
            <a:r>
              <a:rPr lang="cs-CZ" dirty="0" err="1" smtClean="0"/>
              <a:t>Sekuritizované</a:t>
            </a:r>
            <a:r>
              <a:rPr lang="cs-CZ" dirty="0" smtClean="0"/>
              <a:t> pákové deriváty</a:t>
            </a:r>
          </a:p>
          <a:p>
            <a:pPr marL="0" indent="0">
              <a:buNone/>
            </a:pPr>
            <a:r>
              <a:rPr lang="cs-CZ" dirty="0" smtClean="0"/>
              <a:t>Strukturované produkty které jsou v ČR obchodovány na burze:</a:t>
            </a:r>
          </a:p>
          <a:p>
            <a:r>
              <a:rPr lang="cs-CZ" dirty="0" smtClean="0"/>
              <a:t>Investiční certifikáty</a:t>
            </a:r>
          </a:p>
          <a:p>
            <a:r>
              <a:rPr lang="cs-CZ" dirty="0" err="1" smtClean="0"/>
              <a:t>Warranty</a:t>
            </a:r>
            <a:r>
              <a:rPr lang="cs-CZ" dirty="0" smtClean="0"/>
              <a:t> </a:t>
            </a:r>
            <a:endParaRPr lang="cs-CZ" dirty="0"/>
          </a:p>
        </p:txBody>
      </p:sp>
    </p:spTree>
    <p:extLst>
      <p:ext uri="{BB962C8B-B14F-4D97-AF65-F5344CB8AC3E}">
        <p14:creationId xmlns:p14="http://schemas.microsoft.com/office/powerpoint/2010/main" val="37130330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Použitá literatura</a:t>
            </a:r>
            <a:endParaRPr lang="cs-CZ" b="1" dirty="0"/>
          </a:p>
        </p:txBody>
      </p:sp>
      <p:sp>
        <p:nvSpPr>
          <p:cNvPr id="3" name="Zástupný symbol pro obsah 2"/>
          <p:cNvSpPr>
            <a:spLocks noGrp="1"/>
          </p:cNvSpPr>
          <p:nvPr>
            <p:ph idx="1"/>
          </p:nvPr>
        </p:nvSpPr>
        <p:spPr/>
        <p:txBody>
          <a:bodyPr/>
          <a:lstStyle/>
          <a:p>
            <a:r>
              <a:rPr lang="cs-CZ" dirty="0" smtClean="0"/>
              <a:t>Chalupa, I. – </a:t>
            </a:r>
            <a:r>
              <a:rPr lang="cs-CZ" dirty="0" err="1" smtClean="0"/>
              <a:t>Reiterman</a:t>
            </a:r>
            <a:r>
              <a:rPr lang="cs-CZ" dirty="0" smtClean="0"/>
              <a:t>, D.: Cenné papíry. Základy soukromého práva IV, Praha: C. H. Beck, 2014</a:t>
            </a:r>
          </a:p>
          <a:p>
            <a:r>
              <a:rPr lang="cs-CZ" dirty="0" smtClean="0"/>
              <a:t>Musílek, P.: </a:t>
            </a:r>
            <a:r>
              <a:rPr lang="cs-CZ" dirty="0" err="1" smtClean="0"/>
              <a:t>Tzrhy</a:t>
            </a:r>
            <a:r>
              <a:rPr lang="cs-CZ" dirty="0" smtClean="0"/>
              <a:t> cenných papírů. Praha: </a:t>
            </a:r>
            <a:r>
              <a:rPr lang="cs-CZ" dirty="0" err="1" smtClean="0"/>
              <a:t>Ekopress</a:t>
            </a:r>
            <a:r>
              <a:rPr lang="cs-CZ" dirty="0" smtClean="0"/>
              <a:t>, 2011</a:t>
            </a:r>
          </a:p>
          <a:p>
            <a:r>
              <a:rPr lang="cs-CZ" dirty="0" smtClean="0"/>
              <a:t>Pavlát, V. :Globální finanční trhy. Praha: EUPRESS, 2013</a:t>
            </a:r>
          </a:p>
          <a:p>
            <a:r>
              <a:rPr lang="cs-CZ" dirty="0" err="1" smtClean="0"/>
              <a:t>Rejnuš</a:t>
            </a:r>
            <a:r>
              <a:rPr lang="cs-CZ" dirty="0" smtClean="0"/>
              <a:t>, O.: Finanční trhy. Praha: </a:t>
            </a:r>
            <a:r>
              <a:rPr lang="cs-CZ" dirty="0" err="1" smtClean="0"/>
              <a:t>Grada</a:t>
            </a:r>
            <a:r>
              <a:rPr lang="cs-CZ" dirty="0" smtClean="0"/>
              <a:t>, 2014</a:t>
            </a:r>
          </a:p>
          <a:p>
            <a:endParaRPr lang="cs-CZ" dirty="0"/>
          </a:p>
        </p:txBody>
      </p:sp>
    </p:spTree>
    <p:extLst>
      <p:ext uri="{BB962C8B-B14F-4D97-AF65-F5344CB8AC3E}">
        <p14:creationId xmlns:p14="http://schemas.microsoft.com/office/powerpoint/2010/main" val="3101602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Tvorba finančních aktiv (1)</a:t>
            </a:r>
            <a:endParaRPr lang="cs-CZ" b="1" dirty="0"/>
          </a:p>
        </p:txBody>
      </p:sp>
      <p:sp>
        <p:nvSpPr>
          <p:cNvPr id="3" name="Zástupný symbol pro obsah 2"/>
          <p:cNvSpPr>
            <a:spLocks noGrp="1"/>
          </p:cNvSpPr>
          <p:nvPr>
            <p:ph idx="1"/>
          </p:nvPr>
        </p:nvSpPr>
        <p:spPr/>
        <p:txBody>
          <a:bodyPr>
            <a:normAutofit fontScale="77500" lnSpcReduction="20000"/>
          </a:bodyPr>
          <a:lstStyle/>
          <a:p>
            <a:pPr marL="0" indent="0" algn="just">
              <a:buNone/>
            </a:pPr>
            <a:r>
              <a:rPr lang="cs-CZ" dirty="0" smtClean="0"/>
              <a:t>Každé existující finanční aktivum (s výjimkou peněžní hotovosti) představuje půjčku nebo jiný způsob investování peněz, převedených z jedné ekonomické jednotky do druhé, a rovněž i to, že akt vypůjčení (resp. investování) peněz zároveň způsobí vytvoření stejně velikého objemu nových finančních aktiv.</a:t>
            </a:r>
          </a:p>
          <a:p>
            <a:pPr marL="0" indent="0" algn="just">
              <a:buNone/>
            </a:pPr>
            <a:r>
              <a:rPr lang="cs-CZ" dirty="0" smtClean="0"/>
              <a:t>Platí tedy následující rovnice:</a:t>
            </a:r>
          </a:p>
          <a:p>
            <a:pPr algn="just"/>
            <a:r>
              <a:rPr lang="cs-CZ" dirty="0" smtClean="0"/>
              <a:t>Objem vytvořeného finančního aktiva (pohledávky) se rovná závazku dlužníka.</a:t>
            </a:r>
          </a:p>
          <a:p>
            <a:pPr algn="just"/>
            <a:r>
              <a:rPr lang="cs-CZ" dirty="0" smtClean="0"/>
              <a:t>Celkové použití peněžních prostředků se rovná jejich celkovým zdrojům, a to jak vlastním, tak vypůjčeným.</a:t>
            </a:r>
          </a:p>
          <a:p>
            <a:pPr marL="0" indent="0" algn="just">
              <a:buNone/>
            </a:pPr>
            <a:r>
              <a:rPr lang="cs-CZ" dirty="0" smtClean="0"/>
              <a:t>Musí tedy platit, že </a:t>
            </a:r>
            <a:r>
              <a:rPr lang="cs-CZ" b="1" dirty="0" smtClean="0"/>
              <a:t>finanční aktiva a pasiva (nároky a závazky) se </a:t>
            </a:r>
            <a:r>
              <a:rPr lang="cs-CZ" b="1" u="sng" dirty="0" smtClean="0"/>
              <a:t>v rámci celého finančního systému</a:t>
            </a:r>
            <a:r>
              <a:rPr lang="cs-CZ" b="1" dirty="0" smtClean="0"/>
              <a:t> navzájem ruší</a:t>
            </a:r>
            <a:r>
              <a:rPr lang="cs-CZ" dirty="0" smtClean="0"/>
              <a:t>.</a:t>
            </a:r>
          </a:p>
          <a:p>
            <a:pPr marL="0" indent="0">
              <a:buNone/>
            </a:pPr>
            <a:endParaRPr lang="cs-CZ" dirty="0"/>
          </a:p>
        </p:txBody>
      </p:sp>
    </p:spTree>
    <p:extLst>
      <p:ext uri="{BB962C8B-B14F-4D97-AF65-F5344CB8AC3E}">
        <p14:creationId xmlns:p14="http://schemas.microsoft.com/office/powerpoint/2010/main" val="2953808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Tvorba finančních aktiv (2)</a:t>
            </a:r>
            <a:endParaRPr lang="cs-CZ" b="1" dirty="0"/>
          </a:p>
        </p:txBody>
      </p:sp>
      <p:sp>
        <p:nvSpPr>
          <p:cNvPr id="3" name="Zástupný symbol pro obsah 2"/>
          <p:cNvSpPr>
            <a:spLocks noGrp="1"/>
          </p:cNvSpPr>
          <p:nvPr>
            <p:ph idx="1"/>
          </p:nvPr>
        </p:nvSpPr>
        <p:spPr/>
        <p:txBody>
          <a:bodyPr>
            <a:normAutofit fontScale="77500" lnSpcReduction="20000"/>
          </a:bodyPr>
          <a:lstStyle/>
          <a:p>
            <a:pPr marL="0" indent="0" algn="just">
              <a:buNone/>
            </a:pPr>
            <a:r>
              <a:rPr lang="cs-CZ" dirty="0" smtClean="0"/>
              <a:t>Pro všechny rozvahy v rámci celého finančního systému proto musí platit následující vztahy:</a:t>
            </a:r>
          </a:p>
          <a:p>
            <a:pPr algn="just"/>
            <a:r>
              <a:rPr lang="cs-CZ" b="1" dirty="0" smtClean="0"/>
              <a:t>Celková aktiva = Vlastní kapitál + cizí zdroje</a:t>
            </a:r>
          </a:p>
          <a:p>
            <a:pPr algn="just"/>
            <a:r>
              <a:rPr lang="cs-CZ" b="1" dirty="0" smtClean="0"/>
              <a:t>Reálná aktiva + finanční aktiva = vlastní kapitál + cizí zdroje</a:t>
            </a:r>
          </a:p>
          <a:p>
            <a:pPr marL="0" indent="0" algn="just">
              <a:buNone/>
            </a:pPr>
            <a:r>
              <a:rPr lang="cs-CZ" dirty="0" smtClean="0"/>
              <a:t>Pro ekonomiku a finanční systém jako celek platí:</a:t>
            </a:r>
          </a:p>
          <a:p>
            <a:pPr algn="just"/>
            <a:r>
              <a:rPr lang="cs-CZ" b="1" dirty="0" smtClean="0"/>
              <a:t>Celková finanční aktiva = celkovým cizím zdrojům</a:t>
            </a:r>
          </a:p>
          <a:p>
            <a:pPr algn="just"/>
            <a:r>
              <a:rPr lang="cs-CZ" b="1" dirty="0" smtClean="0"/>
              <a:t>Celková reálná aktiva = celkový vlastní kapitál (tj. akumulované investované úspory)</a:t>
            </a:r>
          </a:p>
          <a:p>
            <a:pPr marL="0" indent="0" algn="just">
              <a:buNone/>
            </a:pPr>
            <a:r>
              <a:rPr lang="cs-CZ" b="1" u="sng" dirty="0" smtClean="0"/>
              <a:t>Společnost bohatne pouze reálnými investicemi, neboli zvyšováním reálných aktiv, protože pouze ta umožňují ekonomice vytvářet v budoucnu více potřebného zboží a služeb.</a:t>
            </a:r>
          </a:p>
          <a:p>
            <a:endParaRPr lang="cs-CZ" dirty="0"/>
          </a:p>
        </p:txBody>
      </p:sp>
    </p:spTree>
    <p:extLst>
      <p:ext uri="{BB962C8B-B14F-4D97-AF65-F5344CB8AC3E}">
        <p14:creationId xmlns:p14="http://schemas.microsoft.com/office/powerpoint/2010/main" val="1163649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Kapitálový trh</a:t>
            </a:r>
            <a:endParaRPr lang="cs-CZ" dirty="0"/>
          </a:p>
        </p:txBody>
      </p:sp>
      <p:sp>
        <p:nvSpPr>
          <p:cNvPr id="3" name="Zástupný symbol pro obsah 2"/>
          <p:cNvSpPr>
            <a:spLocks noGrp="1"/>
          </p:cNvSpPr>
          <p:nvPr>
            <p:ph idx="1"/>
          </p:nvPr>
        </p:nvSpPr>
        <p:spPr/>
        <p:txBody>
          <a:bodyPr/>
          <a:lstStyle/>
          <a:p>
            <a:pPr marL="0" indent="0" algn="just">
              <a:buNone/>
            </a:pPr>
            <a:r>
              <a:rPr lang="cs-CZ" b="1" dirty="0"/>
              <a:t>Kapitálový trh </a:t>
            </a:r>
            <a:r>
              <a:rPr lang="cs-CZ" dirty="0"/>
              <a:t>je pojem používaný pro označení části finančního trhu, kde je směňován </a:t>
            </a:r>
            <a:r>
              <a:rPr lang="cs-CZ" b="1" dirty="0"/>
              <a:t>střednědobý a dlouhodobý kapitál</a:t>
            </a:r>
            <a:r>
              <a:rPr lang="cs-CZ" dirty="0"/>
              <a:t> (tj. kapitál s relativně nízkou likviditou) prostřednictvím </a:t>
            </a:r>
            <a:r>
              <a:rPr lang="cs-CZ" b="1" dirty="0"/>
              <a:t>investičních nástrojů</a:t>
            </a:r>
            <a:r>
              <a:rPr lang="cs-CZ" dirty="0"/>
              <a:t>.</a:t>
            </a:r>
          </a:p>
          <a:p>
            <a:pPr marL="0" indent="0" algn="just">
              <a:buNone/>
            </a:pPr>
            <a:r>
              <a:rPr lang="cs-CZ" dirty="0"/>
              <a:t>Na kapitálovém trhu se obchodují především </a:t>
            </a:r>
            <a:r>
              <a:rPr lang="cs-CZ" b="1" dirty="0"/>
              <a:t>investiční (dlouhodobé) cenné papíry</a:t>
            </a:r>
            <a:r>
              <a:rPr lang="cs-CZ" dirty="0"/>
              <a:t>, a proto jádrovým trhem je trh cenných papírů.</a:t>
            </a:r>
          </a:p>
          <a:p>
            <a:pPr marL="0" indent="0">
              <a:buNone/>
            </a:pPr>
            <a:endParaRPr lang="cs-CZ" dirty="0"/>
          </a:p>
        </p:txBody>
      </p:sp>
    </p:spTree>
    <p:extLst>
      <p:ext uri="{BB962C8B-B14F-4D97-AF65-F5344CB8AC3E}">
        <p14:creationId xmlns:p14="http://schemas.microsoft.com/office/powerpoint/2010/main" val="198213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Trh cenných papírů</a:t>
            </a:r>
            <a:endParaRPr lang="cs-CZ" b="1" dirty="0"/>
          </a:p>
        </p:txBody>
      </p:sp>
      <p:sp>
        <p:nvSpPr>
          <p:cNvPr id="3" name="Zástupný symbol pro obsah 2"/>
          <p:cNvSpPr>
            <a:spLocks noGrp="1"/>
          </p:cNvSpPr>
          <p:nvPr>
            <p:ph idx="1"/>
          </p:nvPr>
        </p:nvSpPr>
        <p:spPr/>
        <p:txBody>
          <a:bodyPr/>
          <a:lstStyle/>
          <a:p>
            <a:pPr marL="0" indent="0" algn="just">
              <a:buNone/>
            </a:pPr>
            <a:r>
              <a:rPr lang="cs-CZ" b="1" dirty="0" smtClean="0"/>
              <a:t>Trhem cenných papírů </a:t>
            </a:r>
            <a:r>
              <a:rPr lang="cs-CZ" dirty="0" smtClean="0"/>
              <a:t>rozumíme systém ekonomických vztahů a institucí zprostředkující soustředění, alokaci a realokaci volných aktiv (zejména peněžních prostředků) prostřednictvím cenných papírů a od nich odvozených či strukturovaných instrumentů. (Musílek, P., 2010)</a:t>
            </a:r>
            <a:endParaRPr lang="cs-CZ" dirty="0"/>
          </a:p>
        </p:txBody>
      </p:sp>
    </p:spTree>
    <p:extLst>
      <p:ext uri="{BB962C8B-B14F-4D97-AF65-F5344CB8AC3E}">
        <p14:creationId xmlns:p14="http://schemas.microsoft.com/office/powerpoint/2010/main" val="2162080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Č</a:t>
            </a:r>
            <a:r>
              <a:rPr lang="cs-CZ" b="1" dirty="0" smtClean="0"/>
              <a:t>lenění kapitálového trhu</a:t>
            </a:r>
            <a:br>
              <a:rPr lang="cs-CZ" b="1" dirty="0" smtClean="0"/>
            </a:br>
            <a:r>
              <a:rPr lang="cs-CZ" dirty="0" smtClean="0"/>
              <a:t>podle obchodovatelnosti</a:t>
            </a:r>
            <a:endParaRPr lang="cs-CZ" b="1" dirty="0"/>
          </a:p>
        </p:txBody>
      </p:sp>
      <p:sp>
        <p:nvSpPr>
          <p:cNvPr id="3" name="Zástupný symbol pro obsah 2"/>
          <p:cNvSpPr>
            <a:spLocks noGrp="1"/>
          </p:cNvSpPr>
          <p:nvPr>
            <p:ph idx="1"/>
          </p:nvPr>
        </p:nvSpPr>
        <p:spPr/>
        <p:txBody>
          <a:bodyPr>
            <a:normAutofit fontScale="92500"/>
          </a:bodyPr>
          <a:lstStyle/>
          <a:p>
            <a:pPr algn="just"/>
            <a:r>
              <a:rPr lang="cs-CZ" b="1" dirty="0" smtClean="0"/>
              <a:t>Primární trh</a:t>
            </a:r>
            <a:r>
              <a:rPr lang="cs-CZ" dirty="0" smtClean="0"/>
              <a:t>, je veřejná nabídka investičních cenných papírů, nejčastěji investičních cenných papírů – akcií a dluhopisů. Primární emise akcií na veřejném trhu, tj. </a:t>
            </a:r>
            <a:r>
              <a:rPr lang="cs-CZ" dirty="0" err="1" smtClean="0"/>
              <a:t>inicial</a:t>
            </a:r>
            <a:r>
              <a:rPr lang="cs-CZ" dirty="0" smtClean="0"/>
              <a:t> public </a:t>
            </a:r>
            <a:r>
              <a:rPr lang="cs-CZ" dirty="0" err="1" smtClean="0"/>
              <a:t>offering</a:t>
            </a:r>
            <a:r>
              <a:rPr lang="cs-CZ" dirty="0" smtClean="0"/>
              <a:t> (IPO), což je proces, kdy obchodní společnost poprvé nabízí veřejnosti k prodeji své akcie, čímž vstupuje na burzovní trh a stává se veřejně obchodovatelnou;</a:t>
            </a:r>
          </a:p>
          <a:p>
            <a:pPr algn="just"/>
            <a:r>
              <a:rPr lang="cs-CZ" b="1" dirty="0" smtClean="0"/>
              <a:t>Sekundární trh</a:t>
            </a:r>
            <a:r>
              <a:rPr lang="cs-CZ" dirty="0" smtClean="0"/>
              <a:t>, což je trh kde se obchodují cenné papíry na veřejných trzích.</a:t>
            </a:r>
            <a:endParaRPr lang="cs-CZ" dirty="0"/>
          </a:p>
        </p:txBody>
      </p:sp>
    </p:spTree>
    <p:extLst>
      <p:ext uri="{BB962C8B-B14F-4D97-AF65-F5344CB8AC3E}">
        <p14:creationId xmlns:p14="http://schemas.microsoft.com/office/powerpoint/2010/main" val="3534765702"/>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940</TotalTime>
  <Words>3298</Words>
  <Application>Microsoft Office PowerPoint</Application>
  <PresentationFormat>Předvádění na obrazovce (4:3)</PresentationFormat>
  <Paragraphs>252</Paragraphs>
  <Slides>43</Slides>
  <Notes>0</Notes>
  <HiddenSlides>0</HiddenSlides>
  <MMClips>0</MMClips>
  <ScaleCrop>false</ScaleCrop>
  <HeadingPairs>
    <vt:vector size="4" baseType="variant">
      <vt:variant>
        <vt:lpstr>Motiv</vt:lpstr>
      </vt:variant>
      <vt:variant>
        <vt:i4>1</vt:i4>
      </vt:variant>
      <vt:variant>
        <vt:lpstr>Nadpisy snímků</vt:lpstr>
      </vt:variant>
      <vt:variant>
        <vt:i4>43</vt:i4>
      </vt:variant>
    </vt:vector>
  </HeadingPairs>
  <TitlesOfParts>
    <vt:vector size="44" baseType="lpstr">
      <vt:lpstr>Motiv systému Office</vt:lpstr>
      <vt:lpstr>Kapitálový trh, investice , investování, investiční nástroje a vztah k právu kapitálového trhu VOKT (P-2)</vt:lpstr>
      <vt:lpstr>Obsah:</vt:lpstr>
      <vt:lpstr>Investice</vt:lpstr>
      <vt:lpstr>Druhy finančních aktiv</vt:lpstr>
      <vt:lpstr>Tvorba finančních aktiv (1)</vt:lpstr>
      <vt:lpstr>Tvorba finančních aktiv (2)</vt:lpstr>
      <vt:lpstr>Kapitálový trh</vt:lpstr>
      <vt:lpstr>Trh cenných papírů</vt:lpstr>
      <vt:lpstr>Členění kapitálového trhu podle obchodovatelnosti</vt:lpstr>
      <vt:lpstr>Členění kapitálového trhu podle instrumentů</vt:lpstr>
      <vt:lpstr>Členění kapitálového trhu podle stability</vt:lpstr>
      <vt:lpstr>Stručná historie kapitálového trhu – od 12. do 19. století</vt:lpstr>
      <vt:lpstr>Historický přehled procesu vzniku burz cenných papírů</vt:lpstr>
      <vt:lpstr>Historie kolektivního investování </vt:lpstr>
      <vt:lpstr>Historie kolektivního investování </vt:lpstr>
      <vt:lpstr>Historie kapitálového trhu období 1880 až 1914/18</vt:lpstr>
      <vt:lpstr>Historie kapitálového trhu období 1918 - 1929</vt:lpstr>
      <vt:lpstr>Historie kapitálového trhu období let 1929 až 1945</vt:lpstr>
      <vt:lpstr>Historie kapitálového trhu období 1944 až počátek 70. let</vt:lpstr>
      <vt:lpstr>Historie kapitálového trhu vývoj v 70. letech</vt:lpstr>
      <vt:lpstr>Změny na kapitálových trzích 80. a 90. letech</vt:lpstr>
      <vt:lpstr>Hlavní kvalitativní změny na finančních (kapitálových) trzích</vt:lpstr>
      <vt:lpstr>Nejvýznamnější inovace na finančním (kapitálovém) trhu</vt:lpstr>
      <vt:lpstr>Účastníci kapitálového trhu</vt:lpstr>
      <vt:lpstr>Poskytovatelé služeb  na kapitálovém trhu</vt:lpstr>
      <vt:lpstr>Burza</vt:lpstr>
      <vt:lpstr>Burza jako organizátor regulovaného trhu</vt:lpstr>
      <vt:lpstr>Klíčové funkce burzy</vt:lpstr>
      <vt:lpstr>Nejvýznamnější trh cenných papírů v ČR - BCPP, a.s.</vt:lpstr>
      <vt:lpstr>Předpoklady investiční aktivity</vt:lpstr>
      <vt:lpstr>Kritéria investování z pohledu přímých investic a  individuální investiční strategie</vt:lpstr>
      <vt:lpstr>Výnosnost</vt:lpstr>
      <vt:lpstr>Druhy investičního rizika</vt:lpstr>
      <vt:lpstr>Likvidita</vt:lpstr>
      <vt:lpstr>Portfoliové (smíšené) investice</vt:lpstr>
      <vt:lpstr>Základní druhy investičních nástrojů</vt:lpstr>
      <vt:lpstr>Klasické investiční nástroje</vt:lpstr>
      <vt:lpstr>Termínové derivátové instrumenty - finanční deriváty</vt:lpstr>
      <vt:lpstr>Kolektivní investování</vt:lpstr>
      <vt:lpstr>Cenné papíry kolektivního investování</vt:lpstr>
      <vt:lpstr>Strukturované produkty</vt:lpstr>
      <vt:lpstr>Druhy strukturovaných produktů</vt:lpstr>
      <vt:lpstr>Použitá literatura</vt:lpstr>
    </vt:vector>
  </TitlesOfParts>
  <Company>Univerzita Karlova v Praze, Právnická Fakulta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Kapitálový trh, investice , investování, investiční nástroje a vztah k právu kapitálového trhu ZNH a FV (P-9)</dc:title>
  <dc:creator>User</dc:creator>
  <cp:lastModifiedBy>Michaela Spackova</cp:lastModifiedBy>
  <cp:revision>68</cp:revision>
  <dcterms:created xsi:type="dcterms:W3CDTF">2017-11-13T22:23:42Z</dcterms:created>
  <dcterms:modified xsi:type="dcterms:W3CDTF">2019-04-04T11:31:25Z</dcterms:modified>
</cp:coreProperties>
</file>