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2"/>
  </p:handoutMasterIdLst>
  <p:sldIdLst>
    <p:sldId id="256" r:id="rId2"/>
    <p:sldId id="271" r:id="rId3"/>
    <p:sldId id="277" r:id="rId4"/>
    <p:sldId id="278" r:id="rId5"/>
    <p:sldId id="279" r:id="rId6"/>
    <p:sldId id="280" r:id="rId7"/>
    <p:sldId id="281" r:id="rId8"/>
    <p:sldId id="257" r:id="rId9"/>
    <p:sldId id="258" r:id="rId10"/>
    <p:sldId id="260" r:id="rId11"/>
    <p:sldId id="275" r:id="rId12"/>
    <p:sldId id="293" r:id="rId13"/>
    <p:sldId id="261" r:id="rId14"/>
    <p:sldId id="294" r:id="rId15"/>
    <p:sldId id="295" r:id="rId16"/>
    <p:sldId id="262" r:id="rId17"/>
    <p:sldId id="263" r:id="rId18"/>
    <p:sldId id="264" r:id="rId19"/>
    <p:sldId id="282" r:id="rId20"/>
    <p:sldId id="283" r:id="rId21"/>
    <p:sldId id="284" r:id="rId22"/>
    <p:sldId id="285" r:id="rId23"/>
    <p:sldId id="265" r:id="rId24"/>
    <p:sldId id="272" r:id="rId25"/>
    <p:sldId id="259" r:id="rId26"/>
    <p:sldId id="273" r:id="rId27"/>
    <p:sldId id="286" r:id="rId28"/>
    <p:sldId id="274" r:id="rId29"/>
    <p:sldId id="276" r:id="rId30"/>
    <p:sldId id="266" r:id="rId31"/>
    <p:sldId id="267" r:id="rId32"/>
    <p:sldId id="287" r:id="rId33"/>
    <p:sldId id="268" r:id="rId34"/>
    <p:sldId id="269" r:id="rId35"/>
    <p:sldId id="288" r:id="rId36"/>
    <p:sldId id="289" r:id="rId37"/>
    <p:sldId id="290" r:id="rId38"/>
    <p:sldId id="291" r:id="rId39"/>
    <p:sldId id="292" r:id="rId40"/>
    <p:sldId id="270" r:id="rId41"/>
  </p:sldIdLst>
  <p:sldSz cx="9144000" cy="6858000" type="screen4x3"/>
  <p:notesSz cx="6669088" cy="97742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652E3-FF96-4F2D-8FB0-AAB995988635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28370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28370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E17B68-FA42-4294-B858-961C672F72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197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3251-7317-4356-9E52-6CFC62C98D0D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C65-4BCB-4BC0-8ECD-E374ACBA7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203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3251-7317-4356-9E52-6CFC62C98D0D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C65-4BCB-4BC0-8ECD-E374ACBA7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604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3251-7317-4356-9E52-6CFC62C98D0D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C65-4BCB-4BC0-8ECD-E374ACBA7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310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3251-7317-4356-9E52-6CFC62C98D0D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C65-4BCB-4BC0-8ECD-E374ACBA7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33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3251-7317-4356-9E52-6CFC62C98D0D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C65-4BCB-4BC0-8ECD-E374ACBA7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722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3251-7317-4356-9E52-6CFC62C98D0D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C65-4BCB-4BC0-8ECD-E374ACBA7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761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3251-7317-4356-9E52-6CFC62C98D0D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C65-4BCB-4BC0-8ECD-E374ACBA7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844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3251-7317-4356-9E52-6CFC62C98D0D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C65-4BCB-4BC0-8ECD-E374ACBA7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516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3251-7317-4356-9E52-6CFC62C98D0D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C65-4BCB-4BC0-8ECD-E374ACBA7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843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3251-7317-4356-9E52-6CFC62C98D0D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C65-4BCB-4BC0-8ECD-E374ACBA7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868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3251-7317-4356-9E52-6CFC62C98D0D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C65-4BCB-4BC0-8ECD-E374ACBA7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175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83251-7317-4356-9E52-6CFC62C98D0D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A2C65-4BCB-4BC0-8ECD-E374ACBA7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73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4632" cy="197165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Finanční trh,</a:t>
            </a:r>
            <a:br>
              <a:rPr lang="cs-CZ" b="1" dirty="0" smtClean="0"/>
            </a:br>
            <a:r>
              <a:rPr lang="cs-CZ" b="1" dirty="0" smtClean="0"/>
              <a:t>jeho charakter, funkce a členění</a:t>
            </a:r>
            <a:br>
              <a:rPr lang="cs-CZ" b="1" dirty="0" smtClean="0"/>
            </a:br>
            <a:r>
              <a:rPr lang="cs-CZ" dirty="0" smtClean="0"/>
              <a:t>VOKT (P-1)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Seknička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9675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Finanční trh</a:t>
            </a:r>
            <a:br>
              <a:rPr lang="cs-CZ" b="1" dirty="0" smtClean="0"/>
            </a:br>
            <a:r>
              <a:rPr lang="cs-CZ" b="1" dirty="0" smtClean="0"/>
              <a:t>- finanční instrumenty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Předmětem (resp. předmětným aktivem) jsou finanční instrumenty, dříve </a:t>
            </a:r>
            <a:r>
              <a:rPr lang="cs-CZ" b="1" dirty="0" smtClean="0"/>
              <a:t>obecně peníze </a:t>
            </a:r>
            <a:r>
              <a:rPr lang="cs-CZ" dirty="0" smtClean="0"/>
              <a:t>(jedná se o všeobecně zastupitelný investiční nástroj, tj</a:t>
            </a:r>
            <a:r>
              <a:rPr lang="cs-CZ" dirty="0"/>
              <a:t>.</a:t>
            </a:r>
            <a:r>
              <a:rPr lang="cs-CZ" dirty="0" smtClean="0"/>
              <a:t> peníze jako všeobecný ekvivalent).</a:t>
            </a:r>
          </a:p>
          <a:p>
            <a:pPr marL="0" indent="0">
              <a:buNone/>
            </a:pPr>
            <a:r>
              <a:rPr lang="cs-CZ" b="1" dirty="0" smtClean="0"/>
              <a:t>Finanční instrumenty rozlišujeme na:</a:t>
            </a:r>
          </a:p>
          <a:p>
            <a:r>
              <a:rPr lang="cs-CZ" b="1" dirty="0" smtClean="0"/>
              <a:t>Reálné finanční instrumenty </a:t>
            </a:r>
            <a:r>
              <a:rPr lang="cs-CZ" dirty="0" smtClean="0"/>
              <a:t>(zastupují reálně veškeré věci movité a nemovité);</a:t>
            </a:r>
          </a:p>
          <a:p>
            <a:r>
              <a:rPr lang="cs-CZ" b="1" dirty="0" smtClean="0"/>
              <a:t>Finanční investiční instrumenty </a:t>
            </a:r>
            <a:r>
              <a:rPr lang="cs-CZ" dirty="0" smtClean="0"/>
              <a:t>(zastupují majetková práva).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419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Finanční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Finanční investiční instrumenty: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 smtClean="0"/>
              <a:t>Základní druhy reálných investičních 	instrumentů</a:t>
            </a:r>
            <a:r>
              <a:rPr lang="cs-CZ" dirty="0" smtClean="0"/>
              <a:t> (komodity, nemovitosti, 	movité věci);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Z</a:t>
            </a:r>
            <a:r>
              <a:rPr lang="cs-CZ" i="1" dirty="0" smtClean="0"/>
              <a:t>ákladní druhy finančních investičních 	instrumentů </a:t>
            </a:r>
            <a:r>
              <a:rPr lang="cs-CZ" dirty="0" smtClean="0"/>
              <a:t>(investiční instrumenty 	peněžního a kapitálového trhu, cizí měny, 	drahé kovy).</a:t>
            </a:r>
          </a:p>
          <a:p>
            <a:r>
              <a:rPr lang="cs-CZ" b="1" dirty="0" smtClean="0"/>
              <a:t>Finanční instrumenty neinvestiční povahy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32531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Investiční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Podle zákona č.256/2004 Sb., o podnikání na kapitálovém trhu v aktuálním znění rozlišujeme tyto druhy </a:t>
            </a:r>
            <a:r>
              <a:rPr lang="cs-CZ" b="1" dirty="0" smtClean="0"/>
              <a:t>investičních nástrojů </a:t>
            </a:r>
            <a:r>
              <a:rPr lang="cs-CZ" dirty="0" smtClean="0"/>
              <a:t>(§3):</a:t>
            </a:r>
          </a:p>
          <a:p>
            <a:r>
              <a:rPr lang="cs-CZ" dirty="0" smtClean="0"/>
              <a:t>Investiční cenné papíry, zejména akcie a dluhopisy;</a:t>
            </a:r>
          </a:p>
          <a:p>
            <a:r>
              <a:rPr lang="cs-CZ" dirty="0" smtClean="0"/>
              <a:t>Cenné papíry kolektivního investování, především podílové listy;</a:t>
            </a:r>
          </a:p>
          <a:p>
            <a:r>
              <a:rPr lang="cs-CZ" dirty="0" smtClean="0"/>
              <a:t>Nástroje peněžního trhu, zejména pokladniční poukázky, vkladní listy, komerční papíry;</a:t>
            </a:r>
          </a:p>
          <a:p>
            <a:r>
              <a:rPr lang="cs-CZ" dirty="0" smtClean="0"/>
              <a:t>Nástroje umožňující přenos úvěrového rizika;</a:t>
            </a:r>
          </a:p>
          <a:p>
            <a:r>
              <a:rPr lang="cs-CZ" dirty="0" smtClean="0"/>
              <a:t>Finanční rozdílové smlouvy;</a:t>
            </a:r>
          </a:p>
          <a:p>
            <a:r>
              <a:rPr lang="cs-CZ" dirty="0" smtClean="0"/>
              <a:t>Finanční deriváty, včetně strukturovaných produktů (</a:t>
            </a:r>
            <a:r>
              <a:rPr lang="cs-CZ" dirty="0" err="1" smtClean="0"/>
              <a:t>warranty</a:t>
            </a:r>
            <a:r>
              <a:rPr lang="cs-CZ" dirty="0" smtClean="0"/>
              <a:t>, investiční certifikáty);</a:t>
            </a:r>
          </a:p>
          <a:p>
            <a:r>
              <a:rPr lang="cs-CZ" dirty="0" smtClean="0"/>
              <a:t>Komoditní deriváty;</a:t>
            </a:r>
          </a:p>
          <a:p>
            <a:r>
              <a:rPr lang="cs-CZ" dirty="0" smtClean="0"/>
              <a:t>Povolenky na emise skleníkových plynů.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1826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Finanční trh</a:t>
            </a:r>
            <a:br>
              <a:rPr lang="cs-CZ" b="1" dirty="0" smtClean="0"/>
            </a:br>
            <a:r>
              <a:rPr lang="cs-CZ" b="1" dirty="0" smtClean="0"/>
              <a:t>- definice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b="1" dirty="0" smtClean="0"/>
              <a:t>Finanční trh </a:t>
            </a:r>
            <a:r>
              <a:rPr lang="cs-CZ" dirty="0" smtClean="0"/>
              <a:t>je: „systém institucí a instrumentů zajišťující pohyb peněz a kapitálu ve všech formách mezi různými ekonomickými subjekty na základě nabídky a poptávky.“ (J. Dědič)</a:t>
            </a:r>
          </a:p>
          <a:p>
            <a:pPr marL="0" indent="0" algn="just">
              <a:buNone/>
            </a:pPr>
            <a:r>
              <a:rPr lang="cs-CZ" dirty="0" smtClean="0"/>
              <a:t>Finanční trhy chápeme jako místa na kterých jsou finanční prostředky přemisťovány od subjektů s jejich dočasným přebytkem k subjektům, které naopak pociťují jejich nedostatek. (S. </a:t>
            </a:r>
            <a:r>
              <a:rPr lang="cs-CZ" dirty="0" err="1" smtClean="0"/>
              <a:t>Mishkin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90114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Finanční trh</a:t>
            </a:r>
            <a:br>
              <a:rPr lang="cs-CZ" b="1" dirty="0" smtClean="0"/>
            </a:br>
            <a:r>
              <a:rPr lang="cs-CZ" b="1" dirty="0" smtClean="0"/>
              <a:t>- definice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Finanční trh je „mechanismus jehož prostřednictvím plynou úspory jednoho sektoru ekonomiky do jiného sektoru ekonomiky.“ (podle T. S. </a:t>
            </a:r>
            <a:r>
              <a:rPr lang="cs-CZ" dirty="0" err="1" smtClean="0"/>
              <a:t>Menesse</a:t>
            </a:r>
            <a:r>
              <a:rPr lang="cs-CZ" dirty="0" smtClean="0"/>
              <a:t>)</a:t>
            </a:r>
          </a:p>
          <a:p>
            <a:pPr marL="0" indent="0" algn="just">
              <a:buNone/>
            </a:pPr>
            <a:r>
              <a:rPr lang="cs-CZ" dirty="0" smtClean="0"/>
              <a:t>Mnozí ekonomové chápou finanční trh jako jednu součást finančního systém, jako např. D. </a:t>
            </a:r>
            <a:r>
              <a:rPr lang="cs-CZ" dirty="0" err="1" smtClean="0"/>
              <a:t>Blacke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Finanční </a:t>
            </a:r>
            <a:r>
              <a:rPr lang="cs-CZ" dirty="0"/>
              <a:t>trhy jako součást </a:t>
            </a:r>
            <a:r>
              <a:rPr lang="cs-CZ" b="1" dirty="0"/>
              <a:t>finančního systému </a:t>
            </a:r>
            <a:r>
              <a:rPr lang="cs-CZ" dirty="0"/>
              <a:t>umožňují, aby finanční systém nasál a začlenil do peněžního okruhu ekonomického systému co možná nejvíce, byť i pouze dočasně  volných peněžních prostředků, které by jinak zůstávali nevyužity.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9549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Finanční trh</a:t>
            </a:r>
            <a:br>
              <a:rPr lang="cs-CZ" b="1" dirty="0" smtClean="0"/>
            </a:br>
            <a:r>
              <a:rPr lang="cs-CZ" b="1" dirty="0" smtClean="0"/>
              <a:t>- definice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P. Musílek definuje </a:t>
            </a:r>
            <a:r>
              <a:rPr lang="cs-CZ" b="1" dirty="0" smtClean="0"/>
              <a:t>finanční trh </a:t>
            </a:r>
            <a:r>
              <a:rPr lang="cs-CZ" dirty="0" smtClean="0"/>
              <a:t>velmi široce jako „… systém ekonomických vztahů a institucí zprostředkujících soustředění, alokaci a realokaci volných peněžních prostředků prostřednictvím finančních nástrojů…“, toto pojení je blízké charakteristice finančního systému.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956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Finanční trh</a:t>
            </a:r>
            <a:br>
              <a:rPr lang="cs-CZ" b="1" dirty="0" smtClean="0"/>
            </a:br>
            <a:r>
              <a:rPr lang="cs-CZ" b="1" dirty="0" smtClean="0"/>
              <a:t>- členění podle doby splatnosti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1" dirty="0" smtClean="0"/>
              <a:t>Peněžní trh</a:t>
            </a:r>
            <a:r>
              <a:rPr lang="cs-CZ" dirty="0" smtClean="0"/>
              <a:t> – charakteristickým rysem je doba splatnosti finančních aktiv do jednoho roku, klíčovým znakem je značná likvidita, tento trh se dělí na trh krátkodobých úvěrů a krátkodobých cenných papírů</a:t>
            </a:r>
          </a:p>
          <a:p>
            <a:pPr algn="just"/>
            <a:r>
              <a:rPr lang="cs-CZ" b="1" dirty="0" smtClean="0"/>
              <a:t>Kapitálový trh</a:t>
            </a:r>
            <a:r>
              <a:rPr lang="cs-CZ" dirty="0" smtClean="0"/>
              <a:t> – vyznačuje se dobou splatnosti delší než jeden rok, lze jej rozdělit na trh střednědobých a dlouhodobých úvěrů a trh investičních cenných papírů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8705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Finanční trh</a:t>
            </a:r>
            <a:br>
              <a:rPr lang="cs-CZ" b="1" dirty="0" smtClean="0"/>
            </a:br>
            <a:r>
              <a:rPr lang="cs-CZ" b="1" dirty="0" smtClean="0"/>
              <a:t>- členění z věcného hlediska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Peněžní trh</a:t>
            </a:r>
            <a:r>
              <a:rPr lang="cs-CZ" dirty="0" smtClean="0"/>
              <a:t> – je to trh peněz a úvěrů, bez ohledu na dobu splatnosti,</a:t>
            </a:r>
          </a:p>
          <a:p>
            <a:r>
              <a:rPr lang="cs-CZ" b="1" dirty="0" smtClean="0"/>
              <a:t>Kapitálový trh</a:t>
            </a:r>
            <a:r>
              <a:rPr lang="cs-CZ" dirty="0" smtClean="0"/>
              <a:t> – je to trh investičních nástrojů, zejména investičních cenných papírů,</a:t>
            </a:r>
          </a:p>
          <a:p>
            <a:r>
              <a:rPr lang="cs-CZ" b="1" dirty="0" smtClean="0"/>
              <a:t>Devizový trh</a:t>
            </a:r>
            <a:r>
              <a:rPr lang="cs-CZ" dirty="0" smtClean="0"/>
              <a:t> – je to trh cizích měn – FOREX</a:t>
            </a:r>
          </a:p>
          <a:p>
            <a:r>
              <a:rPr lang="cs-CZ" b="1" dirty="0" smtClean="0"/>
              <a:t>Komoditní trh</a:t>
            </a:r>
            <a:r>
              <a:rPr lang="cs-CZ" dirty="0" smtClean="0"/>
              <a:t> – původně sem patřily pouze měnové kovy, později i další komodity a komoditní deriváty, opce apod., které jsou obchodované na komoditních burzách a mají finanční vypořádání, jsou to také obchody s komoditními CP (skladištní listy), které mají peněžní vypořádání.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18720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Finanční trh</a:t>
            </a:r>
            <a:br>
              <a:rPr lang="cs-CZ" b="1" dirty="0" smtClean="0"/>
            </a:br>
            <a:r>
              <a:rPr lang="cs-CZ" b="1" dirty="0" smtClean="0"/>
              <a:t>- prostorové členění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Regionální a místní</a:t>
            </a:r>
          </a:p>
          <a:p>
            <a:r>
              <a:rPr lang="cs-CZ" dirty="0" smtClean="0"/>
              <a:t>Národní</a:t>
            </a:r>
          </a:p>
          <a:p>
            <a:r>
              <a:rPr lang="cs-CZ" dirty="0" smtClean="0"/>
              <a:t>Mezinárodní, nadnárodní (př. </a:t>
            </a:r>
            <a:r>
              <a:rPr lang="cs-CZ" dirty="0"/>
              <a:t>e</a:t>
            </a:r>
            <a:r>
              <a:rPr lang="cs-CZ" dirty="0" smtClean="0"/>
              <a:t>urotrhy)</a:t>
            </a:r>
          </a:p>
          <a:p>
            <a:r>
              <a:rPr lang="cs-CZ" dirty="0" smtClean="0"/>
              <a:t>Globální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5756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Finanční trh</a:t>
            </a:r>
            <a:br>
              <a:rPr lang="cs-CZ" b="1" dirty="0" smtClean="0"/>
            </a:br>
            <a:r>
              <a:rPr lang="cs-CZ" b="1" dirty="0" smtClean="0"/>
              <a:t>-členění podle typu instrumentů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Dluhové trhy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krátkodobé (do 1 roku);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střednědobé (o</a:t>
            </a:r>
            <a:r>
              <a:rPr lang="cs-CZ" dirty="0"/>
              <a:t>d</a:t>
            </a:r>
            <a:r>
              <a:rPr lang="cs-CZ" dirty="0" smtClean="0"/>
              <a:t> 1 roku do 10 let);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dlouhodobé (nad 10 let).</a:t>
            </a:r>
          </a:p>
          <a:p>
            <a:r>
              <a:rPr lang="cs-CZ" dirty="0" smtClean="0"/>
              <a:t>Akciové trhy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5713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Finance (pojem, funkce, metody, principy, struktura)</a:t>
            </a:r>
          </a:p>
          <a:p>
            <a:r>
              <a:rPr lang="cs-CZ" dirty="0" smtClean="0"/>
              <a:t>Finanční trh (definice, nástroje, členění, funkce)</a:t>
            </a:r>
          </a:p>
          <a:p>
            <a:r>
              <a:rPr lang="cs-CZ" dirty="0" smtClean="0"/>
              <a:t>Typy finančních transakcí</a:t>
            </a:r>
          </a:p>
          <a:p>
            <a:r>
              <a:rPr lang="cs-CZ" dirty="0" smtClean="0"/>
              <a:t>Finanční zprostředkování a zprostředkovatelé</a:t>
            </a:r>
          </a:p>
          <a:p>
            <a:r>
              <a:rPr lang="cs-CZ" dirty="0" smtClean="0"/>
              <a:t>Investice a jejich klasifikace</a:t>
            </a:r>
          </a:p>
          <a:p>
            <a:r>
              <a:rPr lang="cs-CZ" dirty="0" smtClean="0"/>
              <a:t>Zhodnocení globální finanční krize</a:t>
            </a:r>
          </a:p>
          <a:p>
            <a:r>
              <a:rPr lang="cs-CZ" dirty="0" smtClean="0"/>
              <a:t>Systém dohledu nad finančním trhem</a:t>
            </a:r>
          </a:p>
          <a:p>
            <a:r>
              <a:rPr lang="cs-CZ" dirty="0" smtClean="0"/>
              <a:t>Evropské orgány dohledu</a:t>
            </a:r>
          </a:p>
          <a:p>
            <a:r>
              <a:rPr lang="cs-CZ" dirty="0" smtClean="0"/>
              <a:t>Národní </a:t>
            </a:r>
            <a:r>
              <a:rPr lang="cs-CZ" smtClean="0"/>
              <a:t>orgán dohledu - ČNB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56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Finanční trh - členění podle obchodovatelnosti instrumentu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Primární trh</a:t>
            </a:r>
            <a:r>
              <a:rPr lang="cs-CZ" dirty="0" smtClean="0"/>
              <a:t>, na kterém jsou instrumenty prodávány  prvotním investorům;</a:t>
            </a:r>
          </a:p>
          <a:p>
            <a:pPr algn="just"/>
            <a:r>
              <a:rPr lang="cs-CZ" b="1" dirty="0" smtClean="0"/>
              <a:t>Sekundární trh</a:t>
            </a:r>
            <a:r>
              <a:rPr lang="cs-CZ" dirty="0" smtClean="0"/>
              <a:t>, na kterém jsou obchodovány již vydané instrumenty.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0524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Finanční trh</a:t>
            </a:r>
            <a:br>
              <a:rPr lang="cs-CZ" b="1" dirty="0" smtClean="0"/>
            </a:br>
            <a:r>
              <a:rPr lang="cs-CZ" b="1" dirty="0" smtClean="0"/>
              <a:t>- členění podle organizace trhů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Regulované trhy</a:t>
            </a:r>
            <a:r>
              <a:rPr lang="cs-CZ" dirty="0" smtClean="0"/>
              <a:t>, resp. burzovní trhy – obchody jsou vysoce standardizovány;</a:t>
            </a:r>
          </a:p>
          <a:p>
            <a:r>
              <a:rPr lang="cs-CZ" b="1" dirty="0" smtClean="0"/>
              <a:t>Neregulované trhy</a:t>
            </a:r>
            <a:r>
              <a:rPr lang="cs-CZ" dirty="0" smtClean="0"/>
              <a:t>, resp. mimoburzovní trhy.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32777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Finanční trhy</a:t>
            </a:r>
            <a:br>
              <a:rPr lang="cs-CZ" b="1" dirty="0" smtClean="0"/>
            </a:br>
            <a:r>
              <a:rPr lang="cs-CZ" b="1" dirty="0" smtClean="0"/>
              <a:t>- členění podle rozvinutosti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Vyzrálé trhy</a:t>
            </a:r>
            <a:r>
              <a:rPr lang="cs-CZ" dirty="0" smtClean="0"/>
              <a:t>, např. USA, Velká Británie, Německo apod.;</a:t>
            </a:r>
          </a:p>
          <a:p>
            <a:pPr algn="just"/>
            <a:r>
              <a:rPr lang="cs-CZ" b="1" dirty="0" smtClean="0"/>
              <a:t>Rozvíjející se trhy</a:t>
            </a:r>
            <a:r>
              <a:rPr lang="cs-CZ" dirty="0" smtClean="0"/>
              <a:t>, např. země BRIS, tj. Brazílie, Rusko, Indie, Čína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64369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Funkce finančního systému, </a:t>
            </a:r>
            <a:br>
              <a:rPr lang="cs-CZ" b="1" dirty="0" smtClean="0"/>
            </a:br>
            <a:r>
              <a:rPr lang="cs-CZ" b="1" dirty="0" smtClean="0"/>
              <a:t>resp. finančního trhu - 1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Finanční systém je složitý mechanismus zabezpečující řadu vzájemně souvisejících funkcí:</a:t>
            </a:r>
          </a:p>
          <a:p>
            <a:pPr algn="just"/>
            <a:r>
              <a:rPr lang="cs-CZ" b="1" dirty="0" smtClean="0"/>
              <a:t>Depozitní funkce</a:t>
            </a:r>
            <a:r>
              <a:rPr lang="cs-CZ" dirty="0" smtClean="0"/>
              <a:t> (umožňuje provádět finanční investice, tj. přeměňovat peníze na finanční kapitál);</a:t>
            </a:r>
          </a:p>
          <a:p>
            <a:pPr algn="just"/>
            <a:r>
              <a:rPr lang="cs-CZ" b="1" dirty="0" smtClean="0"/>
              <a:t>Kreditní funkce </a:t>
            </a:r>
            <a:r>
              <a:rPr lang="cs-CZ" dirty="0" smtClean="0"/>
              <a:t>(umožňuje ekonomickým subjektům získat potřebné volné prostředky);</a:t>
            </a:r>
          </a:p>
          <a:p>
            <a:pPr algn="just"/>
            <a:r>
              <a:rPr lang="cs-CZ" b="1" dirty="0" smtClean="0"/>
              <a:t>Funkce uchování hodnoty</a:t>
            </a:r>
            <a:r>
              <a:rPr lang="cs-CZ" dirty="0" smtClean="0"/>
              <a:t> (umožňuje prostřednictvím finančních instrumentů uchovávat svoji kupní sílu, resp. minimalizovat důsledky inflace);</a:t>
            </a:r>
          </a:p>
        </p:txBody>
      </p:sp>
    </p:spTree>
    <p:extLst>
      <p:ext uri="{BB962C8B-B14F-4D97-AF65-F5344CB8AC3E}">
        <p14:creationId xmlns:p14="http://schemas.microsoft.com/office/powerpoint/2010/main" val="17449611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Funkce finančního systému,</a:t>
            </a:r>
            <a:br>
              <a:rPr lang="cs-CZ" b="1" dirty="0" smtClean="0"/>
            </a:br>
            <a:r>
              <a:rPr lang="cs-CZ" b="1" dirty="0" smtClean="0"/>
              <a:t>resp. finančního trhu – 2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b="1" dirty="0"/>
              <a:t>Funkce likvidity</a:t>
            </a:r>
            <a:r>
              <a:rPr lang="cs-CZ" dirty="0"/>
              <a:t> (jedná se o možnou </a:t>
            </a:r>
            <a:r>
              <a:rPr lang="cs-CZ" dirty="0" smtClean="0"/>
              <a:t>přeměnu </a:t>
            </a:r>
            <a:r>
              <a:rPr lang="cs-CZ" dirty="0"/>
              <a:t>jednotlivých druhů finančních nástrojů na peněžní </a:t>
            </a:r>
            <a:r>
              <a:rPr lang="cs-CZ" dirty="0" smtClean="0"/>
              <a:t>hotovost);</a:t>
            </a:r>
            <a:endParaRPr lang="cs-CZ" dirty="0"/>
          </a:p>
          <a:p>
            <a:pPr algn="just"/>
            <a:r>
              <a:rPr lang="cs-CZ" b="1" dirty="0"/>
              <a:t>Platební </a:t>
            </a:r>
            <a:r>
              <a:rPr lang="cs-CZ" b="1" dirty="0" smtClean="0"/>
              <a:t>funkce </a:t>
            </a:r>
            <a:r>
              <a:rPr lang="cs-CZ" dirty="0" smtClean="0"/>
              <a:t>(umožňuje provádět prostřednictvím vytvořených mechanismů všechny druhy plateb);</a:t>
            </a:r>
            <a:endParaRPr lang="cs-CZ" b="1" dirty="0"/>
          </a:p>
          <a:p>
            <a:pPr algn="just"/>
            <a:r>
              <a:rPr lang="cs-CZ" b="1" dirty="0"/>
              <a:t>Funkce ochrany proti </a:t>
            </a:r>
            <a:r>
              <a:rPr lang="cs-CZ" b="1" dirty="0" smtClean="0"/>
              <a:t>riziku</a:t>
            </a:r>
            <a:endParaRPr lang="cs-CZ" dirty="0"/>
          </a:p>
          <a:p>
            <a:pPr algn="just"/>
            <a:r>
              <a:rPr lang="cs-CZ" b="1" dirty="0"/>
              <a:t>Funkce </a:t>
            </a:r>
            <a:r>
              <a:rPr lang="cs-CZ" b="1" dirty="0" smtClean="0"/>
              <a:t>politická</a:t>
            </a:r>
            <a:r>
              <a:rPr lang="cs-CZ" dirty="0" smtClean="0"/>
              <a:t> (jedná se o funkci státu, kdy formou politiky, hl. fiskální ovlivňuje fungování finančního systému, resp. finančního trhu).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77617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Typy finančních transakcí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 smtClean="0"/>
              <a:t>Přímé financování</a:t>
            </a:r>
          </a:p>
          <a:p>
            <a:pPr algn="just"/>
            <a:r>
              <a:rPr lang="cs-CZ" dirty="0" smtClean="0"/>
              <a:t>Polopřímé financování</a:t>
            </a:r>
          </a:p>
          <a:p>
            <a:pPr algn="just"/>
            <a:r>
              <a:rPr lang="cs-CZ" b="1" dirty="0" smtClean="0"/>
              <a:t>Nepřímé (zprostředkované) financování</a:t>
            </a:r>
            <a:r>
              <a:rPr lang="cs-CZ" dirty="0" smtClean="0"/>
              <a:t>, tyto operace realizují zprostředkovatelské instituce, bankovního nebo nebankovního charakteru. Hlavním důvodem vzniku a specializace zprostředkovatelských institucí jsou </a:t>
            </a:r>
            <a:r>
              <a:rPr lang="cs-CZ" b="1" dirty="0" smtClean="0"/>
              <a:t>transakční a informační náklady</a:t>
            </a:r>
            <a:r>
              <a:rPr lang="cs-CZ" dirty="0" smtClean="0"/>
              <a:t>. </a:t>
            </a:r>
          </a:p>
          <a:p>
            <a:pPr marL="0" indent="0" algn="just">
              <a:buNone/>
            </a:pPr>
            <a:r>
              <a:rPr lang="cs-CZ" dirty="0" smtClean="0"/>
              <a:t>Bez finančního zprostředkování by finanční trhy nebyly </a:t>
            </a:r>
            <a:r>
              <a:rPr lang="cs-CZ" b="1" dirty="0" smtClean="0"/>
              <a:t>plně efektivní a nedávaly by plný užitek</a:t>
            </a:r>
            <a:r>
              <a:rPr lang="cs-CZ" dirty="0" smtClean="0"/>
              <a:t>, přičemž největší význam je všeobecně přikládán </a:t>
            </a:r>
            <a:r>
              <a:rPr lang="cs-CZ" b="1" dirty="0" smtClean="0"/>
              <a:t>financování nepřímému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07497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Finanční zprostředkování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Bez finančního zprostředkování by finanční trhy nebyly plně </a:t>
            </a:r>
            <a:r>
              <a:rPr lang="cs-CZ" b="1" dirty="0" smtClean="0"/>
              <a:t>efektivní</a:t>
            </a:r>
            <a:r>
              <a:rPr lang="cs-CZ" dirty="0" smtClean="0"/>
              <a:t> a nedávali by plný </a:t>
            </a:r>
            <a:r>
              <a:rPr lang="cs-CZ" b="1" dirty="0" smtClean="0"/>
              <a:t>užitek</a:t>
            </a:r>
            <a:r>
              <a:rPr lang="cs-CZ" dirty="0" smtClean="0"/>
              <a:t>, přičemž největší význam je přikládán </a:t>
            </a:r>
            <a:r>
              <a:rPr lang="cs-CZ" b="1" dirty="0" smtClean="0"/>
              <a:t>nepřímému financování</a:t>
            </a:r>
            <a:r>
              <a:rPr lang="cs-CZ" dirty="0" smtClean="0"/>
              <a:t>. Cílem je propojit úspory a investice.</a:t>
            </a:r>
          </a:p>
          <a:p>
            <a:pPr marL="0" indent="0" algn="just">
              <a:buNone/>
            </a:pPr>
            <a:r>
              <a:rPr lang="cs-CZ" i="1" dirty="0" smtClean="0"/>
              <a:t>Základní typy úspor</a:t>
            </a:r>
            <a:r>
              <a:rPr lang="cs-CZ" dirty="0" smtClean="0"/>
              <a:t>: </a:t>
            </a:r>
            <a:r>
              <a:rPr lang="cs-CZ" b="1" dirty="0" smtClean="0"/>
              <a:t>úspory domácností</a:t>
            </a:r>
            <a:r>
              <a:rPr lang="cs-CZ" dirty="0" smtClean="0"/>
              <a:t>, úspory firem a úspory státu.</a:t>
            </a:r>
          </a:p>
          <a:p>
            <a:pPr marL="0" indent="0" algn="just">
              <a:buNone/>
            </a:pPr>
            <a:r>
              <a:rPr lang="cs-CZ" i="1" dirty="0" smtClean="0"/>
              <a:t>Základní typy investic</a:t>
            </a:r>
            <a:r>
              <a:rPr lang="cs-CZ" dirty="0" smtClean="0"/>
              <a:t>: </a:t>
            </a:r>
            <a:r>
              <a:rPr lang="cs-CZ" b="1" dirty="0" smtClean="0"/>
              <a:t>investice firem</a:t>
            </a:r>
            <a:r>
              <a:rPr lang="cs-CZ" dirty="0" smtClean="0"/>
              <a:t>, investice státu, investice domácností.</a:t>
            </a:r>
          </a:p>
          <a:p>
            <a:pPr marL="0" indent="0" algn="just">
              <a:buNone/>
            </a:pPr>
            <a:r>
              <a:rPr lang="cs-CZ" b="1" dirty="0" smtClean="0"/>
              <a:t>Finanční trhy </a:t>
            </a:r>
            <a:r>
              <a:rPr lang="cs-CZ" dirty="0" smtClean="0"/>
              <a:t>tak transformují peněžní prostředky na různé druhy finančních nároků, čímž </a:t>
            </a:r>
            <a:r>
              <a:rPr lang="cs-CZ" b="1" dirty="0" smtClean="0"/>
              <a:t>umožňují přeměnu dnešních příjmů na předpokládané vyšší příjmy budoucí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36479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Finanční zprostředkovatelé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b="1" dirty="0" smtClean="0"/>
              <a:t>Finanční zprostředkovatelé </a:t>
            </a:r>
            <a:r>
              <a:rPr lang="cs-CZ" dirty="0" smtClean="0"/>
              <a:t>umožňují subjektům na finančním trhu přesun disponibilních fondů. Finanční zprostředkovatele členíme do čtyř základních kategorií:</a:t>
            </a:r>
          </a:p>
          <a:p>
            <a:pPr algn="just"/>
            <a:r>
              <a:rPr lang="cs-CZ" b="1" dirty="0" smtClean="0"/>
              <a:t>Depozitní instituce </a:t>
            </a:r>
            <a:r>
              <a:rPr lang="cs-CZ" dirty="0" smtClean="0"/>
              <a:t>(komerční banky, stavební spořitelny, družstevní záložny);</a:t>
            </a:r>
          </a:p>
          <a:p>
            <a:pPr algn="just"/>
            <a:r>
              <a:rPr lang="cs-CZ" b="1" dirty="0" smtClean="0"/>
              <a:t>Smluvně spořící instituce </a:t>
            </a:r>
            <a:r>
              <a:rPr lang="cs-CZ" dirty="0" smtClean="0"/>
              <a:t>(penzijní fondy, pojišťovny);</a:t>
            </a:r>
          </a:p>
          <a:p>
            <a:pPr algn="just"/>
            <a:r>
              <a:rPr lang="cs-CZ" b="1" dirty="0" smtClean="0"/>
              <a:t>Investiční zprostředkovatelé </a:t>
            </a:r>
            <a:r>
              <a:rPr lang="cs-CZ" dirty="0" smtClean="0"/>
              <a:t>(</a:t>
            </a:r>
            <a:r>
              <a:rPr lang="cs-CZ" dirty="0" err="1" smtClean="0"/>
              <a:t>hedžové</a:t>
            </a:r>
            <a:r>
              <a:rPr lang="cs-CZ" dirty="0" smtClean="0"/>
              <a:t> fondy, </a:t>
            </a:r>
            <a:r>
              <a:rPr lang="cs-CZ" dirty="0" err="1" smtClean="0"/>
              <a:t>private</a:t>
            </a:r>
            <a:r>
              <a:rPr lang="cs-CZ" dirty="0" smtClean="0"/>
              <a:t> </a:t>
            </a:r>
            <a:r>
              <a:rPr lang="cs-CZ" dirty="0" err="1" smtClean="0"/>
              <a:t>equity</a:t>
            </a:r>
            <a:r>
              <a:rPr lang="cs-CZ" dirty="0" smtClean="0"/>
              <a:t>, suverénní fondy, investiční společnosti, podílové fondy);</a:t>
            </a:r>
          </a:p>
          <a:p>
            <a:pPr algn="just"/>
            <a:r>
              <a:rPr lang="cs-CZ" b="1" dirty="0" smtClean="0"/>
              <a:t>Ostatní finanční instituce </a:t>
            </a:r>
            <a:r>
              <a:rPr lang="cs-CZ" dirty="0" smtClean="0"/>
              <a:t>(hypotéční banky, leasingové společnosti, faktoringové společnosti).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32920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Podstata investic a základní způsoby jejich členění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Investice</a:t>
            </a:r>
            <a:r>
              <a:rPr lang="cs-CZ" dirty="0" smtClean="0"/>
              <a:t> lze obecně charakterizovat:</a:t>
            </a:r>
          </a:p>
          <a:p>
            <a:pPr algn="just"/>
            <a:r>
              <a:rPr lang="cs-CZ" dirty="0" smtClean="0"/>
              <a:t>Jako vkládání soudobých prostředků do určitých aktivit, které by měli v budoucnu přinést očekávaný výsledek;</a:t>
            </a:r>
          </a:p>
          <a:p>
            <a:pPr algn="just"/>
            <a:r>
              <a:rPr lang="cs-CZ" dirty="0" smtClean="0"/>
              <a:t>Jako záměrné obětování určité přesně známé dnešní hodnoty za účelem získání vyšší, i když ne zcela jisté hodnoty budoucí.</a:t>
            </a:r>
          </a:p>
          <a:p>
            <a:pPr marL="0" indent="0" algn="just">
              <a:buNone/>
            </a:pPr>
            <a:r>
              <a:rPr lang="cs-CZ" b="1" dirty="0" smtClean="0"/>
              <a:t>Rozdělení investic</a:t>
            </a:r>
            <a:r>
              <a:rPr lang="cs-CZ" dirty="0" smtClean="0"/>
              <a:t>:</a:t>
            </a:r>
          </a:p>
          <a:p>
            <a:pPr algn="just"/>
            <a:r>
              <a:rPr lang="cs-CZ" i="1" dirty="0" smtClean="0"/>
              <a:t>Reálné investice </a:t>
            </a:r>
            <a:r>
              <a:rPr lang="cs-CZ" dirty="0" smtClean="0"/>
              <a:t>(přímé podnikání, nákup nemovitostí, nákup movitých věcí, nákup komodit atd.);</a:t>
            </a:r>
          </a:p>
          <a:p>
            <a:pPr algn="just"/>
            <a:r>
              <a:rPr lang="cs-CZ" i="1" dirty="0" smtClean="0"/>
              <a:t>Finanční investice </a:t>
            </a:r>
            <a:r>
              <a:rPr lang="cs-CZ" dirty="0" smtClean="0"/>
              <a:t>(peněžní vklady, poskytování úvěrů a půjček, nákup cenných papírů, další druhy finančních investic atd.).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4832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Peněžní trh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Na </a:t>
            </a:r>
            <a:r>
              <a:rPr lang="cs-CZ" b="1" dirty="0" smtClean="0"/>
              <a:t>peněžním trhu </a:t>
            </a:r>
            <a:r>
              <a:rPr lang="cs-CZ" dirty="0" smtClean="0"/>
              <a:t>se subjekty s přechodným přebytkem peněžních prostředků setkávají se subjekty, které je vzhledem k jejich přechodnému nedostatku poptávají. Pokud se jedná o základní vlastnosti finančních nástrojů, které se na tomto trhu obchodují, jejich typickou společnou vlastností je </a:t>
            </a:r>
            <a:r>
              <a:rPr lang="cs-CZ" b="1" dirty="0" smtClean="0"/>
              <a:t>krátká doba jejich splatnosti a to zpravidla pouze do jednoho roku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0596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Pojem finance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 smtClean="0"/>
              <a:t>Pojem finance</a:t>
            </a:r>
            <a:r>
              <a:rPr lang="cs-CZ" dirty="0" smtClean="0"/>
              <a:t> můžeme vymezit z hlediska teoretického a praktického:</a:t>
            </a:r>
          </a:p>
          <a:p>
            <a:pPr algn="just"/>
            <a:r>
              <a:rPr lang="cs-CZ" dirty="0" smtClean="0"/>
              <a:t>Z </a:t>
            </a:r>
            <a:r>
              <a:rPr lang="cs-CZ" b="1" dirty="0" smtClean="0"/>
              <a:t>teoretického hlediska</a:t>
            </a:r>
            <a:r>
              <a:rPr lang="cs-CZ" dirty="0" smtClean="0"/>
              <a:t> chápeme finance jako peněžní vztahy tvorby, rozdělování a užití peněžních fondů jednotlivých ekonomických subjektů;</a:t>
            </a:r>
          </a:p>
          <a:p>
            <a:pPr algn="just"/>
            <a:r>
              <a:rPr lang="cs-CZ" dirty="0" smtClean="0"/>
              <a:t>Z </a:t>
            </a:r>
            <a:r>
              <a:rPr lang="cs-CZ" b="1" dirty="0" smtClean="0"/>
              <a:t>praktického hlediska </a:t>
            </a:r>
            <a:r>
              <a:rPr lang="cs-CZ" dirty="0" smtClean="0"/>
              <a:t>je ztotožněn pojem finance a pojem peníze.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42276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Kapitálový trh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 smtClean="0"/>
              <a:t>Kapitálový trh</a:t>
            </a:r>
            <a:r>
              <a:rPr lang="cs-CZ" dirty="0" smtClean="0"/>
              <a:t> je „systém institucí a instrumentů zajišťující pohyb střednědobého a dlouhodobého kapitálu mezi ekonomickými subjekty prostřednictvím různých forem cenných papírů.“ (J. Dědič)</a:t>
            </a:r>
          </a:p>
          <a:p>
            <a:pPr marL="0" indent="0" algn="just">
              <a:buNone/>
            </a:pPr>
            <a:r>
              <a:rPr lang="cs-CZ" b="1" dirty="0" smtClean="0"/>
              <a:t>Kapitálový trh </a:t>
            </a:r>
            <a:r>
              <a:rPr lang="cs-CZ" dirty="0" smtClean="0"/>
              <a:t>je trhem pro obchodování těch finančních </a:t>
            </a:r>
            <a:r>
              <a:rPr lang="cs-CZ" b="1" dirty="0" smtClean="0"/>
              <a:t>investičních instrumentů</a:t>
            </a:r>
            <a:r>
              <a:rPr lang="cs-CZ" dirty="0" smtClean="0"/>
              <a:t>, které mají povahu </a:t>
            </a:r>
            <a:r>
              <a:rPr lang="cs-CZ" b="1" dirty="0" smtClean="0"/>
              <a:t>dlouhodobých finančních investic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43493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Zhodnocení globální finanční krize</a:t>
            </a:r>
            <a:br>
              <a:rPr lang="cs-CZ" b="1" dirty="0" smtClean="0"/>
            </a:br>
            <a:r>
              <a:rPr lang="cs-CZ" b="1" dirty="0" smtClean="0"/>
              <a:t>- 2008 až 2009/2010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Na vzniku globální finanční krize se podílelo mnoho faktorů a nebýt jejich souběhu, krize by nikdy nedosáhla tak obrovských rozměrů. Podle R. A. </a:t>
            </a:r>
            <a:r>
              <a:rPr lang="cs-CZ" dirty="0" err="1" smtClean="0"/>
              <a:t>Posnera</a:t>
            </a:r>
            <a:r>
              <a:rPr lang="cs-CZ" dirty="0" smtClean="0"/>
              <a:t> byly základními příčinami:</a:t>
            </a:r>
          </a:p>
          <a:p>
            <a:r>
              <a:rPr lang="cs-CZ" dirty="0" smtClean="0"/>
              <a:t>Nesprávná monetární politika </a:t>
            </a:r>
            <a:r>
              <a:rPr lang="cs-CZ" dirty="0" err="1" smtClean="0"/>
              <a:t>FEDu</a:t>
            </a:r>
            <a:r>
              <a:rPr lang="cs-CZ" dirty="0" smtClean="0"/>
              <a:t> na začátku tisíciletí;</a:t>
            </a:r>
          </a:p>
          <a:p>
            <a:r>
              <a:rPr lang="cs-CZ" dirty="0" smtClean="0"/>
              <a:t>Neadekvátní regulace bankovního sektoru v širším smyslu, tj. včetně investičních institucí a stínového bankovnictví.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3805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Klíčové příčiny finanční krize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Nekvalitní hypotéky a CP, které s nimi souviseli;</a:t>
            </a:r>
          </a:p>
          <a:p>
            <a:pPr algn="just"/>
            <a:r>
              <a:rPr lang="cs-CZ" dirty="0" smtClean="0"/>
              <a:t>Zahrnutí CP, které souvisely s nekvalitními hypotékami do komplexních strukturovaných investičních instrumentů;</a:t>
            </a:r>
          </a:p>
          <a:p>
            <a:pPr algn="just"/>
            <a:r>
              <a:rPr lang="cs-CZ" dirty="0" smtClean="0"/>
              <a:t>Neodpovědný přístup ratingových agentur, které hodnotily dané produkty jako bezpečná, nízko riziková aktiva v investičním stupni (příliš mnoho hodnocení AAA);</a:t>
            </a:r>
          </a:p>
          <a:p>
            <a:pPr algn="just"/>
            <a:r>
              <a:rPr lang="cs-CZ" dirty="0" smtClean="0"/>
              <a:t>Rozpadl se bilion-dolarový trh s CDO (komplikované finanční instrumenty).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63188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Systém dohledu nad finančním trhem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Evropský systém dohledu nad finančním trhem byl zřízen na základě doporučení </a:t>
            </a:r>
            <a:r>
              <a:rPr lang="cs-CZ" b="1" dirty="0" err="1" smtClean="0"/>
              <a:t>Larosiérovy</a:t>
            </a:r>
            <a:r>
              <a:rPr lang="cs-CZ" b="1" dirty="0" smtClean="0"/>
              <a:t> zprávy</a:t>
            </a:r>
            <a:r>
              <a:rPr lang="cs-CZ" dirty="0" smtClean="0"/>
              <a:t> ze dne 25. února 2009, která zdůrazňovala potřebu vytvoření integrovaného systému dohledu.</a:t>
            </a:r>
          </a:p>
          <a:p>
            <a:pPr marL="0" indent="0" algn="just">
              <a:buNone/>
            </a:pPr>
            <a:r>
              <a:rPr lang="cs-CZ" dirty="0" smtClean="0"/>
              <a:t>Systém dohledu je tvořen </a:t>
            </a:r>
            <a:r>
              <a:rPr lang="cs-CZ" b="1" dirty="0" smtClean="0"/>
              <a:t>více vrstvami</a:t>
            </a:r>
            <a:r>
              <a:rPr lang="cs-CZ" dirty="0" smtClean="0"/>
              <a:t>, kde základ vytváří:</a:t>
            </a:r>
          </a:p>
          <a:p>
            <a:pPr algn="just"/>
            <a:r>
              <a:rPr lang="cs-CZ" dirty="0" err="1" smtClean="0"/>
              <a:t>Makroobezřetnostní</a:t>
            </a:r>
            <a:r>
              <a:rPr lang="cs-CZ" dirty="0" smtClean="0"/>
              <a:t> dohled;</a:t>
            </a:r>
          </a:p>
          <a:p>
            <a:pPr algn="just"/>
            <a:r>
              <a:rPr lang="cs-CZ" dirty="0" err="1" smtClean="0"/>
              <a:t>Mokroobezřetnostní</a:t>
            </a:r>
            <a:r>
              <a:rPr lang="cs-CZ" dirty="0" smtClean="0"/>
              <a:t> dohled.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10994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Mikroobezřetnostní</a:t>
            </a:r>
            <a:r>
              <a:rPr lang="cs-CZ" b="1" dirty="0" smtClean="0"/>
              <a:t> dohled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b="1" dirty="0" err="1" smtClean="0"/>
              <a:t>Mikroobezřetnostní</a:t>
            </a:r>
            <a:r>
              <a:rPr lang="cs-CZ" b="1" dirty="0" smtClean="0"/>
              <a:t> dohled </a:t>
            </a:r>
            <a:r>
              <a:rPr lang="cs-CZ" dirty="0" smtClean="0"/>
              <a:t>je dohled nad jednotlivými institucemi, který zajišťují tři základní evropské orgány dohledu podle odvětví působnosti.</a:t>
            </a:r>
          </a:p>
          <a:p>
            <a:pPr marL="0" indent="0" algn="just">
              <a:buNone/>
            </a:pPr>
            <a:r>
              <a:rPr lang="cs-CZ" dirty="0" smtClean="0"/>
              <a:t>Všechny tři evropské orgány dohledu by  měly </a:t>
            </a:r>
            <a:r>
              <a:rPr lang="cs-CZ" i="1" dirty="0" smtClean="0"/>
              <a:t>„zasazovat o zlepšení fungování vnitřního trhu, především zajištěním vysoké, účinné a jednotné úrovně regulace a dohledu s ohledem na různé zájmy všech členských států a na rozdílnou povahu účastníků finančního trhu (…) chránit veřejné hodnoty, jako je </a:t>
            </a:r>
            <a:r>
              <a:rPr lang="cs-CZ" b="1" i="1" dirty="0" smtClean="0"/>
              <a:t>integrita a stabilita finančního systému, průhlednost trhů a finančních produktů a ochranu investorů</a:t>
            </a:r>
            <a:r>
              <a:rPr lang="cs-CZ" i="1" dirty="0" smtClean="0"/>
              <a:t>.“</a:t>
            </a:r>
            <a:r>
              <a:rPr lang="cs-CZ" dirty="0" smtClean="0"/>
              <a:t> (Preambule bod 11 nařízení Evropského parlamentu a Rady (EU) č. 1095/2010 ze dne 24. 11. 2010)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13615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Evropské orgány dohledu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Evropský orgán pro cenné papíry a trhy (ESMA)</a:t>
            </a:r>
            <a:r>
              <a:rPr lang="cs-CZ" dirty="0" smtClean="0"/>
              <a:t>, zřízen nařízením EP a R(EU) č. 1095/2010 ze dne 24 11. 2010; tento orgán se podílel na přípravě a provádění </a:t>
            </a:r>
            <a:r>
              <a:rPr lang="cs-CZ" dirty="0" err="1" smtClean="0"/>
              <a:t>MiFID</a:t>
            </a:r>
            <a:r>
              <a:rPr lang="cs-CZ" dirty="0" smtClean="0"/>
              <a:t> II a nařízení CRA III;</a:t>
            </a:r>
          </a:p>
          <a:p>
            <a:r>
              <a:rPr lang="cs-CZ" b="1" dirty="0" smtClean="0"/>
              <a:t>Evropský orgán pro bankovnictví (EBA)</a:t>
            </a:r>
            <a:r>
              <a:rPr lang="cs-CZ" dirty="0" smtClean="0"/>
              <a:t>, zřízen nařízením EP a R(EU) č. 1093/2010 ze dne 24. 11. 2010 a byl zapojen do vytváření regulatorní reformy a implementace BASEL III, zejména prostřednictvím směrnice CRD IV a nařízení CRR;</a:t>
            </a:r>
          </a:p>
          <a:p>
            <a:r>
              <a:rPr lang="cs-CZ" b="1" dirty="0" smtClean="0"/>
              <a:t>Evropský orgán pro pojišťovnictví a zaměstnanecké penzijní pojištění (EIOPA)</a:t>
            </a:r>
            <a:r>
              <a:rPr lang="cs-CZ" dirty="0" smtClean="0"/>
              <a:t>, zřízen nařízením EP a R(EU) č. 1094/2010 ze dne 24. 11. 2010 a rovněž po zřízení se podílel na vytváření současného právního rámce, konkrétně směrnice </a:t>
            </a:r>
            <a:r>
              <a:rPr lang="cs-CZ" dirty="0" err="1" smtClean="0"/>
              <a:t>Solvency</a:t>
            </a:r>
            <a:r>
              <a:rPr lang="cs-CZ" dirty="0" smtClean="0"/>
              <a:t> II.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2228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Makroobezřetnostní</a:t>
            </a:r>
            <a:r>
              <a:rPr lang="cs-CZ" b="1" dirty="0" smtClean="0"/>
              <a:t> dohled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b="1" dirty="0" err="1" smtClean="0"/>
              <a:t>Makroobezřetnostní</a:t>
            </a:r>
            <a:r>
              <a:rPr lang="cs-CZ" b="1" dirty="0" smtClean="0"/>
              <a:t> dohled </a:t>
            </a:r>
            <a:r>
              <a:rPr lang="cs-CZ" dirty="0" smtClean="0"/>
              <a:t>je tvořen </a:t>
            </a:r>
            <a:r>
              <a:rPr lang="cs-CZ" b="1" dirty="0" smtClean="0"/>
              <a:t>Evropskou radou pro systémová rizika (ESRB), </a:t>
            </a:r>
            <a:r>
              <a:rPr lang="cs-CZ" dirty="0" smtClean="0"/>
              <a:t>radu tvoří prezident a viceprezident ECB + guvernéři centrálních bank + předsedové tří orgánů evropského dohledu (ESMA, EBA, EIOPA) + jeden člen evropské komise + předseda Hospodářského finančního výboru + předsedové dvou poradních výborů + členové bez hlasovacích práv.</a:t>
            </a:r>
          </a:p>
          <a:p>
            <a:pPr marL="0" indent="0" algn="just">
              <a:buNone/>
            </a:pPr>
            <a:r>
              <a:rPr lang="cs-CZ" b="1" dirty="0" smtClean="0"/>
              <a:t>Evropská rada pro systémová rizika (ESRB) </a:t>
            </a:r>
            <a:r>
              <a:rPr lang="cs-CZ" dirty="0" smtClean="0"/>
              <a:t>byl zřízena nařízením EP a R(EU) č. 1092/2010 ze dne 24. 11. 2010. ESRB úzce spolupracuje s ECB a to na základě nařízení EP a R(EU) č 1096/2010 ze dne 17. 11. </a:t>
            </a:r>
            <a:r>
              <a:rPr lang="cs-CZ" smtClean="0"/>
              <a:t>2010 </a:t>
            </a:r>
            <a:r>
              <a:rPr lang="cs-CZ" dirty="0" smtClean="0"/>
              <a:t>o pověření ECB zvláštními úkoly, jež se týkají ESRB.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68981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Národní orgán dohledu nad finančním trhem 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Národní orgán dohledu nad finančním trhem obecně zajišťuje </a:t>
            </a:r>
            <a:r>
              <a:rPr lang="cs-CZ" b="1" dirty="0" smtClean="0"/>
              <a:t>stabilitu a bezpečnost finančního systému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Modely dohledu, lze členit ze čtyř základních hledisek, avšak zde uvádím pouze dvě, z hlediska zaměření dohledu nejpodstatnější:</a:t>
            </a:r>
          </a:p>
          <a:p>
            <a:pPr algn="just"/>
            <a:r>
              <a:rPr lang="cs-CZ" b="1" dirty="0" smtClean="0"/>
              <a:t>Funkcionální model</a:t>
            </a:r>
            <a:r>
              <a:rPr lang="cs-CZ" dirty="0" smtClean="0"/>
              <a:t>, který chrání funkce trhu a je založen na ochraně před selháním trhů;</a:t>
            </a:r>
          </a:p>
          <a:p>
            <a:pPr algn="just"/>
            <a:r>
              <a:rPr lang="cs-CZ" b="1" dirty="0" smtClean="0"/>
              <a:t>Sektorový model</a:t>
            </a:r>
            <a:r>
              <a:rPr lang="cs-CZ" dirty="0" smtClean="0"/>
              <a:t>, který vychází ze specializovaného dohledu nad jednotlivými sektory: bankovnictví, kapitálový trh, pojišťovnictví.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93398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Integrovaný dohled nad finančním trhem - ČNB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V ČR je dohled nad finančním trhem od 1. 4. 2006 </a:t>
            </a:r>
            <a:r>
              <a:rPr lang="cs-CZ" b="1" dirty="0" smtClean="0"/>
              <a:t>institucionálně integrovaný</a:t>
            </a:r>
            <a:r>
              <a:rPr lang="cs-CZ" dirty="0" smtClean="0"/>
              <a:t> a tento dohled vykonává ČNB. Institucionální a organizační integrace přinesla celou řadu změn, které přinesly jak výhody např. koncentrace dohledových aktivit na jednotné hodnoty a pravidla, tak i úspora nákladů, stejně tak i nevýhody  možný rozdílný přístup vůči jednotlivým sektorům včetně nezohlednění sektorových odlišností.</a:t>
            </a:r>
          </a:p>
          <a:p>
            <a:pPr marL="0" indent="0" algn="just">
              <a:buNone/>
            </a:pPr>
            <a:r>
              <a:rPr lang="cs-CZ" dirty="0" smtClean="0"/>
              <a:t>V roce 2006 byla provedena integrace dohledu pod ČNB a k 1. 4. 2006 tak skončila činnost sektorových dohledových orgánů: ČNB, Úřadu dohledu nad družstevními záložnami, Úřadu státního dohledu v pojišťovnictví a penzijním pojištění při MF, Komise pro cenné papíry.</a:t>
            </a:r>
          </a:p>
          <a:p>
            <a:pPr marL="0" indent="0" algn="just">
              <a:buNone/>
            </a:pPr>
            <a:r>
              <a:rPr lang="cs-CZ" dirty="0" smtClean="0"/>
              <a:t>Tyto změny byly realizována na základě zákona č. 57/2006, o změně zákonů v souvislosti se sjednocením dohledu nad finančním trhem a znamenal úpravu dalších 33 zákonů. Nastolen byl integrovaný organizační model avšak na sektorovém základě. Další změna nastala k 1. 1. 2008 kdy uspořádání dohledu bylo </a:t>
            </a:r>
            <a:r>
              <a:rPr lang="cs-CZ" b="1" dirty="0" smtClean="0"/>
              <a:t>změněno na funkcionální</a:t>
            </a:r>
            <a:r>
              <a:rPr lang="cs-CZ" dirty="0" smtClean="0"/>
              <a:t>. Změna byla uskutečněna rozhodnutím ČNB.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20907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ČNB a ochrana spotřebitele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ČNB vykonává také dohled nad dodržováním pravidel o ochraně spotřebitele (zákon č. 634/1992 Sb., o ochraně spotřebitele) na finančním trhu ze strany osob podléhajících dohledu ČNB.</a:t>
            </a:r>
          </a:p>
          <a:p>
            <a:pPr marL="0" indent="0" algn="just">
              <a:buNone/>
            </a:pPr>
            <a:r>
              <a:rPr lang="cs-CZ" dirty="0" smtClean="0"/>
              <a:t>Jedná se především o dodržování pravidel, které brání spotřebitele (klienta) před:</a:t>
            </a:r>
          </a:p>
          <a:p>
            <a:pPr algn="just"/>
            <a:r>
              <a:rPr lang="cs-CZ" dirty="0" smtClean="0"/>
              <a:t>Nekalými obchodními praktikami,</a:t>
            </a:r>
          </a:p>
          <a:p>
            <a:pPr algn="just"/>
            <a:r>
              <a:rPr lang="cs-CZ" dirty="0" smtClean="0"/>
              <a:t>Klamavým konáním,</a:t>
            </a:r>
          </a:p>
          <a:p>
            <a:pPr algn="just"/>
            <a:r>
              <a:rPr lang="cs-CZ" dirty="0" smtClean="0"/>
              <a:t>Klamavým opomenutím,</a:t>
            </a:r>
          </a:p>
          <a:p>
            <a:pPr algn="just"/>
            <a:r>
              <a:rPr lang="cs-CZ" dirty="0" smtClean="0"/>
              <a:t>Agresivními obchodními praktikami,</a:t>
            </a:r>
          </a:p>
          <a:p>
            <a:pPr algn="just"/>
            <a:r>
              <a:rPr lang="cs-CZ" dirty="0" smtClean="0"/>
              <a:t>Diskriminací spotřebitele.</a:t>
            </a:r>
          </a:p>
          <a:p>
            <a:pPr marL="0" indent="0" algn="just">
              <a:buNone/>
            </a:pPr>
            <a:r>
              <a:rPr lang="cs-CZ" dirty="0" smtClean="0"/>
              <a:t>ČNB tak sleduje dodržování transparentnosti obchodních aktivit, omezování a diskriminaci spotřebitele a dodržování povinností řádného informování o cenách služeb.</a:t>
            </a:r>
          </a:p>
        </p:txBody>
      </p:sp>
    </p:spTree>
    <p:extLst>
      <p:ext uri="{BB962C8B-B14F-4D97-AF65-F5344CB8AC3E}">
        <p14:creationId xmlns:p14="http://schemas.microsoft.com/office/powerpoint/2010/main" val="2279005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Funkce financí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Finance mají určité </a:t>
            </a:r>
            <a:r>
              <a:rPr lang="cs-CZ" b="1" dirty="0" smtClean="0"/>
              <a:t>funkce</a:t>
            </a:r>
            <a:r>
              <a:rPr lang="cs-CZ" dirty="0" smtClean="0"/>
              <a:t>:</a:t>
            </a:r>
          </a:p>
          <a:p>
            <a:r>
              <a:rPr lang="cs-CZ" dirty="0" smtClean="0"/>
              <a:t>Distribuční funkce;</a:t>
            </a:r>
          </a:p>
          <a:p>
            <a:r>
              <a:rPr lang="cs-CZ" dirty="0" smtClean="0"/>
              <a:t>Alokační funkce;</a:t>
            </a:r>
          </a:p>
          <a:p>
            <a:r>
              <a:rPr lang="cs-CZ" dirty="0" smtClean="0"/>
              <a:t>Stimulační funkce;</a:t>
            </a:r>
          </a:p>
          <a:p>
            <a:r>
              <a:rPr lang="cs-CZ" dirty="0" smtClean="0"/>
              <a:t>Stabilizační funkce;</a:t>
            </a:r>
          </a:p>
          <a:p>
            <a:r>
              <a:rPr lang="cs-CZ" dirty="0" smtClean="0"/>
              <a:t>Emisní funkce.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477002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Děkuji za pozornost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766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 financování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 rámci financí rozlišujeme různé metody financování:</a:t>
            </a:r>
          </a:p>
          <a:p>
            <a:r>
              <a:rPr lang="cs-CZ" dirty="0" smtClean="0"/>
              <a:t>Návratná metoda financování;</a:t>
            </a:r>
          </a:p>
          <a:p>
            <a:r>
              <a:rPr lang="cs-CZ" dirty="0" smtClean="0"/>
              <a:t>Nenávratná metoda financování;</a:t>
            </a:r>
          </a:p>
          <a:p>
            <a:r>
              <a:rPr lang="cs-CZ" dirty="0" smtClean="0"/>
              <a:t>Podmíněně návratná metoda financování.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4361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Principy financí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Finance jsou založeny na </a:t>
            </a:r>
            <a:r>
              <a:rPr lang="cs-CZ" b="1" dirty="0" smtClean="0"/>
              <a:t>čtyřech principech</a:t>
            </a:r>
            <a:r>
              <a:rPr lang="cs-CZ" dirty="0" smtClean="0"/>
              <a:t>. První tři mají vztah k ekonomickému chování jednotlivců a čtvrtý se zaměřuje na etické jednání. Principy financí jsou:</a:t>
            </a:r>
          </a:p>
          <a:p>
            <a:pPr algn="just"/>
            <a:r>
              <a:rPr lang="cs-CZ" dirty="0" smtClean="0"/>
              <a:t>Časová hodnota peněz;</a:t>
            </a:r>
          </a:p>
          <a:p>
            <a:pPr algn="just"/>
            <a:r>
              <a:rPr lang="cs-CZ" dirty="0" smtClean="0"/>
              <a:t>Vyšší riziko předpokládá očekávané vyšší výnosy;</a:t>
            </a:r>
          </a:p>
          <a:p>
            <a:pPr algn="just"/>
            <a:r>
              <a:rPr lang="cs-CZ" dirty="0" smtClean="0"/>
              <a:t>Finanční trhy jsou efektivní při stanovování cen akcií;</a:t>
            </a:r>
          </a:p>
          <a:p>
            <a:pPr algn="just"/>
            <a:r>
              <a:rPr lang="cs-CZ" dirty="0" smtClean="0"/>
              <a:t>Dlouhodobě dobrá pověst.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5171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financí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Finance mají svoji strukturu</a:t>
            </a:r>
            <a:r>
              <a:rPr lang="cs-CZ" dirty="0" smtClean="0"/>
              <a:t>, což znamená, že se rozdělují do několika základních oblastí:</a:t>
            </a:r>
          </a:p>
          <a:p>
            <a:r>
              <a:rPr lang="cs-CZ" dirty="0" smtClean="0"/>
              <a:t>Měna,</a:t>
            </a:r>
          </a:p>
          <a:p>
            <a:r>
              <a:rPr lang="cs-CZ" dirty="0" smtClean="0"/>
              <a:t>Mezinárodní finance,</a:t>
            </a:r>
          </a:p>
          <a:p>
            <a:r>
              <a:rPr lang="cs-CZ" dirty="0" smtClean="0"/>
              <a:t>Bankovnictví</a:t>
            </a:r>
          </a:p>
          <a:p>
            <a:r>
              <a:rPr lang="cs-CZ" dirty="0" smtClean="0"/>
              <a:t>Pojišťovnictví,</a:t>
            </a:r>
          </a:p>
          <a:p>
            <a:r>
              <a:rPr lang="cs-CZ" dirty="0" smtClean="0"/>
              <a:t>Podnikové finance,</a:t>
            </a:r>
          </a:p>
          <a:p>
            <a:r>
              <a:rPr lang="cs-CZ" dirty="0" smtClean="0"/>
              <a:t>Veřejné finance.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5375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Rozlišení trhů v ekonomice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Základní členění trhů je z pohledu obchodování a jednotlivé segmenty trhů jsou součástí ekonomického koloběhu:</a:t>
            </a:r>
            <a:endParaRPr lang="cs-CZ" dirty="0"/>
          </a:p>
          <a:p>
            <a:pPr algn="just"/>
            <a:r>
              <a:rPr lang="cs-CZ" dirty="0" smtClean="0"/>
              <a:t>Trhy výrobních faktorů</a:t>
            </a:r>
          </a:p>
          <a:p>
            <a:pPr algn="just"/>
            <a:r>
              <a:rPr lang="cs-CZ" dirty="0" smtClean="0"/>
              <a:t>Trhy zboží a služeb</a:t>
            </a:r>
          </a:p>
          <a:p>
            <a:pPr algn="just"/>
            <a:r>
              <a:rPr lang="cs-CZ" b="1" dirty="0" smtClean="0"/>
              <a:t>Finanční trh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37284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Finanční trh</a:t>
            </a:r>
            <a:br>
              <a:rPr lang="cs-CZ" b="1" dirty="0" smtClean="0"/>
            </a:br>
            <a:r>
              <a:rPr lang="cs-CZ" b="1" dirty="0" smtClean="0"/>
              <a:t>- interakce mezi subjekty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/>
              <a:t>Na finančním trhu dochází k interakci mezi </a:t>
            </a:r>
            <a:r>
              <a:rPr lang="cs-CZ" b="1" dirty="0" smtClean="0"/>
              <a:t>subjekty přebytkovými</a:t>
            </a:r>
            <a:r>
              <a:rPr lang="cs-CZ" dirty="0" smtClean="0"/>
              <a:t>, které disponují relativním přebytkem finančních aktiv – resp. zapůjčovatelé</a:t>
            </a:r>
            <a:r>
              <a:rPr lang="cs-CZ" dirty="0"/>
              <a:t> </a:t>
            </a:r>
            <a:r>
              <a:rPr lang="cs-CZ" dirty="0" smtClean="0"/>
              <a:t>a věřitelé a na druhé straně </a:t>
            </a:r>
            <a:r>
              <a:rPr lang="cs-CZ" b="1" dirty="0" smtClean="0"/>
              <a:t>subjekty deficitní</a:t>
            </a:r>
            <a:r>
              <a:rPr lang="cs-CZ" dirty="0" smtClean="0"/>
              <a:t>, které v daný okamžik trpí nedostatkem zdrojů, tzv. vypůjčovatelé, dlužníci, deficitní jednotky, příjemci investic, emitenti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098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2320</Words>
  <Application>Microsoft Office PowerPoint</Application>
  <PresentationFormat>Předvádění na obrazovce (4:3)</PresentationFormat>
  <Paragraphs>189</Paragraphs>
  <Slides>40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1" baseType="lpstr">
      <vt:lpstr>Motiv systému Office</vt:lpstr>
      <vt:lpstr>Finanční trh, jeho charakter, funkce a členění VOKT (P-1)</vt:lpstr>
      <vt:lpstr>Obsah:</vt:lpstr>
      <vt:lpstr>Pojem finance</vt:lpstr>
      <vt:lpstr>Funkce financí</vt:lpstr>
      <vt:lpstr>Metody financování</vt:lpstr>
      <vt:lpstr>Principy financí</vt:lpstr>
      <vt:lpstr>Struktura financí</vt:lpstr>
      <vt:lpstr>Rozlišení trhů v ekonomice</vt:lpstr>
      <vt:lpstr>Finanční trh - interakce mezi subjekty</vt:lpstr>
      <vt:lpstr>Finanční trh - finanční instrumenty</vt:lpstr>
      <vt:lpstr>Finanční nástroje</vt:lpstr>
      <vt:lpstr>Investiční nástroje</vt:lpstr>
      <vt:lpstr>Finanční trh - definice</vt:lpstr>
      <vt:lpstr>Finanční trh - definice</vt:lpstr>
      <vt:lpstr>Finanční trh - definice</vt:lpstr>
      <vt:lpstr>Finanční trh - členění podle doby splatnosti</vt:lpstr>
      <vt:lpstr>Finanční trh - členění z věcného hlediska</vt:lpstr>
      <vt:lpstr>Finanční trh - prostorové členění</vt:lpstr>
      <vt:lpstr>Finanční trh -členění podle typu instrumentů</vt:lpstr>
      <vt:lpstr>Finanční trh - členění podle obchodovatelnosti instrumentu</vt:lpstr>
      <vt:lpstr>Finanční trh - členění podle organizace trhů</vt:lpstr>
      <vt:lpstr>Finanční trhy - členění podle rozvinutosti</vt:lpstr>
      <vt:lpstr>Funkce finančního systému,  resp. finančního trhu - 1</vt:lpstr>
      <vt:lpstr>Funkce finančního systému, resp. finančního trhu – 2 </vt:lpstr>
      <vt:lpstr>Typy finančních transakcí</vt:lpstr>
      <vt:lpstr>Finanční zprostředkování</vt:lpstr>
      <vt:lpstr>Finanční zprostředkovatelé</vt:lpstr>
      <vt:lpstr>Podstata investic a základní způsoby jejich členění</vt:lpstr>
      <vt:lpstr>Peněžní trh</vt:lpstr>
      <vt:lpstr>Kapitálový trh</vt:lpstr>
      <vt:lpstr>Zhodnocení globální finanční krize - 2008 až 2009/2010</vt:lpstr>
      <vt:lpstr>Klíčové příčiny finanční krize</vt:lpstr>
      <vt:lpstr>Systém dohledu nad finančním trhem</vt:lpstr>
      <vt:lpstr>Mikroobezřetnostní dohled</vt:lpstr>
      <vt:lpstr>Evropské orgány dohledu</vt:lpstr>
      <vt:lpstr>Makroobezřetnostní dohled</vt:lpstr>
      <vt:lpstr>Národní orgán dohledu nad finančním trhem v ČR</vt:lpstr>
      <vt:lpstr>Integrovaný dohled nad finančním trhem - ČNB</vt:lpstr>
      <vt:lpstr>ČNB a ochrana spotřebitele</vt:lpstr>
      <vt:lpstr>Děkuji za pozornost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trh</dc:title>
  <dc:creator>Pavel Seknička</dc:creator>
  <cp:lastModifiedBy>Michaela Spackova</cp:lastModifiedBy>
  <cp:revision>60</cp:revision>
  <cp:lastPrinted>2017-02-28T15:00:23Z</cp:lastPrinted>
  <dcterms:created xsi:type="dcterms:W3CDTF">2012-02-26T17:49:09Z</dcterms:created>
  <dcterms:modified xsi:type="dcterms:W3CDTF">2019-04-04T11:31:00Z</dcterms:modified>
</cp:coreProperties>
</file>