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66"/>
  </p:notesMasterIdLst>
  <p:handoutMasterIdLst>
    <p:handoutMasterId r:id="rId67"/>
  </p:handoutMasterIdLst>
  <p:sldIdLst>
    <p:sldId id="256" r:id="rId2"/>
    <p:sldId id="257" r:id="rId3"/>
    <p:sldId id="260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313" r:id="rId13"/>
    <p:sldId id="273" r:id="rId14"/>
    <p:sldId id="312" r:id="rId15"/>
    <p:sldId id="314" r:id="rId16"/>
    <p:sldId id="315" r:id="rId17"/>
    <p:sldId id="321" r:id="rId18"/>
    <p:sldId id="318" r:id="rId19"/>
    <p:sldId id="274" r:id="rId20"/>
    <p:sldId id="275" r:id="rId21"/>
    <p:sldId id="276" r:id="rId22"/>
    <p:sldId id="261" r:id="rId23"/>
    <p:sldId id="280" r:id="rId24"/>
    <p:sldId id="285" r:id="rId25"/>
    <p:sldId id="286" r:id="rId26"/>
    <p:sldId id="281" r:id="rId27"/>
    <p:sldId id="282" r:id="rId28"/>
    <p:sldId id="283" r:id="rId29"/>
    <p:sldId id="284" r:id="rId30"/>
    <p:sldId id="319" r:id="rId31"/>
    <p:sldId id="277" r:id="rId32"/>
    <p:sldId id="278" r:id="rId33"/>
    <p:sldId id="279" r:id="rId34"/>
    <p:sldId id="262" r:id="rId35"/>
    <p:sldId id="297" r:id="rId36"/>
    <p:sldId id="298" r:id="rId37"/>
    <p:sldId id="299" r:id="rId38"/>
    <p:sldId id="300" r:id="rId39"/>
    <p:sldId id="310" r:id="rId40"/>
    <p:sldId id="301" r:id="rId41"/>
    <p:sldId id="302" r:id="rId42"/>
    <p:sldId id="263" r:id="rId43"/>
    <p:sldId id="303" r:id="rId44"/>
    <p:sldId id="304" r:id="rId45"/>
    <p:sldId id="305" r:id="rId46"/>
    <p:sldId id="306" r:id="rId47"/>
    <p:sldId id="307" r:id="rId48"/>
    <p:sldId id="308" r:id="rId49"/>
    <p:sldId id="320" r:id="rId50"/>
    <p:sldId id="309" r:id="rId51"/>
    <p:sldId id="317" r:id="rId52"/>
    <p:sldId id="264" r:id="rId53"/>
    <p:sldId id="287" r:id="rId54"/>
    <p:sldId id="288" r:id="rId55"/>
    <p:sldId id="289" r:id="rId56"/>
    <p:sldId id="290" r:id="rId57"/>
    <p:sldId id="291" r:id="rId58"/>
    <p:sldId id="292" r:id="rId59"/>
    <p:sldId id="316" r:id="rId60"/>
    <p:sldId id="293" r:id="rId61"/>
    <p:sldId id="294" r:id="rId62"/>
    <p:sldId id="295" r:id="rId63"/>
    <p:sldId id="296" r:id="rId64"/>
    <p:sldId id="258" r:id="rId6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5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555"/>
    <a:srgbClr val="404040"/>
    <a:srgbClr val="935006"/>
    <a:srgbClr val="985C20"/>
    <a:srgbClr val="985F20"/>
    <a:srgbClr val="985520"/>
    <a:srgbClr val="B31E26"/>
    <a:srgbClr val="92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-774" y="-96"/>
      </p:cViewPr>
      <p:guideLst>
        <p:guide orient="horz" pos="415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7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6A2D-D8DC-4FAF-8037-FCC464CD7DED}" type="datetimeFigureOut">
              <a:rPr lang="cs-CZ" smtClean="0"/>
              <a:t>2.4.2019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BAE3C-79CA-40B9-9F5C-40C47F04F6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33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FFC2B-C8F0-49EE-88F2-D83A110DC3CE}" type="datetimeFigureOut">
              <a:rPr lang="cs-CZ" smtClean="0"/>
              <a:t>2.4.2019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4EEE6-CA46-4709-852B-80D9860B7A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51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18574"/>
            <a:ext cx="7309245" cy="1440160"/>
          </a:xfrm>
          <a:prstGeom prst="rect">
            <a:avLst/>
          </a:prstGeom>
        </p:spPr>
      </p:pic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899592" y="3645024"/>
            <a:ext cx="7344816" cy="1008112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3131840" y="3328114"/>
            <a:ext cx="288032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1556542" y="3429000"/>
            <a:ext cx="6039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 userDrawn="1"/>
        </p:nvCxnSpPr>
        <p:spPr>
          <a:xfrm rot="10800000" flipH="1">
            <a:off x="3131840" y="4978672"/>
            <a:ext cx="288032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 userDrawn="1"/>
        </p:nvCxnSpPr>
        <p:spPr>
          <a:xfrm rot="10800000" flipH="1">
            <a:off x="1556542" y="4878038"/>
            <a:ext cx="6039794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596336" y="6125174"/>
            <a:ext cx="1296144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r>
              <a:rPr lang="cs-CZ"/>
              <a:t>Počet stránek</a:t>
            </a:r>
            <a:endParaRPr lang="cs-CZ" dirty="0"/>
          </a:p>
        </p:txBody>
      </p:sp>
      <p:sp>
        <p:nvSpPr>
          <p:cNvPr id="2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71600" y="6125174"/>
            <a:ext cx="187220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cs-CZ"/>
              <a:t>21.03.2018</a:t>
            </a:r>
            <a:endParaRPr lang="cs-CZ" dirty="0"/>
          </a:p>
        </p:txBody>
      </p:sp>
      <p:sp>
        <p:nvSpPr>
          <p:cNvPr id="2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347864" y="6125174"/>
            <a:ext cx="3600400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r>
              <a:rPr lang="cs-CZ"/>
              <a:t>Doc. JUDr. Jakub Handrlica Ph.D. </a:t>
            </a:r>
            <a:endParaRPr lang="cs-CZ" dirty="0"/>
          </a:p>
        </p:txBody>
      </p:sp>
      <p:pic>
        <p:nvPicPr>
          <p:cNvPr id="27" name="Obrázek 2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991938"/>
            <a:ext cx="392000" cy="604694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287" y="5984898"/>
            <a:ext cx="433415" cy="606281"/>
          </a:xfrm>
          <a:prstGeom prst="rect">
            <a:avLst/>
          </a:prstGeom>
        </p:spPr>
      </p:pic>
      <p:pic>
        <p:nvPicPr>
          <p:cNvPr id="29" name="Obrázek 2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998775"/>
            <a:ext cx="600592" cy="60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62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buClr>
                <a:srgbClr val="404040"/>
              </a:buClr>
              <a:defRPr/>
            </a:lvl1pPr>
            <a:lvl2pPr>
              <a:buClr>
                <a:srgbClr val="404040"/>
              </a:buClr>
              <a:defRPr/>
            </a:lvl2pPr>
            <a:lvl3pPr>
              <a:buClr>
                <a:srgbClr val="404040"/>
              </a:buClr>
              <a:defRPr/>
            </a:lvl3pPr>
            <a:lvl4pPr>
              <a:buClr>
                <a:srgbClr val="404040"/>
              </a:buClr>
              <a:defRPr/>
            </a:lvl4pPr>
            <a:lvl5pPr>
              <a:buClr>
                <a:srgbClr val="404040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21.03.2018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Název snímku</a:t>
            </a:r>
          </a:p>
        </p:txBody>
      </p:sp>
    </p:spTree>
    <p:extLst>
      <p:ext uri="{BB962C8B-B14F-4D97-AF65-F5344CB8AC3E}">
        <p14:creationId xmlns:p14="http://schemas.microsoft.com/office/powerpoint/2010/main" val="116575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text 1"/>
          <p:cNvSpPr>
            <a:spLocks noGrp="1"/>
          </p:cNvSpPr>
          <p:nvPr>
            <p:ph type="body" sz="quarter" idx="13" hasCustomPrompt="1"/>
          </p:nvPr>
        </p:nvSpPr>
        <p:spPr>
          <a:xfrm>
            <a:off x="2123728" y="4068446"/>
            <a:ext cx="5400675" cy="5762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>
              <a:lnSpc>
                <a:spcPct val="11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E-mailová adresa</a:t>
            </a:r>
          </a:p>
        </p:txBody>
      </p:sp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18574"/>
            <a:ext cx="7309245" cy="1440160"/>
          </a:xfrm>
          <a:prstGeom prst="rect">
            <a:avLst/>
          </a:prstGeom>
        </p:spPr>
      </p:pic>
      <p:sp>
        <p:nvSpPr>
          <p:cNvPr id="1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596336" y="6125174"/>
            <a:ext cx="1090464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fld id="{0973DA39-B09E-41AA-8019-488BA3FC6CC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" name="TextovéPole 2"/>
          <p:cNvSpPr txBox="1"/>
          <p:nvPr userDrawn="1"/>
        </p:nvSpPr>
        <p:spPr>
          <a:xfrm>
            <a:off x="971600" y="2619660"/>
            <a:ext cx="698477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cs-CZ" sz="63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Děkuji za pozornost</a:t>
            </a:r>
            <a:endParaRPr lang="cs-CZ" sz="6300" b="1" dirty="0"/>
          </a:p>
        </p:txBody>
      </p:sp>
      <p:pic>
        <p:nvPicPr>
          <p:cNvPr id="23" name="Obrázek 22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770" y="4157706"/>
            <a:ext cx="640811" cy="432048"/>
          </a:xfrm>
          <a:prstGeom prst="rect">
            <a:avLst/>
          </a:prstGeom>
        </p:spPr>
      </p:pic>
      <p:sp>
        <p:nvSpPr>
          <p:cNvPr id="2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971600" y="6125174"/>
            <a:ext cx="187220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cs-CZ"/>
              <a:t>21.03.2018</a:t>
            </a:r>
            <a:endParaRPr lang="cs-CZ" dirty="0"/>
          </a:p>
        </p:txBody>
      </p:sp>
      <p:sp>
        <p:nvSpPr>
          <p:cNvPr id="2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347864" y="6125174"/>
            <a:ext cx="3600400" cy="365125"/>
          </a:xfrm>
          <a:prstGeom prst="rect">
            <a:avLst/>
          </a:prstGeom>
        </p:spPr>
        <p:txBody>
          <a:bodyPr/>
          <a:lstStyle>
            <a:lvl1pPr algn="l">
              <a:defRPr sz="1400"/>
            </a:lvl1pPr>
          </a:lstStyle>
          <a:p>
            <a:r>
              <a:rPr lang="cs-CZ"/>
              <a:t>Doc. JUDr. Jakub Handrlica Ph.D. </a:t>
            </a:r>
            <a:endParaRPr lang="cs-CZ" dirty="0"/>
          </a:p>
        </p:txBody>
      </p:sp>
      <p:pic>
        <p:nvPicPr>
          <p:cNvPr id="26" name="Obrázek 2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991938"/>
            <a:ext cx="392000" cy="604694"/>
          </a:xfrm>
          <a:prstGeom prst="rect">
            <a:avLst/>
          </a:prstGeom>
        </p:spPr>
      </p:pic>
      <p:pic>
        <p:nvPicPr>
          <p:cNvPr id="27" name="Obrázek 2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287" y="5984898"/>
            <a:ext cx="433415" cy="606281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998775"/>
            <a:ext cx="600592" cy="60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70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7128792" cy="576064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cs-CZ" dirty="0"/>
              <a:t>Název snímku</a:t>
            </a:r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323528" y="1052513"/>
            <a:ext cx="8496943" cy="5112791"/>
          </a:xfrm>
        </p:spPr>
        <p:txBody>
          <a:bodyPr/>
          <a:lstStyle>
            <a:lvl1pPr>
              <a:buClr>
                <a:srgbClr val="404040"/>
              </a:buClr>
              <a:defRPr/>
            </a:lvl1pPr>
            <a:lvl2pPr>
              <a:buClr>
                <a:srgbClr val="404040"/>
              </a:buClr>
              <a:defRPr/>
            </a:lvl2pPr>
            <a:lvl3pPr>
              <a:buClr>
                <a:srgbClr val="404040"/>
              </a:buClr>
              <a:defRPr/>
            </a:lvl3pPr>
            <a:lvl4pPr>
              <a:buClr>
                <a:srgbClr val="404040"/>
              </a:buClr>
              <a:defRPr/>
            </a:lvl4pPr>
            <a:lvl5pPr>
              <a:buClr>
                <a:srgbClr val="404040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5" name="Zástupný symbol pro datum 2"/>
          <p:cNvSpPr>
            <a:spLocks noGrp="1"/>
          </p:cNvSpPr>
          <p:nvPr>
            <p:ph type="dt" sz="half" idx="2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21.03.2018</a:t>
            </a:r>
          </a:p>
        </p:txBody>
      </p:sp>
      <p:sp>
        <p:nvSpPr>
          <p:cNvPr id="16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Doc. JUDr. Jakub Handrlica Ph.D. </a:t>
            </a:r>
          </a:p>
        </p:txBody>
      </p:sp>
      <p:sp>
        <p:nvSpPr>
          <p:cNvPr id="17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54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Zástupný symbol pro datum 2"/>
          <p:cNvSpPr>
            <a:spLocks noGrp="1"/>
          </p:cNvSpPr>
          <p:nvPr>
            <p:ph type="dt" sz="half" idx="2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21.03.2018</a:t>
            </a:r>
          </a:p>
        </p:txBody>
      </p:sp>
      <p:sp>
        <p:nvSpPr>
          <p:cNvPr id="11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Doc. JUDr. Jakub Handrlica Ph.D. </a:t>
            </a:r>
          </a:p>
        </p:txBody>
      </p:sp>
      <p:sp>
        <p:nvSpPr>
          <p:cNvPr id="12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95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2800"/>
            </a:lvl1pPr>
            <a:lvl2pPr>
              <a:buClr>
                <a:srgbClr val="404040"/>
              </a:buClr>
              <a:defRPr sz="2400"/>
            </a:lvl2pPr>
            <a:lvl3pPr>
              <a:buClr>
                <a:srgbClr val="404040"/>
              </a:buClr>
              <a:defRPr sz="2000"/>
            </a:lvl3pPr>
            <a:lvl4pPr>
              <a:buClr>
                <a:srgbClr val="404040"/>
              </a:buClr>
              <a:defRPr sz="1800"/>
            </a:lvl4pPr>
            <a:lvl5pPr>
              <a:buClr>
                <a:srgbClr val="404040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2800"/>
            </a:lvl1pPr>
            <a:lvl2pPr>
              <a:buClr>
                <a:srgbClr val="404040"/>
              </a:buClr>
              <a:defRPr sz="2400"/>
            </a:lvl2pPr>
            <a:lvl3pPr>
              <a:buClr>
                <a:srgbClr val="404040"/>
              </a:buClr>
              <a:defRPr sz="2000"/>
            </a:lvl3pPr>
            <a:lvl4pPr>
              <a:buClr>
                <a:srgbClr val="404040"/>
              </a:buClr>
              <a:defRPr sz="1800"/>
            </a:lvl4pPr>
            <a:lvl5pPr>
              <a:buClr>
                <a:srgbClr val="404040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Název snímku</a:t>
            </a:r>
          </a:p>
        </p:txBody>
      </p:sp>
      <p:sp>
        <p:nvSpPr>
          <p:cNvPr id="12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21.03.2018</a:t>
            </a:r>
          </a:p>
        </p:txBody>
      </p:sp>
      <p:sp>
        <p:nvSpPr>
          <p:cNvPr id="13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Doc. JUDr. Jakub Handrlica Ph.D. </a:t>
            </a:r>
          </a:p>
        </p:txBody>
      </p:sp>
      <p:sp>
        <p:nvSpPr>
          <p:cNvPr id="14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7911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2400"/>
            </a:lvl1pPr>
            <a:lvl2pPr>
              <a:buClr>
                <a:srgbClr val="404040"/>
              </a:buClr>
              <a:defRPr sz="2000"/>
            </a:lvl2pPr>
            <a:lvl3pPr>
              <a:buClr>
                <a:srgbClr val="404040"/>
              </a:buClr>
              <a:defRPr sz="1800"/>
            </a:lvl3pPr>
            <a:lvl4pPr>
              <a:buClr>
                <a:srgbClr val="404040"/>
              </a:buClr>
              <a:defRPr sz="1600"/>
            </a:lvl4pPr>
            <a:lvl5pPr>
              <a:buClr>
                <a:srgbClr val="40404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2400"/>
            </a:lvl1pPr>
            <a:lvl2pPr>
              <a:buClr>
                <a:srgbClr val="404040"/>
              </a:buClr>
              <a:defRPr sz="2000"/>
            </a:lvl2pPr>
            <a:lvl3pPr>
              <a:buClr>
                <a:srgbClr val="404040"/>
              </a:buClr>
              <a:defRPr sz="1800"/>
            </a:lvl3pPr>
            <a:lvl4pPr>
              <a:buClr>
                <a:srgbClr val="404040"/>
              </a:buClr>
              <a:defRPr sz="1600"/>
            </a:lvl4pPr>
            <a:lvl5pPr>
              <a:buClr>
                <a:srgbClr val="40404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21.03.2018</a:t>
            </a:r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Název snímku</a:t>
            </a:r>
          </a:p>
        </p:txBody>
      </p:sp>
    </p:spTree>
    <p:extLst>
      <p:ext uri="{BB962C8B-B14F-4D97-AF65-F5344CB8AC3E}">
        <p14:creationId xmlns:p14="http://schemas.microsoft.com/office/powerpoint/2010/main" val="2231029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21.03.2018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6"/>
          <p:cNvSpPr>
            <a:spLocks noGrp="1"/>
          </p:cNvSpPr>
          <p:nvPr>
            <p:ph type="title" hasCustomPrompt="1"/>
          </p:nvPr>
        </p:nvSpPr>
        <p:spPr>
          <a:xfrm>
            <a:off x="1691680" y="188640"/>
            <a:ext cx="6995120" cy="57606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Název snímku</a:t>
            </a:r>
          </a:p>
        </p:txBody>
      </p:sp>
    </p:spTree>
    <p:extLst>
      <p:ext uri="{BB962C8B-B14F-4D97-AF65-F5344CB8AC3E}">
        <p14:creationId xmlns:p14="http://schemas.microsoft.com/office/powerpoint/2010/main" val="306901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21.03.2018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44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980728"/>
            <a:ext cx="5111750" cy="5145435"/>
          </a:xfrm>
          <a:prstGeom prst="rect">
            <a:avLst/>
          </a:prstGeom>
        </p:spPr>
        <p:txBody>
          <a:bodyPr/>
          <a:lstStyle>
            <a:lvl1pPr>
              <a:buClr>
                <a:srgbClr val="404040"/>
              </a:buClr>
              <a:defRPr sz="3200"/>
            </a:lvl1pPr>
            <a:lvl2pPr>
              <a:buClr>
                <a:srgbClr val="404040"/>
              </a:buClr>
              <a:defRPr sz="2800"/>
            </a:lvl2pPr>
            <a:lvl3pPr>
              <a:buClr>
                <a:srgbClr val="404040"/>
              </a:buClr>
              <a:defRPr sz="2400"/>
            </a:lvl3pPr>
            <a:lvl4pPr>
              <a:buClr>
                <a:srgbClr val="404040"/>
              </a:buClr>
              <a:defRPr sz="2000"/>
            </a:lvl4pPr>
            <a:lvl5pPr>
              <a:buClr>
                <a:srgbClr val="40404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21.03.2018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908719"/>
            <a:ext cx="5486400" cy="38188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21.03.2018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/>
          <a:lstStyle/>
          <a:p>
            <a:fld id="{043C14C5-4EFC-4118-879D-40CCE9F28B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7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555555"/>
            </a:gs>
            <a:gs pos="100000">
              <a:srgbClr val="40404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908720"/>
            <a:ext cx="9144000" cy="5400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nadpis 1"/>
          <p:cNvSpPr>
            <a:spLocks noGrp="1"/>
          </p:cNvSpPr>
          <p:nvPr>
            <p:ph type="title"/>
          </p:nvPr>
        </p:nvSpPr>
        <p:spPr>
          <a:xfrm>
            <a:off x="1691680" y="180014"/>
            <a:ext cx="699512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Název prezentace</a:t>
            </a:r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64" y="188640"/>
            <a:ext cx="525297" cy="556458"/>
          </a:xfrm>
          <a:prstGeom prst="rect">
            <a:avLst/>
          </a:prstGeom>
        </p:spPr>
      </p:pic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2"/>
          </p:nvPr>
        </p:nvSpPr>
        <p:spPr>
          <a:xfrm>
            <a:off x="457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21.03.2018</a:t>
            </a: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3"/>
          </p:nvPr>
        </p:nvSpPr>
        <p:spPr>
          <a:xfrm>
            <a:off x="3124200" y="6373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Doc. JUDr. Jakub Handrlica Ph.D. </a:t>
            </a:r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4"/>
          </p:nvPr>
        </p:nvSpPr>
        <p:spPr>
          <a:xfrm>
            <a:off x="6553200" y="63736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95E7-E09C-4879-AB61-0F645C2C37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9170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404040"/>
        </a:buClr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54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akonyprolidi.cz/cs/1997-13#f1733257" TargetMode="External"/><Relationship Id="rId2" Type="http://schemas.openxmlformats.org/officeDocument/2006/relationships/hyperlink" Target="https://www.zakonyprolidi.cz/cs/1997-13#f1733255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58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akonyprolidi.cz/cs/1997-13#f1733264" TargetMode="External"/><Relationship Id="rId2" Type="http://schemas.openxmlformats.org/officeDocument/2006/relationships/hyperlink" Target="https://www.zakonyprolidi.cz/cs/1997-13#f1733250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68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48" TargetMode="Externa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55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1997-13#f1733255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hyperlink" Target="mailto:Jakub.Handrlica@prf.cuni.cz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/>
              <a:t>Právní úprava pozemních komunikací 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Počet stránek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21.03.2018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3796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8FB9C61-82A3-44D0-97CD-8D8AF670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Místní komunikace (§ 6)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F43EE988-BA97-48CE-97D5-0BBB1FFCAA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Místní komunikace je veřejně přístupná pozemní komunikace, která slouží převážně místní dopravě na území obce.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Místní komunikace se rozdělují podle dopravního významu, určení a stavebně technického vybavení do těchto tříd: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místní komunikace I. třídy,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místní komunikace II. třídy, kterou je dopravně významná sběrná komunikace s omezením přímého připojení sousedních nemovitostí,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místní komunikace III. třídy, kterou je obslužná komunikace,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d)</a:t>
            </a:r>
            <a:r>
              <a:rPr lang="cs-CZ" b="1" dirty="0"/>
              <a:t> místní komunikace IV. třídy, kterou je komunikace nepřístupná provozu silničních motorových vozidel nebo na které je umožněn smíšený provoz.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8F2F192-28B0-4094-AF6D-F4BEE9C5AE9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9A4BC8E-8E0B-4CDD-A01E-E09AA7DF2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9979EC52-821A-40E6-AEA2-5501554E8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757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27B8915-BA12-4677-86E0-3CA78EF6B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Účelová komunikace (§ 7)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B88E48F7-B25B-4D7A-968D-EFB127FD0C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Účelová komunikace je pozemní komunikace, která slouží ke spojení jednotlivých nemovitostí pro potřeby vlastníků těchto nemovitostí nebo ke spojení těchto nemovitostí s ostatními pozemními komunikacemi nebo k obhospodařování zemědělských a lesních pozemků.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!!! Právní úprava dále počítá se specifickou kategorií „veřejně přístupných účelových komunikací“!!! (např. § 40/4 a/)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32BC374-655D-4A3B-B90E-302B133D41D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AC050A2-1EB3-4F9E-8FFA-328FDFCE0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8A98735-4069-4F56-B2D1-BCB71F50B9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52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8338D70-F44F-4B93-B547-A553DC3F8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Účelová komunikace (§ 7)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45AF729B-0CE7-4A6B-8571-CB9BF7E6A5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další kategorií jsou neveřejné účelové komunikace, např. účelové komunikace v uzavřených prostorech nebo v objektech, které slouží potřebě vlastníka, nebo provozovatele (§ 7 odst. 2)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E495DA6-01A8-43D4-A70D-92E008A8464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841B15E-D03D-4BE6-8578-FBE718C3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73C0E7B5-23DD-4E75-AAFC-84E18D0B4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544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DC94645-4512-40D3-8E71-5ECA7AFC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/>
            </a:r>
            <a:br>
              <a:rPr lang="cs-CZ" sz="3100" b="1" dirty="0"/>
            </a:br>
            <a:r>
              <a:rPr lang="cs-CZ" sz="3100" b="1" dirty="0"/>
              <a:t>Zařazování pozemních komunikací do jednotlivých kategorií 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84F8249A-0DDA-4F55-8BE7-0037F710FA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 zařazení pozemní komunikace do kategorie dálnice, silnice nebo místní komunikace a jejich tříd rozhoduje příslušný silniční správní úřad na základě jejího určení, dopravního významu a stavebně technického vybavení (§ 3 odst. 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Dojde-li ke změně dopravního významu nebo určení pozemní komunikace, rozhodne příslušný silniční správní úřad o změně kategorie nebo třídy (§ 3 odst. 2).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2EA5FA90-D070-43CE-9AF0-F3385C45B9F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FB8573C6-2310-44D2-9DFD-DCFD1290A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79E3992-1D88-424F-A1E0-DB071CEFB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7263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4C33C5A-FE78-4095-9344-BAE79592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„Veřejně přístupná účelová komunikace“ (1.)</a:t>
            </a:r>
            <a:endParaRPr lang="cs-CZ" sz="28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7EF575A6-94B0-4A32-BBC1-E246A2C6FA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2 As 44/2011-99): </a:t>
            </a:r>
            <a:r>
              <a:rPr lang="cs-CZ" b="1" i="1" dirty="0">
                <a:solidFill>
                  <a:srgbClr val="002060"/>
                </a:solidFill>
              </a:rPr>
              <a:t>Předpokladem pro vydání deklaratorního rozhodnutí o tom, že určitá komunikace je veřejně přístupnou účelovou pozemní komunikací ve smyslu § 7 odst. 1 věty první zákona č. 13/1997 Sb., o pozemních komunikacích, je mj. souhlas vlastníka pozemku, na kterém se komunikace nachází. Není-li tento souhlas dán nebo jsou-li o něm důvodné pochybnosti, je možné k deklaraci existence účelové pozemní komunikace přistoupit výhradně za splnění následujících podmínek: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74FA70F-C55A-4236-B6A9-5441EDF4D29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DFBBCB1C-7C36-48B0-AF78-DD39481AA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C1C64041-2FC8-4F1C-A035-9F67BAE47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4502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C11E516-3D9D-4AE8-9341-B4D98D7C2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„Veřejně přístupná účelová komunikace“ (2.)</a:t>
            </a:r>
            <a:endParaRPr lang="cs-CZ" sz="28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DF41DBF4-E1C7-49C3-AC18-FF8E0276A8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</a:rPr>
              <a:t>naplnění zákonných znaků veřejně přístupné účelové pozemní komunikace,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</a:rPr>
              <a:t>existence nezbytné komunikační potřeby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</a:rPr>
              <a:t>poskytnutí odpovídající náhrady za omezení vlastnického práva.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</a:rPr>
              <a:t>Podmínka existence nezbytné komunikační potřeby je splněna, pokud se v dané lokalitě nenachází k předmětné komunikaci alternativa, o níž by bylo možné vzhledem ke konkrétním podmínkám v území ještě rozumně uvažovat.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FBCB4C4-0E17-4AE8-8479-D866B53886F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1940BB0-F874-40C5-8C19-F702B1AF0F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BAC8E76-5C47-48B7-8F2E-8057C9805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304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FF6CDF3-E98A-4FD1-BBCA-E2BD1CBEE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„Veřejně přístupná účelová komunikace“ (3.)</a:t>
            </a:r>
            <a:endParaRPr lang="cs-CZ" sz="28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D0B2D08B-2AAD-4208-8ECC-388360AA3F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1 As 76/2009-60) </a:t>
            </a:r>
            <a:r>
              <a:rPr lang="cs-CZ" b="1" i="1" dirty="0">
                <a:solidFill>
                  <a:srgbClr val="002060"/>
                </a:solidFill>
              </a:rPr>
              <a:t>Právní povaha veřejně přístupné účelové komunikace závisí na tom, zda je skutečně třetími osobami alespoň s konkludentním souhlasem vlastníka pozemku užívána, a to nad rámec toho, co je vlastník pozemku povinen strpět podle svých soukromoprávních závazků. Skutečnost, že vlastník pozemku nebo jeho právní předchůdce upravil právo cesty a jízdy formou věcného břemene, svědčí spíše tomu, že neměl v úmyslu povolit neomezené užívání komunikace na jeho pozemku neurčitým okruhem třetích osob.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7CD6F1B-67C9-4194-96F1-047363EDF48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E9106AE-A4F5-417E-89D6-63EA2F2DF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6EC6901-81C5-4AE8-AC25-AD0217014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033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3D79032-0C99-4A40-8693-D2367C4F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„Veřejně přístupná účelová komunikace“ (4.)</a:t>
            </a:r>
            <a:endParaRPr lang="cs-CZ" sz="24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8E8A3FBD-1B9F-4153-8827-76267FBC3E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6 </a:t>
            </a:r>
            <a:r>
              <a:rPr lang="cs-CZ" b="1" dirty="0" err="1">
                <a:solidFill>
                  <a:srgbClr val="002060"/>
                </a:solidFill>
              </a:rPr>
              <a:t>Ans</a:t>
            </a:r>
            <a:r>
              <a:rPr lang="cs-CZ" b="1" dirty="0">
                <a:solidFill>
                  <a:srgbClr val="002060"/>
                </a:solidFill>
              </a:rPr>
              <a:t> 2/2007-128) </a:t>
            </a:r>
            <a:r>
              <a:rPr lang="cs-CZ" i="1" dirty="0">
                <a:solidFill>
                  <a:srgbClr val="002060"/>
                </a:solidFill>
              </a:rPr>
              <a:t>I. Ustanovení § 29 odst. 3 zákona č. 13/1997 Sb., o pozemních komunikacích, které svěřuje příslušnému silničnímu správnímu úřadu pravomoc nařídit odstranění pevné překážky z pozemní komunikace, se vztahuje i na veřejně přístupné účelové komunikace.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i="1" dirty="0">
                <a:solidFill>
                  <a:srgbClr val="002060"/>
                </a:solidFill>
              </a:rPr>
              <a:t>II. Řízení o odstranění pevné překážky z veřejné pozemní komunikace lze zahájit i na návrh osoby, která tuto komunikaci pravidelně užívá z naléhavé komunikační potřeby, tedy zejména pokud daná komunikace zajišťuje přístup k nemovitostem vlastněným či užívaným touto osobou nebo podmiňuje určitý způsob využívání těchto nemovitostí.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BAF6E52E-0962-4B80-9F99-8FB8EBD1918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B3A4645-E1ED-4F4E-BB93-12D839B7A2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7F1821B5-779E-4859-8151-FD76C4E10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807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D51A7D4-B2BE-4130-A378-513B49BD9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Co není pozemní komunikací?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07AC3D0C-ABC7-45D3-8A01-BC03434FC4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3 As 121/2013-40) </a:t>
            </a:r>
            <a:r>
              <a:rPr lang="cs-CZ" b="1" i="1" dirty="0">
                <a:solidFill>
                  <a:srgbClr val="002060"/>
                </a:solidFill>
              </a:rPr>
              <a:t>Podchod, jehož primárním účelem je vstup do stanice metra a výstup z ní, je součástí dráhy metra. Proto se na tuto stavbu vztahuje přednostně speciální právní úprava v režimu zákona č. 266/1994 Sb., o dráhách, a to i přesto, že plní některé funkce pozemní komunikace.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93A8DBD-D33D-4D6C-AD64-32C166C5CE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63017CD-3395-4D2D-85EE-3F777E5D1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6E4E10D5-7386-4541-A70A-DF34F0A287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2915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2B3FEB5-0661-4EBC-99F2-6F7249843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Vlastnictví k pozemním komunikacím (§ 9)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26D31049-B3BC-406F-AFF3-8B1E00EDB1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3600" b="1" dirty="0"/>
              <a:t>Vlastníkem dálnic a silnic I. třídy je stát.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3600" b="1" dirty="0"/>
              <a:t>Vlastníkem silnic II. a III. třídy je kraj, na jehož území se silnice nacházejí.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Vlastníkem místních komunikací je obec, na jejímž území se místní komunikace nacházejí.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Vlastníkem účelových komunikací je právnická nebo fyzická osoba.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6DC544A-7C21-4D6A-AEC0-0B563B740C6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8976133-9220-47AF-A32F-4E0D66ACE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83E73BB-9DB8-4195-9B80-E1B13480E8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3082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Přehled přednášky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Předmět právní úpravy a vymezení základních pojmů,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Výkon státní správy na úseku pozemních komunikací,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Výstavba dálnice, silnice, místní komunikace a veřejně přístupné účelové komunikace,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Užívání pozemních komunikací,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Ochrana pozemních komunikací a jejich styk s okolím.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5006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0516189-45DE-4282-90DD-74E1C9644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Vlastnictví k pozemním komunikacím (§ 9)</a:t>
            </a:r>
            <a:endParaRPr lang="cs-CZ" sz="24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7EBD26AB-D3C2-4033-A3E7-0FEA7358CD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Vlastník dálnice, silnice nebo místní komunikace vede evidenci jím vlastněných pozemních komunikací.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Vlastník dálnice, silnice nebo místní komunikace je povinen vykonávat její správu zahrnující zejména její pravidelné a mimořádné prohlídky, údržbu a opravy.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2001623-07EE-40F9-89FF-D8D1608C848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99342D7-B9AA-43D0-A32F-A6409157A1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21C1ADE-8F7F-4A18-9476-984F47B93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519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164E717-A80B-4851-AA1E-9E9882CF1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Vlastnictví k pozemním komunikacím (§ 9)</a:t>
            </a:r>
            <a:endParaRPr lang="cs-CZ" sz="2400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907D4FE5-C1C5-49DC-8B94-36F8241F0B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Sousedící kraje mohou veřejnoprávní smlouvou sjednat převod vlastnictví úseku (§ 9 odst. 5) silnice II. nebo III. třídy, jestliže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po dotčeném úseku silnice probíhá hranice mezi územím obou krajů, nebo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dotčený úsek silnice je vymezen průběhem hranice mezi územím obou krajů a s ním sousedící úseky této silnice jsou na území kraje, který má vlastnictví nabýt.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AB55E48-D3F6-40D9-9647-C3408E4AC0D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CF06202-D4BF-4183-9F36-5B25E0493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4D70788-91A6-4EE7-97B6-5F112255D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983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4E493B1-CE23-4C3A-9912-1B311111B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Výkon státní správy na úseku pozemních komunikací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1B7A460F-9D41-43B6-8063-C7D49D59C5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840B20D1-232B-4487-B310-0382933F987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7CF336E-E0A6-4E9E-AFBF-45A133A1B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43C5EB6-FFCC-4A04-B149-A2E20EB4B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353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B1F2FD2-08C7-4264-9B50-6B9FD8A38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Výkon státní správy (§ 40)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46A363CC-43CA-4AA8-B43A-E1475630E4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Státní správu ve věcech dálnice, silnice, místní komunikace a veřejné účelové komunikace vykonávají silniční správní úřady: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Ministerstvo dopravy (§ 40 odst. 2),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Krajský úřad (§ 40 odst. 3),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Obecní úřad obce s rozšířenou působností (§ 40 odst. 4),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Obecní úřad (§ 40 odst. 5),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Újezdní úřad (§ 40 odst. 6)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4D5A12D-7D27-4E9D-B106-8FE0764BEF7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957D0CF-EED4-4950-B289-1C4AD706B1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0FD9567B-93D7-4D03-9816-F8277642D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8725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1971517-F1F8-4254-B6D1-24E83ECC1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Výkon státní správy (§ 40)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3690E527-90DB-4804-802E-D760D65740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Výkon státní správy zahrnuje typově: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b="1" dirty="0"/>
              <a:t>rozhodování o zařazení pozemní komunikace do určité kategorie vč. provádění změn kategorizace,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výkon působnosti speciálního stavebního úřadu ve vztahu k určité kategorii pozemních komunikací,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povolování zvláštního užívání pozemních komunikací,</a:t>
            </a:r>
          </a:p>
          <a:p>
            <a:pPr>
              <a:buFont typeface="Wingdings" panose="05000000000000000000" pitchFamily="2" charset="2"/>
              <a:buChar char="q"/>
            </a:pPr>
            <a:endParaRPr lang="cs-CZ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BE3D3968-0366-4708-8923-56A54426E64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594693F2-6E72-4DB5-AC9C-E15EEAD04A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61739F3-F1F3-436F-9381-4A9B031CD8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9751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2FCF6DD-0449-456B-A377-09200F6A8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Výkon státní správy (§ 40)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A527B80E-A19A-4BF4-9B00-C442927787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uplatňování stanoviska ve vztahu k územně plánovací dokumentaci,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rozhodování o opravných prostředcích,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rozhodování o zrušení pozemních komunikací,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povolování činností v ochranných pásmech,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rozhodování o přestupcích,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vydávání stanovisek a závazných stanovisek,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ADEB223-9665-49CA-B488-80B4BEF9119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4DF2E86-6574-4308-8726-50D783BA3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DF23F48-62C6-4529-8B34-127F9D040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0060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08865B0-6A3F-4D47-94AE-E41636E73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Výkon státní správy (§ 40)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76BA6B32-4AE2-484B-8450-5D0A2B1B03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Jde-li o věc, jež se má uskutečnit v územním obvodu dvou nebo více silničních správních úřadů, provede řízení a vydá rozhodnutí nejbližší společně nadřízený správní orgán.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Tento orgán může stanovit, že řízení provede a rozhodnutí vydá některý ze silničních správních úřadů, v jehož územním obvodu se má věc uskutečnit.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D3D14AE-A078-4A84-83C4-9B9031FB345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D4493054-4D98-40B0-AEE7-5CCA2C1C5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4A5805B7-80C4-43B4-8640-B969CBB913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1052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60441AF-6420-49E4-A070-6863A359D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Státní dozor (§ 41)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45CEDD6F-EC25-4CE7-A319-FBC9C6A95F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Státní dozor na dálnicích, silnicích, místních komunikacích a veřejně přístupných účelových komunikacích vykonávají silniční správní úřady v rozsahu své působnosti (srov. vymezení pravomocí uvedené v § 40).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2BE2D3A-245F-43A4-AAC9-C12C071AE88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2DE6867-FCCA-4323-960B-5566D7513A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50CC1F19-667C-472C-ACF4-F9795AFE79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7199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CBE52DB-642A-4D03-8F4A-60665DEB2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Státní dozor (§ 41)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1D7F536F-9CF6-4A74-B2B7-8AAF8D0EDA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Zjistí-li osoba pověřená výkonem státního dozoru porušení povinností stanovených tímto zákonem, podle potřeby a povahy zjištěných nedostatků může uložit v řízení na místě nebo v řízení zahájeném z moci úřední na základě protokolu o kontrole povinnosti k odstranění těchto nedostatků. Rozhodnutí vydané na základě protokolu o kontrole je prvním úkonem v řízení (§ 41 odst. 2).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B17A24E-79BB-4DAA-8C9F-5738E8DB15A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A36AFB4-7705-4474-8D46-FE074453C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3980136A-B8AA-49E6-ABCB-8F6F8059A0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5861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4347D55-8D78-4844-AB55-754CF2500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Státní dozor (§ 41)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FF929DC7-F7D7-4BB2-90AF-343562ED73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Zjistí-li osoba pověřená výkonem státního dozoru při výkonu dozoru závažné závady ve stavebním stavu nebo v dopravně technickém stavu pozemní komunikace, které bezprostředně ohrožují uživatele nebo pozemní komunikaci, je oprávněna písemně nařídit vlastníku této pozemní komunikace okamžité zastavení nebo omezení jejího užívání a vyrozumí o tom příslušný silniční správní úřad, který je povinen ve lhůtě dvou dnů zahájit příslušné správní řízení (§ 41 odst. 3).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2CB5ACE-0D3B-4A3A-BF4B-F7FB97420C8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1F98CB5-9238-4945-91FF-8E40ED1B9F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CC5CF07-FCEB-459D-8B02-F622464DC4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9944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5A4DF2-2C80-4409-B957-C2066EBA2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Předmět právní úpravy a vymezení základních pojmů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7B29D95E-B87E-4EDD-A1D3-D92F2F5CB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cs-CZ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cs-CZ" b="1" dirty="0"/>
          </a:p>
          <a:p>
            <a:pPr algn="ctr"/>
            <a:r>
              <a:rPr lang="cs-CZ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1007326-0F56-47B7-861E-0760C7CF818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95FF8C5-5624-4253-BDFE-F1B9CC056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39AEFD06-D313-4D02-B7B9-5ACF241D3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033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7F3F0DF-5869-4BA5-9753-39905BBAE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Státní dozor (§ 41)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140E837F-EEA5-49A2-837F-7B692397E0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(KS Plzeň 57Ca 70/2009-67) </a:t>
            </a:r>
            <a:r>
              <a:rPr lang="cs-CZ" b="1" i="1" dirty="0">
                <a:solidFill>
                  <a:srgbClr val="002060"/>
                </a:solidFill>
              </a:rPr>
              <a:t>Písemný příkaz vlastníkům a uživatelům pozemních komunikací k odstranění zjištěných nedostatků vydaný na podkladě § 41 odst. 2 zákona č. 13/1997 Sb., o pozemních komunikacích, osobou pověřenou výkonem státního dozoru není výsledkem žádného správního (příkazního) řízení, nelze jej kvalifikovat jako příkaz ve smyslu § 150 správního řádu z roku 2004, a proto na něj nedopadají ani ustanovení předepisující obsahové náležitosti příkazu, konkrétně § 150 odst. 4 správního řádu (poučení o možnosti podat proti příkazu odpor).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A652985-E157-4311-8764-77F731434F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ACD709D-E79C-4538-BE51-41A502E81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FB42DC8-320A-4979-8CBF-F721D0026D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983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A98B825-73AC-4BFD-A87C-51E432BD5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>Souhlasy a stanoviska (§ 44 odst. 1)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8A501E73-9101-4450-8A98-8B127AB53C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Stanoviska uplatněná k politice územního rozvoje a územně plánovací dokumentaci nejsou správním rozhodnutím. Souhlasy a stanoviska vydávaná podle tohoto zákona jako podklad pro rozhodnutí podle zvláštního právního předpisu nebo územní souhlas anebo ohlášení stavby jsou závazným stanoviskem, s výjimkou stanoviska podle § 16 odst. 2.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8BD58F1-2C97-46C8-95B7-EB345141091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2791FF3-51A3-47EC-A03F-25403D1910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4CBF0280-E6F4-4621-8A93-FA8C5A500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985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7F2BCC5-31BD-4873-AFF5-EBCD40E7C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>Výkon přenesené působnosti (§ 44a)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F3902881-79F8-4BB8-B869-5920CC52A6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Působnosti stanovené krajskému úřadu, obecnímu úřadu obce s rozšířenou působností nebo obecnímu úřadu podle tohoto zákona jsou výkonem přenesené působnosti.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D9E83FE-E6D1-4040-A2D4-ED9C68A4E6C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B0E3AD4-CADE-49F2-98A7-AEDD116C9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0D669E28-C592-4ED1-9E7D-B2E16AEB2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9307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56D7A23-BE49-4C0D-BA39-B5FA20B7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Účastenství obce (§ 44b)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415DD009-5DF3-491D-8131-0AD9979F39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Obec je účastníkem v řízeních ve věcech veřejně přístupných účelových komunikací nacházejících se na jejím území i v případě, že není jejich vlastníkem.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41BA369A-EF9B-4CD9-B8FB-4FE5801B43E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5BA3490-A96D-4E15-A62A-E6FEA816DF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A4DB8ABB-1EC0-4AB6-B283-1C8A58B18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6307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617F26F-A602-4970-BFBE-B8D7B15B1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Výstavba dálnice, silnice, místní komunikace a veřejně přístupné účelové komunikace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6CF06D55-ECDC-40DD-8746-D0A2AA9009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3EC5DAC0-B9A1-4644-9990-16DA04B55E1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FE5FC57A-E496-401F-9211-626360A69B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4D80BF8-75ED-4901-9090-7348536FCB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5745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E518433-A1D5-41BE-8A78-7CBAB215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Speciální stavební úřad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9FBE2536-C399-4299-807E-F9E06DCC13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Pro stavbu dálnice, silnice, místní komunikace a veřejně přístupné účelové komunikace je speciálním stavebním úřadem</a:t>
            </a:r>
            <a:r>
              <a:rPr lang="cs-CZ" sz="3600" b="1" baseline="30000" dirty="0">
                <a:hlinkClick r:id="rId2"/>
              </a:rPr>
              <a:t>4</a:t>
            </a:r>
            <a:r>
              <a:rPr lang="cs-CZ" sz="3600" b="1" dirty="0">
                <a:hlinkClick r:id="rId2"/>
              </a:rPr>
              <a:t>)</a:t>
            </a:r>
            <a:r>
              <a:rPr lang="cs-CZ" sz="3600" b="1" dirty="0"/>
              <a:t> příslušný silniční správní úřad (§ 16 odst. 1)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3600" b="1" dirty="0"/>
              <a:t>=&gt; odkaz na § 15 stavebního zákona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653C6E6-FA41-4229-8A58-CA6930D10F4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EBC051A-8551-4296-99DA-D7302A44A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67B6162-EF07-440B-9694-2DDA30EC4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3271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EFB84EE-BA01-405A-82F2-E593EC27D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Speciální stavební úřad (2.)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6014C60D-8061-4E79-BDC3-824682E057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Působnost stavebního úřadu, </a:t>
            </a:r>
            <a:r>
              <a:rPr lang="cs-CZ" b="1" u="sng" dirty="0"/>
              <a:t>s výjimkou pravomoci ve věcech územního rozhodování (!!!)</a:t>
            </a:r>
            <a:r>
              <a:rPr lang="cs-CZ" b="1" dirty="0"/>
              <a:t>, vykonávají 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staveb leteckých,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staveb drah,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staveb dálnic, silnic, místních komunikací a veřejně přístupných účelových komunikací,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d)</a:t>
            </a:r>
            <a:r>
              <a:rPr lang="cs-CZ" b="1" dirty="0"/>
              <a:t> vodních děl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orgány vykonávající státní správu na uvedených úsecích podle zvláštních právních předpisů (dále jen "speciální stavební úřady").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B9A6A53E-CB0F-4837-989C-5C2F4D2B3B8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D4E35493-4255-4101-AE83-FA9A4F0BB7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C6584EFD-DEA4-4610-BEF8-8D437517E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4535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A1F4EF7-997C-4DDE-887A-33CFDCAE0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Dotčené orgány 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64C44676-B1FE-41AD-960D-57C9793EA5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 územním, stavebním a ve společném územním a stavebním řízení je dotčeným orgánem (§ 16 odst. 2) příslušným k uplatnění stanoviska k zajištění bezpečnosti a plynulosti provozu na pozemní komunikaci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Ministerstvo vnitra, jde-li o stavbu dálnice,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Policie České republiky, jde-li o stavbu silnice, místní komunikace nebo veřejně přístupné účelové komunikace.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Nevykonává-li Ministerstvo dopravy působnost speciálního stavebního úřadu je dotčeným orgánem v územním, stavebním a společném územním a stavebním řízení pro stavbu tunelu nad 500 m.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3160ABF-6030-4F88-9F3D-A46505EFCF0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8766C2B-B056-48C6-B23B-A97B29972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DFA5BFD-BA28-457C-8BE3-E61ACE108C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1207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A24A122-0A4E-4458-8422-77E68F240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Vztah ke stavebnímu zákonu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41FF411C-C70E-490B-BC2B-149A4FFA7F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Pokud v tomto zákoně není stanoveno jinak, platí pro územní, stavební a společné územní a stavební řízení stavby dálnice, silnice, místní komunikace nebo veřejně přístupné účelové komunikace zvláštní předpisy o územním plánování a stavebním řádu</a:t>
            </a:r>
            <a:r>
              <a:rPr lang="cs-CZ" b="1" baseline="30000" dirty="0">
                <a:hlinkClick r:id="rId2"/>
              </a:rPr>
              <a:t>5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a nejsou dotčeny předpisy o ochraně životního prostředí.</a:t>
            </a:r>
            <a:r>
              <a:rPr lang="cs-CZ" b="1" baseline="30000" dirty="0">
                <a:hlinkClick r:id="rId3"/>
              </a:rPr>
              <a:t>6</a:t>
            </a:r>
            <a:r>
              <a:rPr lang="cs-CZ" b="1" dirty="0">
                <a:hlinkClick r:id="rId3"/>
              </a:rPr>
              <a:t>)</a:t>
            </a:r>
            <a:r>
              <a:rPr lang="cs-CZ" b="1" dirty="0"/>
              <a:t> (§ 16 odst. 3)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EF21D6B-4403-402B-BBC1-0BAEB7D8225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552E855E-5D2F-4603-94CC-30B18D3FF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409E843-3210-4047-A081-949F1CC2B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75402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2F07CFC-A5B1-44C1-8624-726D19D27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Ohlášení 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499D2A05-0870-47CF-9D96-7EB732106F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Prováděcí předpis vymezí, pro které stavební úpravy dálnice, silnice a místní komunikace prováděné na silničním pozemku postačí místo stavebního povolení ohlášení speciálnímu stavebnímu úřadu a pro které udržovací práce není třeba ani toto ohlášení (§ 16 odst. 4)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=&gt; vyhláška č. 104/1997 Sb.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0425742-1081-49CB-82A1-CCD44B7A49C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0725A397-11AE-46AA-A85F-0C52BF9263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3B4F6C1-1479-473B-B537-2648F59EC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0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276FFB7-37B9-4949-B58A-EF396528C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Předmět právní úpravy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9A494E6D-597C-4A6E-9639-C0E55B719E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Zákon č. 13/1997 Sb., o pozemních komunikacích, upravuje (§ 1):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 </a:t>
            </a:r>
            <a:r>
              <a:rPr lang="cs-CZ" b="1" dirty="0"/>
              <a:t>kategorizaci pozemních komunikací, jejich stavbu, podmínky užívání a jejich ochranu,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práva a povinnosti vlastníků pozemních komunikací a jejich uživatelů 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výkon státní správy ve věcech pozemních komunikací příslušnými silničními správními úřady.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74CDC38-225C-4017-AB4E-AF5D128C5F4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9B5FCE7-67D7-47D3-BDCC-3109E2B44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EE4CC84-BB58-485C-8780-057F8A9E4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6064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2F000B0-F53B-49AB-A5BB-228B69214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Expropriační titul (§ 17 odst. 2)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072764F5-BF90-4507-AD3D-1B38C1FD7C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Podle zvláštního právního předpisu</a:t>
            </a:r>
            <a:r>
              <a:rPr lang="cs-CZ" b="1" baseline="30000" dirty="0">
                <a:hlinkClick r:id="rId2"/>
              </a:rPr>
              <a:t>7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lze odejmout nebo omezit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vlastnické právo k pozemku nebo ke stavbě nebo právo odpovídající věcnému břemenu k pozemku nebo ke stavbě potřebným </a:t>
            </a:r>
            <a:r>
              <a:rPr lang="cs-CZ" b="1" u="sng" dirty="0"/>
              <a:t>k uskutečnění </a:t>
            </a:r>
            <a:r>
              <a:rPr lang="cs-CZ" b="1" dirty="0"/>
              <a:t>výstavby, opravy, úpravy, modernizace nebo rekonstrukce dálnice, silnice, místní komunikace I. třídy, jejich součástí, příslušenství nebo staveb souvisejících,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vlastnické právo k pozemku, jestliže </a:t>
            </a:r>
            <a:r>
              <a:rPr lang="cs-CZ" b="1" u="sng" dirty="0"/>
              <a:t>byla</a:t>
            </a:r>
            <a:r>
              <a:rPr lang="cs-CZ" b="1" dirty="0"/>
              <a:t> dálnice, silnice nebo místní komunikace zřízena na cizím pozemku.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6C4C598-91DE-4493-9745-CD88AAA6824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56C72F63-022E-4ACD-BE14-75406BD804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BA0E92B-BBEE-49B1-94A2-9000A6EF6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7353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68A7DCC-EE0F-4F1A-9CC3-6F6F82EB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Zrušení pozemní komunikace (§ 18)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3B119C0D-913C-4AA7-9A4C-E72C0FEF45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Jestliže zanikl dopravní význam dálnice, silnice nebo místní komunikace a nebylo rozhodnuto o změně kategorie pozemní komunikace, </a:t>
            </a:r>
            <a:r>
              <a:rPr lang="cs-CZ" b="1" i="1" u="sng" dirty="0"/>
              <a:t>rozhodne</a:t>
            </a:r>
            <a:r>
              <a:rPr lang="cs-CZ" b="1" dirty="0"/>
              <a:t> příslušný silniční správní úřad o jejím zrušení.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Speciální stavební úřad neprodleně </a:t>
            </a:r>
            <a:r>
              <a:rPr lang="cs-CZ" b="1" i="1" u="sng" dirty="0"/>
              <a:t>rozhodne</a:t>
            </a:r>
            <a:r>
              <a:rPr lang="cs-CZ" b="1" dirty="0"/>
              <a:t> o změně v užívání stavby nebo o jejím odstranění.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BB19464-DED9-472E-9CC8-959F5771AA4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F42DFE8-6BD2-4D59-B867-4689B7966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6AAB1F2D-3815-4502-A235-E8D7B0E719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1790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C3A3070-A826-489F-974A-2662C52D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Užívání pozemních komunikací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07039C62-7D24-49B4-A276-D40A0AA33A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17B0990-D3A9-4092-A6D3-AB606083BA6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E209487-D496-42AA-8161-31FD5CD7D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BE6BBC7-5BDA-4990-8737-C9C099908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9687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31CCECB-601D-49D6-9D49-A92E2FBE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AD1B545A-FA17-4DB7-989E-F644EC32CC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 mezích zvláštních předpisů upravujících provoz na pozemních komunikacích</a:t>
            </a:r>
            <a:r>
              <a:rPr lang="cs-CZ" b="1" baseline="30000" dirty="0">
                <a:hlinkClick r:id="rId2"/>
              </a:rPr>
              <a:t>2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a za podmínek stanovených tímto zákonem smí každý užívat pozemní komunikace bezplatně obvyklým způsobem a k účelům, ke kterým jsou určeny (dále jen "obecné užívání"), pokud pro zvláštní případy nestanoví tento zákon nebo zvláštní předpis</a:t>
            </a:r>
            <a:r>
              <a:rPr lang="cs-CZ" b="1" baseline="30000" dirty="0">
                <a:hlinkClick r:id="rId3"/>
              </a:rPr>
              <a:t>9</a:t>
            </a:r>
            <a:r>
              <a:rPr lang="cs-CZ" b="1" dirty="0">
                <a:hlinkClick r:id="rId3"/>
              </a:rPr>
              <a:t>)</a:t>
            </a:r>
            <a:r>
              <a:rPr lang="cs-CZ" b="1" dirty="0"/>
              <a:t> jinak (§ 19 odst. 1)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13F4C12-377C-4961-8442-D396621EB62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D7203177-AA07-4747-A522-C157A0EEC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40CEB397-F4AD-4055-A7E6-0A3D426B4B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93905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99EBE31-9AAF-48A4-B035-3ABC054EB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(2.)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BD7193EE-6421-4D06-BFE3-17302DF6D5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Silniční správní úřad </a:t>
            </a:r>
            <a:r>
              <a:rPr lang="cs-CZ" b="1" u="sng" dirty="0"/>
              <a:t>opatřením obecné povahy </a:t>
            </a:r>
            <a:r>
              <a:rPr lang="cs-CZ" b="1" dirty="0"/>
              <a:t>dočasně zakáže nebo omezí stání nebo zastavení silničních vozidel na místní komunikaci nebo průjezdním úseku silnice nebo na jejich části, je-li to nezbytné z důvodu zajištění bezpečnosti státu, veřejného pořádku, bezpečnosti a plynulosti silničního provozu, stavebních prací nebo údržby nebo z důvodu přírodních katastrof nebo jiných mimořádných událostí a odstraňování jejich následků (§ 19a odst. 1)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AE39917-830A-4314-ACDC-0D671A37358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22CA829-72BA-4D89-A315-525A8B1CCB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2528368-347F-4805-9B0F-93970624B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2079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D2B3782-8896-41FD-BA14-25833171E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(3.)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4CF0F8FB-15C2-443D-9EC8-028D7E379B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Dočasně zakázat nebo omezit stání nebo zastavení silničních vozidel na pozemních komunikacích podle odstavce 1 lze také </a:t>
            </a:r>
            <a:r>
              <a:rPr lang="cs-CZ" b="1" u="sng" dirty="0"/>
              <a:t>opatřením obecné povahy </a:t>
            </a:r>
            <a:r>
              <a:rPr lang="cs-CZ" b="1" dirty="0"/>
              <a:t>vydaným na návrh (§ 19a odst. 2)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4A24CDDE-5BD7-4266-A978-7CFE1C9BACB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50A249D-4C17-4633-A8A1-96C1A0D20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0E4BD548-C060-4D5E-B68B-4F91A0ACA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3025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BBBFAD5-75A9-432D-826A-AB5C38A3F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(4.)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D4E1B0B5-C5E8-48E0-AA52-71D9707E39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Užívání pozemní komunikace, kterou </a:t>
            </a:r>
            <a:r>
              <a:rPr lang="cs-CZ" b="1" u="sng" dirty="0"/>
              <a:t>určí prováděcí právní předpis</a:t>
            </a:r>
            <a:r>
              <a:rPr lang="cs-CZ" b="1" dirty="0"/>
              <a:t> a která je označena dopravní značkou označující zpoplatnění</a:t>
            </a:r>
            <a:r>
              <a:rPr lang="cs-CZ" b="1" baseline="30000" dirty="0">
                <a:hlinkClick r:id="rId2"/>
              </a:rPr>
              <a:t>11a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, stanoveným druhem motorového vozidla, podléhá zpoplatnění (dále jen "zpoplatněná pozemní komunikace") (§ 20 odst. 1)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986A785-8C37-44F1-ABDD-39C1FF371CA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4960033-B507-4DFB-AB9C-268A5E4D90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91BA390-28E1-43D0-BEC9-03E353D9D6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9425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C7D359D-9D46-46D0-B231-A3AF033E8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(5.)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7D77C7CF-7083-4B35-B309-76C68747AF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Zpoplatnění se stanoví podle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typu vozidla a ujeté vzdálenosti po zpoplatněné pozemní komunikaci (dále jen "mýtné"), (§ 22) nebo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časového období užívání zpoplatněné pozemní komunikace (dále jen "časový poplatek") (§ 21)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5D0C952-1E57-4FBF-BD1B-5F014D41580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81A1501-F607-4EA1-8AD2-9E92FA3D4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D951467-C7FA-4CBF-8D56-576EF7A6A3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87073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6936EDC-26FB-4349-B4DF-12EE87D4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(6.)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2BB60B95-3272-4EEF-9679-76E59C9CDF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Provoz na dálnicích, silnicích, místních komunikacích a veřejně přístupných účelových komunikacích může být částečně nebo úplně uzavřen, popřípadě může být nařízena objížďka. Nikdo nemá nárok na náhradu případných ztrát, jež mu vzniknou v důsledku uzavírky nebo objížďky (§ 24 odst. 1)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 uzavírce a objížďce </a:t>
            </a:r>
            <a:r>
              <a:rPr lang="cs-CZ" b="1" u="sng" dirty="0"/>
              <a:t>rozhoduje</a:t>
            </a:r>
            <a:r>
              <a:rPr lang="cs-CZ" b="1" dirty="0"/>
              <a:t> příslušný silniční správní úřad na základě žádosti osoby, v jejímž zájmu má dojít k uzavírce (§ 24 odst. 2)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736FCF8-8673-4165-B105-BBC6ABE16CE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5E3AFF53-0C1D-477A-BF23-561CF0443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4B7C1E1-17BF-4BB4-8525-110F5D7F9F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9219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805CDE1-AF3A-4ED0-BFE1-36FD03C0A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Obecné užívání (7.)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70F5C728-0CCD-48EC-A06A-BC9AF360CD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 22 </a:t>
            </a:r>
            <a:r>
              <a:rPr lang="cs-CZ" b="1" dirty="0" err="1">
                <a:solidFill>
                  <a:srgbClr val="002060"/>
                </a:solidFill>
              </a:rPr>
              <a:t>Cdo</a:t>
            </a:r>
            <a:r>
              <a:rPr lang="cs-CZ" b="1" dirty="0">
                <a:solidFill>
                  <a:srgbClr val="002060"/>
                </a:solidFill>
              </a:rPr>
              <a:t> 178/99) </a:t>
            </a:r>
            <a:r>
              <a:rPr lang="cs-CZ" b="1" i="1" dirty="0">
                <a:solidFill>
                  <a:srgbClr val="002060"/>
                </a:solidFill>
              </a:rPr>
              <a:t>Obecné užívání pozemních komunikací není institutem soukromého práva, ale jde o veřejnoprávní oprávnění. V občanském soudním řízení nelze projednávat a rozhodovat věci, upravené zákonem o pozemních komunikacích, které podle § 44 odst. 1 tohoto zákona mají být projednány v řízení, provedeném podle obecných předpisů o správním řízení.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0DE3F85-FA3A-4654-A176-EF44D634E3F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E6E9892-D447-4F12-BD89-4CD70834C9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623531B-6DBB-4CFB-9624-33F388B8F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75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96E205C-B7B1-4CE1-8BD5-1C14A8E07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Definice pozemní komunikace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768AF457-821A-4981-A1F9-CB89FB77B5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Pozemní komunikace je dopravní cesta určená k užití silničními a jinými vozidly</a:t>
            </a:r>
            <a:r>
              <a:rPr lang="cs-CZ" b="1" baseline="30000" dirty="0">
                <a:hlinkClick r:id="rId2"/>
              </a:rPr>
              <a:t>1a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a chodci, včetně pevných zařízení nutných pro zajištění tohoto užití a jeho bezpečnosti (§ 2 odst. 1)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§ </a:t>
            </a:r>
            <a:r>
              <a:rPr lang="cs-CZ" b="1" dirty="0" smtClean="0"/>
              <a:t>2 zákona č. 56/2001 Sb.</a:t>
            </a:r>
            <a:r>
              <a:rPr lang="cs-CZ" dirty="0" smtClean="0"/>
              <a:t> </a:t>
            </a:r>
            <a:r>
              <a:rPr lang="cs-CZ" b="1" dirty="0" smtClean="0"/>
              <a:t>stanovuje</a:t>
            </a:r>
            <a:r>
              <a:rPr lang="cs-CZ" b="1" dirty="0"/>
              <a:t>, že </a:t>
            </a:r>
            <a:r>
              <a:rPr lang="cs-CZ" b="1" dirty="0" smtClean="0"/>
              <a:t>silniční </a:t>
            </a:r>
            <a:r>
              <a:rPr lang="cs-CZ" b="1" dirty="0"/>
              <a:t>vozidlo je motorové nebo nemotorové vozidlo, které je vyrobené za účelem provozu na pozemních komunikacích pro přepravu osob, zvířat nebo věcí.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B798263-F5A6-4D77-BC04-5404D7EF9BD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605BBA4-B0CE-43EB-9D82-271C32629E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99AE4DB8-EE9F-4F31-8913-64BEEECDE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7456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11AECEA-1974-42F0-A4FE-7B4B5AB61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Zvláštní užívání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365A5A25-5B4A-4D94-B126-DA16A874CD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K užívání dálnic, silnic a místních komunikací jiným než obvyklým způsobem nebo k jiným účelům, než pro které jsou určeny (dále jen "zvláštní užívání"), je třeba </a:t>
            </a:r>
            <a:r>
              <a:rPr lang="cs-CZ" b="1" u="sng" dirty="0"/>
              <a:t>povolení</a:t>
            </a:r>
            <a:r>
              <a:rPr lang="cs-CZ" b="1" dirty="0"/>
              <a:t> příslušného silničního správního úřadu vydaného (§ 25 odst. 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Typy zvláštního užívání jsou vyjmenovány v § 25 odst. 6!!!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2001786C-C099-420C-8603-0021AA445E9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2EB72AF-3668-4186-A380-094C15DC9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A83DB949-E79C-4DE7-968D-62A9B2D1D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18315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2BCBFB6-6AA4-4F41-BE84-D91E35C09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Zvláštní užívání (2.)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B4595E5A-9935-4017-8EE3-4536F26F93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(KS Ostrava 123/2012 – 22) </a:t>
            </a:r>
            <a:r>
              <a:rPr lang="cs-CZ" b="1" i="1" dirty="0">
                <a:solidFill>
                  <a:srgbClr val="002060"/>
                </a:solidFill>
              </a:rPr>
              <a:t>Silniční správní úřad v řízení podle § 25 zákona č. 13/1997 Sb., o pozemních komunikacích, neřeší otázky ochrany vlastnického práva k pozemkům dotčeným zvláštním užíváním pozemní komunikace. Omezuje-li vlastníky sousedních nemovitostí povolené zvláštní užívání, mohou se bránit cestou vlastnické žaloby na poli soukromoprávním.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110704C-E50F-4474-8324-624D361ED18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0616687-4472-459E-9C75-CAABA4055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5F33A332-81BA-4B59-BA6E-EBDA234F4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0770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E47A80E-719F-4F54-9348-AC707CB50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Ochrana pozemních komunikací a jejich styk s okolím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D069FDA4-915B-4808-AC46-D908A354A8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</a:t>
            </a:r>
          </a:p>
          <a:p>
            <a:pPr algn="ctr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5486C7B-5CA9-416B-8B14-E77747B06BA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5771C86A-C8EB-47E5-AF14-2B0293235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D1BDF64-FC6F-4CAA-B1A3-3BD7CEE49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0621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60D4C51-9CF2-4A09-8886-1EE53F2CB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(1.)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43BB4B7C-2470-42E3-8C53-68E3923BC3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K ochraně dálnice, silnice a místní komunikace I. nebo II. třídy a provozu na nich mimo souvisle zastavěné území obcí slouží silniční ochranná pásma (§ 30 odst. 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Silniční ochranné pásmo pro nově budovanou nebo rekonstruovanou dálnici, silnici a místní komunikaci I. nebo II. třídy </a:t>
            </a:r>
            <a:r>
              <a:rPr lang="cs-CZ" b="1" u="sng" dirty="0"/>
              <a:t>vzniká</a:t>
            </a:r>
            <a:r>
              <a:rPr lang="cs-CZ" b="1" dirty="0"/>
              <a:t> na základě rozhodnutí o umístění stavby</a:t>
            </a:r>
            <a:r>
              <a:rPr lang="cs-CZ" b="1" baseline="30000" dirty="0">
                <a:hlinkClick r:id="rId2"/>
              </a:rPr>
              <a:t>5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nebo společného povolení, kterým se stavba umisťuje a povoluje.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2336830-EA7B-4B3C-8009-6B8985D8192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E8A35DF-0153-4E28-87A9-54D0F5C3F4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DE6605A-F665-4541-9AC4-D0B390A9F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053737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CFE86A6-B4A3-40DA-9845-5C2E7A576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(2.)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58AE7781-210C-4C13-8D65-DB99366FD0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Silničním ochranným pásmem se pro účely tohoto zákona rozumí prostor ohraničený svislými plochami vedenými do výšky 50 m a ve vzdálenosti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100 m od osy přilehlého jízdního pásu dálnice anebo od osy větve její křižovatky s jinou pozemní komunikací; pokud by takto určené pásmo nezahrnovalo celou plochu odpočívky, tvoří hranici pásma hranice silničního pozemku,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50 m od osy vozovky nebo přilehlého jízdního pásu silnice I. třídy nebo místní komunikace I. třídy,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15 m od osy vozovky nebo od osy přilehlého jízdního pásu silnice II. třídy nebo III. třídy a místní komunikace II. třídy.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9DA8C90-224D-4A98-92FF-D850C98C7C0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40C9C93-C9EB-4160-959D-8A10D903C0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E57AC3D-7813-4644-B233-87877DA48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138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FCB6D87-0E15-45B4-A73A-4DF385A7A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(3.)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0EFF7144-9313-4A3A-A1E7-D5826E28CE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Ochranné pásmo může být zřízeno s ohledem na stanovené podmínky pouze po jedné straně dálnice, silnice nebo místní komunikace I. a II. třídy (§ 30 odst. 3),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Hranice silničního ochranného pásma definovaná v § 30 odst. 2 písm. a) je pro případ povolování zřizování a provozování reklamních zařízení, které by byly viditelné uživateli dotčené pozemní komunikace, posunuta ze 100 metrů na 250 metrů (§ 30 odst. 4).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F569AAB-194F-40D3-BA1E-419358A3C28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D150C73-54F5-432E-88DF-332B06CE5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95C8C7E8-A245-443B-A8F3-B0AC3732E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50837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0EE37D8-BBAA-4537-A2ED-DBEDED7F3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(4.)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CE495EB1-2155-44CB-BDC2-6753270B5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Silniční ochranné pásmo představuje veřejnoprávní omezení vlastnického práva s následujícími omezeními: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zřízení a provozování reklamního zařízení – možnost povolení silničním správním úřadem (§ 31),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umisťování a provádění staveb, které podle zvláštních předpisů</a:t>
            </a:r>
            <a:r>
              <a:rPr lang="cs-CZ" b="1" baseline="30000" dirty="0">
                <a:hlinkClick r:id="rId2"/>
              </a:rPr>
              <a:t>5</a:t>
            </a:r>
            <a:r>
              <a:rPr lang="cs-CZ" b="1" dirty="0">
                <a:hlinkClick r:id="rId2"/>
              </a:rPr>
              <a:t>)</a:t>
            </a:r>
            <a:r>
              <a:rPr lang="cs-CZ" b="1" dirty="0"/>
              <a:t> vyžadují povolení, souhlas nebo ohlášení stavebnímu úřadu - možnost povolení silničním správním úřadem (§ 32),</a:t>
            </a:r>
          </a:p>
          <a:p>
            <a:pPr>
              <a:buFont typeface="Wingdings" panose="05000000000000000000" pitchFamily="2" charset="2"/>
              <a:buChar char="q"/>
            </a:pPr>
            <a:endParaRPr lang="cs-CZ" b="1" dirty="0"/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3223EB2-946B-4A60-A38E-F9391F99573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299D410-B850-4CD7-AC3E-47D4A80C2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A66A80E2-2E0D-4251-9011-EC3F62A6D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4462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B58B125-91E5-4EC9-9027-0A6886700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(5.)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8AF7D1E3-CE0C-4318-B394-2BDA2B284E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provádět terénní úpravy, jimiž by se úroveň terénu snížila nebo zvýšila ve vztahu k niveletě vozovky - možnost povolení silničním správním úřadem (§ 32),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 územním, stavebním nebo společném územním a stavebním řízení je povolení nahrazeno závazným stanoviskem příslušného silničního správního úřadu!!! (§ 31 odst. 5),</a:t>
            </a:r>
          </a:p>
          <a:p>
            <a:pPr>
              <a:buFont typeface="Wingdings" panose="05000000000000000000" pitchFamily="2" charset="2"/>
              <a:buChar char="q"/>
            </a:pPr>
            <a:endParaRPr lang="cs-CZ" b="1" dirty="0"/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56222D7-89C0-4F6A-816B-4800CADDC2B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1570158-BB44-437C-8A72-75AA71D3DD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4CD7F87-FA29-4B7F-93DF-8FB18021C3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7370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64F19CE-397B-4731-A971-C8B7E84AF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(6.)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A5EA7F68-46ED-4260-961E-425195660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zřizování a provozování jakýchkoliv objektů, vysazovat stromy nebo vysoké keře a pěstovat takové kultury, které by svým vzrůstem a s přihlédnutím k úrovni terénu rušily rozhled potřebný pro bezpečnost silničního provozu (§ 33)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746EF47-FB5E-4013-A471-A45C8B9E617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CCE633B-24F3-4A8B-BE48-90D723511A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EA0165F-4986-4FDA-A1B1-545DCECDE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06886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DBC4D61-1145-4F76-B078-D6E979139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Silniční ochranná pásma (7.)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B5880147-D20E-4F12-9F49-08469C18C2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002060"/>
                </a:solidFill>
              </a:rPr>
              <a:t>(NSS 6 As 69/2009 – 39): </a:t>
            </a:r>
            <a:r>
              <a:rPr lang="cs-CZ" b="1" i="1" dirty="0">
                <a:solidFill>
                  <a:srgbClr val="002060"/>
                </a:solidFill>
              </a:rPr>
              <a:t>Výzva k odstranění reklamního zařízení (§ 31 odst. 9 zákona č. 13/1997 Sb., o pozemních komunikacích) je úkonem podle části čtvrté správního řádu a není proti ní přípustný řádný opravný prostředek. Zároveň jde o faktický zásah, resp. pokyn správního orgánu ve smyslu § 82 s. ř. s., nikoliv o rozhodnutí ve smyslu § 65 s. ř. s.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C185CED-2B7C-4AB0-BA66-F2055149231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28638057-9850-468D-8A86-583166F53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21DCC65-06C3-4BF0-853B-68D497F3A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59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946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72C7E33-43F7-407C-87DD-754724073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Definice pozemní komunikace (2.)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AC60A493-007F-431F-9DF3-4AF987EDF4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§ </a:t>
            </a:r>
            <a:r>
              <a:rPr lang="cs-CZ" b="1" dirty="0" smtClean="0"/>
              <a:t>2 </a:t>
            </a:r>
            <a:r>
              <a:rPr lang="cs-CZ" b="1" dirty="0"/>
              <a:t>zákona č. 56/2001 Sb</a:t>
            </a:r>
            <a:r>
              <a:rPr lang="cs-CZ" b="1" dirty="0" smtClean="0"/>
              <a:t>.</a:t>
            </a:r>
            <a:r>
              <a:rPr lang="cs-CZ" dirty="0" smtClean="0"/>
              <a:t> </a:t>
            </a:r>
            <a:r>
              <a:rPr lang="cs-CZ" b="1" dirty="0" smtClean="0"/>
              <a:t>zná i zvláštní vozidla: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a) zemědělské nebo lesnické traktory a jejich přípojná vozidla</a:t>
            </a:r>
            <a:r>
              <a:rPr lang="cs-CZ" b="1" dirty="0" smtClean="0"/>
              <a:t>,</a:t>
            </a:r>
            <a:endParaRPr lang="cs-CZ" b="1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b) pracovní stroje samojízdné</a:t>
            </a:r>
            <a:r>
              <a:rPr lang="cs-CZ" b="1" dirty="0" smtClean="0"/>
              <a:t>,</a:t>
            </a:r>
            <a:endParaRPr lang="cs-CZ" b="1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c) pracovní stroje přípojné a výměnné tažené stroje</a:t>
            </a:r>
            <a:r>
              <a:rPr lang="cs-CZ" b="1" dirty="0" smtClean="0"/>
              <a:t>,</a:t>
            </a:r>
            <a:endParaRPr lang="cs-CZ" b="1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d) nemotorové pracovní stroje nebo nemotorová vozidla tažená nebo tlačená pěšky jdoucí osobou</a:t>
            </a:r>
            <a:r>
              <a:rPr lang="cs-CZ" b="1" dirty="0" smtClean="0"/>
              <a:t>,</a:t>
            </a:r>
            <a:endParaRPr lang="cs-CZ" b="1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e) vozíky pro invalidy s motorickým pohonem, pokud jejich šířka nebo délka přesahuje jeden metr, jejich konstrukční rychlost převyšuje 6 km.h-1 nebo jejich maximální přípustná hmotnost převyšuje 450 kg</a:t>
            </a:r>
            <a:r>
              <a:rPr lang="cs-CZ" b="1" dirty="0" smtClean="0"/>
              <a:t>.</a:t>
            </a:r>
            <a:endParaRPr lang="cs-CZ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1C52C881-FB79-4FE2-8728-128E9032B73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1819546-CF17-4316-BE70-7E41EB253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44FE634-0AEB-4D62-8C74-4B238D4C30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204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F0FC9AA-28E1-4FD5-B4A0-0322362CC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Zákonné věcné břemeno (1.)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E79AF121-CE53-4C5A-B970-304FAD56D5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Vlastník, popřípadě správce dálnice, silnice a místní komunikace I. nebo II. třídy je oprávněn v silničním ochranném pásmu na nezbytnou dobu a v nezbytné míře vstupovat na cizí pozemky, nebo na stavby na nich stojící, za účelem oprav, údržby, umístění zásněžek, odstraňování následků nehod a jiných překážek omezujících silniční provoz (§ 34 odst. 1),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oprávnění se vztahuje i na sousední pozemky v případě, že se SOP nezřizuje (§ 34 odst. 2),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8978850-24F3-4A99-B1F6-3F42CD1A597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9796610A-C44B-4420-859A-833271527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6B01EC5-03E1-4E73-B8E6-AF7615471D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2304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4748ADE-9E98-4387-AF4A-1DB00CEB2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Zákonné věcné břemeno (2.)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A15E7A3D-4BBF-4FF3-8E07-38B1471884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Nelze-li dosáhnout požadovaného účelu jinak, je vlastník, popřípadě správce dálnice, silnice nebo místní komunikace oprávněn ve stavu nouze nebo v naléhavém veřejném zájmu na zachování sjízdnosti a schůdnosti této pozemní komunikace na nezbytnou dobu, v nezbytné míře a za náhradu použít nemovitost vlastníka v silničním ochranném pásmu, a není-li silniční ochranné pásmo zřízeno, vlastníka sousední nemovitosti (§ 34 odst. 3),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4D10D7BA-FE61-4042-95CC-6D3766F87FB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855FB56-6B24-43FE-BFFC-D4C07A2C9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9758BC6C-1EC6-45C6-A707-C1ACA95ED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4001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0E1E899-276F-4CA6-B40B-6F71AF9A5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Zákonné věcné břemeno (3.)</a:t>
            </a:r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93087F49-076D-4A6A-93A0-F48A2F8CFA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Vlastníci nemovitostí v sousedství dálnice, silnice a místní komunikace jsou povinni strpět, aby na jejich pozemcích byla provedena nezbytná opatření k zabránění sesuvů půdy, padání kamenů, lavin a stromů nebo jejich částí, vznikne-li toto nebezpečí výstavbou nebo provozem dálnice, silnice a místní komunikace nebo přírodními vlivy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O rozsahu a způsobu provedení nezbytných opatření a o tom, kdo je provede, rozhodne silniční správní úřad (§ 35 odst. 1)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98A82F0-676A-4F16-A7B1-123A6257EC6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945F500-307C-4771-AB4D-DDF4E12AB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457807C-47C9-4C2F-ADF3-07C74CA01C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58916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5DE47E8-76D3-49AB-B503-C52812F89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>Zřízení věcného břemene rozhodnutím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B9D2FCD6-A6B9-43B1-A4EF-91503823BD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Vlastník nemovitosti sousedící s průjezdním úsekem silnice nebo s místní komunikací v zastavěném území obce je v nezbytně nutných případech povinen za jednorázovou úhradu strpět zřízení věcného břemene na své nemovitosti spočívajícího v umístění veřejného osvětlení, dopravních značek světelných signálů, dopravních zařízení a zařízení pro provozní informace a tabulek s označením místních názvů (§ 35 odst. 3)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BF4942E-4229-4290-A11D-DA682EFD183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9FF0E578-B642-4E5D-ABD4-EEB61DC9AC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EEBBFBD-D778-40C4-BE4F-68462E00A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2867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hlinkClick r:id="rId2"/>
              </a:rPr>
              <a:t>Jakub.Handrlica@prf.cuni.cz</a:t>
            </a:r>
            <a:r>
              <a:rPr lang="cs-CZ" dirty="0"/>
              <a:t>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64</a:t>
            </a:fld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</p:spTree>
    <p:extLst>
      <p:ext uri="{BB962C8B-B14F-4D97-AF65-F5344CB8AC3E}">
        <p14:creationId xmlns:p14="http://schemas.microsoft.com/office/powerpoint/2010/main" val="549637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60B0B60-E5D0-4A97-BC55-9BB1A59C9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Kategorie pozemních komunikací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48FF8854-8077-4AA6-A0BF-B4E62D30EE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sz="4000" b="1" dirty="0"/>
              <a:t>Pozemní komunikace se dělí na tyto kategorie (§ 2 odst. 2):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/>
              <a:t>a)</a:t>
            </a:r>
            <a:r>
              <a:rPr lang="cs-CZ" sz="4000" b="1" dirty="0"/>
              <a:t> dálnice (§ 4),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/>
              <a:t>b)</a:t>
            </a:r>
            <a:r>
              <a:rPr lang="cs-CZ" sz="4000" b="1" dirty="0"/>
              <a:t> silnice (§ 5),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/>
              <a:t>c)</a:t>
            </a:r>
            <a:r>
              <a:rPr lang="cs-CZ" sz="4000" b="1" dirty="0"/>
              <a:t> místní komunikace (§ 6),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/>
              <a:t>d)</a:t>
            </a:r>
            <a:r>
              <a:rPr lang="cs-CZ" sz="4000" b="1" dirty="0"/>
              <a:t> účelová komunikace (§ 7).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1636444-6AD2-4CB0-997B-7437766821E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6465540-3BD5-4680-94E0-C5C7EC787E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75170FDD-023F-43D2-919B-DA484CC3E1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590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71852F9-31D3-4A70-90AF-2A9FDD74C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Dálnice (§ 4) 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F8027171-155B-4EEC-A7BE-5A84C07CD3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Dálnice je pozemní komunikace určená pro rychlou dálkovou a mezistátní dopravu silničními motorovými vozidly, která je budována bez úrovňových křížení, s oddělenými místy napojení pro vjezd a výjezd a která má směrově oddělené jízdní pásy.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Dálnice se podle svého určení a dopravního významu rozdělují na: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dálnice I. třídy 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dálnice II. třídy.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3585F36-7872-48BD-8216-2B905AC1B33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F65A590-A0A9-449B-A607-8D501B100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ED200489-7496-4256-AD23-2CB3030E69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2560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4B9870D-721F-46D1-8139-8E422CE6C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Silnice (§ 5)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1AB2B399-707A-415D-935E-ECBD64752A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Silnice je veřejně přístupná pozemní komunikace určená k užití silničními a jinými vozidly a chodci. Silnice tvoří silniční síť.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Silnice se podle svého určení a dopravního významu rozdělují do těchto tříd: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a)</a:t>
            </a:r>
            <a:r>
              <a:rPr lang="cs-CZ" b="1" dirty="0"/>
              <a:t> silnice I. třídy, která je určena zejména pro dálkovou a mezistátní dopravu,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b)</a:t>
            </a:r>
            <a:r>
              <a:rPr lang="cs-CZ" b="1" dirty="0"/>
              <a:t> silnice II. třídy, která je určena pro dopravu mezi okresy,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i="1" dirty="0"/>
              <a:t>c)</a:t>
            </a:r>
            <a:r>
              <a:rPr lang="cs-CZ" b="1" dirty="0"/>
              <a:t> silnice III. třídy, která je určena k vzájemnému spojení obcí nebo jejich napojení na ostatní pozemní komunikace.</a:t>
            </a: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B570EB14-1BF0-4747-91EF-CF4AE68BF08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/>
              <a:t>21.03.2018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23D7B5B-B8A1-4530-8759-E3801DB0E2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Doc. JUDr. Jakub Handrlica Ph.D.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37024965-D186-40CD-ADFB-6A6074319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B195E7-E09C-4879-AB61-0F645C2C373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3563"/>
      </p:ext>
    </p:extLst>
  </p:cSld>
  <p:clrMapOvr>
    <a:masterClrMapping/>
  </p:clrMapOvr>
</p:sld>
</file>

<file path=ppt/theme/theme1.xml><?xml version="1.0" encoding="utf-8"?>
<a:theme xmlns:a="http://schemas.openxmlformats.org/drawingml/2006/main" name="PFUK-červená-CZ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UKPF-seda-CZ</Template>
  <TotalTime>754</TotalTime>
  <Words>4434</Words>
  <Application>Microsoft Office PowerPoint</Application>
  <PresentationFormat>Předvádění na obrazovce (4:3)</PresentationFormat>
  <Paragraphs>402</Paragraphs>
  <Slides>64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64</vt:i4>
      </vt:variant>
    </vt:vector>
  </HeadingPairs>
  <TitlesOfParts>
    <vt:vector size="65" baseType="lpstr">
      <vt:lpstr>PFUK-červená-CZ</vt:lpstr>
      <vt:lpstr>Právní úprava pozemních komunikací </vt:lpstr>
      <vt:lpstr>Přehled přednášky </vt:lpstr>
      <vt:lpstr>Předmět právní úpravy a vymezení základních pojmů</vt:lpstr>
      <vt:lpstr>Předmět právní úpravy</vt:lpstr>
      <vt:lpstr>Definice pozemní komunikace (1.)</vt:lpstr>
      <vt:lpstr>Definice pozemní komunikace (2.)</vt:lpstr>
      <vt:lpstr>Kategorie pozemních komunikací</vt:lpstr>
      <vt:lpstr>Dálnice (§ 4) </vt:lpstr>
      <vt:lpstr>Silnice (§ 5)</vt:lpstr>
      <vt:lpstr>Místní komunikace (§ 6)</vt:lpstr>
      <vt:lpstr>Účelová komunikace (§ 7)</vt:lpstr>
      <vt:lpstr>Účelová komunikace (§ 7)</vt:lpstr>
      <vt:lpstr> Zařazování pozemních komunikací do jednotlivých kategorií  </vt:lpstr>
      <vt:lpstr>„Veřejně přístupná účelová komunikace“ (1.)</vt:lpstr>
      <vt:lpstr>„Veřejně přístupná účelová komunikace“ (2.)</vt:lpstr>
      <vt:lpstr>„Veřejně přístupná účelová komunikace“ (3.)</vt:lpstr>
      <vt:lpstr>„Veřejně přístupná účelová komunikace“ (4.)</vt:lpstr>
      <vt:lpstr>Co není pozemní komunikací?</vt:lpstr>
      <vt:lpstr>Vlastnictví k pozemním komunikacím (§ 9)</vt:lpstr>
      <vt:lpstr>Vlastnictví k pozemním komunikacím (§ 9)</vt:lpstr>
      <vt:lpstr>Vlastnictví k pozemním komunikacím (§ 9)</vt:lpstr>
      <vt:lpstr>Výkon státní správy na úseku pozemních komunikací</vt:lpstr>
      <vt:lpstr>Výkon státní správy (§ 40)</vt:lpstr>
      <vt:lpstr>Výkon státní správy (§ 40)</vt:lpstr>
      <vt:lpstr>Výkon státní správy (§ 40)</vt:lpstr>
      <vt:lpstr>Výkon státní správy (§ 40)</vt:lpstr>
      <vt:lpstr>Státní dozor (§ 41)</vt:lpstr>
      <vt:lpstr>Státní dozor (§ 41)</vt:lpstr>
      <vt:lpstr>Státní dozor (§ 41)</vt:lpstr>
      <vt:lpstr>Státní dozor (§ 41)</vt:lpstr>
      <vt:lpstr>Souhlasy a stanoviska (§ 44 odst. 1)</vt:lpstr>
      <vt:lpstr>Výkon přenesené působnosti (§ 44a)</vt:lpstr>
      <vt:lpstr>Účastenství obce (§ 44b)</vt:lpstr>
      <vt:lpstr>Výstavba dálnice, silnice, místní komunikace a veřejně přístupné účelové komunikace</vt:lpstr>
      <vt:lpstr>Speciální stavební úřad (1.)</vt:lpstr>
      <vt:lpstr>Speciální stavební úřad (2.)</vt:lpstr>
      <vt:lpstr>Dotčené orgány </vt:lpstr>
      <vt:lpstr>Vztah ke stavebnímu zákonu</vt:lpstr>
      <vt:lpstr>Ohlášení </vt:lpstr>
      <vt:lpstr>Expropriační titul (§ 17 odst. 2)</vt:lpstr>
      <vt:lpstr>Zrušení pozemní komunikace (§ 18)</vt:lpstr>
      <vt:lpstr>Užívání pozemních komunikací</vt:lpstr>
      <vt:lpstr>Obecné užívání (1.)</vt:lpstr>
      <vt:lpstr>Obecné užívání (2.)</vt:lpstr>
      <vt:lpstr>Obecné užívání (3.)</vt:lpstr>
      <vt:lpstr>Obecné užívání (4.)</vt:lpstr>
      <vt:lpstr>Obecné užívání (5.)</vt:lpstr>
      <vt:lpstr>Obecné užívání (6.)</vt:lpstr>
      <vt:lpstr>Obecné užívání (7.)</vt:lpstr>
      <vt:lpstr>Zvláštní užívání (1.)</vt:lpstr>
      <vt:lpstr>Zvláštní užívání (2.)</vt:lpstr>
      <vt:lpstr>Ochrana pozemních komunikací a jejich styk s okolím</vt:lpstr>
      <vt:lpstr>Silniční ochranná pásma (1.)</vt:lpstr>
      <vt:lpstr>Silniční ochranná pásma (2.)</vt:lpstr>
      <vt:lpstr>Silniční ochranná pásma (3.)</vt:lpstr>
      <vt:lpstr>Silniční ochranná pásma (4.)</vt:lpstr>
      <vt:lpstr>Silniční ochranná pásma (5.)</vt:lpstr>
      <vt:lpstr>Silniční ochranná pásma (6.)</vt:lpstr>
      <vt:lpstr>Silniční ochranná pásma (7.)</vt:lpstr>
      <vt:lpstr>Zákonné věcné břemeno (1.)</vt:lpstr>
      <vt:lpstr>Zákonné věcné břemeno (2.)</vt:lpstr>
      <vt:lpstr>Zákonné věcné břemeno (3.)</vt:lpstr>
      <vt:lpstr>Zřízení věcného břemene rozhodnutím</vt:lpstr>
      <vt:lpstr>Prezentace aplikace PowerPoint</vt:lpstr>
    </vt:vector>
  </TitlesOfParts>
  <Company>Univerzita Karlova v Praze, Právnická Fakulta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Právní úprava pozemních komunikací</dc:title>
  <dc:creator>Jakub Handrlica</dc:creator>
  <cp:lastModifiedBy>Eva Preclikova</cp:lastModifiedBy>
  <cp:revision>36</cp:revision>
  <dcterms:created xsi:type="dcterms:W3CDTF">2018-03-18T15:55:06Z</dcterms:created>
  <dcterms:modified xsi:type="dcterms:W3CDTF">2019-04-02T11:12:52Z</dcterms:modified>
</cp:coreProperties>
</file>