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70" r:id="rId10"/>
    <p:sldId id="266" r:id="rId11"/>
    <p:sldId id="271" r:id="rId12"/>
    <p:sldId id="267" r:id="rId13"/>
    <p:sldId id="25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5555"/>
    <a:srgbClr val="404040"/>
    <a:srgbClr val="935006"/>
    <a:srgbClr val="985C20"/>
    <a:srgbClr val="985F20"/>
    <a:srgbClr val="985520"/>
    <a:srgbClr val="B31E26"/>
    <a:srgbClr val="92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1" d="100"/>
          <a:sy n="71" d="100"/>
        </p:scale>
        <p:origin x="-1500" y="-108"/>
      </p:cViewPr>
      <p:guideLst>
        <p:guide orient="horz" pos="415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377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D6A2D-D8DC-4FAF-8037-FCC464CD7DED}" type="datetimeFigureOut">
              <a:rPr lang="cs-CZ" smtClean="0"/>
              <a:t>1.4.2019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BAE3C-79CA-40B9-9F5C-40C47F04F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35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C2B-C8F0-49EE-88F2-D83A110DC3CE}" type="datetimeFigureOut">
              <a:rPr lang="cs-CZ" smtClean="0"/>
              <a:t>1.4.2019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4EEE6-CA46-4709-852B-80D9860B7A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51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18574"/>
            <a:ext cx="7309245" cy="1440160"/>
          </a:xfrm>
          <a:prstGeom prst="rect">
            <a:avLst/>
          </a:prstGeom>
        </p:spPr>
      </p:pic>
      <p:sp>
        <p:nvSpPr>
          <p:cNvPr id="13" name="Nadpis 1"/>
          <p:cNvSpPr>
            <a:spLocks noGrp="1"/>
          </p:cNvSpPr>
          <p:nvPr>
            <p:ph type="title"/>
          </p:nvPr>
        </p:nvSpPr>
        <p:spPr>
          <a:xfrm>
            <a:off x="899592" y="3645024"/>
            <a:ext cx="7344816" cy="1008112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3131840" y="3328114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 userDrawn="1"/>
        </p:nvCxnSpPr>
        <p:spPr>
          <a:xfrm>
            <a:off x="1556542" y="3429000"/>
            <a:ext cx="6039794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 userDrawn="1"/>
        </p:nvCxnSpPr>
        <p:spPr>
          <a:xfrm rot="10800000" flipH="1">
            <a:off x="3131840" y="4978672"/>
            <a:ext cx="288032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 userDrawn="1"/>
        </p:nvCxnSpPr>
        <p:spPr>
          <a:xfrm rot="10800000" flipH="1">
            <a:off x="1556542" y="4878038"/>
            <a:ext cx="6039794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596336" y="6125174"/>
            <a:ext cx="1296144" cy="365125"/>
          </a:xfrm>
          <a:prstGeom prst="rect">
            <a:avLst/>
          </a:prstGeom>
        </p:spPr>
        <p:txBody>
          <a:bodyPr/>
          <a:lstStyle>
            <a:lvl1pPr algn="l">
              <a:defRPr sz="1400"/>
            </a:lvl1pPr>
          </a:lstStyle>
          <a:p>
            <a:r>
              <a:rPr lang="cs-CZ" smtClean="0"/>
              <a:t>Počet stránek</a:t>
            </a:r>
            <a:endParaRPr lang="cs-CZ" dirty="0"/>
          </a:p>
        </p:txBody>
      </p:sp>
      <p:sp>
        <p:nvSpPr>
          <p:cNvPr id="2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71600" y="6125174"/>
            <a:ext cx="187220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15B1B41E-F1CF-485F-AF50-3ACF313F84BA}" type="datetime1">
              <a:rPr lang="cs-CZ" smtClean="0"/>
              <a:pPr/>
              <a:t>1.4.2019</a:t>
            </a:fld>
            <a:endParaRPr lang="cs-CZ" dirty="0"/>
          </a:p>
        </p:txBody>
      </p:sp>
      <p:sp>
        <p:nvSpPr>
          <p:cNvPr id="2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47864" y="6125174"/>
            <a:ext cx="3600400" cy="365125"/>
          </a:xfrm>
          <a:prstGeom prst="rect">
            <a:avLst/>
          </a:prstGeom>
        </p:spPr>
        <p:txBody>
          <a:bodyPr/>
          <a:lstStyle>
            <a:lvl1pPr algn="l">
              <a:defRPr sz="1400"/>
            </a:lvl1pPr>
          </a:lstStyle>
          <a:p>
            <a:r>
              <a:rPr lang="cs-CZ" dirty="0" smtClean="0"/>
              <a:t>Jméno přednášejícího</a:t>
            </a:r>
            <a:endParaRPr lang="cs-CZ" dirty="0"/>
          </a:p>
        </p:txBody>
      </p:sp>
      <p:pic>
        <p:nvPicPr>
          <p:cNvPr id="27" name="Obrázek 2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5991938"/>
            <a:ext cx="392000" cy="604694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287" y="5984898"/>
            <a:ext cx="433415" cy="606281"/>
          </a:xfrm>
          <a:prstGeom prst="rect">
            <a:avLst/>
          </a:prstGeom>
        </p:spPr>
      </p:pic>
      <p:pic>
        <p:nvPicPr>
          <p:cNvPr id="29" name="Obrázek 2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998775"/>
            <a:ext cx="600592" cy="60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962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404040"/>
              </a:buClr>
              <a:defRPr/>
            </a:lvl1pPr>
            <a:lvl2pPr>
              <a:buClr>
                <a:srgbClr val="404040"/>
              </a:buClr>
              <a:defRPr/>
            </a:lvl2pPr>
            <a:lvl3pPr>
              <a:buClr>
                <a:srgbClr val="404040"/>
              </a:buClr>
              <a:defRPr/>
            </a:lvl3pPr>
            <a:lvl4pPr>
              <a:buClr>
                <a:srgbClr val="404040"/>
              </a:buClr>
              <a:defRPr/>
            </a:lvl4pPr>
            <a:lvl5pPr>
              <a:buClr>
                <a:srgbClr val="404040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15430E2F-9535-4962-B555-765EC6C756E9}" type="datetime1">
              <a:rPr lang="cs-CZ" smtClean="0"/>
              <a:t>1.4.2019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Jméno přednášejícího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5757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osle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text 1"/>
          <p:cNvSpPr>
            <a:spLocks noGrp="1"/>
          </p:cNvSpPr>
          <p:nvPr>
            <p:ph type="body" sz="quarter" idx="13" hasCustomPrompt="1"/>
          </p:nvPr>
        </p:nvSpPr>
        <p:spPr>
          <a:xfrm>
            <a:off x="2123728" y="4068446"/>
            <a:ext cx="5400675" cy="5762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>
              <a:lnSpc>
                <a:spcPct val="110000"/>
              </a:lnSpc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cs-CZ" dirty="0" smtClean="0"/>
              <a:t>E-mailová adresa</a:t>
            </a:r>
            <a:endParaRPr lang="cs-CZ" dirty="0"/>
          </a:p>
        </p:txBody>
      </p:sp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18574"/>
            <a:ext cx="7309245" cy="1440160"/>
          </a:xfrm>
          <a:prstGeom prst="rect">
            <a:avLst/>
          </a:prstGeom>
        </p:spPr>
      </p:pic>
      <p:sp>
        <p:nvSpPr>
          <p:cNvPr id="18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596336" y="6125174"/>
            <a:ext cx="1090464" cy="365125"/>
          </a:xfrm>
          <a:prstGeom prst="rect">
            <a:avLst/>
          </a:prstGeom>
        </p:spPr>
        <p:txBody>
          <a:bodyPr/>
          <a:lstStyle>
            <a:lvl1pPr algn="l">
              <a:defRPr sz="1400"/>
            </a:lvl1pPr>
          </a:lstStyle>
          <a:p>
            <a:fld id="{0973DA39-B09E-41AA-8019-488BA3FC6CC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TextovéPole 2"/>
          <p:cNvSpPr txBox="1"/>
          <p:nvPr userDrawn="1"/>
        </p:nvSpPr>
        <p:spPr>
          <a:xfrm>
            <a:off x="971600" y="2619660"/>
            <a:ext cx="698477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cs-CZ" sz="6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Děkuji za pozornost</a:t>
            </a:r>
            <a:endParaRPr lang="cs-CZ" sz="6300" b="1" dirty="0"/>
          </a:p>
        </p:txBody>
      </p:sp>
      <p:pic>
        <p:nvPicPr>
          <p:cNvPr id="23" name="Obrázek 22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770" y="4157706"/>
            <a:ext cx="640811" cy="432048"/>
          </a:xfrm>
          <a:prstGeom prst="rect">
            <a:avLst/>
          </a:prstGeom>
        </p:spPr>
      </p:pic>
      <p:sp>
        <p:nvSpPr>
          <p:cNvPr id="2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71600" y="6125174"/>
            <a:ext cx="187220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15B1B41E-F1CF-485F-AF50-3ACF313F84BA}" type="datetime1">
              <a:rPr lang="cs-CZ" smtClean="0"/>
              <a:pPr/>
              <a:t>1.4.2019</a:t>
            </a:fld>
            <a:endParaRPr lang="cs-CZ" dirty="0"/>
          </a:p>
        </p:txBody>
      </p:sp>
      <p:sp>
        <p:nvSpPr>
          <p:cNvPr id="2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47864" y="6125174"/>
            <a:ext cx="3600400" cy="365125"/>
          </a:xfrm>
          <a:prstGeom prst="rect">
            <a:avLst/>
          </a:prstGeom>
        </p:spPr>
        <p:txBody>
          <a:bodyPr/>
          <a:lstStyle>
            <a:lvl1pPr algn="l">
              <a:defRPr sz="1400"/>
            </a:lvl1pPr>
          </a:lstStyle>
          <a:p>
            <a:r>
              <a:rPr lang="cs-CZ" dirty="0" smtClean="0"/>
              <a:t>Jméno přednášejícího</a:t>
            </a:r>
            <a:endParaRPr lang="cs-CZ" dirty="0"/>
          </a:p>
        </p:txBody>
      </p:sp>
      <p:pic>
        <p:nvPicPr>
          <p:cNvPr id="26" name="Obrázek 2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5991938"/>
            <a:ext cx="392000" cy="604694"/>
          </a:xfrm>
          <a:prstGeom prst="rect">
            <a:avLst/>
          </a:prstGeom>
        </p:spPr>
      </p:pic>
      <p:pic>
        <p:nvPicPr>
          <p:cNvPr id="27" name="Obrázek 2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287" y="5984898"/>
            <a:ext cx="433415" cy="606281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998775"/>
            <a:ext cx="600592" cy="60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70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6"/>
          <p:cNvSpPr>
            <a:spLocks noGrp="1"/>
          </p:cNvSpPr>
          <p:nvPr>
            <p:ph type="title" hasCustomPrompt="1"/>
          </p:nvPr>
        </p:nvSpPr>
        <p:spPr>
          <a:xfrm>
            <a:off x="1691680" y="188640"/>
            <a:ext cx="7128792" cy="576064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323528" y="1052513"/>
            <a:ext cx="8496943" cy="5112791"/>
          </a:xfrm>
        </p:spPr>
        <p:txBody>
          <a:bodyPr/>
          <a:lstStyle>
            <a:lvl1pPr>
              <a:buClr>
                <a:srgbClr val="404040"/>
              </a:buClr>
              <a:defRPr/>
            </a:lvl1pPr>
            <a:lvl2pPr>
              <a:buClr>
                <a:srgbClr val="404040"/>
              </a:buClr>
              <a:defRPr/>
            </a:lvl2pPr>
            <a:lvl3pPr>
              <a:buClr>
                <a:srgbClr val="404040"/>
              </a:buClr>
              <a:defRPr/>
            </a:lvl3pPr>
            <a:lvl4pPr>
              <a:buClr>
                <a:srgbClr val="404040"/>
              </a:buClr>
              <a:defRPr/>
            </a:lvl4pPr>
            <a:lvl5pPr>
              <a:buClr>
                <a:srgbClr val="404040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5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64564-242E-4107-A274-C331830FD9E5}" type="datetime1">
              <a:rPr lang="cs-CZ" smtClean="0"/>
              <a:t>1.4.2019</a:t>
            </a:fld>
            <a:endParaRPr lang="cs-CZ"/>
          </a:p>
        </p:txBody>
      </p:sp>
      <p:sp>
        <p:nvSpPr>
          <p:cNvPr id="16" name="Zástupný symbol pro zápatí 6"/>
          <p:cNvSpPr>
            <a:spLocks noGrp="1"/>
          </p:cNvSpPr>
          <p:nvPr>
            <p:ph type="ftr" sz="quarter" idx="3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Jméno přednášejícího</a:t>
            </a:r>
            <a:endParaRPr lang="cs-CZ"/>
          </a:p>
        </p:txBody>
      </p:sp>
      <p:sp>
        <p:nvSpPr>
          <p:cNvPr id="17" name="Zástupný symbol pro číslo snímku 14"/>
          <p:cNvSpPr>
            <a:spLocks noGrp="1"/>
          </p:cNvSpPr>
          <p:nvPr>
            <p:ph type="sldNum" sz="quarter" idx="4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95E7-E09C-4879-AB61-0F645C2C37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540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77776-61DB-4B2B-8134-B72C21E04FE7}" type="datetime1">
              <a:rPr lang="cs-CZ" smtClean="0"/>
              <a:t>1.4.2019</a:t>
            </a:fld>
            <a:endParaRPr lang="cs-CZ"/>
          </a:p>
        </p:txBody>
      </p:sp>
      <p:sp>
        <p:nvSpPr>
          <p:cNvPr id="11" name="Zástupný symbol pro zápatí 6"/>
          <p:cNvSpPr>
            <a:spLocks noGrp="1"/>
          </p:cNvSpPr>
          <p:nvPr>
            <p:ph type="ftr" sz="quarter" idx="3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Jméno přednášejícího</a:t>
            </a:r>
            <a:endParaRPr lang="cs-CZ"/>
          </a:p>
        </p:txBody>
      </p:sp>
      <p:sp>
        <p:nvSpPr>
          <p:cNvPr id="12" name="Zástupný symbol pro číslo snímku 14"/>
          <p:cNvSpPr>
            <a:spLocks noGrp="1"/>
          </p:cNvSpPr>
          <p:nvPr>
            <p:ph type="sldNum" sz="quarter" idx="4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95E7-E09C-4879-AB61-0F645C2C37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955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404040"/>
              </a:buClr>
              <a:defRPr sz="2800"/>
            </a:lvl1pPr>
            <a:lvl2pPr>
              <a:buClr>
                <a:srgbClr val="404040"/>
              </a:buClr>
              <a:defRPr sz="2400"/>
            </a:lvl2pPr>
            <a:lvl3pPr>
              <a:buClr>
                <a:srgbClr val="404040"/>
              </a:buClr>
              <a:defRPr sz="2000"/>
            </a:lvl3pPr>
            <a:lvl4pPr>
              <a:buClr>
                <a:srgbClr val="404040"/>
              </a:buClr>
              <a:defRPr sz="1800"/>
            </a:lvl4pPr>
            <a:lvl5pPr>
              <a:buClr>
                <a:srgbClr val="40404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404040"/>
              </a:buClr>
              <a:defRPr sz="2800"/>
            </a:lvl1pPr>
            <a:lvl2pPr>
              <a:buClr>
                <a:srgbClr val="404040"/>
              </a:buClr>
              <a:defRPr sz="2400"/>
            </a:lvl2pPr>
            <a:lvl3pPr>
              <a:buClr>
                <a:srgbClr val="404040"/>
              </a:buClr>
              <a:defRPr sz="2000"/>
            </a:lvl3pPr>
            <a:lvl4pPr>
              <a:buClr>
                <a:srgbClr val="404040"/>
              </a:buClr>
              <a:defRPr sz="1800"/>
            </a:lvl4pPr>
            <a:lvl5pPr>
              <a:buClr>
                <a:srgbClr val="404040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Nadpis 6"/>
          <p:cNvSpPr>
            <a:spLocks noGrp="1"/>
          </p:cNvSpPr>
          <p:nvPr>
            <p:ph type="title" hasCustomPrompt="1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12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3FEE2-8779-45C2-BB13-DF8DB15F1E12}" type="datetime1">
              <a:rPr lang="cs-CZ" smtClean="0"/>
              <a:t>1.4.2019</a:t>
            </a:fld>
            <a:endParaRPr lang="cs-CZ"/>
          </a:p>
        </p:txBody>
      </p:sp>
      <p:sp>
        <p:nvSpPr>
          <p:cNvPr id="13" name="Zástupný symbol pro zápatí 6"/>
          <p:cNvSpPr>
            <a:spLocks noGrp="1"/>
          </p:cNvSpPr>
          <p:nvPr>
            <p:ph type="ftr" sz="quarter" idx="3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Jméno přednášejícího</a:t>
            </a:r>
            <a:endParaRPr lang="cs-CZ"/>
          </a:p>
        </p:txBody>
      </p:sp>
      <p:sp>
        <p:nvSpPr>
          <p:cNvPr id="14" name="Zástupný symbol pro číslo snímku 14"/>
          <p:cNvSpPr>
            <a:spLocks noGrp="1"/>
          </p:cNvSpPr>
          <p:nvPr>
            <p:ph type="sldNum" sz="quarter" idx="4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95E7-E09C-4879-AB61-0F645C2C37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911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404040"/>
              </a:buClr>
              <a:defRPr sz="2400"/>
            </a:lvl1pPr>
            <a:lvl2pPr>
              <a:buClr>
                <a:srgbClr val="404040"/>
              </a:buClr>
              <a:defRPr sz="2000"/>
            </a:lvl2pPr>
            <a:lvl3pPr>
              <a:buClr>
                <a:srgbClr val="404040"/>
              </a:buClr>
              <a:defRPr sz="1800"/>
            </a:lvl3pPr>
            <a:lvl4pPr>
              <a:buClr>
                <a:srgbClr val="404040"/>
              </a:buClr>
              <a:defRPr sz="1600"/>
            </a:lvl4pPr>
            <a:lvl5pPr>
              <a:buClr>
                <a:srgbClr val="40404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404040"/>
              </a:buClr>
              <a:defRPr sz="2400"/>
            </a:lvl1pPr>
            <a:lvl2pPr>
              <a:buClr>
                <a:srgbClr val="404040"/>
              </a:buClr>
              <a:defRPr sz="2000"/>
            </a:lvl2pPr>
            <a:lvl3pPr>
              <a:buClr>
                <a:srgbClr val="404040"/>
              </a:buClr>
              <a:defRPr sz="1800"/>
            </a:lvl3pPr>
            <a:lvl4pPr>
              <a:buClr>
                <a:srgbClr val="404040"/>
              </a:buClr>
              <a:defRPr sz="1600"/>
            </a:lvl4pPr>
            <a:lvl5pPr>
              <a:buClr>
                <a:srgbClr val="404040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DE85B8C0-1BC1-46D0-A530-C7E5F41BCCB4}" type="datetime1">
              <a:rPr lang="cs-CZ" smtClean="0"/>
              <a:t>1.4.2019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Jméno přednášejícího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Nadpis 6"/>
          <p:cNvSpPr>
            <a:spLocks noGrp="1"/>
          </p:cNvSpPr>
          <p:nvPr>
            <p:ph type="title" hasCustomPrompt="1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1029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946D77A-109D-4C09-8E95-AD35BB0FDCEE}" type="datetime1">
              <a:rPr lang="cs-CZ" smtClean="0"/>
              <a:t>1.4.2019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Jméno přednášejícího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6"/>
          <p:cNvSpPr>
            <a:spLocks noGrp="1"/>
          </p:cNvSpPr>
          <p:nvPr>
            <p:ph type="title" hasCustomPrompt="1"/>
          </p:nvPr>
        </p:nvSpPr>
        <p:spPr>
          <a:xfrm>
            <a:off x="1691680" y="188640"/>
            <a:ext cx="6995120" cy="57606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Název snímku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016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E2D581A2-041E-4570-9815-CD5B71FE5862}" type="datetime1">
              <a:rPr lang="cs-CZ" smtClean="0"/>
              <a:t>1.4.2019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Jméno přednášejícího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446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980728"/>
            <a:ext cx="5111750" cy="5145435"/>
          </a:xfrm>
          <a:prstGeom prst="rect">
            <a:avLst/>
          </a:prstGeom>
        </p:spPr>
        <p:txBody>
          <a:bodyPr/>
          <a:lstStyle>
            <a:lvl1pPr>
              <a:buClr>
                <a:srgbClr val="404040"/>
              </a:buClr>
              <a:defRPr sz="3200"/>
            </a:lvl1pPr>
            <a:lvl2pPr>
              <a:buClr>
                <a:srgbClr val="404040"/>
              </a:buClr>
              <a:defRPr sz="2800"/>
            </a:lvl2pPr>
            <a:lvl3pPr>
              <a:buClr>
                <a:srgbClr val="404040"/>
              </a:buClr>
              <a:defRPr sz="2400"/>
            </a:lvl3pPr>
            <a:lvl4pPr>
              <a:buClr>
                <a:srgbClr val="404040"/>
              </a:buClr>
              <a:defRPr sz="2000"/>
            </a:lvl4pPr>
            <a:lvl5pPr>
              <a:buClr>
                <a:srgbClr val="404040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388CF85-7FDA-4802-8FEC-B24210D0C40F}" type="datetime1">
              <a:rPr lang="cs-CZ" smtClean="0"/>
              <a:t>1.4.2019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Jméno přednášejícího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3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908719"/>
            <a:ext cx="5486400" cy="38188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A6F0D8D2-AC41-4C05-B4F9-2AA025235602}" type="datetime1">
              <a:rPr lang="cs-CZ" smtClean="0"/>
              <a:t>1.4.2019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Jméno přednášejícího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/>
          <a:lstStyle/>
          <a:p>
            <a:fld id="{043C14C5-4EFC-4118-879D-40CCE9F28B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5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555555"/>
            </a:gs>
            <a:gs pos="100000">
              <a:srgbClr val="40404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908720"/>
            <a:ext cx="9144000" cy="5400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nadpis 1"/>
          <p:cNvSpPr>
            <a:spLocks noGrp="1"/>
          </p:cNvSpPr>
          <p:nvPr>
            <p:ph type="title"/>
          </p:nvPr>
        </p:nvSpPr>
        <p:spPr>
          <a:xfrm>
            <a:off x="1691680" y="180014"/>
            <a:ext cx="6995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Název prezentace</a:t>
            </a:r>
            <a:endParaRPr lang="cs-CZ" dirty="0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64" y="188640"/>
            <a:ext cx="525297" cy="556458"/>
          </a:xfrm>
          <a:prstGeom prst="rect">
            <a:avLst/>
          </a:prstGeom>
        </p:spPr>
      </p:pic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FA6B4-2E1D-41E2-8AD2-BFF250837773}" type="datetime1">
              <a:rPr lang="cs-CZ" smtClean="0"/>
              <a:t>1.4.2019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3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Jméno přednášejícího</a:t>
            </a:r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4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95E7-E09C-4879-AB61-0F645C2C37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9170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404040"/>
        </a:buClr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404040"/>
        </a:buClr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404040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404040"/>
        </a:buClr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404040"/>
        </a:buClr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Komunální politika: teorie a praxe.</a:t>
            </a:r>
            <a:br>
              <a:rPr lang="cs-CZ" dirty="0" smtClean="0"/>
            </a:br>
            <a:r>
              <a:rPr lang="cs-CZ" dirty="0" smtClean="0"/>
              <a:t>Úvodní informace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smtClean="0"/>
              <a:t>Počet stránek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90F7-4E2D-48DB-8C9C-6B319BFF4689}" type="datetime1">
              <a:rPr lang="cs-CZ" smtClean="0"/>
              <a:pPr/>
              <a:t>1.4.2019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Tomáš Havel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3796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Pondělí 1. 4.:</a:t>
            </a:r>
          </a:p>
          <a:p>
            <a:r>
              <a:rPr lang="cs-CZ" dirty="0" smtClean="0"/>
              <a:t>Komunální politika na území HMP.</a:t>
            </a:r>
          </a:p>
          <a:p>
            <a:r>
              <a:rPr lang="cs-CZ" dirty="0" smtClean="0"/>
              <a:t>Jak vůbec členíme Prahu?</a:t>
            </a:r>
          </a:p>
          <a:p>
            <a:r>
              <a:rPr lang="cs-CZ" dirty="0" smtClean="0"/>
              <a:t>Politika na úrovni MČ a na úrovni HMP.</a:t>
            </a:r>
          </a:p>
          <a:p>
            <a:r>
              <a:rPr lang="cs-CZ" dirty="0" smtClean="0"/>
              <a:t>Aneb ptejte se mě na co chcete.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0F64564-242E-4107-A274-C331830FD9E5}" type="datetime1">
              <a:rPr lang="cs-CZ" smtClean="0"/>
              <a:t>1.4.2019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268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Pondělí 8. 4.:</a:t>
            </a:r>
          </a:p>
          <a:p>
            <a:r>
              <a:rPr lang="cs-CZ" dirty="0" smtClean="0"/>
              <a:t>Komunální politika v krajích.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0F64564-242E-4107-A274-C331830FD9E5}" type="datetime1">
              <a:rPr lang="cs-CZ" smtClean="0"/>
              <a:t>1.4.2019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505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Pondělí 15. 4.:</a:t>
            </a:r>
          </a:p>
          <a:p>
            <a:r>
              <a:rPr lang="cs-CZ" dirty="0" smtClean="0"/>
              <a:t>Host Mgr. Jakub </a:t>
            </a:r>
            <a:r>
              <a:rPr lang="cs-CZ" dirty="0" err="1" smtClean="0"/>
              <a:t>Hornek</a:t>
            </a:r>
            <a:r>
              <a:rPr lang="cs-CZ" dirty="0" smtClean="0"/>
              <a:t>, politolog z FSV.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0F64564-242E-4107-A274-C331830FD9E5}" type="datetime1">
              <a:rPr lang="cs-CZ" smtClean="0"/>
              <a:t>1.4.2019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542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havel@prf.cuni.cz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13</a:t>
            </a:fld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9676-18C3-435B-96FE-BEFDFCAE21E8}" type="datetime1">
              <a:rPr lang="cs-CZ" smtClean="0"/>
              <a:t>1.4.2019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Tomáš Havel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9637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Obecné informace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Povinně volitelný předmět (3 kredity </a:t>
            </a:r>
            <a:r>
              <a:rPr lang="cs-CZ" dirty="0" smtClean="0">
                <a:sym typeface="Wingdings" panose="05000000000000000000" pitchFamily="2" charset="2"/>
              </a:rPr>
              <a:t>).</a:t>
            </a:r>
            <a:endParaRPr lang="cs-CZ" dirty="0" smtClean="0"/>
          </a:p>
          <a:p>
            <a:pPr algn="just"/>
            <a:r>
              <a:rPr lang="cs-CZ" dirty="0" smtClean="0"/>
              <a:t>Jednou týdně 90 – 100 min.</a:t>
            </a:r>
            <a:endParaRPr lang="cs-CZ" dirty="0"/>
          </a:p>
          <a:p>
            <a:pPr algn="just"/>
            <a:r>
              <a:rPr lang="cs-CZ" dirty="0" smtClean="0"/>
              <a:t>Zkouška ústní (2 otázky), aktivita v hodinách se cení.</a:t>
            </a:r>
          </a:p>
          <a:p>
            <a:pPr algn="just"/>
            <a:r>
              <a:rPr lang="cs-CZ" dirty="0" smtClean="0"/>
              <a:t>Zkoušky probíhají v letním zkouškovém období.</a:t>
            </a:r>
          </a:p>
          <a:p>
            <a:pPr algn="just"/>
            <a:r>
              <a:rPr lang="cs-CZ" dirty="0" smtClean="0"/>
              <a:t>Neexistuje literatura v ucelené podobě.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B5CA837-BC0F-4828-97E4-B289C1DC987C}" type="datetime1">
              <a:rPr lang="cs-CZ" smtClean="0"/>
              <a:t>1.4.2019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 smtClean="0"/>
              <a:t>Tomáš Havel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00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Charakteristika předmětu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„Nový“ předmět.</a:t>
            </a:r>
          </a:p>
          <a:p>
            <a:pPr algn="just"/>
            <a:r>
              <a:rPr lang="cs-CZ" dirty="0" smtClean="0"/>
              <a:t>Snaha o trochu jiné pojetí: něco mezi politologií a správním právem.</a:t>
            </a:r>
          </a:p>
          <a:p>
            <a:pPr algn="just"/>
            <a:r>
              <a:rPr lang="cs-CZ" dirty="0" smtClean="0"/>
              <a:t>Problematika očima právníka, vyučujícího politologii, a 6. rokem působícího v územní samosprávě.</a:t>
            </a:r>
          </a:p>
          <a:p>
            <a:pPr algn="just"/>
            <a:r>
              <a:rPr lang="cs-CZ" dirty="0" smtClean="0"/>
              <a:t>Možnost budoucí spolupráce: návštěva ZHMP, stáž, praxe, zaměstnání.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D89C08A-26E2-416E-9F95-0551F8A971DC}" type="datetime1">
              <a:rPr lang="cs-CZ" smtClean="0"/>
              <a:t>1.4.2019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 smtClean="0"/>
              <a:t>Tomáš Havel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6735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Charakteristika předmětu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Možnost zařadit aktuální témata.</a:t>
            </a:r>
          </a:p>
          <a:p>
            <a:pPr algn="just"/>
            <a:r>
              <a:rPr lang="cs-CZ" dirty="0" smtClean="0"/>
              <a:t>Účast hostů: politologa z FSV a ředitelky krajského úřadu.</a:t>
            </a:r>
          </a:p>
          <a:p>
            <a:pPr algn="just"/>
            <a:r>
              <a:rPr lang="cs-CZ" dirty="0" smtClean="0"/>
              <a:t>Pomyslná brána k předmětům správního práva.</a:t>
            </a:r>
          </a:p>
          <a:p>
            <a:pPr algn="just"/>
            <a:r>
              <a:rPr lang="cs-CZ" dirty="0" smtClean="0"/>
              <a:t>V rámci výuky přednáška spojená s diskusí.</a:t>
            </a:r>
          </a:p>
          <a:p>
            <a:pPr algn="just"/>
            <a:r>
              <a:rPr lang="cs-CZ" dirty="0" smtClean="0"/>
              <a:t>Vhodné mít zákony o obcích, o krajích a HMP.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0F64564-242E-4107-A274-C331830FD9E5}" type="datetime1">
              <a:rPr lang="cs-CZ" smtClean="0"/>
              <a:t>1.4.2019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 smtClean="0"/>
              <a:t>Tomáš Havel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523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Vyučující a studenti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Představení.</a:t>
            </a:r>
          </a:p>
          <a:p>
            <a:pPr algn="just"/>
            <a:r>
              <a:rPr lang="cs-CZ" dirty="0" smtClean="0"/>
              <a:t>Motivace.</a:t>
            </a:r>
          </a:p>
          <a:p>
            <a:pPr algn="just"/>
            <a:r>
              <a:rPr lang="cs-CZ" dirty="0" smtClean="0"/>
              <a:t>Zkušenosti.</a:t>
            </a:r>
          </a:p>
          <a:p>
            <a:pPr algn="just"/>
            <a:r>
              <a:rPr lang="cs-CZ" dirty="0" smtClean="0"/>
              <a:t>Zájem o určitá témata.</a:t>
            </a:r>
          </a:p>
          <a:p>
            <a:pPr algn="just"/>
            <a:r>
              <a:rPr lang="cs-CZ" dirty="0" smtClean="0"/>
              <a:t>Forma výuka.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0F64564-242E-4107-A274-C331830FD9E5}" type="datetime1">
              <a:rPr lang="cs-CZ" smtClean="0"/>
              <a:t>1.4.2019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 smtClean="0"/>
              <a:t>Tomáš Havel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306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Pondělí 4. 3.:</a:t>
            </a:r>
          </a:p>
          <a:p>
            <a:r>
              <a:rPr lang="cs-CZ" dirty="0" smtClean="0"/>
              <a:t>Pojmy veřejná správa, státní správa, územní samospráva, komunální politika. </a:t>
            </a:r>
          </a:p>
          <a:p>
            <a:r>
              <a:rPr lang="cs-CZ" dirty="0" smtClean="0"/>
              <a:t>Právní a zejména ústavní rámec.</a:t>
            </a:r>
          </a:p>
          <a:p>
            <a:r>
              <a:rPr lang="cs-CZ" dirty="0" smtClean="0"/>
              <a:t>Proč zajímavé pro politology.</a:t>
            </a:r>
          </a:p>
          <a:p>
            <a:r>
              <a:rPr lang="cs-CZ" dirty="0" smtClean="0"/>
              <a:t>Odlišení od celostátní politiky.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0F64564-242E-4107-A274-C331830FD9E5}" type="datetime1">
              <a:rPr lang="cs-CZ" smtClean="0"/>
              <a:t>1.4.2019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20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Pondělí 11. 3.:</a:t>
            </a:r>
          </a:p>
          <a:p>
            <a:r>
              <a:rPr lang="cs-CZ" dirty="0" smtClean="0"/>
              <a:t>Zastupitelstvo je nejvyšší orgán. </a:t>
            </a:r>
          </a:p>
          <a:p>
            <a:r>
              <a:rPr lang="cs-CZ" dirty="0" smtClean="0"/>
              <a:t>Pár charakteristik o zastupitelích.</a:t>
            </a:r>
          </a:p>
          <a:p>
            <a:r>
              <a:rPr lang="cs-CZ" dirty="0" smtClean="0"/>
              <a:t>Odměňování zastupitelů (důležité pro „věrnost“).</a:t>
            </a:r>
          </a:p>
          <a:p>
            <a:r>
              <a:rPr lang="cs-CZ" dirty="0" smtClean="0"/>
              <a:t>Jednací kultura jako důležité téma, možnost participace občanů.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0F64564-242E-4107-A274-C331830FD9E5}" type="datetime1">
              <a:rPr lang="cs-CZ" smtClean="0"/>
              <a:t>1.4.2019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586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Pondělí 18. 3.:</a:t>
            </a:r>
          </a:p>
          <a:p>
            <a:r>
              <a:rPr lang="cs-CZ" dirty="0" smtClean="0"/>
              <a:t>Rada.</a:t>
            </a:r>
          </a:p>
          <a:p>
            <a:r>
              <a:rPr lang="cs-CZ" dirty="0" smtClean="0"/>
              <a:t>Starosta.</a:t>
            </a:r>
          </a:p>
          <a:p>
            <a:r>
              <a:rPr lang="cs-CZ" dirty="0" smtClean="0"/>
              <a:t>Primátor.</a:t>
            </a:r>
          </a:p>
          <a:p>
            <a:r>
              <a:rPr lang="cs-CZ" dirty="0" smtClean="0"/>
              <a:t>Hejtman.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0F64564-242E-4107-A274-C331830FD9E5}" type="datetime1">
              <a:rPr lang="cs-CZ" smtClean="0"/>
              <a:t>1.4.2019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384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Pondělí 25. 3.:</a:t>
            </a:r>
          </a:p>
          <a:p>
            <a:r>
              <a:rPr lang="cs-CZ" dirty="0" smtClean="0"/>
              <a:t>Úřady a úředníci.</a:t>
            </a:r>
          </a:p>
          <a:p>
            <a:r>
              <a:rPr lang="cs-CZ" dirty="0" smtClean="0"/>
              <a:t>Postavení, ustavení, odměňování.</a:t>
            </a:r>
          </a:p>
          <a:p>
            <a:r>
              <a:rPr lang="cs-CZ" dirty="0" smtClean="0"/>
              <a:t>Role v komunální politice.</a:t>
            </a:r>
          </a:p>
          <a:p>
            <a:r>
              <a:rPr lang="cs-CZ" dirty="0" smtClean="0"/>
              <a:t>Host ředitel krajského úřadu.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0F64564-242E-4107-A274-C331830FD9E5}" type="datetime1">
              <a:rPr lang="cs-CZ" smtClean="0"/>
              <a:t>1.4.2019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Jméno přednášejícího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471534"/>
      </p:ext>
    </p:extLst>
  </p:cSld>
  <p:clrMapOvr>
    <a:masterClrMapping/>
  </p:clrMapOvr>
</p:sld>
</file>

<file path=ppt/theme/theme1.xml><?xml version="1.0" encoding="utf-8"?>
<a:theme xmlns:a="http://schemas.openxmlformats.org/drawingml/2006/main" name="UKPF-seda-CZ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UKPF-seda-CZ</Template>
  <TotalTime>0</TotalTime>
  <Words>383</Words>
  <Application>Microsoft Office PowerPoint</Application>
  <PresentationFormat>Předvádění na obrazovce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UKPF-seda-CZ</vt:lpstr>
      <vt:lpstr>Komunální politika: teorie a praxe. Úvodní informace</vt:lpstr>
      <vt:lpstr>Obecné informace</vt:lpstr>
      <vt:lpstr>Charakteristika předmětu</vt:lpstr>
      <vt:lpstr>Charakteristika předmětu</vt:lpstr>
      <vt:lpstr>Vyučující a studenti</vt:lpstr>
      <vt:lpstr>Osnova</vt:lpstr>
      <vt:lpstr>Osnova</vt:lpstr>
      <vt:lpstr>Osnova</vt:lpstr>
      <vt:lpstr>Osnova</vt:lpstr>
      <vt:lpstr>Osnova</vt:lpstr>
      <vt:lpstr>Osnova</vt:lpstr>
      <vt:lpstr>Osnova</vt:lpstr>
      <vt:lpstr>Prezentace aplikace PowerPoint</vt:lpstr>
    </vt:vector>
  </TitlesOfParts>
  <Company>Univerzita Karlova v Praze, 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Aktéři politiky, politické strany, hnutí, zájmové skupiny, lobby a občanská společnost</dc:title>
  <dc:creator>Tomas Havel</dc:creator>
  <cp:lastModifiedBy>Eva Kucerova</cp:lastModifiedBy>
  <cp:revision>21</cp:revision>
  <dcterms:created xsi:type="dcterms:W3CDTF">2017-10-15T13:01:44Z</dcterms:created>
  <dcterms:modified xsi:type="dcterms:W3CDTF">2019-04-01T09:12:42Z</dcterms:modified>
</cp:coreProperties>
</file>