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86" r:id="rId2"/>
    <p:sldId id="282" r:id="rId3"/>
    <p:sldId id="291" r:id="rId4"/>
    <p:sldId id="292" r:id="rId5"/>
    <p:sldId id="293" r:id="rId6"/>
    <p:sldId id="301" r:id="rId7"/>
    <p:sldId id="294" r:id="rId8"/>
    <p:sldId id="297" r:id="rId9"/>
    <p:sldId id="298" r:id="rId10"/>
    <p:sldId id="299" r:id="rId11"/>
    <p:sldId id="300" r:id="rId12"/>
    <p:sldId id="302" r:id="rId13"/>
    <p:sldId id="303" r:id="rId14"/>
    <p:sldId id="296" r:id="rId15"/>
    <p:sldId id="295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</p:sldIdLst>
  <p:sldSz cx="9144000" cy="6858000" type="screen4x3"/>
  <p:notesSz cx="6794500" cy="9931400"/>
  <p:custDataLst>
    <p:tags r:id="rId29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17">
          <p15:clr>
            <a:srgbClr val="A4A3A4"/>
          </p15:clr>
        </p15:guide>
        <p15:guide id="2" orient="horz" pos="3929">
          <p15:clr>
            <a:srgbClr val="A4A3A4"/>
          </p15:clr>
        </p15:guide>
        <p15:guide id="3" orient="horz" pos="2659">
          <p15:clr>
            <a:srgbClr val="A4A3A4"/>
          </p15:clr>
        </p15:guide>
        <p15:guide id="4" orient="horz" pos="346">
          <p15:clr>
            <a:srgbClr val="A4A3A4"/>
          </p15:clr>
        </p15:guide>
        <p15:guide id="5" pos="2880">
          <p15:clr>
            <a:srgbClr val="A4A3A4"/>
          </p15:clr>
        </p15:guide>
        <p15:guide id="6" pos="158">
          <p15:clr>
            <a:srgbClr val="A4A3A4"/>
          </p15:clr>
        </p15:guide>
        <p15:guide id="7" pos="560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D6D2"/>
    <a:srgbClr val="7FACA5"/>
    <a:srgbClr val="D87FA7"/>
    <a:srgbClr val="B3DA7F"/>
    <a:srgbClr val="7FC8E5"/>
    <a:srgbClr val="0092CC"/>
    <a:srgbClr val="FFB17F"/>
    <a:srgbClr val="FF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599" autoAdjust="0"/>
  </p:normalViewPr>
  <p:slideViewPr>
    <p:cSldViewPr>
      <p:cViewPr>
        <p:scale>
          <a:sx n="76" d="100"/>
          <a:sy n="76" d="100"/>
        </p:scale>
        <p:origin x="-606" y="-54"/>
      </p:cViewPr>
      <p:guideLst>
        <p:guide orient="horz" pos="1117"/>
        <p:guide orient="horz" pos="3929"/>
        <p:guide orient="horz" pos="2659"/>
        <p:guide orient="horz" pos="346"/>
        <p:guide pos="2880"/>
        <p:guide pos="158"/>
        <p:guide pos="560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3630" y="-10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 bwMode="gray"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3372DE-403A-4A99-B8B9-28DF67EB7253}" type="datetimeFigureOut">
              <a:rPr lang="de-DE"/>
              <a:pPr>
                <a:defRPr/>
              </a:pPr>
              <a:t>11.12.2018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 bwMode="gray"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 bwMode="gray"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A89ABB93-8789-4DB6-B6BC-178367EC0643}" type="slidenum">
              <a:rPr lang="de-DE" altLang="cs-CZ"/>
              <a:pPr/>
              <a:t>‹#›</a:t>
            </a:fld>
            <a:endParaRPr lang="de-DE" altLang="cs-CZ"/>
          </a:p>
        </p:txBody>
      </p:sp>
    </p:spTree>
    <p:extLst>
      <p:ext uri="{BB962C8B-B14F-4D97-AF65-F5344CB8AC3E}">
        <p14:creationId xmlns:p14="http://schemas.microsoft.com/office/powerpoint/2010/main" val="213223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gray"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EF38308-D3F4-4662-88E8-BB6B7B7532B1}" type="datetimeFigureOut">
              <a:rPr lang="de-DE"/>
              <a:pPr>
                <a:defRPr/>
              </a:pPr>
              <a:t>11.12.2018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gray">
          <a:xfrm>
            <a:off x="679450" y="4718050"/>
            <a:ext cx="5435600" cy="4468813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gray"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gray"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47DD1830-50BC-4BCA-A5B0-4782736DE7C6}" type="slidenum">
              <a:rPr lang="de-DE" altLang="cs-CZ"/>
              <a:pPr/>
              <a:t>‹#›</a:t>
            </a:fld>
            <a:endParaRPr lang="de-DE" altLang="cs-CZ"/>
          </a:p>
        </p:txBody>
      </p:sp>
    </p:spTree>
    <p:extLst>
      <p:ext uri="{BB962C8B-B14F-4D97-AF65-F5344CB8AC3E}">
        <p14:creationId xmlns:p14="http://schemas.microsoft.com/office/powerpoint/2010/main" val="4287424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buClr>
        <a:schemeClr val="accent2"/>
      </a:buClr>
      <a:defRPr lang="de-DE" sz="1600" kern="120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563" indent="-182563" algn="l" rtl="0" eaLnBrk="0" fontAlgn="base" hangingPunct="0">
      <a:spcBef>
        <a:spcPts val="400"/>
      </a:spcBef>
      <a:spcAft>
        <a:spcPct val="0"/>
      </a:spcAft>
      <a:buClr>
        <a:schemeClr val="accent1"/>
      </a:buClr>
      <a:buFont typeface="Wingdings" panose="05000000000000000000" pitchFamily="2" charset="2"/>
      <a:buChar char="§"/>
      <a:defRPr lang="de-DE" sz="1400" kern="120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354013" indent="-171450" algn="l" rtl="0" eaLnBrk="0" fontAlgn="base" hangingPunct="0">
      <a:spcBef>
        <a:spcPts val="400"/>
      </a:spcBef>
      <a:spcAft>
        <a:spcPct val="0"/>
      </a:spcAft>
      <a:buClr>
        <a:schemeClr val="accent1"/>
      </a:buClr>
      <a:buFont typeface="Arial" panose="020B0604020202020204" pitchFamily="34" charset="0"/>
      <a:buChar char="•"/>
      <a:defRPr lang="de-DE" sz="1400" kern="120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536575" indent="-182563" algn="l" rtl="0" eaLnBrk="0" fontAlgn="base" hangingPunct="0">
      <a:spcBef>
        <a:spcPts val="400"/>
      </a:spcBef>
      <a:spcAft>
        <a:spcPct val="0"/>
      </a:spcAft>
      <a:buClr>
        <a:schemeClr val="accent1"/>
      </a:buClr>
      <a:buFont typeface="Symbol" panose="05050102010706020507" pitchFamily="18" charset="2"/>
      <a:buChar char="-"/>
      <a:defRPr lang="de-DE" sz="1200" kern="120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719138" indent="-182563" algn="l" rtl="0" eaLnBrk="0" fontAlgn="base" hangingPunct="0">
      <a:spcBef>
        <a:spcPts val="400"/>
      </a:spcBef>
      <a:spcAft>
        <a:spcPct val="0"/>
      </a:spcAft>
      <a:buClr>
        <a:schemeClr val="accent1"/>
      </a:buClr>
      <a:buFont typeface="Arial" panose="020B0604020202020204" pitchFamily="34" charset="0"/>
      <a:buChar char="•"/>
      <a:defRPr lang="de-DE" sz="1200" kern="120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722313" indent="-180975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722313" indent="-180975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722313" indent="-180975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722313" indent="-180975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FCAA0D74-E196-4963-AC2C-C2B07EFA4125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2</a:t>
            </a:fld>
            <a:endParaRPr lang="de-DE" altLang="cs-CZ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A10DCB39-BB79-4208-82D8-8B2A76AC46CF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11</a:t>
            </a:fld>
            <a:endParaRPr lang="de-DE" alt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A10DCB39-BB79-4208-82D8-8B2A76AC46CF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12</a:t>
            </a:fld>
            <a:endParaRPr lang="de-DE" alt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A10DCB39-BB79-4208-82D8-8B2A76AC46CF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13</a:t>
            </a:fld>
            <a:endParaRPr lang="de-DE" alt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392963EE-261B-4FF4-9E8E-7837AB7D385C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14</a:t>
            </a:fld>
            <a:endParaRPr lang="de-DE" altLang="cs-CZ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15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16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17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18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19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20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ECE09F6D-A097-40F1-8897-249EEF785CA1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3</a:t>
            </a:fld>
            <a:endParaRPr lang="de-DE" altLang="cs-CZ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21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22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23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24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4C8FF5EB-DF60-4C7C-8C0E-F8FE66DD1B70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25</a:t>
            </a:fld>
            <a:endParaRPr lang="de-DE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BF42EAC0-2243-4759-A0B8-2A58FE93DDC8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4</a:t>
            </a:fld>
            <a:endParaRPr lang="de-DE" altLang="cs-CZ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FE55AC8D-1C69-4D48-953F-4ECAEA34A589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5</a:t>
            </a:fld>
            <a:endParaRPr lang="de-DE" altLang="cs-CZ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FE55AC8D-1C69-4D48-953F-4ECAEA34A589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6</a:t>
            </a:fld>
            <a:endParaRPr lang="de-DE" altLang="cs-CZ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A10DCB39-BB79-4208-82D8-8B2A76AC46CF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7</a:t>
            </a:fld>
            <a:endParaRPr lang="de-DE" alt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A10DCB39-BB79-4208-82D8-8B2A76AC46CF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8</a:t>
            </a:fld>
            <a:endParaRPr lang="de-DE" alt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A10DCB39-BB79-4208-82D8-8B2A76AC46CF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9</a:t>
            </a:fld>
            <a:endParaRPr lang="de-DE" alt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gray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fld id="{A10DCB39-BB79-4208-82D8-8B2A76AC46CF}" type="slidenum">
              <a:rPr lang="de-DE" altLang="cs-CZ" sz="1200"/>
              <a:pPr algn="r" eaLnBrk="1" hangingPunct="1">
                <a:spcBef>
                  <a:spcPct val="0"/>
                </a:spcBef>
                <a:buClrTx/>
              </a:pPr>
              <a:t>10</a:t>
            </a:fld>
            <a:endParaRPr lang="de-DE" alt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slideMaster" Target="../slideMasters/slideMaster1.xml"/><Relationship Id="rId18" Type="http://schemas.openxmlformats.org/officeDocument/2006/relationships/image" Target="../media/image4.jpeg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12" Type="http://schemas.openxmlformats.org/officeDocument/2006/relationships/tags" Target="../tags/tag21.xml"/><Relationship Id="rId17" Type="http://schemas.openxmlformats.org/officeDocument/2006/relationships/oleObject" Target="../embeddings/oleObject3.bin"/><Relationship Id="rId2" Type="http://schemas.openxmlformats.org/officeDocument/2006/relationships/tags" Target="../tags/tag11.xml"/><Relationship Id="rId16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6" Type="http://schemas.openxmlformats.org/officeDocument/2006/relationships/tags" Target="../tags/tag15.xml"/><Relationship Id="rId11" Type="http://schemas.openxmlformats.org/officeDocument/2006/relationships/tags" Target="../tags/tag20.xml"/><Relationship Id="rId5" Type="http://schemas.openxmlformats.org/officeDocument/2006/relationships/tags" Target="../tags/tag14.xml"/><Relationship Id="rId15" Type="http://schemas.openxmlformats.org/officeDocument/2006/relationships/image" Target="../media/image1.emf"/><Relationship Id="rId10" Type="http://schemas.openxmlformats.org/officeDocument/2006/relationships/tags" Target="../tags/tag19.xml"/><Relationship Id="rId19" Type="http://schemas.openxmlformats.org/officeDocument/2006/relationships/image" Target="../media/image5.png"/><Relationship Id="rId4" Type="http://schemas.openxmlformats.org/officeDocument/2006/relationships/tags" Target="../tags/tag13.xml"/><Relationship Id="rId9" Type="http://schemas.openxmlformats.org/officeDocument/2006/relationships/tags" Target="../tags/tag18.xml"/><Relationship Id="rId1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image" Target="../media/image5.png"/><Relationship Id="rId2" Type="http://schemas.openxmlformats.org/officeDocument/2006/relationships/tags" Target="../tags/tag22.xml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11" Type="http://schemas.openxmlformats.org/officeDocument/2006/relationships/image" Target="../media/image1.emf"/><Relationship Id="rId5" Type="http://schemas.openxmlformats.org/officeDocument/2006/relationships/tags" Target="../tags/tag25.xml"/><Relationship Id="rId10" Type="http://schemas.openxmlformats.org/officeDocument/2006/relationships/oleObject" Target="../embeddings/oleObject4.bin"/><Relationship Id="rId4" Type="http://schemas.openxmlformats.org/officeDocument/2006/relationships/tags" Target="../tags/tag24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image" Target="../media/image2.jpeg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hyperlink" Target="https://www.google.cz/url?sa=i&amp;rct=j&amp;q=&amp;esrc=s&amp;source=images&amp;cd=&amp;cad=rja&amp;uact=8&amp;ved=0ahUKEwixhqyAo4_QAhWHOhQKHUmfAkwQjRwIBw&amp;url=https://www.youtube.com/channel/UCSg2hm__vC0Vj__hd1xHBcg&amp;psig=AFQjCNF7Tp5R9TPOseSmASQpvTKI_bNPiw&amp;ust=1478354815356451" TargetMode="External"/><Relationship Id="rId2" Type="http://schemas.openxmlformats.org/officeDocument/2006/relationships/tags" Target="../tags/tag29.xml"/><Relationship Id="rId1" Type="http://schemas.openxmlformats.org/officeDocument/2006/relationships/vmlDrawing" Target="../drawings/vmlDrawing4.vml"/><Relationship Id="rId6" Type="http://schemas.openxmlformats.org/officeDocument/2006/relationships/tags" Target="../tags/tag33.xml"/><Relationship Id="rId11" Type="http://schemas.openxmlformats.org/officeDocument/2006/relationships/image" Target="../media/image1.emf"/><Relationship Id="rId5" Type="http://schemas.openxmlformats.org/officeDocument/2006/relationships/tags" Target="../tags/tag32.xml"/><Relationship Id="rId10" Type="http://schemas.openxmlformats.org/officeDocument/2006/relationships/oleObject" Target="../embeddings/oleObject5.bin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image" Target="../media/image5.png"/><Relationship Id="rId2" Type="http://schemas.openxmlformats.org/officeDocument/2006/relationships/tags" Target="../tags/tag36.xml"/><Relationship Id="rId1" Type="http://schemas.openxmlformats.org/officeDocument/2006/relationships/vmlDrawing" Target="../drawings/vmlDrawing5.vml"/><Relationship Id="rId6" Type="http://schemas.openxmlformats.org/officeDocument/2006/relationships/tags" Target="../tags/tag40.xml"/><Relationship Id="rId11" Type="http://schemas.openxmlformats.org/officeDocument/2006/relationships/image" Target="../media/image1.emf"/><Relationship Id="rId5" Type="http://schemas.openxmlformats.org/officeDocument/2006/relationships/tags" Target="../tags/tag39.xml"/><Relationship Id="rId10" Type="http://schemas.openxmlformats.org/officeDocument/2006/relationships/oleObject" Target="../embeddings/oleObject6.bin"/><Relationship Id="rId4" Type="http://schemas.openxmlformats.org/officeDocument/2006/relationships/tags" Target="../tags/tag38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9.xml"/><Relationship Id="rId13" Type="http://schemas.openxmlformats.org/officeDocument/2006/relationships/slideMaster" Target="../slideMasters/slideMaster1.xml"/><Relationship Id="rId18" Type="http://schemas.openxmlformats.org/officeDocument/2006/relationships/image" Target="../media/image2.jpeg"/><Relationship Id="rId3" Type="http://schemas.openxmlformats.org/officeDocument/2006/relationships/tags" Target="../tags/tag44.xml"/><Relationship Id="rId7" Type="http://schemas.openxmlformats.org/officeDocument/2006/relationships/tags" Target="../tags/tag48.xml"/><Relationship Id="rId12" Type="http://schemas.openxmlformats.org/officeDocument/2006/relationships/tags" Target="../tags/tag53.xml"/><Relationship Id="rId17" Type="http://schemas.openxmlformats.org/officeDocument/2006/relationships/hyperlink" Target="https://www.google.cz/url?sa=i&amp;rct=j&amp;q=&amp;esrc=s&amp;source=images&amp;cd=&amp;cad=rja&amp;uact=8&amp;ved=0ahUKEwixhqyAo4_QAhWHOhQKHUmfAkwQjRwIBw&amp;url=https://www.youtube.com/channel/UCSg2hm__vC0Vj__hd1xHBcg&amp;psig=AFQjCNF7Tp5R9TPOseSmASQpvTKI_bNPiw&amp;ust=1478354815356451" TargetMode="External"/><Relationship Id="rId2" Type="http://schemas.openxmlformats.org/officeDocument/2006/relationships/tags" Target="../tags/tag43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6.vml"/><Relationship Id="rId6" Type="http://schemas.openxmlformats.org/officeDocument/2006/relationships/tags" Target="../tags/tag47.xml"/><Relationship Id="rId11" Type="http://schemas.openxmlformats.org/officeDocument/2006/relationships/tags" Target="../tags/tag52.xml"/><Relationship Id="rId5" Type="http://schemas.openxmlformats.org/officeDocument/2006/relationships/tags" Target="../tags/tag46.xml"/><Relationship Id="rId15" Type="http://schemas.openxmlformats.org/officeDocument/2006/relationships/image" Target="../media/image1.emf"/><Relationship Id="rId10" Type="http://schemas.openxmlformats.org/officeDocument/2006/relationships/tags" Target="../tags/tag51.xml"/><Relationship Id="rId4" Type="http://schemas.openxmlformats.org/officeDocument/2006/relationships/tags" Target="../tags/tag45.xml"/><Relationship Id="rId9" Type="http://schemas.openxmlformats.org/officeDocument/2006/relationships/tags" Target="../tags/tag50.xml"/><Relationship Id="rId14" Type="http://schemas.openxmlformats.org/officeDocument/2006/relationships/oleObject" Target="../embeddings/oleObject7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6" name="think-cell Slide" r:id="rId14" imgW="360" imgH="360" progId="">
                  <p:embed/>
                </p:oleObj>
              </mc:Choice>
              <mc:Fallback>
                <p:oleObj name="think-cell Slide" r:id="rId14" imgW="360" imgH="360" progId="">
                  <p:embed/>
                  <p:pic>
                    <p:nvPicPr>
                      <p:cNvPr id="205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VCT_Marker_ID_9" hidden="1"/>
          <p:cNvSpPr/>
          <p:nvPr>
            <p:custDataLst>
              <p:tags r:id="rId3"/>
            </p:custDataLst>
          </p:nvPr>
        </p:nvSpPr>
        <p:spPr>
          <a:xfrm>
            <a:off x="1270000" y="127000"/>
            <a:ext cx="127000" cy="12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6" name="Rechteck 20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732588" y="6453188"/>
            <a:ext cx="216058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D975326-7B4A-4C9C-8A5E-B8C426F23811}" type="slidenum">
              <a:rPr lang="de-DE" altLang="cs-CZ" sz="1000">
                <a:solidFill>
                  <a:srgbClr val="808080"/>
                </a:solidFill>
              </a:rPr>
              <a:pPr algn="r" eaLnBrk="1" hangingPunct="1"/>
              <a:t>‹#›</a:t>
            </a:fld>
            <a:endParaRPr lang="de-DE" altLang="cs-CZ" sz="1000">
              <a:solidFill>
                <a:srgbClr val="808080"/>
              </a:solidFill>
            </a:endParaRPr>
          </a:p>
        </p:txBody>
      </p:sp>
      <p:cxnSp>
        <p:nvCxnSpPr>
          <p:cNvPr id="7" name="Gerade Verbindung 9"/>
          <p:cNvCxnSpPr/>
          <p:nvPr>
            <p:custDataLst>
              <p:tags r:id="rId5"/>
            </p:custDataLst>
          </p:nvPr>
        </p:nvCxnSpPr>
        <p:spPr bwMode="gray">
          <a:xfrm>
            <a:off x="0" y="1484313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13"/>
          <p:cNvCxnSpPr/>
          <p:nvPr>
            <p:custDataLst>
              <p:tags r:id="rId6"/>
            </p:custDataLst>
          </p:nvPr>
        </p:nvCxnSpPr>
        <p:spPr bwMode="gray">
          <a:xfrm>
            <a:off x="0" y="6453188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15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50825" y="6453188"/>
            <a:ext cx="4681538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cs-CZ" sz="1000" smtClean="0">
                <a:solidFill>
                  <a:srgbClr val="808080"/>
                </a:solidFill>
              </a:rPr>
              <a:t>© Rödl &amp; Partner</a:t>
            </a:r>
          </a:p>
        </p:txBody>
      </p:sp>
      <p:sp>
        <p:nvSpPr>
          <p:cNvPr id="10" name="Rechteck 1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4932363" y="6453188"/>
            <a:ext cx="15113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DE" altLang="cs-CZ" sz="1000" smtClean="0">
                <a:solidFill>
                  <a:srgbClr val="808080"/>
                </a:solidFill>
              </a:rPr>
              <a:t>08.08.2011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7325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hteck 14">
            <a:hlinkClick r:id="" action="ppaction://hlinkshowjump?jump=firstslide"/>
          </p:cNvPr>
          <p:cNvSpPr/>
          <p:nvPr>
            <p:custDataLst>
              <p:tags r:id="rId10"/>
            </p:custDataLst>
          </p:nvPr>
        </p:nvSpPr>
        <p:spPr bwMode="gray">
          <a:xfrm>
            <a:off x="6948488" y="260350"/>
            <a:ext cx="1944687" cy="288925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dirty="0" err="1">
              <a:solidFill>
                <a:schemeClr val="tx1"/>
              </a:solidFill>
            </a:endParaRPr>
          </a:p>
        </p:txBody>
      </p:sp>
      <p:graphicFrame>
        <p:nvGraphicFramePr>
          <p:cNvPr id="13" name="Object 2" hidden="1"/>
          <p:cNvGraphicFramePr>
            <a:graphicFrameLocks noChangeAspect="1"/>
          </p:cNvGraphicFramePr>
          <p:nvPr userDrawn="1">
            <p:custDataLst>
              <p:tags r:id="rId11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7" name="think-cell Slide" r:id="rId17" imgW="360" imgH="360" progId="">
                  <p:embed/>
                </p:oleObj>
              </mc:Choice>
              <mc:Fallback>
                <p:oleObj name="think-cell Slide" r:id="rId17" imgW="360" imgH="360" progId="">
                  <p:embed/>
                  <p:pic>
                    <p:nvPicPr>
                      <p:cNvPr id="2059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hteck 9"/>
          <p:cNvSpPr/>
          <p:nvPr userDrawn="1">
            <p:custDataLst>
              <p:tags r:id="rId12"/>
            </p:custDataLst>
          </p:nvPr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dirty="0" err="1">
              <a:solidFill>
                <a:schemeClr val="tx1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7345363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10331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itel 14"/>
          <p:cNvSpPr>
            <a:spLocks noGrp="1"/>
          </p:cNvSpPr>
          <p:nvPr>
            <p:ph type="title"/>
          </p:nvPr>
        </p:nvSpPr>
        <p:spPr bwMode="gray">
          <a:xfrm>
            <a:off x="4571999" y="4293023"/>
            <a:ext cx="4321175" cy="1152176"/>
          </a:xfrm>
        </p:spPr>
        <p:txBody>
          <a:bodyPr tIns="82800" anchor="t">
            <a:normAutofit/>
          </a:bodyPr>
          <a:lstStyle>
            <a:lvl1pPr>
              <a:defRPr baseline="0"/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400">
                <a:solidFill>
                  <a:schemeClr val="bg2"/>
                </a:solidFill>
              </a:defRPr>
            </a:lvl4pPr>
          </a:lstStyle>
          <a:p>
            <a:pPr lvl="0"/>
            <a:r>
              <a:rPr lang="cs-CZ" smtClean="0"/>
              <a:t>Kliknutím lze upravit styl.</a:t>
            </a:r>
            <a:endParaRPr lang="de-DE" dirty="0"/>
          </a:p>
        </p:txBody>
      </p:sp>
      <p:sp>
        <p:nvSpPr>
          <p:cNvPr id="24" name="Textplatzhalter 16"/>
          <p:cNvSpPr>
            <a:spLocks noGrp="1"/>
          </p:cNvSpPr>
          <p:nvPr>
            <p:ph type="body" sz="quarter" idx="11"/>
          </p:nvPr>
        </p:nvSpPr>
        <p:spPr bwMode="gray">
          <a:xfrm>
            <a:off x="4571999" y="5517207"/>
            <a:ext cx="4321175" cy="432073"/>
          </a:xfrm>
          <a:noFill/>
          <a:ln>
            <a:noFill/>
          </a:ln>
        </p:spPr>
        <p:txBody>
          <a:bodyPr>
            <a:normAutofit/>
          </a:bodyPr>
          <a:lstStyle>
            <a:lvl1pPr>
              <a:buNone/>
              <a:defRPr sz="1200" b="1" baseline="0">
                <a:solidFill>
                  <a:schemeClr val="accent3"/>
                </a:solidFill>
              </a:defRPr>
            </a:lvl1pPr>
            <a:lvl2pPr marL="0" indent="0">
              <a:buNone/>
              <a:defRPr sz="1200" b="1">
                <a:solidFill>
                  <a:schemeClr val="accent3"/>
                </a:solidFill>
              </a:defRPr>
            </a:lvl2pPr>
            <a:lvl3pPr marL="0" indent="0">
              <a:buFont typeface="Arial" pitchFamily="34" charset="0"/>
              <a:buNone/>
              <a:defRPr sz="1200" b="1">
                <a:solidFill>
                  <a:schemeClr val="accent3"/>
                </a:solidFill>
              </a:defRPr>
            </a:lvl3pPr>
            <a:lvl4pPr marL="0" indent="0">
              <a:buNone/>
              <a:defRPr sz="1200">
                <a:solidFill>
                  <a:schemeClr val="accent3"/>
                </a:solidFill>
              </a:defRPr>
            </a:lvl4pPr>
            <a:lvl5pPr marL="0" indent="0">
              <a:buNone/>
              <a:defRPr sz="1200">
                <a:solidFill>
                  <a:schemeClr val="accent3"/>
                </a:solidFill>
              </a:defRPr>
            </a:lvl5pPr>
            <a:lvl6pPr marL="0" indent="0">
              <a:buNone/>
              <a:defRPr sz="1200">
                <a:solidFill>
                  <a:schemeClr val="accent3"/>
                </a:solidFill>
              </a:defRPr>
            </a:lvl6pPr>
            <a:lvl7pPr marL="0" indent="0">
              <a:buNone/>
              <a:defRPr sz="1200">
                <a:solidFill>
                  <a:schemeClr val="accent3"/>
                </a:solidFill>
              </a:defRPr>
            </a:lvl7pPr>
            <a:lvl8pPr marL="0" indent="0">
              <a:buNone/>
              <a:defRPr sz="1200">
                <a:solidFill>
                  <a:schemeClr val="accent3"/>
                </a:solidFill>
              </a:defRPr>
            </a:lvl8pPr>
            <a:lvl9pPr marL="0" indent="0">
              <a:buNone/>
              <a:defRPr sz="1200">
                <a:solidFill>
                  <a:schemeClr val="accent3"/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3646493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307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VCT_Marker_ID_9" hidden="1"/>
          <p:cNvSpPr/>
          <p:nvPr>
            <p:custDataLst>
              <p:tags r:id="rId3"/>
            </p:custDataLst>
          </p:nvPr>
        </p:nvSpPr>
        <p:spPr>
          <a:xfrm>
            <a:off x="1270000" y="127000"/>
            <a:ext cx="127000" cy="12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6" name="Rechteck 20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732588" y="6453188"/>
            <a:ext cx="216058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FD58DAF-E098-4BAC-AB11-673B4CC5D752}" type="slidenum">
              <a:rPr lang="de-DE" altLang="cs-CZ" sz="1000">
                <a:solidFill>
                  <a:srgbClr val="808080"/>
                </a:solidFill>
              </a:rPr>
              <a:pPr algn="r" eaLnBrk="1" hangingPunct="1"/>
              <a:t>‹#›</a:t>
            </a:fld>
            <a:endParaRPr lang="de-DE" altLang="cs-CZ" sz="1000">
              <a:solidFill>
                <a:srgbClr val="808080"/>
              </a:solidFill>
            </a:endParaRPr>
          </a:p>
        </p:txBody>
      </p:sp>
      <p:cxnSp>
        <p:nvCxnSpPr>
          <p:cNvPr id="7" name="Gerade Verbindung 9"/>
          <p:cNvCxnSpPr/>
          <p:nvPr>
            <p:custDataLst>
              <p:tags r:id="rId5"/>
            </p:custDataLst>
          </p:nvPr>
        </p:nvCxnSpPr>
        <p:spPr bwMode="gray">
          <a:xfrm>
            <a:off x="0" y="1484313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13"/>
          <p:cNvCxnSpPr/>
          <p:nvPr>
            <p:custDataLst>
              <p:tags r:id="rId6"/>
            </p:custDataLst>
          </p:nvPr>
        </p:nvCxnSpPr>
        <p:spPr bwMode="gray">
          <a:xfrm>
            <a:off x="0" y="6453188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15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50825" y="6453188"/>
            <a:ext cx="4681538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cs-CZ" sz="1000" smtClean="0">
                <a:solidFill>
                  <a:srgbClr val="808080"/>
                </a:solidFill>
              </a:rPr>
              <a:t>© Rödl &amp; Partner</a:t>
            </a:r>
          </a:p>
        </p:txBody>
      </p:sp>
      <p:sp>
        <p:nvSpPr>
          <p:cNvPr id="10" name="Rechteck 1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4932363" y="6453188"/>
            <a:ext cx="15113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de-DE" altLang="cs-CZ" sz="1000" dirty="0" smtClean="0">
              <a:solidFill>
                <a:srgbClr val="808080"/>
              </a:solidFill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103313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tel 11"/>
          <p:cNvSpPr>
            <a:spLocks noGrp="1"/>
          </p:cNvSpPr>
          <p:nvPr>
            <p:ph type="title"/>
          </p:nvPr>
        </p:nvSpPr>
        <p:spPr bwMode="gray">
          <a:xfrm>
            <a:off x="250825" y="549275"/>
            <a:ext cx="8642350" cy="863600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/>
          </p:nvPr>
        </p:nvSpPr>
        <p:spPr bwMode="gray">
          <a:xfrm>
            <a:off x="250825" y="1773262"/>
            <a:ext cx="8642350" cy="4464050"/>
          </a:xfrm>
        </p:spPr>
        <p:txBody>
          <a:bodyPr/>
          <a:lstStyle>
            <a:lvl5pP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 smtClean="0"/>
          </a:p>
        </p:txBody>
      </p:sp>
    </p:spTree>
    <p:extLst>
      <p:ext uri="{BB962C8B-B14F-4D97-AF65-F5344CB8AC3E}">
        <p14:creationId xmlns:p14="http://schemas.microsoft.com/office/powerpoint/2010/main" val="387370410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2-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4098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VCT_Marker_ID_9" hidden="1"/>
          <p:cNvSpPr/>
          <p:nvPr>
            <p:custDataLst>
              <p:tags r:id="rId3"/>
            </p:custDataLst>
          </p:nvPr>
        </p:nvSpPr>
        <p:spPr>
          <a:xfrm>
            <a:off x="1270000" y="127000"/>
            <a:ext cx="127000" cy="12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" name="Rechteck 20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732588" y="6453188"/>
            <a:ext cx="216058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8BDD5EE-641F-4F3A-8A13-1D8485F48FB4}" type="slidenum">
              <a:rPr lang="de-DE" altLang="cs-CZ" sz="1000">
                <a:solidFill>
                  <a:srgbClr val="808080"/>
                </a:solidFill>
              </a:rPr>
              <a:pPr algn="r" eaLnBrk="1" hangingPunct="1"/>
              <a:t>‹#›</a:t>
            </a:fld>
            <a:endParaRPr lang="de-DE" altLang="cs-CZ" sz="1000">
              <a:solidFill>
                <a:srgbClr val="808080"/>
              </a:solidFill>
            </a:endParaRPr>
          </a:p>
        </p:txBody>
      </p:sp>
      <p:cxnSp>
        <p:nvCxnSpPr>
          <p:cNvPr id="10" name="Gerade Verbindung 9"/>
          <p:cNvCxnSpPr/>
          <p:nvPr>
            <p:custDataLst>
              <p:tags r:id="rId5"/>
            </p:custDataLst>
          </p:nvPr>
        </p:nvCxnSpPr>
        <p:spPr bwMode="gray">
          <a:xfrm>
            <a:off x="0" y="1484313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3"/>
          <p:cNvCxnSpPr/>
          <p:nvPr>
            <p:custDataLst>
              <p:tags r:id="rId6"/>
            </p:custDataLst>
          </p:nvPr>
        </p:nvCxnSpPr>
        <p:spPr bwMode="gray">
          <a:xfrm>
            <a:off x="0" y="6453188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5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50825" y="6453188"/>
            <a:ext cx="4681538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cs-CZ" sz="1000" smtClean="0">
                <a:solidFill>
                  <a:srgbClr val="808080"/>
                </a:solidFill>
              </a:rPr>
              <a:t>© Rödl &amp; Partner</a:t>
            </a:r>
          </a:p>
        </p:txBody>
      </p:sp>
      <p:sp>
        <p:nvSpPr>
          <p:cNvPr id="13" name="Rechteck 1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4932363" y="6453188"/>
            <a:ext cx="15113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de-DE" altLang="cs-CZ" sz="1000" dirty="0" smtClean="0">
              <a:solidFill>
                <a:srgbClr val="808080"/>
              </a:solidFill>
            </a:endParaRPr>
          </a:p>
        </p:txBody>
      </p:sp>
      <p:pic>
        <p:nvPicPr>
          <p:cNvPr id="14" name="Picture 2" descr="Výsledek obrázku pro logo právnická fakulta">
            <a:hlinkClick r:id="rId12"/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42875"/>
            <a:ext cx="1103312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8" name="Textplatzhalter 19"/>
          <p:cNvSpPr>
            <a:spLocks noGrp="1"/>
          </p:cNvSpPr>
          <p:nvPr>
            <p:ph type="body" sz="quarter" idx="13"/>
          </p:nvPr>
        </p:nvSpPr>
        <p:spPr bwMode="gray">
          <a:xfrm>
            <a:off x="250825" y="1773262"/>
            <a:ext cx="4249165" cy="4464050"/>
          </a:xfrm>
        </p:spPr>
        <p:txBody>
          <a:bodyPr/>
          <a:lstStyle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9" name="Textplatzhalter 19"/>
          <p:cNvSpPr>
            <a:spLocks noGrp="1"/>
          </p:cNvSpPr>
          <p:nvPr>
            <p:ph type="body" sz="quarter" idx="14"/>
          </p:nvPr>
        </p:nvSpPr>
        <p:spPr bwMode="gray">
          <a:xfrm>
            <a:off x="4644010" y="1773262"/>
            <a:ext cx="4249165" cy="4464050"/>
          </a:xfrm>
        </p:spPr>
        <p:txBody>
          <a:bodyPr/>
          <a:lstStyle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556294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512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VCT_Marker_ID_9" hidden="1"/>
          <p:cNvSpPr/>
          <p:nvPr>
            <p:custDataLst>
              <p:tags r:id="rId3"/>
            </p:custDataLst>
          </p:nvPr>
        </p:nvSpPr>
        <p:spPr>
          <a:xfrm>
            <a:off x="1270000" y="127000"/>
            <a:ext cx="127000" cy="12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" name="Rechteck 20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732588" y="6453188"/>
            <a:ext cx="216058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92C5462-395A-4E5E-9D95-7B4470C1B11C}" type="slidenum">
              <a:rPr lang="de-DE" altLang="cs-CZ" sz="1000">
                <a:solidFill>
                  <a:srgbClr val="808080"/>
                </a:solidFill>
              </a:rPr>
              <a:pPr algn="r" eaLnBrk="1" hangingPunct="1"/>
              <a:t>‹#›</a:t>
            </a:fld>
            <a:endParaRPr lang="de-DE" altLang="cs-CZ" sz="1000">
              <a:solidFill>
                <a:srgbClr val="808080"/>
              </a:solidFill>
            </a:endParaRPr>
          </a:p>
        </p:txBody>
      </p:sp>
      <p:cxnSp>
        <p:nvCxnSpPr>
          <p:cNvPr id="5" name="Gerade Verbindung 9"/>
          <p:cNvCxnSpPr/>
          <p:nvPr>
            <p:custDataLst>
              <p:tags r:id="rId5"/>
            </p:custDataLst>
          </p:nvPr>
        </p:nvCxnSpPr>
        <p:spPr bwMode="gray">
          <a:xfrm>
            <a:off x="0" y="1484313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3"/>
          <p:cNvCxnSpPr/>
          <p:nvPr>
            <p:custDataLst>
              <p:tags r:id="rId6"/>
            </p:custDataLst>
          </p:nvPr>
        </p:nvCxnSpPr>
        <p:spPr bwMode="gray">
          <a:xfrm>
            <a:off x="0" y="6453188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15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50825" y="6453188"/>
            <a:ext cx="4681538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cs-CZ" sz="1000" smtClean="0">
                <a:solidFill>
                  <a:srgbClr val="808080"/>
                </a:solidFill>
              </a:rPr>
              <a:t>© Rödl &amp; Partner</a:t>
            </a:r>
          </a:p>
        </p:txBody>
      </p:sp>
      <p:sp>
        <p:nvSpPr>
          <p:cNvPr id="8" name="Rechteck 1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4932363" y="6453188"/>
            <a:ext cx="15113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de-DE" altLang="cs-CZ" sz="1000" dirty="0" smtClean="0">
              <a:solidFill>
                <a:srgbClr val="808080"/>
              </a:solidFill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88913"/>
            <a:ext cx="1103312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185397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2" name="think-cell Slide" r:id="rId14" imgW="360" imgH="360" progId="">
                  <p:embed/>
                </p:oleObj>
              </mc:Choice>
              <mc:Fallback>
                <p:oleObj name="think-cell Slide" r:id="rId14" imgW="360" imgH="360" progId="">
                  <p:embed/>
                  <p:pic>
                    <p:nvPicPr>
                      <p:cNvPr id="6146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VCT_Marker_ID_9" hidden="1"/>
          <p:cNvSpPr/>
          <p:nvPr>
            <p:custDataLst>
              <p:tags r:id="rId3"/>
            </p:custDataLst>
          </p:nvPr>
        </p:nvSpPr>
        <p:spPr>
          <a:xfrm>
            <a:off x="1270000" y="127000"/>
            <a:ext cx="127000" cy="12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" name="Rechteck 20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732588" y="6453188"/>
            <a:ext cx="216058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17DBB13-C12D-4A54-A254-E11CC8B274AD}" type="slidenum">
              <a:rPr lang="de-DE" altLang="cs-CZ" sz="1000">
                <a:solidFill>
                  <a:srgbClr val="808080"/>
                </a:solidFill>
              </a:rPr>
              <a:pPr algn="r" eaLnBrk="1" hangingPunct="1"/>
              <a:t>‹#›</a:t>
            </a:fld>
            <a:endParaRPr lang="de-DE" altLang="cs-CZ" sz="1000">
              <a:solidFill>
                <a:srgbClr val="808080"/>
              </a:solidFill>
            </a:endParaRPr>
          </a:p>
        </p:txBody>
      </p:sp>
      <p:cxnSp>
        <p:nvCxnSpPr>
          <p:cNvPr id="5" name="Gerade Verbindung 9"/>
          <p:cNvCxnSpPr/>
          <p:nvPr>
            <p:custDataLst>
              <p:tags r:id="rId5"/>
            </p:custDataLst>
          </p:nvPr>
        </p:nvCxnSpPr>
        <p:spPr bwMode="gray">
          <a:xfrm>
            <a:off x="0" y="1484313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3"/>
          <p:cNvCxnSpPr/>
          <p:nvPr>
            <p:custDataLst>
              <p:tags r:id="rId6"/>
            </p:custDataLst>
          </p:nvPr>
        </p:nvCxnSpPr>
        <p:spPr bwMode="gray">
          <a:xfrm>
            <a:off x="0" y="6453188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15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50825" y="6453188"/>
            <a:ext cx="4681538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cs-CZ" sz="1000" smtClean="0">
                <a:solidFill>
                  <a:srgbClr val="808080"/>
                </a:solidFill>
              </a:rPr>
              <a:t>© Rödl &amp; Partner</a:t>
            </a:r>
          </a:p>
        </p:txBody>
      </p:sp>
      <p:sp>
        <p:nvSpPr>
          <p:cNvPr id="8" name="Rechteck 1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4932363" y="6453188"/>
            <a:ext cx="15113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de-DE" altLang="cs-CZ" sz="1000" dirty="0" smtClean="0">
              <a:solidFill>
                <a:srgbClr val="808080"/>
              </a:solidFill>
            </a:endParaRPr>
          </a:p>
        </p:txBody>
      </p:sp>
      <p:sp>
        <p:nvSpPr>
          <p:cNvPr id="9" name="Rechteck 14">
            <a:hlinkClick r:id="" action="ppaction://hlinkshowjump?jump=firstslide"/>
          </p:cNvPr>
          <p:cNvSpPr/>
          <p:nvPr>
            <p:custDataLst>
              <p:tags r:id="rId9"/>
            </p:custDataLst>
          </p:nvPr>
        </p:nvSpPr>
        <p:spPr bwMode="gray">
          <a:xfrm>
            <a:off x="6948488" y="260350"/>
            <a:ext cx="1944687" cy="288925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dirty="0" err="1">
              <a:solidFill>
                <a:schemeClr val="tx1"/>
              </a:solidFill>
            </a:endParaRPr>
          </a:p>
        </p:txBody>
      </p:sp>
      <p:graphicFrame>
        <p:nvGraphicFramePr>
          <p:cNvPr id="10" name="Object 2" hidden="1"/>
          <p:cNvGraphicFramePr>
            <a:graphicFrameLocks noChangeAspect="1"/>
          </p:cNvGraphicFramePr>
          <p:nvPr userDrawn="1">
            <p:custDataLst>
              <p:tags r:id="rId10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3" name="think-cell Slide" r:id="rId16" imgW="360" imgH="360" progId="">
                  <p:embed/>
                </p:oleObj>
              </mc:Choice>
              <mc:Fallback>
                <p:oleObj name="think-cell Slide" r:id="rId16" imgW="360" imgH="360" progId="">
                  <p:embed/>
                  <p:pic>
                    <p:nvPicPr>
                      <p:cNvPr id="6154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4">
            <a:hlinkClick r:id="" action="ppaction://hlinkshowjump?jump=firstslide"/>
          </p:cNvPr>
          <p:cNvSpPr/>
          <p:nvPr userDrawn="1">
            <p:custDataLst>
              <p:tags r:id="rId11"/>
            </p:custDataLst>
          </p:nvPr>
        </p:nvSpPr>
        <p:spPr bwMode="gray">
          <a:xfrm>
            <a:off x="7092950" y="260350"/>
            <a:ext cx="1800225" cy="2889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dirty="0" err="1">
              <a:solidFill>
                <a:schemeClr val="tx1"/>
              </a:solidFill>
            </a:endParaRPr>
          </a:p>
        </p:txBody>
      </p:sp>
      <p:sp>
        <p:nvSpPr>
          <p:cNvPr id="12" name="Rechteck 6">
            <a:hlinkClick r:id="" action="ppaction://hlinkshowjump?jump=firstslide"/>
          </p:cNvPr>
          <p:cNvSpPr/>
          <p:nvPr userDrawn="1"/>
        </p:nvSpPr>
        <p:spPr bwMode="gray">
          <a:xfrm>
            <a:off x="7092950" y="260350"/>
            <a:ext cx="1800225" cy="288925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dirty="0" err="1">
              <a:solidFill>
                <a:schemeClr val="tx1"/>
              </a:solidFill>
            </a:endParaRPr>
          </a:p>
        </p:txBody>
      </p:sp>
      <p:sp>
        <p:nvSpPr>
          <p:cNvPr id="13" name="Rechteck 8">
            <a:hlinkClick r:id="" action="ppaction://hlinkshowjump?jump=firstslide"/>
          </p:cNvPr>
          <p:cNvSpPr/>
          <p:nvPr userDrawn="1">
            <p:custDataLst>
              <p:tags r:id="rId12"/>
            </p:custDataLst>
          </p:nvPr>
        </p:nvSpPr>
        <p:spPr bwMode="gray">
          <a:xfrm>
            <a:off x="6948488" y="260350"/>
            <a:ext cx="1944687" cy="288925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dirty="0" err="1">
              <a:solidFill>
                <a:schemeClr val="tx1"/>
              </a:solidFill>
            </a:endParaRPr>
          </a:p>
        </p:txBody>
      </p:sp>
      <p:pic>
        <p:nvPicPr>
          <p:cNvPr id="14" name="Picture 2" descr="Výsledek obrázku pro logo právnická fakulta">
            <a:hlinkClick r:id="rId17"/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42875"/>
            <a:ext cx="1103312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3256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tags" Target="../tags/tag7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tags" Target="../tags/tag6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0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9.xml"/><Relationship Id="rId10" Type="http://schemas.openxmlformats.org/officeDocument/2006/relationships/tags" Target="../tags/tag4.xml"/><Relationship Id="rId19" Type="http://schemas.openxmlformats.org/officeDocument/2006/relationships/hyperlink" Target="https://www.google.cz/url?sa=i&amp;rct=j&amp;q=&amp;esrc=s&amp;source=images&amp;cd=&amp;cad=rja&amp;uact=8&amp;ved=0ahUKEwixhqyAo4_QAhWHOhQKHUmfAkwQjRwIBw&amp;url=https://www.youtube.com/channel/UCSg2hm__vC0Vj__hd1xHBcg&amp;psig=AFQjCNF7Tp5R9TPOseSmASQpvTKI_bNPiw&amp;ust=1478354815356451" TargetMode="Externa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 hidden="1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think-cell Slide" r:id="rId17" imgW="360" imgH="360" progId="">
                  <p:embed/>
                </p:oleObj>
              </mc:Choice>
              <mc:Fallback>
                <p:oleObj name="think-cell Slide" r:id="rId17" imgW="360" imgH="360" progId="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elplatzhalter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 bwMode="gray">
          <a:xfrm>
            <a:off x="250825" y="549275"/>
            <a:ext cx="86423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cs-CZ" smtClean="0"/>
              <a:t>Titelmasterformat durch Klicken bearbeiten</a:t>
            </a:r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  <p:custDataLst>
              <p:tags r:id="rId10"/>
            </p:custDataLst>
          </p:nvPr>
        </p:nvSpPr>
        <p:spPr bwMode="gray">
          <a:xfrm>
            <a:off x="250825" y="1773238"/>
            <a:ext cx="864235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cs-CZ" smtClean="0"/>
              <a:t>Textmasterformate durch Klicken bearbeiten</a:t>
            </a:r>
          </a:p>
          <a:p>
            <a:pPr lvl="1"/>
            <a:r>
              <a:rPr lang="de-DE" altLang="cs-CZ" smtClean="0"/>
              <a:t>Zweite Ebene</a:t>
            </a:r>
          </a:p>
          <a:p>
            <a:pPr lvl="2"/>
            <a:r>
              <a:rPr lang="de-DE" altLang="cs-CZ" smtClean="0"/>
              <a:t>Dritte Ebene</a:t>
            </a:r>
          </a:p>
          <a:p>
            <a:pPr lvl="3"/>
            <a:r>
              <a:rPr lang="de-DE" altLang="cs-CZ" smtClean="0"/>
              <a:t>Vierte Ebene</a:t>
            </a:r>
          </a:p>
          <a:p>
            <a:pPr lvl="4"/>
            <a:r>
              <a:rPr lang="de-DE" altLang="cs-CZ" smtClean="0"/>
              <a:t>Fünfte Ebene</a:t>
            </a:r>
          </a:p>
        </p:txBody>
      </p:sp>
      <p:sp>
        <p:nvSpPr>
          <p:cNvPr id="9" name="VCT_Marker_ID_9" hidden="1"/>
          <p:cNvSpPr/>
          <p:nvPr>
            <p:custDataLst>
              <p:tags r:id="rId11"/>
            </p:custDataLst>
          </p:nvPr>
        </p:nvSpPr>
        <p:spPr>
          <a:xfrm>
            <a:off x="1270000" y="127000"/>
            <a:ext cx="127000" cy="12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30" name="Rechteck 20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6732588" y="6453188"/>
            <a:ext cx="216058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de-DE" altLang="cs-CZ" sz="1000" dirty="0" smtClean="0">
              <a:solidFill>
                <a:srgbClr val="808080"/>
              </a:solidFill>
            </a:endParaRPr>
          </a:p>
        </p:txBody>
      </p:sp>
      <p:cxnSp>
        <p:nvCxnSpPr>
          <p:cNvPr id="10" name="Gerade Verbindung 9"/>
          <p:cNvCxnSpPr/>
          <p:nvPr>
            <p:custDataLst>
              <p:tags r:id="rId13"/>
            </p:custDataLst>
          </p:nvPr>
        </p:nvCxnSpPr>
        <p:spPr bwMode="gray">
          <a:xfrm>
            <a:off x="0" y="1484313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>
            <p:custDataLst>
              <p:tags r:id="rId14"/>
            </p:custDataLst>
          </p:nvPr>
        </p:nvCxnSpPr>
        <p:spPr bwMode="gray">
          <a:xfrm>
            <a:off x="0" y="6453188"/>
            <a:ext cx="9144000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Rechteck 15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250825" y="6453188"/>
            <a:ext cx="4681538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cs-CZ" sz="1000" smtClean="0">
                <a:solidFill>
                  <a:srgbClr val="808080"/>
                </a:solidFill>
              </a:rPr>
              <a:t>© Rödl &amp; Partner</a:t>
            </a:r>
          </a:p>
        </p:txBody>
      </p:sp>
      <p:sp>
        <p:nvSpPr>
          <p:cNvPr id="1034" name="Rechteck 17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4932363" y="6453188"/>
            <a:ext cx="15113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de-DE" altLang="cs-CZ" sz="1000" dirty="0" smtClean="0">
              <a:solidFill>
                <a:srgbClr val="808080"/>
              </a:solidFill>
            </a:endParaRPr>
          </a:p>
        </p:txBody>
      </p:sp>
      <p:pic>
        <p:nvPicPr>
          <p:cNvPr id="1035" name="Picture 2" descr="Výsledek obrázku pro logo právnická fakulta">
            <a:hlinkClick r:id="rId19"/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42875"/>
            <a:ext cx="1103312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</p:sldLayoutIdLst>
  <p:transition>
    <p:fade/>
  </p:transition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Font typeface="Arial" panose="020B0604020202020204" pitchFamily="34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3538" indent="-182563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17550" indent="-1793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717550" indent="-179388" algn="l" defTabSz="914400" rtl="0" eaLnBrk="1" latinLnBrk="0" hangingPunct="1">
        <a:spcBef>
          <a:spcPts val="4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717550" indent="-179388" algn="l" defTabSz="1076325" rtl="0" eaLnBrk="1" latinLnBrk="0" hangingPunct="1">
        <a:spcBef>
          <a:spcPts val="4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717550" indent="-179388" algn="l" defTabSz="914400" rtl="0" eaLnBrk="1" latinLnBrk="0" hangingPunct="1">
        <a:spcBef>
          <a:spcPts val="4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717550" indent="-179388" algn="l" defTabSz="914400" rtl="0" eaLnBrk="1" latinLnBrk="0" hangingPunct="1">
        <a:spcBef>
          <a:spcPts val="4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platzhalter 12"/>
          <p:cNvSpPr>
            <a:spLocks noGrp="1"/>
          </p:cNvSpPr>
          <p:nvPr>
            <p:ph type="body" sz="quarter" idx="4294967295"/>
          </p:nvPr>
        </p:nvSpPr>
        <p:spPr>
          <a:xfrm>
            <a:off x="285750" y="5715000"/>
            <a:ext cx="7078663" cy="431800"/>
          </a:xfrm>
        </p:spPr>
        <p:txBody>
          <a:bodyPr/>
          <a:lstStyle/>
          <a:p>
            <a:pPr algn="r"/>
            <a:endParaRPr lang="de-DE" altLang="cs-CZ" sz="1200" smtClean="0">
              <a:solidFill>
                <a:srgbClr val="808080"/>
              </a:solidFill>
            </a:endParaRPr>
          </a:p>
        </p:txBody>
      </p:sp>
      <p:sp>
        <p:nvSpPr>
          <p:cNvPr id="7171" name="Titel 11"/>
          <p:cNvSpPr>
            <a:spLocks noGrp="1"/>
          </p:cNvSpPr>
          <p:nvPr>
            <p:ph type="title"/>
          </p:nvPr>
        </p:nvSpPr>
        <p:spPr>
          <a:xfrm>
            <a:off x="285750" y="4792663"/>
            <a:ext cx="7072313" cy="850900"/>
          </a:xfrm>
        </p:spPr>
        <p:txBody>
          <a:bodyPr/>
          <a:lstStyle/>
          <a:p>
            <a:pPr algn="r"/>
            <a:r>
              <a:rPr lang="cs-CZ" altLang="cs-CZ" sz="2000" smtClean="0">
                <a:solidFill>
                  <a:schemeClr val="accent1"/>
                </a:solidFill>
              </a:rPr>
              <a:t>Mezinárodní dvojí zdanění</a:t>
            </a:r>
            <a:r>
              <a:rPr lang="cs-CZ" altLang="cs-CZ" sz="1200" smtClean="0">
                <a:solidFill>
                  <a:schemeClr val="accent1"/>
                </a:solidFill>
              </a:rPr>
              <a:t/>
            </a:r>
            <a:br>
              <a:rPr lang="cs-CZ" altLang="cs-CZ" sz="1200" smtClean="0">
                <a:solidFill>
                  <a:schemeClr val="accent1"/>
                </a:solidFill>
              </a:rPr>
            </a:br>
            <a:endParaRPr lang="de-DE" altLang="cs-CZ" sz="1200" smtClean="0">
              <a:solidFill>
                <a:schemeClr val="accent1"/>
              </a:solidFill>
            </a:endParaRPr>
          </a:p>
        </p:txBody>
      </p:sp>
      <p:sp>
        <p:nvSpPr>
          <p:cNvPr id="7172" name="Titel 14"/>
          <p:cNvSpPr txBox="1">
            <a:spLocks/>
          </p:cNvSpPr>
          <p:nvPr>
            <p:custDataLst>
              <p:tags r:id="rId1"/>
            </p:custDataLst>
          </p:nvPr>
        </p:nvSpPr>
        <p:spPr bwMode="gray">
          <a:xfrm>
            <a:off x="400050" y="4221163"/>
            <a:ext cx="69643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de-DE" altLang="cs-CZ" sz="33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2291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Příjmy ze zdrojů na území ČR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§ 22 ZDP</a:t>
            </a:r>
          </a:p>
          <a:p>
            <a:pPr lvl="2" eaLnBrk="1" hangingPunct="1"/>
            <a:r>
              <a:rPr lang="cs-CZ" altLang="cs-CZ" dirty="0" smtClean="0"/>
              <a:t>v ČR je vykonávána relevantní činnost = zdroj příjmů</a:t>
            </a:r>
          </a:p>
          <a:p>
            <a:pPr lvl="2" eaLnBrk="1" hangingPunct="1"/>
            <a:r>
              <a:rPr lang="cs-CZ" altLang="cs-CZ" dirty="0" smtClean="0"/>
              <a:t>v ČR je umístěn majetek = zdroj příjmů</a:t>
            </a:r>
          </a:p>
          <a:p>
            <a:pPr lvl="2" eaLnBrk="1" hangingPunct="1"/>
            <a:r>
              <a:rPr lang="cs-CZ" altLang="cs-CZ" dirty="0" smtClean="0"/>
              <a:t>v ČR má sídlo/bydliště osoba, která příjem vyplácí</a:t>
            </a:r>
          </a:p>
          <a:p>
            <a:pPr lvl="2"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Nemovité věci</a:t>
            </a:r>
          </a:p>
          <a:p>
            <a:pPr lvl="2" eaLnBrk="1" hangingPunct="1"/>
            <a:r>
              <a:rPr lang="cs-CZ" altLang="cs-CZ" dirty="0" smtClean="0"/>
              <a:t>příjmy z prodeje nemovitostí umístěných na území ĆR a práv s nimi spojených</a:t>
            </a:r>
          </a:p>
          <a:p>
            <a:pPr lvl="2" eaLnBrk="1" hangingPunct="1"/>
            <a:r>
              <a:rPr lang="cs-CZ" altLang="cs-CZ" dirty="0" smtClean="0"/>
              <a:t>příjmy z užívání nemovitostí vč. bytů umístěných na území ČR (obdobně zdaněny příjmy z  užívání prostor určených k podnikání)</a:t>
            </a:r>
          </a:p>
          <a:p>
            <a:pPr lvl="2" eaLnBrk="1" hangingPunct="1"/>
            <a:endParaRPr lang="cs-CZ" altLang="cs-CZ" dirty="0"/>
          </a:p>
          <a:p>
            <a:pPr lvl="1" eaLnBrk="1" hangingPunct="1"/>
            <a:r>
              <a:rPr lang="cs-CZ" altLang="cs-CZ" dirty="0" smtClean="0"/>
              <a:t>Aktivní příjmy – příjmy z aktivní činnosti, které poplatník jako podnikatel/zaměstnanec dosahuje při své osobní účasti výkonem vlastní práce nebo nakládáním se svým majetkem (zprav. zdanění ve státě zdroje na základě daňového přiznání)</a:t>
            </a:r>
          </a:p>
          <a:p>
            <a:pPr lvl="1" eaLnBrk="1" hangingPunct="1"/>
            <a:r>
              <a:rPr lang="cs-CZ" altLang="cs-CZ" dirty="0" smtClean="0"/>
              <a:t>Pasivní příjmy – příjmy z užívání majetku, kapitálové a úrokové příjmy (zprav. zdanění ve státě zdroje srážkovou daní)</a:t>
            </a:r>
            <a:endParaRPr lang="cs-CZ" altLang="cs-CZ" dirty="0"/>
          </a:p>
          <a:p>
            <a:pPr lvl="2" eaLnBrk="1" hangingPunct="1"/>
            <a:endParaRPr lang="cs-CZ" altLang="cs-CZ" dirty="0" smtClean="0"/>
          </a:p>
          <a:p>
            <a:pPr marL="180975" lvl="2" indent="0" eaLnBrk="1" hangingPunct="1">
              <a:buNone/>
            </a:pPr>
            <a:endParaRPr lang="cs-CZ" altLang="cs-CZ" dirty="0" smtClean="0"/>
          </a:p>
          <a:p>
            <a:pPr lvl="2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/>
          </a:p>
          <a:p>
            <a:pPr lvl="1" eaLnBrk="1" hangingPunct="1"/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90522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2291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Stálá provozovna</a:t>
            </a:r>
          </a:p>
          <a:p>
            <a:pPr lvl="1" eaLnBrk="1" hangingPunct="1"/>
            <a:r>
              <a:rPr lang="cs-CZ" altLang="cs-CZ" dirty="0" smtClean="0"/>
              <a:t>pobočka zahraničního rezidenta v tuzemsku, jejímž prostřednictvím zahraniční poplatník vykonává v tuzemsku svou činnost</a:t>
            </a:r>
          </a:p>
          <a:p>
            <a:pPr lvl="1" eaLnBrk="1" hangingPunct="1"/>
            <a:r>
              <a:rPr lang="cs-CZ" altLang="cs-CZ" dirty="0" smtClean="0"/>
              <a:t>může mít podobu organizační složky</a:t>
            </a:r>
          </a:p>
          <a:p>
            <a:pPr lvl="1" eaLnBrk="1" hangingPunct="1"/>
            <a:r>
              <a:rPr lang="cs-CZ" altLang="cs-CZ" dirty="0" smtClean="0"/>
              <a:t>nemá právní osobnost, ale daňové předpisy na ni hledí tak, jako by ji měla</a:t>
            </a:r>
          </a:p>
          <a:p>
            <a:pPr lvl="2" eaLnBrk="1" hangingPunct="1"/>
            <a:r>
              <a:rPr lang="cs-CZ" altLang="cs-CZ" dirty="0" smtClean="0"/>
              <a:t>stálou provozovnu nelze „založit“ </a:t>
            </a:r>
            <a:r>
              <a:rPr lang="cs-CZ" altLang="cs-CZ" dirty="0" smtClean="0">
                <a:sym typeface="Wingdings 3"/>
              </a:rPr>
              <a:t> automaticky vzniká při splnění zákonných podmínek (i když pak má poplatník registrační povinnost)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příjmy dosahované prostřednictvím stálé provozovny se daní v tuzemsku</a:t>
            </a:r>
          </a:p>
          <a:p>
            <a:pPr lvl="1" eaLnBrk="1" hangingPunct="1"/>
            <a:r>
              <a:rPr lang="cs-CZ" altLang="cs-CZ" dirty="0" smtClean="0"/>
              <a:t>stálá provozovna podle § 22 ZDP = místo k výkonu činnosti </a:t>
            </a:r>
            <a:r>
              <a:rPr lang="cs-CZ" altLang="cs-CZ" dirty="0" err="1" smtClean="0"/>
              <a:t>zahr</a:t>
            </a:r>
            <a:r>
              <a:rPr lang="cs-CZ" altLang="cs-CZ" dirty="0" smtClean="0"/>
              <a:t>. poplatníků v ČR, např. dílna, kancelář, místo prodeje; časový test – staveniště, stavebně montážní projekt, poskytování služeb (6 měsíců)</a:t>
            </a:r>
          </a:p>
          <a:p>
            <a:pPr lvl="1" eaLnBrk="1" hangingPunct="1"/>
            <a:r>
              <a:rPr lang="cs-CZ" altLang="cs-CZ" dirty="0" smtClean="0"/>
              <a:t>stálá provozovna podle SZDZ = trvalé zařízení pro podnikání; prodloužení časového testu na 8-12 měsíců, vyloučení čistě službové stálé provozovny</a:t>
            </a:r>
          </a:p>
          <a:p>
            <a:pPr lvl="1" eaLnBrk="1" hangingPunct="1"/>
            <a:r>
              <a:rPr lang="cs-CZ" altLang="cs-CZ" dirty="0">
                <a:sym typeface="Wingdings 3"/>
              </a:rPr>
              <a:t>§ 23/11 ZDP  základ daně SP nesmí být vyšší/daňová ztráta nižší, než jaké by z téže činnosti dosáhl tuzemský poplatník</a:t>
            </a:r>
            <a:endParaRPr lang="cs-CZ" altLang="cs-CZ" dirty="0"/>
          </a:p>
          <a:p>
            <a:pPr lvl="1" eaLnBrk="1" hangingPunct="1"/>
            <a:endParaRPr lang="cs-CZ" altLang="cs-CZ" dirty="0"/>
          </a:p>
          <a:p>
            <a:pPr lvl="1" eaLnBrk="1" hangingPunct="1"/>
            <a:r>
              <a:rPr lang="cs-CZ" altLang="cs-CZ" dirty="0" smtClean="0"/>
              <a:t>obchodní reprezentace </a:t>
            </a:r>
            <a:r>
              <a:rPr lang="cs-CZ" altLang="cs-CZ" dirty="0" smtClean="0">
                <a:sym typeface="Wingdings 3"/>
              </a:rPr>
              <a:t> podnikatelská činnost, která nezakládá vznik stálé provozovny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stálá základna = stálá provozovna FO</a:t>
            </a:r>
            <a:endParaRPr lang="cs-CZ" altLang="cs-CZ" dirty="0">
              <a:sym typeface="Wingdings 3"/>
            </a:endParaRPr>
          </a:p>
          <a:p>
            <a:pPr lvl="2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/>
          </a:p>
          <a:p>
            <a:pPr lvl="1" eaLnBrk="1" hangingPunct="1"/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3206015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2291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Zákaz diskriminace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zásada rovného nakládání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daňoví rezidenti druhého smluvního státu nesmí být v horším (daňovém) postavení než rezidenti nesmluvního státu ( smlouva nesmí zakládat rezidentovi smluvního státu povinnosti, které na základě vnitrostátních předpisů nemá)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Čl. 12 Smlouvy o založení ES „V rozsahu působnosti této smlouvy a bez újmy jejím zvláštním ustanovením se zakazuje veškerá diskriminace založená na státní příslušnosti.“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zrušení povinnosti zajištění daně ve vztahu k rezidentům jiných členských států EU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umožnění odčitatelných položek FO – rezidentům členských států EU, pokud mají více než 90 % příjmů ze zdrojů v ČR</a:t>
            </a:r>
            <a:endParaRPr lang="cs-CZ" altLang="cs-CZ" dirty="0">
              <a:sym typeface="Wingdings 3"/>
            </a:endParaRPr>
          </a:p>
          <a:p>
            <a:pPr lvl="2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/>
          </a:p>
          <a:p>
            <a:pPr lvl="1" eaLnBrk="1" hangingPunct="1"/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709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2291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Metody zamezení dvojího zdanění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metoda započtení (Credit system)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úplný zápočet – úrokové příjmy v rámci EU (§ 38f/12 ZDP)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prostý zápočet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metoda vynětí (Exemption)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úplné vynětí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vynětí s výhradou progrese (zohlední se solidární zvýšení daně 7%)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zahraniční daň jako daňově uznatelný náklad</a:t>
            </a:r>
            <a:endParaRPr lang="cs-CZ" altLang="cs-CZ" dirty="0">
              <a:sym typeface="Wingdings 3"/>
            </a:endParaRPr>
          </a:p>
          <a:p>
            <a:pPr lvl="2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/>
          </a:p>
          <a:p>
            <a:pPr lvl="1" eaLnBrk="1" hangingPunct="1"/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66875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4339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smtClean="0"/>
              <a:t>Harmonizace přímých daní na úrovni EU</a:t>
            </a:r>
          </a:p>
          <a:p>
            <a:pPr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Směrnice Rady 2011/196/EU o společném systému zdanění mateřských a dceřiných společností z různých členských států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Směrnice Rady 2003/49/ES o společném systému zdanění úroků a licenčních poplatků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Směrnice Rady 2009/133/ES o společném systému zdanění při fúzích, rozděleních, částečných rozděleních, převodech aktiv a výměně akcií týkající se společností z různých členských států a při přemístění sídla evropské společnosti nebo evropské družstevní společnosti mezi členskými státy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Směrnice Rady 2003/48/ES o zdanění úrokových příjmů z úspor</a:t>
            </a:r>
          </a:p>
          <a:p>
            <a:pPr lvl="2" eaLnBrk="1" hangingPunct="1"/>
            <a:endParaRPr lang="cs-CZ" altLang="cs-CZ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4" eaLnBrk="1" hangingPunct="1"/>
            <a:endParaRPr lang="de-DE" altLang="cs-CZ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smtClean="0"/>
              <a:t>Harmonizace přímých daní na úrovni EU</a:t>
            </a:r>
          </a:p>
          <a:p>
            <a:pPr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EU usiluje o harmonizaci základu daně z příjmů právnických osob</a:t>
            </a:r>
          </a:p>
          <a:p>
            <a:pPr lvl="2" eaLnBrk="1" hangingPunct="1"/>
            <a:r>
              <a:rPr lang="cs-CZ" altLang="cs-CZ" smtClean="0"/>
              <a:t>kauzy mezinárodních daňových úniků </a:t>
            </a:r>
          </a:p>
          <a:p>
            <a:pPr lvl="3" eaLnBrk="1" hangingPunct="1"/>
            <a:r>
              <a:rPr lang="cs-CZ" altLang="cs-CZ" smtClean="0"/>
              <a:t>LuxLeaks – zaměstnanec lucemburské PwC Deltour zveřejnil informace o tajných dohodách týkajících se daňových úlev mezi lucemburskými úřady a nadnárodními korporacemi</a:t>
            </a:r>
          </a:p>
          <a:p>
            <a:pPr lvl="3" eaLnBrk="1" hangingPunct="1"/>
            <a:r>
              <a:rPr lang="cs-CZ" altLang="cs-CZ" smtClean="0"/>
              <a:t>SwissLeaks – novinářské vyšetřování obrovského systému daňových úniků, na kterých se podílela švýcarská pobočka banky HSBC</a:t>
            </a:r>
          </a:p>
          <a:p>
            <a:pPr lvl="3" eaLnBrk="1" hangingPunct="1"/>
            <a:r>
              <a:rPr lang="cs-CZ" altLang="cs-CZ" smtClean="0"/>
              <a:t>Panama Papers – únik z interní databáze právní firmy Mossack Fonseca, prokazující nelegální úkryt příjmů světových politiků a byznysmenů v daňových rájích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Projekt CCCTB = koordinace zdaňování společností v EU</a:t>
            </a:r>
          </a:p>
          <a:p>
            <a:pPr lvl="2" eaLnBrk="1" hangingPunct="1"/>
            <a:r>
              <a:rPr lang="cs-CZ" altLang="cs-CZ" smtClean="0"/>
              <a:t>„zavedení přehlednějšího daňového prostředí pro firmy v EU, férové zdanění, stabilnější výnosy a lepší podnikatelské prostředí“</a:t>
            </a:r>
          </a:p>
          <a:p>
            <a:pPr lvl="2" eaLnBrk="1" hangingPunct="1"/>
            <a:r>
              <a:rPr lang="cs-CZ" altLang="cs-CZ" smtClean="0"/>
              <a:t>2 varianty</a:t>
            </a:r>
          </a:p>
          <a:p>
            <a:pPr lvl="3" eaLnBrk="1" hangingPunct="1"/>
            <a:r>
              <a:rPr lang="cs-CZ" altLang="cs-CZ" smtClean="0"/>
              <a:t>finální – konsolidace</a:t>
            </a:r>
          </a:p>
          <a:p>
            <a:pPr lvl="3" eaLnBrk="1" hangingPunct="1"/>
            <a:r>
              <a:rPr lang="cs-CZ" altLang="cs-CZ" smtClean="0"/>
              <a:t>přechodná – možnost přeshraničního zápočtu ztrát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4" eaLnBrk="1" hangingPunct="1"/>
            <a:endParaRPr lang="de-DE" altLang="cs-CZ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BEPS (Base </a:t>
            </a:r>
            <a:r>
              <a:rPr lang="cs-CZ" altLang="cs-CZ" dirty="0" err="1" smtClean="0"/>
              <a:t>Erosion</a:t>
            </a:r>
            <a:r>
              <a:rPr lang="cs-CZ" altLang="cs-CZ" dirty="0" smtClean="0"/>
              <a:t> and Profit </a:t>
            </a:r>
            <a:r>
              <a:rPr lang="cs-CZ" altLang="cs-CZ" dirty="0" err="1" smtClean="0"/>
              <a:t>Shifting</a:t>
            </a:r>
            <a:r>
              <a:rPr lang="cs-CZ" altLang="cs-CZ" dirty="0" smtClean="0"/>
              <a:t>)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iniciativa OECD</a:t>
            </a:r>
          </a:p>
          <a:p>
            <a:pPr lvl="1" eaLnBrk="1" hangingPunct="1"/>
            <a:r>
              <a:rPr lang="cs-CZ" altLang="cs-CZ" dirty="0" smtClean="0"/>
              <a:t>Zpráva o Řešení problému narušování daňových základů a přesouvání zisků do zahraničí </a:t>
            </a:r>
            <a:r>
              <a:rPr lang="cs-CZ" altLang="cs-CZ" dirty="0" smtClean="0">
                <a:sym typeface="Wingdings 3"/>
              </a:rPr>
              <a:t> Rafael </a:t>
            </a:r>
            <a:r>
              <a:rPr lang="cs-CZ" altLang="cs-CZ" dirty="0" err="1" smtClean="0">
                <a:sym typeface="Wingdings 3"/>
              </a:rPr>
              <a:t>Russo</a:t>
            </a:r>
            <a:r>
              <a:rPr lang="cs-CZ" altLang="cs-CZ" dirty="0" smtClean="0">
                <a:sym typeface="Wingdings 3"/>
              </a:rPr>
              <a:t>: „</a:t>
            </a:r>
            <a:r>
              <a:rPr lang="cs-CZ" altLang="cs-CZ" dirty="0">
                <a:sym typeface="Wingdings 3"/>
              </a:rPr>
              <a:t>Daňové struktury (vytvořené nadnárodními společnostmi za účelem snížení jejich daňových odvodů) jsou ve většině případů zcela legální, takže problém tkví nikoli v těchto strukturách, ale v daňových pravidlech jako </a:t>
            </a:r>
            <a:r>
              <a:rPr lang="cs-CZ" altLang="cs-CZ" dirty="0" smtClean="0">
                <a:sym typeface="Wingdings 3"/>
              </a:rPr>
              <a:t>takových.“  deklarovaná nutnost změny těchto pravidel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cíl:</a:t>
            </a:r>
          </a:p>
          <a:p>
            <a:pPr lvl="2" eaLnBrk="1" hangingPunct="1"/>
            <a:r>
              <a:rPr lang="cs-CZ" altLang="cs-CZ" dirty="0" smtClean="0"/>
              <a:t>zastavit </a:t>
            </a:r>
            <a:r>
              <a:rPr lang="cs-CZ" altLang="cs-CZ" dirty="0"/>
              <a:t>ztrátu daně z příjmů právnických osob pro státní </a:t>
            </a:r>
            <a:r>
              <a:rPr lang="cs-CZ" altLang="cs-CZ" dirty="0" smtClean="0"/>
              <a:t>rozpočty</a:t>
            </a:r>
          </a:p>
          <a:p>
            <a:pPr lvl="2" eaLnBrk="1" hangingPunct="1"/>
            <a:r>
              <a:rPr lang="cs-CZ" altLang="cs-CZ" dirty="0" smtClean="0"/>
              <a:t>zajistit</a:t>
            </a:r>
            <a:r>
              <a:rPr lang="cs-CZ" altLang="cs-CZ" dirty="0"/>
              <a:t>, aby příjmy byly zdaňovány tam, kde byla vytvořena ekonomická </a:t>
            </a:r>
            <a:r>
              <a:rPr lang="cs-CZ" altLang="cs-CZ" dirty="0" smtClean="0"/>
              <a:t>hodnota</a:t>
            </a:r>
          </a:p>
          <a:p>
            <a:pPr lvl="2" eaLnBrk="1" hangingPunct="1"/>
            <a:r>
              <a:rPr lang="cs-CZ" altLang="cs-CZ" dirty="0" smtClean="0"/>
              <a:t>formovat </a:t>
            </a:r>
            <a:r>
              <a:rPr lang="cs-CZ" altLang="cs-CZ" dirty="0"/>
              <a:t>daňové systémy jako spravedlivé a důvěryhodné pro poplatníky</a:t>
            </a:r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817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Multilaterální konvence (</a:t>
            </a:r>
            <a:r>
              <a:rPr lang="en-US" altLang="cs-CZ" dirty="0"/>
              <a:t>Multilateral Convention to Implement Tax Treaty Related Measures to Prevent Base Erosion and Profit </a:t>
            </a:r>
            <a:r>
              <a:rPr lang="en-US" altLang="cs-CZ" dirty="0" smtClean="0"/>
              <a:t>Shifting</a:t>
            </a:r>
            <a:r>
              <a:rPr lang="cs-CZ" altLang="cs-CZ" dirty="0" smtClean="0"/>
              <a:t>) ze dne 24. 11. 2016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dirty="0"/>
              <a:t>multilaterální úmluva, která umožní souběžnou změnu více než 3000 smluv o zamezení dvojího </a:t>
            </a:r>
            <a:r>
              <a:rPr lang="cs-CZ" dirty="0" smtClean="0"/>
              <a:t>zdanění</a:t>
            </a:r>
          </a:p>
          <a:p>
            <a:pPr lvl="2" eaLnBrk="1" hangingPunct="1"/>
            <a:r>
              <a:rPr lang="cs-CZ" dirty="0" smtClean="0"/>
              <a:t>tam</a:t>
            </a:r>
            <a:r>
              <a:rPr lang="cs-CZ" dirty="0"/>
              <a:t>, kde k Multilaterální konvenci přistoupí oba smluvní státy (tedy podepíší ji a ratifikují), změní se jejich smlouva i zamezení dvojího zdanění v rozsahu schváleném oběma smluvními státy v rámci jejich přistoupení k Multilaterální konvenci a nebude zapotřebí dalšího </a:t>
            </a:r>
            <a:r>
              <a:rPr lang="cs-CZ" dirty="0" smtClean="0"/>
              <a:t>vyjednávání</a:t>
            </a:r>
          </a:p>
          <a:p>
            <a:pPr lvl="2" eaLnBrk="1" hangingPunct="1"/>
            <a:r>
              <a:rPr lang="cs-CZ" dirty="0" smtClean="0"/>
              <a:t>změna těch ustanovení SZDZ</a:t>
            </a:r>
            <a:r>
              <a:rPr lang="cs-CZ" dirty="0"/>
              <a:t>, která vytváří – na základě nedostatečné vnitrostátní daňové legislativy – prostor pro to, aby se korporace vyhnuly </a:t>
            </a:r>
            <a:r>
              <a:rPr lang="cs-CZ" dirty="0" smtClean="0"/>
              <a:t>zdanění</a:t>
            </a:r>
          </a:p>
          <a:p>
            <a:pPr marL="180975" lvl="2" indent="0" eaLnBrk="1" hangingPunct="1">
              <a:buNone/>
            </a:pPr>
            <a:endParaRPr lang="cs-CZ" dirty="0" smtClean="0"/>
          </a:p>
          <a:p>
            <a:pPr lvl="1" eaLnBrk="1" hangingPunct="1"/>
            <a:r>
              <a:rPr lang="cs-CZ" dirty="0" smtClean="0"/>
              <a:t>3 kategorie ustanovení (podle závaznosti)</a:t>
            </a:r>
          </a:p>
          <a:p>
            <a:pPr lvl="2" eaLnBrk="1" hangingPunct="1"/>
            <a:r>
              <a:rPr lang="cs-CZ" dirty="0" smtClean="0"/>
              <a:t>1. minimální standardy</a:t>
            </a:r>
          </a:p>
          <a:p>
            <a:pPr lvl="2" eaLnBrk="1" hangingPunct="1"/>
            <a:r>
              <a:rPr lang="cs-CZ" dirty="0" smtClean="0"/>
              <a:t>2. ustanovení, u nichž si státy mohou uplatnit výhradu</a:t>
            </a:r>
          </a:p>
          <a:p>
            <a:pPr lvl="2" eaLnBrk="1" hangingPunct="1"/>
            <a:r>
              <a:rPr lang="cs-CZ" dirty="0" smtClean="0"/>
              <a:t>3. ustanovení, která státy musí výslovně přijmout</a:t>
            </a:r>
          </a:p>
          <a:p>
            <a:pPr lvl="2" eaLnBrk="1" hangingPunct="1"/>
            <a:endParaRPr lang="cs-CZ" dirty="0"/>
          </a:p>
          <a:p>
            <a:pPr lvl="1" eaLnBrk="1" hangingPunct="1"/>
            <a:r>
              <a:rPr lang="cs-CZ" dirty="0" smtClean="0"/>
              <a:t>ČR – přijetí 7. 6. 2017 (pouze minimální standardy pro všech 87 SZDZ)</a:t>
            </a:r>
          </a:p>
          <a:p>
            <a:pPr lvl="1" eaLnBrk="1" hangingPunct="1"/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574265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Multilaterální konvence (</a:t>
            </a:r>
            <a:r>
              <a:rPr lang="en-US" altLang="cs-CZ" dirty="0"/>
              <a:t>Multilateral Convention to Implement Tax Treaty Related Measures to Prevent Base Erosion and Profit </a:t>
            </a:r>
            <a:r>
              <a:rPr lang="en-US" altLang="cs-CZ" dirty="0" smtClean="0"/>
              <a:t>Shifting</a:t>
            </a:r>
            <a:r>
              <a:rPr lang="cs-CZ" altLang="cs-CZ" dirty="0" smtClean="0"/>
              <a:t>) ze dne 24. 11. 2016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dirty="0" smtClean="0"/>
              <a:t>minimální standardy</a:t>
            </a:r>
          </a:p>
          <a:p>
            <a:pPr lvl="2" eaLnBrk="1" hangingPunct="1"/>
            <a:r>
              <a:rPr lang="cs-CZ" altLang="cs-CZ" dirty="0" smtClean="0"/>
              <a:t>(i) preambule </a:t>
            </a:r>
            <a:r>
              <a:rPr lang="cs-CZ" altLang="cs-CZ" dirty="0"/>
              <a:t>jasně </a:t>
            </a:r>
            <a:r>
              <a:rPr lang="cs-CZ" altLang="cs-CZ" dirty="0" smtClean="0"/>
              <a:t>deklarující, že </a:t>
            </a:r>
            <a:r>
              <a:rPr lang="cs-CZ" altLang="cs-CZ" dirty="0"/>
              <a:t>účelem smlouvy je zamezit příležitostem vyhýbání se </a:t>
            </a:r>
            <a:r>
              <a:rPr lang="cs-CZ" altLang="cs-CZ" dirty="0" smtClean="0"/>
              <a:t>zdanění </a:t>
            </a:r>
            <a:r>
              <a:rPr lang="cs-CZ" altLang="cs-CZ" dirty="0">
                <a:sym typeface="Wingdings 3"/>
              </a:rPr>
              <a:t> stávající preambule smluv o zamezení dvojího zdanění obsahují účel plynoucí z jejich označení – tedy zabránit dvojímu zdanění, a doplňuje jej slovy „aniž by tím byly vytvořeny příležitosti k nezdanění nebo sníženému zdanění prostřednictvím zkrácení daně nebo vyhýbání se </a:t>
            </a:r>
            <a:r>
              <a:rPr lang="cs-CZ" altLang="cs-CZ" dirty="0" smtClean="0">
                <a:sym typeface="Wingdings 3"/>
              </a:rPr>
              <a:t>zdanění“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(ii) test hlavního účelu transakce (</a:t>
            </a:r>
            <a:r>
              <a:rPr lang="cs-CZ" altLang="cs-CZ" dirty="0" err="1" smtClean="0"/>
              <a:t>principal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purpose</a:t>
            </a:r>
            <a:r>
              <a:rPr lang="cs-CZ" altLang="cs-CZ" dirty="0" smtClean="0"/>
              <a:t> test  - PPT) </a:t>
            </a:r>
            <a:r>
              <a:rPr lang="cs-CZ" altLang="cs-CZ" dirty="0">
                <a:sym typeface="Wingdings 3"/>
              </a:rPr>
              <a:t> zákaz, aby korporace využila výhodu plynoucí ze smlouvy o zamezení dvojího zdanění, pokud je zřejmé, že jedním z hlavních důvodů uskutečnění konkrétní obchodní transakce nebo nastavení konkrétní korporátní struktury je získání této daňové výhody 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(iii</a:t>
            </a:r>
            <a:r>
              <a:rPr lang="cs-CZ" altLang="cs-CZ" dirty="0"/>
              <a:t>) závazek smluvních stran řešit spory plynoucí ze smlouvy o zamezení dvojího zdanění postupem pro dosažení vzájemné dohody (</a:t>
            </a:r>
            <a:r>
              <a:rPr lang="cs-CZ" altLang="cs-CZ" dirty="0" err="1"/>
              <a:t>mutual</a:t>
            </a:r>
            <a:r>
              <a:rPr lang="cs-CZ" altLang="cs-CZ" dirty="0"/>
              <a:t> agreement procedure – </a:t>
            </a:r>
            <a:r>
              <a:rPr lang="cs-CZ" altLang="cs-CZ" dirty="0" smtClean="0"/>
              <a:t>MAP)</a:t>
            </a:r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96435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Multilaterální konvence (</a:t>
            </a:r>
            <a:r>
              <a:rPr lang="en-US" altLang="cs-CZ" dirty="0"/>
              <a:t>Multilateral Convention to Implement Tax Treaty Related Measures to Prevent Base Erosion and Profit </a:t>
            </a:r>
            <a:r>
              <a:rPr lang="en-US" altLang="cs-CZ" dirty="0" smtClean="0"/>
              <a:t>Shifting</a:t>
            </a:r>
            <a:r>
              <a:rPr lang="cs-CZ" altLang="cs-CZ" dirty="0" smtClean="0"/>
              <a:t>) ze dne 24. 11. 2016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dirty="0" smtClean="0"/>
              <a:t>druhá kategorie ustanovení</a:t>
            </a:r>
          </a:p>
          <a:p>
            <a:pPr lvl="2" eaLnBrk="1" hangingPunct="1"/>
            <a:r>
              <a:rPr lang="cs-CZ" altLang="cs-CZ" dirty="0" smtClean="0"/>
              <a:t>(i</a:t>
            </a:r>
            <a:r>
              <a:rPr lang="cs-CZ" altLang="cs-CZ" dirty="0"/>
              <a:t>) pravidla pro zdanění příjmů transparentních entit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(ii) zdanění osob majících dvojí daňové rezidentství</a:t>
            </a:r>
          </a:p>
          <a:p>
            <a:pPr lvl="2" eaLnBrk="1" hangingPunct="1"/>
            <a:r>
              <a:rPr lang="cs-CZ" altLang="cs-CZ" dirty="0" smtClean="0"/>
              <a:t>(iii) zdanění dividend</a:t>
            </a:r>
          </a:p>
          <a:p>
            <a:pPr lvl="2" eaLnBrk="1" hangingPunct="1"/>
            <a:r>
              <a:rPr lang="cs-CZ" altLang="cs-CZ" dirty="0" smtClean="0"/>
              <a:t>(iv) zdanění stálé provozovny (se zaměřením na provozovny ve třetích zemích)</a:t>
            </a:r>
          </a:p>
          <a:p>
            <a:pPr lvl="2" eaLnBrk="1" hangingPunct="1"/>
            <a:r>
              <a:rPr lang="cs-CZ" altLang="cs-CZ" dirty="0" smtClean="0"/>
              <a:t>(v) pravidla proti vzniku stálé provozovny</a:t>
            </a:r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53147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819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/>
              <a:t>Mezinárodní zdanění</a:t>
            </a:r>
          </a:p>
          <a:p>
            <a:pPr lvl="1" eaLnBrk="1" hangingPunct="1"/>
            <a:r>
              <a:rPr lang="cs-CZ" altLang="cs-CZ" dirty="0" smtClean="0"/>
              <a:t>určitá pravidla mezi státy, která se uplatňují na transakce mezi poplatníky těchto států a která zahrnují veškeré daňové vztahy, které vyvstávají na základě právních předpisů, týkajících se zdanění příjmu nebo majetku v případě, že je přítomen zahraniční prvek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Daňové povinnosti</a:t>
            </a:r>
          </a:p>
          <a:p>
            <a:pPr lvl="1" eaLnBrk="1" hangingPunct="1"/>
            <a:r>
              <a:rPr lang="cs-CZ" altLang="cs-CZ" dirty="0" smtClean="0"/>
              <a:t>primárně upraveny vnitrostátní legislativou</a:t>
            </a:r>
          </a:p>
          <a:p>
            <a:pPr lvl="2" eaLnBrk="1" hangingPunct="1"/>
            <a:r>
              <a:rPr lang="cs-CZ" altLang="cs-CZ" dirty="0" smtClean="0">
                <a:sym typeface="Wingdings" panose="05000000000000000000" pitchFamily="2" charset="2"/>
              </a:rPr>
              <a:t> reálně dochází k překrývání dvou či více daňových jurisdikcí</a:t>
            </a:r>
            <a:endParaRPr lang="de-DE" altLang="cs-CZ" dirty="0" smtClean="0"/>
          </a:p>
          <a:p>
            <a:pPr lvl="2" eaLnBrk="1" hangingPunct="1"/>
            <a:r>
              <a:rPr lang="cs-CZ" altLang="cs-CZ" dirty="0" smtClean="0">
                <a:sym typeface="Wingdings" panose="05000000000000000000" pitchFamily="2" charset="2"/>
              </a:rPr>
              <a:t> vnitrostátní normy doplňují mezinárodní smlouvy</a:t>
            </a:r>
            <a:endParaRPr lang="de-DE" altLang="cs-CZ" dirty="0" smtClean="0"/>
          </a:p>
          <a:p>
            <a:pPr lvl="4"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Daňová konkurence</a:t>
            </a:r>
          </a:p>
          <a:p>
            <a:pPr lvl="1" eaLnBrk="1" hangingPunct="1"/>
            <a:r>
              <a:rPr lang="cs-CZ" altLang="cs-CZ" dirty="0" smtClean="0"/>
              <a:t>státy usilují lepšími daňovými podmínkami o přízeň </a:t>
            </a:r>
            <a:r>
              <a:rPr lang="cs-CZ" altLang="cs-CZ" dirty="0" err="1" smtClean="0"/>
              <a:t>investzorů</a:t>
            </a:r>
            <a:r>
              <a:rPr lang="cs-CZ" altLang="cs-CZ" dirty="0" smtClean="0"/>
              <a:t>, turistů, obchodníků, občanů</a:t>
            </a:r>
          </a:p>
          <a:p>
            <a:pPr lvl="1" eaLnBrk="1" hangingPunct="1"/>
            <a:r>
              <a:rPr lang="cs-CZ" altLang="cs-CZ" dirty="0" smtClean="0">
                <a:sym typeface="Wingdings" panose="05000000000000000000" pitchFamily="2" charset="2"/>
              </a:rPr>
              <a:t> mezinárodní smlouvy nemají nastolit stav s nulovým zdaněním, ale stav, kdy je zdanění příznivé a vyrovnané pro daňové subjekty z obou smluvních států (= kompromisní rozdělení daňových výnosů mezi smluvní státy)</a:t>
            </a:r>
          </a:p>
          <a:p>
            <a:pPr lvl="1" eaLnBrk="1" hangingPunct="1"/>
            <a:endParaRPr lang="cs-CZ" altLang="cs-CZ" dirty="0">
              <a:sym typeface="Wingdings" panose="05000000000000000000" pitchFamily="2" charset="2"/>
            </a:endParaRPr>
          </a:p>
          <a:p>
            <a:pPr lvl="1" eaLnBrk="1" hangingPunct="1"/>
            <a:endParaRPr lang="cs-CZ" altLang="cs-CZ" dirty="0" smtClean="0"/>
          </a:p>
          <a:p>
            <a:pPr lvl="4" eaLnBrk="1" hangingPunct="1"/>
            <a:endParaRPr lang="cs-CZ" altLang="cs-CZ" dirty="0" smtClean="0"/>
          </a:p>
          <a:p>
            <a:pPr lvl="4" eaLnBrk="1" hangingPunct="1"/>
            <a:endParaRPr lang="cs-CZ" altLang="cs-CZ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  <p:sp>
        <p:nvSpPr>
          <p:cNvPr id="8196" name="Rechteck 37"/>
          <p:cNvSpPr>
            <a:spLocks noChangeArrowheads="1"/>
          </p:cNvSpPr>
          <p:nvPr/>
        </p:nvSpPr>
        <p:spPr bwMode="gray">
          <a:xfrm>
            <a:off x="250825" y="6237288"/>
            <a:ext cx="8642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82800" anchor="b"/>
          <a:lstStyle>
            <a:lvl1pPr eaLnBrk="0" hangingPunct="0">
              <a:spcBef>
                <a:spcPts val="400"/>
              </a:spcBef>
              <a:buClr>
                <a:schemeClr val="accent2"/>
              </a:buClr>
              <a:buFont typeface="Arial" panose="020B0604020202020204" pitchFamily="34" charset="0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lang="de-DE" altLang="cs-CZ" sz="10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Mezinárodní dvojí zdanění</a:t>
            </a:r>
            <a:endParaRPr lang="de-DE" altLang="cs-CZ" dirty="0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Multilaterální konvence (</a:t>
            </a:r>
            <a:r>
              <a:rPr lang="en-US" altLang="cs-CZ" dirty="0"/>
              <a:t>Multilateral Convention to Implement Tax Treaty Related Measures to Prevent Base Erosion and Profit </a:t>
            </a:r>
            <a:r>
              <a:rPr lang="en-US" altLang="cs-CZ" dirty="0" smtClean="0"/>
              <a:t>Shifting</a:t>
            </a:r>
            <a:r>
              <a:rPr lang="cs-CZ" altLang="cs-CZ" dirty="0" smtClean="0"/>
              <a:t>) ze dne 24. 11. 2016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dirty="0" smtClean="0"/>
              <a:t>třetí kategorie ustanovení</a:t>
            </a:r>
          </a:p>
          <a:p>
            <a:pPr lvl="2" eaLnBrk="1" hangingPunct="1"/>
            <a:r>
              <a:rPr lang="cs-CZ" altLang="cs-CZ" dirty="0" smtClean="0"/>
              <a:t>(i) alternativy pro správnou aplikaci SZDZ</a:t>
            </a:r>
          </a:p>
          <a:p>
            <a:pPr lvl="2" eaLnBrk="1" hangingPunct="1"/>
            <a:r>
              <a:rPr lang="cs-CZ" altLang="cs-CZ" dirty="0" smtClean="0"/>
              <a:t>(ii</a:t>
            </a:r>
            <a:r>
              <a:rPr lang="cs-CZ" altLang="cs-CZ" dirty="0"/>
              <a:t>) alternativy boje proti zneužívání výjimek pro vznik stálé provozovny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(</a:t>
            </a:r>
            <a:r>
              <a:rPr lang="cs-CZ" altLang="cs-CZ" dirty="0"/>
              <a:t>iii) zjednodušená aplikace omezení výhod plynoucích ze smlouvy o zamezení dvojího zdanění na tzv. kvalifikované subjekty, tedy subjekty, které splňují stanovené podmínky (</a:t>
            </a:r>
            <a:r>
              <a:rPr lang="cs-CZ" altLang="cs-CZ" dirty="0" err="1"/>
              <a:t>Limitation</a:t>
            </a:r>
            <a:r>
              <a:rPr lang="cs-CZ" altLang="cs-CZ" dirty="0"/>
              <a:t> of </a:t>
            </a:r>
            <a:r>
              <a:rPr lang="cs-CZ" altLang="cs-CZ" dirty="0" err="1"/>
              <a:t>Benefits</a:t>
            </a:r>
            <a:r>
              <a:rPr lang="cs-CZ" altLang="cs-CZ" dirty="0"/>
              <a:t>)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(</a:t>
            </a:r>
            <a:r>
              <a:rPr lang="cs-CZ" altLang="cs-CZ" dirty="0"/>
              <a:t>iv) rozhodčí doložka pro řešení sporů, které se nepodaří vyřešit vzájemnou dohodou</a:t>
            </a:r>
            <a:endParaRPr lang="cs-CZ" altLang="cs-CZ" dirty="0" smtClean="0"/>
          </a:p>
          <a:p>
            <a:pPr marL="180975" lvl="2" indent="0" eaLnBrk="1" hangingPunct="1">
              <a:buNone/>
            </a:pPr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458891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Mezinárodní dvojí zdanění</a:t>
            </a:r>
            <a:endParaRPr lang="de-DE" altLang="cs-CZ" dirty="0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Multilaterální konvence (</a:t>
            </a:r>
            <a:r>
              <a:rPr lang="en-US" altLang="cs-CZ" dirty="0"/>
              <a:t>Multilateral Convention to Implement Tax Treaty Related Measures to Prevent Base Erosion and Profit </a:t>
            </a:r>
            <a:r>
              <a:rPr lang="en-US" altLang="cs-CZ" dirty="0" smtClean="0"/>
              <a:t>Shifting</a:t>
            </a:r>
            <a:r>
              <a:rPr lang="cs-CZ" altLang="cs-CZ" dirty="0" smtClean="0"/>
              <a:t>) ze dne 24. 11. 2016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dirty="0" smtClean="0"/>
              <a:t>Test hlavního účelu transakce</a:t>
            </a:r>
          </a:p>
          <a:p>
            <a:pPr lvl="2" eaLnBrk="1" hangingPunct="1"/>
            <a:r>
              <a:rPr lang="cs-CZ" altLang="cs-CZ" dirty="0" smtClean="0"/>
              <a:t>dosud je </a:t>
            </a:r>
            <a:r>
              <a:rPr lang="cs-CZ" altLang="cs-CZ" dirty="0"/>
              <a:t>daňovým únikem transakce, která nemá jiný účel, než využít daňového </a:t>
            </a:r>
            <a:r>
              <a:rPr lang="cs-CZ" altLang="cs-CZ" dirty="0" smtClean="0"/>
              <a:t>zvýhodnění </a:t>
            </a:r>
            <a:r>
              <a:rPr lang="cs-CZ" altLang="cs-CZ" dirty="0" smtClean="0">
                <a:sym typeface="Wingdings 3"/>
              </a:rPr>
              <a:t> judikatura NSS</a:t>
            </a:r>
            <a:r>
              <a:rPr lang="cs-CZ" altLang="cs-CZ" dirty="0">
                <a:sym typeface="Wingdings 3"/>
              </a:rPr>
              <a:t>: </a:t>
            </a:r>
            <a:r>
              <a:rPr lang="cs-CZ" altLang="cs-CZ" dirty="0" smtClean="0">
                <a:sym typeface="Wingdings 3"/>
              </a:rPr>
              <a:t>zneužitím </a:t>
            </a:r>
            <a:r>
              <a:rPr lang="cs-CZ" altLang="cs-CZ" dirty="0">
                <a:sym typeface="Wingdings 3"/>
              </a:rPr>
              <a:t>práva v oblasti daňové je </a:t>
            </a:r>
            <a:r>
              <a:rPr lang="cs-CZ" altLang="cs-CZ" dirty="0" smtClean="0">
                <a:sym typeface="Wingdings 3"/>
              </a:rPr>
              <a:t>„získání </a:t>
            </a:r>
            <a:r>
              <a:rPr lang="cs-CZ" altLang="cs-CZ" dirty="0">
                <a:sym typeface="Wingdings 3"/>
              </a:rPr>
              <a:t>výhody ze stanovených pravidel umělým vytvořením podmínek pro její </a:t>
            </a:r>
            <a:r>
              <a:rPr lang="cs-CZ" altLang="cs-CZ" dirty="0" smtClean="0">
                <a:sym typeface="Wingdings 3"/>
              </a:rPr>
              <a:t>získání“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PPT </a:t>
            </a:r>
            <a:r>
              <a:rPr lang="cs-CZ" altLang="cs-CZ" dirty="0" smtClean="0">
                <a:sym typeface="Wingdings 3"/>
              </a:rPr>
              <a:t> </a:t>
            </a:r>
            <a:r>
              <a:rPr lang="cs-CZ" altLang="cs-CZ" dirty="0">
                <a:sym typeface="Wingdings 3"/>
              </a:rPr>
              <a:t>zneužitím práva je takové jednání, pokud jedním z hlavních (tedy nikoli jediným) důvodů takového jednání </a:t>
            </a:r>
            <a:r>
              <a:rPr lang="cs-CZ" altLang="cs-CZ" dirty="0" smtClean="0">
                <a:sym typeface="Wingdings 3"/>
              </a:rPr>
              <a:t>je </a:t>
            </a:r>
            <a:r>
              <a:rPr lang="cs-CZ" altLang="cs-CZ" dirty="0">
                <a:sym typeface="Wingdings 3"/>
              </a:rPr>
              <a:t>získání daňové </a:t>
            </a:r>
            <a:r>
              <a:rPr lang="cs-CZ" altLang="cs-CZ" dirty="0" smtClean="0">
                <a:sym typeface="Wingdings 3"/>
              </a:rPr>
              <a:t>výhody  interpretační a </a:t>
            </a:r>
            <a:r>
              <a:rPr lang="cs-CZ" altLang="cs-CZ" dirty="0">
                <a:sym typeface="Wingdings 3"/>
              </a:rPr>
              <a:t>aplikační problémy  každá transakce, která svému subjektu – díky formě nebo místě realizace – umožní nulové nebo nižší zdanění, </a:t>
            </a:r>
            <a:r>
              <a:rPr lang="cs-CZ" altLang="cs-CZ" dirty="0" smtClean="0">
                <a:sym typeface="Wingdings 3"/>
              </a:rPr>
              <a:t>může být </a:t>
            </a:r>
            <a:r>
              <a:rPr lang="cs-CZ" altLang="cs-CZ" dirty="0">
                <a:sym typeface="Wingdings 3"/>
              </a:rPr>
              <a:t>automaticky považována za nelegální, protože jedním z jejích (hlavních) důvodů bylo nižší zdanění</a:t>
            </a:r>
            <a:endParaRPr lang="cs-CZ" altLang="cs-CZ" dirty="0" smtClean="0"/>
          </a:p>
          <a:p>
            <a:pPr marL="180975" lvl="2" indent="0" eaLnBrk="1" hangingPunct="1">
              <a:buNone/>
            </a:pPr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6668597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Mezinárodní dvojí zdanění</a:t>
            </a:r>
            <a:endParaRPr lang="de-DE" altLang="cs-CZ" dirty="0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Multilaterální konvence (</a:t>
            </a:r>
            <a:r>
              <a:rPr lang="en-US" altLang="cs-CZ" dirty="0"/>
              <a:t>Multilateral Convention to Implement Tax Treaty Related Measures to Prevent Base Erosion and Profit </a:t>
            </a:r>
            <a:r>
              <a:rPr lang="en-US" altLang="cs-CZ" dirty="0" smtClean="0"/>
              <a:t>Shifting</a:t>
            </a:r>
            <a:r>
              <a:rPr lang="cs-CZ" altLang="cs-CZ" dirty="0" smtClean="0"/>
              <a:t>) ze dne 24. 11. 2016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dirty="0" smtClean="0"/>
              <a:t>Transparentní entity</a:t>
            </a:r>
          </a:p>
          <a:p>
            <a:pPr lvl="2" eaLnBrk="1" hangingPunct="1"/>
            <a:r>
              <a:rPr lang="cs-CZ" altLang="cs-CZ" dirty="0"/>
              <a:t>= subjekty, jejichž zisk je zcela nebo zčásti zdaňován na úrovni jejich společníků (beneficientů, zpravidla fyzických </a:t>
            </a:r>
            <a:r>
              <a:rPr lang="cs-CZ" altLang="cs-CZ" dirty="0" smtClean="0"/>
              <a:t>osob)</a:t>
            </a:r>
          </a:p>
          <a:p>
            <a:pPr lvl="2" eaLnBrk="1" hangingPunct="1"/>
            <a:r>
              <a:rPr lang="cs-CZ" altLang="cs-CZ" dirty="0"/>
              <a:t>pravidlo, podle něhož musí být odmítnuta výhoda zakotvená smlouvou o zamezení dvojího zdanění ve vztahu k takovému příjmu, který by pak – podle vnitrostátních předpisů – nepodléhal zdanění v žádném smluvním </a:t>
            </a:r>
            <a:r>
              <a:rPr lang="cs-CZ" altLang="cs-CZ" dirty="0" smtClean="0"/>
              <a:t>státu</a:t>
            </a:r>
          </a:p>
          <a:p>
            <a:pPr lvl="2" eaLnBrk="1" hangingPunct="1"/>
            <a:r>
              <a:rPr lang="cs-CZ" altLang="cs-CZ" dirty="0"/>
              <a:t>SZDZ bude aplikována jen na ty příjmy rezidenta smluvního státu, které budou podléhat zdanění alespoň v jednom smluvním státě</a:t>
            </a:r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567254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Mezinárodní dvojí zdanění</a:t>
            </a:r>
            <a:endParaRPr lang="de-DE" altLang="cs-CZ" dirty="0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Multilaterální konvence (</a:t>
            </a:r>
            <a:r>
              <a:rPr lang="en-US" altLang="cs-CZ" dirty="0"/>
              <a:t>Multilateral Convention to Implement Tax Treaty Related Measures to Prevent Base Erosion and Profit </a:t>
            </a:r>
            <a:r>
              <a:rPr lang="en-US" altLang="cs-CZ" dirty="0" smtClean="0"/>
              <a:t>Shifting</a:t>
            </a:r>
            <a:r>
              <a:rPr lang="cs-CZ" altLang="cs-CZ" dirty="0" smtClean="0"/>
              <a:t>) ze dne 24. 11. 2016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dirty="0" smtClean="0"/>
              <a:t>Dvojí rezidenství </a:t>
            </a:r>
          </a:p>
          <a:p>
            <a:pPr lvl="2" eaLnBrk="1" hangingPunct="1"/>
            <a:r>
              <a:rPr lang="cs-CZ" altLang="cs-CZ" dirty="0"/>
              <a:t>Právnické osoby, které by byly daňovými rezidenty ve dvou státech, nebudou moci využít výhodu plynoucí ze smlouvy o zamezení dvojího zdanění, dokud se strany nedohodnou buď na jediné rezidenci pro účely smlouvy nebo na konkrétních výhodách, které se daňovému subjektu poskytnou bez ohledu na jeho </a:t>
            </a:r>
            <a:r>
              <a:rPr lang="cs-CZ" altLang="cs-CZ" dirty="0" smtClean="0"/>
              <a:t>rezidenství.</a:t>
            </a:r>
          </a:p>
          <a:p>
            <a:pPr lvl="2" eaLnBrk="1" hangingPunct="1"/>
            <a:endParaRPr lang="cs-CZ" altLang="cs-CZ" dirty="0" smtClean="0"/>
          </a:p>
          <a:p>
            <a:pPr lvl="1" eaLnBrk="1" hangingPunct="1"/>
            <a:r>
              <a:rPr lang="cs-CZ" dirty="0" smtClean="0"/>
              <a:t>Dvojí nezdanění – 3 alternativy</a:t>
            </a:r>
            <a:endParaRPr lang="cs-CZ" dirty="0"/>
          </a:p>
          <a:p>
            <a:pPr lvl="2" eaLnBrk="1" hangingPunct="1"/>
            <a:r>
              <a:rPr lang="cs-CZ" altLang="cs-CZ" dirty="0" smtClean="0"/>
              <a:t>(i) nezdanění ve státě rezidenta je podmíněno zdaněním ve státě zdroje</a:t>
            </a:r>
          </a:p>
          <a:p>
            <a:pPr lvl="2" eaLnBrk="1" hangingPunct="1"/>
            <a:r>
              <a:rPr lang="cs-CZ" altLang="cs-CZ" dirty="0" smtClean="0"/>
              <a:t>(ii) dividenda, která nepodléhá zdanění ve státě rezidenta, nesmí být ve státě zdroje považována za daňově účinný náklad</a:t>
            </a:r>
          </a:p>
          <a:p>
            <a:pPr lvl="2" eaLnBrk="1" hangingPunct="1"/>
            <a:r>
              <a:rPr lang="cs-CZ" altLang="cs-CZ" dirty="0" smtClean="0"/>
              <a:t>(iii) zamezení dvojího zdanění výhradně metodou započtení (vyloučení metody vynětí)</a:t>
            </a:r>
            <a:endParaRPr lang="cs-CZ" altLang="cs-CZ" dirty="0"/>
          </a:p>
          <a:p>
            <a:pPr lvl="2" eaLnBrk="1" hangingPunct="1"/>
            <a:endParaRPr lang="cs-CZ" altLang="cs-CZ" dirty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221580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Mezinárodní dvojí zdanění</a:t>
            </a:r>
            <a:endParaRPr lang="de-DE" altLang="cs-CZ" dirty="0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Multilaterální konvence (</a:t>
            </a:r>
            <a:r>
              <a:rPr lang="en-US" altLang="cs-CZ" dirty="0"/>
              <a:t>Multilateral Convention to Implement Tax Treaty Related Measures to Prevent Base Erosion and Profit </a:t>
            </a:r>
            <a:r>
              <a:rPr lang="en-US" altLang="cs-CZ" dirty="0" smtClean="0"/>
              <a:t>Shifting</a:t>
            </a:r>
            <a:r>
              <a:rPr lang="cs-CZ" altLang="cs-CZ" dirty="0" smtClean="0"/>
              <a:t>) ze dne 24. 11. 2016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dirty="0" err="1" smtClean="0"/>
              <a:t>Treaty</a:t>
            </a:r>
            <a:r>
              <a:rPr lang="cs-CZ" dirty="0" smtClean="0"/>
              <a:t> shopping</a:t>
            </a:r>
          </a:p>
          <a:p>
            <a:pPr lvl="2" eaLnBrk="1" hangingPunct="1"/>
            <a:r>
              <a:rPr lang="cs-CZ" altLang="cs-CZ" dirty="0" smtClean="0"/>
              <a:t>= stěhování sídla korporací do států s příznivějším zdaněním </a:t>
            </a:r>
            <a:r>
              <a:rPr lang="cs-CZ" altLang="cs-CZ" dirty="0" smtClean="0">
                <a:sym typeface="Wingdings 3"/>
              </a:rPr>
              <a:t> spekulativní výběr daňové jurisdikce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použití zejm. u korporací typu </a:t>
            </a:r>
            <a:r>
              <a:rPr lang="cs-CZ" altLang="cs-CZ" dirty="0" err="1" smtClean="0">
                <a:sym typeface="Wingdings 3"/>
              </a:rPr>
              <a:t>letterbox</a:t>
            </a:r>
            <a:r>
              <a:rPr lang="cs-CZ" altLang="cs-CZ" dirty="0" smtClean="0">
                <a:sym typeface="Wingdings 3"/>
              </a:rPr>
              <a:t>  zásada PPT a LOB (</a:t>
            </a:r>
            <a:r>
              <a:rPr lang="cs-CZ" altLang="cs-CZ" dirty="0" err="1" smtClean="0">
                <a:sym typeface="Wingdings 3"/>
              </a:rPr>
              <a:t>Limitation</a:t>
            </a:r>
            <a:r>
              <a:rPr lang="cs-CZ" altLang="cs-CZ" dirty="0" smtClean="0">
                <a:sym typeface="Wingdings 3"/>
              </a:rPr>
              <a:t> of </a:t>
            </a:r>
            <a:r>
              <a:rPr lang="cs-CZ" altLang="cs-CZ" dirty="0" err="1" smtClean="0">
                <a:sym typeface="Wingdings 3"/>
              </a:rPr>
              <a:t>Benefits</a:t>
            </a:r>
            <a:r>
              <a:rPr lang="cs-CZ" altLang="cs-CZ" dirty="0" smtClean="0">
                <a:sym typeface="Wingdings 3"/>
              </a:rPr>
              <a:t> – omezení výhody plynoucí ze SZDZ jen na kvalifikované subjekty, které splňují stanovené podmínky)</a:t>
            </a:r>
            <a:endParaRPr lang="cs-CZ" altLang="cs-CZ" dirty="0" smtClean="0"/>
          </a:p>
          <a:p>
            <a:pPr lvl="2"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Aktualizace definice stálé provozovny </a:t>
            </a:r>
            <a:r>
              <a:rPr lang="cs-CZ" altLang="cs-CZ" dirty="0" smtClean="0">
                <a:sym typeface="Wingdings 3"/>
              </a:rPr>
              <a:t> boj proti nedaněným obchodním reprezentacím – stálá provozovna vznikne v důsledku jednání zástupce</a:t>
            </a:r>
            <a:r>
              <a:rPr lang="cs-CZ" altLang="cs-CZ" dirty="0">
                <a:sym typeface="Wingdings 3"/>
              </a:rPr>
              <a:t>, pokud </a:t>
            </a:r>
            <a:endParaRPr lang="cs-CZ" altLang="cs-CZ" dirty="0" smtClean="0">
              <a:sym typeface="Wingdings 3"/>
            </a:endParaRPr>
          </a:p>
          <a:p>
            <a:pPr lvl="2" eaLnBrk="1" hangingPunct="1"/>
            <a:r>
              <a:rPr lang="cs-CZ" altLang="cs-CZ" dirty="0" smtClean="0">
                <a:sym typeface="Wingdings 3"/>
              </a:rPr>
              <a:t>(</a:t>
            </a:r>
            <a:r>
              <a:rPr lang="cs-CZ" altLang="cs-CZ" dirty="0">
                <a:sym typeface="Wingdings 3"/>
              </a:rPr>
              <a:t>i) osoba jedná za </a:t>
            </a:r>
            <a:r>
              <a:rPr lang="cs-CZ" altLang="cs-CZ" dirty="0" smtClean="0">
                <a:sym typeface="Wingdings 3"/>
              </a:rPr>
              <a:t>společnost</a:t>
            </a:r>
            <a:endParaRPr lang="cs-CZ" altLang="cs-CZ" dirty="0">
              <a:sym typeface="Wingdings 3"/>
            </a:endParaRPr>
          </a:p>
          <a:p>
            <a:pPr lvl="2" eaLnBrk="1" hangingPunct="1"/>
            <a:r>
              <a:rPr lang="cs-CZ" altLang="cs-CZ" dirty="0" smtClean="0">
                <a:sym typeface="Wingdings 3"/>
              </a:rPr>
              <a:t>(ii</a:t>
            </a:r>
            <a:r>
              <a:rPr lang="cs-CZ" altLang="cs-CZ" dirty="0">
                <a:sym typeface="Wingdings 3"/>
              </a:rPr>
              <a:t>) nečiní tak v rámci své obvyklé podnikatelské činnosti nezávislého </a:t>
            </a:r>
            <a:r>
              <a:rPr lang="cs-CZ" altLang="cs-CZ" dirty="0" smtClean="0">
                <a:sym typeface="Wingdings 3"/>
              </a:rPr>
              <a:t>zástupce</a:t>
            </a:r>
            <a:endParaRPr lang="cs-CZ" altLang="cs-CZ" dirty="0">
              <a:sym typeface="Wingdings 3"/>
            </a:endParaRPr>
          </a:p>
          <a:p>
            <a:pPr lvl="2" eaLnBrk="1" hangingPunct="1"/>
            <a:r>
              <a:rPr lang="cs-CZ" altLang="cs-CZ" dirty="0" smtClean="0">
                <a:sym typeface="Wingdings 3"/>
              </a:rPr>
              <a:t>(iii</a:t>
            </a:r>
            <a:r>
              <a:rPr lang="cs-CZ" altLang="cs-CZ" dirty="0">
                <a:sym typeface="Wingdings 3"/>
              </a:rPr>
              <a:t>) zpravidla, tedy opakovaně, uzavírá smlouvy nebo podniká kroky směřující k jejich </a:t>
            </a:r>
            <a:r>
              <a:rPr lang="cs-CZ" altLang="cs-CZ" dirty="0" smtClean="0">
                <a:sym typeface="Wingdings 3"/>
              </a:rPr>
              <a:t>uzavření</a:t>
            </a:r>
            <a:endParaRPr lang="cs-CZ" altLang="cs-CZ" dirty="0">
              <a:sym typeface="Wingdings 3"/>
            </a:endParaRPr>
          </a:p>
          <a:p>
            <a:pPr lvl="2" eaLnBrk="1" hangingPunct="1"/>
            <a:r>
              <a:rPr lang="cs-CZ" altLang="cs-CZ" dirty="0" smtClean="0">
                <a:sym typeface="Wingdings 3"/>
              </a:rPr>
              <a:t>(iv</a:t>
            </a:r>
            <a:r>
              <a:rPr lang="cs-CZ" altLang="cs-CZ" dirty="0">
                <a:sym typeface="Wingdings 3"/>
              </a:rPr>
              <a:t>) smlouvy takto uzavřené jsou standardními smlouvami, které nevyžadují zásadní vyjednávání ze strany </a:t>
            </a:r>
            <a:r>
              <a:rPr lang="cs-CZ" altLang="cs-CZ" dirty="0" smtClean="0">
                <a:sym typeface="Wingdings 3"/>
              </a:rPr>
              <a:t>společnosti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(iv</a:t>
            </a:r>
            <a:r>
              <a:rPr lang="cs-CZ" altLang="cs-CZ" dirty="0">
                <a:sym typeface="Wingdings 3"/>
              </a:rPr>
              <a:t>) tyto smlouvy společnost zavazují v tom smyslu, že znějí na jméno společnosti nebo se v nich jedná o služby nebo průmyslová práva </a:t>
            </a:r>
            <a:r>
              <a:rPr lang="cs-CZ" altLang="cs-CZ" dirty="0" smtClean="0">
                <a:sym typeface="Wingdings 3"/>
              </a:rPr>
              <a:t>společnosti</a:t>
            </a:r>
            <a:endParaRPr lang="cs-CZ" altLang="cs-CZ" dirty="0"/>
          </a:p>
          <a:p>
            <a:pPr lvl="2" eaLnBrk="1" hangingPunct="1"/>
            <a:endParaRPr lang="cs-CZ" altLang="cs-CZ" dirty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2260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Mezinárodní dvojí zdanění</a:t>
            </a:r>
            <a:endParaRPr lang="de-DE" altLang="cs-CZ" dirty="0" smtClean="0"/>
          </a:p>
        </p:txBody>
      </p:sp>
      <p:sp>
        <p:nvSpPr>
          <p:cNvPr id="13315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Návrh oznamovací povinnosti poradců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dirty="0" smtClean="0"/>
              <a:t>Iniciativa Evropské komise</a:t>
            </a:r>
          </a:p>
          <a:p>
            <a:pPr lvl="1" eaLnBrk="1" hangingPunct="1"/>
            <a:r>
              <a:rPr lang="cs-CZ" dirty="0"/>
              <a:t>návrh tzv. nových pravidel transparentnosti (návrh Směrnice Rady, kterou se mění směrnice 2011/16/EU</a:t>
            </a:r>
            <a:r>
              <a:rPr lang="cs-CZ" dirty="0" smtClean="0"/>
              <a:t>) ze dne 21. 6. 2017</a:t>
            </a:r>
          </a:p>
          <a:p>
            <a:pPr lvl="1" eaLnBrk="1" hangingPunct="1"/>
            <a:r>
              <a:rPr lang="cs-CZ" dirty="0" smtClean="0"/>
              <a:t>zavedení oznamovací povinnosti „zprostředkovatelů“ (= daňoví poradci</a:t>
            </a:r>
            <a:r>
              <a:rPr lang="cs-CZ" dirty="0"/>
              <a:t>, advokáti) = osoby, </a:t>
            </a:r>
            <a:r>
              <a:rPr lang="cs-CZ" dirty="0" smtClean="0"/>
              <a:t>které </a:t>
            </a:r>
            <a:r>
              <a:rPr lang="cs-CZ" dirty="0"/>
              <a:t>se podílejí na tzv. agresivním daňovém </a:t>
            </a:r>
            <a:r>
              <a:rPr lang="cs-CZ" dirty="0" smtClean="0"/>
              <a:t>plánování</a:t>
            </a:r>
          </a:p>
          <a:p>
            <a:pPr lvl="1" eaLnBrk="1" hangingPunct="1"/>
            <a:r>
              <a:rPr lang="cs-CZ" dirty="0"/>
              <a:t>Evropská komise vidí jako důsledek agresivního daňového plánování to, že „členské státy trpí přesouváním zisků, které by se jinak vytvářely a byly zdanitelné na jejich území, do jurisdikcí s nízkým zdaněním a často pociťují erozi svých základů </a:t>
            </a:r>
            <a:r>
              <a:rPr lang="cs-CZ" dirty="0" smtClean="0"/>
              <a:t>daně“</a:t>
            </a:r>
          </a:p>
          <a:p>
            <a:pPr lvl="1" eaLnBrk="1" hangingPunct="1"/>
            <a:r>
              <a:rPr lang="cs-CZ" dirty="0" smtClean="0"/>
              <a:t>nová </a:t>
            </a:r>
            <a:r>
              <a:rPr lang="cs-CZ" dirty="0"/>
              <a:t>pravidla transparentnosti = výše řečeným zprostředkovatelům, kteří navrhují pro své klienty systém daňového plánování, by </a:t>
            </a:r>
            <a:r>
              <a:rPr lang="cs-CZ" dirty="0" smtClean="0"/>
              <a:t>měla být </a:t>
            </a:r>
            <a:r>
              <a:rPr lang="cs-CZ" dirty="0"/>
              <a:t>uložena povinnost poskytovat daňové správě veškeré informace týkající se daňového plánování, pokud se bude jednat o případ, blíže nevysvětleného, agresivního daňového </a:t>
            </a:r>
            <a:r>
              <a:rPr lang="cs-CZ" dirty="0" smtClean="0"/>
              <a:t>plánování</a:t>
            </a:r>
          </a:p>
          <a:p>
            <a:pPr lvl="1" eaLnBrk="1" hangingPunct="1"/>
            <a:r>
              <a:rPr lang="cs-CZ" dirty="0">
                <a:sym typeface="Wingdings 3"/>
              </a:rPr>
              <a:t> jasný zásah do zákonem chráněné povinnosti </a:t>
            </a:r>
            <a:r>
              <a:rPr lang="cs-CZ" dirty="0" smtClean="0">
                <a:sym typeface="Wingdings 3"/>
              </a:rPr>
              <a:t>mlčenlivosti advokátů a daňových poradců</a:t>
            </a:r>
          </a:p>
          <a:p>
            <a:pPr marL="0" lvl="1" indent="0" eaLnBrk="1" hangingPunct="1">
              <a:buNone/>
            </a:pPr>
            <a:endParaRPr lang="cs-CZ" dirty="0" smtClean="0"/>
          </a:p>
          <a:p>
            <a:pPr lvl="2" eaLnBrk="1" hangingPunct="1"/>
            <a:endParaRPr lang="cs-CZ" altLang="cs-CZ" dirty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350167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0243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altLang="cs-CZ" dirty="0" smtClean="0"/>
              <a:t>Dvojí zdanění</a:t>
            </a:r>
          </a:p>
          <a:p>
            <a:pPr lvl="1" eaLnBrk="1" hangingPunct="1">
              <a:defRPr/>
            </a:pPr>
            <a:r>
              <a:rPr lang="cs-CZ" altLang="cs-CZ" dirty="0" smtClean="0"/>
              <a:t>situace, kdy je tentýž předmět daně nebo tentýž majetek podroben dvakrát či vícekrát zdanění toutéž nebo obdobnou daní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tj. nejde o situaci např. u prodeje alkoholu, kdy je placena spotřební daň a daň z přidané hodnoty (jde o různé daně)</a:t>
            </a:r>
          </a:p>
          <a:p>
            <a:pPr lvl="4"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cs-CZ" altLang="cs-CZ" dirty="0" smtClean="0"/>
              <a:t>Zásady vnitrostátního zdaňování příjmů:</a:t>
            </a:r>
          </a:p>
          <a:p>
            <a:pPr lvl="1" eaLnBrk="1" hangingPunct="1">
              <a:defRPr/>
            </a:pPr>
            <a:r>
              <a:rPr lang="cs-CZ" altLang="cs-CZ" dirty="0" smtClean="0"/>
              <a:t>1. stát zdaňuje všechny celosvětové příjmy svých rezidentů</a:t>
            </a:r>
          </a:p>
          <a:p>
            <a:pPr lvl="1" eaLnBrk="1" hangingPunct="1">
              <a:defRPr/>
            </a:pPr>
            <a:r>
              <a:rPr lang="cs-CZ" altLang="cs-CZ" dirty="0" smtClean="0">
                <a:sym typeface="Wingdings"/>
              </a:rPr>
              <a:t>2. stát zdaňuje všechny příjmy nerezidentů, které pocházejí ze zdrojů na území daného státu</a:t>
            </a:r>
          </a:p>
          <a:p>
            <a:pPr lvl="1" eaLnBrk="1" hangingPunct="1">
              <a:defRPr/>
            </a:pPr>
            <a:r>
              <a:rPr lang="cs-CZ" altLang="cs-CZ" dirty="0" smtClean="0">
                <a:sym typeface="Wingdings"/>
              </a:rPr>
              <a:t> </a:t>
            </a:r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mezinárodní dvojí zdanění </a:t>
            </a:r>
            <a:r>
              <a:rPr lang="cs-CZ" altLang="cs-CZ" dirty="0" smtClean="0">
                <a:sym typeface="Wingdings"/>
              </a:rPr>
              <a:t>= příjem jedné osoby pocházející ze zahraničí je daněn jak ve státě, kde je osoba rezidentem, tak ve státě, kde osoba dosáhla příjem</a:t>
            </a:r>
          </a:p>
          <a:p>
            <a:pPr lvl="1" eaLnBrk="1" hangingPunct="1">
              <a:defRPr/>
            </a:pPr>
            <a:r>
              <a:rPr lang="cs-CZ" altLang="cs-CZ" dirty="0" smtClean="0">
                <a:sym typeface="Wingdings"/>
              </a:rPr>
              <a:t> vnitrostátní dvojí zdanění = zdanění jednoho příjmu dvakrát toutéž daní v jednom státě (např. zisk kapitálových společností x zdanění dividendy)</a:t>
            </a:r>
          </a:p>
          <a:p>
            <a:pPr lvl="1" eaLnBrk="1" hangingPunct="1">
              <a:defRPr/>
            </a:pPr>
            <a:r>
              <a:rPr lang="cs-CZ" altLang="cs-CZ" dirty="0" smtClean="0">
                <a:sym typeface="Wingdings"/>
              </a:rPr>
              <a:t>mezinárodní </a:t>
            </a:r>
            <a:r>
              <a:rPr lang="cs-CZ" altLang="cs-CZ" b="1" dirty="0" smtClean="0">
                <a:sym typeface="Wingdings"/>
              </a:rPr>
              <a:t>dvojí nezdaněn</a:t>
            </a:r>
            <a:r>
              <a:rPr lang="cs-CZ" altLang="cs-CZ" dirty="0" smtClean="0">
                <a:sym typeface="Wingdings"/>
              </a:rPr>
              <a:t>í </a:t>
            </a:r>
            <a:r>
              <a:rPr lang="cs-CZ" altLang="cs-CZ" dirty="0" smtClean="0">
                <a:sym typeface="Wingdings 3"/>
              </a:rPr>
              <a:t> situace, kdy v důsledku nedostatečného překrytí daňových zákonů jednotlivých států dochází k tomu, že určitý příjem nebo majetek není zdaněn ani ve státě zdroje ani ve státě rezidenta</a:t>
            </a:r>
            <a:endParaRPr lang="cs-CZ" altLang="cs-CZ" dirty="0" smtClean="0"/>
          </a:p>
          <a:p>
            <a:pPr lvl="4"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lvl="4"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lvl="4" eaLnBrk="1" hangingPunct="1">
              <a:buFont typeface="Arial" charset="0"/>
              <a:buChar char="•"/>
              <a:defRPr/>
            </a:pPr>
            <a:endParaRPr lang="de-DE" alt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0243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Opatření k zamezení dvojího zdanění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jednostranné opatření</a:t>
            </a:r>
          </a:p>
          <a:p>
            <a:pPr lvl="2" eaLnBrk="1" hangingPunct="1"/>
            <a:r>
              <a:rPr lang="cs-CZ" altLang="cs-CZ" dirty="0" smtClean="0"/>
              <a:t>stát ve vnitrostátním předpise zohlední zdanění příjmů rezidentů ze zahraničí </a:t>
            </a:r>
          </a:p>
          <a:p>
            <a:pPr lvl="4"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daňové smlouvy</a:t>
            </a:r>
          </a:p>
          <a:p>
            <a:pPr lvl="2" eaLnBrk="1" hangingPunct="1"/>
            <a:r>
              <a:rPr lang="cs-CZ" altLang="cs-CZ" dirty="0" smtClean="0"/>
              <a:t>státy si domluví kritéria, podle nichž se právo na zdanění konkrétního příjmu vyhradí pouze jednomu ze států nebo se státy podělí o výnos ze zdanění konkrétního příjmu</a:t>
            </a:r>
          </a:p>
          <a:p>
            <a:pPr lvl="2"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Daňová optimalizace x daňově zvýhodněné lokality</a:t>
            </a:r>
            <a:endParaRPr lang="cs-CZ" altLang="cs-CZ" dirty="0"/>
          </a:p>
          <a:p>
            <a:pPr lvl="2" eaLnBrk="1" hangingPunct="1"/>
            <a:r>
              <a:rPr lang="cs-CZ" altLang="cs-CZ" dirty="0" smtClean="0"/>
              <a:t>Nelegální – primitivní fakturační podvody, snižování zdanění dividend prostřednictvím praní kuponů, využití účelově založených zahraničních pojišťoven, poskytovatelů licencí apod.</a:t>
            </a:r>
          </a:p>
          <a:p>
            <a:pPr lvl="2" eaLnBrk="1" hangingPunct="1"/>
            <a:r>
              <a:rPr lang="cs-CZ" altLang="cs-CZ" dirty="0" smtClean="0"/>
              <a:t>Proti: boj proti daňovým rájům (Panama Papers), BEPS, boj proti agresivnímu daňovému plánování</a:t>
            </a:r>
          </a:p>
          <a:p>
            <a:pPr lvl="2" eaLnBrk="1" hangingPunct="1"/>
            <a:r>
              <a:rPr lang="cs-CZ" altLang="cs-CZ" dirty="0" smtClean="0"/>
              <a:t>! skutečné místo vedení </a:t>
            </a:r>
          </a:p>
          <a:p>
            <a:pPr lvl="2" eaLnBrk="1" hangingPunct="1"/>
            <a:r>
              <a:rPr lang="cs-CZ" altLang="cs-CZ" dirty="0" smtClean="0"/>
              <a:t>! zneužití práva – test ekonomické kauzy transakce</a:t>
            </a:r>
          </a:p>
          <a:p>
            <a:pPr lvl="4" eaLnBrk="1" hangingPunct="1"/>
            <a:endParaRPr lang="cs-CZ" altLang="cs-CZ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1267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smtClean="0"/>
              <a:t>Smlouvy o zamezení dvojího zdanění</a:t>
            </a:r>
          </a:p>
          <a:p>
            <a:pPr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nejčastěji v oboru daně z příjmů a majetku</a:t>
            </a:r>
          </a:p>
          <a:p>
            <a:pPr lvl="1" eaLnBrk="1" hangingPunct="1"/>
            <a:r>
              <a:rPr lang="cs-CZ" altLang="cs-CZ" smtClean="0"/>
              <a:t>sporadicky v oboru dědické daně (ČR x Rakousko, ČR x Slovensko)</a:t>
            </a:r>
          </a:p>
          <a:p>
            <a:pPr lvl="1" eaLnBrk="1" hangingPunct="1"/>
            <a:r>
              <a:rPr lang="cs-CZ" altLang="cs-CZ" smtClean="0"/>
              <a:t>nulové v oboru nepřímých daní (DPH, spotřební daně) – nehrozí dvojí zdanění, vývoz zboží nebo služeb podléhajících nepřímým daním je osvobozen od daně v tuzemsku)</a:t>
            </a:r>
          </a:p>
          <a:p>
            <a:pPr lvl="2" eaLnBrk="1" hangingPunct="1"/>
            <a:endParaRPr lang="cs-CZ" altLang="cs-CZ" smtClean="0"/>
          </a:p>
          <a:p>
            <a:pPr lvl="4" eaLnBrk="1" hangingPunct="1"/>
            <a:endParaRPr lang="cs-CZ" altLang="cs-CZ" smtClean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Zásady smluv o zamezení dvojího zdanění</a:t>
            </a:r>
          </a:p>
          <a:p>
            <a:pPr eaLnBrk="1" hangingPunct="1"/>
            <a:r>
              <a:rPr lang="cs-CZ" altLang="cs-CZ" smtClean="0"/>
              <a:t>	</a:t>
            </a:r>
          </a:p>
          <a:p>
            <a:pPr lvl="1" eaLnBrk="1" hangingPunct="1"/>
            <a:r>
              <a:rPr lang="cs-CZ" altLang="cs-CZ" smtClean="0"/>
              <a:t>nestanoví poplatníkům nové povinnosti</a:t>
            </a:r>
          </a:p>
          <a:p>
            <a:pPr lvl="1" eaLnBrk="1" hangingPunct="1"/>
            <a:r>
              <a:rPr lang="cs-CZ" altLang="cs-CZ" smtClean="0"/>
              <a:t>kolizní norma sui generis</a:t>
            </a:r>
          </a:p>
          <a:p>
            <a:pPr lvl="1" eaLnBrk="1" hangingPunct="1"/>
            <a:r>
              <a:rPr lang="cs-CZ" altLang="cs-CZ" smtClean="0"/>
              <a:t>umožňují výměnu informací mezi smluvními státy</a:t>
            </a:r>
          </a:p>
          <a:p>
            <a:pPr lvl="1" eaLnBrk="1" hangingPunct="1"/>
            <a:r>
              <a:rPr lang="cs-CZ" altLang="cs-CZ" smtClean="0"/>
              <a:t>v zemi signatáře mají sílu zákona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4" eaLnBrk="1" hangingPunct="1"/>
            <a:endParaRPr lang="de-DE" altLang="cs-CZ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1267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Vzorové smlouvy o zamezení dvojího zdanění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Vzorová smlouva OECD </a:t>
            </a:r>
            <a:r>
              <a:rPr lang="cs-CZ" altLang="cs-CZ" dirty="0" smtClean="0">
                <a:sym typeface="Wingdings 3"/>
              </a:rPr>
              <a:t> vzor pro smlouvy mezi hospodářsky vyspělými státy  oboustranný tok investic a příjmů  příjem zdaňován převážně v zemi domicilu poplatníka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Vzorová smlouva OSN  vzor pro smlouvy mezi vyspělým státem a rozvojovou zemí  jednostranný tok investic a příjmů  příjem zdaňován převážně v zemi zdroje příjmu</a:t>
            </a:r>
          </a:p>
          <a:p>
            <a:pPr lvl="1" eaLnBrk="1" hangingPunct="1"/>
            <a:endParaRPr lang="cs-CZ" altLang="cs-CZ" dirty="0">
              <a:sym typeface="Wingdings 3"/>
            </a:endParaRPr>
          </a:p>
          <a:p>
            <a:pPr lvl="1" eaLnBrk="1" hangingPunct="1"/>
            <a:r>
              <a:rPr lang="cs-CZ" altLang="cs-CZ" dirty="0" smtClean="0">
                <a:sym typeface="Wingdings 3"/>
              </a:rPr>
              <a:t>Vzorová smlouva ČR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vychází ze vzoru OECD 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oprávnění vymezovat službové stálé provozovny při splnění časového testu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nesouhlas se zrcadlovou úpravou základu daně v případě, že zahraniční finanční správa navýší základ daně v zahraničí z důvodu nesprávně nastavených převodních cen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zařazení příjmů z programového vybavení pod licenční poplatky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zařazení příjmů z pronájmu movitých věcí pod licenční poplatky</a:t>
            </a:r>
          </a:p>
          <a:p>
            <a:pPr lvl="1" eaLnBrk="1" hangingPunct="1"/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27740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2291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Sjednávání mezinárodních smluv 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čl. 65 Ústavy – MS sjednává prezident, může tuto pravomoc přenést na vládu nebo její jednotlivé členy</a:t>
            </a:r>
          </a:p>
          <a:p>
            <a:pPr lvl="1" eaLnBrk="1" hangingPunct="1"/>
            <a:r>
              <a:rPr lang="cs-CZ" altLang="cs-CZ" dirty="0" smtClean="0"/>
              <a:t>souhlas Parlamentu ČR</a:t>
            </a:r>
          </a:p>
          <a:p>
            <a:pPr lvl="1" eaLnBrk="1" hangingPunct="1"/>
            <a:r>
              <a:rPr lang="cs-CZ" altLang="cs-CZ" dirty="0" smtClean="0"/>
              <a:t>ratifikace prezidentem + výměna ratifikačních listin</a:t>
            </a:r>
          </a:p>
          <a:p>
            <a:pPr lvl="1" eaLnBrk="1" hangingPunct="1"/>
            <a:r>
              <a:rPr lang="cs-CZ" altLang="cs-CZ" dirty="0" smtClean="0"/>
              <a:t>publikace ve Sb. m. s. (dříve ve Sbírce zákonů)</a:t>
            </a:r>
          </a:p>
          <a:p>
            <a:pPr lvl="1" eaLnBrk="1" hangingPunct="1"/>
            <a:r>
              <a:rPr lang="cs-CZ" altLang="cs-CZ" dirty="0" smtClean="0"/>
              <a:t>zveřejněním se smlouva stává součástí právního řádu ČR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dirty="0" smtClean="0"/>
              <a:t>Pravidla výkladu – Vídeňská úmluva o mezinárodním právu</a:t>
            </a:r>
          </a:p>
          <a:p>
            <a:pPr lvl="4" eaLnBrk="1" hangingPunct="1"/>
            <a:endParaRPr lang="de-DE" alt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2291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Daňový domicil, omezená a neomezená daňová povinnost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ve většině daňových systémů podléhají osoby usazené v daném státě širším daňovým povinnostem než osoby neusazené</a:t>
            </a:r>
          </a:p>
          <a:p>
            <a:pPr lvl="1" eaLnBrk="1" hangingPunct="1"/>
            <a:r>
              <a:rPr lang="cs-CZ" altLang="cs-CZ" dirty="0" smtClean="0"/>
              <a:t>daňový domicil = daňová rezidence</a:t>
            </a:r>
          </a:p>
          <a:p>
            <a:pPr lvl="1" eaLnBrk="1" hangingPunct="1"/>
            <a:r>
              <a:rPr lang="cs-CZ" altLang="cs-CZ" dirty="0" smtClean="0"/>
              <a:t>stát zdaňuje všechny (celosvětové) příjmy rezidentů a příjmy nerezidentů, jen pokud mají zdroj v daném státě</a:t>
            </a:r>
          </a:p>
          <a:p>
            <a:pPr lvl="1" eaLnBrk="1" hangingPunct="1"/>
            <a:r>
              <a:rPr lang="cs-CZ" altLang="cs-CZ" dirty="0"/>
              <a:t> </a:t>
            </a:r>
            <a:r>
              <a:rPr lang="cs-CZ" altLang="cs-CZ" dirty="0" smtClean="0">
                <a:sym typeface="Wingdings 3"/>
              </a:rPr>
              <a:t> neomezená a omezená daňová povinnost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určování daňové rezidence – rozhodující je vnitrostátní právo, pouze pokud je kolize, nastupuje SZDZ 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Daňový domicil podle ZDP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§ 2, § 17</a:t>
            </a:r>
          </a:p>
          <a:p>
            <a:pPr lvl="1" eaLnBrk="1" hangingPunct="1"/>
            <a:r>
              <a:rPr lang="cs-CZ" altLang="cs-CZ" dirty="0" smtClean="0">
                <a:sym typeface="Wingdings 3"/>
              </a:rPr>
              <a:t>Pokyn GFŘ D-6: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změna bydliště – každá část roku se posuzuje samostatně, neomezená daňová povinnost pro zdržování se platí po celé zdaňovací období</a:t>
            </a:r>
            <a:endParaRPr lang="cs-CZ" altLang="cs-CZ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8354528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Mezinárodní dvojí zdanění</a:t>
            </a:r>
            <a:endParaRPr lang="de-DE" altLang="cs-CZ" smtClean="0"/>
          </a:p>
        </p:txBody>
      </p:sp>
      <p:sp>
        <p:nvSpPr>
          <p:cNvPr id="12291" name="Textplatzhalter 9"/>
          <p:cNvSpPr>
            <a:spLocks noGrp="1"/>
          </p:cNvSpPr>
          <p:nvPr>
            <p:ph type="body" sz="quarter" idx="4294967295"/>
          </p:nvPr>
        </p:nvSpPr>
        <p:spPr>
          <a:xfrm>
            <a:off x="250825" y="1773238"/>
            <a:ext cx="8642350" cy="43195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Daňový domicil podle SZDZ</a:t>
            </a:r>
          </a:p>
          <a:p>
            <a:pPr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FO - bydliště</a:t>
            </a:r>
          </a:p>
          <a:p>
            <a:pPr lvl="2" eaLnBrk="1" hangingPunct="1"/>
            <a:r>
              <a:rPr lang="cs-CZ" altLang="cs-CZ" dirty="0" smtClean="0"/>
              <a:t>stálý byt</a:t>
            </a:r>
          </a:p>
          <a:p>
            <a:pPr lvl="2" eaLnBrk="1" hangingPunct="1"/>
            <a:r>
              <a:rPr lang="cs-CZ" altLang="cs-CZ" dirty="0" smtClean="0"/>
              <a:t>středisko životních zájmů</a:t>
            </a:r>
          </a:p>
          <a:p>
            <a:pPr lvl="2" eaLnBrk="1" hangingPunct="1"/>
            <a:r>
              <a:rPr lang="cs-CZ" altLang="cs-CZ" dirty="0" smtClean="0"/>
              <a:t>obvyklé zdržování se</a:t>
            </a:r>
          </a:p>
          <a:p>
            <a:pPr lvl="2" eaLnBrk="1" hangingPunct="1"/>
            <a:r>
              <a:rPr lang="cs-CZ" altLang="cs-CZ" dirty="0" smtClean="0"/>
              <a:t>dohoda ministrů financí</a:t>
            </a:r>
          </a:p>
          <a:p>
            <a:pPr lvl="1" eaLnBrk="1" hangingPunct="1"/>
            <a:r>
              <a:rPr lang="cs-CZ" altLang="cs-CZ" dirty="0" smtClean="0"/>
              <a:t>PO – místo vedení</a:t>
            </a:r>
          </a:p>
          <a:p>
            <a:pPr lvl="1"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Skutečný vlastník příjmů</a:t>
            </a:r>
          </a:p>
          <a:p>
            <a:pPr lvl="2" eaLnBrk="1" hangingPunct="1"/>
            <a:r>
              <a:rPr lang="cs-CZ" altLang="cs-CZ" dirty="0" smtClean="0"/>
              <a:t>osoba, které je třeba tento příjem reálně ekonomicky přisoudit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 zásada zdanit toho poplatníka, který je skutečným vlastníkem zdaňovaných příjmů</a:t>
            </a:r>
          </a:p>
          <a:p>
            <a:pPr lvl="2" eaLnBrk="1" hangingPunct="1"/>
            <a:r>
              <a:rPr lang="cs-CZ" altLang="cs-CZ" dirty="0" smtClean="0">
                <a:sym typeface="Wingdings 3"/>
              </a:rPr>
              <a:t>transparentní entita </a:t>
            </a:r>
            <a:r>
              <a:rPr lang="cs-CZ" altLang="cs-CZ" dirty="0" smtClean="0"/>
              <a:t> </a:t>
            </a:r>
          </a:p>
          <a:p>
            <a:pPr lvl="1" eaLnBrk="1" hangingPunct="1"/>
            <a:endParaRPr lang="cs-CZ" altLang="cs-CZ" dirty="0"/>
          </a:p>
          <a:p>
            <a:pPr lvl="1" eaLnBrk="1" hangingPunct="1"/>
            <a:endParaRPr lang="cs-CZ" altLang="cs-CZ" dirty="0" smtClean="0"/>
          </a:p>
          <a:p>
            <a:pPr lvl="4" eaLnBrk="1" hangingPunct="1"/>
            <a:endParaRPr lang="de-DE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472953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0m5oKo40GxZeBsnUVAL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03.05.2010 14:32:47"/>
  <p:tag name="THINKCELLSHAPEDONOTDELETE" val="pUDTwlhMPLEeFxvsYkoaaKw"/>
  <p:tag name="VCT-TEMPLATE" val="Roedl_und_Partner_Vorlage_mit_Logo.potx"/>
  <p:tag name="VCTMASTER" val="Roedl_und_Partner_Vorlage_mit_Logo"/>
  <p:tag name="VCTORDER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qn.mcLCESDKcbTgxUZ6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DTnLLbnEaPtTtHukR2s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v4FlirfK0G5RBNvL6lKO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nL3sdmaUKcMpOfi.44t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0m5oKo40GxZeBsnUVAL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EW9SZGl.0Or5bKJRzcOq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EUxh9XiY0.LY.7QG1W9e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16SuczdCESz8SJFrKfrj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03.05.2010 14:32:47"/>
  <p:tag name="THINKCELLSHAPEDONOTDELETE" val="pUDTwlhMPLEeFxvsYkoaaKw"/>
  <p:tag name="VCT-TEMPLATE" val="Roedl_und_Partner_Vorlage_mit_Logo.potx"/>
  <p:tag name="VCTMASTER" val="Roedl_und_Partner_Vorlage_mit_Logo"/>
  <p:tag name="VCTORDER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qn.mcLCESDKcbTgxUZ6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DTnLLbnEaPtTtHukR2s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v4FlirfK0G5RBNvL6lKO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nL3sdmaUKcMpOfi.44t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0m5oKo40GxZeBsnUVAL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kaKOTWQ0C2KLSccJF7G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03.05.2010 14:32:47"/>
  <p:tag name="THINKCELLSHAPEDONOTDELETE" val="pUDTwlhMPLEeFxvsYkoaaKw"/>
  <p:tag name="VCT-TEMPLATE" val="Roedl_und_Partner_Vorlage_mit_Logo.potx"/>
  <p:tag name="VCTMASTER" val="Roedl_und_Partner_Vorlage_mit_Logo"/>
  <p:tag name="VCTORDER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qn.mcLCESDKcbTgxUZ6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DTnLLbnEaPtTtHukR2s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v4FlirfK0G5RBNvL6lKO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nL3sdmaUKcMpOfi.44t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0m5oKo40GxZeBsnUVAL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03.05.2010 14:32:47"/>
  <p:tag name="THINKCELLSHAPEDONOTDELETE" val="pUDTwlhMPLEeFxvsYkoaaKw"/>
  <p:tag name="VCT-TEMPLATE" val="Roedl_und_Partner_Vorlage_mit_Logo.potx"/>
  <p:tag name="VCTMASTER" val="Roedl_und_Partner_Vorlage_mit_Logo"/>
  <p:tag name="VCTORDER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qn.mcLCESDKcbTgxUZ6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DTnLLbnEaPtTtHukR2s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rcUWQ9PEGQDYBkYBDJwA"/>
  <p:tag name="VCT-BODYINDENTATION" val="0;0;0;14.25;14.25;28.62504;28.5;42.75;42.37496;56.5;"/>
  <p:tag name="VCT-BULLETVISIBILITY" val="G ****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v4FlirfK0G5RBNvL6lKO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nL3sdmaUKcMpOfi.44t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0m5oKo40GxZeBsnUVAL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03.05.2010 14:32:47"/>
  <p:tag name="THINKCELLSHAPEDONOTDELETE" val="pUDTwlhMPLEeFxvsYkoaaKw"/>
  <p:tag name="VCT-TEMPLATE" val="Roedl_und_Partner_Vorlage_mit_Logo.potx"/>
  <p:tag name="VCTMASTER" val="Roedl_und_Partner_Vorlage_mit_Logo"/>
  <p:tag name="VCTORDER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qn.mcLCESDKcbTgxUZ6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DTnLLbnEaPtTtHukR2s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v4FlirfK0G5RBNvL6lKO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nL3sdmaUKcMpOfi.44t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0m5oKo40GxZeBsnUVAL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03.05.2010 14:32:47"/>
  <p:tag name="THINKCELLSHAPEDONOTDELETE" val="pUDTwlhMPLEeFxvsYkoaaKw"/>
  <p:tag name="VCT-TEMPLATE" val="Roedl_und_Partner_Vorlage_mit_Logo.potx"/>
  <p:tag name="VCTMASTER" val="Roedl_und_Partner_Vorlage_mit_Logo"/>
  <p:tag name="VCTORDER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EUxh9XiY0.LY.7QG1W9e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P.p1IgTUOCWESdJdHKH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poOTDSmUewok1jIql0W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hMcB1NabUqGUSz.oTetF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qn.mcLCESDKcbTgxUZ6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.DTnLLbnEaPtTtHukR2s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v4FlirfK0G5RBNvL6lKO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nL3sdmaUKcMpOfi.44tw"/>
</p:tagLst>
</file>

<file path=ppt/theme/theme1.xml><?xml version="1.0" encoding="utf-8"?>
<a:theme xmlns:a="http://schemas.openxmlformats.org/drawingml/2006/main" name="Roedl_und_Partner_Vorlage_mit_Logo_Turm_mit_Trainer">
  <a:themeElements>
    <a:clrScheme name="Benutzerdefiniert 5">
      <a:dk1>
        <a:srgbClr val="040404"/>
      </a:dk1>
      <a:lt1>
        <a:srgbClr val="FFFFFF"/>
      </a:lt1>
      <a:dk2>
        <a:srgbClr val="007577"/>
      </a:dk2>
      <a:lt2>
        <a:srgbClr val="005A4C"/>
      </a:lt2>
      <a:accent1>
        <a:srgbClr val="68B500"/>
      </a:accent1>
      <a:accent2>
        <a:srgbClr val="B1004F"/>
      </a:accent2>
      <a:accent3>
        <a:srgbClr val="808080"/>
      </a:accent3>
      <a:accent4>
        <a:srgbClr val="A0A0A0"/>
      </a:accent4>
      <a:accent5>
        <a:srgbClr val="C4C7C8"/>
      </a:accent5>
      <a:accent6>
        <a:srgbClr val="D1D4D3"/>
      </a:accent6>
      <a:hlink>
        <a:srgbClr val="005A4C"/>
      </a:hlink>
      <a:folHlink>
        <a:srgbClr val="C4C7C8"/>
      </a:folHlink>
    </a:clrScheme>
    <a:fontScheme name="Rödl &amp; Partn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tIns="54000" bIns="54000" rtlCol="0" anchor="ctr"/>
      <a:lstStyle>
        <a:defPPr algn="ctr">
          <a:defRPr sz="14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Rödl &amp; Partner">
      <a:dk1>
        <a:srgbClr val="040404"/>
      </a:dk1>
      <a:lt1>
        <a:srgbClr val="FFFFFF"/>
      </a:lt1>
      <a:dk2>
        <a:srgbClr val="007577"/>
      </a:dk2>
      <a:lt2>
        <a:srgbClr val="005A4C"/>
      </a:lt2>
      <a:accent1>
        <a:srgbClr val="68B500"/>
      </a:accent1>
      <a:accent2>
        <a:srgbClr val="B1004F"/>
      </a:accent2>
      <a:accent3>
        <a:srgbClr val="808885"/>
      </a:accent3>
      <a:accent4>
        <a:srgbClr val="A0A4A6"/>
      </a:accent4>
      <a:accent5>
        <a:srgbClr val="C4C7C8"/>
      </a:accent5>
      <a:accent6>
        <a:srgbClr val="D1D4D3"/>
      </a:accent6>
      <a:hlink>
        <a:srgbClr val="005A4C"/>
      </a:hlink>
      <a:folHlink>
        <a:srgbClr val="C4C7C8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Rödl &amp; Partner">
      <a:dk1>
        <a:srgbClr val="040404"/>
      </a:dk1>
      <a:lt1>
        <a:srgbClr val="FFFFFF"/>
      </a:lt1>
      <a:dk2>
        <a:srgbClr val="007577"/>
      </a:dk2>
      <a:lt2>
        <a:srgbClr val="005A4C"/>
      </a:lt2>
      <a:accent1>
        <a:srgbClr val="68B500"/>
      </a:accent1>
      <a:accent2>
        <a:srgbClr val="B1004F"/>
      </a:accent2>
      <a:accent3>
        <a:srgbClr val="808885"/>
      </a:accent3>
      <a:accent4>
        <a:srgbClr val="A0A4A6"/>
      </a:accent4>
      <a:accent5>
        <a:srgbClr val="C4C7C8"/>
      </a:accent5>
      <a:accent6>
        <a:srgbClr val="D1D4D3"/>
      </a:accent6>
      <a:hlink>
        <a:srgbClr val="005A4C"/>
      </a:hlink>
      <a:folHlink>
        <a:srgbClr val="C4C7C8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2716</TotalTime>
  <Words>2757</Words>
  <Application>Microsoft Office PowerPoint</Application>
  <PresentationFormat>Předvádění na obrazovce (4:3)</PresentationFormat>
  <Paragraphs>307</Paragraphs>
  <Slides>25</Slides>
  <Notes>24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Roedl_und_Partner_Vorlage_mit_Logo_Turm_mit_Trainer</vt:lpstr>
      <vt:lpstr>think-cell Slide</vt:lpstr>
      <vt:lpstr>Mezinárodní dvojí zdanění 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  <vt:lpstr> Mezinárodní dvojí zdanění</vt:lpstr>
    </vt:vector>
  </TitlesOfParts>
  <Company>Roedl + Partner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Vorlage</dc:title>
  <dc:subject>Thema der Präsentation</dc:subject>
  <dc:creator>karin.hao</dc:creator>
  <dc:description>optimiert für PowerPoint 2007</dc:description>
  <cp:lastModifiedBy>Michaela Spackova</cp:lastModifiedBy>
  <cp:revision>94</cp:revision>
  <dcterms:created xsi:type="dcterms:W3CDTF">2011-08-09T08:38:39Z</dcterms:created>
  <dcterms:modified xsi:type="dcterms:W3CDTF">2018-12-11T13:03:13Z</dcterms:modified>
</cp:coreProperties>
</file>