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5006"/>
    <a:srgbClr val="985F20"/>
    <a:srgbClr val="985520"/>
    <a:srgbClr val="B31E26"/>
    <a:srgbClr val="92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074" y="-72"/>
      </p:cViewPr>
      <p:guideLst>
        <p:guide orient="horz" pos="41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6A2D-D8DC-4FAF-8037-FCC464CD7DED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BAE3C-79CA-40B9-9F5C-40C47F04F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35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C2B-C8F0-49EE-88F2-D83A110DC3CE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4EEE6-CA46-4709-852B-80D9860B7A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51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3131840" y="3328114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1556542" y="3429000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 userDrawn="1"/>
        </p:nvCxnSpPr>
        <p:spPr>
          <a:xfrm rot="10800000" flipH="1">
            <a:off x="3131840" y="497867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 userDrawn="1"/>
        </p:nvCxnSpPr>
        <p:spPr>
          <a:xfrm rot="10800000" flipH="1">
            <a:off x="1556542" y="4878038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29614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smtClean="0"/>
              <a:t>Počet stránek</a:t>
            </a:r>
            <a:endParaRPr lang="cs-CZ" dirty="0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4633A808-B7ED-441A-A632-7B03C7A0D2DA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smtClean="0"/>
              <a:t>Pavel Seknička, KNH</a:t>
            </a:r>
            <a:endParaRPr lang="cs-CZ" dirty="0"/>
          </a:p>
        </p:txBody>
      </p:sp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595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921919"/>
              </a:buClr>
              <a:defRPr/>
            </a:lvl1pPr>
            <a:lvl2pPr>
              <a:buClr>
                <a:srgbClr val="921919"/>
              </a:buClr>
              <a:defRPr/>
            </a:lvl2pPr>
            <a:lvl3pPr>
              <a:buClr>
                <a:srgbClr val="921919"/>
              </a:buClr>
              <a:defRPr/>
            </a:lvl3pPr>
            <a:lvl4pPr>
              <a:buClr>
                <a:srgbClr val="921919"/>
              </a:buClr>
              <a:defRPr/>
            </a:lvl4pPr>
            <a:lvl5pPr>
              <a:buClr>
                <a:srgbClr val="921919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4AFE74CD-EF46-4A9C-AFD5-E882CDBFB61E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782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sle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text 1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68446"/>
            <a:ext cx="5400675" cy="5762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lnSpc>
                <a:spcPct val="11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E-mailová adresa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09046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fld id="{0973DA39-B09E-41AA-8019-488BA3FC6CC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971600" y="2619660"/>
            <a:ext cx="69847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cs-CZ" sz="6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Děkuji za pozornost</a:t>
            </a:r>
            <a:endParaRPr lang="cs-CZ" sz="6300" b="1" dirty="0"/>
          </a:p>
        </p:txBody>
      </p:sp>
      <p:pic>
        <p:nvPicPr>
          <p:cNvPr id="23" name="Obrázek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70" y="4157706"/>
            <a:ext cx="640811" cy="432048"/>
          </a:xfrm>
          <a:prstGeom prst="rect">
            <a:avLst/>
          </a:prstGeom>
        </p:spPr>
      </p:pic>
      <p:sp>
        <p:nvSpPr>
          <p:cNvPr id="2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A4A3C20-500D-4312-BD52-C5D1E2674115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2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smtClean="0"/>
              <a:t>Pavel Seknička, KNH</a:t>
            </a:r>
            <a:endParaRPr lang="cs-CZ" dirty="0"/>
          </a:p>
        </p:txBody>
      </p:sp>
      <p:pic>
        <p:nvPicPr>
          <p:cNvPr id="26" name="Obrázek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0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7128792" cy="57606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23528" y="1052513"/>
            <a:ext cx="8496943" cy="511279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5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AC2E2-BE18-4FAA-A011-1FEBB614E4B8}" type="datetime1">
              <a:rPr lang="cs-CZ" smtClean="0"/>
              <a:t>7.12.2018</a:t>
            </a:fld>
            <a:endParaRPr lang="cs-CZ"/>
          </a:p>
        </p:txBody>
      </p:sp>
      <p:sp>
        <p:nvSpPr>
          <p:cNvPr id="16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17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7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9A8D-2EE4-42AB-B48F-6DF566CDF2B6}" type="datetime1">
              <a:rPr lang="cs-CZ" smtClean="0"/>
              <a:t>7.12.2018</a:t>
            </a:fld>
            <a:endParaRPr lang="cs-CZ"/>
          </a:p>
        </p:txBody>
      </p:sp>
      <p:sp>
        <p:nvSpPr>
          <p:cNvPr id="11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12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20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2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74548-6C91-4B87-913A-0E8264B8E646}" type="datetime1">
              <a:rPr lang="cs-CZ" smtClean="0"/>
              <a:t>7.12.2018</a:t>
            </a:fld>
            <a:endParaRPr lang="cs-CZ"/>
          </a:p>
        </p:txBody>
      </p:sp>
      <p:sp>
        <p:nvSpPr>
          <p:cNvPr id="13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14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82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400"/>
            </a:lvl1pPr>
            <a:lvl2pPr>
              <a:buClr>
                <a:srgbClr val="92191C"/>
              </a:buClr>
              <a:defRPr sz="2000"/>
            </a:lvl2pPr>
            <a:lvl3pPr>
              <a:buClr>
                <a:srgbClr val="92191C"/>
              </a:buClr>
              <a:defRPr sz="1800"/>
            </a:lvl3pPr>
            <a:lvl4pPr>
              <a:buClr>
                <a:srgbClr val="92191C"/>
              </a:buClr>
              <a:defRPr sz="1600"/>
            </a:lvl4pPr>
            <a:lvl5pPr>
              <a:buClr>
                <a:srgbClr val="92191C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400"/>
            </a:lvl1pPr>
            <a:lvl2pPr>
              <a:buClr>
                <a:srgbClr val="92191C"/>
              </a:buClr>
              <a:defRPr sz="2000"/>
            </a:lvl2pPr>
            <a:lvl3pPr>
              <a:buClr>
                <a:srgbClr val="92191C"/>
              </a:buClr>
              <a:defRPr sz="1800"/>
            </a:lvl3pPr>
            <a:lvl4pPr>
              <a:buClr>
                <a:srgbClr val="92191C"/>
              </a:buClr>
              <a:defRPr sz="1600"/>
            </a:lvl4pPr>
            <a:lvl5pPr>
              <a:buClr>
                <a:srgbClr val="92191C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3141E9DC-86AE-4149-ADD0-D2A58A13EB26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966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48D45163-DC65-424E-85D6-12C0C4501893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065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469CDC04-D591-418F-97A9-4D8A26299808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39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3200"/>
            </a:lvl1pPr>
            <a:lvl2pPr>
              <a:buClr>
                <a:srgbClr val="92191C"/>
              </a:buClr>
              <a:defRPr sz="2800"/>
            </a:lvl2pPr>
            <a:lvl3pPr>
              <a:buClr>
                <a:srgbClr val="92191C"/>
              </a:buClr>
              <a:defRPr sz="2400"/>
            </a:lvl3pPr>
            <a:lvl4pPr>
              <a:buClr>
                <a:srgbClr val="92191C"/>
              </a:buClr>
              <a:defRPr sz="2000"/>
            </a:lvl4pPr>
            <a:lvl5pPr>
              <a:buClr>
                <a:srgbClr val="92191C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1E0BD52D-0F0F-4ACF-8E92-7716884D1EBB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48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DB35E58B-F289-45E6-97CE-164EDFC5E48E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007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B31E26"/>
            </a:gs>
            <a:gs pos="100000">
              <a:srgbClr val="92191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908720"/>
            <a:ext cx="9144000" cy="54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0014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4" y="188640"/>
            <a:ext cx="525297" cy="556458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86893-E7D4-4DC6-BF1E-9E8419F85737}" type="datetime1">
              <a:rPr lang="cs-CZ" smtClean="0"/>
              <a:t>7.12.2018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392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73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cholarship.law.berkeley.edu/books/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501008"/>
            <a:ext cx="748883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Právo a ekonomie;</a:t>
            </a:r>
            <a:br>
              <a:rPr lang="cs-CZ" dirty="0" smtClean="0"/>
            </a:br>
            <a:r>
              <a:rPr lang="cs-CZ" dirty="0" smtClean="0"/>
              <a:t>ekonomická analýza práva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 smtClean="0"/>
              <a:t>Počet stránek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2241-BBDA-4DB9-9938-88E6400DE25F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79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Další příklady z ekonomické analýzy práva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Právo k duševnímu vlastnictví,</a:t>
            </a:r>
          </a:p>
          <a:p>
            <a:r>
              <a:rPr lang="cs-CZ" dirty="0" smtClean="0"/>
              <a:t>Ekonomická efektivnost a diskriminace na konkurenčních trzích,</a:t>
            </a:r>
          </a:p>
          <a:p>
            <a:r>
              <a:rPr lang="cs-CZ" dirty="0" smtClean="0"/>
              <a:t>Ekonomická efektivnost a řešení občanskoprávních deliktů,</a:t>
            </a:r>
          </a:p>
          <a:p>
            <a:r>
              <a:rPr lang="cs-CZ" dirty="0" smtClean="0"/>
              <a:t>Ekonomická efektivnost a řešení právních sporů,</a:t>
            </a:r>
          </a:p>
          <a:p>
            <a:r>
              <a:rPr lang="cs-CZ" dirty="0" smtClean="0"/>
              <a:t>Ekonomická efektivnost v oblasti trestního práva.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8AC2E2-BE18-4FAA-A011-1FEBB614E4B8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00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Příklady z ČR z oblasti ekonomické analýzy práva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Ekonomická analýza se vedle tradičních metod využívá především v oblasti ochrany hospodářské soutěže:</a:t>
            </a:r>
          </a:p>
          <a:p>
            <a:r>
              <a:rPr lang="cs-CZ" dirty="0" smtClean="0"/>
              <a:t>Významná tržní síla v potravinářství a její zneužití;</a:t>
            </a:r>
          </a:p>
          <a:p>
            <a:r>
              <a:rPr lang="cs-CZ" dirty="0" smtClean="0"/>
              <a:t>Náhrada škody v oblasti hospodářské soutěže;</a:t>
            </a:r>
          </a:p>
          <a:p>
            <a:r>
              <a:rPr lang="cs-CZ" dirty="0" smtClean="0"/>
              <a:t>Využití ekonomických analýz v soutěžním právu.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8AC2E2-BE18-4FAA-A011-1FEBB614E4B8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418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Doporučená literatura: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Cooter</a:t>
            </a:r>
            <a:r>
              <a:rPr lang="cs-CZ" dirty="0" smtClean="0"/>
              <a:t>, R. – Ulen, T.: </a:t>
            </a:r>
            <a:r>
              <a:rPr lang="cs-CZ" dirty="0" err="1" smtClean="0"/>
              <a:t>Introuction</a:t>
            </a:r>
            <a:r>
              <a:rPr lang="cs-CZ" dirty="0" smtClean="0"/>
              <a:t> to </a:t>
            </a:r>
            <a:r>
              <a:rPr lang="cs-CZ" dirty="0" err="1" smtClean="0"/>
              <a:t>Law&amp;Ecomomics</a:t>
            </a:r>
            <a:r>
              <a:rPr lang="cs-CZ" dirty="0" smtClean="0"/>
              <a:t>. Boston: </a:t>
            </a:r>
            <a:r>
              <a:rPr lang="cs-CZ" dirty="0" err="1" smtClean="0"/>
              <a:t>Pearson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, 2016 (dostupné na: </a:t>
            </a:r>
            <a:r>
              <a:rPr lang="cs-CZ" dirty="0" smtClean="0">
                <a:hlinkClick r:id="rId2"/>
              </a:rPr>
              <a:t>http://scholarship.law.berkeley.edu/books/2</a:t>
            </a:r>
            <a:endParaRPr lang="cs-CZ" dirty="0" smtClean="0"/>
          </a:p>
          <a:p>
            <a:r>
              <a:rPr lang="cs-CZ" dirty="0" err="1" smtClean="0"/>
              <a:t>Posner</a:t>
            </a:r>
            <a:r>
              <a:rPr lang="cs-CZ" dirty="0" smtClean="0"/>
              <a:t>, R. A.: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. 7th </a:t>
            </a:r>
            <a:r>
              <a:rPr lang="cs-CZ" dirty="0" err="1" smtClean="0"/>
              <a:t>ed</a:t>
            </a:r>
            <a:r>
              <a:rPr lang="cs-CZ" dirty="0" smtClean="0"/>
              <a:t>., New York: </a:t>
            </a:r>
            <a:r>
              <a:rPr lang="cs-CZ" dirty="0" err="1" smtClean="0"/>
              <a:t>Aspen</a:t>
            </a:r>
            <a:r>
              <a:rPr lang="cs-CZ" dirty="0" smtClean="0"/>
              <a:t> </a:t>
            </a:r>
            <a:r>
              <a:rPr lang="cs-CZ" dirty="0" err="1" smtClean="0"/>
              <a:t>Publishers</a:t>
            </a:r>
            <a:r>
              <a:rPr lang="cs-CZ" dirty="0" smtClean="0"/>
              <a:t>, 2007.</a:t>
            </a:r>
          </a:p>
          <a:p>
            <a:r>
              <a:rPr lang="cs-CZ" dirty="0" err="1" smtClean="0"/>
              <a:t>Epstein</a:t>
            </a:r>
            <a:r>
              <a:rPr lang="cs-CZ" dirty="0" smtClean="0"/>
              <a:t>, R. A.: Právo, ekonomie a politika.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Kliwer</a:t>
            </a:r>
            <a:r>
              <a:rPr lang="cs-CZ" dirty="0" smtClean="0"/>
              <a:t>, 2010, str. 263-272.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8AC2E2-BE18-4FAA-A011-1FEBB614E4B8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792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seknicka@prf.cuni.cz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13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CF04-2C7B-4380-BD78-A96740457587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63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Ekonomická efektivnost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Efektivnost obecně:</a:t>
            </a:r>
            <a:r>
              <a:rPr lang="cs-CZ" dirty="0" smtClean="0"/>
              <a:t> cílem je maximalizovat užitek;</a:t>
            </a:r>
          </a:p>
          <a:p>
            <a:r>
              <a:rPr lang="cs-CZ" b="1" dirty="0" err="1" smtClean="0"/>
              <a:t>Paretovské</a:t>
            </a:r>
            <a:r>
              <a:rPr lang="cs-CZ" b="1" dirty="0" smtClean="0"/>
              <a:t> optimum: </a:t>
            </a:r>
            <a:r>
              <a:rPr lang="cs-CZ" dirty="0" smtClean="0"/>
              <a:t>nemůže se zlepšit postavení jednoho subjektu, aniž by se zhoršilo postavení jiného subjektu; v tomto stavu je dosaženo maximální možné produkce z daného množství vstupů; je dosaženo nejnižších možných nákladů na jednotku;</a:t>
            </a:r>
          </a:p>
          <a:p>
            <a:r>
              <a:rPr lang="cs-CZ" b="1" dirty="0" err="1" smtClean="0"/>
              <a:t>Kaldor-Hicksův</a:t>
            </a:r>
            <a:r>
              <a:rPr lang="cs-CZ" b="1" dirty="0" smtClean="0"/>
              <a:t> test efektivnosti:</a:t>
            </a:r>
            <a:r>
              <a:rPr lang="cs-CZ" dirty="0" smtClean="0"/>
              <a:t> snížení blahobytu určitých osob může předcházet větší efektivnost ekonomiky, pokud by ty osoby, jejichž blahobyt se zvýší, byly schopny odškodnit osoby jejichž blahobyt se snížil.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94F071E-75E2-46BE-A3FD-003B2EBE727B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00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1691680" y="188640"/>
                <a:ext cx="6912768" cy="576064"/>
              </a:xfrm>
            </p:spPr>
            <p:txBody>
              <a:bodyPr>
                <a:noAutofit/>
              </a:bodyPr>
              <a:lstStyle/>
              <a:p>
                <a:r>
                  <a:rPr lang="cs-CZ" sz="3200" dirty="0" smtClean="0"/>
                  <a:t>Právo a ekonomie (</a:t>
                </a:r>
                <a:r>
                  <a:rPr lang="cs-CZ" sz="3200" dirty="0" err="1"/>
                  <a:t>L</a:t>
                </a:r>
                <a:r>
                  <a:rPr lang="cs-CZ" sz="3200" dirty="0" smtClean="0"/>
                  <a:t>aw</a:t>
                </a:r>
                <a14:m>
                  <m:oMath xmlns:m="http://schemas.openxmlformats.org/officeDocument/2006/math">
                    <m:r>
                      <a:rPr lang="cs-CZ" sz="3200" i="1" smtClean="0">
                        <a:latin typeface="Cambria Math"/>
                      </a:rPr>
                      <m:t>&amp;</m:t>
                    </m:r>
                  </m:oMath>
                </a14:m>
                <a:r>
                  <a:rPr lang="cs-CZ" sz="3200" dirty="0" smtClean="0"/>
                  <a:t>Economics)</a:t>
                </a:r>
                <a:endParaRPr lang="cs-CZ" sz="3200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91680" y="188640"/>
                <a:ext cx="6912768" cy="576064"/>
              </a:xfrm>
              <a:blipFill rotWithShape="1">
                <a:blip r:embed="rId2"/>
                <a:stretch>
                  <a:fillRect l="-2295" t="-12766" b="-372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Právo e ekonomie, resp. ekonomická analýza práva:</a:t>
            </a:r>
          </a:p>
          <a:p>
            <a:r>
              <a:rPr lang="cs-CZ" dirty="0" smtClean="0"/>
              <a:t> používá metod ekonomie a ekonometrie i v oblastech, kde se to prvoplánově nenabízí, např. v trestním právu, v oblasti lidských práv apod.</a:t>
            </a:r>
          </a:p>
          <a:p>
            <a:r>
              <a:rPr lang="cs-CZ" dirty="0" smtClean="0"/>
              <a:t>Předpokládá se racionální chování účastníků, kteří porovnávají přínosy a újmy spojené s právem upraveným chováním;</a:t>
            </a:r>
          </a:p>
          <a:p>
            <a:r>
              <a:rPr lang="cs-CZ" dirty="0" smtClean="0"/>
              <a:t>Zkoumá zda právní normy jsou ekonomicky efektivní;</a:t>
            </a:r>
          </a:p>
          <a:p>
            <a:r>
              <a:rPr lang="cs-CZ" dirty="0" smtClean="0"/>
              <a:t>Právní instituty nejsou chápány jako exogenní veličiny, ale jako součást ekonomického systému;</a:t>
            </a:r>
          </a:p>
          <a:p>
            <a:r>
              <a:rPr lang="cs-CZ" dirty="0" smtClean="0"/>
              <a:t>Uvedený směr je rozšířen především v USA, primárně zaměřen na systém angloamerický, tj.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7F42520-B125-45AC-96ED-5788BD4D0FC7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 smtClean="0"/>
              <a:t>Pavel Seknička, KNH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73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200800" cy="936104"/>
          </a:xfrm>
        </p:spPr>
        <p:txBody>
          <a:bodyPr>
            <a:noAutofit/>
          </a:bodyPr>
          <a:lstStyle/>
          <a:p>
            <a:r>
              <a:rPr lang="cs-CZ" sz="2800" dirty="0" smtClean="0"/>
              <a:t>Základní oblasti zkoumání práva a ekonomie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Efektivnost</a:t>
            </a:r>
          </a:p>
          <a:p>
            <a:r>
              <a:rPr lang="cs-CZ" dirty="0" smtClean="0"/>
              <a:t>Spravedlnost</a:t>
            </a:r>
          </a:p>
          <a:p>
            <a:pPr marL="0" indent="0">
              <a:buNone/>
            </a:pPr>
            <a:r>
              <a:rPr lang="cs-CZ" dirty="0" smtClean="0"/>
              <a:t>Směr právo a ekonomie je rozvíjen především právníky a právními teoretiky, tím., že jsou hledány exaktní metody pro právní metodologii.</a:t>
            </a:r>
          </a:p>
          <a:p>
            <a:pPr marL="0" indent="0">
              <a:buNone/>
            </a:pPr>
            <a:r>
              <a:rPr lang="cs-CZ" dirty="0" smtClean="0"/>
              <a:t>Využívá především metod neoklasické mikroekonomie, ale i teorii her, statistické a ekonometrické metody.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8AC2E2-BE18-4FAA-A011-1FEBB614E4B8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23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Předpoklady práva a ekonomie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Jedinci racionálně maximalizují své uspokojení, jak ve svém tržním chování, tak ve svém mimotržním chování;</a:t>
            </a:r>
          </a:p>
          <a:p>
            <a:r>
              <a:rPr lang="cs-CZ" dirty="0" smtClean="0"/>
              <a:t>Jedinci reagují na cenové podněty jak v tržním, tak mimotržním chování.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8AC2E2-BE18-4FAA-A011-1FEBB614E4B8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15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Normativní doporučení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Právní rozhodování (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desicion-making</a:t>
            </a:r>
            <a:r>
              <a:rPr lang="cs-CZ" dirty="0" smtClean="0"/>
              <a:t>) by mělo napomáhat efektivnosti (řešením tržních selhání, zajištěním vymahatelnosti smluv apod.);</a:t>
            </a:r>
          </a:p>
          <a:p>
            <a:r>
              <a:rPr lang="cs-CZ" dirty="0" smtClean="0"/>
              <a:t>Při formování veřejné politiky by měli ti, kteří rozhodují (</a:t>
            </a:r>
            <a:r>
              <a:rPr lang="cs-CZ" dirty="0" err="1" smtClean="0"/>
              <a:t>desition-makers</a:t>
            </a:r>
            <a:r>
              <a:rPr lang="cs-CZ" dirty="0" smtClean="0"/>
              <a:t>), spoléhat na fungování trhů.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8AC2E2-BE18-4FAA-A011-1FEBB614E4B8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67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Předchůdci proudu právo a ekonomie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18. stol.: A. Smith, D. </a:t>
            </a:r>
            <a:r>
              <a:rPr lang="cs-CZ" dirty="0" err="1" smtClean="0"/>
              <a:t>Hume</a:t>
            </a:r>
            <a:r>
              <a:rPr lang="cs-CZ" dirty="0" smtClean="0"/>
              <a:t>, J. </a:t>
            </a:r>
            <a:r>
              <a:rPr lang="cs-CZ" dirty="0" err="1" smtClean="0"/>
              <a:t>Bentham</a:t>
            </a:r>
            <a:r>
              <a:rPr lang="cs-CZ" dirty="0" smtClean="0"/>
              <a:t>;</a:t>
            </a:r>
          </a:p>
          <a:p>
            <a:r>
              <a:rPr lang="cs-CZ" dirty="0" smtClean="0"/>
              <a:t>19. stol a poč. 20. stol.: historická škola, rakouská škola, americká institucionální ekonomie;</a:t>
            </a:r>
          </a:p>
          <a:p>
            <a:r>
              <a:rPr lang="cs-CZ" dirty="0" smtClean="0"/>
              <a:t>30. léta 20. stol.: ekonomie duševního vlastnictví (Arnold Plant), teorie firmy (R. </a:t>
            </a:r>
            <a:r>
              <a:rPr lang="cs-CZ" dirty="0" err="1" smtClean="0"/>
              <a:t>Coase</a:t>
            </a:r>
            <a:r>
              <a:rPr lang="cs-CZ" dirty="0" smtClean="0"/>
              <a:t>)</a:t>
            </a:r>
          </a:p>
          <a:p>
            <a:r>
              <a:rPr lang="cs-CZ" dirty="0" smtClean="0"/>
              <a:t>40. a 50. léta 20. stol.: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Aron </a:t>
            </a:r>
            <a:r>
              <a:rPr lang="cs-CZ" dirty="0" err="1" smtClean="0"/>
              <a:t>Director</a:t>
            </a:r>
            <a:r>
              <a:rPr lang="cs-CZ" dirty="0" smtClean="0"/>
              <a:t> (19001 – 2004)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Gary</a:t>
            </a:r>
            <a:r>
              <a:rPr lang="cs-CZ" dirty="0" smtClean="0"/>
              <a:t> </a:t>
            </a:r>
            <a:r>
              <a:rPr lang="cs-CZ" dirty="0" err="1" smtClean="0"/>
              <a:t>Becker</a:t>
            </a:r>
            <a:r>
              <a:rPr lang="cs-CZ" dirty="0" smtClean="0"/>
              <a:t> (1930 – 2014)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J. </a:t>
            </a:r>
            <a:r>
              <a:rPr lang="cs-CZ" dirty="0" err="1" smtClean="0"/>
              <a:t>Buchanan</a:t>
            </a:r>
            <a:r>
              <a:rPr lang="cs-CZ" dirty="0" smtClean="0"/>
              <a:t>, G. </a:t>
            </a:r>
            <a:r>
              <a:rPr lang="cs-CZ" dirty="0" err="1" smtClean="0"/>
              <a:t>Tullock</a:t>
            </a:r>
            <a:r>
              <a:rPr lang="cs-CZ" dirty="0" smtClean="0"/>
              <a:t> – škola veřejné volby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8AC2E2-BE18-4FAA-A011-1FEBB614E4B8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65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Hlavní představitelé proudu právo a ekonomie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Richard A. </a:t>
            </a:r>
            <a:r>
              <a:rPr lang="cs-CZ" dirty="0" err="1" smtClean="0"/>
              <a:t>Posner</a:t>
            </a:r>
            <a:r>
              <a:rPr lang="cs-CZ" dirty="0" smtClean="0"/>
              <a:t> (1934)</a:t>
            </a:r>
          </a:p>
          <a:p>
            <a:r>
              <a:rPr lang="cs-CZ" dirty="0" smtClean="0"/>
              <a:t>Robert D. </a:t>
            </a:r>
            <a:r>
              <a:rPr lang="cs-CZ" dirty="0" err="1" smtClean="0"/>
              <a:t>Cooter</a:t>
            </a:r>
            <a:r>
              <a:rPr lang="cs-CZ" dirty="0" smtClean="0"/>
              <a:t> (1945)</a:t>
            </a:r>
          </a:p>
          <a:p>
            <a:r>
              <a:rPr lang="cs-CZ" dirty="0" smtClean="0"/>
              <a:t>Thomas S. Ulen (1946)</a:t>
            </a:r>
          </a:p>
          <a:p>
            <a:r>
              <a:rPr lang="cs-CZ" dirty="0" smtClean="0"/>
              <a:t>Guido </a:t>
            </a:r>
            <a:r>
              <a:rPr lang="cs-CZ" dirty="0" err="1" smtClean="0"/>
              <a:t>Calabresi</a:t>
            </a:r>
            <a:r>
              <a:rPr lang="cs-CZ" dirty="0" smtClean="0"/>
              <a:t> (1932)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8AC2E2-BE18-4FAA-A011-1FEBB614E4B8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72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Richard A. </a:t>
            </a:r>
            <a:r>
              <a:rPr lang="cs-CZ" dirty="0" err="1" smtClean="0"/>
              <a:t>Posner</a:t>
            </a:r>
            <a:r>
              <a:rPr lang="cs-CZ" dirty="0" smtClean="0"/>
              <a:t> (1939)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Ekonomickou analýzu práva </a:t>
            </a:r>
            <a:r>
              <a:rPr lang="cs-CZ" dirty="0"/>
              <a:t>z</a:t>
            </a:r>
            <a:r>
              <a:rPr lang="cs-CZ" dirty="0" smtClean="0"/>
              <a:t>aměřuje R. </a:t>
            </a:r>
            <a:r>
              <a:rPr lang="cs-CZ" dirty="0" err="1" smtClean="0"/>
              <a:t>Posner</a:t>
            </a:r>
            <a:r>
              <a:rPr lang="cs-CZ" dirty="0" smtClean="0"/>
              <a:t> ne tyto oblasti:</a:t>
            </a:r>
          </a:p>
          <a:p>
            <a:r>
              <a:rPr lang="cs-CZ" dirty="0" smtClean="0"/>
              <a:t>Vlastnické právo,</a:t>
            </a:r>
          </a:p>
          <a:p>
            <a:r>
              <a:rPr lang="cs-CZ" dirty="0" smtClean="0"/>
              <a:t>Smluvní právo,</a:t>
            </a:r>
          </a:p>
          <a:p>
            <a:r>
              <a:rPr lang="cs-CZ" dirty="0" smtClean="0"/>
              <a:t>Deliktní (</a:t>
            </a:r>
            <a:r>
              <a:rPr lang="cs-CZ" dirty="0" err="1" smtClean="0"/>
              <a:t>tort</a:t>
            </a:r>
            <a:r>
              <a:rPr lang="cs-CZ" dirty="0" smtClean="0"/>
              <a:t>) právo,</a:t>
            </a:r>
          </a:p>
          <a:p>
            <a:r>
              <a:rPr lang="cs-CZ" dirty="0" smtClean="0"/>
              <a:t>Trestní právo,</a:t>
            </a:r>
          </a:p>
          <a:p>
            <a:r>
              <a:rPr lang="cs-CZ" dirty="0" smtClean="0"/>
              <a:t>Opravné prostředky, soudní příkazy, škody, restituce a tresty.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8AC2E2-BE18-4FAA-A011-1FEBB614E4B8}" type="datetime1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Pavel Seknička, KNH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986275"/>
      </p:ext>
    </p:extLst>
  </p:cSld>
  <p:clrMapOvr>
    <a:masterClrMapping/>
  </p:clrMapOvr>
</p:sld>
</file>

<file path=ppt/theme/theme1.xml><?xml version="1.0" encoding="utf-8"?>
<a:theme xmlns:a="http://schemas.openxmlformats.org/drawingml/2006/main" name="TNH 2 (S-1) Právo a ekonomie, ekonomická analýza práv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TNH 2 (S-1) Právo a ekonomie, ekonomická analýza práva</Template>
  <TotalTime>0</TotalTime>
  <Words>694</Words>
  <Application>Microsoft Office PowerPoint</Application>
  <PresentationFormat>Předvádění na obrazovce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TNH 2 (S-1) Právo a ekonomie, ekonomická analýza práva</vt:lpstr>
      <vt:lpstr> Právo a ekonomie; ekonomická analýza práva </vt:lpstr>
      <vt:lpstr>Ekonomická efektivnost</vt:lpstr>
      <vt:lpstr>Právo a ekonomie (Law&amp;Economics)</vt:lpstr>
      <vt:lpstr>Základní oblasti zkoumání práva a ekonomie</vt:lpstr>
      <vt:lpstr>Předpoklady práva a ekonomie</vt:lpstr>
      <vt:lpstr>Normativní doporučení</vt:lpstr>
      <vt:lpstr>Předchůdci proudu právo a ekonomie</vt:lpstr>
      <vt:lpstr>Hlavní představitelé proudu právo a ekonomie</vt:lpstr>
      <vt:lpstr>Richard A. Posner (1939)</vt:lpstr>
      <vt:lpstr>Další příklady z ekonomické analýzy práva</vt:lpstr>
      <vt:lpstr>Příklady z ČR z oblasti ekonomické analýzy práva</vt:lpstr>
      <vt:lpstr>Doporučená literatura:</vt:lpstr>
      <vt:lpstr>Prezentace aplikace PowerPoint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a ekonomie; ekonomická analýza práva</dc:title>
  <dc:creator>Michaela Spackova</dc:creator>
  <cp:lastModifiedBy>Michaela Spackova</cp:lastModifiedBy>
  <cp:revision>2</cp:revision>
  <dcterms:created xsi:type="dcterms:W3CDTF">2018-12-07T09:19:46Z</dcterms:created>
  <dcterms:modified xsi:type="dcterms:W3CDTF">2018-12-07T09:20:27Z</dcterms:modified>
</cp:coreProperties>
</file>