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51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18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82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17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99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19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4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00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72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69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21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1B889-C0B4-4C6E-9C7D-03B264E5FB3C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8DF87-890C-4274-91DA-4A9CE9A7E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45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Etické kodexy v praxi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854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Aplikace etického kodexu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Ypůsob</a:t>
            </a:r>
            <a:r>
              <a:rPr lang="cs-CZ" dirty="0" smtClean="0"/>
              <a:t> aplikace etického kodexu je důležitý a nesmí být podceněn. Velký význam má hlubší promyšlení jednotlivých kroků:</a:t>
            </a:r>
          </a:p>
          <a:p>
            <a:r>
              <a:rPr lang="cs-CZ" dirty="0" smtClean="0"/>
              <a:t>Jakým způsobem bude etický kodex představen zaměstnancům;</a:t>
            </a:r>
          </a:p>
          <a:p>
            <a:r>
              <a:rPr lang="cs-CZ" dirty="0" smtClean="0"/>
              <a:t>Zařazení kodexu mezi strategické dokumenty podniku;</a:t>
            </a:r>
          </a:p>
          <a:p>
            <a:r>
              <a:rPr lang="cs-CZ" dirty="0" smtClean="0"/>
              <a:t>Zveřejnění kodexu na webových stránkách podniku;</a:t>
            </a:r>
          </a:p>
          <a:p>
            <a:r>
              <a:rPr lang="cs-CZ" dirty="0" smtClean="0"/>
              <a:t>Propojení etického kodexu s jinými nástroji etického řízení;</a:t>
            </a:r>
          </a:p>
          <a:p>
            <a:r>
              <a:rPr lang="cs-CZ" dirty="0" smtClean="0"/>
              <a:t>Kontrola etického kodexu (etické audity, etické </a:t>
            </a:r>
            <a:r>
              <a:rPr lang="cs-CZ" dirty="0" err="1" smtClean="0"/>
              <a:t>telefoní</a:t>
            </a:r>
            <a:r>
              <a:rPr lang="cs-CZ" dirty="0" smtClean="0"/>
              <a:t> linky, osobní pohovory);</a:t>
            </a:r>
          </a:p>
          <a:p>
            <a:r>
              <a:rPr lang="cs-CZ" dirty="0" smtClean="0"/>
              <a:t>Pravidelné vyhodnocování a projednání problémů, které souvisí se zaváděním kodexu.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5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Johnson &amp; Johnson</a:t>
            </a:r>
            <a:br>
              <a:rPr lang="cs-CZ" b="1" dirty="0" smtClean="0"/>
            </a:br>
            <a:r>
              <a:rPr lang="cs-CZ" dirty="0" smtClean="0"/>
              <a:t>Průkopník moderního etického kodexu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Společnost </a:t>
            </a:r>
            <a:r>
              <a:rPr lang="cs-CZ" b="1" dirty="0" smtClean="0"/>
              <a:t>Johnson &amp; Johnson </a:t>
            </a:r>
            <a:r>
              <a:rPr lang="cs-CZ" dirty="0" smtClean="0"/>
              <a:t>vlastní 250 obchodních společností v 60 zemích světa, využívá etický kodex </a:t>
            </a:r>
            <a:r>
              <a:rPr lang="cs-CZ" b="1" dirty="0" smtClean="0"/>
              <a:t>„Naše krédo“</a:t>
            </a:r>
            <a:r>
              <a:rPr lang="cs-CZ" dirty="0" smtClean="0"/>
              <a:t>, jehož autorem je první prezident společnosti Robert </a:t>
            </a:r>
            <a:r>
              <a:rPr lang="cs-CZ" dirty="0" err="1" smtClean="0"/>
              <a:t>Wood</a:t>
            </a:r>
            <a:r>
              <a:rPr lang="cs-CZ" dirty="0" smtClean="0"/>
              <a:t> Johnson, etický kodex sepsal </a:t>
            </a:r>
            <a:r>
              <a:rPr lang="cs-CZ" b="1" dirty="0" smtClean="0"/>
              <a:t>v roce 1943 </a:t>
            </a:r>
            <a:r>
              <a:rPr lang="cs-CZ" dirty="0" smtClean="0"/>
              <a:t>a stal se součástí obchodní filozofie firmy.</a:t>
            </a:r>
          </a:p>
          <a:p>
            <a:pPr marL="0" indent="0" algn="just">
              <a:buNone/>
            </a:pPr>
            <a:r>
              <a:rPr lang="cs-CZ" i="1" dirty="0" smtClean="0"/>
              <a:t>„Krédo je morálním kompasem, ale i receptem na obchodní úspěch.“  </a:t>
            </a:r>
            <a:r>
              <a:rPr lang="cs-CZ" dirty="0" smtClean="0"/>
              <a:t>Stěžejním tématem </a:t>
            </a:r>
            <a:r>
              <a:rPr lang="cs-CZ" b="1" dirty="0" smtClean="0"/>
              <a:t>je odpovědnost </a:t>
            </a:r>
            <a:r>
              <a:rPr lang="cs-CZ" dirty="0" smtClean="0"/>
              <a:t>vůči různým zainteresovaným zájmovým skupinám.</a:t>
            </a:r>
          </a:p>
          <a:p>
            <a:pPr marL="0" indent="0" algn="just">
              <a:buNone/>
            </a:pPr>
            <a:r>
              <a:rPr lang="cs-CZ" dirty="0" smtClean="0"/>
              <a:t>Společnost má ještě podrobnější kodex s názvem </a:t>
            </a:r>
            <a:r>
              <a:rPr lang="cs-CZ" b="1" dirty="0" smtClean="0"/>
              <a:t>„Kodex obchodního jednání“ s podtitulem „Žij naše krédo, znej náš kodex“</a:t>
            </a:r>
            <a:r>
              <a:rPr lang="cs-CZ" dirty="0" smtClean="0"/>
              <a:t>. Tento kodex přímo navazuje na „Naše krédo“.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7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První mezinárodní kodex </a:t>
            </a:r>
            <a:br>
              <a:rPr lang="cs-CZ" b="1" dirty="0" smtClean="0"/>
            </a:br>
            <a:r>
              <a:rPr lang="cs-CZ" b="1" dirty="0" smtClean="0"/>
              <a:t>Kulatý stůl v </a:t>
            </a:r>
            <a:r>
              <a:rPr lang="cs-CZ" b="1" dirty="0" err="1" smtClean="0"/>
              <a:t>Caux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Uvedený kodex tvoří principy obchodního jednání, byl vydán v roce 1994, je jakýmsi prototypem mezinárodního etického kodexu.</a:t>
            </a:r>
          </a:p>
          <a:p>
            <a:pPr marL="0" indent="0" algn="just">
              <a:buNone/>
            </a:pPr>
            <a:r>
              <a:rPr lang="cs-CZ" dirty="0" smtClean="0"/>
              <a:t>Základními principy jsou: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ráce pro </a:t>
            </a:r>
            <a:r>
              <a:rPr lang="cs-CZ" b="1" dirty="0" smtClean="0"/>
              <a:t>společenské dobro</a:t>
            </a:r>
            <a:r>
              <a:rPr lang="cs-CZ" dirty="0" smtClean="0"/>
              <a:t>;</a:t>
            </a:r>
          </a:p>
          <a:p>
            <a:pPr algn="just"/>
            <a:r>
              <a:rPr lang="cs-CZ" b="1" dirty="0"/>
              <a:t>l</a:t>
            </a:r>
            <a:r>
              <a:rPr lang="cs-CZ" b="1" dirty="0" smtClean="0"/>
              <a:t>idská důstojnost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333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ČSOB – etický kodex banky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ČSOB zdůrazňuje společenskou odpovědnost, která je součástí podnikatelské filozofie banky.</a:t>
            </a:r>
          </a:p>
          <a:p>
            <a:pPr marL="0" indent="0">
              <a:buNone/>
            </a:pPr>
            <a:r>
              <a:rPr lang="cs-CZ" dirty="0" smtClean="0"/>
              <a:t>Banka má „Etický kodex zaměstnanců skupiny ČSOB, člena skupiny KBC“</a:t>
            </a:r>
          </a:p>
          <a:p>
            <a:pPr marL="0" indent="0">
              <a:buNone/>
            </a:pPr>
            <a:r>
              <a:rPr lang="cs-CZ" dirty="0" smtClean="0"/>
              <a:t>Klíčovými principy jsou:</a:t>
            </a:r>
          </a:p>
          <a:p>
            <a:r>
              <a:rPr lang="cs-CZ" dirty="0"/>
              <a:t>v</a:t>
            </a:r>
            <a:r>
              <a:rPr lang="cs-CZ" dirty="0" smtClean="0"/>
              <a:t>ýkon,</a:t>
            </a:r>
          </a:p>
          <a:p>
            <a:r>
              <a:rPr lang="cs-CZ" dirty="0"/>
              <a:t>z</a:t>
            </a:r>
            <a:r>
              <a:rPr lang="cs-CZ" dirty="0" smtClean="0"/>
              <a:t>mocňování,</a:t>
            </a:r>
          </a:p>
          <a:p>
            <a:r>
              <a:rPr lang="cs-CZ" dirty="0"/>
              <a:t>v</a:t>
            </a:r>
            <a:r>
              <a:rPr lang="cs-CZ" dirty="0" smtClean="0"/>
              <a:t>nímavost,</a:t>
            </a:r>
          </a:p>
          <a:p>
            <a:r>
              <a:rPr lang="cs-CZ" dirty="0"/>
              <a:t>l</a:t>
            </a:r>
            <a:r>
              <a:rPr lang="cs-CZ" dirty="0" smtClean="0"/>
              <a:t>okální ukotvení.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40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L‘OREAL</a:t>
            </a:r>
            <a:br>
              <a:rPr lang="cs-CZ" b="1" dirty="0" smtClean="0"/>
            </a:br>
            <a:r>
              <a:rPr lang="cs-CZ" b="1" dirty="0" smtClean="0"/>
              <a:t>praktický etický kodex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Etika je důležitým pilířem podnikání společnosti. Etický kodex má podtitul „Náš způsob práce“ a „Krása etiky – etika krásy“ je přímočarý, praktický a otevřený.</a:t>
            </a:r>
          </a:p>
          <a:p>
            <a:pPr marL="0" indent="0" algn="just">
              <a:buNone/>
            </a:pPr>
            <a:r>
              <a:rPr lang="cs-CZ" dirty="0" smtClean="0"/>
              <a:t>Součástí jsou praktické příklady ve formě otázek a odpovědí.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168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Texas Instruments Inc.</a:t>
            </a:r>
            <a:br>
              <a:rPr lang="cs-CZ" b="1" dirty="0" smtClean="0"/>
            </a:br>
            <a:r>
              <a:rPr lang="cs-CZ" b="1" dirty="0" smtClean="0"/>
              <a:t>- etický test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Součástí etických kodexů mohou být i etické testy, tj. rychlé a účinné </a:t>
            </a:r>
            <a:r>
              <a:rPr lang="cs-CZ" dirty="0" err="1" smtClean="0"/>
              <a:t>násroje</a:t>
            </a:r>
            <a:r>
              <a:rPr lang="cs-CZ" dirty="0" smtClean="0"/>
              <a:t> pro rozhodování – jsou vodítkem pro správná rozhodnutí.</a:t>
            </a:r>
          </a:p>
          <a:p>
            <a:pPr marL="0" indent="0">
              <a:buNone/>
            </a:pPr>
            <a:r>
              <a:rPr lang="cs-CZ" dirty="0" smtClean="0"/>
              <a:t>Základní hodnoty firmy:</a:t>
            </a:r>
          </a:p>
          <a:p>
            <a:r>
              <a:rPr lang="cs-CZ" dirty="0"/>
              <a:t>i</a:t>
            </a:r>
            <a:r>
              <a:rPr lang="cs-CZ" dirty="0" smtClean="0"/>
              <a:t>ntegrita,</a:t>
            </a:r>
          </a:p>
          <a:p>
            <a:r>
              <a:rPr lang="cs-CZ" dirty="0"/>
              <a:t>i</a:t>
            </a:r>
            <a:r>
              <a:rPr lang="cs-CZ" dirty="0" smtClean="0"/>
              <a:t>novace,</a:t>
            </a:r>
          </a:p>
          <a:p>
            <a:r>
              <a:rPr lang="cs-CZ" dirty="0"/>
              <a:t>o</a:t>
            </a:r>
            <a:r>
              <a:rPr lang="cs-CZ" dirty="0" smtClean="0"/>
              <a:t>ddanost.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6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Rychlý etický kodex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zamýšlená činnost legální?</a:t>
            </a:r>
          </a:p>
          <a:p>
            <a:r>
              <a:rPr lang="cs-CZ" dirty="0" smtClean="0"/>
              <a:t>Je v souladu s našimi etickými hodnotami?</a:t>
            </a:r>
          </a:p>
          <a:p>
            <a:r>
              <a:rPr lang="cs-CZ" dirty="0" smtClean="0"/>
              <a:t>Pokud dojde k realizaci činnosti, budete z toho mít špatný pocit?</a:t>
            </a:r>
          </a:p>
          <a:p>
            <a:r>
              <a:rPr lang="cs-CZ" dirty="0" smtClean="0"/>
              <a:t>Jaké důsledky by mělo zveřejnění dané záležitosti v tisku?</a:t>
            </a:r>
          </a:p>
          <a:p>
            <a:r>
              <a:rPr lang="cs-CZ" dirty="0" smtClean="0"/>
              <a:t>Jestliže víte, že je to špatné nedělejte to!</a:t>
            </a:r>
          </a:p>
          <a:p>
            <a:r>
              <a:rPr lang="cs-CZ" dirty="0" smtClean="0"/>
              <a:t>Pokud si nejste jisti, zeptejte se.</a:t>
            </a:r>
          </a:p>
          <a:p>
            <a:r>
              <a:rPr lang="cs-CZ" dirty="0" smtClean="0"/>
              <a:t>Ptejte se tak dlouho dokud nedostanete jasnou odpověď.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733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411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Etické kodexy v praxi</vt:lpstr>
      <vt:lpstr>Aplikace etického kodexu</vt:lpstr>
      <vt:lpstr>Johnson &amp; Johnson Průkopník moderního etického kodexu</vt:lpstr>
      <vt:lpstr>První mezinárodní kodex  Kulatý stůl v Caux</vt:lpstr>
      <vt:lpstr>ČSOB – etický kodex banky</vt:lpstr>
      <vt:lpstr>L‘OREAL praktický etický kodex</vt:lpstr>
      <vt:lpstr>Texas Instruments Inc. - etický test</vt:lpstr>
      <vt:lpstr>Rychlý etický kodex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kodexy v praxi</dc:title>
  <dc:creator>User</dc:creator>
  <cp:lastModifiedBy>Michaela Spackova</cp:lastModifiedBy>
  <cp:revision>5</cp:revision>
  <dcterms:created xsi:type="dcterms:W3CDTF">2016-11-14T20:59:23Z</dcterms:created>
  <dcterms:modified xsi:type="dcterms:W3CDTF">2018-12-05T13:27:29Z</dcterms:modified>
</cp:coreProperties>
</file>