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84" r:id="rId23"/>
    <p:sldId id="285" r:id="rId24"/>
    <p:sldId id="286" r:id="rId25"/>
    <p:sldId id="277" r:id="rId26"/>
    <p:sldId id="281" r:id="rId27"/>
    <p:sldId id="278" r:id="rId28"/>
    <p:sldId id="279" r:id="rId29"/>
    <p:sldId id="280" r:id="rId30"/>
    <p:sldId id="282" r:id="rId31"/>
    <p:sldId id="283" r:id="rId32"/>
  </p:sldIdLst>
  <p:sldSz cx="9144000" cy="6858000" type="screen4x3"/>
  <p:notesSz cx="6669088" cy="97742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6C818-8CA3-4BF5-BA4F-BA63FF1C4C20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4D7F0-2961-4C41-AB85-B93117EC3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366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935-D9BF-4156-BEFE-537912ABC16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5B97-E26C-45D2-AF13-E76FBE61C5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97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935-D9BF-4156-BEFE-537912ABC16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5B97-E26C-45D2-AF13-E76FBE61C5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58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935-D9BF-4156-BEFE-537912ABC16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5B97-E26C-45D2-AF13-E76FBE61C5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872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935-D9BF-4156-BEFE-537912ABC16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5B97-E26C-45D2-AF13-E76FBE61C5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33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935-D9BF-4156-BEFE-537912ABC16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5B97-E26C-45D2-AF13-E76FBE61C5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98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935-D9BF-4156-BEFE-537912ABC16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5B97-E26C-45D2-AF13-E76FBE61C5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09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935-D9BF-4156-BEFE-537912ABC16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5B97-E26C-45D2-AF13-E76FBE61C5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844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935-D9BF-4156-BEFE-537912ABC16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5B97-E26C-45D2-AF13-E76FBE61C5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33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935-D9BF-4156-BEFE-537912ABC16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5B97-E26C-45D2-AF13-E76FBE61C5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67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935-D9BF-4156-BEFE-537912ABC16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5B97-E26C-45D2-AF13-E76FBE61C5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147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F935-D9BF-4156-BEFE-537912ABC16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5B97-E26C-45D2-AF13-E76FBE61C5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11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2F935-D9BF-4156-BEFE-537912ABC169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55B97-E26C-45D2-AF13-E76FBE61C5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052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02624" cy="168361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Společenská odpovědnost podniku – významná součást kultury a etiky podnikání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179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Operacionalizace </a:t>
            </a:r>
            <a:r>
              <a:rPr lang="cs-CZ" b="1" dirty="0" err="1" smtClean="0"/>
              <a:t>akontability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err="1" smtClean="0"/>
              <a:t>Akontabilita</a:t>
            </a:r>
            <a:r>
              <a:rPr lang="cs-CZ" dirty="0" smtClean="0"/>
              <a:t> se prosazuje s ohledem na to:</a:t>
            </a:r>
          </a:p>
          <a:p>
            <a:pPr algn="just"/>
            <a:r>
              <a:rPr lang="cs-CZ" dirty="0" smtClean="0"/>
              <a:t>Komu se člověk zodpovídá,</a:t>
            </a:r>
          </a:p>
          <a:p>
            <a:pPr algn="just"/>
            <a:r>
              <a:rPr lang="cs-CZ" dirty="0" smtClean="0"/>
              <a:t>Za jakých podmínek atd.</a:t>
            </a:r>
          </a:p>
          <a:p>
            <a:pPr marL="0" indent="0" algn="just">
              <a:buNone/>
            </a:pPr>
            <a:r>
              <a:rPr lang="cs-CZ" dirty="0" smtClean="0"/>
              <a:t>Od uvedených faktorů se odvozuje povaha </a:t>
            </a:r>
            <a:r>
              <a:rPr lang="cs-CZ" dirty="0" err="1" smtClean="0"/>
              <a:t>akontability</a:t>
            </a:r>
            <a:r>
              <a:rPr lang="cs-CZ" dirty="0" smtClean="0"/>
              <a:t> se </a:t>
            </a:r>
            <a:r>
              <a:rPr lang="cs-CZ" b="1" dirty="0" smtClean="0"/>
              <a:t>strategickým důrazem na konformitu</a:t>
            </a:r>
            <a:r>
              <a:rPr lang="cs-CZ" dirty="0" smtClean="0"/>
              <a:t> (heuristika </a:t>
            </a:r>
            <a:r>
              <a:rPr lang="cs-CZ" dirty="0" err="1" smtClean="0"/>
              <a:t>akceptability</a:t>
            </a:r>
            <a:r>
              <a:rPr lang="cs-CZ" dirty="0" smtClean="0"/>
              <a:t>) </a:t>
            </a:r>
            <a:r>
              <a:rPr lang="cs-CZ" b="1" dirty="0" smtClean="0"/>
              <a:t>a komplexitu </a:t>
            </a:r>
            <a:r>
              <a:rPr lang="cs-CZ" dirty="0" smtClean="0"/>
              <a:t>(retrospektivní racionalita). V tomto směru motivuje </a:t>
            </a:r>
            <a:r>
              <a:rPr lang="cs-CZ" dirty="0" err="1" smtClean="0"/>
              <a:t>multidimenzionalitu</a:t>
            </a:r>
            <a:r>
              <a:rPr lang="cs-CZ" dirty="0" smtClean="0"/>
              <a:t> a flexibilitu myšlení.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18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Operacionalizace </a:t>
            </a:r>
            <a:r>
              <a:rPr lang="cs-CZ" b="1" dirty="0" err="1" smtClean="0"/>
              <a:t>akontability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err="1" smtClean="0"/>
              <a:t>Akontabilita</a:t>
            </a:r>
            <a:r>
              <a:rPr lang="cs-CZ" dirty="0" smtClean="0"/>
              <a:t> je mnohoznačný fenomén, a proto se většinou uvádějí čtyři stupně operacionalizace (</a:t>
            </a:r>
            <a:r>
              <a:rPr lang="cs-CZ" dirty="0" err="1" smtClean="0"/>
              <a:t>Lerner</a:t>
            </a:r>
            <a:r>
              <a:rPr lang="cs-CZ" dirty="0" smtClean="0"/>
              <a:t> a </a:t>
            </a:r>
            <a:r>
              <a:rPr lang="cs-CZ" dirty="0" err="1" smtClean="0"/>
              <a:t>Tetlock</a:t>
            </a:r>
            <a:r>
              <a:rPr lang="cs-CZ" dirty="0" smtClean="0"/>
              <a:t>, 1999):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b="1" dirty="0" smtClean="0"/>
              <a:t>Přítomnost nezávislého pozorovatele</a:t>
            </a:r>
            <a:r>
              <a:rPr lang="cs-CZ" dirty="0" smtClean="0"/>
              <a:t>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b="1" dirty="0" smtClean="0"/>
              <a:t>Identifikovatelnost </a:t>
            </a:r>
            <a:r>
              <a:rPr lang="cs-CZ" dirty="0" smtClean="0"/>
              <a:t>(činu, aktu apod.),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b="1" dirty="0" smtClean="0"/>
              <a:t>Hodnocení </a:t>
            </a:r>
            <a:r>
              <a:rPr lang="cs-CZ" dirty="0" smtClean="0"/>
              <a:t>(očekává se hodnocení činu, výkonu a to podle normativních standardů a s předpokládanými důsledky,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b="1" dirty="0" smtClean="0"/>
              <a:t>Zdůvodnění</a:t>
            </a:r>
            <a:r>
              <a:rPr lang="cs-CZ" dirty="0" smtClean="0"/>
              <a:t> (s vazbou na čin, akt, výkon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48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Vztah </a:t>
            </a:r>
            <a:r>
              <a:rPr lang="cs-CZ" b="1" dirty="0" err="1" smtClean="0"/>
              <a:t>akontability</a:t>
            </a:r>
            <a:r>
              <a:rPr lang="cs-CZ" b="1" dirty="0" smtClean="0"/>
              <a:t> k výsledku 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dirty="0" err="1" smtClean="0"/>
              <a:t>Akontabilita</a:t>
            </a:r>
            <a:r>
              <a:rPr lang="cs-CZ" b="1" dirty="0" smtClean="0"/>
              <a:t> výsledku </a:t>
            </a:r>
            <a:r>
              <a:rPr lang="cs-CZ" dirty="0" smtClean="0"/>
              <a:t>(</a:t>
            </a:r>
            <a:r>
              <a:rPr lang="cs-CZ" dirty="0" err="1" smtClean="0"/>
              <a:t>outcome</a:t>
            </a:r>
            <a:r>
              <a:rPr lang="cs-CZ" dirty="0" smtClean="0"/>
              <a:t> </a:t>
            </a:r>
            <a:r>
              <a:rPr lang="cs-CZ" dirty="0" err="1" smtClean="0"/>
              <a:t>accountability</a:t>
            </a:r>
            <a:r>
              <a:rPr lang="cs-CZ" dirty="0" smtClean="0"/>
              <a:t>) – v průběhu realizace dochází k méně přesným rozhodnutím, neposkytuje návod jak adekvátně dosáhnout cíle,</a:t>
            </a:r>
          </a:p>
          <a:p>
            <a:pPr algn="just"/>
            <a:r>
              <a:rPr lang="cs-CZ" b="1" dirty="0" err="1" smtClean="0"/>
              <a:t>Akontabilita</a:t>
            </a:r>
            <a:r>
              <a:rPr lang="cs-CZ" b="1" dirty="0" smtClean="0"/>
              <a:t> procesu </a:t>
            </a:r>
            <a:r>
              <a:rPr lang="cs-CZ" dirty="0" smtClean="0"/>
              <a:t>(</a:t>
            </a:r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accountability</a:t>
            </a:r>
            <a:r>
              <a:rPr lang="cs-CZ" dirty="0" smtClean="0"/>
              <a:t>) – klade důraz na metody uvažování a posuzování ve strategii jak dosáhnout cíle, bere v úvahu nejistoty související s prostředím, může přispět k odhalení porušování práv a povinností, např. diskriminace.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16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Akontabilita</a:t>
            </a:r>
            <a:r>
              <a:rPr lang="cs-CZ" b="1" dirty="0" smtClean="0"/>
              <a:t> a sklony k chybám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Problém nadměrné jistoty,</a:t>
            </a:r>
          </a:p>
          <a:p>
            <a:pPr algn="just"/>
            <a:r>
              <a:rPr lang="cs-CZ" dirty="0" smtClean="0"/>
              <a:t>Klasifikace omylů, chyb a iluzí,</a:t>
            </a:r>
          </a:p>
          <a:p>
            <a:pPr algn="just"/>
            <a:r>
              <a:rPr lang="cs-CZ" dirty="0" smtClean="0"/>
              <a:t>Nejednoznačné hodnocení rozhodovacích strategií,</a:t>
            </a:r>
          </a:p>
          <a:p>
            <a:pPr algn="just"/>
            <a:r>
              <a:rPr lang="cs-CZ" dirty="0" smtClean="0"/>
              <a:t>Důležitá je práce s informacemi (sklony k chybám v procesu zpracování informací, hloubka zpracování informace), jelikož na ní závisí kvalita úsudku.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37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Akontabilita</a:t>
            </a:r>
            <a:r>
              <a:rPr lang="cs-CZ" b="1" dirty="0" smtClean="0"/>
              <a:t> a odpovědnost v rozhodování se v podmínkách rizika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000" dirty="0" smtClean="0"/>
              <a:t>Inspirace v prospektové teorii </a:t>
            </a:r>
            <a:r>
              <a:rPr lang="cs-CZ" sz="2000" b="1" dirty="0" err="1" smtClean="0"/>
              <a:t>Kahnemana</a:t>
            </a:r>
            <a:r>
              <a:rPr lang="cs-CZ" sz="2000" b="1" dirty="0" smtClean="0"/>
              <a:t> a Tverského </a:t>
            </a:r>
            <a:r>
              <a:rPr lang="cs-CZ" sz="2000" dirty="0" smtClean="0"/>
              <a:t>(1979),</a:t>
            </a:r>
          </a:p>
          <a:p>
            <a:pPr algn="just"/>
            <a:r>
              <a:rPr lang="cs-CZ" sz="2000" b="1" dirty="0" smtClean="0"/>
              <a:t>Riziková volba</a:t>
            </a:r>
            <a:r>
              <a:rPr lang="cs-CZ" sz="2000" dirty="0" smtClean="0"/>
              <a:t> a  vztah </a:t>
            </a:r>
            <a:r>
              <a:rPr lang="cs-CZ" sz="2000" dirty="0" err="1" smtClean="0"/>
              <a:t>akontability</a:t>
            </a:r>
            <a:r>
              <a:rPr lang="cs-CZ" sz="2000" dirty="0" smtClean="0"/>
              <a:t> k averzi ke ztrátě,</a:t>
            </a:r>
          </a:p>
          <a:p>
            <a:pPr algn="just"/>
            <a:r>
              <a:rPr lang="cs-CZ" sz="2000" dirty="0" err="1" smtClean="0"/>
              <a:t>Akontabilita</a:t>
            </a:r>
            <a:r>
              <a:rPr lang="cs-CZ" sz="2000" dirty="0" smtClean="0"/>
              <a:t>  většinou zredukovala  averzi ke ztrátě a zvýšila racionalitu rozhodnutí v porovnání s se skupinou bez </a:t>
            </a:r>
            <a:r>
              <a:rPr lang="cs-CZ" sz="2000" dirty="0" err="1" smtClean="0"/>
              <a:t>akontability</a:t>
            </a:r>
            <a:r>
              <a:rPr lang="cs-CZ" sz="2000" dirty="0" smtClean="0"/>
              <a:t>, avšak výsledky nejsou přesvědčivé,</a:t>
            </a:r>
          </a:p>
          <a:p>
            <a:pPr algn="just"/>
            <a:r>
              <a:rPr lang="cs-CZ" sz="2000" dirty="0" smtClean="0"/>
              <a:t>Vlivem zodpovědnosti minimálně za další osobu na principu </a:t>
            </a:r>
            <a:r>
              <a:rPr lang="cs-CZ" sz="2000" b="1" dirty="0" smtClean="0"/>
              <a:t>dilematu důvěry</a:t>
            </a:r>
            <a:r>
              <a:rPr lang="cs-CZ" sz="2000" dirty="0" smtClean="0"/>
              <a:t>, lidé volí bezpečnější strategii, než když se rozhodují sami za sebe – to se týká obecné roviny tolerance vůči riziku,</a:t>
            </a:r>
          </a:p>
          <a:p>
            <a:pPr algn="just"/>
            <a:r>
              <a:rPr lang="cs-CZ" sz="2000" dirty="0" smtClean="0"/>
              <a:t>Měli bychom rozlišovat </a:t>
            </a:r>
            <a:r>
              <a:rPr lang="cs-CZ" sz="2000" b="1" dirty="0" err="1" smtClean="0"/>
              <a:t>akontabilitu</a:t>
            </a:r>
            <a:r>
              <a:rPr lang="cs-CZ" sz="2000" b="1" dirty="0" smtClean="0"/>
              <a:t> a odpovědnost</a:t>
            </a:r>
            <a:r>
              <a:rPr lang="cs-CZ" sz="2000" dirty="0" smtClean="0"/>
              <a:t>,</a:t>
            </a:r>
          </a:p>
          <a:p>
            <a:pPr algn="just"/>
            <a:r>
              <a:rPr lang="cs-CZ" sz="2000" dirty="0" smtClean="0"/>
              <a:t>Optimální se jeví uplatňovat </a:t>
            </a:r>
            <a:r>
              <a:rPr lang="cs-CZ" sz="2000" dirty="0" err="1" smtClean="0"/>
              <a:t>akontabilitu</a:t>
            </a:r>
            <a:r>
              <a:rPr lang="cs-CZ" sz="2000" dirty="0" smtClean="0"/>
              <a:t> a odpovědnost </a:t>
            </a:r>
            <a:r>
              <a:rPr lang="cs-CZ" sz="2000" b="1" dirty="0" smtClean="0"/>
              <a:t>zároveň </a:t>
            </a:r>
            <a:r>
              <a:rPr lang="cs-CZ" sz="2000" dirty="0" smtClean="0"/>
              <a:t>zejména v oblasti rizikového rozhodování v sociálním prostředí.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0952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Odpovědnost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Odpovědnost je pojem filozofický, morální, etický, ale i právní.</a:t>
            </a:r>
          </a:p>
          <a:p>
            <a:pPr marL="0" indent="0" algn="just">
              <a:buNone/>
            </a:pPr>
            <a:r>
              <a:rPr lang="cs-CZ" dirty="0" smtClean="0"/>
              <a:t>Z pohledu etického se jedná o reflexi individuální a sociální odpovědnosti, jakož i subjektivní a objektivní. Objevuje se tak dimenze personality a </a:t>
            </a:r>
            <a:r>
              <a:rPr lang="cs-CZ" dirty="0" err="1" smtClean="0"/>
              <a:t>interpersonality</a:t>
            </a:r>
            <a:r>
              <a:rPr lang="cs-CZ" dirty="0" smtClean="0"/>
              <a:t> v kategorii odpovědnosti.</a:t>
            </a:r>
          </a:p>
          <a:p>
            <a:pPr marL="0" indent="0" algn="just">
              <a:buNone/>
            </a:pPr>
            <a:r>
              <a:rPr lang="cs-CZ" dirty="0" smtClean="0"/>
              <a:t>Jedinec se musí ze svého jednání zodpovídat nejenom vlastnímu svědomí a rozumu, ale i jiné dimenzi, především okolí či druhým. </a:t>
            </a:r>
          </a:p>
          <a:p>
            <a:pPr marL="0" indent="0" algn="just">
              <a:buNone/>
            </a:pPr>
            <a:r>
              <a:rPr lang="cs-CZ" b="1" dirty="0" smtClean="0"/>
              <a:t>V zodpovědném jednání nejde jenom dostát vlastnímu úsudku či svědomí, ale také o to, moci se zodpovídat před druhými.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3398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Odpovědnost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Odpovědnost, ale také znamená, že musíme </a:t>
            </a:r>
            <a:r>
              <a:rPr lang="cs-CZ" b="1" dirty="0" smtClean="0"/>
              <a:t>přiznat vlastní vinu</a:t>
            </a:r>
            <a:r>
              <a:rPr lang="cs-CZ" dirty="0" smtClean="0"/>
              <a:t> a tím udělat vlastní krok ke změně smýšlení a </a:t>
            </a:r>
            <a:r>
              <a:rPr lang="cs-CZ" b="1" dirty="0" smtClean="0"/>
              <a:t>obrácení se k lepšímu</a:t>
            </a:r>
            <a:r>
              <a:rPr lang="cs-CZ" dirty="0" smtClean="0"/>
              <a:t>. Odpovědnost tedy není pouze vypořádáním s minulostí, nýbrž také pokusem se s ní vyrovnat a nově vykročit do budoucnosti.</a:t>
            </a:r>
          </a:p>
          <a:p>
            <a:pPr marL="0" indent="0" algn="just">
              <a:buNone/>
            </a:pPr>
            <a:r>
              <a:rPr lang="cs-CZ" dirty="0" smtClean="0"/>
              <a:t>Odpovědnost je také </a:t>
            </a:r>
            <a:r>
              <a:rPr lang="cs-CZ" b="1" dirty="0" smtClean="0"/>
              <a:t>odpovědnost za budoucnost</a:t>
            </a:r>
            <a:r>
              <a:rPr lang="cs-CZ" dirty="0" smtClean="0"/>
              <a:t>, touto dimenzí je např. odpovědnost za stav a využívání přírodního prostředí a přírodního bohatství, stejně tak odpovědnost za budoucnost svých potomků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80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Odpovědnost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Ve vztahu k etické odpovědnost můžeme uvést i názor H. Jonase:</a:t>
            </a:r>
          </a:p>
          <a:p>
            <a:pPr marL="0" indent="0" algn="just">
              <a:buNone/>
            </a:pPr>
            <a:r>
              <a:rPr lang="cs-CZ" i="1" dirty="0" smtClean="0"/>
              <a:t>„… jednající člověk se musí zodpovídat za svůj čin: je považován za odpovědného, za jeho důsledky a případně za ně má ručit.“</a:t>
            </a:r>
          </a:p>
          <a:p>
            <a:pPr marL="0" indent="0" algn="just">
              <a:buNone/>
            </a:pPr>
            <a:r>
              <a:rPr lang="cs-CZ" dirty="0" smtClean="0"/>
              <a:t>V etice v podnikání tak rozlišujeme:</a:t>
            </a:r>
          </a:p>
          <a:p>
            <a:pPr algn="just"/>
            <a:r>
              <a:rPr lang="cs-CZ" dirty="0"/>
              <a:t>o</a:t>
            </a:r>
            <a:r>
              <a:rPr lang="cs-CZ" dirty="0" smtClean="0"/>
              <a:t>dpovědnost podnikatele,</a:t>
            </a:r>
          </a:p>
          <a:p>
            <a:pPr algn="just"/>
            <a:r>
              <a:rPr lang="cs-CZ" dirty="0"/>
              <a:t>o</a:t>
            </a:r>
            <a:r>
              <a:rPr lang="cs-CZ" dirty="0" smtClean="0"/>
              <a:t>dpovědnost podniku,</a:t>
            </a:r>
          </a:p>
          <a:p>
            <a:pPr algn="just"/>
            <a:r>
              <a:rPr lang="cs-CZ" dirty="0"/>
              <a:t>o</a:t>
            </a:r>
            <a:r>
              <a:rPr lang="cs-CZ" dirty="0" smtClean="0"/>
              <a:t>dpovědnost vlastníků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12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Odpovědnost – souvztažnosti k dalším etickým hodnotám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Odpovědnost souvisí s dalšími etickými hodnotami:</a:t>
            </a:r>
          </a:p>
          <a:p>
            <a:r>
              <a:rPr lang="cs-CZ" dirty="0" smtClean="0"/>
              <a:t>dobru,</a:t>
            </a:r>
          </a:p>
          <a:p>
            <a:r>
              <a:rPr lang="cs-CZ" dirty="0" smtClean="0"/>
              <a:t>svobodě,</a:t>
            </a:r>
          </a:p>
          <a:p>
            <a:r>
              <a:rPr lang="cs-CZ" dirty="0"/>
              <a:t>s</a:t>
            </a:r>
            <a:r>
              <a:rPr lang="cs-CZ" dirty="0" smtClean="0"/>
              <a:t>pravedlnosti,</a:t>
            </a:r>
          </a:p>
          <a:p>
            <a:r>
              <a:rPr lang="cs-CZ" dirty="0"/>
              <a:t>p</a:t>
            </a:r>
            <a:r>
              <a:rPr lang="cs-CZ" dirty="0" smtClean="0"/>
              <a:t>ovinnosti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08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Odpovědnost - členění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Odpovědnost ekonomická,</a:t>
            </a:r>
          </a:p>
          <a:p>
            <a:r>
              <a:rPr lang="cs-CZ" dirty="0" smtClean="0"/>
              <a:t>Odpovědnost právní,</a:t>
            </a:r>
          </a:p>
          <a:p>
            <a:r>
              <a:rPr lang="cs-CZ" b="1" u="sng" dirty="0" smtClean="0"/>
              <a:t>Odpovědnost etická</a:t>
            </a:r>
            <a:r>
              <a:rPr lang="cs-CZ" dirty="0" smtClean="0"/>
              <a:t>,</a:t>
            </a:r>
          </a:p>
          <a:p>
            <a:r>
              <a:rPr lang="cs-CZ" dirty="0" smtClean="0"/>
              <a:t>Odpovědnost sociální,</a:t>
            </a:r>
          </a:p>
          <a:p>
            <a:r>
              <a:rPr lang="cs-CZ" dirty="0" smtClean="0"/>
              <a:t>Odpovědnost ekologická,</a:t>
            </a:r>
          </a:p>
          <a:p>
            <a:r>
              <a:rPr lang="cs-CZ" dirty="0" smtClean="0"/>
              <a:t>Odpovědnost politická,</a:t>
            </a:r>
          </a:p>
          <a:p>
            <a:r>
              <a:rPr lang="cs-CZ" dirty="0" smtClean="0"/>
              <a:t>Odpovědnost filantropická.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36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 etiky v podnikání,</a:t>
            </a:r>
          </a:p>
          <a:p>
            <a:r>
              <a:rPr lang="cs-CZ" dirty="0" smtClean="0"/>
              <a:t>Odpovědnost jako klíčová hodnota trhu a ekonomické činnosti,</a:t>
            </a:r>
          </a:p>
          <a:p>
            <a:r>
              <a:rPr lang="cs-CZ" dirty="0" err="1" smtClean="0"/>
              <a:t>Akontabilita</a:t>
            </a:r>
            <a:r>
              <a:rPr lang="cs-CZ" dirty="0" smtClean="0"/>
              <a:t>,</a:t>
            </a:r>
          </a:p>
          <a:p>
            <a:r>
              <a:rPr lang="cs-CZ" dirty="0" smtClean="0"/>
              <a:t>Odpovědnost,</a:t>
            </a:r>
          </a:p>
          <a:p>
            <a:r>
              <a:rPr lang="cs-CZ" dirty="0" smtClean="0"/>
              <a:t>Společenská odpovědnost podniku.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90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Nároky společnosti ve vztahu k odpovědnosti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Společnost ve vztahu k odpovědnosti:</a:t>
            </a:r>
          </a:p>
          <a:p>
            <a:pPr marL="0" indent="0" algn="just">
              <a:buNone/>
            </a:pPr>
            <a:r>
              <a:rPr lang="cs-CZ" b="1" dirty="0" smtClean="0"/>
              <a:t>Požaduje </a:t>
            </a:r>
            <a:r>
              <a:rPr lang="cs-CZ" dirty="0" smtClean="0"/>
              <a:t>– právní a ekonomickou odpovědnosti,</a:t>
            </a:r>
          </a:p>
          <a:p>
            <a:pPr marL="0" indent="0" algn="just">
              <a:buNone/>
            </a:pPr>
            <a:r>
              <a:rPr lang="cs-CZ" b="1" dirty="0" smtClean="0"/>
              <a:t>Očekává</a:t>
            </a:r>
            <a:r>
              <a:rPr lang="cs-CZ" dirty="0" smtClean="0"/>
              <a:t> – etickou, politickou, sociální a ekologickou odpovědnost,</a:t>
            </a:r>
          </a:p>
          <a:p>
            <a:pPr marL="0" indent="0" algn="just">
              <a:buNone/>
            </a:pPr>
            <a:r>
              <a:rPr lang="cs-CZ" b="1" dirty="0" smtClean="0"/>
              <a:t>Přeje si </a:t>
            </a:r>
            <a:r>
              <a:rPr lang="cs-CZ" dirty="0" smtClean="0"/>
              <a:t>– filantropickou odpovědnost.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Definice CSR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CSR jako dobrovolné integrování sociálních a ekologických hledisek do každodenních firemních operací a interakcí firemními </a:t>
            </a:r>
            <a:r>
              <a:rPr lang="cs-CZ" dirty="0" err="1" smtClean="0"/>
              <a:t>stakeholdery</a:t>
            </a:r>
            <a:r>
              <a:rPr lang="cs-CZ" dirty="0" smtClean="0"/>
              <a:t> (Trnková 2004, Putnová – Seknička – Uhlář 2007)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670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Etické rámce a CSR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Etický egoismus;</a:t>
            </a:r>
          </a:p>
          <a:p>
            <a:r>
              <a:rPr lang="cs-CZ" dirty="0" smtClean="0"/>
              <a:t>Etika ctností;</a:t>
            </a:r>
          </a:p>
          <a:p>
            <a:r>
              <a:rPr lang="cs-CZ" dirty="0" smtClean="0"/>
              <a:t>Deontologická etika;</a:t>
            </a:r>
          </a:p>
          <a:p>
            <a:r>
              <a:rPr lang="cs-CZ" dirty="0" err="1" smtClean="0"/>
              <a:t>Konsekvencialistická</a:t>
            </a:r>
            <a:r>
              <a:rPr lang="cs-CZ" dirty="0" smtClean="0"/>
              <a:t> etika;</a:t>
            </a:r>
          </a:p>
          <a:p>
            <a:r>
              <a:rPr lang="cs-CZ" dirty="0" smtClean="0"/>
              <a:t>Etika založená na právech;</a:t>
            </a:r>
          </a:p>
          <a:p>
            <a:r>
              <a:rPr lang="cs-CZ" dirty="0" smtClean="0"/>
              <a:t>Etika založená na spravedlnosti;</a:t>
            </a:r>
          </a:p>
          <a:p>
            <a:r>
              <a:rPr lang="cs-CZ" dirty="0" smtClean="0"/>
              <a:t>Kulturní relativismus;</a:t>
            </a:r>
          </a:p>
          <a:p>
            <a:r>
              <a:rPr lang="cs-CZ" dirty="0" smtClean="0"/>
              <a:t>Postmoderní etika.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22180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Klasifikace evolučních přístupů k CSR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Od filozofického a etického vztahu mezi podnikáním a společností k odpovědnosti podniku (CSR 1);</a:t>
            </a:r>
          </a:p>
          <a:p>
            <a:pPr algn="just"/>
            <a:r>
              <a:rPr lang="cs-CZ" dirty="0" smtClean="0"/>
              <a:t>Reakce podnikání na společenské prostředí a související vlivy (CSR 2);</a:t>
            </a:r>
          </a:p>
          <a:p>
            <a:pPr algn="just"/>
            <a:r>
              <a:rPr lang="cs-CZ" dirty="0" smtClean="0"/>
              <a:t>Fáze, v níž podnikání vytvořilo normativní přístup ohledně etiky a zejména etických hodnot (CSR 3);</a:t>
            </a:r>
          </a:p>
          <a:p>
            <a:pPr algn="just"/>
            <a:r>
              <a:rPr lang="cs-CZ" dirty="0" smtClean="0"/>
              <a:t>Model, který zahrnuje kosmos nebo harmonický vesmír jako referenční normativní bod pro manažerské úvahy ohledně dopadu podnikání na společnost (CSR 4).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8038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komponenty společenského systému  (ve vztahu k odpovědnosti)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Přizpůsobení se prostředí;</a:t>
            </a:r>
          </a:p>
          <a:p>
            <a:r>
              <a:rPr lang="cs-CZ" dirty="0" smtClean="0"/>
              <a:t>Dosažení cílů;</a:t>
            </a:r>
          </a:p>
          <a:p>
            <a:r>
              <a:rPr lang="cs-CZ" dirty="0" smtClean="0"/>
              <a:t>Společenská integrace;</a:t>
            </a:r>
          </a:p>
          <a:p>
            <a:r>
              <a:rPr lang="cs-CZ" dirty="0" smtClean="0"/>
              <a:t>Zachování systému.</a:t>
            </a:r>
          </a:p>
          <a:p>
            <a:pPr marL="0" indent="0">
              <a:buNone/>
            </a:pPr>
            <a:r>
              <a:rPr lang="cs-CZ" dirty="0" smtClean="0"/>
              <a:t>Na základě modelu CSR  vznikly čtyři skupiny teorií (resp. čtyři skupiny hypotéz):</a:t>
            </a:r>
          </a:p>
          <a:p>
            <a:r>
              <a:rPr lang="cs-CZ" dirty="0"/>
              <a:t>i</a:t>
            </a:r>
            <a:r>
              <a:rPr lang="cs-CZ" dirty="0" smtClean="0"/>
              <a:t>nstrumentální,</a:t>
            </a:r>
          </a:p>
          <a:p>
            <a:r>
              <a:rPr lang="cs-CZ" dirty="0"/>
              <a:t>p</a:t>
            </a:r>
            <a:r>
              <a:rPr lang="cs-CZ" dirty="0" smtClean="0"/>
              <a:t>olitické,</a:t>
            </a:r>
          </a:p>
          <a:p>
            <a:r>
              <a:rPr lang="cs-CZ" dirty="0" err="1"/>
              <a:t>i</a:t>
            </a:r>
            <a:r>
              <a:rPr lang="cs-CZ" dirty="0" err="1" smtClean="0"/>
              <a:t>ntegrativní</a:t>
            </a:r>
            <a:r>
              <a:rPr lang="cs-CZ" dirty="0" smtClean="0"/>
              <a:t>,</a:t>
            </a:r>
          </a:p>
          <a:p>
            <a:r>
              <a:rPr lang="cs-CZ" dirty="0"/>
              <a:t>e</a:t>
            </a:r>
            <a:r>
              <a:rPr lang="cs-CZ" dirty="0" smtClean="0"/>
              <a:t>tické.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997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Základy CSR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Ekonomická odpovědnost</a:t>
            </a:r>
            <a:r>
              <a:rPr lang="cs-CZ" dirty="0" smtClean="0"/>
              <a:t> (etický kodex, zásady CG OECD, transparentnost jednání, snaha o trvalý dialog, protikorupční politika, ochrana duševního vlastnictví),</a:t>
            </a:r>
          </a:p>
          <a:p>
            <a:pPr algn="just"/>
            <a:r>
              <a:rPr lang="cs-CZ" b="1" dirty="0" smtClean="0"/>
              <a:t>Sociální odpovědnost </a:t>
            </a:r>
            <a:r>
              <a:rPr lang="cs-CZ" dirty="0" smtClean="0"/>
              <a:t>(rozvoj lidského a sociálního kapitálu, dodržování lidských práv),</a:t>
            </a:r>
          </a:p>
          <a:p>
            <a:pPr algn="just"/>
            <a:r>
              <a:rPr lang="cs-CZ" b="1" dirty="0" smtClean="0"/>
              <a:t>Ekologická odpovědnost </a:t>
            </a:r>
            <a:r>
              <a:rPr lang="cs-CZ" dirty="0" smtClean="0"/>
              <a:t>(ochrana životního prostředí s přírodních zdrojů apod.).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942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Vznik „trojí“ odpovědnosti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Ekonomická prosperita – profit</a:t>
            </a:r>
          </a:p>
          <a:p>
            <a:r>
              <a:rPr lang="cs-CZ" dirty="0" smtClean="0"/>
              <a:t>Kvalita životního prostředí – planet</a:t>
            </a:r>
          </a:p>
          <a:p>
            <a:r>
              <a:rPr lang="cs-CZ" dirty="0" smtClean="0"/>
              <a:t>Sociální (společenský) kapitál –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00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Typologie faktorů</a:t>
            </a:r>
            <a:br>
              <a:rPr lang="cs-CZ" b="1" dirty="0" smtClean="0"/>
            </a:br>
            <a:r>
              <a:rPr lang="cs-CZ" b="1" dirty="0" smtClean="0"/>
              <a:t>konkurenceschopnosti podniku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Ekonomické, finanční a marketingové faktory </a:t>
            </a:r>
            <a:r>
              <a:rPr lang="cs-CZ" dirty="0" smtClean="0"/>
              <a:t>– tradiční korporátní hodnoty,</a:t>
            </a:r>
          </a:p>
          <a:p>
            <a:pPr algn="just"/>
            <a:r>
              <a:rPr lang="cs-CZ" b="1" dirty="0" smtClean="0"/>
              <a:t>Faktory kvality aktivity (produkce) </a:t>
            </a:r>
            <a:r>
              <a:rPr lang="cs-CZ" dirty="0" smtClean="0"/>
              <a:t>– inovace, znalosti, vzdělání, informace, životní prostředí apod.</a:t>
            </a:r>
          </a:p>
          <a:p>
            <a:pPr algn="just"/>
            <a:r>
              <a:rPr lang="cs-CZ" b="1" dirty="0" smtClean="0"/>
              <a:t>Faktory kulturní a etická</a:t>
            </a:r>
            <a:r>
              <a:rPr lang="cs-CZ" dirty="0" smtClean="0"/>
              <a:t> – zahrnují podnikovou kulturu a etické hodnoty důležité pro podnikatelskou a ekonomickou činnost.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98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Odpovědnost jako faktor</a:t>
            </a:r>
            <a:br>
              <a:rPr lang="cs-CZ" b="1" dirty="0" smtClean="0"/>
            </a:br>
            <a:r>
              <a:rPr lang="cs-CZ" b="1" dirty="0" smtClean="0"/>
              <a:t>konkurenceschopnosti podniků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Odpovědnost jako princip jednání </a:t>
            </a:r>
            <a:r>
              <a:rPr lang="cs-CZ" dirty="0" smtClean="0"/>
              <a:t>– vztah k činu a činnostní stránce chování,</a:t>
            </a:r>
          </a:p>
          <a:p>
            <a:pPr algn="just"/>
            <a:r>
              <a:rPr lang="cs-CZ" b="1" dirty="0" smtClean="0"/>
              <a:t>Odpovědnost za jednání</a:t>
            </a:r>
            <a:r>
              <a:rPr lang="cs-CZ" dirty="0" smtClean="0"/>
              <a:t> – pro-aktivní, re-aktivní,</a:t>
            </a:r>
          </a:p>
          <a:p>
            <a:pPr algn="just"/>
            <a:r>
              <a:rPr lang="cs-CZ" b="1" dirty="0" smtClean="0"/>
              <a:t>Odpovědnost k mravním citům </a:t>
            </a:r>
          </a:p>
          <a:p>
            <a:pPr algn="just"/>
            <a:r>
              <a:rPr lang="cs-CZ" b="1" dirty="0" smtClean="0"/>
              <a:t>Společenská odpovědnost jako odpovědnost ve vztazích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4906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Související otázky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Měření CSR</a:t>
            </a:r>
          </a:p>
          <a:p>
            <a:r>
              <a:rPr lang="cs-CZ" dirty="0" smtClean="0"/>
              <a:t>Vztahy k podobným metodám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093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Význam etiky v podnikání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Výchozí vzájemné souvztažnosti:</a:t>
            </a:r>
          </a:p>
          <a:p>
            <a:pPr marL="0" indent="0">
              <a:buNone/>
            </a:pPr>
            <a:r>
              <a:rPr lang="cs-CZ" dirty="0" smtClean="0"/>
              <a:t>Etická pravidla (</a:t>
            </a:r>
            <a:r>
              <a:rPr lang="cs-CZ" b="1" dirty="0" smtClean="0"/>
              <a:t>hodnoty</a:t>
            </a:r>
            <a:r>
              <a:rPr lang="cs-CZ" dirty="0" smtClean="0"/>
              <a:t>, normy a principy)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Etika v podnikání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Jednání, chování, rozhodování a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35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Rozvoj CSR a související výzvy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Rozvoj CSR je orientován na dynamiku metody, nástroje etického řízení:</a:t>
            </a:r>
          </a:p>
          <a:p>
            <a:r>
              <a:rPr lang="cs-CZ" b="1" dirty="0" smtClean="0"/>
              <a:t>Orientace na vztah udržitelného rozvoje a kvality života, </a:t>
            </a:r>
          </a:p>
          <a:p>
            <a:pPr marL="0" indent="0">
              <a:buNone/>
            </a:pPr>
            <a:r>
              <a:rPr lang="cs-CZ" dirty="0" smtClean="0"/>
              <a:t>Související výzvy:</a:t>
            </a:r>
          </a:p>
          <a:p>
            <a:r>
              <a:rPr lang="cs-CZ" dirty="0" smtClean="0"/>
              <a:t>Budování vztahů mezi etikou, rizikem a správou,</a:t>
            </a:r>
          </a:p>
          <a:p>
            <a:r>
              <a:rPr lang="cs-CZ" dirty="0" smtClean="0"/>
              <a:t>Nová role interního auditu – ověřování podnikové kultury,</a:t>
            </a:r>
          </a:p>
          <a:p>
            <a:r>
              <a:rPr lang="cs-CZ" dirty="0" smtClean="0"/>
              <a:t>Rozvoj komunikace etických hodnot </a:t>
            </a:r>
            <a:r>
              <a:rPr lang="cs-CZ" smtClean="0"/>
              <a:t>v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98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Jonas, H: Princip odpovědnosti. Pokus o etiku pro technologickou civilizaci. Praha, </a:t>
            </a:r>
            <a:r>
              <a:rPr lang="cs-CZ" dirty="0" err="1" smtClean="0"/>
              <a:t>Oikoymenh</a:t>
            </a:r>
            <a:r>
              <a:rPr lang="cs-CZ" dirty="0" smtClean="0"/>
              <a:t>, 1997</a:t>
            </a:r>
          </a:p>
          <a:p>
            <a:r>
              <a:rPr lang="cs-CZ" dirty="0" err="1" smtClean="0"/>
              <a:t>Kahneman</a:t>
            </a:r>
            <a:r>
              <a:rPr lang="cs-CZ" dirty="0" smtClean="0"/>
              <a:t>, D. – </a:t>
            </a:r>
            <a:r>
              <a:rPr lang="cs-CZ" dirty="0" err="1" smtClean="0"/>
              <a:t>Tversky</a:t>
            </a:r>
            <a:r>
              <a:rPr lang="cs-CZ" dirty="0" smtClean="0"/>
              <a:t>, A.: Prospekt  </a:t>
            </a:r>
            <a:r>
              <a:rPr lang="cs-CZ" dirty="0" err="1" smtClean="0"/>
              <a:t>theory</a:t>
            </a:r>
            <a:r>
              <a:rPr lang="cs-CZ" dirty="0" smtClean="0"/>
              <a:t>: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decision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risik. </a:t>
            </a:r>
            <a:r>
              <a:rPr lang="cs-CZ" dirty="0" err="1" smtClean="0"/>
              <a:t>Econometrica</a:t>
            </a:r>
            <a:r>
              <a:rPr lang="cs-CZ" dirty="0" smtClean="0"/>
              <a:t> 47, 1979, s. 263 – 292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806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Význam kultury a etiky podnikání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Významný je proces harmonizace zájmů a hodnot, který je závislý na:</a:t>
            </a:r>
          </a:p>
          <a:p>
            <a:r>
              <a:rPr lang="cs-CZ" dirty="0" smtClean="0"/>
              <a:t>Silné podnikové kultuře</a:t>
            </a:r>
          </a:p>
          <a:p>
            <a:r>
              <a:rPr lang="cs-CZ" dirty="0" smtClean="0"/>
              <a:t>Implementované etice v podnikání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10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cíle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Důvěryhodnost</a:t>
            </a:r>
            <a:r>
              <a:rPr lang="cs-CZ" dirty="0" smtClean="0"/>
              <a:t> (důvěryhodný podnik a podnikání),</a:t>
            </a:r>
          </a:p>
          <a:p>
            <a:pPr algn="just"/>
            <a:r>
              <a:rPr lang="cs-CZ" b="1" dirty="0" smtClean="0"/>
              <a:t>Dobrá pověst </a:t>
            </a:r>
            <a:r>
              <a:rPr lang="cs-CZ" dirty="0" smtClean="0"/>
              <a:t>(dobré jméno, reputace)</a:t>
            </a:r>
          </a:p>
          <a:p>
            <a:pPr algn="just"/>
            <a:r>
              <a:rPr lang="cs-CZ" b="1" dirty="0" smtClean="0"/>
              <a:t>Minimální riziko </a:t>
            </a:r>
            <a:r>
              <a:rPr lang="cs-CZ" dirty="0" smtClean="0"/>
              <a:t>(kvalitní řízení rizik, bedlivé vnímání vztahu jistoty a nejistoty v podnikatelské či ekonomické činnosti)</a:t>
            </a:r>
          </a:p>
          <a:p>
            <a:pPr algn="just"/>
            <a:r>
              <a:rPr lang="cs-CZ" b="1" dirty="0" smtClean="0"/>
              <a:t>Udržitelné finanční výsledky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9595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Odpovědnost jako klíčová hodnota trhu a ekonomické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podnikatelské a ekonomické činnosti usilujeme o prosazení odpovědnosti:</a:t>
            </a:r>
          </a:p>
          <a:p>
            <a:r>
              <a:rPr lang="cs-CZ" dirty="0" smtClean="0"/>
              <a:t>Odpovědnost podniku (organizace)</a:t>
            </a:r>
          </a:p>
          <a:p>
            <a:r>
              <a:rPr lang="cs-CZ" b="1" dirty="0" smtClean="0"/>
              <a:t>Společenská odpovědnost podniku (CSR)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24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Odpovědnost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Odpovědnost jako skládání účtů (</a:t>
            </a:r>
            <a:r>
              <a:rPr lang="cs-CZ" dirty="0" err="1" smtClean="0"/>
              <a:t>accountability</a:t>
            </a:r>
            <a:r>
              <a:rPr lang="cs-CZ" dirty="0" smtClean="0"/>
              <a:t>);</a:t>
            </a:r>
          </a:p>
          <a:p>
            <a:pPr algn="just"/>
            <a:r>
              <a:rPr lang="cs-CZ" dirty="0"/>
              <a:t>O</a:t>
            </a:r>
            <a:r>
              <a:rPr lang="cs-CZ" dirty="0" smtClean="0"/>
              <a:t>dpovědnost (</a:t>
            </a:r>
            <a:r>
              <a:rPr lang="cs-CZ" dirty="0" err="1" smtClean="0"/>
              <a:t>responsibility</a:t>
            </a:r>
            <a:r>
              <a:rPr lang="cs-CZ" dirty="0" smtClean="0"/>
              <a:t>), morální (etická) odpovědnost;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71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Odpovědnost jako skládání účtů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Pojem </a:t>
            </a:r>
            <a:r>
              <a:rPr lang="cs-CZ" b="1" dirty="0" smtClean="0"/>
              <a:t>odpovědnost jako skládání účtů </a:t>
            </a:r>
            <a:r>
              <a:rPr lang="cs-CZ" dirty="0" smtClean="0"/>
              <a:t>(</a:t>
            </a:r>
            <a:r>
              <a:rPr lang="cs-CZ" dirty="0" err="1" smtClean="0"/>
              <a:t>accountability</a:t>
            </a:r>
            <a:r>
              <a:rPr lang="cs-CZ" dirty="0" smtClean="0"/>
              <a:t>) je odvozen od slova </a:t>
            </a:r>
            <a:r>
              <a:rPr lang="cs-CZ" b="1" dirty="0" smtClean="0"/>
              <a:t>účet</a:t>
            </a:r>
            <a:r>
              <a:rPr lang="cs-CZ" dirty="0" smtClean="0"/>
              <a:t> (</a:t>
            </a:r>
            <a:r>
              <a:rPr lang="cs-CZ" dirty="0" err="1" smtClean="0"/>
              <a:t>accounts</a:t>
            </a:r>
            <a:r>
              <a:rPr lang="cs-CZ" dirty="0" smtClean="0"/>
              <a:t>) a mohl by být využit tam, kde je naše činnost či čin vystaven </a:t>
            </a:r>
            <a:r>
              <a:rPr lang="cs-CZ" b="1" dirty="0" smtClean="0"/>
              <a:t>požadavku hodnocení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err="1" smtClean="0"/>
              <a:t>Akontabilitu</a:t>
            </a:r>
            <a:r>
              <a:rPr lang="cs-CZ" dirty="0" smtClean="0"/>
              <a:t> tak můžeme označit jako skládání účtů ve vztahu k okolí.</a:t>
            </a:r>
          </a:p>
          <a:p>
            <a:pPr marL="0" indent="0" algn="just">
              <a:buNone/>
            </a:pPr>
            <a:r>
              <a:rPr lang="cs-CZ" dirty="0" smtClean="0"/>
              <a:t>Podrobnější charakteristiku uvádí </a:t>
            </a:r>
            <a:r>
              <a:rPr lang="cs-CZ" dirty="0" err="1" smtClean="0"/>
              <a:t>Tetlock</a:t>
            </a:r>
            <a:r>
              <a:rPr lang="cs-CZ" dirty="0" smtClean="0"/>
              <a:t>  (1992): </a:t>
            </a:r>
            <a:r>
              <a:rPr lang="cs-CZ" b="1" dirty="0" err="1" smtClean="0"/>
              <a:t>Akontabilitu</a:t>
            </a:r>
            <a:r>
              <a:rPr lang="cs-CZ" b="1" dirty="0" smtClean="0"/>
              <a:t> můžeme definovat jako explicitní a implicitní očekávání, vysvětlování a nebo obhajobu vlastních přesvědčení, pocitů, jednání jiným. 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1172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účtů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 smtClean="0"/>
              <a:t>Výmluva</a:t>
            </a:r>
            <a:r>
              <a:rPr lang="cs-CZ" dirty="0" smtClean="0"/>
              <a:t>, zahrnuje možnost, že akt, čin, činnost byla špatná, nesprávná, v nevhodná, avšak aktér popírá plnou zodpovědnost. Cílem výmluvy je zmírnění zodpovědnosti a jistá úleva od důsledků zodpovědnosti.</a:t>
            </a:r>
          </a:p>
          <a:p>
            <a:pPr algn="just"/>
            <a:r>
              <a:rPr lang="cs-CZ" b="1" dirty="0" smtClean="0"/>
              <a:t>Obhajoba</a:t>
            </a:r>
            <a:r>
              <a:rPr lang="cs-CZ" dirty="0" smtClean="0"/>
              <a:t>, má za cíl neutralizovat zodpovědnost a to zejména vůči kritickému hodnocení. Obhajoba uznává nepřípustnost činu, činnosti, ale poukazuje na specifické podmínky, které legitimizují a to jak společensky, tak institucionálně požadované výjimky.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02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1421</Words>
  <Application>Microsoft Office PowerPoint</Application>
  <PresentationFormat>Předvádění na obrazovce (4:3)</PresentationFormat>
  <Paragraphs>154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systému Office</vt:lpstr>
      <vt:lpstr>Společenská odpovědnost podniku – významná součást kultury a etiky podnikání</vt:lpstr>
      <vt:lpstr>Obsah</vt:lpstr>
      <vt:lpstr>Význam etiky v podnikání</vt:lpstr>
      <vt:lpstr>Význam kultury a etiky podnikání</vt:lpstr>
      <vt:lpstr>Základní cíle </vt:lpstr>
      <vt:lpstr>Odpovědnost jako klíčová hodnota trhu a ekonomické činnosti</vt:lpstr>
      <vt:lpstr>Odpovědnost</vt:lpstr>
      <vt:lpstr>Odpovědnost jako skládání účtů</vt:lpstr>
      <vt:lpstr>Druhy účtů</vt:lpstr>
      <vt:lpstr>Operacionalizace akontability</vt:lpstr>
      <vt:lpstr>Operacionalizace akontability</vt:lpstr>
      <vt:lpstr>Vztah akontability k výsledku rozhodování</vt:lpstr>
      <vt:lpstr>Akontabilita a sklony k chybám</vt:lpstr>
      <vt:lpstr>Akontabilita a odpovědnost v rozhodování se v podmínkách rizika</vt:lpstr>
      <vt:lpstr>Odpovědnost</vt:lpstr>
      <vt:lpstr>Odpovědnost</vt:lpstr>
      <vt:lpstr>Odpovědnost</vt:lpstr>
      <vt:lpstr>Odpovědnost – souvztažnosti k dalším etickým hodnotám</vt:lpstr>
      <vt:lpstr>Odpovědnost - členění</vt:lpstr>
      <vt:lpstr>Nároky společnosti ve vztahu k odpovědnosti</vt:lpstr>
      <vt:lpstr>Definice CSR</vt:lpstr>
      <vt:lpstr>Etické rámce a CSR</vt:lpstr>
      <vt:lpstr>Klasifikace evolučních přístupů k CSR</vt:lpstr>
      <vt:lpstr>Základní komponenty společenského systému  (ve vztahu k odpovědnosti)</vt:lpstr>
      <vt:lpstr>Základy CSR</vt:lpstr>
      <vt:lpstr>Vznik „trojí“ odpovědnosti</vt:lpstr>
      <vt:lpstr>Typologie faktorů konkurenceschopnosti podniku</vt:lpstr>
      <vt:lpstr>Odpovědnost jako faktor konkurenceschopnosti podniků</vt:lpstr>
      <vt:lpstr>Související otázky</vt:lpstr>
      <vt:lpstr>Rozvoj CSR a související výzvy</vt:lpstr>
      <vt:lpstr>Použitá literatura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Společenská odpovědnost podniku – významná součást kultury a etiky podnikání</dc:title>
  <dc:creator>User</dc:creator>
  <cp:lastModifiedBy>Michaela Spackova</cp:lastModifiedBy>
  <cp:revision>28</cp:revision>
  <cp:lastPrinted>2016-04-13T12:26:10Z</cp:lastPrinted>
  <dcterms:created xsi:type="dcterms:W3CDTF">2015-11-07T06:56:57Z</dcterms:created>
  <dcterms:modified xsi:type="dcterms:W3CDTF">2018-12-05T13:27:49Z</dcterms:modified>
</cp:coreProperties>
</file>