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2" r:id="rId10"/>
    <p:sldId id="264" r:id="rId11"/>
    <p:sldId id="265" r:id="rId12"/>
    <p:sldId id="266" r:id="rId13"/>
    <p:sldId id="283" r:id="rId14"/>
    <p:sldId id="284" r:id="rId15"/>
    <p:sldId id="285" r:id="rId16"/>
    <p:sldId id="286" r:id="rId17"/>
    <p:sldId id="287" r:id="rId18"/>
    <p:sldId id="288" r:id="rId19"/>
    <p:sldId id="276" r:id="rId20"/>
    <p:sldId id="289" r:id="rId21"/>
    <p:sldId id="277" r:id="rId22"/>
    <p:sldId id="278" r:id="rId23"/>
    <p:sldId id="279" r:id="rId24"/>
    <p:sldId id="280" r:id="rId25"/>
    <p:sldId id="281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4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93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21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5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32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0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02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46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00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34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70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20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11B6-D493-47BF-B22B-CD707A549302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47E91-4E4A-4591-B7FC-626FF0840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7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Veřejné finance</a:t>
            </a:r>
            <a:br>
              <a:rPr lang="cs-CZ" b="1" dirty="0" smtClean="0"/>
            </a:br>
            <a:r>
              <a:rPr lang="cs-CZ" b="1" dirty="0" smtClean="0"/>
              <a:t>TNH</a:t>
            </a:r>
            <a:r>
              <a:rPr lang="cs-CZ" b="1" dirty="0"/>
              <a:t> </a:t>
            </a:r>
            <a:r>
              <a:rPr lang="cs-CZ" b="1" dirty="0" smtClean="0"/>
              <a:t>(S-7)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951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příjmů státního rozpočtu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Běžné příjmy</a:t>
            </a:r>
          </a:p>
          <a:p>
            <a:r>
              <a:rPr lang="cs-CZ" dirty="0" smtClean="0"/>
              <a:t>Daňové příjmy;</a:t>
            </a:r>
          </a:p>
          <a:p>
            <a:r>
              <a:rPr lang="cs-CZ" dirty="0" smtClean="0"/>
              <a:t>Nedaňové příjmy.</a:t>
            </a:r>
          </a:p>
          <a:p>
            <a:pPr marL="0" indent="0">
              <a:buNone/>
            </a:pPr>
            <a:r>
              <a:rPr lang="cs-CZ" b="1" dirty="0" smtClean="0"/>
              <a:t>Kapitálové příjmy</a:t>
            </a:r>
          </a:p>
          <a:p>
            <a:r>
              <a:rPr lang="cs-CZ" dirty="0" smtClean="0"/>
              <a:t>Z prodeje majetku, z emise dluhopisů, výnosy z majetkových účastí státu;</a:t>
            </a:r>
          </a:p>
          <a:p>
            <a:r>
              <a:rPr lang="cs-CZ" dirty="0" smtClean="0"/>
              <a:t>Přijaté dotace a transfery (např. z EU)</a:t>
            </a:r>
          </a:p>
          <a:p>
            <a:pPr marL="0" indent="0">
              <a:buNone/>
            </a:pPr>
            <a:r>
              <a:rPr lang="cs-CZ" b="1" dirty="0" smtClean="0"/>
              <a:t>Ostatní příjmy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46284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Struktura výdajů státního rozpočtu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Běžné výdaje</a:t>
            </a:r>
          </a:p>
          <a:p>
            <a:r>
              <a:rPr lang="cs-CZ" dirty="0" smtClean="0"/>
              <a:t>Výdaje na vládní nákupy zboží a služeb;</a:t>
            </a:r>
          </a:p>
          <a:p>
            <a:r>
              <a:rPr lang="cs-CZ" dirty="0" smtClean="0"/>
              <a:t>Financování běžných potřeb orgánů státu a jím zřízených organizací;</a:t>
            </a:r>
          </a:p>
          <a:p>
            <a:r>
              <a:rPr lang="cs-CZ" dirty="0" smtClean="0"/>
              <a:t>Peněžní transfery obyvatelstvu;</a:t>
            </a:r>
          </a:p>
          <a:p>
            <a:r>
              <a:rPr lang="cs-CZ" dirty="0" smtClean="0"/>
              <a:t>Dotace do některých oblastí hospodářství;</a:t>
            </a:r>
          </a:p>
          <a:p>
            <a:r>
              <a:rPr lang="cs-CZ" dirty="0" smtClean="0"/>
              <a:t>Dotace nižším veřejným rozpočtům;</a:t>
            </a:r>
          </a:p>
          <a:p>
            <a:r>
              <a:rPr lang="cs-CZ" dirty="0" smtClean="0"/>
              <a:t>Dotace mimorozpočtovým fondům</a:t>
            </a:r>
          </a:p>
          <a:p>
            <a:pPr marL="0" indent="0">
              <a:buNone/>
            </a:pPr>
            <a:r>
              <a:rPr lang="cs-CZ" b="1" dirty="0" smtClean="0"/>
              <a:t>Kapitálové výdaje</a:t>
            </a:r>
          </a:p>
          <a:p>
            <a:r>
              <a:rPr lang="cs-CZ" dirty="0" smtClean="0"/>
              <a:t>Financování investičních potřeb státu a jím zřízených organizací;</a:t>
            </a:r>
          </a:p>
          <a:p>
            <a:r>
              <a:rPr lang="cs-CZ" dirty="0" smtClean="0"/>
              <a:t>Finanční investice (do cenných papírů);</a:t>
            </a:r>
          </a:p>
          <a:p>
            <a:r>
              <a:rPr lang="cs-CZ" dirty="0" smtClean="0"/>
              <a:t>Finance na krytí ztrát státních podniků;</a:t>
            </a:r>
          </a:p>
          <a:p>
            <a:r>
              <a:rPr lang="cs-CZ" dirty="0" smtClean="0"/>
              <a:t>Splátky úvěrů včetně úroků.</a:t>
            </a:r>
          </a:p>
          <a:p>
            <a:pPr marL="0" indent="0">
              <a:buNone/>
            </a:pPr>
            <a:r>
              <a:rPr lang="cs-CZ" b="1" dirty="0" smtClean="0"/>
              <a:t>Ostatní výdaje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8848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daní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Daně jsou peníze, které musíme povinně platit do státního rozpočtu. Daň je </a:t>
            </a:r>
            <a:r>
              <a:rPr lang="cs-CZ" b="1" dirty="0" smtClean="0"/>
              <a:t>neúčelová</a:t>
            </a:r>
            <a:r>
              <a:rPr lang="cs-CZ" dirty="0" smtClean="0"/>
              <a:t>. Všechny daně se vybírají do jedné „pokladny“ a přerozdělují se podle potřeby. Daně jsou také </a:t>
            </a:r>
            <a:r>
              <a:rPr lang="cs-CZ" b="1" dirty="0" smtClean="0"/>
              <a:t>neekvivalentní</a:t>
            </a:r>
            <a:r>
              <a:rPr lang="cs-CZ" dirty="0" smtClean="0"/>
              <a:t>, což znamená, že subjekt (člověk) nemusí dostávat ze státního rozpočtu zpět přesně tolik kolik do něj vložil. Daně platíme proto, že stát má moc donucovací, daně jsou tedy </a:t>
            </a:r>
            <a:r>
              <a:rPr lang="cs-CZ" b="1" dirty="0" smtClean="0"/>
              <a:t>nedobrovolné</a:t>
            </a:r>
            <a:r>
              <a:rPr lang="cs-CZ" b="1" dirty="0"/>
              <a:t>, </a:t>
            </a:r>
            <a:r>
              <a:rPr lang="cs-CZ" b="1" dirty="0" smtClean="0"/>
              <a:t>povinné a vynutitelné. </a:t>
            </a:r>
            <a:r>
              <a:rPr lang="cs-CZ" dirty="0" smtClean="0"/>
              <a:t>Neplacení daní je trestný čin (§240 trestního zákoníku).</a:t>
            </a:r>
          </a:p>
        </p:txBody>
      </p:sp>
    </p:spTree>
    <p:extLst>
      <p:ext uri="{BB962C8B-B14F-4D97-AF65-F5344CB8AC3E}">
        <p14:creationId xmlns:p14="http://schemas.microsoft.com/office/powerpoint/2010/main" val="443211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Funkce </a:t>
            </a:r>
            <a:r>
              <a:rPr lang="cs-CZ" b="1" dirty="0" smtClean="0"/>
              <a:t>daní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Úloha zdanění vyplývá z hlavních ekonomických funkcí veřejného sektoru, za které považujeme:</a:t>
            </a:r>
          </a:p>
          <a:p>
            <a:pPr algn="just"/>
            <a:r>
              <a:rPr lang="cs-CZ" b="1" dirty="0" smtClean="0"/>
              <a:t>Funkci alokační </a:t>
            </a:r>
            <a:r>
              <a:rPr lang="cs-CZ" dirty="0" smtClean="0"/>
              <a:t>–  která se uplatňuje tehdy, když trh projevuje neefektivnost v alokaci zdrojů;</a:t>
            </a:r>
            <a:endParaRPr lang="cs-CZ" dirty="0"/>
          </a:p>
          <a:p>
            <a:pPr algn="just"/>
            <a:r>
              <a:rPr lang="cs-CZ" b="1" dirty="0" smtClean="0"/>
              <a:t>Funkci redistribuční </a:t>
            </a:r>
            <a:r>
              <a:rPr lang="cs-CZ" dirty="0" smtClean="0"/>
              <a:t>– jenž je důležitá proto, že lidé nepovažují rozdělení důchodů a bohatství vzniklých fungováním trhu za spravedlivé;</a:t>
            </a:r>
            <a:endParaRPr lang="cs-CZ" dirty="0"/>
          </a:p>
          <a:p>
            <a:pPr algn="just"/>
            <a:r>
              <a:rPr lang="cs-CZ" b="1" dirty="0" smtClean="0"/>
              <a:t>Funkci stabilizační</a:t>
            </a:r>
            <a:r>
              <a:rPr lang="cs-CZ" dirty="0" smtClean="0"/>
              <a:t> – která znamená zmírňování cyklických výkyvů v ekonomice v zájmu zajištění dostatečné zaměstnanosti a cenové stability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Uvedené funkce mohou být doplněny i </a:t>
            </a:r>
            <a:r>
              <a:rPr lang="cs-CZ" b="1" dirty="0" smtClean="0"/>
              <a:t>funkcí regulační</a:t>
            </a:r>
            <a:r>
              <a:rPr lang="cs-CZ" dirty="0" smtClean="0"/>
              <a:t>. </a:t>
            </a:r>
            <a:r>
              <a:rPr lang="cs-CZ" b="1" dirty="0" smtClean="0"/>
              <a:t>Nejdůležitější funkcí daní je funkce fiskální.</a:t>
            </a:r>
            <a:r>
              <a:rPr lang="cs-CZ" dirty="0" smtClean="0"/>
              <a:t> Rozumí se jí získávání finančních prostředků do veřejných rozpočtů, z nichž jsou pak financovány veřejné výdaje. Fiskální funkce je historicky nejstarší – panovník musel od poddaných získávat prostředky k financování potřeb dvora a státu a je obsažena ve </a:t>
            </a:r>
            <a:r>
              <a:rPr lang="cs-CZ" dirty="0" err="1" smtClean="0"/>
              <a:t>všej</a:t>
            </a:r>
            <a:r>
              <a:rPr lang="cs-CZ" dirty="0" smtClean="0"/>
              <a:t> již uvedených funkcích.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8357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Klasifikace (třídění) daní (1)</a:t>
            </a:r>
            <a:br>
              <a:rPr lang="cs-CZ" b="1" dirty="0" smtClean="0"/>
            </a:br>
            <a:r>
              <a:rPr lang="cs-CZ" dirty="0" smtClean="0"/>
              <a:t>- podle dopadu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/>
              <a:t>Daně rozlišujeme na </a:t>
            </a:r>
            <a:r>
              <a:rPr lang="cs-CZ" b="1" dirty="0"/>
              <a:t>přímé a nepřímé</a:t>
            </a:r>
            <a:r>
              <a:rPr lang="cs-CZ" dirty="0"/>
              <a:t>.  Nepřímá daň je daň, kterou přímo nevidíme, je součástí ceny zboží. Přímé daně naopak platíme přímo my daňoví poplatníci. Přímé daně tvoří asi 40% daňových příjmů státního rozpočtu, nepřímé daně představují 60%.</a:t>
            </a:r>
          </a:p>
          <a:p>
            <a:pPr marL="0" indent="0" algn="just">
              <a:buNone/>
            </a:pPr>
            <a:r>
              <a:rPr lang="cs-CZ" b="1" dirty="0"/>
              <a:t>Daně přímé:</a:t>
            </a:r>
          </a:p>
          <a:p>
            <a:pPr algn="just"/>
            <a:r>
              <a:rPr lang="cs-CZ" dirty="0"/>
              <a:t>Daně důchodové (DPFO, DPPO)</a:t>
            </a:r>
          </a:p>
          <a:p>
            <a:pPr algn="just"/>
            <a:r>
              <a:rPr lang="cs-CZ" dirty="0"/>
              <a:t>Daně majetkové (daň z nabytí nemovitých věcí, daň z nemovitých věcí, daň silniční)</a:t>
            </a:r>
          </a:p>
          <a:p>
            <a:pPr marL="0" indent="0" algn="just">
              <a:buNone/>
            </a:pPr>
            <a:r>
              <a:rPr lang="cs-CZ" b="1" dirty="0"/>
              <a:t>Daně nepřímé:</a:t>
            </a:r>
          </a:p>
          <a:p>
            <a:pPr algn="just"/>
            <a:r>
              <a:rPr lang="cs-CZ" dirty="0"/>
              <a:t>Daně z přidané hodnoty (DPH)</a:t>
            </a:r>
          </a:p>
          <a:p>
            <a:pPr algn="just"/>
            <a:r>
              <a:rPr lang="cs-CZ" dirty="0"/>
              <a:t>Daně spotřební (dně  na minerální oleje, líh, pivo, víno, tabákové výrobky, surový tabák)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885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(třídění) daní (2)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Další možnosti klasifikace (třídění) daní:</a:t>
            </a:r>
          </a:p>
          <a:p>
            <a:r>
              <a:rPr lang="cs-CZ" dirty="0" smtClean="0"/>
              <a:t>Podle objemu (z důchodů (příjmů), ze spotřeby, z příjmů)</a:t>
            </a:r>
          </a:p>
          <a:p>
            <a:r>
              <a:rPr lang="cs-CZ" dirty="0" smtClean="0"/>
              <a:t>Podle veličiny (kapitálové a běžné)</a:t>
            </a:r>
          </a:p>
          <a:p>
            <a:r>
              <a:rPr lang="cs-CZ" dirty="0" smtClean="0"/>
              <a:t>Podle adresnosti osobní, in </a:t>
            </a:r>
            <a:r>
              <a:rPr lang="cs-CZ" dirty="0" err="1" smtClean="0"/>
              <a:t>rem</a:t>
            </a:r>
            <a:r>
              <a:rPr lang="cs-CZ" dirty="0" smtClean="0"/>
              <a:t>/na věc)</a:t>
            </a:r>
          </a:p>
          <a:p>
            <a:r>
              <a:rPr lang="cs-CZ" dirty="0" smtClean="0"/>
              <a:t>Podle druhu sazby (stanovené bez vztahu k daňovému základu, specifické, ad </a:t>
            </a:r>
            <a:r>
              <a:rPr lang="cs-CZ" dirty="0" err="1" smtClean="0"/>
              <a:t>valorem</a:t>
            </a:r>
            <a:r>
              <a:rPr lang="cs-CZ" dirty="0" smtClean="0"/>
              <a:t>/k hodnotě)</a:t>
            </a:r>
          </a:p>
          <a:p>
            <a:r>
              <a:rPr lang="cs-CZ" dirty="0" smtClean="0"/>
              <a:t>Podle daňového určení (státní, municipální, vyšších územněsprávních celků, svěřené)</a:t>
            </a:r>
          </a:p>
        </p:txBody>
      </p:sp>
    </p:spTree>
    <p:extLst>
      <p:ext uri="{BB962C8B-B14F-4D97-AF65-F5344CB8AC3E}">
        <p14:creationId xmlns:p14="http://schemas.microsoft.com/office/powerpoint/2010/main" val="1158165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Klasifikace (třídění) daní </a:t>
            </a:r>
            <a:r>
              <a:rPr lang="cs-CZ" b="1" dirty="0" smtClean="0"/>
              <a:t>(3)</a:t>
            </a:r>
            <a:br>
              <a:rPr lang="cs-CZ" b="1" dirty="0" smtClean="0"/>
            </a:br>
            <a:r>
              <a:rPr lang="cs-CZ" b="1" dirty="0" smtClean="0"/>
              <a:t>- </a:t>
            </a:r>
            <a:r>
              <a:rPr lang="cs-CZ" dirty="0" smtClean="0"/>
              <a:t>institucionální, klasifikace daní OECD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Institucionální klasifikace (třídění) </a:t>
            </a:r>
            <a:r>
              <a:rPr lang="cs-CZ" dirty="0" smtClean="0"/>
              <a:t>slouží k účelům srovnávacím a řídícím. Nejvýznamnější jsou klasifikace </a:t>
            </a:r>
            <a:r>
              <a:rPr lang="cs-CZ" dirty="0" err="1" smtClean="0"/>
              <a:t>Eurostatu</a:t>
            </a:r>
            <a:r>
              <a:rPr lang="cs-CZ" dirty="0" smtClean="0"/>
              <a:t>, OECD, MFF apod.</a:t>
            </a:r>
          </a:p>
          <a:p>
            <a:pPr marL="0" indent="0" algn="just">
              <a:buNone/>
            </a:pPr>
            <a:r>
              <a:rPr lang="cs-CZ" b="1" dirty="0" smtClean="0"/>
              <a:t>Klasifikace daní OECD</a:t>
            </a:r>
          </a:p>
          <a:p>
            <a:pPr marL="0" indent="0" algn="just">
              <a:buNone/>
            </a:pPr>
            <a:r>
              <a:rPr lang="cs-CZ" dirty="0" smtClean="0"/>
              <a:t>Do daní se v klasifikaci OECD řadí i povinné příspěvky na sociální zabezpečení.</a:t>
            </a:r>
          </a:p>
          <a:p>
            <a:pPr marL="0" indent="0" algn="just">
              <a:buNone/>
            </a:pPr>
            <a:r>
              <a:rPr lang="cs-CZ" dirty="0" smtClean="0"/>
              <a:t>OECD rozděluje daně do šesti skupin:</a:t>
            </a:r>
          </a:p>
          <a:p>
            <a:pPr algn="just"/>
            <a:r>
              <a:rPr lang="cs-CZ" dirty="0" smtClean="0"/>
              <a:t>Daně z důchodů, příjmů a kapitálových výnosů</a:t>
            </a:r>
          </a:p>
          <a:p>
            <a:pPr algn="just"/>
            <a:r>
              <a:rPr lang="cs-CZ" dirty="0" smtClean="0"/>
              <a:t>Příspěvky na sociální zabezpečení</a:t>
            </a:r>
          </a:p>
          <a:p>
            <a:pPr algn="just"/>
            <a:r>
              <a:rPr lang="cs-CZ" dirty="0" smtClean="0"/>
              <a:t>Daně z mezd a pracovních sil</a:t>
            </a:r>
          </a:p>
          <a:p>
            <a:pPr algn="just"/>
            <a:r>
              <a:rPr lang="cs-CZ" dirty="0" smtClean="0"/>
              <a:t>Daně ze zboží a služeb</a:t>
            </a:r>
          </a:p>
          <a:p>
            <a:pPr algn="just"/>
            <a:r>
              <a:rPr lang="cs-CZ" dirty="0" smtClean="0"/>
              <a:t>Ostatní daně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601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Klasifikace (třídění) daní </a:t>
            </a:r>
            <a:r>
              <a:rPr lang="cs-CZ" b="1" dirty="0" smtClean="0"/>
              <a:t>(4)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- na základě koloběhu příjmů a výdajů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Na základě </a:t>
            </a:r>
            <a:r>
              <a:rPr lang="cs-CZ" b="1" dirty="0" smtClean="0"/>
              <a:t>ekonomického koloběhu </a:t>
            </a:r>
            <a:r>
              <a:rPr lang="cs-CZ" dirty="0" smtClean="0"/>
              <a:t>lze také provést klasifikaci (třídění) daní:</a:t>
            </a:r>
          </a:p>
          <a:p>
            <a:pPr algn="just"/>
            <a:r>
              <a:rPr lang="cs-CZ" b="1" dirty="0" smtClean="0"/>
              <a:t>Podle trhu na němž jsou uloženy </a:t>
            </a:r>
            <a:r>
              <a:rPr lang="cs-CZ" dirty="0" smtClean="0"/>
              <a:t>(na trhu produktů, na trhu výrobních faktorů apod.);</a:t>
            </a:r>
          </a:p>
          <a:p>
            <a:pPr algn="just"/>
            <a:r>
              <a:rPr lang="cs-CZ" b="1" dirty="0" smtClean="0"/>
              <a:t>Podle subjektu jenž platí </a:t>
            </a:r>
            <a:r>
              <a:rPr lang="cs-CZ" dirty="0" smtClean="0"/>
              <a:t>(domácnost, podnik);</a:t>
            </a:r>
          </a:p>
          <a:p>
            <a:pPr algn="just"/>
            <a:r>
              <a:rPr lang="cs-CZ" b="1" dirty="0" smtClean="0"/>
              <a:t>Podle postavení daňového subjektu na trhu </a:t>
            </a:r>
            <a:r>
              <a:rPr lang="cs-CZ" dirty="0" smtClean="0"/>
              <a:t>(daně placené prodávajícím, daně placené kupujícím).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2651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 daňových teorií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Klasická ekonomie (A. Smith, D. Ricardo, J. St. </a:t>
            </a:r>
            <a:r>
              <a:rPr lang="cs-CZ" dirty="0" err="1" smtClean="0"/>
              <a:t>Mill</a:t>
            </a:r>
            <a:r>
              <a:rPr lang="cs-CZ" dirty="0" smtClean="0"/>
              <a:t>);</a:t>
            </a:r>
          </a:p>
          <a:p>
            <a:r>
              <a:rPr lang="cs-CZ" dirty="0" smtClean="0"/>
              <a:t>Neoklasicismus (A. C. </a:t>
            </a:r>
            <a:r>
              <a:rPr lang="cs-CZ" dirty="0" err="1" smtClean="0"/>
              <a:t>Pigou</a:t>
            </a:r>
            <a:r>
              <a:rPr lang="cs-CZ" dirty="0" smtClean="0"/>
              <a:t>, K. </a:t>
            </a:r>
            <a:r>
              <a:rPr lang="cs-CZ" dirty="0" err="1" smtClean="0"/>
              <a:t>Wicksell</a:t>
            </a:r>
            <a:r>
              <a:rPr lang="cs-CZ" dirty="0" smtClean="0"/>
              <a:t>);</a:t>
            </a:r>
          </a:p>
          <a:p>
            <a:r>
              <a:rPr lang="cs-CZ" dirty="0" smtClean="0"/>
              <a:t>Keynesiánská teorie zdanění;</a:t>
            </a:r>
          </a:p>
          <a:p>
            <a:r>
              <a:rPr lang="cs-CZ" dirty="0" smtClean="0"/>
              <a:t>Neokonzervativismus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023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Daňové zásady - historie</a:t>
            </a:r>
            <a:br>
              <a:rPr lang="cs-CZ" b="1" dirty="0" smtClean="0"/>
            </a:br>
            <a:r>
              <a:rPr lang="cs-CZ" b="1" dirty="0" err="1" smtClean="0"/>
              <a:t>Smithovy</a:t>
            </a:r>
            <a:r>
              <a:rPr lang="cs-CZ" b="1" dirty="0" smtClean="0"/>
              <a:t> kritéria (kánony)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Adam Smith </a:t>
            </a:r>
            <a:r>
              <a:rPr lang="cs-CZ" dirty="0" smtClean="0"/>
              <a:t>ve svém díle </a:t>
            </a:r>
            <a:r>
              <a:rPr lang="cs-CZ" b="1" dirty="0" smtClean="0"/>
              <a:t>Bohatství národů</a:t>
            </a:r>
            <a:r>
              <a:rPr lang="cs-CZ" dirty="0" smtClean="0"/>
              <a:t> uvedl čtyři kritéria, která by každá daň měla splňovat.</a:t>
            </a:r>
          </a:p>
          <a:p>
            <a:pPr marL="0" indent="0" algn="just">
              <a:buNone/>
            </a:pPr>
            <a:r>
              <a:rPr lang="cs-CZ" dirty="0" smtClean="0"/>
              <a:t>Daň by měla být (podle A. </a:t>
            </a:r>
            <a:r>
              <a:rPr lang="cs-CZ" dirty="0" err="1" smtClean="0"/>
              <a:t>Smitha</a:t>
            </a:r>
            <a:r>
              <a:rPr lang="cs-CZ" dirty="0" smtClean="0"/>
              <a:t>):</a:t>
            </a:r>
          </a:p>
          <a:p>
            <a:pPr algn="just"/>
            <a:r>
              <a:rPr lang="cs-CZ" dirty="0" smtClean="0"/>
              <a:t>Spravedlivá</a:t>
            </a:r>
          </a:p>
          <a:p>
            <a:pPr algn="just"/>
            <a:r>
              <a:rPr lang="cs-CZ" dirty="0" smtClean="0"/>
              <a:t>Přesně stanovená</a:t>
            </a:r>
          </a:p>
          <a:p>
            <a:pPr algn="just"/>
            <a:r>
              <a:rPr lang="cs-CZ" dirty="0" smtClean="0"/>
              <a:t>Pohodlná pro poplatníka</a:t>
            </a:r>
          </a:p>
          <a:p>
            <a:pPr algn="just"/>
            <a:r>
              <a:rPr lang="cs-CZ" dirty="0" smtClean="0"/>
              <a:t>Efektivní pro stát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19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 veřejných financí</a:t>
            </a:r>
          </a:p>
          <a:p>
            <a:r>
              <a:rPr lang="cs-CZ" dirty="0" smtClean="0"/>
              <a:t>Soustava veřejných rozpočtů</a:t>
            </a:r>
          </a:p>
          <a:p>
            <a:r>
              <a:rPr lang="cs-CZ" dirty="0" smtClean="0"/>
              <a:t>Státní rozpočet</a:t>
            </a:r>
          </a:p>
          <a:p>
            <a:r>
              <a:rPr lang="cs-CZ" dirty="0" smtClean="0"/>
              <a:t>Místní rozpočty</a:t>
            </a:r>
          </a:p>
          <a:p>
            <a:r>
              <a:rPr lang="cs-CZ" dirty="0" smtClean="0"/>
              <a:t>Fiskální federalismus</a:t>
            </a:r>
          </a:p>
          <a:p>
            <a:r>
              <a:rPr lang="cs-CZ" dirty="0" smtClean="0"/>
              <a:t>Veřejný dluh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582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Daňové zásady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Uvádíme pět kritérií „dobrých daní“: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e</a:t>
            </a:r>
            <a:r>
              <a:rPr lang="cs-CZ" dirty="0" smtClean="0"/>
              <a:t>fektivnost,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</a:t>
            </a:r>
            <a:r>
              <a:rPr lang="cs-CZ" dirty="0" smtClean="0"/>
              <a:t>ozitivní vliv na ekonomické chování, resp. omezení negativních vlivů (daňové stimuly),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</a:t>
            </a:r>
            <a:r>
              <a:rPr lang="cs-CZ" dirty="0" smtClean="0"/>
              <a:t>pravedlnost,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s</a:t>
            </a:r>
            <a:r>
              <a:rPr lang="cs-CZ" dirty="0" smtClean="0"/>
              <a:t>právné působení na makroekonomické agregáty,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/>
              <a:t>p</a:t>
            </a:r>
            <a:r>
              <a:rPr lang="cs-CZ" dirty="0" smtClean="0"/>
              <a:t>rávní perfektnost a politická průhlednost.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542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Efektivnost daní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Efektivnost daňového systém lze posuzovat ze dvou hledisek:</a:t>
            </a:r>
          </a:p>
          <a:p>
            <a:pPr algn="just"/>
            <a:r>
              <a:rPr lang="cs-CZ" b="1" dirty="0"/>
              <a:t>F</a:t>
            </a:r>
            <a:r>
              <a:rPr lang="cs-CZ" b="1" dirty="0" smtClean="0"/>
              <a:t>iskální efektivnost daní</a:t>
            </a:r>
            <a:r>
              <a:rPr lang="cs-CZ" dirty="0" smtClean="0"/>
              <a:t>, která je chápána jako schopnost daní zaplatit požadované množství finančních zdrojů; s toto efektivností souvisí </a:t>
            </a:r>
            <a:r>
              <a:rPr lang="cs-CZ" b="1" dirty="0" err="1" smtClean="0"/>
              <a:t>Lafferova</a:t>
            </a:r>
            <a:r>
              <a:rPr lang="cs-CZ" b="1" dirty="0" smtClean="0"/>
              <a:t> křivka</a:t>
            </a:r>
            <a:r>
              <a:rPr lang="cs-CZ" dirty="0" smtClean="0"/>
              <a:t>, mající tvar paraboly a vyjadřuje souvislost mezi výší daňových příjmů státu a výší daňového zatížení podniků i jednotlivců.</a:t>
            </a:r>
          </a:p>
          <a:p>
            <a:pPr algn="just"/>
            <a:r>
              <a:rPr lang="cs-CZ" b="1" dirty="0" smtClean="0"/>
              <a:t>Ekonomická efektivnost daní</a:t>
            </a:r>
            <a:r>
              <a:rPr lang="cs-CZ" dirty="0" smtClean="0"/>
              <a:t>, se vztahuje k jejich celkovému vlivu na hospodářství a zahrnuje jak přímé, tak i vedlejší účinky.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427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Spravedlnost daní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Spravedlnost daní</a:t>
            </a:r>
            <a:r>
              <a:rPr lang="cs-CZ" dirty="0" smtClean="0"/>
              <a:t> souvisí s principem užitku a s principem platit daň. </a:t>
            </a:r>
          </a:p>
          <a:p>
            <a:pPr marL="0" indent="0" algn="just">
              <a:buNone/>
            </a:pPr>
            <a:r>
              <a:rPr lang="cs-CZ" b="1" dirty="0" smtClean="0"/>
              <a:t>Princip užitku </a:t>
            </a:r>
            <a:r>
              <a:rPr lang="cs-CZ" dirty="0" smtClean="0"/>
              <a:t>vychází z toho, že daně by měli platit ti, kteří mají z veřejných statků, k jejichž financování daň slouží, nejvyšší prospěch. </a:t>
            </a:r>
          </a:p>
          <a:p>
            <a:pPr marL="0" indent="0" algn="just">
              <a:buNone/>
            </a:pPr>
            <a:r>
              <a:rPr lang="cs-CZ" b="1" dirty="0" smtClean="0"/>
              <a:t>Princip schopnosti platit daň </a:t>
            </a:r>
            <a:r>
              <a:rPr lang="cs-CZ" dirty="0" smtClean="0"/>
              <a:t>je založen na konceptu, že daně by měli být na jednotlivé daňové subjekty uvalovány na základě jejich schopnosti platit. Princip schopnosti platit daň lze uplatnit dvěma způsoby, tj. vertikální a horizontální daňová spravedlnost.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245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Vertikální a horizontální </a:t>
            </a:r>
            <a:br>
              <a:rPr lang="cs-CZ" b="1" dirty="0" smtClean="0"/>
            </a:br>
            <a:r>
              <a:rPr lang="cs-CZ" b="1" dirty="0" smtClean="0"/>
              <a:t>daňová spravedlnost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Vertikální daňová spravedlnost znamená</a:t>
            </a:r>
            <a:r>
              <a:rPr lang="cs-CZ" dirty="0" smtClean="0"/>
              <a:t>, že daňoví poplatníci s vyššími příjmy platí vyšší dně.</a:t>
            </a:r>
          </a:p>
          <a:p>
            <a:pPr marL="0" indent="0" algn="just">
              <a:buNone/>
            </a:pPr>
            <a:r>
              <a:rPr lang="cs-CZ" dirty="0" smtClean="0"/>
              <a:t>Toto pravidlo může být dále diferencováno podle uplatnění:</a:t>
            </a:r>
          </a:p>
          <a:p>
            <a:pPr algn="just"/>
            <a:r>
              <a:rPr lang="cs-CZ" b="1" dirty="0" smtClean="0"/>
              <a:t>Principu progresivního zdanění </a:t>
            </a:r>
            <a:r>
              <a:rPr lang="cs-CZ" dirty="0" smtClean="0"/>
              <a:t>(progresivní daň);</a:t>
            </a:r>
          </a:p>
          <a:p>
            <a:pPr algn="just"/>
            <a:r>
              <a:rPr lang="cs-CZ" b="1" dirty="0" smtClean="0"/>
              <a:t>Principu proporcionálního zdanění </a:t>
            </a:r>
            <a:r>
              <a:rPr lang="cs-CZ" dirty="0" smtClean="0"/>
              <a:t>(proporcionální daň).</a:t>
            </a:r>
          </a:p>
          <a:p>
            <a:pPr marL="0" indent="0" algn="just">
              <a:buNone/>
            </a:pPr>
            <a:r>
              <a:rPr lang="cs-CZ" b="1" dirty="0" smtClean="0"/>
              <a:t>Horizontální daňová spravedlnost </a:t>
            </a:r>
            <a:r>
              <a:rPr lang="cs-CZ" dirty="0" smtClean="0"/>
              <a:t>zdůrazňuje zásadu, že daňový poplatníci se stejnou či podobnou schopností platit daně (výší příjmu) by měli odvádět daň ve stejné výši.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044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Schodek (deficit) státního rozpočtu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Saldo státního rozpočtu </a:t>
            </a:r>
            <a:r>
              <a:rPr lang="cs-CZ" dirty="0" smtClean="0"/>
              <a:t>počítáme jako rozdíl mezi příjmy a výdaji státního rozpočtu – rozpočet je </a:t>
            </a:r>
            <a:r>
              <a:rPr lang="cs-CZ" b="1" dirty="0" smtClean="0"/>
              <a:t>přebytkový</a:t>
            </a:r>
            <a:r>
              <a:rPr lang="cs-CZ" dirty="0" smtClean="0"/>
              <a:t> (příjmy jsou vyšší než výdaje), </a:t>
            </a:r>
            <a:r>
              <a:rPr lang="cs-CZ" b="1" dirty="0" smtClean="0"/>
              <a:t>deficitní</a:t>
            </a:r>
            <a:r>
              <a:rPr lang="cs-CZ" dirty="0" smtClean="0"/>
              <a:t> (výdaje jsou vyšší než příjmy) či </a:t>
            </a:r>
            <a:r>
              <a:rPr lang="cs-CZ" b="1" dirty="0" smtClean="0"/>
              <a:t>vyrovnaný</a:t>
            </a:r>
            <a:r>
              <a:rPr lang="cs-CZ" dirty="0" smtClean="0"/>
              <a:t> (výdaje se rovnají příjmům).</a:t>
            </a:r>
          </a:p>
          <a:p>
            <a:pPr marL="0" indent="0" algn="just">
              <a:buNone/>
            </a:pPr>
            <a:r>
              <a:rPr lang="cs-CZ" b="1" dirty="0" smtClean="0"/>
              <a:t>Deficit státního rozpočtu </a:t>
            </a:r>
            <a:r>
              <a:rPr lang="cs-CZ" dirty="0" smtClean="0"/>
              <a:t>může být cyklický či strukturální. </a:t>
            </a:r>
            <a:r>
              <a:rPr lang="cs-CZ" b="1" dirty="0" smtClean="0"/>
              <a:t>Cyklický deficit </a:t>
            </a:r>
            <a:r>
              <a:rPr lang="cs-CZ" dirty="0" smtClean="0"/>
              <a:t>vzniká bez přičinění vlády, např. během ekonomické krize. Výši cyklického deficitu vláda většinou ovlivnit nemůže. </a:t>
            </a:r>
            <a:r>
              <a:rPr lang="cs-CZ" b="1" dirty="0" smtClean="0"/>
              <a:t>Strukturální deficit</a:t>
            </a:r>
            <a:r>
              <a:rPr lang="cs-CZ" dirty="0" smtClean="0"/>
              <a:t> vzniká, pokud si vláda úmyslně naplánuje výdaje vyšší než příjmy.</a:t>
            </a:r>
          </a:p>
          <a:p>
            <a:pPr marL="0" indent="0" algn="just">
              <a:buNone/>
            </a:pPr>
            <a:r>
              <a:rPr lang="cs-CZ" dirty="0" smtClean="0"/>
              <a:t>ČR </a:t>
            </a:r>
            <a:r>
              <a:rPr lang="cs-CZ" dirty="0"/>
              <a:t>má od roku 1997 vyšší příjmy než výdaje, tj. deficitní rozpočet.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757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dluh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Český státní dluh se za dvacet let od roku 1996 do roku 2016 se víc než zdesetinásobil z původních 155,2 mld. Kč v roce 1996 na 1 637 mld. Kč v roce 2016. Státní dluh je relativně vysoký. Snižování státního dluhu je poměrně náročná záležitost pro většinu vlád. </a:t>
            </a:r>
            <a:r>
              <a:rPr lang="cs-CZ" b="1" dirty="0" smtClean="0"/>
              <a:t>Vláda může snížit dluh</a:t>
            </a:r>
            <a:r>
              <a:rPr lang="cs-CZ" dirty="0" smtClean="0"/>
              <a:t> buď </a:t>
            </a:r>
            <a:r>
              <a:rPr lang="cs-CZ" b="1" dirty="0" smtClean="0"/>
              <a:t>zvýšením daní</a:t>
            </a:r>
            <a:r>
              <a:rPr lang="cs-CZ" dirty="0" smtClean="0"/>
              <a:t>, nebo prodejem </a:t>
            </a:r>
            <a:r>
              <a:rPr lang="cs-CZ" b="1" dirty="0" smtClean="0"/>
              <a:t>státního majetku</a:t>
            </a:r>
            <a:r>
              <a:rPr lang="cs-CZ" dirty="0" smtClean="0"/>
              <a:t>, nebo </a:t>
            </a:r>
            <a:r>
              <a:rPr lang="cs-CZ" b="1" dirty="0" smtClean="0"/>
              <a:t>natištěním peněz </a:t>
            </a:r>
            <a:r>
              <a:rPr lang="cs-CZ" dirty="0" smtClean="0"/>
              <a:t>(tzv. monetizací).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570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III. Místní rozpočty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Místním rozpočtem </a:t>
            </a:r>
            <a:r>
              <a:rPr lang="cs-CZ" dirty="0" smtClean="0"/>
              <a:t>rozumíme </a:t>
            </a:r>
            <a:r>
              <a:rPr lang="cs-CZ" b="1" dirty="0" smtClean="0"/>
              <a:t>decentralizovaný peněžní fond</a:t>
            </a:r>
            <a:r>
              <a:rPr lang="cs-CZ" dirty="0" smtClean="0"/>
              <a:t>, který je </a:t>
            </a:r>
            <a:r>
              <a:rPr lang="cs-CZ" b="1" dirty="0" smtClean="0"/>
              <a:t>nástrojem prosazování lokálních zájmů místního obyvatelstva a financuje potřeby veřejné politiky na místní úrovni</a:t>
            </a:r>
            <a:r>
              <a:rPr lang="cs-CZ" dirty="0" smtClean="0"/>
              <a:t>. V ČR tam patří rozpočty krajů, měst a obcí.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66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Rozpočet obce a kraje </a:t>
            </a:r>
            <a:br>
              <a:rPr lang="cs-CZ" b="1" dirty="0" smtClean="0"/>
            </a:br>
            <a:r>
              <a:rPr lang="cs-CZ" b="1" dirty="0" smtClean="0"/>
              <a:t>obecně obsahuje: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Příjmy a výdaje, které mají vztah k činnosti samosprávy;</a:t>
            </a:r>
          </a:p>
          <a:p>
            <a:r>
              <a:rPr lang="cs-CZ" dirty="0" smtClean="0"/>
              <a:t>Finanční vztahy k podnikatelským subjektům;</a:t>
            </a:r>
          </a:p>
          <a:p>
            <a:r>
              <a:rPr lang="cs-CZ" dirty="0" smtClean="0"/>
              <a:t>Finanční vztahy ke státnímu rozpočtu a státním fondům;</a:t>
            </a:r>
          </a:p>
          <a:p>
            <a:r>
              <a:rPr lang="cs-CZ" dirty="0" smtClean="0"/>
              <a:t>Finanční vztahy mezi rozpočtem obce a kraje;</a:t>
            </a:r>
          </a:p>
          <a:p>
            <a:r>
              <a:rPr lang="cs-CZ" dirty="0" smtClean="0"/>
              <a:t>Finanční vztahy k ostatním obcím;</a:t>
            </a:r>
          </a:p>
          <a:p>
            <a:r>
              <a:rPr lang="cs-CZ" dirty="0" smtClean="0"/>
              <a:t>Finanční vztahy k ostatním subjektům.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4372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příjmů místních rozpočtů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Běžné příjmy</a:t>
            </a:r>
          </a:p>
          <a:p>
            <a:r>
              <a:rPr lang="cs-CZ" dirty="0" smtClean="0"/>
              <a:t>Daňové příjmy (svěřené daně, sdílené daně, místní poplatky);</a:t>
            </a:r>
          </a:p>
          <a:p>
            <a:r>
              <a:rPr lang="cs-CZ" dirty="0" smtClean="0"/>
              <a:t>Nedaňové příjmy (účelové a neúčelové dotace ze státního rozpočtu, poplatky za služby, příjmy z pronájmu majetku, zisk z obecních majetků, příjmy z úroků);</a:t>
            </a:r>
          </a:p>
          <a:p>
            <a:pPr marL="0" indent="0">
              <a:buNone/>
            </a:pPr>
            <a:r>
              <a:rPr lang="cs-CZ" b="1" dirty="0" smtClean="0"/>
              <a:t>Kapitálové příjmy</a:t>
            </a:r>
          </a:p>
          <a:p>
            <a:r>
              <a:rPr lang="cs-CZ" dirty="0" smtClean="0"/>
              <a:t>Z prodeje majetku;</a:t>
            </a:r>
          </a:p>
          <a:p>
            <a:r>
              <a:rPr lang="cs-CZ" dirty="0" smtClean="0"/>
              <a:t>Kapitálové transfery;</a:t>
            </a:r>
          </a:p>
          <a:p>
            <a:r>
              <a:rPr lang="cs-CZ" dirty="0" smtClean="0"/>
              <a:t>Z emise dluhopisů;</a:t>
            </a:r>
          </a:p>
          <a:p>
            <a:r>
              <a:rPr lang="cs-CZ" dirty="0" smtClean="0"/>
              <a:t>Přijaté úvěry.</a:t>
            </a:r>
          </a:p>
          <a:p>
            <a:pPr marL="0" indent="0">
              <a:buNone/>
            </a:pPr>
            <a:r>
              <a:rPr lang="cs-CZ" b="1" dirty="0" smtClean="0"/>
              <a:t>Ostatní příjmy</a:t>
            </a:r>
          </a:p>
        </p:txBody>
      </p:sp>
    </p:spTree>
    <p:extLst>
      <p:ext uri="{BB962C8B-B14F-4D97-AF65-F5344CB8AC3E}">
        <p14:creationId xmlns:p14="http://schemas.microsoft.com/office/powerpoint/2010/main" val="13707462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Soustava výdajů místního rozpočtu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Běžné výdaje</a:t>
            </a:r>
          </a:p>
          <a:p>
            <a:r>
              <a:rPr lang="cs-CZ" dirty="0" smtClean="0"/>
              <a:t>Výdaje na zabezpečení veřejných statků;</a:t>
            </a:r>
          </a:p>
          <a:p>
            <a:r>
              <a:rPr lang="cs-CZ" dirty="0" smtClean="0"/>
              <a:t>Financování běžných potřeb lokálních orgánů a jím zřízených organizací;</a:t>
            </a:r>
          </a:p>
          <a:p>
            <a:r>
              <a:rPr lang="cs-CZ" dirty="0" smtClean="0"/>
              <a:t>Peněžní transfery obyvatelstvu;</a:t>
            </a:r>
          </a:p>
          <a:p>
            <a:r>
              <a:rPr lang="cs-CZ" dirty="0" smtClean="0"/>
              <a:t>Dotace vlastním podnikům.</a:t>
            </a:r>
          </a:p>
          <a:p>
            <a:pPr marL="0" indent="0">
              <a:buNone/>
            </a:pPr>
            <a:r>
              <a:rPr lang="cs-CZ" b="1" dirty="0" smtClean="0"/>
              <a:t>Kapitálové výdaje</a:t>
            </a:r>
          </a:p>
          <a:p>
            <a:r>
              <a:rPr lang="cs-CZ" dirty="0" smtClean="0"/>
              <a:t>Financování investičních potřeb municipality nebo kraje a jím zřízených organizací;</a:t>
            </a:r>
          </a:p>
          <a:p>
            <a:r>
              <a:rPr lang="cs-CZ" dirty="0" smtClean="0"/>
              <a:t>Finanční investice;</a:t>
            </a:r>
          </a:p>
          <a:p>
            <a:r>
              <a:rPr lang="cs-CZ" dirty="0" smtClean="0"/>
              <a:t>Dotace na krytí ztrát zřízených podniků;</a:t>
            </a:r>
          </a:p>
          <a:p>
            <a:r>
              <a:rPr lang="cs-CZ" dirty="0" smtClean="0"/>
              <a:t>Splátky úvěrů včetně úroků.</a:t>
            </a:r>
          </a:p>
          <a:p>
            <a:pPr marL="0" indent="0">
              <a:buNone/>
            </a:pPr>
            <a:r>
              <a:rPr lang="cs-CZ" b="1" dirty="0" smtClean="0"/>
              <a:t>Ostatní výdaje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866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Veřejné finance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Veřejné finance </a:t>
            </a:r>
            <a:r>
              <a:rPr lang="cs-CZ" dirty="0" smtClean="0"/>
              <a:t>jsou peněžní vztahy </a:t>
            </a:r>
            <a:r>
              <a:rPr lang="cs-CZ" b="1" dirty="0" smtClean="0"/>
              <a:t>tvorby, rozdělování a užití veřejných peněžních fondů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Objektivním důvodem existence veřejných financí je existence </a:t>
            </a:r>
            <a:r>
              <a:rPr lang="cs-CZ" b="1" dirty="0" smtClean="0"/>
              <a:t>veřejných statků </a:t>
            </a:r>
            <a:r>
              <a:rPr lang="cs-CZ" dirty="0" smtClean="0"/>
              <a:t>a nutnost plnit určité </a:t>
            </a:r>
            <a:r>
              <a:rPr lang="cs-CZ" b="1" dirty="0" smtClean="0"/>
              <a:t>úkoly státu a municipalit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Základní problémy veřejných financí jsou:</a:t>
            </a:r>
          </a:p>
          <a:p>
            <a:pPr algn="just"/>
            <a:r>
              <a:rPr lang="cs-CZ" dirty="0" smtClean="0"/>
              <a:t>Míra přerozdělovacích procesů;</a:t>
            </a:r>
          </a:p>
          <a:p>
            <a:pPr algn="just"/>
            <a:r>
              <a:rPr lang="cs-CZ" dirty="0" smtClean="0"/>
              <a:t>Vyrovnanost veřejných rozpočtů a zejména státního rozpočtu;</a:t>
            </a:r>
          </a:p>
          <a:p>
            <a:pPr algn="just"/>
            <a:r>
              <a:rPr lang="cs-CZ" dirty="0" smtClean="0"/>
              <a:t>Fiskální federalismus;</a:t>
            </a:r>
          </a:p>
          <a:p>
            <a:pPr algn="just"/>
            <a:r>
              <a:rPr lang="cs-CZ" dirty="0" smtClean="0"/>
              <a:t>Efektivnost veřejných výdajů.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3102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IV. Fiskální federalismus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Fiskální federalismus představuje finanční vztahy mezi centrální úrovní vlády a vládami na nižších úrovních. Cílem je zvýšit efektivnost veřejných financí.</a:t>
            </a:r>
          </a:p>
          <a:p>
            <a:pPr marL="0" indent="0">
              <a:buNone/>
            </a:pPr>
            <a:r>
              <a:rPr lang="cs-CZ" dirty="0" smtClean="0"/>
              <a:t>Teorie fiskálního federalismu vymezuje:</a:t>
            </a:r>
          </a:p>
          <a:p>
            <a:r>
              <a:rPr lang="cs-CZ" b="1" dirty="0" smtClean="0"/>
              <a:t>Horizontální model </a:t>
            </a:r>
            <a:r>
              <a:rPr lang="cs-CZ" dirty="0" smtClean="0"/>
              <a:t>fiskálního federalismu, je založen na </a:t>
            </a:r>
            <a:r>
              <a:rPr lang="cs-CZ" b="1" dirty="0" smtClean="0"/>
              <a:t>principu solidarity</a:t>
            </a:r>
            <a:r>
              <a:rPr lang="cs-CZ" dirty="0" smtClean="0"/>
              <a:t> a je charakterizován finančními vztahy mezi rozpočty stejné úrovně;</a:t>
            </a:r>
          </a:p>
          <a:p>
            <a:r>
              <a:rPr lang="cs-CZ" b="1" dirty="0" smtClean="0"/>
              <a:t>Vertikální model </a:t>
            </a:r>
            <a:r>
              <a:rPr lang="cs-CZ" dirty="0" smtClean="0"/>
              <a:t>fiskálního federalismu.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 smtClean="0"/>
              <a:t>centralizovaný model</a:t>
            </a:r>
            <a:r>
              <a:rPr lang="cs-CZ" dirty="0" smtClean="0"/>
              <a:t> fiskálního federalismu, je 	založen na 	nadvládě ústředního rozpočtu, kam plynou  všechny 	daňové příjmy;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 smtClean="0"/>
              <a:t>decentralizovaný model</a:t>
            </a:r>
            <a:r>
              <a:rPr lang="cs-CZ" dirty="0" smtClean="0"/>
              <a:t> fiskálního federalismu, je založen na 	finanční samostatnosti všech vládních úrovní;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 smtClean="0"/>
              <a:t>kombinovaný model </a:t>
            </a:r>
            <a:r>
              <a:rPr lang="cs-CZ" dirty="0" smtClean="0"/>
              <a:t>fiskálního federalismu;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0717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V. Veřejný dluh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Veřejný dluh </a:t>
            </a:r>
            <a:r>
              <a:rPr lang="cs-CZ" dirty="0" smtClean="0"/>
              <a:t>představuje souhrn všech závazků veřejných rozpočtů a institucí spadajících do veřejného sektoru vůči ostatním subjektům.</a:t>
            </a:r>
          </a:p>
          <a:p>
            <a:pPr marL="0" indent="0" algn="just">
              <a:buNone/>
            </a:pPr>
            <a:r>
              <a:rPr lang="cs-CZ" b="1" dirty="0" smtClean="0"/>
              <a:t>Krytí veřejného dluhu</a:t>
            </a:r>
            <a:r>
              <a:rPr lang="cs-CZ" dirty="0" smtClean="0"/>
              <a:t> – emise státních dluhopisů, přijetí úvěru od mezinárodních finančních institucí apod.</a:t>
            </a:r>
          </a:p>
          <a:p>
            <a:pPr marL="0" indent="0" algn="just">
              <a:buNone/>
            </a:pPr>
            <a:r>
              <a:rPr lang="cs-CZ" b="1" dirty="0" smtClean="0"/>
              <a:t>Důsledky veřejného dluhu:</a:t>
            </a:r>
          </a:p>
          <a:p>
            <a:pPr algn="just"/>
            <a:r>
              <a:rPr lang="cs-CZ" dirty="0" smtClean="0"/>
              <a:t>Fiskálně-rozpočtové;</a:t>
            </a:r>
          </a:p>
          <a:p>
            <a:pPr algn="just"/>
            <a:r>
              <a:rPr lang="cs-CZ" dirty="0" smtClean="0"/>
              <a:t>Makroekonomické;</a:t>
            </a:r>
          </a:p>
          <a:p>
            <a:pPr algn="just"/>
            <a:r>
              <a:rPr lang="cs-CZ" dirty="0" smtClean="0"/>
              <a:t>Redistribuční.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352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Příčiny veřejného dluhu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Aktivní příčiny:</a:t>
            </a:r>
          </a:p>
          <a:p>
            <a:r>
              <a:rPr lang="cs-CZ" dirty="0" smtClean="0"/>
              <a:t>Expanzivní fiskální politika vlády;</a:t>
            </a:r>
          </a:p>
          <a:p>
            <a:r>
              <a:rPr lang="cs-CZ" dirty="0" smtClean="0"/>
              <a:t>Vládní populismus;</a:t>
            </a:r>
          </a:p>
          <a:p>
            <a:r>
              <a:rPr lang="cs-CZ" dirty="0" smtClean="0"/>
              <a:t>Provádění reforem;</a:t>
            </a:r>
          </a:p>
          <a:p>
            <a:r>
              <a:rPr lang="cs-CZ" dirty="0" smtClean="0"/>
              <a:t>Řešení problémů určitých sektorů ekonomiky.</a:t>
            </a:r>
          </a:p>
          <a:p>
            <a:pPr marL="0" indent="0">
              <a:buNone/>
            </a:pPr>
            <a:r>
              <a:rPr lang="cs-CZ" b="1" dirty="0" smtClean="0"/>
              <a:t>Pasivní příčiny:</a:t>
            </a:r>
          </a:p>
          <a:p>
            <a:r>
              <a:rPr lang="cs-CZ" dirty="0" smtClean="0"/>
              <a:t>Hospodářský pokles;</a:t>
            </a:r>
          </a:p>
          <a:p>
            <a:r>
              <a:rPr lang="cs-CZ" dirty="0" smtClean="0"/>
              <a:t>Mimořádné události;</a:t>
            </a:r>
          </a:p>
          <a:p>
            <a:r>
              <a:rPr lang="cs-CZ" dirty="0" smtClean="0"/>
              <a:t>Úrok ze státního dluhu.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207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Buchanan</a:t>
            </a:r>
            <a:r>
              <a:rPr lang="cs-CZ" dirty="0" smtClean="0"/>
              <a:t>, J. M.: </a:t>
            </a:r>
            <a:r>
              <a:rPr lang="cs-CZ" i="1" dirty="0" smtClean="0"/>
              <a:t>Veřejné finance v demokratickém systému.</a:t>
            </a:r>
            <a:r>
              <a:rPr lang="cs-CZ" dirty="0" smtClean="0"/>
              <a:t>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1998.</a:t>
            </a:r>
          </a:p>
          <a:p>
            <a:pPr marL="0" indent="0">
              <a:buNone/>
            </a:pPr>
            <a:r>
              <a:rPr lang="cs-CZ" dirty="0" smtClean="0"/>
              <a:t>Černohorský, J. – Teplý, P.: </a:t>
            </a:r>
            <a:r>
              <a:rPr lang="cs-CZ" i="1" dirty="0" smtClean="0"/>
              <a:t>Základy financí.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2011.</a:t>
            </a:r>
          </a:p>
          <a:p>
            <a:pPr marL="0" indent="0">
              <a:buNone/>
            </a:pPr>
            <a:r>
              <a:rPr lang="cs-CZ" dirty="0" smtClean="0"/>
              <a:t>Lipovská, H.: </a:t>
            </a:r>
            <a:r>
              <a:rPr lang="cs-CZ" i="1" dirty="0" smtClean="0"/>
              <a:t>Moderní ekonomie. Jednoduše o všem, co byste měli vědět.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ublishing</a:t>
            </a:r>
            <a:r>
              <a:rPr lang="cs-CZ" dirty="0" smtClean="0"/>
              <a:t>, 2017.</a:t>
            </a:r>
          </a:p>
          <a:p>
            <a:pPr marL="0" indent="0">
              <a:buNone/>
            </a:pPr>
            <a:r>
              <a:rPr lang="cs-CZ" dirty="0" smtClean="0"/>
              <a:t>Kubátová, K.: </a:t>
            </a:r>
            <a:r>
              <a:rPr lang="cs-CZ" i="1" dirty="0" smtClean="0"/>
              <a:t>Daňová teorie a politika.</a:t>
            </a:r>
            <a:r>
              <a:rPr lang="cs-CZ" dirty="0" smtClean="0"/>
              <a:t>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Kluver</a:t>
            </a:r>
            <a:r>
              <a:rPr lang="cs-CZ" dirty="0" smtClean="0"/>
              <a:t>, 2010.</a:t>
            </a:r>
          </a:p>
          <a:p>
            <a:pPr marL="0" indent="0">
              <a:buNone/>
            </a:pPr>
            <a:r>
              <a:rPr lang="cs-CZ" dirty="0" smtClean="0"/>
              <a:t>Urban, J.: </a:t>
            </a:r>
            <a:r>
              <a:rPr lang="cs-CZ" i="1" dirty="0" smtClean="0"/>
              <a:t>Teorie národního hospodářství.</a:t>
            </a:r>
            <a:r>
              <a:rPr lang="cs-CZ" dirty="0" smtClean="0"/>
              <a:t>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Kluver</a:t>
            </a:r>
            <a:r>
              <a:rPr lang="cs-CZ" dirty="0" smtClean="0"/>
              <a:t>, 2015.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08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I. Soustava veřejných rozpočtů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Veřejné fondy </a:t>
            </a:r>
            <a:r>
              <a:rPr lang="cs-CZ" dirty="0" smtClean="0"/>
              <a:t>jsou prakticky naplňovány prostřednictvím </a:t>
            </a:r>
            <a:r>
              <a:rPr lang="cs-CZ" b="1" dirty="0" smtClean="0"/>
              <a:t>soustavy veřejných rozpočtů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b="1" dirty="0" smtClean="0"/>
              <a:t>Obecné vymezení </a:t>
            </a:r>
            <a:r>
              <a:rPr lang="cs-CZ" dirty="0" smtClean="0"/>
              <a:t>soustavy veřejných rozpočtů:</a:t>
            </a:r>
          </a:p>
          <a:p>
            <a:pPr algn="just"/>
            <a:r>
              <a:rPr lang="cs-CZ" dirty="0" smtClean="0"/>
              <a:t>Nadnárodní rozpočet (např. rozpočet EU);</a:t>
            </a:r>
          </a:p>
          <a:p>
            <a:pPr algn="just"/>
            <a:r>
              <a:rPr lang="cs-CZ" dirty="0" smtClean="0"/>
              <a:t>Ústřední, resp. státní rozpočet;</a:t>
            </a:r>
          </a:p>
          <a:p>
            <a:pPr algn="just"/>
            <a:r>
              <a:rPr lang="cs-CZ" dirty="0" smtClean="0"/>
              <a:t>Rozpočty územní samosprávy (v ČR rozpočty krajů a obcí);</a:t>
            </a:r>
          </a:p>
          <a:p>
            <a:pPr algn="just"/>
            <a:r>
              <a:rPr lang="cs-CZ" dirty="0" smtClean="0"/>
              <a:t>Rozpočty veřejných fondů;</a:t>
            </a:r>
          </a:p>
          <a:p>
            <a:pPr algn="just"/>
            <a:r>
              <a:rPr lang="cs-CZ" dirty="0" smtClean="0"/>
              <a:t>Rozpočty veřejných podniků, neziskových organizací, zdravotních pojišťoven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013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veřejných rozpočtů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rozpočet;</a:t>
            </a:r>
          </a:p>
          <a:p>
            <a:r>
              <a:rPr lang="cs-CZ" dirty="0" smtClean="0"/>
              <a:t>Rozpočty měst, obcí a krajů;</a:t>
            </a:r>
          </a:p>
          <a:p>
            <a:r>
              <a:rPr lang="cs-CZ" dirty="0" smtClean="0"/>
              <a:t>Rozpočty příspěvkových organizací.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31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Vyrovnanost veřejných rozpočtů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Každý veřejný rozpočet je </a:t>
            </a:r>
            <a:r>
              <a:rPr lang="cs-CZ" b="1" dirty="0" smtClean="0"/>
              <a:t>účetně vyrovnán</a:t>
            </a:r>
            <a:r>
              <a:rPr lang="cs-CZ" dirty="0" smtClean="0"/>
              <a:t>. </a:t>
            </a:r>
            <a:r>
              <a:rPr lang="cs-CZ" b="1" dirty="0" smtClean="0"/>
              <a:t>Fakticky</a:t>
            </a:r>
            <a:r>
              <a:rPr lang="cs-CZ" dirty="0" smtClean="0"/>
              <a:t> rozpočet může být:</a:t>
            </a:r>
          </a:p>
          <a:p>
            <a:pPr algn="just"/>
            <a:r>
              <a:rPr lang="cs-CZ" b="1" dirty="0"/>
              <a:t>v</a:t>
            </a:r>
            <a:r>
              <a:rPr lang="cs-CZ" b="1" dirty="0" smtClean="0"/>
              <a:t>yrovnaný</a:t>
            </a:r>
            <a:r>
              <a:rPr lang="cs-CZ" dirty="0" smtClean="0"/>
              <a:t> – tato situace nenastává často;</a:t>
            </a:r>
          </a:p>
          <a:p>
            <a:pPr algn="just"/>
            <a:r>
              <a:rPr lang="cs-CZ" b="1" dirty="0"/>
              <a:t>s</a:t>
            </a:r>
            <a:r>
              <a:rPr lang="cs-CZ" b="1" dirty="0" smtClean="0"/>
              <a:t>chodkový</a:t>
            </a:r>
            <a:r>
              <a:rPr lang="cs-CZ" dirty="0" smtClean="0"/>
              <a:t> – výdaje převyšují příjmy;</a:t>
            </a:r>
          </a:p>
          <a:p>
            <a:pPr algn="just"/>
            <a:r>
              <a:rPr lang="cs-CZ" b="1" dirty="0"/>
              <a:t>p</a:t>
            </a:r>
            <a:r>
              <a:rPr lang="cs-CZ" b="1" dirty="0" smtClean="0"/>
              <a:t>řebytkový</a:t>
            </a:r>
            <a:r>
              <a:rPr lang="cs-CZ" dirty="0" smtClean="0"/>
              <a:t> – příjmy převyšují výdaje.</a:t>
            </a:r>
          </a:p>
          <a:p>
            <a:pPr marL="0" indent="0" algn="just">
              <a:buNone/>
            </a:pPr>
            <a:r>
              <a:rPr lang="cs-CZ" dirty="0" smtClean="0"/>
              <a:t>Každý veřejný rozpočet se skládá z </a:t>
            </a:r>
            <a:r>
              <a:rPr lang="cs-CZ" b="1" dirty="0" smtClean="0"/>
              <a:t>běžného rozpočtu </a:t>
            </a:r>
            <a:r>
              <a:rPr lang="cs-CZ" dirty="0" smtClean="0"/>
              <a:t>(zahrnuje každoročně se opakující příjmy a každoročně se opakující výdaje) a </a:t>
            </a:r>
            <a:r>
              <a:rPr lang="cs-CZ" b="1" dirty="0" smtClean="0"/>
              <a:t>kapitálového rozpočtu</a:t>
            </a:r>
            <a:r>
              <a:rPr lang="cs-CZ" dirty="0" smtClean="0"/>
              <a:t> (je tvořen mimořádnými příjmy a mimořádnými výdaji).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891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II. Státní rozpočet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Státní rozpočet </a:t>
            </a:r>
            <a:r>
              <a:rPr lang="cs-CZ" dirty="0" smtClean="0"/>
              <a:t>je nejvýznamnějším rozpočtem na území státu.</a:t>
            </a:r>
          </a:p>
          <a:p>
            <a:pPr marL="0" indent="0" algn="just">
              <a:buNone/>
            </a:pPr>
            <a:r>
              <a:rPr lang="cs-CZ" dirty="0" smtClean="0"/>
              <a:t>Státní rozpočet chápeme jako:</a:t>
            </a:r>
          </a:p>
          <a:p>
            <a:pPr algn="just"/>
            <a:r>
              <a:rPr lang="cs-CZ" b="1" dirty="0" smtClean="0"/>
              <a:t>Centralizovaný peněžní fond</a:t>
            </a:r>
            <a:r>
              <a:rPr lang="cs-CZ" dirty="0" smtClean="0"/>
              <a:t> – soustřeďuje a přerozděluje převážnou část finančních prostředků rozpočtové soustavy;</a:t>
            </a:r>
          </a:p>
          <a:p>
            <a:pPr algn="just"/>
            <a:r>
              <a:rPr lang="cs-CZ" b="1" dirty="0" smtClean="0"/>
              <a:t>Nejdůležitější bilance (účet) státu </a:t>
            </a:r>
            <a:r>
              <a:rPr lang="cs-CZ" dirty="0" smtClean="0"/>
              <a:t>– porovnávají se příjmy a výdaje a zjišťuje se rozdíl, tj. schodek nebo přebytek;</a:t>
            </a:r>
          </a:p>
          <a:p>
            <a:pPr algn="just"/>
            <a:r>
              <a:rPr lang="cs-CZ" b="1" dirty="0" smtClean="0"/>
              <a:t>Finanční plán</a:t>
            </a:r>
            <a:r>
              <a:rPr lang="cs-CZ" dirty="0" smtClean="0"/>
              <a:t>, SR je závazný finanční plán, jelikož má formu zákona;</a:t>
            </a:r>
          </a:p>
          <a:p>
            <a:pPr algn="just"/>
            <a:r>
              <a:rPr lang="cs-CZ" b="1" dirty="0" smtClean="0"/>
              <a:t>Významný nástroj fiskální politiky</a:t>
            </a:r>
            <a:r>
              <a:rPr lang="cs-CZ" dirty="0" smtClean="0"/>
              <a:t>, SR se využívá k ovlivnění agregátní poptávky a agregátní nabídky a tím hospodářského růstu a zaměstnanosti;</a:t>
            </a:r>
          </a:p>
          <a:p>
            <a:pPr algn="just"/>
            <a:r>
              <a:rPr lang="cs-CZ" b="1" dirty="0" smtClean="0"/>
              <a:t>Důležitou právní normu</a:t>
            </a:r>
            <a:r>
              <a:rPr lang="cs-CZ" dirty="0" smtClean="0"/>
              <a:t>, má formu zákona. Zákon o státním rozpočtu je nejdůležitější zákon, jehož prostřednictvím vláda vykonává své funkce. Je schvalován každoročně vždy na následující rok. Státní rozpočet je schvalován pouze Poslaneckou sněmovnou Parlamentu ČR.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31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státního rozpočtu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a</a:t>
            </a:r>
            <a:r>
              <a:rPr lang="cs-CZ" b="1" dirty="0" smtClean="0"/>
              <a:t>lokační</a:t>
            </a:r>
            <a:r>
              <a:rPr lang="cs-CZ" dirty="0" smtClean="0"/>
              <a:t>, znamená alokování (rozmisťování, umisťování) finančních prostředků na produkci veřejných či smíšených statků v rámci ekonomiky;</a:t>
            </a:r>
          </a:p>
          <a:p>
            <a:pPr algn="just"/>
            <a:r>
              <a:rPr lang="cs-CZ" b="1" dirty="0"/>
              <a:t>r</a:t>
            </a:r>
            <a:r>
              <a:rPr lang="cs-CZ" b="1" dirty="0" smtClean="0"/>
              <a:t>edistribuční</a:t>
            </a:r>
            <a:r>
              <a:rPr lang="cs-CZ" dirty="0" smtClean="0"/>
              <a:t>, představuje přerozdělování důchodů jednotlivých ekonomických subjektů v ekonomice, kdy východiskem je určitá míra sociální solidarity;</a:t>
            </a:r>
          </a:p>
          <a:p>
            <a:pPr algn="just"/>
            <a:r>
              <a:rPr lang="cs-CZ" b="1" dirty="0"/>
              <a:t>s</a:t>
            </a:r>
            <a:r>
              <a:rPr lang="cs-CZ" b="1" dirty="0" smtClean="0"/>
              <a:t>tabilizační</a:t>
            </a:r>
            <a:r>
              <a:rPr lang="cs-CZ" dirty="0" smtClean="0"/>
              <a:t>, je důsledkem aktivní fiskální politiky vlády, která chce ovlivňovat vývoj ekonomiky tak, aby nedocházelo k výrazným výkyvům v její produkci (tj. stabilizovat vývoj ekonomiky);</a:t>
            </a:r>
          </a:p>
          <a:p>
            <a:pPr algn="just"/>
            <a:r>
              <a:rPr lang="cs-CZ" b="1" dirty="0"/>
              <a:t>r</a:t>
            </a:r>
            <a:r>
              <a:rPr lang="cs-CZ" b="1" dirty="0" smtClean="0"/>
              <a:t>egulační</a:t>
            </a:r>
            <a:r>
              <a:rPr lang="cs-CZ" dirty="0" smtClean="0"/>
              <a:t>, prostřednictvím této funkce může vláda regulovat vybrané ceny v ekonomice, platí, že i v tržní ekonomice je řada cen regulovaných (např. ceny určitých typů bydlení, ceny energií apod.);</a:t>
            </a:r>
          </a:p>
          <a:p>
            <a:pPr algn="just"/>
            <a:r>
              <a:rPr lang="cs-CZ" b="1" dirty="0" smtClean="0"/>
              <a:t>kontrolní</a:t>
            </a:r>
            <a:r>
              <a:rPr lang="cs-CZ" dirty="0" smtClean="0"/>
              <a:t>, prostřednictvím SR kontroluje vláda značnou část finančních toků v ekonomice, konkrétně příjmů a výdajů státního rozpočtu.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654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Příjmy a výdaje státního rozpočtu</a:t>
            </a:r>
            <a:br>
              <a:rPr lang="cs-CZ" b="1" dirty="0" smtClean="0"/>
            </a:br>
            <a:r>
              <a:rPr lang="cs-CZ" b="1" dirty="0"/>
              <a:t> </a:t>
            </a:r>
            <a:r>
              <a:rPr lang="cs-CZ" b="1" dirty="0" smtClean="0"/>
              <a:t>-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Státy v 17. a 18. století byly poměrně skromné, jejich výdaje myly nízké. K růstu výdajů docházelo během válek, kdy panovníci potřebovali vyzbrojit armádu. </a:t>
            </a:r>
            <a:r>
              <a:rPr lang="cs-CZ" b="1" dirty="0" smtClean="0"/>
              <a:t>Na konci 19. století se však objevil nárůst veřejných výdajů</a:t>
            </a:r>
            <a:r>
              <a:rPr lang="cs-CZ" dirty="0" smtClean="0"/>
              <a:t>, který pokračuje až do současnosti. Tento nárůst vysvětluje </a:t>
            </a:r>
            <a:r>
              <a:rPr lang="cs-CZ" b="1" dirty="0" smtClean="0"/>
              <a:t>Wagnerův zákon</a:t>
            </a:r>
            <a:r>
              <a:rPr lang="cs-CZ" dirty="0" smtClean="0"/>
              <a:t>, jehož autorem je německý ekonom Adolf Wagner (1835 – 1917).</a:t>
            </a:r>
          </a:p>
          <a:p>
            <a:pPr marL="0" indent="0" algn="just">
              <a:buNone/>
            </a:pPr>
            <a:r>
              <a:rPr lang="cs-CZ" dirty="0" smtClean="0"/>
              <a:t>Wagnerův zákon říká, že podíl vládních výdajů na HDP roste s růstem ekonomické úrovně země. Ekonomickou úroveň definujeme jako HDP vydělený počtem obyvatel země.</a:t>
            </a:r>
          </a:p>
          <a:p>
            <a:pPr marL="0" indent="0" algn="just">
              <a:buNone/>
            </a:pPr>
            <a:r>
              <a:rPr lang="cs-CZ" dirty="0" smtClean="0"/>
              <a:t>Největší část </a:t>
            </a:r>
            <a:r>
              <a:rPr lang="cs-CZ" b="1" dirty="0" smtClean="0"/>
              <a:t>příjmů státu </a:t>
            </a:r>
            <a:r>
              <a:rPr lang="cs-CZ" dirty="0" smtClean="0"/>
              <a:t>tvoří daně,  a pojistné na sociální zabezpečení, ale také poplatky, dividendy z akcií (ČEZ) nebo příjmy z prodeje majetku. Nejvíce </a:t>
            </a:r>
            <a:r>
              <a:rPr lang="cs-CZ" b="1" dirty="0" smtClean="0"/>
              <a:t>výdajů státu </a:t>
            </a:r>
            <a:r>
              <a:rPr lang="cs-CZ" dirty="0" smtClean="0"/>
              <a:t>jde v ČR do rozpočtu Ministerstva práce a sociálních věcí a právě toto ministerstvo hradí starobní důchody (300 mld. Kč), ale také nemocenské pojištění, rodičovský příspěvek, příplatky na děti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8139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2287</Words>
  <Application>Microsoft Office PowerPoint</Application>
  <PresentationFormat>Předvádění na obrazovce (4:3)</PresentationFormat>
  <Paragraphs>214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systému Office</vt:lpstr>
      <vt:lpstr>Veřejné finance TNH (S-7)</vt:lpstr>
      <vt:lpstr>Obsah</vt:lpstr>
      <vt:lpstr>Veřejné finance</vt:lpstr>
      <vt:lpstr>I. Soustava veřejných rozpočtů</vt:lpstr>
      <vt:lpstr>Soustava veřejných rozpočtů ČR</vt:lpstr>
      <vt:lpstr>Vyrovnanost veřejných rozpočtů</vt:lpstr>
      <vt:lpstr>II. Státní rozpočet</vt:lpstr>
      <vt:lpstr>Funkce státního rozpočtu</vt:lpstr>
      <vt:lpstr>Příjmy a výdaje státního rozpočtu  - obecně</vt:lpstr>
      <vt:lpstr>Struktura příjmů státního rozpočtu</vt:lpstr>
      <vt:lpstr>Struktura výdajů státního rozpočtu</vt:lpstr>
      <vt:lpstr>Vlastnosti daní</vt:lpstr>
      <vt:lpstr>Funkce daní</vt:lpstr>
      <vt:lpstr>Klasifikace (třídění) daní (1) - podle dopadu </vt:lpstr>
      <vt:lpstr>Klasifikace (třídění) daní (2)</vt:lpstr>
      <vt:lpstr>Klasifikace (třídění) daní (3) - institucionální, klasifikace daní OECD</vt:lpstr>
      <vt:lpstr>Klasifikace (třídění) daní (4) - na základě koloběhu příjmů a výdajů</vt:lpstr>
      <vt:lpstr>Historie daňových teorií</vt:lpstr>
      <vt:lpstr>Daňové zásady - historie Smithovy kritéria (kánony)</vt:lpstr>
      <vt:lpstr>Daňové zásady</vt:lpstr>
      <vt:lpstr>Efektivnost daní</vt:lpstr>
      <vt:lpstr>Spravedlnost daní</vt:lpstr>
      <vt:lpstr>Vertikální a horizontální  daňová spravedlnost</vt:lpstr>
      <vt:lpstr>Schodek (deficit) státního rozpočtu</vt:lpstr>
      <vt:lpstr>Státní dluh</vt:lpstr>
      <vt:lpstr>III. Místní rozpočty</vt:lpstr>
      <vt:lpstr>Rozpočet obce a kraje  obecně obsahuje:</vt:lpstr>
      <vt:lpstr>Soustava příjmů místních rozpočtů</vt:lpstr>
      <vt:lpstr>Soustava výdajů místního rozpočtu</vt:lpstr>
      <vt:lpstr>IV. Fiskální federalismus</vt:lpstr>
      <vt:lpstr>V. Veřejný dluh</vt:lpstr>
      <vt:lpstr>Příčiny veřejného dluhu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finance TNH, seminář</dc:title>
  <dc:creator>User</dc:creator>
  <cp:lastModifiedBy>Michaela Spackova</cp:lastModifiedBy>
  <cp:revision>39</cp:revision>
  <dcterms:created xsi:type="dcterms:W3CDTF">2018-11-18T17:02:33Z</dcterms:created>
  <dcterms:modified xsi:type="dcterms:W3CDTF">2018-12-05T13:28:15Z</dcterms:modified>
</cp:coreProperties>
</file>