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67" r:id="rId5"/>
    <p:sldId id="257" r:id="rId6"/>
    <p:sldId id="262" r:id="rId7"/>
    <p:sldId id="269" r:id="rId8"/>
    <p:sldId id="263" r:id="rId9"/>
    <p:sldId id="265" r:id="rId10"/>
    <p:sldId id="258" r:id="rId11"/>
    <p:sldId id="259" r:id="rId12"/>
    <p:sldId id="260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9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57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21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91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94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68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31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2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81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28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76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44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9598F-3EAA-480B-9438-825CF6F8F4D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BAF07-3603-407F-95AA-4D2CE8F62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21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Fiskální politika</a:t>
            </a:r>
            <a:br>
              <a:rPr lang="cs-CZ" b="1" dirty="0" smtClean="0"/>
            </a:br>
            <a:r>
              <a:rPr lang="cs-CZ" b="1" dirty="0" smtClean="0"/>
              <a:t>TNH 2 (S-8)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098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Monetaristický pohled na</a:t>
            </a:r>
            <a:br>
              <a:rPr lang="cs-CZ" b="1" dirty="0" smtClean="0"/>
            </a:br>
            <a:r>
              <a:rPr lang="cs-CZ" b="1" dirty="0" smtClean="0"/>
              <a:t>fiskální politiku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Monetaristé zdůrazňují monetární politiku, jejímž </a:t>
            </a:r>
            <a:r>
              <a:rPr lang="cs-CZ" b="1" dirty="0" smtClean="0"/>
              <a:t>doplňkem je fiskální, resp. rozpočtová politika</a:t>
            </a:r>
            <a:r>
              <a:rPr lang="cs-CZ" dirty="0" smtClean="0"/>
              <a:t>. Cílem je její pozitivní působení na HDP a inflaci.</a:t>
            </a:r>
          </a:p>
          <a:p>
            <a:pPr marL="0" indent="0" algn="just">
              <a:buNone/>
            </a:pPr>
            <a:r>
              <a:rPr lang="cs-CZ" b="1" dirty="0" smtClean="0"/>
              <a:t>Monetarismus</a:t>
            </a:r>
            <a:r>
              <a:rPr lang="cs-CZ" dirty="0" smtClean="0"/>
              <a:t> </a:t>
            </a:r>
            <a:r>
              <a:rPr lang="cs-CZ" dirty="0" err="1" smtClean="0"/>
              <a:t>Miltona</a:t>
            </a:r>
            <a:r>
              <a:rPr lang="cs-CZ" dirty="0" smtClean="0"/>
              <a:t> </a:t>
            </a:r>
            <a:r>
              <a:rPr lang="cs-CZ" dirty="0" err="1" smtClean="0"/>
              <a:t>Friedmana</a:t>
            </a:r>
            <a:r>
              <a:rPr lang="cs-CZ" dirty="0" smtClean="0"/>
              <a:t> – zabývá se otázkou jak </a:t>
            </a:r>
            <a:r>
              <a:rPr lang="cs-CZ" b="1" dirty="0" smtClean="0"/>
              <a:t>stimulovat růst produktu </a:t>
            </a:r>
            <a:r>
              <a:rPr lang="cs-CZ" dirty="0" smtClean="0"/>
              <a:t>– rozpočtová politika disponuje pouze s krátkodobými a dlouhodobými nástroji, lépe je působit ve stejném směru peněžní a úvěrovou politikou. Navíc </a:t>
            </a:r>
            <a:r>
              <a:rPr lang="cs-CZ" b="1" dirty="0" smtClean="0"/>
              <a:t>deficitní financování vládních výdajů </a:t>
            </a:r>
            <a:r>
              <a:rPr lang="cs-CZ" dirty="0" smtClean="0"/>
              <a:t>vede k </a:t>
            </a:r>
            <a:r>
              <a:rPr lang="cs-CZ" b="1" dirty="0" smtClean="0"/>
              <a:t>nárůstu úrokových sazeb </a:t>
            </a:r>
            <a:r>
              <a:rPr lang="cs-CZ" dirty="0" smtClean="0"/>
              <a:t>a tím se omezuje </a:t>
            </a:r>
            <a:r>
              <a:rPr lang="cs-CZ" b="1" dirty="0" smtClean="0"/>
              <a:t>rozsah soukromých výdajů </a:t>
            </a:r>
            <a:r>
              <a:rPr lang="cs-CZ" dirty="0" smtClean="0"/>
              <a:t>– vzniká tzv. vytlačovací efekt.</a:t>
            </a:r>
          </a:p>
          <a:p>
            <a:pPr marL="0" indent="0" algn="just">
              <a:buNone/>
            </a:pPr>
            <a:r>
              <a:rPr lang="cs-CZ" dirty="0" smtClean="0"/>
              <a:t>Nelze tak podporovat nadprůměrné výdaje vlád, které způsobují deficity státního rozpočtu. Ty jsou příčinou inflace. Prioritou je protiinflační politika.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11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Neoklasický pohled na</a:t>
            </a:r>
            <a:br>
              <a:rPr lang="cs-CZ" b="1" dirty="0" smtClean="0"/>
            </a:br>
            <a:r>
              <a:rPr lang="cs-CZ" b="1" dirty="0" smtClean="0"/>
              <a:t>fiskální politiku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Nová ekonomie orientovaná na stranu nabídky </a:t>
            </a:r>
            <a:r>
              <a:rPr lang="cs-CZ" dirty="0" smtClean="0"/>
              <a:t>se orientuje v oblasti fiskální na oblast daňovou s cílem minimalizovat daňové zatížení ekonomických subjektů. Cílem je snižovat daňovou zátěž, Cílem je také snižovat podíl státního rozpočtu na národním důchodu – snaha o vyrovnaný státní rozpočet.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262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Keynesiánské hledisko na </a:t>
            </a:r>
            <a:br>
              <a:rPr lang="cs-CZ" b="1" dirty="0" smtClean="0"/>
            </a:br>
            <a:r>
              <a:rPr lang="cs-CZ" b="1" dirty="0" smtClean="0"/>
              <a:t>fiskální politiku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Keynesiánský směr</a:t>
            </a:r>
            <a:r>
              <a:rPr lang="cs-CZ" dirty="0" smtClean="0"/>
              <a:t> považuje fiskální politiku za nejdůležitější součást hospodářské politiky.</a:t>
            </a:r>
          </a:p>
          <a:p>
            <a:pPr marL="0" indent="0" algn="just">
              <a:buNone/>
            </a:pPr>
            <a:r>
              <a:rPr lang="cs-CZ" dirty="0" smtClean="0"/>
              <a:t>Důležitou oblastí je </a:t>
            </a:r>
            <a:r>
              <a:rPr lang="cs-CZ" b="1" dirty="0" smtClean="0"/>
              <a:t>oblast daní </a:t>
            </a:r>
            <a:r>
              <a:rPr lang="cs-CZ" dirty="0" smtClean="0"/>
              <a:t>– má jak </a:t>
            </a:r>
            <a:r>
              <a:rPr lang="cs-CZ" b="1" dirty="0" smtClean="0"/>
              <a:t>pasivní úlohu </a:t>
            </a:r>
            <a:r>
              <a:rPr lang="cs-CZ" dirty="0" smtClean="0"/>
              <a:t>(krytí vládních výdajů), ale i </a:t>
            </a:r>
            <a:r>
              <a:rPr lang="cs-CZ" b="1" dirty="0" smtClean="0"/>
              <a:t>aktivní</a:t>
            </a:r>
            <a:r>
              <a:rPr lang="cs-CZ" dirty="0"/>
              <a:t> </a:t>
            </a:r>
            <a:r>
              <a:rPr lang="cs-CZ" dirty="0" smtClean="0"/>
              <a:t>(ovlivňují hospodářskou politiku). Důležité je zdanění kapitálových statků – je třeba si dát pozor na extrémní výkyvy daní v této oblasti.</a:t>
            </a:r>
          </a:p>
          <a:p>
            <a:pPr marL="0" indent="0" algn="just">
              <a:buNone/>
            </a:pPr>
            <a:r>
              <a:rPr lang="cs-CZ" dirty="0" smtClean="0"/>
              <a:t>Druhou částí fiskální politiky jsou vládní výdaje – </a:t>
            </a:r>
            <a:r>
              <a:rPr lang="cs-CZ" b="1" dirty="0" smtClean="0"/>
              <a:t>podpora efektivní poptávky</a:t>
            </a:r>
            <a:r>
              <a:rPr lang="cs-CZ" dirty="0" smtClean="0"/>
              <a:t>, </a:t>
            </a:r>
            <a:r>
              <a:rPr lang="cs-CZ" b="1" dirty="0" smtClean="0"/>
              <a:t>zavedení automatických či vestavěných stabilizátorů</a:t>
            </a:r>
            <a:r>
              <a:rPr lang="cs-CZ" dirty="0" smtClean="0"/>
              <a:t> – progresivní </a:t>
            </a:r>
            <a:r>
              <a:rPr lang="cs-CZ" dirty="0"/>
              <a:t> </a:t>
            </a:r>
            <a:r>
              <a:rPr lang="cs-CZ" dirty="0" smtClean="0"/>
              <a:t>daňová soustava a podpory v nezaměstnanosti, subvencování cen zemědělských produktů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747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Lipovská, H.: Moderní ekonomie. Jednoduše o všem, co byste měli vědět.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2017.</a:t>
            </a:r>
          </a:p>
          <a:p>
            <a:pPr marL="0" indent="0">
              <a:buNone/>
            </a:pPr>
            <a:r>
              <a:rPr lang="cs-CZ" dirty="0" err="1" smtClean="0"/>
              <a:t>Samuelson</a:t>
            </a:r>
            <a:r>
              <a:rPr lang="cs-CZ" dirty="0" smtClean="0"/>
              <a:t>, P. A. – </a:t>
            </a:r>
            <a:r>
              <a:rPr lang="cs-CZ" dirty="0" err="1" smtClean="0"/>
              <a:t>Nordhaus</a:t>
            </a:r>
            <a:r>
              <a:rPr lang="cs-CZ" dirty="0" smtClean="0"/>
              <a:t>, W. D.: Ekonomie. Praha: Nakladatelství Svoboda, 2007.</a:t>
            </a:r>
          </a:p>
          <a:p>
            <a:pPr marL="0" indent="0">
              <a:buNone/>
            </a:pPr>
            <a:r>
              <a:rPr lang="cs-CZ" dirty="0" err="1" smtClean="0"/>
              <a:t>Wheelan</a:t>
            </a:r>
            <a:r>
              <a:rPr lang="cs-CZ" dirty="0" smtClean="0"/>
              <a:t>, Ch.. Otevřená ekonomika. Praha: </a:t>
            </a:r>
            <a:r>
              <a:rPr lang="cs-CZ" dirty="0" err="1" smtClean="0"/>
              <a:t>Bourdon</a:t>
            </a:r>
            <a:r>
              <a:rPr lang="cs-CZ" dirty="0" smtClean="0"/>
              <a:t>, 2017.</a:t>
            </a:r>
          </a:p>
          <a:p>
            <a:pPr marL="0" indent="0">
              <a:buNone/>
            </a:pPr>
            <a:r>
              <a:rPr lang="cs-CZ" dirty="0" smtClean="0"/>
              <a:t>www.mfcr.cz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34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Úloha (funkce) státu (vlády) v ekonomice</a:t>
            </a:r>
          </a:p>
          <a:p>
            <a:r>
              <a:rPr lang="cs-CZ" dirty="0"/>
              <a:t>E</a:t>
            </a:r>
            <a:r>
              <a:rPr lang="cs-CZ" dirty="0" smtClean="0"/>
              <a:t>konomika a vláda</a:t>
            </a:r>
          </a:p>
          <a:p>
            <a:r>
              <a:rPr lang="cs-CZ" dirty="0" smtClean="0"/>
              <a:t>Ekonomie státních (vládních) zásahů</a:t>
            </a:r>
          </a:p>
          <a:p>
            <a:r>
              <a:rPr lang="cs-CZ" dirty="0" smtClean="0"/>
              <a:t>Charakteristika </a:t>
            </a:r>
            <a:r>
              <a:rPr lang="cs-CZ" dirty="0"/>
              <a:t>fiskální (rozpočtové) politiky (FP</a:t>
            </a:r>
            <a:r>
              <a:rPr lang="cs-CZ" dirty="0" smtClean="0"/>
              <a:t>)</a:t>
            </a:r>
          </a:p>
          <a:p>
            <a:r>
              <a:rPr lang="cs-CZ" dirty="0" smtClean="0"/>
              <a:t>Typy fiskální politiky</a:t>
            </a:r>
            <a:endParaRPr lang="cs-CZ" dirty="0"/>
          </a:p>
          <a:p>
            <a:r>
              <a:rPr lang="cs-CZ" dirty="0" smtClean="0"/>
              <a:t>Nástroje fiskální politiky</a:t>
            </a:r>
          </a:p>
          <a:p>
            <a:r>
              <a:rPr lang="cs-CZ" dirty="0" smtClean="0"/>
              <a:t>Monetární pohled na FP</a:t>
            </a:r>
          </a:p>
          <a:p>
            <a:r>
              <a:rPr lang="cs-CZ" dirty="0" smtClean="0"/>
              <a:t>Neoklasický pohled na FP</a:t>
            </a:r>
          </a:p>
          <a:p>
            <a:r>
              <a:rPr lang="cs-CZ" dirty="0" smtClean="0"/>
              <a:t>Keynesiánský pohled na FP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98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Úloha státu (vlády) v ekonomice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Funkce státu (vlády) v ekonomice: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Zvyšování ekonomické efektivity (náprava podstatných tržních selhání)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Redukce (snižování) ekonomické nerovnosti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Stabilizace ekonomiky prostřednictvím makroekonomických politik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Provádění zahraniční hospodářské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915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Ekonomika a vláda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Vláda se podílí na </a:t>
            </a:r>
            <a:r>
              <a:rPr lang="cs-CZ" b="1" dirty="0" smtClean="0"/>
              <a:t>řešení selhání trhu</a:t>
            </a:r>
            <a:r>
              <a:rPr lang="cs-CZ" dirty="0" smtClean="0"/>
              <a:t>, zejména externalit.</a:t>
            </a:r>
          </a:p>
          <a:p>
            <a:pPr marL="0" indent="0" algn="just">
              <a:buNone/>
            </a:pPr>
            <a:r>
              <a:rPr lang="cs-CZ" b="1" dirty="0" smtClean="0"/>
              <a:t>Otázka účelnosti a efektivity vládních zásahů do ekonomiky:</a:t>
            </a:r>
          </a:p>
          <a:p>
            <a:pPr algn="just"/>
            <a:r>
              <a:rPr lang="cs-CZ" dirty="0" smtClean="0"/>
              <a:t>Vláda má potenciál zvýšit produktivitu ekonomiky a v důsledku toho hodně zlepšit postavení občanů;</a:t>
            </a:r>
          </a:p>
          <a:p>
            <a:pPr algn="just"/>
            <a:r>
              <a:rPr lang="cs-CZ" dirty="0" smtClean="0"/>
              <a:t>Některé činnosti vlády velikost národního důchodu zmenšují, přesto však mohou být společensky žádoucí;</a:t>
            </a:r>
          </a:p>
          <a:p>
            <a:pPr algn="just"/>
            <a:r>
              <a:rPr lang="cs-CZ" dirty="0" smtClean="0"/>
              <a:t>Některé zásahy vlády do ekonomiky jsou čistě destruktivní.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40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Fiskální (rozpočtová) politika  (1)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Fiskální politika</a:t>
            </a:r>
            <a:r>
              <a:rPr lang="cs-CZ" dirty="0" smtClean="0"/>
              <a:t>, resp. rozpočtová politika je součástí (nástrojem) </a:t>
            </a:r>
            <a:r>
              <a:rPr lang="cs-CZ" b="1" dirty="0" smtClean="0"/>
              <a:t>hospodářské  politiky</a:t>
            </a:r>
            <a:r>
              <a:rPr lang="cs-CZ" dirty="0" smtClean="0"/>
              <a:t>, která je orientována jednak na vládní nákupy zboží a služeb a další výdaje státního rozpočtu a jednak na příjmy hlavně daně a poplatky.</a:t>
            </a:r>
          </a:p>
          <a:p>
            <a:pPr marL="0" indent="0" algn="just">
              <a:buNone/>
            </a:pPr>
            <a:r>
              <a:rPr lang="cs-CZ" dirty="0" smtClean="0"/>
              <a:t>Cíle fiskální politiky:</a:t>
            </a:r>
          </a:p>
          <a:p>
            <a:pPr algn="just"/>
            <a:r>
              <a:rPr lang="cs-CZ" dirty="0" smtClean="0"/>
              <a:t>Bezprostřední: regulace agregátní nabídky a agregátní poptávky, hlavně se záměrem tlumit výkyvy hospodářského cyklu;</a:t>
            </a:r>
          </a:p>
          <a:p>
            <a:pPr algn="just"/>
            <a:r>
              <a:rPr lang="cs-CZ" dirty="0" smtClean="0"/>
              <a:t>Konečné: udržovat ekonomický růst a vysokou zaměstnanost, napomáhat zachování cenové stability.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31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Fiskální (rozpočtová) politika (2)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Fiskální (rozpočtová) politika </a:t>
            </a:r>
            <a:r>
              <a:rPr lang="cs-CZ" dirty="0" smtClean="0"/>
              <a:t>je považována za jednu z rozhodujících vládních aktivit při </a:t>
            </a:r>
            <a:r>
              <a:rPr lang="cs-CZ" b="1" dirty="0" smtClean="0"/>
              <a:t>stabilizaci hospodářského vývoje</a:t>
            </a:r>
            <a:r>
              <a:rPr lang="cs-CZ" dirty="0" smtClean="0"/>
              <a:t>. Základním cílem je realizace stabilizační funkce fiskální politiky, v návaznosti na tuto dominantní funkci zabezpečuje fiskální politika také:</a:t>
            </a:r>
          </a:p>
          <a:p>
            <a:pPr algn="just"/>
            <a:r>
              <a:rPr lang="cs-CZ" dirty="0" smtClean="0"/>
              <a:t>Poskytování veřejných statků veřejným sektorem,</a:t>
            </a:r>
          </a:p>
          <a:p>
            <a:pPr algn="just"/>
            <a:r>
              <a:rPr lang="cs-CZ" dirty="0" smtClean="0"/>
              <a:t>Redistribuci důchodů (v koordinaci se sociální politikou),</a:t>
            </a:r>
          </a:p>
          <a:p>
            <a:pPr algn="just"/>
            <a:r>
              <a:rPr lang="cs-CZ" dirty="0" smtClean="0"/>
              <a:t>Řešení tržních selhání.</a:t>
            </a:r>
          </a:p>
          <a:p>
            <a:pPr marL="0" indent="0" algn="just">
              <a:buNone/>
            </a:pPr>
            <a:r>
              <a:rPr lang="cs-CZ" dirty="0" smtClean="0"/>
              <a:t>Uvedené aktivity souvisí s </a:t>
            </a:r>
            <a:r>
              <a:rPr lang="cs-CZ" b="1" dirty="0" smtClean="0"/>
              <a:t>redistribuční funkcí </a:t>
            </a:r>
            <a:r>
              <a:rPr lang="cs-CZ" dirty="0" smtClean="0"/>
              <a:t>fiskální politiky, zejména je však orientována na prevenci chudoby formou stanovení příjmového prahu (minimální mzdy).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64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Ekonomie státních (vládních) zásahů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Intervence může </a:t>
            </a:r>
            <a:r>
              <a:rPr lang="cs-CZ" b="1" dirty="0"/>
              <a:t>realizovat vláda </a:t>
            </a:r>
            <a:r>
              <a:rPr lang="cs-CZ" dirty="0"/>
              <a:t>prostřednictvím </a:t>
            </a:r>
            <a:r>
              <a:rPr lang="cs-CZ" b="1" dirty="0"/>
              <a:t>fiskální politiky</a:t>
            </a:r>
            <a:r>
              <a:rPr lang="cs-CZ" dirty="0"/>
              <a:t>, ale i </a:t>
            </a:r>
            <a:r>
              <a:rPr lang="cs-CZ" b="1" dirty="0"/>
              <a:t>centrální banka prostřednictvím monetární politiky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Vláda provádí </a:t>
            </a:r>
            <a:r>
              <a:rPr lang="cs-CZ" b="1" dirty="0"/>
              <a:t>diskreční politiku </a:t>
            </a:r>
            <a:r>
              <a:rPr lang="cs-CZ" dirty="0"/>
              <a:t>pokud reaguje na vývoj ekonomiky. Může se jednat o </a:t>
            </a:r>
            <a:r>
              <a:rPr lang="cs-CZ" b="1" dirty="0"/>
              <a:t>politiku </a:t>
            </a:r>
            <a:r>
              <a:rPr lang="cs-CZ" b="1" dirty="0" err="1"/>
              <a:t>proticyklickou</a:t>
            </a:r>
            <a:r>
              <a:rPr lang="cs-CZ" dirty="0"/>
              <a:t>, kterou se vláda snaží zmírnit hospodářské výkyvy a ekonomiku </a:t>
            </a:r>
            <a:r>
              <a:rPr lang="cs-CZ" b="1" dirty="0"/>
              <a:t>stabilizovat</a:t>
            </a:r>
            <a:r>
              <a:rPr lang="cs-CZ" dirty="0"/>
              <a:t>. V některých případech se jedná o </a:t>
            </a:r>
            <a:r>
              <a:rPr lang="cs-CZ" b="1" dirty="0"/>
              <a:t>politiku jemného ladění</a:t>
            </a:r>
            <a:r>
              <a:rPr lang="cs-CZ" dirty="0"/>
              <a:t>, jelikož se vláda snaží </a:t>
            </a:r>
            <a:r>
              <a:rPr lang="cs-CZ" dirty="0" smtClean="0"/>
              <a:t>stabilizovat ekonomiku </a:t>
            </a:r>
            <a:r>
              <a:rPr lang="cs-CZ" b="1" dirty="0" smtClean="0"/>
              <a:t>drobnými změnami.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49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 Typy fiskální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Expanzivní fiskální politika</a:t>
            </a:r>
          </a:p>
          <a:p>
            <a:r>
              <a:rPr lang="cs-CZ" dirty="0" smtClean="0"/>
              <a:t>Neutrální fiskální politika</a:t>
            </a:r>
          </a:p>
          <a:p>
            <a:r>
              <a:rPr lang="cs-CZ" dirty="0" smtClean="0"/>
              <a:t>Restriktivní fiskální politika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044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Nástroje fiskální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Vestavěné stabilizátory, </a:t>
            </a:r>
            <a:r>
              <a:rPr lang="cs-CZ" dirty="0" smtClean="0"/>
              <a:t>jsou to většinou progresivní daně z příjmu, podpora v nezaměstnanosti, státní výkup zemědělských přebytků, subvence k cenám zemědělské produkce apod.;</a:t>
            </a:r>
          </a:p>
          <a:p>
            <a:r>
              <a:rPr lang="cs-CZ" b="1" dirty="0" smtClean="0"/>
              <a:t>Záměrná opatření</a:t>
            </a:r>
            <a:r>
              <a:rPr lang="cs-CZ" dirty="0" smtClean="0"/>
              <a:t>, která jsou většinou jednorázového charakteru (realizovaná prostřednictvím </a:t>
            </a:r>
            <a:r>
              <a:rPr lang="cs-CZ" b="1" dirty="0" smtClean="0"/>
              <a:t>diskreční politiky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9026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754</Words>
  <Application>Microsoft Office PowerPoint</Application>
  <PresentationFormat>Předvádění na obrazovce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Fiskální politika TNH 2 (S-8)</vt:lpstr>
      <vt:lpstr>Obsah</vt:lpstr>
      <vt:lpstr>Úloha státu (vlády) v ekonomice</vt:lpstr>
      <vt:lpstr>Ekonomika a vláda</vt:lpstr>
      <vt:lpstr>Fiskální (rozpočtová) politika  (1)</vt:lpstr>
      <vt:lpstr>Fiskální (rozpočtová) politika (2)</vt:lpstr>
      <vt:lpstr>Ekonomie státních (vládních) zásahů</vt:lpstr>
      <vt:lpstr> Typy fiskální politiky</vt:lpstr>
      <vt:lpstr>Nástroje fiskální politiky</vt:lpstr>
      <vt:lpstr>Monetaristický pohled na fiskální politiku</vt:lpstr>
      <vt:lpstr>Neoklasický pohled na fiskální politiku</vt:lpstr>
      <vt:lpstr>Keynesiánské hledisko na  fiskální politiku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Fiskální politika</dc:title>
  <dc:creator>User</dc:creator>
  <cp:lastModifiedBy>Michaela Spackova</cp:lastModifiedBy>
  <cp:revision>26</cp:revision>
  <dcterms:created xsi:type="dcterms:W3CDTF">2015-11-29T13:07:11Z</dcterms:created>
  <dcterms:modified xsi:type="dcterms:W3CDTF">2018-12-05T13:28:32Z</dcterms:modified>
</cp:coreProperties>
</file>