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9" r:id="rId5"/>
    <p:sldId id="293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2" r:id="rId15"/>
    <p:sldId id="271" r:id="rId16"/>
    <p:sldId id="289" r:id="rId17"/>
    <p:sldId id="272" r:id="rId18"/>
    <p:sldId id="295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2" r:id="rId33"/>
    <p:sldId id="286" r:id="rId34"/>
    <p:sldId id="287" r:id="rId35"/>
    <p:sldId id="288" r:id="rId36"/>
    <p:sldId id="290" r:id="rId37"/>
    <p:sldId id="296" r:id="rId38"/>
    <p:sldId id="294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63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51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39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8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3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99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49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1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3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18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4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BB16-B64A-44EB-90F4-C27EFD789F1A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2FED-A4C1-4411-85C9-67E431E34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34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630616" cy="2331690"/>
          </a:xfrm>
        </p:spPr>
        <p:txBody>
          <a:bodyPr>
            <a:normAutofit/>
          </a:bodyPr>
          <a:lstStyle/>
          <a:p>
            <a:r>
              <a:rPr lang="cs-CZ" b="1" dirty="0" smtClean="0"/>
              <a:t>Cíle, funkce a nezávislost</a:t>
            </a:r>
            <a:br>
              <a:rPr lang="cs-CZ" b="1" dirty="0" smtClean="0"/>
            </a:br>
            <a:r>
              <a:rPr lang="cs-CZ" b="1" dirty="0" smtClean="0"/>
              <a:t>centrální banky</a:t>
            </a:r>
            <a:br>
              <a:rPr lang="cs-CZ" b="1" dirty="0" smtClean="0"/>
            </a:br>
            <a:r>
              <a:rPr lang="cs-CZ" dirty="0" smtClean="0"/>
              <a:t>TNH 2 (S-6)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337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nezávislost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 jmenuje a odvolává členy bankovní rady, tj. nejvyššího orgánu </a:t>
            </a:r>
            <a:r>
              <a:rPr lang="cs-CZ" dirty="0" err="1" smtClean="0"/>
              <a:t>CB</a:t>
            </a:r>
            <a:r>
              <a:rPr lang="cs-CZ" dirty="0" smtClean="0"/>
              <a:t>, orgánu, který rozhoduje o nastavení měnově politických nástrojů.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629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nezávislost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vztah </a:t>
            </a:r>
            <a:r>
              <a:rPr lang="cs-CZ" dirty="0" err="1" smtClean="0"/>
              <a:t>CB</a:t>
            </a:r>
            <a:r>
              <a:rPr lang="cs-CZ" dirty="0" smtClean="0"/>
              <a:t> k dalším institucím ve státě – prezidentovi, vládě, parlamentu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265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nezávislost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Znamená míru autonomie </a:t>
            </a:r>
            <a:r>
              <a:rPr lang="cs-CZ" dirty="0" err="1" smtClean="0"/>
              <a:t>CB</a:t>
            </a:r>
            <a:r>
              <a:rPr lang="cs-CZ" dirty="0" smtClean="0"/>
              <a:t>  při stanovování svých cílů a způsobů, jak těchto cílů dosáhnout.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7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nezávislost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 přímého financování od vlády a institucí veřejného sektoru,</a:t>
            </a:r>
          </a:p>
          <a:p>
            <a:r>
              <a:rPr lang="cs-CZ" dirty="0" smtClean="0"/>
              <a:t>Samostatnost </a:t>
            </a:r>
            <a:r>
              <a:rPr lang="cs-CZ" dirty="0" err="1" smtClean="0"/>
              <a:t>CB</a:t>
            </a:r>
            <a:r>
              <a:rPr lang="cs-CZ" dirty="0" smtClean="0"/>
              <a:t> při stanovování svého rozpočtu.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132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měnová stabilita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Měnová stabilita v sobě zahrnuje dvě dimenze:</a:t>
            </a:r>
          </a:p>
          <a:p>
            <a:r>
              <a:rPr lang="cs-CZ" dirty="0" smtClean="0"/>
              <a:t>Vnitřní, jedná se o vnitřní stabilitu měny, která je závislá na stabilitě cen,</a:t>
            </a:r>
          </a:p>
          <a:p>
            <a:r>
              <a:rPr lang="cs-CZ" dirty="0" smtClean="0"/>
              <a:t>Vnější stabilita je stabilní hodnota měny vyjádřená v jiné měně, tj. stabilní devizový kurz.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382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Měnová (monetární) politika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825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Měnová </a:t>
            </a:r>
            <a:r>
              <a:rPr lang="cs-CZ" smtClean="0"/>
              <a:t>(monetární) </a:t>
            </a:r>
            <a:r>
              <a:rPr lang="cs-CZ" dirty="0" smtClean="0"/>
              <a:t>politika – základní vymezení</a:t>
            </a:r>
          </a:p>
          <a:p>
            <a:r>
              <a:rPr lang="cs-CZ" dirty="0" smtClean="0"/>
              <a:t>Transmisní mechanismus centrální banky</a:t>
            </a:r>
          </a:p>
          <a:p>
            <a:r>
              <a:rPr lang="cs-CZ" dirty="0" smtClean="0"/>
              <a:t>Nástroje měnové politiky</a:t>
            </a:r>
          </a:p>
          <a:p>
            <a:r>
              <a:rPr lang="cs-CZ" dirty="0" smtClean="0"/>
              <a:t>Měnové politické režimy</a:t>
            </a:r>
          </a:p>
          <a:p>
            <a:r>
              <a:rPr lang="cs-CZ" dirty="0" smtClean="0"/>
              <a:t>Cílování inflace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597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(monetární)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Měnová politika je </a:t>
            </a:r>
            <a:r>
              <a:rPr lang="cs-CZ" b="1" dirty="0" smtClean="0"/>
              <a:t>součástí hospodářské politiky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Měnovou politiku </a:t>
            </a:r>
            <a:r>
              <a:rPr lang="cs-CZ" dirty="0" smtClean="0"/>
              <a:t>můžeme definovat jako používání </a:t>
            </a:r>
            <a:r>
              <a:rPr lang="cs-CZ" b="1" dirty="0" smtClean="0"/>
              <a:t>měnově politických nástrojů </a:t>
            </a:r>
            <a:r>
              <a:rPr lang="cs-CZ" dirty="0" smtClean="0"/>
              <a:t>(především úrokové míry) k ovlivnění </a:t>
            </a:r>
            <a:r>
              <a:rPr lang="cs-CZ" b="1" dirty="0" smtClean="0"/>
              <a:t>konečných cílů měnové politiky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Měnová politika </a:t>
            </a:r>
            <a:r>
              <a:rPr lang="cs-CZ" b="1" dirty="0" smtClean="0"/>
              <a:t>dlouhodobě</a:t>
            </a:r>
            <a:r>
              <a:rPr lang="cs-CZ" dirty="0" smtClean="0"/>
              <a:t> podporuje ekonomický růst, zaměstnanost a měnovou a cenovou stabilitu.</a:t>
            </a:r>
          </a:p>
          <a:p>
            <a:pPr marL="0" indent="0" algn="just">
              <a:buNone/>
            </a:pPr>
            <a:r>
              <a:rPr lang="cs-CZ" dirty="0" smtClean="0"/>
              <a:t>Měnovou politiku realizuje v ČR centrální banka -  ČNB a sleduje dva </a:t>
            </a:r>
            <a:r>
              <a:rPr lang="cs-CZ" b="1" dirty="0" smtClean="0"/>
              <a:t>konečné</a:t>
            </a:r>
            <a:r>
              <a:rPr lang="cs-CZ" dirty="0" smtClean="0"/>
              <a:t>, tj. konkrétní měnové, </a:t>
            </a:r>
            <a:r>
              <a:rPr lang="cs-CZ" b="1" dirty="0" smtClean="0"/>
              <a:t>cíle</a:t>
            </a:r>
            <a:r>
              <a:rPr lang="cs-CZ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Cenovou stabilitu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Měnovou stabilitu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057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Měnově-politické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Operace na volném trhu</a:t>
            </a:r>
          </a:p>
          <a:p>
            <a:r>
              <a:rPr lang="cs-CZ" dirty="0" smtClean="0"/>
              <a:t>Automatické </a:t>
            </a:r>
            <a:r>
              <a:rPr lang="cs-CZ" dirty="0" err="1" smtClean="0"/>
              <a:t>facility</a:t>
            </a:r>
            <a:endParaRPr lang="cs-CZ" dirty="0" smtClean="0"/>
          </a:p>
          <a:p>
            <a:r>
              <a:rPr lang="cs-CZ" dirty="0" smtClean="0"/>
              <a:t>Dodávací </a:t>
            </a:r>
            <a:r>
              <a:rPr lang="cs-CZ" dirty="0" err="1" smtClean="0"/>
              <a:t>repo</a:t>
            </a:r>
            <a:r>
              <a:rPr lang="cs-CZ" dirty="0" smtClean="0"/>
              <a:t> operace</a:t>
            </a:r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Devizové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839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Transmisní mechanismus </a:t>
            </a:r>
            <a:br>
              <a:rPr lang="cs-CZ" b="1" dirty="0" smtClean="0"/>
            </a:br>
            <a:r>
              <a:rPr lang="cs-CZ" b="1" dirty="0" smtClean="0"/>
              <a:t>centrální banky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Způsob, jakým centrální banka působí na konečné cíle se nazývá transmisní mechanismus centrální banky, který obsahuje:</a:t>
            </a:r>
          </a:p>
          <a:p>
            <a:r>
              <a:rPr lang="cs-CZ" dirty="0" smtClean="0"/>
              <a:t>Nástroje měnové politiky,</a:t>
            </a:r>
          </a:p>
          <a:p>
            <a:r>
              <a:rPr lang="cs-CZ" dirty="0" smtClean="0"/>
              <a:t>Operační cíle,</a:t>
            </a:r>
          </a:p>
          <a:p>
            <a:r>
              <a:rPr lang="cs-CZ" dirty="0" smtClean="0"/>
              <a:t>Zprostředkující cíle,</a:t>
            </a:r>
          </a:p>
          <a:p>
            <a:r>
              <a:rPr lang="cs-CZ" dirty="0" smtClean="0"/>
              <a:t>Konečné cíle.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14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Definiční znaky centrální banky</a:t>
            </a:r>
          </a:p>
          <a:p>
            <a:r>
              <a:rPr lang="cs-CZ" dirty="0" smtClean="0"/>
              <a:t>Důvody vzniku centrální banky</a:t>
            </a:r>
          </a:p>
          <a:p>
            <a:r>
              <a:rPr lang="cs-CZ" dirty="0" smtClean="0"/>
              <a:t>Cíle centrální banky</a:t>
            </a:r>
          </a:p>
          <a:p>
            <a:r>
              <a:rPr lang="cs-CZ" dirty="0" smtClean="0"/>
              <a:t>Funkce centrální banky</a:t>
            </a:r>
          </a:p>
          <a:p>
            <a:r>
              <a:rPr lang="cs-CZ" dirty="0" smtClean="0"/>
              <a:t>Nezávislost centrální banky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348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Transmisní mechanismus </a:t>
            </a:r>
            <a:r>
              <a:rPr lang="cs-CZ" b="1" dirty="0" err="1" smtClean="0"/>
              <a:t>CB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nástroje měnové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Operace na volném trhu</a:t>
            </a:r>
          </a:p>
          <a:p>
            <a:r>
              <a:rPr lang="cs-CZ" dirty="0" smtClean="0"/>
              <a:t>Určování základních sazeb</a:t>
            </a:r>
          </a:p>
          <a:p>
            <a:r>
              <a:rPr lang="cs-CZ" dirty="0" smtClean="0"/>
              <a:t>Stanovování povinných minimálních rezerv</a:t>
            </a:r>
          </a:p>
          <a:p>
            <a:r>
              <a:rPr lang="cs-CZ" dirty="0" smtClean="0"/>
              <a:t>(nařízení)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06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Transmisní mechanismus </a:t>
            </a:r>
            <a:r>
              <a:rPr lang="cs-CZ" b="1" dirty="0" err="1" smtClean="0"/>
              <a:t>CB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operační cíle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Tržní krátkodobá úroková míra</a:t>
            </a:r>
          </a:p>
          <a:p>
            <a:r>
              <a:rPr lang="cs-CZ" dirty="0" smtClean="0"/>
              <a:t>(peněžní báze)</a:t>
            </a:r>
          </a:p>
          <a:p>
            <a:r>
              <a:rPr lang="cs-CZ" dirty="0" smtClean="0"/>
              <a:t>(limity na objem úvěrů)</a:t>
            </a:r>
          </a:p>
          <a:p>
            <a:r>
              <a:rPr lang="cs-CZ" dirty="0" smtClean="0"/>
              <a:t>(limity na úrokové míry klientských úvěrů a vkladů)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549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Transmisní mechanismus </a:t>
            </a:r>
            <a:r>
              <a:rPr lang="cs-CZ" b="1" dirty="0" err="1" smtClean="0"/>
              <a:t>CB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zprostředkující cíle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Určitý peněžní agregát</a:t>
            </a:r>
          </a:p>
          <a:p>
            <a:r>
              <a:rPr lang="cs-CZ" dirty="0" smtClean="0"/>
              <a:t>(měnový kurz)</a:t>
            </a:r>
          </a:p>
          <a:p>
            <a:r>
              <a:rPr lang="cs-CZ" dirty="0" smtClean="0"/>
              <a:t>(tržní dlouhodobá úroková míra)</a:t>
            </a:r>
          </a:p>
          <a:p>
            <a:r>
              <a:rPr lang="cs-CZ" dirty="0" smtClean="0"/>
              <a:t>(objem úvěrů)</a:t>
            </a:r>
          </a:p>
          <a:p>
            <a:r>
              <a:rPr lang="cs-CZ" dirty="0" smtClean="0"/>
              <a:t>(ceny aktiv)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Určitý peněžní agregát se nepoužívá při cílování inflace.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603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Transmisní mechanismus </a:t>
            </a:r>
            <a:r>
              <a:rPr lang="cs-CZ" b="1" dirty="0" err="1" smtClean="0"/>
              <a:t>CB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konečné cíle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Cenová stabilita</a:t>
            </a:r>
          </a:p>
          <a:p>
            <a:pPr algn="just"/>
            <a:r>
              <a:rPr lang="cs-CZ" dirty="0" smtClean="0"/>
              <a:t>(Dlouhodobý růst)</a:t>
            </a:r>
          </a:p>
          <a:p>
            <a:pPr algn="just"/>
            <a:r>
              <a:rPr lang="cs-CZ" dirty="0" smtClean="0"/>
              <a:t>(Zaměstnanost)</a:t>
            </a:r>
          </a:p>
          <a:p>
            <a:pPr algn="just"/>
            <a:r>
              <a:rPr lang="cs-CZ" dirty="0" smtClean="0"/>
              <a:t>(Vyrovnaná platební bilance)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Pozice, které jsou v rámci transmisního mechanismu centrální banky uvedeny v závorkách se v současnosti v tržních ekonomikách takřka nevyužívají.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984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Transmisní mechanismus </a:t>
            </a:r>
            <a:r>
              <a:rPr lang="cs-CZ" b="1" dirty="0" err="1" smtClean="0"/>
              <a:t>CB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působení více kanály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Kurzový kanál</a:t>
            </a:r>
          </a:p>
          <a:p>
            <a:r>
              <a:rPr lang="cs-CZ" dirty="0" smtClean="0"/>
              <a:t>Úrokový kanál</a:t>
            </a:r>
          </a:p>
          <a:p>
            <a:r>
              <a:rPr lang="cs-CZ" dirty="0" smtClean="0"/>
              <a:t>Úvěrový kanál</a:t>
            </a:r>
          </a:p>
          <a:p>
            <a:r>
              <a:rPr lang="cs-CZ" dirty="0" smtClean="0"/>
              <a:t>Kanál cen aktiv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8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měnové politiky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Nástroje měnové politiky rozdělujeme do dvou skupin:</a:t>
            </a:r>
          </a:p>
          <a:p>
            <a:r>
              <a:rPr lang="cs-CZ" dirty="0" smtClean="0"/>
              <a:t>Administrativní nástroje</a:t>
            </a:r>
          </a:p>
          <a:p>
            <a:r>
              <a:rPr lang="cs-CZ" dirty="0" smtClean="0"/>
              <a:t>Tržní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123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Nástroje měnové politiky</a:t>
            </a:r>
            <a:br>
              <a:rPr lang="cs-CZ" b="1" dirty="0" smtClean="0"/>
            </a:br>
            <a:r>
              <a:rPr lang="cs-CZ" b="1" dirty="0" smtClean="0"/>
              <a:t>- administrativní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Regulace úvěrů,</a:t>
            </a:r>
          </a:p>
          <a:p>
            <a:r>
              <a:rPr lang="cs-CZ" dirty="0" smtClean="0"/>
              <a:t>Limity na objem úvěrů,</a:t>
            </a:r>
          </a:p>
          <a:p>
            <a:r>
              <a:rPr lang="cs-CZ" dirty="0" smtClean="0"/>
              <a:t>Limity na útokové sazby klientských vkladů a úvěrů,</a:t>
            </a:r>
          </a:p>
          <a:p>
            <a:r>
              <a:rPr lang="cs-CZ" dirty="0" smtClean="0"/>
              <a:t>Nařízení.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042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Nástroje měnové politiky</a:t>
            </a:r>
            <a:br>
              <a:rPr lang="cs-CZ" b="1" dirty="0" smtClean="0"/>
            </a:br>
            <a:r>
              <a:rPr lang="cs-CZ" b="1" dirty="0" smtClean="0"/>
              <a:t>- tržní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Operace na volném trhu,</a:t>
            </a:r>
          </a:p>
          <a:p>
            <a:r>
              <a:rPr lang="cs-CZ" dirty="0" smtClean="0"/>
              <a:t>Automatické </a:t>
            </a:r>
            <a:r>
              <a:rPr lang="cs-CZ" dirty="0" err="1" smtClean="0"/>
              <a:t>facility</a:t>
            </a:r>
            <a:endParaRPr lang="cs-CZ" dirty="0" smtClean="0"/>
          </a:p>
          <a:p>
            <a:r>
              <a:rPr lang="cs-CZ" dirty="0" smtClean="0"/>
              <a:t>Dodávací </a:t>
            </a:r>
            <a:r>
              <a:rPr lang="cs-CZ" dirty="0" err="1" smtClean="0"/>
              <a:t>repo</a:t>
            </a:r>
            <a:r>
              <a:rPr lang="cs-CZ" dirty="0" smtClean="0"/>
              <a:t> operace</a:t>
            </a:r>
          </a:p>
          <a:p>
            <a:r>
              <a:rPr lang="cs-CZ" dirty="0" smtClean="0"/>
              <a:t>Určování povinných minimálních rezerv</a:t>
            </a:r>
          </a:p>
          <a:p>
            <a:r>
              <a:rPr lang="cs-CZ" dirty="0" smtClean="0"/>
              <a:t>Devizové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255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Operace na volném trhu</a:t>
            </a:r>
            <a:br>
              <a:rPr lang="cs-CZ" b="1" dirty="0" smtClean="0"/>
            </a:br>
            <a:r>
              <a:rPr lang="cs-CZ" b="1" dirty="0" err="1" smtClean="0"/>
              <a:t>repo</a:t>
            </a:r>
            <a:r>
              <a:rPr lang="cs-CZ" b="1" dirty="0" smtClean="0"/>
              <a:t> operace – stahování likvidity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Operace na volném trhu</a:t>
            </a:r>
            <a:r>
              <a:rPr lang="cs-CZ" dirty="0" smtClean="0"/>
              <a:t> jsou činnosti prováděné z iniciativy centrální banky na finančním trhu s domácí měnou.</a:t>
            </a:r>
          </a:p>
          <a:p>
            <a:pPr marL="0" indent="0" algn="just">
              <a:buNone/>
            </a:pPr>
            <a:r>
              <a:rPr lang="cs-CZ" dirty="0" smtClean="0"/>
              <a:t>V praxi tento nástroj funguje tak, že centrální banka vypíše tzv. </a:t>
            </a:r>
            <a:r>
              <a:rPr lang="cs-CZ" dirty="0" err="1" smtClean="0"/>
              <a:t>repotedr</a:t>
            </a:r>
            <a:r>
              <a:rPr lang="cs-CZ" dirty="0" smtClean="0"/>
              <a:t>, v němž bankám nabízí uložení peněz (přebytečné likvidity) u centrální banky na dobu max. 14 dnů a bankám za to předá státní cenné papíry – zpravidla dluhopisy nebo pokladniční poukázky. Po uplynutí dohodnuté doby (max. 14 dnů) dojde k reverzní operaci.</a:t>
            </a:r>
          </a:p>
          <a:p>
            <a:pPr marL="0" indent="0" algn="just">
              <a:buNone/>
            </a:pPr>
            <a:r>
              <a:rPr lang="cs-CZ" dirty="0" smtClean="0"/>
              <a:t>Tato </a:t>
            </a:r>
            <a:r>
              <a:rPr lang="cs-CZ" b="1" dirty="0" err="1" smtClean="0"/>
              <a:t>repo</a:t>
            </a:r>
            <a:r>
              <a:rPr lang="cs-CZ" b="1" dirty="0" smtClean="0"/>
              <a:t> operace</a:t>
            </a:r>
            <a:r>
              <a:rPr lang="cs-CZ" dirty="0" smtClean="0"/>
              <a:t> se nazývá </a:t>
            </a:r>
            <a:r>
              <a:rPr lang="cs-CZ" b="1" dirty="0" smtClean="0"/>
              <a:t>stahování likvidity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253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Operace na volném trhu</a:t>
            </a:r>
            <a:br>
              <a:rPr lang="cs-CZ" b="1" dirty="0" smtClean="0"/>
            </a:br>
            <a:r>
              <a:rPr lang="cs-CZ" b="1" dirty="0" err="1" smtClean="0"/>
              <a:t>repo</a:t>
            </a:r>
            <a:r>
              <a:rPr lang="cs-CZ" b="1" dirty="0"/>
              <a:t> </a:t>
            </a:r>
            <a:r>
              <a:rPr lang="cs-CZ" b="1" dirty="0" smtClean="0"/>
              <a:t>operace – dodávání likvidity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Druhou možností fungování tzv. </a:t>
            </a:r>
            <a:r>
              <a:rPr lang="cs-CZ" dirty="0" err="1" smtClean="0"/>
              <a:t>repotendrů</a:t>
            </a:r>
            <a:r>
              <a:rPr lang="cs-CZ" dirty="0" smtClean="0"/>
              <a:t> , je že banka půjčuje komerční bance peněžní prostředky max. na 14 dnů a dostává za to kolaterál. Po uplynutí dohodnuté doby dojde opět k reverzní operaci.</a:t>
            </a:r>
          </a:p>
          <a:p>
            <a:pPr marL="0" indent="0">
              <a:buNone/>
            </a:pPr>
            <a:r>
              <a:rPr lang="cs-CZ" dirty="0" smtClean="0"/>
              <a:t>Tato </a:t>
            </a:r>
            <a:r>
              <a:rPr lang="cs-CZ" b="1" dirty="0" err="1" smtClean="0"/>
              <a:t>repo</a:t>
            </a:r>
            <a:r>
              <a:rPr lang="cs-CZ" b="1" dirty="0" smtClean="0"/>
              <a:t> operace </a:t>
            </a:r>
            <a:r>
              <a:rPr lang="cs-CZ" dirty="0" smtClean="0"/>
              <a:t>je </a:t>
            </a:r>
            <a:r>
              <a:rPr lang="cs-CZ" b="1" dirty="0" smtClean="0"/>
              <a:t>dodáním likvidity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59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definiční znaky </a:t>
            </a:r>
            <a:br>
              <a:rPr lang="cs-CZ" b="1" dirty="0" smtClean="0"/>
            </a:br>
            <a:r>
              <a:rPr lang="cs-CZ" b="1" dirty="0" smtClean="0"/>
              <a:t>centrální banky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Emisní funkce (monopol), jako jediná banka emituje hotovostní peníze,</a:t>
            </a:r>
          </a:p>
          <a:p>
            <a:r>
              <a:rPr lang="cs-CZ" dirty="0" smtClean="0"/>
              <a:t>Provádí měnovou politiku, navrhuje základní úrokové sazby a další nástroje měnové politiky zpravidla cenové a měnové stability,</a:t>
            </a:r>
          </a:p>
          <a:p>
            <a:r>
              <a:rPr lang="cs-CZ" dirty="0" smtClean="0"/>
              <a:t>Dohled nad bankovním systémem, spočívá v </a:t>
            </a:r>
            <a:r>
              <a:rPr lang="cs-CZ" dirty="0"/>
              <a:t>kontrole nastavení</a:t>
            </a:r>
            <a:r>
              <a:rPr lang="cs-CZ" dirty="0" smtClean="0"/>
              <a:t>, aplikaci a dodržování pravidel v (obchodních) bankách.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052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Operace na volném trhu</a:t>
            </a:r>
            <a:br>
              <a:rPr lang="cs-CZ" b="1" dirty="0" smtClean="0"/>
            </a:br>
            <a:r>
              <a:rPr lang="cs-CZ" b="1" dirty="0" smtClean="0"/>
              <a:t>- nástroj kurzové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Operace na volném trhu mohou sloužit jako </a:t>
            </a:r>
            <a:r>
              <a:rPr lang="cs-CZ" b="1" dirty="0" smtClean="0"/>
              <a:t>nástroj kurzové politiky</a:t>
            </a:r>
            <a:r>
              <a:rPr lang="cs-CZ" dirty="0" smtClean="0"/>
              <a:t>, tj. k ovlivnění devizového kurzu. Centrální banka má možnost:</a:t>
            </a:r>
          </a:p>
          <a:p>
            <a:r>
              <a:rPr lang="cs-CZ" b="1" dirty="0" smtClean="0"/>
              <a:t>Oslabovat měnu</a:t>
            </a:r>
            <a:r>
              <a:rPr lang="cs-CZ" dirty="0" smtClean="0"/>
              <a:t>, v tomto případě prodává (nabízí) domácí měnu za měnu zahraniční,</a:t>
            </a:r>
          </a:p>
          <a:p>
            <a:r>
              <a:rPr lang="cs-CZ" b="1" dirty="0" smtClean="0"/>
              <a:t>Posilovat měnu</a:t>
            </a:r>
            <a:r>
              <a:rPr lang="cs-CZ" dirty="0" smtClean="0"/>
              <a:t>, v tomto případě prodává měnu zahraniční a poptává měnu domácí.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7665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Automatické nástroje</a:t>
            </a:r>
            <a:br>
              <a:rPr lang="cs-CZ" b="1" dirty="0" smtClean="0"/>
            </a:br>
            <a:r>
              <a:rPr lang="cs-CZ" b="1" dirty="0" smtClean="0"/>
              <a:t>(automatické </a:t>
            </a:r>
            <a:r>
              <a:rPr lang="cs-CZ" b="1" dirty="0" err="1" smtClean="0"/>
              <a:t>facility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Automatické nástroje jsou na rozdíl od operací na volném trhu prováděny z iniciativy komerčních bank. Cílem tohoto nástroje je zvýšení likvidity dané komerční banky či její snížení.</a:t>
            </a:r>
          </a:p>
          <a:p>
            <a:pPr marL="0" indent="0">
              <a:buNone/>
            </a:pPr>
            <a:r>
              <a:rPr lang="cs-CZ" dirty="0" smtClean="0"/>
              <a:t>Centrální banka má k dispozici dva nástroje:</a:t>
            </a:r>
          </a:p>
          <a:p>
            <a:r>
              <a:rPr lang="cs-CZ" b="1" dirty="0" smtClean="0"/>
              <a:t>Vkladový nástroj</a:t>
            </a:r>
            <a:r>
              <a:rPr lang="cs-CZ" dirty="0" smtClean="0"/>
              <a:t>, komerční banka si u </a:t>
            </a:r>
            <a:r>
              <a:rPr lang="cs-CZ" dirty="0" err="1" smtClean="0"/>
              <a:t>CB</a:t>
            </a:r>
            <a:r>
              <a:rPr lang="cs-CZ" dirty="0" smtClean="0"/>
              <a:t> ukládá přebytečnou likviditu, k úročení se používá </a:t>
            </a:r>
            <a:r>
              <a:rPr lang="cs-CZ" b="1" dirty="0" smtClean="0"/>
              <a:t>diskontní sazba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Úvěrový nástroj</a:t>
            </a:r>
            <a:r>
              <a:rPr lang="cs-CZ" dirty="0" smtClean="0"/>
              <a:t>, komerční banka má možnost si přes noc vypůjčit likviditu. Úvěr se úročí </a:t>
            </a:r>
            <a:r>
              <a:rPr lang="cs-CZ" b="1" dirty="0" smtClean="0"/>
              <a:t>lombardní sazbou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21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sazby ČNB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Základní sazbou je tzv. dvoutýdenní </a:t>
            </a:r>
            <a:r>
              <a:rPr lang="cs-CZ" dirty="0" err="1" smtClean="0"/>
              <a:t>repo</a:t>
            </a:r>
            <a:r>
              <a:rPr lang="cs-CZ" dirty="0" smtClean="0"/>
              <a:t> sazba, upravuje výši úroku, za který si může půjčit peníze od bank, pokud chce snížit objem peněz v oběhu. Pro obyvatele zvyšování sazeb znamená dražší úvěry, ale také vyšší úročení peněz uložených na účtech.</a:t>
            </a:r>
          </a:p>
          <a:p>
            <a:r>
              <a:rPr lang="cs-CZ" dirty="0" err="1" smtClean="0"/>
              <a:t>Repo</a:t>
            </a:r>
            <a:r>
              <a:rPr lang="cs-CZ" dirty="0" smtClean="0"/>
              <a:t> sazba 		1,75%</a:t>
            </a:r>
          </a:p>
          <a:p>
            <a:r>
              <a:rPr lang="cs-CZ" dirty="0" smtClean="0"/>
              <a:t>Lombardní sazba	2,75%</a:t>
            </a:r>
          </a:p>
          <a:p>
            <a:r>
              <a:rPr lang="cs-CZ" dirty="0" smtClean="0"/>
              <a:t>Diskontní sazba	0,75%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06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Povinné minimální rezervy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Jedná se o určení povinné míry (procenta) rezerv z klientských vkladů.</a:t>
            </a:r>
          </a:p>
          <a:p>
            <a:pPr marL="0" indent="0">
              <a:buNone/>
            </a:pPr>
            <a:r>
              <a:rPr lang="cs-CZ" dirty="0" smtClean="0"/>
              <a:t>Určování povinných minimálních </a:t>
            </a:r>
            <a:r>
              <a:rPr lang="cs-CZ" dirty="0" err="1" smtClean="0"/>
              <a:t>rezev</a:t>
            </a:r>
            <a:r>
              <a:rPr lang="cs-CZ" dirty="0" smtClean="0"/>
              <a:t> má dva významy:</a:t>
            </a:r>
          </a:p>
          <a:p>
            <a:r>
              <a:rPr lang="cs-CZ" dirty="0" smtClean="0"/>
              <a:t>Slouží jako rezerva při nadměrném výběru klientů,</a:t>
            </a:r>
          </a:p>
          <a:p>
            <a:r>
              <a:rPr lang="cs-CZ" dirty="0" smtClean="0"/>
              <a:t>Působí jako měnový nástroj.</a:t>
            </a:r>
          </a:p>
          <a:p>
            <a:pPr marL="0" indent="0">
              <a:buNone/>
            </a:pPr>
            <a:r>
              <a:rPr lang="cs-CZ" dirty="0" smtClean="0"/>
              <a:t>V současnosti je PMR 2.00%.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105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Měnové politické režimy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Plnění základní měnově-politické úlohy probíhá jako proces zabezpečení cenové stability a centrální banka volí jeden z několika možných měnově-politických režimů; jsou čtyři základní typy:</a:t>
            </a:r>
          </a:p>
          <a:p>
            <a:r>
              <a:rPr lang="cs-CZ" dirty="0" smtClean="0"/>
              <a:t>Režim s implicitní nominální kotvou</a:t>
            </a:r>
          </a:p>
          <a:p>
            <a:r>
              <a:rPr lang="cs-CZ" dirty="0" smtClean="0"/>
              <a:t>Cílování peněžní zásoby</a:t>
            </a:r>
          </a:p>
          <a:p>
            <a:r>
              <a:rPr lang="cs-CZ" dirty="0" smtClean="0"/>
              <a:t>Cílování peněžního kurzu</a:t>
            </a:r>
          </a:p>
          <a:p>
            <a:r>
              <a:rPr lang="cs-CZ" b="1" u="sng" dirty="0" smtClean="0"/>
              <a:t>Cílování inflace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084029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Cílování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Měnově politický režim, který využívá ČNB od prosince 1997, reálně zaveden od roku 1998;</a:t>
            </a:r>
          </a:p>
          <a:p>
            <a:r>
              <a:rPr lang="cs-CZ" dirty="0" smtClean="0"/>
              <a:t>Jedná se o střednědobou strategii využívání prognózy inflace – jedná se o veřejné explicitní vyhlášení inflačního cíle či posloupnosti cílů,</a:t>
            </a:r>
          </a:p>
          <a:p>
            <a:r>
              <a:rPr lang="cs-CZ" dirty="0" smtClean="0"/>
              <a:t>Bankovní rada ČNB při svém měnově-politickém rozhodování posuzuje nejnovější prognózu inflace ČNB a vyhodnocuje rizika nenaplnění této prognózy,</a:t>
            </a:r>
          </a:p>
          <a:p>
            <a:r>
              <a:rPr lang="cs-CZ" dirty="0" smtClean="0"/>
              <a:t>V rámci cílování inflace se využívá především </a:t>
            </a:r>
            <a:r>
              <a:rPr lang="cs-CZ" dirty="0" err="1" smtClean="0"/>
              <a:t>repo</a:t>
            </a:r>
            <a:r>
              <a:rPr lang="cs-CZ" dirty="0" smtClean="0"/>
              <a:t> sazba a transmisní mechanismus, kdy cílem je oslabení agregátní poptávky, což oslabuje cenový růst.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3527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inflačních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71700" lvl="5" indent="0">
              <a:buNone/>
            </a:pPr>
            <a:r>
              <a:rPr lang="cs-CZ" sz="2800" dirty="0" smtClean="0"/>
              <a:t>1998 5,5 – 6%</a:t>
            </a:r>
          </a:p>
          <a:p>
            <a:pPr marL="1714500" lvl="4" indent="0">
              <a:buNone/>
            </a:pPr>
            <a:r>
              <a:rPr lang="cs-CZ" sz="2800" dirty="0" smtClean="0"/>
              <a:t>	1999 4 – 5%</a:t>
            </a:r>
          </a:p>
          <a:p>
            <a:pPr marL="1714500" lvl="4" indent="0">
              <a:buNone/>
            </a:pPr>
            <a:r>
              <a:rPr lang="cs-CZ" sz="2800" dirty="0" smtClean="0"/>
              <a:t>	2000 3,5 -5,5%</a:t>
            </a:r>
          </a:p>
          <a:p>
            <a:pPr marL="1714500" lvl="4" indent="0">
              <a:buNone/>
            </a:pPr>
            <a:r>
              <a:rPr lang="cs-CZ" sz="2800" dirty="0" smtClean="0"/>
              <a:t>	2001	2 – 4%</a:t>
            </a:r>
          </a:p>
          <a:p>
            <a:pPr marL="1257300" lvl="3" indent="0">
              <a:buNone/>
            </a:pPr>
            <a:r>
              <a:rPr lang="cs-CZ" sz="2800" dirty="0" smtClean="0"/>
              <a:t>	2005 1 – 3%</a:t>
            </a:r>
          </a:p>
          <a:p>
            <a:pPr marL="1257300" lvl="3" indent="0">
              <a:buNone/>
            </a:pPr>
            <a:r>
              <a:rPr lang="cs-CZ" sz="2800" dirty="0" smtClean="0"/>
              <a:t>	2006 2%</a:t>
            </a:r>
          </a:p>
          <a:p>
            <a:pPr marL="1257300" lvl="3" indent="0">
              <a:buNone/>
            </a:pPr>
            <a:r>
              <a:rPr lang="cs-CZ" sz="2800" dirty="0" smtClean="0"/>
              <a:t>	2007 2%</a:t>
            </a:r>
          </a:p>
          <a:p>
            <a:pPr marL="1257300" lvl="3" indent="0">
              <a:buNone/>
            </a:pPr>
            <a:r>
              <a:rPr lang="cs-CZ" sz="2800" dirty="0" smtClean="0"/>
              <a:t>	2010 hodnota inflace (+,- 1%)</a:t>
            </a:r>
          </a:p>
          <a:p>
            <a:pPr marL="914400" lvl="1" indent="-514350">
              <a:buAutoNum type="arabicPlain" startAt="1998"/>
            </a:pPr>
            <a:endParaRPr lang="cs-CZ" dirty="0" smtClean="0"/>
          </a:p>
          <a:p>
            <a:pPr marL="514350" indent="-514350">
              <a:buAutoNum type="arabicPlain" startAt="1998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9892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Prognóza inflace, aktuální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/>
              <a:t>č</a:t>
            </a:r>
            <a:r>
              <a:rPr lang="cs-CZ" dirty="0" smtClean="0"/>
              <a:t>tvrtletí 2019 		2,2%</a:t>
            </a:r>
          </a:p>
          <a:p>
            <a:pPr marL="514350" indent="-514350">
              <a:buAutoNum type="arabicPeriod"/>
            </a:pPr>
            <a:r>
              <a:rPr lang="cs-CZ" dirty="0" smtClean="0"/>
              <a:t>čtvrtletí 2020		2,1%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Inflace za říjen 2018	2,2%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3221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2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Důvody vzniku centrálních bank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Centralizace emise peněz</a:t>
            </a:r>
          </a:p>
          <a:p>
            <a:r>
              <a:rPr lang="cs-CZ" dirty="0" smtClean="0"/>
              <a:t>Provádění měnové politiky</a:t>
            </a:r>
          </a:p>
          <a:p>
            <a:r>
              <a:rPr lang="cs-CZ" dirty="0" smtClean="0"/>
              <a:t>Dohled nad bankami</a:t>
            </a:r>
          </a:p>
          <a:p>
            <a:r>
              <a:rPr lang="cs-CZ" dirty="0" smtClean="0"/>
              <a:t>Finanční zájmy vlády mít vlastní banku</a:t>
            </a:r>
          </a:p>
          <a:p>
            <a:r>
              <a:rPr lang="cs-CZ" dirty="0" smtClean="0"/>
              <a:t>Zájmy vlády soustředit veškeré pohyby finančních prostředků týkajících se státní pokladny do jedné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72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Cíle centrální banky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Stabilita cen (nízká míra inflace)</a:t>
            </a:r>
          </a:p>
          <a:p>
            <a:r>
              <a:rPr lang="cs-CZ" dirty="0"/>
              <a:t>Stabilita měny</a:t>
            </a:r>
          </a:p>
          <a:p>
            <a:pPr marL="0" indent="0">
              <a:buNone/>
            </a:pPr>
            <a:r>
              <a:rPr lang="cs-CZ" dirty="0"/>
              <a:t>Podpora stability finančního systému.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02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– cenová stabilita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Cenovou stabilitou se rozumí stabilní cenová hladina, resp. mírný růst cen v ekonomice.</a:t>
            </a:r>
          </a:p>
          <a:p>
            <a:pPr marL="0" indent="0">
              <a:buNone/>
            </a:pPr>
            <a:r>
              <a:rPr lang="cs-CZ" dirty="0" smtClean="0"/>
              <a:t>Proč je dobrá cenová stabilita?</a:t>
            </a:r>
          </a:p>
          <a:p>
            <a:r>
              <a:rPr lang="cs-CZ" dirty="0" smtClean="0"/>
              <a:t>Rozpoznání změny relativních cen,</a:t>
            </a:r>
          </a:p>
          <a:p>
            <a:r>
              <a:rPr lang="cs-CZ" dirty="0" smtClean="0"/>
              <a:t>Eliminace prémie za inflační riziko,</a:t>
            </a:r>
          </a:p>
          <a:p>
            <a:r>
              <a:rPr lang="cs-CZ" dirty="0" smtClean="0"/>
              <a:t>Zajištění produktivního využití zdrojů,</a:t>
            </a:r>
          </a:p>
          <a:p>
            <a:r>
              <a:rPr lang="cs-CZ" dirty="0" smtClean="0"/>
              <a:t>Zajištění sociální stability,</a:t>
            </a:r>
          </a:p>
          <a:p>
            <a:r>
              <a:rPr lang="cs-CZ" dirty="0" smtClean="0"/>
              <a:t>Předpoklady pro kvalitní investiční rozhodování.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90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Funkce centrální banky</a:t>
            </a:r>
            <a:br>
              <a:rPr lang="cs-CZ" b="1" dirty="0" smtClean="0"/>
            </a:br>
            <a:r>
              <a:rPr lang="cs-CZ" b="1" dirty="0" smtClean="0"/>
              <a:t>makroekonomické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Emisní monopol</a:t>
            </a:r>
          </a:p>
          <a:p>
            <a:r>
              <a:rPr lang="cs-CZ" dirty="0" smtClean="0"/>
              <a:t>Provádění měnové politiky</a:t>
            </a:r>
          </a:p>
          <a:p>
            <a:r>
              <a:rPr lang="cs-CZ" dirty="0" smtClean="0"/>
              <a:t>Devizová činnost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24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Funkce centrální banky</a:t>
            </a:r>
            <a:br>
              <a:rPr lang="cs-CZ" b="1" dirty="0" smtClean="0"/>
            </a:br>
            <a:r>
              <a:rPr lang="cs-CZ" b="1" dirty="0" smtClean="0"/>
              <a:t>mikroekonomické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Bankovní dohled,</a:t>
            </a:r>
          </a:p>
          <a:p>
            <a:r>
              <a:rPr lang="cs-CZ" dirty="0" smtClean="0"/>
              <a:t>Banka bank,</a:t>
            </a:r>
          </a:p>
          <a:p>
            <a:r>
              <a:rPr lang="cs-CZ" dirty="0" smtClean="0"/>
              <a:t>Banka státu,</a:t>
            </a:r>
          </a:p>
          <a:p>
            <a:r>
              <a:rPr lang="cs-CZ" dirty="0" smtClean="0"/>
              <a:t>Reprezentant státu v měnové oblasti.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639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Nezávislost centrální banky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Nezbytnou podmínkou kvalitního provádění a fungování měnové (monetární) politiky  centrální banky je její nezávislost na politické moci. Nezávislost je sledována ve čtyřech rovinách:</a:t>
            </a:r>
          </a:p>
          <a:p>
            <a:r>
              <a:rPr lang="cs-CZ" dirty="0"/>
              <a:t>p</a:t>
            </a:r>
            <a:r>
              <a:rPr lang="cs-CZ" dirty="0" smtClean="0"/>
              <a:t>ersonální, </a:t>
            </a:r>
          </a:p>
          <a:p>
            <a:r>
              <a:rPr lang="cs-CZ" dirty="0" smtClean="0"/>
              <a:t>institucionální, </a:t>
            </a:r>
          </a:p>
          <a:p>
            <a:r>
              <a:rPr lang="cs-CZ" dirty="0" smtClean="0"/>
              <a:t>funkční,</a:t>
            </a:r>
          </a:p>
          <a:p>
            <a:r>
              <a:rPr lang="cs-CZ" dirty="0"/>
              <a:t>f</a:t>
            </a:r>
            <a:r>
              <a:rPr lang="cs-CZ" dirty="0" smtClean="0"/>
              <a:t>inanční.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62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1222</Words>
  <Application>Microsoft Office PowerPoint</Application>
  <PresentationFormat>Předvádění na obrazovce (4:3)</PresentationFormat>
  <Paragraphs>183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Cíle, funkce a nezávislost centrální banky TNH 2 (S-6)</vt:lpstr>
      <vt:lpstr>Obsah</vt:lpstr>
      <vt:lpstr>Základní definiční znaky  centrální banky</vt:lpstr>
      <vt:lpstr>Důvody vzniku centrálních bank</vt:lpstr>
      <vt:lpstr>Cíle centrální banky</vt:lpstr>
      <vt:lpstr>Cíl – cenová stabilita</vt:lpstr>
      <vt:lpstr>Funkce centrální banky makroekonomické</vt:lpstr>
      <vt:lpstr>Funkce centrální banky mikroekonomické</vt:lpstr>
      <vt:lpstr>Nezávislost centrální banky</vt:lpstr>
      <vt:lpstr>Personální nezávislost</vt:lpstr>
      <vt:lpstr>Institucionální nezávislost</vt:lpstr>
      <vt:lpstr>Funkční nezávislost</vt:lpstr>
      <vt:lpstr>Finanční nezávislost</vt:lpstr>
      <vt:lpstr>Cíl měnová stabilita</vt:lpstr>
      <vt:lpstr>Měnová (monetární) politika</vt:lpstr>
      <vt:lpstr>Obsah</vt:lpstr>
      <vt:lpstr>Měnová (monetární) politika</vt:lpstr>
      <vt:lpstr>Měnově-politické nástroje</vt:lpstr>
      <vt:lpstr>Transmisní mechanismus  centrální banky</vt:lpstr>
      <vt:lpstr>Transmisní mechanismus CB - nástroje měnové politiky</vt:lpstr>
      <vt:lpstr>Transmisní mechanismus CB - operační cíle</vt:lpstr>
      <vt:lpstr>Transmisní mechanismus CB - zprostředkující cíle</vt:lpstr>
      <vt:lpstr>Transmisní mechanismus CB - konečné cíle</vt:lpstr>
      <vt:lpstr>Transmisní mechanismus CB - působení více kanály</vt:lpstr>
      <vt:lpstr>Nástroje měnové politiky </vt:lpstr>
      <vt:lpstr>Nástroje měnové politiky - administrativní nástroje</vt:lpstr>
      <vt:lpstr>Nástroje měnové politiky - tržní nástroje</vt:lpstr>
      <vt:lpstr>Operace na volném trhu repo operace – stahování likvidity</vt:lpstr>
      <vt:lpstr>Operace na volném trhu repo operace – dodávání likvidity</vt:lpstr>
      <vt:lpstr>Operace na volném trhu - nástroj kurzové politiky</vt:lpstr>
      <vt:lpstr>Automatické nástroje (automatické facility)</vt:lpstr>
      <vt:lpstr>Základní sazby ČNB </vt:lpstr>
      <vt:lpstr>Povinné minimální rezervy</vt:lpstr>
      <vt:lpstr>Měnové politické režimy</vt:lpstr>
      <vt:lpstr>Cílování inflace</vt:lpstr>
      <vt:lpstr>Stanovení inflačních cílů</vt:lpstr>
      <vt:lpstr>Prognóza inflace, aktuální inflace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Cíle, funkce a nezávislost centrální banky</dc:title>
  <dc:creator>Pavel Seknička</dc:creator>
  <cp:lastModifiedBy>Michaela Spackova</cp:lastModifiedBy>
  <cp:revision>29</cp:revision>
  <dcterms:created xsi:type="dcterms:W3CDTF">2015-10-30T16:21:01Z</dcterms:created>
  <dcterms:modified xsi:type="dcterms:W3CDTF">2018-11-23T10:18:14Z</dcterms:modified>
</cp:coreProperties>
</file>