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1" r:id="rId15"/>
    <p:sldId id="269" r:id="rId16"/>
    <p:sldId id="270" r:id="rId17"/>
    <p:sldId id="284" r:id="rId18"/>
    <p:sldId id="271" r:id="rId19"/>
    <p:sldId id="272" r:id="rId20"/>
    <p:sldId id="273" r:id="rId21"/>
    <p:sldId id="277" r:id="rId22"/>
    <p:sldId id="278" r:id="rId23"/>
    <p:sldId id="279" r:id="rId24"/>
    <p:sldId id="280" r:id="rId25"/>
    <p:sldId id="274" r:id="rId26"/>
    <p:sldId id="275" r:id="rId27"/>
    <p:sldId id="276" r:id="rId28"/>
    <p:sldId id="282" r:id="rId29"/>
    <p:sldId id="283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78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44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17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7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35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813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35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57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73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27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18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4BEC9-50E6-497E-A1D4-7E19D67C3529}" type="datetimeFigureOut">
              <a:rPr lang="cs-CZ" smtClean="0"/>
              <a:t>23.11.2018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09D4A-59DB-4AB1-A5A2-E7048F789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40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Bankovnictví a jeho historie</a:t>
            </a:r>
            <a:br>
              <a:rPr lang="cs-CZ" b="1" dirty="0" smtClean="0"/>
            </a:br>
            <a:r>
              <a:rPr lang="cs-CZ" b="1" dirty="0" smtClean="0"/>
              <a:t>TNH 2 (S-6)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216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Bilance banky - aktiva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Pokladní hotovost</a:t>
            </a:r>
          </a:p>
          <a:p>
            <a:r>
              <a:rPr lang="cs-CZ" dirty="0" smtClean="0"/>
              <a:t>Poskytnuté úvěry a vklady</a:t>
            </a:r>
          </a:p>
          <a:p>
            <a:r>
              <a:rPr lang="cs-CZ" dirty="0" smtClean="0"/>
              <a:t>Vklady a úvěry u centrálních bank</a:t>
            </a:r>
          </a:p>
          <a:p>
            <a:r>
              <a:rPr lang="cs-CZ" dirty="0" smtClean="0"/>
              <a:t>Vklady a úvěry u jiných úvěrových institucí,</a:t>
            </a:r>
          </a:p>
          <a:p>
            <a:r>
              <a:rPr lang="cs-CZ" dirty="0" smtClean="0"/>
              <a:t>Úvěry poskytnuté klientům,</a:t>
            </a:r>
          </a:p>
          <a:p>
            <a:r>
              <a:rPr lang="cs-CZ" dirty="0" smtClean="0"/>
              <a:t>Neobchodovatelné dluhové cenné papíry,</a:t>
            </a:r>
          </a:p>
          <a:p>
            <a:r>
              <a:rPr lang="cs-CZ" dirty="0" smtClean="0"/>
              <a:t>Ostatní dluhové cenné papíry,</a:t>
            </a:r>
          </a:p>
          <a:p>
            <a:r>
              <a:rPr lang="cs-CZ" dirty="0" smtClean="0"/>
              <a:t>Podílové listy,</a:t>
            </a:r>
          </a:p>
          <a:p>
            <a:r>
              <a:rPr lang="cs-CZ" dirty="0" smtClean="0"/>
              <a:t>Akcie a jiné majetkové účasti,</a:t>
            </a:r>
          </a:p>
          <a:p>
            <a:r>
              <a:rPr lang="cs-CZ" dirty="0" smtClean="0"/>
              <a:t>Stálá aktiva,</a:t>
            </a:r>
          </a:p>
          <a:p>
            <a:r>
              <a:rPr lang="cs-CZ" dirty="0" smtClean="0"/>
              <a:t>Ostatní aktiva.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4923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Bilance banky - pasiva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Kapitál a rezervy</a:t>
            </a:r>
          </a:p>
          <a:p>
            <a:r>
              <a:rPr lang="cs-CZ" dirty="0" smtClean="0"/>
              <a:t>Závazky přesahující cizí zdroje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1952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Bankovní regulace a dohled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Požadavky na řídící a kontrolní systém banky,</a:t>
            </a:r>
          </a:p>
          <a:p>
            <a:r>
              <a:rPr lang="cs-CZ" dirty="0" smtClean="0"/>
              <a:t>Pravidla pro výpočet kapitálové přiměřenosti,</a:t>
            </a:r>
          </a:p>
          <a:p>
            <a:r>
              <a:rPr lang="cs-CZ" dirty="0" smtClean="0"/>
              <a:t>Pravidla angažovanosti,</a:t>
            </a:r>
          </a:p>
          <a:p>
            <a:r>
              <a:rPr lang="cs-CZ" dirty="0" smtClean="0"/>
              <a:t>Limity pro kvalifikované účasti banky v jiných subjektech,</a:t>
            </a:r>
          </a:p>
          <a:p>
            <a:r>
              <a:rPr lang="cs-CZ" dirty="0" smtClean="0"/>
              <a:t>Zákaz výhodného obchodování a osobami personálně a majetkově propojených s bankou.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719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02624" cy="2619722"/>
          </a:xfrm>
        </p:spPr>
        <p:txBody>
          <a:bodyPr/>
          <a:lstStyle/>
          <a:p>
            <a:r>
              <a:rPr lang="cs-CZ" b="1" dirty="0" smtClean="0"/>
              <a:t>Pojem, podstata, příčiny a důsledky inflace</a:t>
            </a:r>
            <a:br>
              <a:rPr lang="cs-CZ" b="1" dirty="0" smtClean="0"/>
            </a:br>
            <a:r>
              <a:rPr lang="cs-CZ" b="1" dirty="0" smtClean="0"/>
              <a:t>TNH 2 (S-6)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183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Pojem inflace</a:t>
            </a:r>
          </a:p>
          <a:p>
            <a:r>
              <a:rPr lang="cs-CZ" dirty="0" smtClean="0"/>
              <a:t>Příčiny vzniku inflace</a:t>
            </a:r>
          </a:p>
          <a:p>
            <a:r>
              <a:rPr lang="cs-CZ" dirty="0" smtClean="0"/>
              <a:t>Důsledky inflace – negativní a pozitivní</a:t>
            </a:r>
          </a:p>
          <a:p>
            <a:r>
              <a:rPr lang="cs-CZ" dirty="0" smtClean="0"/>
              <a:t>Desinflace a stagflace</a:t>
            </a:r>
          </a:p>
          <a:p>
            <a:r>
              <a:rPr lang="cs-CZ" dirty="0" smtClean="0"/>
              <a:t>Měření inflace</a:t>
            </a:r>
          </a:p>
          <a:p>
            <a:r>
              <a:rPr lang="cs-CZ" dirty="0" smtClean="0"/>
              <a:t>Deflace a její důsledky</a:t>
            </a:r>
          </a:p>
          <a:p>
            <a:r>
              <a:rPr lang="cs-CZ" dirty="0" err="1" smtClean="0"/>
              <a:t>Phillipsova</a:t>
            </a:r>
            <a:r>
              <a:rPr lang="cs-CZ" dirty="0" smtClean="0"/>
              <a:t> křivka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174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Pojem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Inflaci definujeme jako proces trvalého růstu cenové hladiny, který je spojen s nadměrnou emisí peněz.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303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Příčiny vzniku inflace</a:t>
            </a:r>
            <a:br>
              <a:rPr lang="cs-CZ" b="1" dirty="0" smtClean="0"/>
            </a:br>
            <a:r>
              <a:rPr lang="cs-CZ" b="1" dirty="0" smtClean="0"/>
              <a:t>monetaristický názor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Monetaristický názor – </a:t>
            </a:r>
            <a:r>
              <a:rPr lang="cs-CZ" dirty="0" err="1"/>
              <a:t>M</a:t>
            </a:r>
            <a:r>
              <a:rPr lang="cs-CZ" dirty="0" err="1" smtClean="0"/>
              <a:t>ilton</a:t>
            </a:r>
            <a:r>
              <a:rPr lang="cs-CZ" dirty="0" smtClean="0"/>
              <a:t> </a:t>
            </a:r>
            <a:r>
              <a:rPr lang="cs-CZ" dirty="0" err="1" smtClean="0"/>
              <a:t>Friedman</a:t>
            </a:r>
            <a:r>
              <a:rPr lang="cs-CZ" dirty="0" smtClean="0"/>
              <a:t> prohlásil: „Inflace je vždy a všude peněžním jevem.“ Podle monetaristů je inflace funkcí předchozího nadměrného růstu reálného agregátního výstupu a inflačních očekávání.</a:t>
            </a:r>
          </a:p>
          <a:p>
            <a:pPr marL="0" indent="0">
              <a:buNone/>
            </a:pPr>
            <a:r>
              <a:rPr lang="cs-CZ" dirty="0" smtClean="0"/>
              <a:t>Monetaristé tvrdí:</a:t>
            </a:r>
          </a:p>
          <a:p>
            <a:r>
              <a:rPr lang="cs-CZ" b="1" dirty="0" smtClean="0"/>
              <a:t>V krátkém období</a:t>
            </a:r>
            <a:r>
              <a:rPr lang="cs-CZ" dirty="0" smtClean="0"/>
              <a:t> – má růst M vliv jak na reálný produkt, tak na cenovou hladinu;</a:t>
            </a:r>
          </a:p>
          <a:p>
            <a:r>
              <a:rPr lang="cs-CZ" dirty="0" smtClean="0"/>
              <a:t>V dlouhém období – má růst M vliv pouze na cenovou hladinu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556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Příčiny vzniku inflace</a:t>
            </a:r>
            <a:br>
              <a:rPr lang="cs-CZ" b="1" dirty="0" smtClean="0"/>
            </a:br>
            <a:r>
              <a:rPr lang="cs-CZ" b="1" dirty="0" smtClean="0"/>
              <a:t>keynesiánský názor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Keynesiánský názor </a:t>
            </a:r>
            <a:r>
              <a:rPr lang="cs-CZ" dirty="0" smtClean="0"/>
              <a:t>se opírá o koncept nabídkové a poptávkové inflace:</a:t>
            </a:r>
          </a:p>
          <a:p>
            <a:pPr algn="just"/>
            <a:r>
              <a:rPr lang="cs-CZ" b="1" dirty="0" smtClean="0"/>
              <a:t>Nabídková inflace </a:t>
            </a:r>
            <a:r>
              <a:rPr lang="cs-CZ" dirty="0" smtClean="0"/>
              <a:t>– vzniká snížením agregátní nabídky v důsledku nabídkových šoků (graficky se projeví posunem nabídkových křivek doleva); nejvýznamnějšími příčinami jsou: růst nákladů firem, růst mezd, růst cen monopolů apod.;</a:t>
            </a:r>
          </a:p>
          <a:p>
            <a:pPr algn="just"/>
            <a:r>
              <a:rPr lang="cs-CZ" b="1" dirty="0" smtClean="0"/>
              <a:t>Poptávková inflace</a:t>
            </a:r>
            <a:r>
              <a:rPr lang="cs-CZ" dirty="0" smtClean="0"/>
              <a:t> – poptávková inflace je vyvolána faktory které zvyšují agregátní poptávku; nejvýznamnějšími příčinami jsou: zvýšení spotřebních výdajů domácností, zvýšení investic firem, zvýšení vládních výdajů, zvýšení čistého exportu, zvýšení nabídky peněz M apod.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03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Důsledky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Nejdůležitější důsledek inflace je redistribuční efekt:</a:t>
            </a:r>
          </a:p>
          <a:p>
            <a:r>
              <a:rPr lang="cs-CZ" dirty="0" smtClean="0"/>
              <a:t>Přesun bohatství od věřitelů k dlužníků,</a:t>
            </a:r>
          </a:p>
          <a:p>
            <a:r>
              <a:rPr lang="cs-CZ" dirty="0" smtClean="0"/>
              <a:t>Přesun bohatství od držitelů hotovostních úspor k držitelům úročených bezhotovostních úspor,</a:t>
            </a:r>
          </a:p>
          <a:p>
            <a:r>
              <a:rPr lang="cs-CZ" dirty="0" smtClean="0"/>
              <a:t>Přesun bohatství od příjemců fixních důchodů k příjemcům variabilních důchodů,</a:t>
            </a:r>
          </a:p>
          <a:p>
            <a:r>
              <a:rPr lang="cs-CZ" dirty="0" smtClean="0"/>
              <a:t>Přesun bohatství od zaměstnanců k zaměstnavatelům,</a:t>
            </a:r>
          </a:p>
          <a:p>
            <a:r>
              <a:rPr lang="cs-CZ" dirty="0" smtClean="0"/>
              <a:t>Přesun bohatství od poplatníků daní ke státu,</a:t>
            </a:r>
          </a:p>
          <a:p>
            <a:r>
              <a:rPr lang="cs-CZ" dirty="0" smtClean="0"/>
              <a:t>Přesun bohatství od držitelů peněžních úspor k těm, co investují,</a:t>
            </a:r>
          </a:p>
          <a:p>
            <a:r>
              <a:rPr lang="cs-CZ" dirty="0" smtClean="0"/>
              <a:t>Přesun bohatství od subjektů vystavených konkurenci k subjektům v monopolním postavení.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675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Negativní důsledky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Zvyšování nejistoty finančního rozhodování,</a:t>
            </a:r>
          </a:p>
          <a:p>
            <a:r>
              <a:rPr lang="cs-CZ" dirty="0" smtClean="0"/>
              <a:t>Růst úrokových prémií za riziko,</a:t>
            </a:r>
          </a:p>
          <a:p>
            <a:r>
              <a:rPr lang="cs-CZ" dirty="0" smtClean="0"/>
              <a:t>Orientace investorů na krátkodobější investice a zajištění se proti inflaci,</a:t>
            </a:r>
          </a:p>
          <a:p>
            <a:r>
              <a:rPr lang="cs-CZ" dirty="0" smtClean="0"/>
              <a:t>Růst nákladů zajištění se proti inflaci a transakčních nákladů,</a:t>
            </a:r>
          </a:p>
          <a:p>
            <a:r>
              <a:rPr lang="cs-CZ" dirty="0" smtClean="0"/>
              <a:t>Příliv krátkodobého spekulativního kapitálu,</a:t>
            </a:r>
          </a:p>
          <a:p>
            <a:r>
              <a:rPr lang="cs-CZ" dirty="0" smtClean="0"/>
              <a:t>Omezená funkce cen,</a:t>
            </a:r>
          </a:p>
          <a:p>
            <a:r>
              <a:rPr lang="cs-CZ" dirty="0" smtClean="0"/>
              <a:t>Narušení funkce peněz jako prostředku směny.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192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Bankovnictví</a:t>
            </a:r>
          </a:p>
          <a:p>
            <a:r>
              <a:rPr lang="cs-CZ" dirty="0" smtClean="0"/>
              <a:t>Bankovní soustava</a:t>
            </a:r>
          </a:p>
          <a:p>
            <a:r>
              <a:rPr lang="cs-CZ" dirty="0" smtClean="0"/>
              <a:t>Banka a bankovní operace</a:t>
            </a:r>
          </a:p>
          <a:p>
            <a:r>
              <a:rPr lang="cs-CZ" dirty="0" smtClean="0"/>
              <a:t>Bilance banky</a:t>
            </a:r>
          </a:p>
          <a:p>
            <a:r>
              <a:rPr lang="cs-CZ" dirty="0" smtClean="0"/>
              <a:t>Regulace bank a bankovní dohled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60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Pozitivní důsledky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Podpora ekonomického růstu,</a:t>
            </a:r>
          </a:p>
          <a:p>
            <a:r>
              <a:rPr lang="cs-CZ" dirty="0" smtClean="0"/>
              <a:t>Zvyšování efektivnosti měnové politiky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95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Dezinflace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Znamená snižování míry inflace, cenová hladina roste, ale stále pomalejším tempem.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813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Stagflace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Jedná se o situaci, kdy v ekonomice, která je ve fázi poklesu nebo stagnuje, zároveň roste cenová hladina.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133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Otevřená a skrytá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Otevřená inflace</a:t>
            </a:r>
          </a:p>
          <a:p>
            <a:r>
              <a:rPr lang="cs-CZ" dirty="0" smtClean="0"/>
              <a:t>Skrytá inflace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878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Měření inflace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Index spotřebitelských cen (CPI)</a:t>
            </a:r>
          </a:p>
          <a:p>
            <a:r>
              <a:rPr lang="cs-CZ" dirty="0" smtClean="0"/>
              <a:t>Implicitní cenový deflátor (IPD)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4216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Deflace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Deflace je opakem inflace, tzv. lze ji definovat jako proces dlouhodobého poklesu cenové hladiny.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33303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Příčiny vzniku deflace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Pokles cen akcií,</a:t>
            </a:r>
          </a:p>
          <a:p>
            <a:r>
              <a:rPr lang="cs-CZ" dirty="0" smtClean="0"/>
              <a:t>Pokles cen nemovitostí,</a:t>
            </a:r>
          </a:p>
          <a:p>
            <a:r>
              <a:rPr lang="cs-CZ" dirty="0" smtClean="0"/>
              <a:t>Nadbytečné výrobní kapacity,</a:t>
            </a:r>
          </a:p>
          <a:p>
            <a:r>
              <a:rPr lang="cs-CZ" dirty="0" smtClean="0"/>
              <a:t>Preference domácností spíše spořit než utrácet,</a:t>
            </a:r>
          </a:p>
          <a:p>
            <a:r>
              <a:rPr lang="cs-CZ" dirty="0" smtClean="0"/>
              <a:t>Prudký pokles cen klíčových komodit,</a:t>
            </a:r>
          </a:p>
          <a:p>
            <a:r>
              <a:rPr lang="cs-CZ" dirty="0" smtClean="0"/>
              <a:t>Deflační vývoj v zemích hlavních obchodních partnerů,</a:t>
            </a:r>
          </a:p>
          <a:p>
            <a:r>
              <a:rPr lang="cs-CZ" dirty="0" smtClean="0"/>
              <a:t>Razantní liberalizace trhu práce,</a:t>
            </a:r>
          </a:p>
          <a:p>
            <a:r>
              <a:rPr lang="cs-CZ" dirty="0"/>
              <a:t> </a:t>
            </a:r>
            <a:r>
              <a:rPr lang="cs-CZ" dirty="0" smtClean="0"/>
              <a:t>nebo finančního trhu,</a:t>
            </a:r>
          </a:p>
          <a:p>
            <a:r>
              <a:rPr lang="cs-CZ" dirty="0" smtClean="0"/>
              <a:t>Rychlé posílení domácí měny,</a:t>
            </a:r>
          </a:p>
          <a:p>
            <a:r>
              <a:rPr lang="cs-CZ" dirty="0" smtClean="0"/>
              <a:t>Nepružnost nominálních mezd.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666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Důsledky deflace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Nejdůležitějším důsledkem inflace je přerozdělovací efekt – ve vztahu k domácnostem, podnikům, bankám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5137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Phillipsova</a:t>
            </a:r>
            <a:r>
              <a:rPr lang="cs-CZ" b="1" dirty="0" smtClean="0"/>
              <a:t> křivka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dirty="0" smtClean="0"/>
              <a:t>Křivka sestrojená poprvé A. W. </a:t>
            </a:r>
            <a:r>
              <a:rPr lang="cs-CZ" dirty="0" err="1" smtClean="0"/>
              <a:t>Phillipsem</a:t>
            </a:r>
            <a:r>
              <a:rPr lang="cs-CZ" dirty="0" smtClean="0"/>
              <a:t>, znázorňuje </a:t>
            </a:r>
            <a:r>
              <a:rPr lang="cs-CZ" b="1" dirty="0" smtClean="0"/>
              <a:t>substituční vztah mezi nezaměstnaností a inflací</a:t>
            </a:r>
            <a:r>
              <a:rPr lang="cs-CZ" dirty="0" smtClean="0"/>
              <a:t>. Názor, který se zpočátku utvořil na základě </a:t>
            </a:r>
            <a:r>
              <a:rPr lang="cs-CZ" dirty="0" err="1" smtClean="0"/>
              <a:t>Phillipsovy</a:t>
            </a:r>
            <a:r>
              <a:rPr lang="cs-CZ" dirty="0" smtClean="0"/>
              <a:t> práce, spočíval v tom, že čím nižší je míra nezaměstnanosti tím vyšší je míra inflace.</a:t>
            </a:r>
          </a:p>
          <a:p>
            <a:pPr marL="0" indent="0" algn="just">
              <a:buNone/>
            </a:pPr>
            <a:r>
              <a:rPr lang="cs-CZ" dirty="0" smtClean="0"/>
              <a:t>V moderní makroekonomii se rozlišuje pohled krátkodobý a dlouhodobý, kdy PK je konstituována na úrovni přirozené míry nezaměstnanosti.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420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Témata k opakování na příští seminář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Centrální banka</a:t>
            </a:r>
          </a:p>
          <a:p>
            <a:r>
              <a:rPr lang="cs-CZ" dirty="0" smtClean="0"/>
              <a:t>Cíle centrální banky</a:t>
            </a:r>
          </a:p>
          <a:p>
            <a:r>
              <a:rPr lang="cs-CZ" dirty="0" smtClean="0"/>
              <a:t>Funkce centrální banky </a:t>
            </a:r>
          </a:p>
          <a:p>
            <a:r>
              <a:rPr lang="cs-CZ" dirty="0"/>
              <a:t>N</a:t>
            </a:r>
            <a:r>
              <a:rPr lang="cs-CZ" dirty="0" smtClean="0"/>
              <a:t>ezávislost centrální banky </a:t>
            </a:r>
          </a:p>
          <a:p>
            <a:r>
              <a:rPr lang="cs-CZ" dirty="0" smtClean="0"/>
              <a:t>Monetární (měnová) politika</a:t>
            </a:r>
          </a:p>
          <a:p>
            <a:r>
              <a:rPr lang="cs-CZ" dirty="0" smtClean="0"/>
              <a:t>Nástroje monetární (měnové</a:t>
            </a:r>
            <a:r>
              <a:rPr lang="cs-CZ" smtClean="0"/>
              <a:t>) politiky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783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Bankovnictví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Bankovnictví</a:t>
            </a:r>
            <a:r>
              <a:rPr lang="cs-CZ" dirty="0" smtClean="0"/>
              <a:t> je specifická oblast financí. Bankovní finance jsou peněžní vztahy, tvorby, rozdělování a užití </a:t>
            </a:r>
            <a:r>
              <a:rPr lang="cs-CZ" b="1" dirty="0" smtClean="0"/>
              <a:t>bankovních fondů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dirty="0" smtClean="0"/>
              <a:t>Podstatou existence bankovnictví je časový nesoulad příjmů a výdajů jednotlivých ekonomických subjektů.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Banka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b="1" dirty="0" smtClean="0"/>
              <a:t>Banka</a:t>
            </a:r>
            <a:r>
              <a:rPr lang="cs-CZ" dirty="0" smtClean="0"/>
              <a:t> (obchodní, komerční banka)je podnik, který provozuje </a:t>
            </a:r>
            <a:r>
              <a:rPr lang="cs-CZ" b="1" dirty="0" smtClean="0"/>
              <a:t>peněžní operace na vlastní účet</a:t>
            </a:r>
            <a:r>
              <a:rPr lang="cs-CZ" dirty="0" smtClean="0"/>
              <a:t>. Na  rozdíl od jiných ekonomických subjektů nakupuje peníze ve formě </a:t>
            </a:r>
            <a:r>
              <a:rPr lang="cs-CZ" b="1" dirty="0" smtClean="0"/>
              <a:t>vkladů</a:t>
            </a:r>
            <a:r>
              <a:rPr lang="cs-CZ" dirty="0" smtClean="0"/>
              <a:t> a ty pak investuje formou úvěrů, resp. půjček.</a:t>
            </a:r>
          </a:p>
          <a:p>
            <a:pPr marL="0" indent="0" algn="just">
              <a:buNone/>
            </a:pPr>
            <a:r>
              <a:rPr lang="cs-CZ" dirty="0" smtClean="0"/>
              <a:t>Banky jsou </a:t>
            </a:r>
            <a:r>
              <a:rPr lang="cs-CZ" b="1" dirty="0" smtClean="0"/>
              <a:t>finančním zprostředkovatelem</a:t>
            </a:r>
            <a:r>
              <a:rPr lang="cs-CZ" dirty="0" smtClean="0"/>
              <a:t>, jehož hlavní činností je zprostředkování pohybu dočasně volných finančních prostředků mezi jednotlivými ekonomickými subjekty, tj</a:t>
            </a:r>
            <a:r>
              <a:rPr lang="cs-CZ" dirty="0"/>
              <a:t>.</a:t>
            </a:r>
            <a:r>
              <a:rPr lang="cs-CZ" dirty="0" smtClean="0"/>
              <a:t> od přebytkových subjektů k subjektům deficitním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5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Definice banky podle zákona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PRÁVNÍ DEFINICE PODLE UÁKONA Č. 21/1992 Sb., o bankách v současném znění:</a:t>
            </a:r>
          </a:p>
          <a:p>
            <a:r>
              <a:rPr lang="cs-CZ" dirty="0" smtClean="0"/>
              <a:t>Jedná se o právnickou osobu se sídlen v České republice založenou jako akciovou společnost,</a:t>
            </a:r>
          </a:p>
          <a:p>
            <a:r>
              <a:rPr lang="cs-CZ" dirty="0" smtClean="0"/>
              <a:t>Přijímá vklady od veřejnosti,</a:t>
            </a:r>
          </a:p>
          <a:p>
            <a:r>
              <a:rPr lang="cs-CZ" dirty="0" smtClean="0"/>
              <a:t>Poskytuje úvěry, má k výkonu bankovních činností bankovní licenci.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3424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operace bank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Investování do cenných papírů,</a:t>
            </a:r>
          </a:p>
          <a:p>
            <a:r>
              <a:rPr lang="cs-CZ" dirty="0" smtClean="0"/>
              <a:t>Finanční pronájem,</a:t>
            </a:r>
          </a:p>
          <a:p>
            <a:r>
              <a:rPr lang="cs-CZ" dirty="0" smtClean="0"/>
              <a:t>Platební styk a zúčtování</a:t>
            </a:r>
          </a:p>
          <a:p>
            <a:r>
              <a:rPr lang="cs-CZ" dirty="0" smtClean="0"/>
              <a:t>Vydávání a správa platebních prostředků (platební karty),</a:t>
            </a:r>
          </a:p>
          <a:p>
            <a:r>
              <a:rPr lang="cs-CZ" dirty="0" smtClean="0"/>
              <a:t>Poskytování záruk,</a:t>
            </a:r>
          </a:p>
          <a:p>
            <a:r>
              <a:rPr lang="cs-CZ" dirty="0" smtClean="0"/>
              <a:t>Otevírání akreditivů,</a:t>
            </a:r>
          </a:p>
          <a:p>
            <a:r>
              <a:rPr lang="cs-CZ" dirty="0" smtClean="0"/>
              <a:t>Obstarání inkasa,</a:t>
            </a:r>
          </a:p>
          <a:p>
            <a:r>
              <a:rPr lang="cs-CZ" dirty="0" smtClean="0"/>
              <a:t>Výkon funkce depozitáře,</a:t>
            </a:r>
          </a:p>
          <a:p>
            <a:r>
              <a:rPr lang="cs-CZ" dirty="0" smtClean="0"/>
              <a:t>Směnárenská činnost,</a:t>
            </a:r>
          </a:p>
          <a:p>
            <a:r>
              <a:rPr lang="cs-CZ" dirty="0" smtClean="0"/>
              <a:t>Obchodování </a:t>
            </a:r>
            <a:r>
              <a:rPr lang="cs-CZ" smtClean="0"/>
              <a:t>s devizami,</a:t>
            </a:r>
            <a:endParaRPr lang="cs-CZ" dirty="0" smtClean="0"/>
          </a:p>
          <a:p>
            <a:r>
              <a:rPr lang="cs-CZ" dirty="0" smtClean="0"/>
              <a:t>Pronájem bezpečnostních schránek.</a:t>
            </a:r>
          </a:p>
        </p:txBody>
      </p:sp>
    </p:spTree>
    <p:extLst>
      <p:ext uri="{BB962C8B-B14F-4D97-AF65-F5344CB8AC3E}">
        <p14:creationId xmlns:p14="http://schemas.microsoft.com/office/powerpoint/2010/main" val="3835055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funkce bank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Finanční zprostředkování</a:t>
            </a:r>
          </a:p>
          <a:p>
            <a:r>
              <a:rPr lang="cs-CZ" dirty="0" smtClean="0"/>
              <a:t>Emise bezhotovostních peněz</a:t>
            </a:r>
          </a:p>
          <a:p>
            <a:r>
              <a:rPr lang="cs-CZ" dirty="0" smtClean="0"/>
              <a:t>Provádění platebního styku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265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Typy bankovních soustav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Jednostupňová bankovní soustava</a:t>
            </a:r>
          </a:p>
          <a:p>
            <a:r>
              <a:rPr lang="cs-CZ" dirty="0" smtClean="0"/>
              <a:t>Centrální banka + univerzální banky</a:t>
            </a:r>
          </a:p>
          <a:p>
            <a:r>
              <a:rPr lang="cs-CZ" dirty="0" smtClean="0"/>
              <a:t>Centrální banka + univerzální banky + realitní banky</a:t>
            </a:r>
          </a:p>
          <a:p>
            <a:r>
              <a:rPr lang="cs-CZ" dirty="0" smtClean="0"/>
              <a:t>Centrální banka + komerční banky + investiční banky</a:t>
            </a:r>
          </a:p>
          <a:p>
            <a:r>
              <a:rPr lang="cs-CZ" dirty="0" smtClean="0"/>
              <a:t>Centrální banka + komerční banky + investiční banky + realitní banky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83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Faktory ovlivňující bankovní soustavu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Charakter ekonomiky,</a:t>
            </a:r>
          </a:p>
          <a:p>
            <a:r>
              <a:rPr lang="cs-CZ" dirty="0" smtClean="0"/>
              <a:t>Stupeň rozvoje ekonomiky,</a:t>
            </a:r>
          </a:p>
          <a:p>
            <a:r>
              <a:rPr lang="cs-CZ" dirty="0" smtClean="0"/>
              <a:t>Struktura ekonomiky,</a:t>
            </a:r>
          </a:p>
          <a:p>
            <a:r>
              <a:rPr lang="cs-CZ" dirty="0" smtClean="0"/>
              <a:t>Tradice,</a:t>
            </a:r>
          </a:p>
          <a:p>
            <a:r>
              <a:rPr lang="cs-CZ" dirty="0" smtClean="0"/>
              <a:t>Proces měnové a hospodářské integrace</a:t>
            </a:r>
          </a:p>
          <a:p>
            <a:r>
              <a:rPr lang="cs-CZ" dirty="0" smtClean="0"/>
              <a:t>Globalizace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1897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992</Words>
  <Application>Microsoft Office PowerPoint</Application>
  <PresentationFormat>Předvádění na obrazovce (4:3)</PresentationFormat>
  <Paragraphs>146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Motiv systému Office</vt:lpstr>
      <vt:lpstr>Bankovnictví a jeho historie TNH 2 (S-6)</vt:lpstr>
      <vt:lpstr>Obsah</vt:lpstr>
      <vt:lpstr>Bankovnictví</vt:lpstr>
      <vt:lpstr>Banka</vt:lpstr>
      <vt:lpstr>Definice banky podle zákona</vt:lpstr>
      <vt:lpstr>Základní operace bank</vt:lpstr>
      <vt:lpstr>Základní funkce bank</vt:lpstr>
      <vt:lpstr>Typy bankovních soustav</vt:lpstr>
      <vt:lpstr>Faktory ovlivňující bankovní soustavu</vt:lpstr>
      <vt:lpstr>Bilance banky - aktiva</vt:lpstr>
      <vt:lpstr>Bilance banky - pasiva</vt:lpstr>
      <vt:lpstr>Bankovní regulace a dohled</vt:lpstr>
      <vt:lpstr>Pojem, podstata, příčiny a důsledky inflace TNH 2 (S-6)</vt:lpstr>
      <vt:lpstr>Obsah</vt:lpstr>
      <vt:lpstr>Pojem inflace</vt:lpstr>
      <vt:lpstr>Příčiny vzniku inflace monetaristický názor</vt:lpstr>
      <vt:lpstr>Příčiny vzniku inflace keynesiánský názor</vt:lpstr>
      <vt:lpstr>Důsledky inflace</vt:lpstr>
      <vt:lpstr>Negativní důsledky inflace</vt:lpstr>
      <vt:lpstr>Pozitivní důsledky inflace</vt:lpstr>
      <vt:lpstr>Dezinflace</vt:lpstr>
      <vt:lpstr>Stagflace</vt:lpstr>
      <vt:lpstr>Otevřená a skrytá inflace</vt:lpstr>
      <vt:lpstr>Měření inflace</vt:lpstr>
      <vt:lpstr>Deflace</vt:lpstr>
      <vt:lpstr>Příčiny vzniku deflace</vt:lpstr>
      <vt:lpstr>Důsledky deflace</vt:lpstr>
      <vt:lpstr>Phillipsova křivka</vt:lpstr>
      <vt:lpstr>Témata k opakování na příští seminář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Bankovnictví a jeho historie</dc:title>
  <dc:creator>User</dc:creator>
  <cp:lastModifiedBy>Michaela Spackova</cp:lastModifiedBy>
  <cp:revision>20</cp:revision>
  <dcterms:created xsi:type="dcterms:W3CDTF">2015-10-23T13:44:09Z</dcterms:created>
  <dcterms:modified xsi:type="dcterms:W3CDTF">2018-11-23T10:17:47Z</dcterms:modified>
</cp:coreProperties>
</file>