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58" r:id="rId5"/>
    <p:sldId id="259" r:id="rId6"/>
    <p:sldId id="260" r:id="rId7"/>
    <p:sldId id="261" r:id="rId8"/>
    <p:sldId id="262" r:id="rId9"/>
    <p:sldId id="263" r:id="rId10"/>
    <p:sldId id="264" r:id="rId11"/>
    <p:sldId id="265" r:id="rId12"/>
    <p:sldId id="268" r:id="rId13"/>
    <p:sldId id="266" r:id="rId14"/>
    <p:sldId id="267" r:id="rId15"/>
    <p:sldId id="269" r:id="rId16"/>
    <p:sldId id="270" r:id="rId17"/>
    <p:sldId id="272"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13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846D345-0514-4DCC-96D2-9FD42E1268A6}" type="datetimeFigureOut">
              <a:rPr lang="cs-CZ" smtClean="0"/>
              <a:t>23.11.2018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76E798-3A6D-4D0D-A2A8-51091E821AF4}" type="slidenum">
              <a:rPr lang="cs-CZ" smtClean="0"/>
              <a:t>‹#›</a:t>
            </a:fld>
            <a:endParaRPr lang="cs-CZ"/>
          </a:p>
        </p:txBody>
      </p:sp>
    </p:spTree>
    <p:extLst>
      <p:ext uri="{BB962C8B-B14F-4D97-AF65-F5344CB8AC3E}">
        <p14:creationId xmlns:p14="http://schemas.microsoft.com/office/powerpoint/2010/main" val="3840081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46D345-0514-4DCC-96D2-9FD42E1268A6}" type="datetimeFigureOut">
              <a:rPr lang="cs-CZ" smtClean="0"/>
              <a:t>23.11.2018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76E798-3A6D-4D0D-A2A8-51091E821AF4}" type="slidenum">
              <a:rPr lang="cs-CZ" smtClean="0"/>
              <a:t>‹#›</a:t>
            </a:fld>
            <a:endParaRPr lang="cs-CZ"/>
          </a:p>
        </p:txBody>
      </p:sp>
    </p:spTree>
    <p:extLst>
      <p:ext uri="{BB962C8B-B14F-4D97-AF65-F5344CB8AC3E}">
        <p14:creationId xmlns:p14="http://schemas.microsoft.com/office/powerpoint/2010/main" val="3323286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46D345-0514-4DCC-96D2-9FD42E1268A6}" type="datetimeFigureOut">
              <a:rPr lang="cs-CZ" smtClean="0"/>
              <a:t>23.11.2018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76E798-3A6D-4D0D-A2A8-51091E821AF4}" type="slidenum">
              <a:rPr lang="cs-CZ" smtClean="0"/>
              <a:t>‹#›</a:t>
            </a:fld>
            <a:endParaRPr lang="cs-CZ"/>
          </a:p>
        </p:txBody>
      </p:sp>
    </p:spTree>
    <p:extLst>
      <p:ext uri="{BB962C8B-B14F-4D97-AF65-F5344CB8AC3E}">
        <p14:creationId xmlns:p14="http://schemas.microsoft.com/office/powerpoint/2010/main" val="2934097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46D345-0514-4DCC-96D2-9FD42E1268A6}" type="datetimeFigureOut">
              <a:rPr lang="cs-CZ" smtClean="0"/>
              <a:t>23.11.2018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76E798-3A6D-4D0D-A2A8-51091E821AF4}" type="slidenum">
              <a:rPr lang="cs-CZ" smtClean="0"/>
              <a:t>‹#›</a:t>
            </a:fld>
            <a:endParaRPr lang="cs-CZ"/>
          </a:p>
        </p:txBody>
      </p:sp>
    </p:spTree>
    <p:extLst>
      <p:ext uri="{BB962C8B-B14F-4D97-AF65-F5344CB8AC3E}">
        <p14:creationId xmlns:p14="http://schemas.microsoft.com/office/powerpoint/2010/main" val="3821785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846D345-0514-4DCC-96D2-9FD42E1268A6}" type="datetimeFigureOut">
              <a:rPr lang="cs-CZ" smtClean="0"/>
              <a:t>23.11.2018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676E798-3A6D-4D0D-A2A8-51091E821AF4}" type="slidenum">
              <a:rPr lang="cs-CZ" smtClean="0"/>
              <a:t>‹#›</a:t>
            </a:fld>
            <a:endParaRPr lang="cs-CZ"/>
          </a:p>
        </p:txBody>
      </p:sp>
    </p:spTree>
    <p:extLst>
      <p:ext uri="{BB962C8B-B14F-4D97-AF65-F5344CB8AC3E}">
        <p14:creationId xmlns:p14="http://schemas.microsoft.com/office/powerpoint/2010/main" val="4111055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846D345-0514-4DCC-96D2-9FD42E1268A6}" type="datetimeFigureOut">
              <a:rPr lang="cs-CZ" smtClean="0"/>
              <a:t>23.11.2018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676E798-3A6D-4D0D-A2A8-51091E821AF4}" type="slidenum">
              <a:rPr lang="cs-CZ" smtClean="0"/>
              <a:t>‹#›</a:t>
            </a:fld>
            <a:endParaRPr lang="cs-CZ"/>
          </a:p>
        </p:txBody>
      </p:sp>
    </p:spTree>
    <p:extLst>
      <p:ext uri="{BB962C8B-B14F-4D97-AF65-F5344CB8AC3E}">
        <p14:creationId xmlns:p14="http://schemas.microsoft.com/office/powerpoint/2010/main" val="2480566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846D345-0514-4DCC-96D2-9FD42E1268A6}" type="datetimeFigureOut">
              <a:rPr lang="cs-CZ" smtClean="0"/>
              <a:t>23.11.2018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676E798-3A6D-4D0D-A2A8-51091E821AF4}" type="slidenum">
              <a:rPr lang="cs-CZ" smtClean="0"/>
              <a:t>‹#›</a:t>
            </a:fld>
            <a:endParaRPr lang="cs-CZ"/>
          </a:p>
        </p:txBody>
      </p:sp>
    </p:spTree>
    <p:extLst>
      <p:ext uri="{BB962C8B-B14F-4D97-AF65-F5344CB8AC3E}">
        <p14:creationId xmlns:p14="http://schemas.microsoft.com/office/powerpoint/2010/main" val="3138390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846D345-0514-4DCC-96D2-9FD42E1268A6}" type="datetimeFigureOut">
              <a:rPr lang="cs-CZ" smtClean="0"/>
              <a:t>23.11.2018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676E798-3A6D-4D0D-A2A8-51091E821AF4}" type="slidenum">
              <a:rPr lang="cs-CZ" smtClean="0"/>
              <a:t>‹#›</a:t>
            </a:fld>
            <a:endParaRPr lang="cs-CZ"/>
          </a:p>
        </p:txBody>
      </p:sp>
    </p:spTree>
    <p:extLst>
      <p:ext uri="{BB962C8B-B14F-4D97-AF65-F5344CB8AC3E}">
        <p14:creationId xmlns:p14="http://schemas.microsoft.com/office/powerpoint/2010/main" val="1866410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846D345-0514-4DCC-96D2-9FD42E1268A6}" type="datetimeFigureOut">
              <a:rPr lang="cs-CZ" smtClean="0"/>
              <a:t>23.11.2018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676E798-3A6D-4D0D-A2A8-51091E821AF4}" type="slidenum">
              <a:rPr lang="cs-CZ" smtClean="0"/>
              <a:t>‹#›</a:t>
            </a:fld>
            <a:endParaRPr lang="cs-CZ"/>
          </a:p>
        </p:txBody>
      </p:sp>
    </p:spTree>
    <p:extLst>
      <p:ext uri="{BB962C8B-B14F-4D97-AF65-F5344CB8AC3E}">
        <p14:creationId xmlns:p14="http://schemas.microsoft.com/office/powerpoint/2010/main" val="4254385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846D345-0514-4DCC-96D2-9FD42E1268A6}" type="datetimeFigureOut">
              <a:rPr lang="cs-CZ" smtClean="0"/>
              <a:t>23.11.2018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676E798-3A6D-4D0D-A2A8-51091E821AF4}" type="slidenum">
              <a:rPr lang="cs-CZ" smtClean="0"/>
              <a:t>‹#›</a:t>
            </a:fld>
            <a:endParaRPr lang="cs-CZ"/>
          </a:p>
        </p:txBody>
      </p:sp>
    </p:spTree>
    <p:extLst>
      <p:ext uri="{BB962C8B-B14F-4D97-AF65-F5344CB8AC3E}">
        <p14:creationId xmlns:p14="http://schemas.microsoft.com/office/powerpoint/2010/main" val="971080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846D345-0514-4DCC-96D2-9FD42E1268A6}" type="datetimeFigureOut">
              <a:rPr lang="cs-CZ" smtClean="0"/>
              <a:t>23.11.2018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676E798-3A6D-4D0D-A2A8-51091E821AF4}" type="slidenum">
              <a:rPr lang="cs-CZ" smtClean="0"/>
              <a:t>‹#›</a:t>
            </a:fld>
            <a:endParaRPr lang="cs-CZ"/>
          </a:p>
        </p:txBody>
      </p:sp>
    </p:spTree>
    <p:extLst>
      <p:ext uri="{BB962C8B-B14F-4D97-AF65-F5344CB8AC3E}">
        <p14:creationId xmlns:p14="http://schemas.microsoft.com/office/powerpoint/2010/main" val="3162522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46D345-0514-4DCC-96D2-9FD42E1268A6}" type="datetimeFigureOut">
              <a:rPr lang="cs-CZ" smtClean="0"/>
              <a:t>23.11.2018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76E798-3A6D-4D0D-A2A8-51091E821AF4}" type="slidenum">
              <a:rPr lang="cs-CZ" smtClean="0"/>
              <a:t>‹#›</a:t>
            </a:fld>
            <a:endParaRPr lang="cs-CZ"/>
          </a:p>
        </p:txBody>
      </p:sp>
    </p:spTree>
    <p:extLst>
      <p:ext uri="{BB962C8B-B14F-4D97-AF65-F5344CB8AC3E}">
        <p14:creationId xmlns:p14="http://schemas.microsoft.com/office/powerpoint/2010/main" val="1976687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Peníze a peněžní trh</a:t>
            </a:r>
            <a:br>
              <a:rPr lang="cs-CZ" b="1" dirty="0" smtClean="0"/>
            </a:br>
            <a:r>
              <a:rPr lang="cs-CZ" b="1" dirty="0" smtClean="0"/>
              <a:t>TNH 2 (S-6)</a:t>
            </a:r>
            <a:endParaRPr lang="cs-CZ" b="1" dirty="0"/>
          </a:p>
        </p:txBody>
      </p:sp>
      <p:sp>
        <p:nvSpPr>
          <p:cNvPr id="3" name="Podnadpis 2"/>
          <p:cNvSpPr>
            <a:spLocks noGrp="1"/>
          </p:cNvSpPr>
          <p:nvPr>
            <p:ph type="subTitle" idx="1"/>
          </p:nvPr>
        </p:nvSpPr>
        <p:spPr/>
        <p:txBody>
          <a:bodyPr/>
          <a:lstStyle/>
          <a:p>
            <a:r>
              <a:rPr lang="cs-CZ" dirty="0" smtClean="0"/>
              <a:t>Pavel Seknička</a:t>
            </a:r>
            <a:endParaRPr lang="cs-CZ" dirty="0"/>
          </a:p>
        </p:txBody>
      </p:sp>
    </p:spTree>
    <p:extLst>
      <p:ext uri="{BB962C8B-B14F-4D97-AF65-F5344CB8AC3E}">
        <p14:creationId xmlns:p14="http://schemas.microsoft.com/office/powerpoint/2010/main" val="1391202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Definice peněz a funkce peněz</a:t>
            </a:r>
            <a:endParaRPr lang="cs-CZ" b="1" dirty="0"/>
          </a:p>
        </p:txBody>
      </p:sp>
      <p:sp>
        <p:nvSpPr>
          <p:cNvPr id="3" name="Zástupný symbol pro obsah 2"/>
          <p:cNvSpPr>
            <a:spLocks noGrp="1"/>
          </p:cNvSpPr>
          <p:nvPr>
            <p:ph idx="1"/>
          </p:nvPr>
        </p:nvSpPr>
        <p:spPr/>
        <p:txBody>
          <a:bodyPr/>
          <a:lstStyle/>
          <a:p>
            <a:pPr marL="0" indent="0">
              <a:buNone/>
            </a:pPr>
            <a:r>
              <a:rPr lang="cs-CZ" dirty="0" smtClean="0"/>
              <a:t>Z teoretického hlediska můžeme definovat </a:t>
            </a:r>
            <a:r>
              <a:rPr lang="cs-CZ" b="1" dirty="0" smtClean="0"/>
              <a:t>peníze </a:t>
            </a:r>
            <a:r>
              <a:rPr lang="cs-CZ" dirty="0" smtClean="0"/>
              <a:t>jako cokoliv, co je všeobecně přijímáno při placení za zboží nebo služby, nebo při úhradě dluhu.</a:t>
            </a:r>
          </a:p>
          <a:p>
            <a:pPr marL="0" indent="0">
              <a:buNone/>
            </a:pPr>
            <a:r>
              <a:rPr lang="cs-CZ" b="1" dirty="0" smtClean="0"/>
              <a:t>Funkce peněz:</a:t>
            </a:r>
          </a:p>
          <a:p>
            <a:r>
              <a:rPr lang="cs-CZ" dirty="0" smtClean="0"/>
              <a:t>Prostředek směny</a:t>
            </a:r>
          </a:p>
          <a:p>
            <a:r>
              <a:rPr lang="cs-CZ" dirty="0" smtClean="0"/>
              <a:t>Zúčtovací jednotka</a:t>
            </a:r>
          </a:p>
          <a:p>
            <a:r>
              <a:rPr lang="cs-CZ" dirty="0" smtClean="0"/>
              <a:t>Uchovatel hodnoty</a:t>
            </a:r>
            <a:endParaRPr lang="cs-CZ" dirty="0"/>
          </a:p>
        </p:txBody>
      </p:sp>
    </p:spTree>
    <p:extLst>
      <p:ext uri="{BB962C8B-B14F-4D97-AF65-F5344CB8AC3E}">
        <p14:creationId xmlns:p14="http://schemas.microsoft.com/office/powerpoint/2010/main" val="1344114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Proces utváření vkladů</a:t>
            </a:r>
            <a:endParaRPr lang="cs-CZ" b="1" dirty="0"/>
          </a:p>
        </p:txBody>
      </p:sp>
      <p:sp>
        <p:nvSpPr>
          <p:cNvPr id="3" name="Zástupný symbol pro obsah 2"/>
          <p:cNvSpPr>
            <a:spLocks noGrp="1"/>
          </p:cNvSpPr>
          <p:nvPr>
            <p:ph idx="1"/>
          </p:nvPr>
        </p:nvSpPr>
        <p:spPr/>
        <p:txBody>
          <a:bodyPr/>
          <a:lstStyle/>
          <a:p>
            <a:pPr marL="0" indent="0">
              <a:buNone/>
            </a:pPr>
            <a:r>
              <a:rPr lang="cs-CZ" dirty="0" smtClean="0"/>
              <a:t>Příklad:</a:t>
            </a:r>
          </a:p>
          <a:p>
            <a:pPr marL="0" indent="0">
              <a:buNone/>
            </a:pPr>
            <a:r>
              <a:rPr lang="cs-CZ" dirty="0" smtClean="0"/>
              <a:t>Původní banka		1000		900	100</a:t>
            </a:r>
          </a:p>
          <a:p>
            <a:pPr marL="0" indent="0">
              <a:buNone/>
            </a:pPr>
            <a:r>
              <a:rPr lang="cs-CZ" dirty="0" smtClean="0"/>
              <a:t>Banka 2. generace	   900		810	  90</a:t>
            </a:r>
          </a:p>
          <a:p>
            <a:pPr marL="0" indent="0">
              <a:buNone/>
            </a:pPr>
            <a:r>
              <a:rPr lang="cs-CZ" dirty="0" smtClean="0"/>
              <a:t>Banka 3. generace	   810		729	   81</a:t>
            </a:r>
            <a:endParaRPr lang="cs-CZ" dirty="0"/>
          </a:p>
        </p:txBody>
      </p:sp>
    </p:spTree>
    <p:extLst>
      <p:ext uri="{BB962C8B-B14F-4D97-AF65-F5344CB8AC3E}">
        <p14:creationId xmlns:p14="http://schemas.microsoft.com/office/powerpoint/2010/main" val="318983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Multiplikátor peněžní nabídky</a:t>
            </a:r>
            <a:endParaRPr lang="cs-CZ" b="1" dirty="0"/>
          </a:p>
        </p:txBody>
      </p:sp>
      <p:sp>
        <p:nvSpPr>
          <p:cNvPr id="3" name="Zástupný symbol pro obsah 2"/>
          <p:cNvSpPr>
            <a:spLocks noGrp="1"/>
          </p:cNvSpPr>
          <p:nvPr>
            <p:ph idx="1"/>
          </p:nvPr>
        </p:nvSpPr>
        <p:spPr/>
        <p:txBody>
          <a:bodyPr/>
          <a:lstStyle/>
          <a:p>
            <a:pPr marL="0" indent="0">
              <a:buNone/>
            </a:pPr>
            <a:r>
              <a:rPr lang="cs-CZ" dirty="0" smtClean="0"/>
              <a:t>Poměr nových vkladů ke zvýšení rezerv se nazývá multiplikátor peněžní nabídky.</a:t>
            </a:r>
          </a:p>
          <a:p>
            <a:pPr marL="0" indent="0">
              <a:buNone/>
            </a:pPr>
            <a:r>
              <a:rPr lang="cs-CZ" dirty="0" smtClean="0"/>
              <a:t>V jednoduchém případě, který je analyzován je dán poměrem:</a:t>
            </a:r>
          </a:p>
          <a:p>
            <a:pPr marL="0" indent="0">
              <a:buNone/>
            </a:pPr>
            <a:r>
              <a:rPr lang="cs-CZ" dirty="0" smtClean="0"/>
              <a:t>Změna peněz : změně rezerv</a:t>
            </a:r>
            <a:endParaRPr lang="cs-CZ" dirty="0"/>
          </a:p>
        </p:txBody>
      </p:sp>
    </p:spTree>
    <p:extLst>
      <p:ext uri="{BB962C8B-B14F-4D97-AF65-F5344CB8AC3E}">
        <p14:creationId xmlns:p14="http://schemas.microsoft.com/office/powerpoint/2010/main" val="429106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smtClean="0"/>
              <a:t>Úroková míra</a:t>
            </a:r>
            <a:endParaRPr lang="cs-CZ" b="1"/>
          </a:p>
        </p:txBody>
      </p:sp>
      <p:sp>
        <p:nvSpPr>
          <p:cNvPr id="3" name="Zástupný symbol pro obsah 2"/>
          <p:cNvSpPr>
            <a:spLocks noGrp="1"/>
          </p:cNvSpPr>
          <p:nvPr>
            <p:ph idx="1"/>
          </p:nvPr>
        </p:nvSpPr>
        <p:spPr/>
        <p:txBody>
          <a:bodyPr/>
          <a:lstStyle/>
          <a:p>
            <a:pPr marL="0" indent="0">
              <a:buNone/>
            </a:pPr>
            <a:r>
              <a:rPr lang="cs-CZ" dirty="0" smtClean="0"/>
              <a:t>Úroková sazba je cena zaplacená za půjčení peněz. Úrok většinou počítáme jako procento z půjčených finančních prostředků za rok. Existuje mnoho druhů úrokových sazeb v závislosti na splatnosti, riziku, daňovém statusu a dalších vlastnostech dlužníka.</a:t>
            </a:r>
            <a:endParaRPr lang="cs-CZ" dirty="0"/>
          </a:p>
        </p:txBody>
      </p:sp>
    </p:spTree>
    <p:extLst>
      <p:ext uri="{BB962C8B-B14F-4D97-AF65-F5344CB8AC3E}">
        <p14:creationId xmlns:p14="http://schemas.microsoft.com/office/powerpoint/2010/main" val="4085333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Nominální a reálná úroková sazba</a:t>
            </a:r>
            <a:endParaRPr lang="cs-CZ" b="1"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smtClean="0"/>
              <a:t>Nominální úroková sazba </a:t>
            </a:r>
            <a:r>
              <a:rPr lang="cs-CZ" dirty="0" smtClean="0"/>
              <a:t>(někdy nazývaná  peněžní úroková sazba) měří výnos v korunách za rok na jednu investovanou korunu.</a:t>
            </a:r>
          </a:p>
          <a:p>
            <a:pPr marL="0" indent="0">
              <a:buNone/>
            </a:pPr>
            <a:r>
              <a:rPr lang="cs-CZ" b="1" dirty="0" smtClean="0"/>
              <a:t>Reálná úroková sazba</a:t>
            </a:r>
            <a:r>
              <a:rPr lang="cs-CZ" dirty="0" smtClean="0"/>
              <a:t> měří množství zboží, které dostaneme zítra za zboží, kterého se vzdáme dnes. Reálnou úrokovou sazbu dostaneme tak, že upravíme nominální úrokovou sazbu o míru inflace.</a:t>
            </a:r>
          </a:p>
          <a:p>
            <a:pPr marL="0" indent="0">
              <a:buNone/>
            </a:pPr>
            <a:r>
              <a:rPr lang="cs-CZ" dirty="0" smtClean="0"/>
              <a:t>Zvláště během </a:t>
            </a:r>
            <a:r>
              <a:rPr lang="cs-CZ" b="1" dirty="0" smtClean="0"/>
              <a:t>období s vysokou mírou inflace </a:t>
            </a:r>
            <a:r>
              <a:rPr lang="cs-CZ" dirty="0" smtClean="0"/>
              <a:t>musíme používat </a:t>
            </a:r>
            <a:r>
              <a:rPr lang="cs-CZ" b="1" dirty="0" smtClean="0"/>
              <a:t>reálnou úrokovou sazbu </a:t>
            </a:r>
            <a:r>
              <a:rPr lang="cs-CZ" dirty="0" smtClean="0"/>
              <a:t>k tomu abychom vypočítali výnos z investic ve formě zboží.</a:t>
            </a:r>
            <a:endParaRPr lang="cs-CZ" dirty="0"/>
          </a:p>
        </p:txBody>
      </p:sp>
    </p:spTree>
    <p:extLst>
      <p:ext uri="{BB962C8B-B14F-4D97-AF65-F5344CB8AC3E}">
        <p14:creationId xmlns:p14="http://schemas.microsoft.com/office/powerpoint/2010/main" val="860932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Poptávka po penězích</a:t>
            </a:r>
            <a:endParaRPr lang="cs-CZ" b="1" dirty="0"/>
          </a:p>
        </p:txBody>
      </p:sp>
      <p:sp>
        <p:nvSpPr>
          <p:cNvPr id="3" name="Zástupný symbol pro obsah 2"/>
          <p:cNvSpPr>
            <a:spLocks noGrp="1"/>
          </p:cNvSpPr>
          <p:nvPr>
            <p:ph idx="1"/>
          </p:nvPr>
        </p:nvSpPr>
        <p:spPr/>
        <p:txBody>
          <a:bodyPr/>
          <a:lstStyle/>
          <a:p>
            <a:pPr marL="0" indent="0">
              <a:buNone/>
            </a:pPr>
            <a:r>
              <a:rPr lang="cs-CZ" dirty="0" smtClean="0"/>
              <a:t>Kvantitativní teorie peněz:</a:t>
            </a:r>
          </a:p>
          <a:p>
            <a:r>
              <a:rPr lang="cs-CZ" dirty="0" err="1" smtClean="0"/>
              <a:t>Fisherova</a:t>
            </a:r>
            <a:r>
              <a:rPr lang="cs-CZ" dirty="0" smtClean="0"/>
              <a:t>  teorie poptávky po penězích (</a:t>
            </a:r>
            <a:r>
              <a:rPr lang="cs-CZ" dirty="0" err="1" smtClean="0"/>
              <a:t>Fisherova</a:t>
            </a:r>
            <a:r>
              <a:rPr lang="cs-CZ" dirty="0" smtClean="0"/>
              <a:t> rovnice směny – </a:t>
            </a:r>
            <a:r>
              <a:rPr lang="cs-CZ" dirty="0" err="1" smtClean="0"/>
              <a:t>MxV</a:t>
            </a:r>
            <a:r>
              <a:rPr lang="cs-CZ" dirty="0" smtClean="0"/>
              <a:t> = </a:t>
            </a:r>
            <a:r>
              <a:rPr lang="cs-CZ" dirty="0" err="1" smtClean="0"/>
              <a:t>PxT</a:t>
            </a:r>
            <a:r>
              <a:rPr lang="cs-CZ" dirty="0" smtClean="0"/>
              <a:t>)</a:t>
            </a:r>
          </a:p>
          <a:p>
            <a:r>
              <a:rPr lang="cs-CZ" dirty="0" smtClean="0"/>
              <a:t>Cambridgeská teorie poptávky po penězích (A. </a:t>
            </a:r>
            <a:r>
              <a:rPr lang="cs-CZ" dirty="0" err="1" smtClean="0"/>
              <a:t>Marshall</a:t>
            </a:r>
            <a:r>
              <a:rPr lang="cs-CZ" dirty="0" smtClean="0"/>
              <a:t>, A. C. </a:t>
            </a:r>
            <a:r>
              <a:rPr lang="cs-CZ" dirty="0" err="1" smtClean="0"/>
              <a:t>Pigou</a:t>
            </a:r>
            <a:r>
              <a:rPr lang="cs-CZ" dirty="0" smtClean="0"/>
              <a:t>) rovnice směny </a:t>
            </a:r>
            <a:r>
              <a:rPr lang="cs-CZ" dirty="0" err="1" smtClean="0"/>
              <a:t>MxV</a:t>
            </a:r>
            <a:r>
              <a:rPr lang="cs-CZ" dirty="0" smtClean="0"/>
              <a:t> = </a:t>
            </a:r>
            <a:r>
              <a:rPr lang="cs-CZ" dirty="0" err="1" smtClean="0"/>
              <a:t>PxQ</a:t>
            </a:r>
            <a:endParaRPr lang="cs-CZ" dirty="0" smtClean="0"/>
          </a:p>
          <a:p>
            <a:pPr marL="0" indent="0">
              <a:buNone/>
            </a:pPr>
            <a:r>
              <a:rPr lang="cs-CZ" dirty="0" err="1" smtClean="0"/>
              <a:t>Keynesova</a:t>
            </a:r>
            <a:r>
              <a:rPr lang="cs-CZ" dirty="0" smtClean="0"/>
              <a:t> teorie preference likvidity</a:t>
            </a:r>
          </a:p>
          <a:p>
            <a:pPr marL="0" indent="0">
              <a:buNone/>
            </a:pPr>
            <a:r>
              <a:rPr lang="cs-CZ" dirty="0" err="1" smtClean="0"/>
              <a:t>Friedmanova</a:t>
            </a:r>
            <a:r>
              <a:rPr lang="cs-CZ" dirty="0" smtClean="0"/>
              <a:t> moderní kvantitativní teorie peněz</a:t>
            </a:r>
            <a:endParaRPr lang="cs-CZ" dirty="0"/>
          </a:p>
        </p:txBody>
      </p:sp>
    </p:spTree>
    <p:extLst>
      <p:ext uri="{BB962C8B-B14F-4D97-AF65-F5344CB8AC3E}">
        <p14:creationId xmlns:p14="http://schemas.microsoft.com/office/powerpoint/2010/main" val="312204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Nabídka peněz</a:t>
            </a:r>
            <a:endParaRPr lang="cs-CZ" b="1" dirty="0"/>
          </a:p>
        </p:txBody>
      </p:sp>
      <p:sp>
        <p:nvSpPr>
          <p:cNvPr id="3" name="Zástupný symbol pro obsah 2"/>
          <p:cNvSpPr>
            <a:spLocks noGrp="1"/>
          </p:cNvSpPr>
          <p:nvPr>
            <p:ph idx="1"/>
          </p:nvPr>
        </p:nvSpPr>
        <p:spPr/>
        <p:txBody>
          <a:bodyPr>
            <a:normAutofit lnSpcReduction="10000"/>
          </a:bodyPr>
          <a:lstStyle/>
          <a:p>
            <a:pPr marL="0" indent="0">
              <a:buNone/>
            </a:pPr>
            <a:r>
              <a:rPr lang="cs-CZ" b="1" dirty="0" smtClean="0"/>
              <a:t>Peněžní agregáty</a:t>
            </a:r>
            <a:r>
              <a:rPr lang="cs-CZ" dirty="0" smtClean="0"/>
              <a:t> (označujeme M):</a:t>
            </a:r>
          </a:p>
          <a:p>
            <a:pPr marL="0" indent="0">
              <a:buNone/>
            </a:pPr>
            <a:r>
              <a:rPr lang="cs-CZ" b="1" dirty="0" smtClean="0"/>
              <a:t>M0</a:t>
            </a:r>
            <a:r>
              <a:rPr lang="cs-CZ" dirty="0" smtClean="0"/>
              <a:t> = oběživo, resp. měnová báze,</a:t>
            </a:r>
          </a:p>
          <a:p>
            <a:pPr marL="0" indent="0">
              <a:buNone/>
            </a:pPr>
            <a:r>
              <a:rPr lang="cs-CZ" b="1" dirty="0" smtClean="0"/>
              <a:t>M1</a:t>
            </a:r>
            <a:r>
              <a:rPr lang="cs-CZ" dirty="0" smtClean="0"/>
              <a:t> = oběživo + vklady na běžných účtech v bankách (úzké peníze)</a:t>
            </a:r>
          </a:p>
          <a:p>
            <a:pPr marL="0" indent="0">
              <a:buNone/>
            </a:pPr>
            <a:r>
              <a:rPr lang="cs-CZ" b="1" dirty="0" smtClean="0"/>
              <a:t>M2</a:t>
            </a:r>
            <a:r>
              <a:rPr lang="cs-CZ" dirty="0" smtClean="0"/>
              <a:t> = M1 + termínované vklady + ostatní vklady (střední peníze)</a:t>
            </a:r>
          </a:p>
          <a:p>
            <a:pPr marL="0" indent="0">
              <a:buNone/>
            </a:pPr>
            <a:r>
              <a:rPr lang="cs-CZ" b="1" dirty="0" smtClean="0"/>
              <a:t>M3</a:t>
            </a:r>
            <a:r>
              <a:rPr lang="cs-CZ" dirty="0" smtClean="0"/>
              <a:t> = M2 + krátkodobé cenné papíry nebankovních subjektů v cizí měně (široké peníze)</a:t>
            </a:r>
          </a:p>
          <a:p>
            <a:endParaRPr lang="cs-CZ" dirty="0"/>
          </a:p>
        </p:txBody>
      </p:sp>
    </p:spTree>
    <p:extLst>
      <p:ext uri="{BB962C8B-B14F-4D97-AF65-F5344CB8AC3E}">
        <p14:creationId xmlns:p14="http://schemas.microsoft.com/office/powerpoint/2010/main" val="3240334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Použitá literatura</a:t>
            </a:r>
            <a:endParaRPr lang="cs-CZ" b="1" dirty="0"/>
          </a:p>
        </p:txBody>
      </p:sp>
      <p:sp>
        <p:nvSpPr>
          <p:cNvPr id="3" name="Zástupný symbol pro obsah 2"/>
          <p:cNvSpPr>
            <a:spLocks noGrp="1"/>
          </p:cNvSpPr>
          <p:nvPr>
            <p:ph idx="1"/>
          </p:nvPr>
        </p:nvSpPr>
        <p:spPr/>
        <p:txBody>
          <a:bodyPr/>
          <a:lstStyle/>
          <a:p>
            <a:pPr marL="0" indent="0">
              <a:buNone/>
            </a:pPr>
            <a:r>
              <a:rPr lang="cs-CZ" dirty="0" err="1" smtClean="0"/>
              <a:t>Sasmuelson</a:t>
            </a:r>
            <a:r>
              <a:rPr lang="cs-CZ" dirty="0" smtClean="0"/>
              <a:t>, P. A. – </a:t>
            </a:r>
            <a:r>
              <a:rPr lang="cs-CZ" dirty="0" err="1" smtClean="0"/>
              <a:t>Nordhaus</a:t>
            </a:r>
            <a:r>
              <a:rPr lang="cs-CZ" dirty="0" smtClean="0"/>
              <a:t>, W.D.: </a:t>
            </a:r>
            <a:r>
              <a:rPr lang="cs-CZ" i="1" dirty="0" smtClean="0"/>
              <a:t>Ekonomie.</a:t>
            </a:r>
            <a:r>
              <a:rPr lang="cs-CZ" dirty="0" smtClean="0"/>
              <a:t> Svoboda, 2007.</a:t>
            </a:r>
            <a:endParaRPr lang="cs-CZ" dirty="0"/>
          </a:p>
        </p:txBody>
      </p:sp>
    </p:spTree>
    <p:extLst>
      <p:ext uri="{BB962C8B-B14F-4D97-AF65-F5344CB8AC3E}">
        <p14:creationId xmlns:p14="http://schemas.microsoft.com/office/powerpoint/2010/main" val="4169808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Obsah</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dirty="0" smtClean="0"/>
              <a:t>Směna naturální – přímá, nepřímá</a:t>
            </a:r>
          </a:p>
          <a:p>
            <a:r>
              <a:rPr lang="cs-CZ" dirty="0" smtClean="0"/>
              <a:t>Komoditní peníze</a:t>
            </a:r>
          </a:p>
          <a:p>
            <a:r>
              <a:rPr lang="cs-CZ" dirty="0" smtClean="0"/>
              <a:t>Peněžní směna</a:t>
            </a:r>
          </a:p>
          <a:p>
            <a:r>
              <a:rPr lang="cs-CZ" dirty="0" smtClean="0"/>
              <a:t>Pojem měna – technické a ekonomické znaky</a:t>
            </a:r>
          </a:p>
          <a:p>
            <a:r>
              <a:rPr lang="cs-CZ" dirty="0" smtClean="0"/>
              <a:t>Vývoj emise peněz</a:t>
            </a:r>
          </a:p>
          <a:p>
            <a:r>
              <a:rPr lang="cs-CZ" dirty="0" smtClean="0"/>
              <a:t>Měnové standardy</a:t>
            </a:r>
          </a:p>
          <a:p>
            <a:r>
              <a:rPr lang="cs-CZ" dirty="0" smtClean="0"/>
              <a:t>Tvorba peněz a multiplikátor peněžní nabídky</a:t>
            </a:r>
          </a:p>
          <a:p>
            <a:r>
              <a:rPr lang="cs-CZ" dirty="0" smtClean="0"/>
              <a:t>Úroková sazba</a:t>
            </a:r>
          </a:p>
          <a:p>
            <a:r>
              <a:rPr lang="cs-CZ" dirty="0" smtClean="0"/>
              <a:t>Nabídka peněz a poptávka po penězích</a:t>
            </a:r>
            <a:endParaRPr lang="cs-CZ" dirty="0"/>
          </a:p>
        </p:txBody>
      </p:sp>
    </p:spTree>
    <p:extLst>
      <p:ext uri="{BB962C8B-B14F-4D97-AF65-F5344CB8AC3E}">
        <p14:creationId xmlns:p14="http://schemas.microsoft.com/office/powerpoint/2010/main" val="847912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Směna naturální</a:t>
            </a:r>
            <a:endParaRPr lang="cs-CZ" b="1" dirty="0"/>
          </a:p>
        </p:txBody>
      </p:sp>
      <p:sp>
        <p:nvSpPr>
          <p:cNvPr id="3" name="Zástupný symbol pro obsah 2"/>
          <p:cNvSpPr>
            <a:spLocks noGrp="1"/>
          </p:cNvSpPr>
          <p:nvPr>
            <p:ph idx="1"/>
          </p:nvPr>
        </p:nvSpPr>
        <p:spPr/>
        <p:txBody>
          <a:bodyPr/>
          <a:lstStyle/>
          <a:p>
            <a:r>
              <a:rPr lang="cs-CZ" b="1" dirty="0" smtClean="0"/>
              <a:t>Přímá naturální směna </a:t>
            </a:r>
            <a:r>
              <a:rPr lang="cs-CZ" dirty="0" smtClean="0"/>
              <a:t>– zboží za zboží, Z - Z</a:t>
            </a:r>
          </a:p>
          <a:p>
            <a:r>
              <a:rPr lang="cs-CZ" b="1" dirty="0" smtClean="0"/>
              <a:t>Zprostředkovaná, nepřímá naturální směna</a:t>
            </a:r>
            <a:r>
              <a:rPr lang="cs-CZ" dirty="0" smtClean="0"/>
              <a:t> – směna zboží za zboží zprostředkovaná komoditními penězi, jako ekvivalentem směny,</a:t>
            </a:r>
            <a:r>
              <a:rPr lang="cs-CZ" dirty="0"/>
              <a:t> </a:t>
            </a:r>
            <a:r>
              <a:rPr lang="cs-CZ" dirty="0" smtClean="0"/>
              <a:t>Z – </a:t>
            </a:r>
            <a:r>
              <a:rPr lang="cs-CZ" dirty="0" err="1" smtClean="0"/>
              <a:t>KP</a:t>
            </a:r>
            <a:r>
              <a:rPr lang="cs-CZ" dirty="0" smtClean="0"/>
              <a:t> - Z</a:t>
            </a:r>
          </a:p>
        </p:txBody>
      </p:sp>
    </p:spTree>
    <p:extLst>
      <p:ext uri="{BB962C8B-B14F-4D97-AF65-F5344CB8AC3E}">
        <p14:creationId xmlns:p14="http://schemas.microsoft.com/office/powerpoint/2010/main" val="3821802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Komoditní peníze</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dirty="0" smtClean="0"/>
              <a:t>Komoditní peníze obecně jsou </a:t>
            </a:r>
            <a:r>
              <a:rPr lang="cs-CZ" b="1" dirty="0" smtClean="0"/>
              <a:t>ekvivalentem </a:t>
            </a:r>
            <a:r>
              <a:rPr lang="cs-CZ" dirty="0" smtClean="0"/>
              <a:t>směny</a:t>
            </a:r>
          </a:p>
          <a:p>
            <a:r>
              <a:rPr lang="cs-CZ" dirty="0" smtClean="0"/>
              <a:t>Komoditní peníze fungovaly jako </a:t>
            </a:r>
            <a:r>
              <a:rPr lang="cs-CZ" b="1" dirty="0" smtClean="0"/>
              <a:t>prostředek směny</a:t>
            </a:r>
          </a:p>
          <a:p>
            <a:r>
              <a:rPr lang="cs-CZ" b="1" dirty="0" smtClean="0"/>
              <a:t>Komoditní peníze</a:t>
            </a:r>
            <a:r>
              <a:rPr lang="cs-CZ" dirty="0" smtClean="0"/>
              <a:t> – dobytek, hlinění tabulky, mušle, nástroje (motyky, rýče, nože, sekyry apod.), jantar, kameny, vejce, ptačí péra, psí zuby, kousky železa, hřebíky, kožené peníze, zlatý prach, kakaové boby, tabák, koně, ovce, jehněčí kůže, rýže, obilí, sůl, čaj, sýr, eskymácké čluny, vodka, příze atd.</a:t>
            </a:r>
            <a:endParaRPr lang="cs-CZ" b="1" dirty="0"/>
          </a:p>
        </p:txBody>
      </p:sp>
    </p:spTree>
    <p:extLst>
      <p:ext uri="{BB962C8B-B14F-4D97-AF65-F5344CB8AC3E}">
        <p14:creationId xmlns:p14="http://schemas.microsoft.com/office/powerpoint/2010/main" val="1893707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Peněžní směna</a:t>
            </a:r>
            <a:endParaRPr lang="cs-CZ" b="1" dirty="0"/>
          </a:p>
        </p:txBody>
      </p:sp>
      <p:sp>
        <p:nvSpPr>
          <p:cNvPr id="3" name="Zástupný symbol pro obsah 2"/>
          <p:cNvSpPr>
            <a:spLocks noGrp="1"/>
          </p:cNvSpPr>
          <p:nvPr>
            <p:ph idx="1"/>
          </p:nvPr>
        </p:nvSpPr>
        <p:spPr/>
        <p:txBody>
          <a:bodyPr/>
          <a:lstStyle/>
          <a:p>
            <a:r>
              <a:rPr lang="cs-CZ" dirty="0" smtClean="0"/>
              <a:t>Peněžní směna: peníze – zboží – peníze</a:t>
            </a:r>
          </a:p>
          <a:p>
            <a:r>
              <a:rPr lang="cs-CZ" dirty="0" smtClean="0"/>
              <a:t>Peníze se stávají </a:t>
            </a:r>
            <a:r>
              <a:rPr lang="cs-CZ" b="1" dirty="0" smtClean="0"/>
              <a:t>všeobecným ekvivalentem</a:t>
            </a:r>
            <a:r>
              <a:rPr lang="cs-CZ" dirty="0" smtClean="0"/>
              <a:t>, peníze jsou tak prostředkem peněžní směny</a:t>
            </a:r>
            <a:endParaRPr lang="cs-CZ" b="1" dirty="0"/>
          </a:p>
        </p:txBody>
      </p:sp>
    </p:spTree>
    <p:extLst>
      <p:ext uri="{BB962C8B-B14F-4D97-AF65-F5344CB8AC3E}">
        <p14:creationId xmlns:p14="http://schemas.microsoft.com/office/powerpoint/2010/main" val="179326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Pojem měna</a:t>
            </a:r>
            <a:endParaRPr lang="cs-CZ" b="1" dirty="0"/>
          </a:p>
        </p:txBody>
      </p:sp>
      <p:sp>
        <p:nvSpPr>
          <p:cNvPr id="3" name="Zástupný symbol pro obsah 2"/>
          <p:cNvSpPr>
            <a:spLocks noGrp="1"/>
          </p:cNvSpPr>
          <p:nvPr>
            <p:ph idx="1"/>
          </p:nvPr>
        </p:nvSpPr>
        <p:spPr/>
        <p:txBody>
          <a:bodyPr>
            <a:normAutofit fontScale="92500"/>
          </a:bodyPr>
          <a:lstStyle/>
          <a:p>
            <a:pPr marL="0" indent="0">
              <a:buNone/>
            </a:pPr>
            <a:r>
              <a:rPr lang="cs-CZ" dirty="0" smtClean="0"/>
              <a:t>Měnu definujeme jako </a:t>
            </a:r>
            <a:r>
              <a:rPr lang="cs-CZ" b="1" dirty="0" smtClean="0"/>
              <a:t>národní formu peněz</a:t>
            </a:r>
            <a:r>
              <a:rPr lang="cs-CZ" dirty="0" smtClean="0"/>
              <a:t>, resp. </a:t>
            </a:r>
            <a:r>
              <a:rPr lang="cs-CZ" b="1" dirty="0" smtClean="0"/>
              <a:t>dohodnutou integrační nadnárodní formu peněz.</a:t>
            </a:r>
            <a:endParaRPr lang="cs-CZ" dirty="0" smtClean="0"/>
          </a:p>
          <a:p>
            <a:pPr marL="0" indent="0">
              <a:buNone/>
            </a:pPr>
            <a:r>
              <a:rPr lang="cs-CZ" dirty="0" smtClean="0"/>
              <a:t>Každá měna má technické a ekonomické znaky.</a:t>
            </a:r>
          </a:p>
          <a:p>
            <a:pPr marL="0" indent="0">
              <a:buNone/>
            </a:pPr>
            <a:r>
              <a:rPr lang="cs-CZ" dirty="0" smtClean="0"/>
              <a:t>Technické znaky – název měny, hotovostní druhy vč. Dané nominální struktury, dělení a kumulace, výlučnost měny, způsob stanovení měnového kurzu.</a:t>
            </a:r>
          </a:p>
          <a:p>
            <a:pPr marL="0" indent="0">
              <a:buNone/>
            </a:pPr>
            <a:r>
              <a:rPr lang="cs-CZ" dirty="0" smtClean="0"/>
              <a:t>Ekonomické znaky – charakter emise peněz, způsob zajištění měnové stability, </a:t>
            </a:r>
            <a:endParaRPr lang="cs-CZ" dirty="0"/>
          </a:p>
        </p:txBody>
      </p:sp>
    </p:spTree>
    <p:extLst>
      <p:ext uri="{BB962C8B-B14F-4D97-AF65-F5344CB8AC3E}">
        <p14:creationId xmlns:p14="http://schemas.microsoft.com/office/powerpoint/2010/main" val="4117829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Koruna česká (Kč)</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Konkrétně koruna česká je charakterizována těmito znaky:</a:t>
            </a:r>
          </a:p>
          <a:p>
            <a:r>
              <a:rPr lang="cs-CZ" b="1" dirty="0" smtClean="0"/>
              <a:t>Název měny</a:t>
            </a:r>
            <a:r>
              <a:rPr lang="cs-CZ" dirty="0" smtClean="0"/>
              <a:t>,</a:t>
            </a:r>
          </a:p>
          <a:p>
            <a:r>
              <a:rPr lang="cs-CZ" b="1" dirty="0" smtClean="0"/>
              <a:t>Dělení</a:t>
            </a:r>
            <a:r>
              <a:rPr lang="cs-CZ" dirty="0" smtClean="0"/>
              <a:t>,</a:t>
            </a:r>
          </a:p>
          <a:p>
            <a:r>
              <a:rPr lang="cs-CZ" b="1" dirty="0" smtClean="0"/>
              <a:t>Výlučnost měny</a:t>
            </a:r>
            <a:r>
              <a:rPr lang="cs-CZ" dirty="0" smtClean="0"/>
              <a:t> ( zákonné platidlo na daném území, v ČR stanovuje zákon č. 6/1993 Sb., o České národní bance)</a:t>
            </a:r>
          </a:p>
          <a:p>
            <a:r>
              <a:rPr lang="cs-CZ" b="1" dirty="0" smtClean="0"/>
              <a:t>Způsob stanovení měnového kurzu</a:t>
            </a:r>
          </a:p>
          <a:p>
            <a:r>
              <a:rPr lang="cs-CZ" b="1" dirty="0" smtClean="0"/>
              <a:t>Charakter emise peněz </a:t>
            </a:r>
            <a:r>
              <a:rPr lang="cs-CZ" dirty="0" smtClean="0"/>
              <a:t>(hotovostní a bezhotovostní)</a:t>
            </a:r>
            <a:endParaRPr lang="cs-CZ" dirty="0"/>
          </a:p>
        </p:txBody>
      </p:sp>
    </p:spTree>
    <p:extLst>
      <p:ext uri="{BB962C8B-B14F-4D97-AF65-F5344CB8AC3E}">
        <p14:creationId xmlns:p14="http://schemas.microsoft.com/office/powerpoint/2010/main" val="2611027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Vývoj emise peněz</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b="1" dirty="0" smtClean="0"/>
              <a:t>Mincovnictví</a:t>
            </a:r>
            <a:r>
              <a:rPr lang="cs-CZ" dirty="0" smtClean="0"/>
              <a:t> (založené na monometalismu nebo na bimetalismu, decentralizovaná a centralizovaná, emise plnohodnotných mincí a emise neplnohodnotných mincí)</a:t>
            </a:r>
          </a:p>
          <a:p>
            <a:r>
              <a:rPr lang="cs-CZ" b="1" dirty="0" smtClean="0"/>
              <a:t>Státně rozpočtová emise </a:t>
            </a:r>
            <a:r>
              <a:rPr lang="cs-CZ" dirty="0" smtClean="0"/>
              <a:t>(emise peněz panovníkem na krytí svých potřeb, dnes získávání prostředků do státního rozpočtu – emise státovek)</a:t>
            </a:r>
          </a:p>
          <a:p>
            <a:r>
              <a:rPr lang="cs-CZ" b="1" dirty="0" smtClean="0"/>
              <a:t>Klasická bankovně úvěrová emise</a:t>
            </a:r>
            <a:r>
              <a:rPr lang="cs-CZ" dirty="0" smtClean="0"/>
              <a:t> (vydávání bankovek, emise byla krytá směnkami, měnovými kovy, bez krytí – fiduciární emise)</a:t>
            </a:r>
          </a:p>
          <a:p>
            <a:r>
              <a:rPr lang="cs-CZ" b="1" dirty="0" smtClean="0"/>
              <a:t>Moderní bankovně úvěrová emise</a:t>
            </a:r>
            <a:r>
              <a:rPr lang="cs-CZ" dirty="0" smtClean="0"/>
              <a:t> (modifikovaná bankovně úvěrová emise)</a:t>
            </a:r>
            <a:endParaRPr lang="cs-CZ" dirty="0"/>
          </a:p>
        </p:txBody>
      </p:sp>
    </p:spTree>
    <p:extLst>
      <p:ext uri="{BB962C8B-B14F-4D97-AF65-F5344CB8AC3E}">
        <p14:creationId xmlns:p14="http://schemas.microsoft.com/office/powerpoint/2010/main" val="36086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Měnové standardy</a:t>
            </a:r>
            <a:endParaRPr lang="cs-CZ" b="1" dirty="0"/>
          </a:p>
        </p:txBody>
      </p:sp>
      <p:sp>
        <p:nvSpPr>
          <p:cNvPr id="3" name="Zástupný symbol pro obsah 2"/>
          <p:cNvSpPr>
            <a:spLocks noGrp="1"/>
          </p:cNvSpPr>
          <p:nvPr>
            <p:ph idx="1"/>
          </p:nvPr>
        </p:nvSpPr>
        <p:spPr/>
        <p:txBody>
          <a:bodyPr/>
          <a:lstStyle/>
          <a:p>
            <a:r>
              <a:rPr lang="cs-CZ" dirty="0" smtClean="0"/>
              <a:t>Zlatý standard</a:t>
            </a:r>
          </a:p>
          <a:p>
            <a:r>
              <a:rPr lang="cs-CZ" dirty="0" smtClean="0"/>
              <a:t>Standard zlatého slitku</a:t>
            </a:r>
          </a:p>
          <a:p>
            <a:r>
              <a:rPr lang="cs-CZ" dirty="0" smtClean="0"/>
              <a:t>Standard zlaté rezervy</a:t>
            </a:r>
          </a:p>
          <a:p>
            <a:r>
              <a:rPr lang="cs-CZ" dirty="0" smtClean="0"/>
              <a:t>Standard zlaté devizy</a:t>
            </a:r>
          </a:p>
          <a:p>
            <a:r>
              <a:rPr lang="cs-CZ" dirty="0" smtClean="0"/>
              <a:t>Zlatý dolarový standard</a:t>
            </a:r>
          </a:p>
          <a:p>
            <a:r>
              <a:rPr lang="cs-CZ" dirty="0" smtClean="0"/>
              <a:t>Nařízený standard</a:t>
            </a:r>
          </a:p>
          <a:p>
            <a:endParaRPr lang="cs-CZ" dirty="0"/>
          </a:p>
        </p:txBody>
      </p:sp>
    </p:spTree>
    <p:extLst>
      <p:ext uri="{BB962C8B-B14F-4D97-AF65-F5344CB8AC3E}">
        <p14:creationId xmlns:p14="http://schemas.microsoft.com/office/powerpoint/2010/main" val="2930711765"/>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732</Words>
  <Application>Microsoft Office PowerPoint</Application>
  <PresentationFormat>Předvádění na obrazovce (4:3)</PresentationFormat>
  <Paragraphs>81</Paragraphs>
  <Slides>17</Slides>
  <Notes>0</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Motiv systému Office</vt:lpstr>
      <vt:lpstr>Peníze a peněžní trh TNH 2 (S-6)</vt:lpstr>
      <vt:lpstr>Obsah</vt:lpstr>
      <vt:lpstr>Směna naturální</vt:lpstr>
      <vt:lpstr>Komoditní peníze</vt:lpstr>
      <vt:lpstr>Peněžní směna</vt:lpstr>
      <vt:lpstr>Pojem měna</vt:lpstr>
      <vt:lpstr>Koruna česká (Kč)</vt:lpstr>
      <vt:lpstr>Vývoj emise peněz</vt:lpstr>
      <vt:lpstr>Měnové standardy</vt:lpstr>
      <vt:lpstr>Definice peněz a funkce peněz</vt:lpstr>
      <vt:lpstr>Proces utváření vkladů</vt:lpstr>
      <vt:lpstr>Multiplikátor peněžní nabídky</vt:lpstr>
      <vt:lpstr>Úroková míra</vt:lpstr>
      <vt:lpstr>Nominální a reálná úroková sazba</vt:lpstr>
      <vt:lpstr>Poptávka po penězích</vt:lpstr>
      <vt:lpstr>Nabídka peněz</vt:lpstr>
      <vt:lpstr>Použitá literatura</vt:lpstr>
    </vt:vector>
  </TitlesOfParts>
  <Company>Univerzita Karlova v Praze, Právnická Fakulta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Peníze a peněžní trh</dc:title>
  <dc:creator>Pavel Seknička</dc:creator>
  <cp:lastModifiedBy>Michaela Spackova</cp:lastModifiedBy>
  <cp:revision>16</cp:revision>
  <dcterms:created xsi:type="dcterms:W3CDTF">2015-10-18T13:40:12Z</dcterms:created>
  <dcterms:modified xsi:type="dcterms:W3CDTF">2018-11-23T10:17:16Z</dcterms:modified>
</cp:coreProperties>
</file>