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73" r:id="rId8"/>
    <p:sldId id="274" r:id="rId9"/>
    <p:sldId id="275" r:id="rId10"/>
    <p:sldId id="276" r:id="rId11"/>
    <p:sldId id="277" r:id="rId12"/>
    <p:sldId id="261" r:id="rId13"/>
    <p:sldId id="262" r:id="rId14"/>
    <p:sldId id="271" r:id="rId15"/>
    <p:sldId id="272" r:id="rId16"/>
    <p:sldId id="263" r:id="rId17"/>
    <p:sldId id="266" r:id="rId18"/>
    <p:sldId id="267" r:id="rId19"/>
    <p:sldId id="268" r:id="rId20"/>
    <p:sldId id="269" r:id="rId21"/>
    <p:sldId id="270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5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56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8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25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4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56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66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23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8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2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0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F3383-BF5E-40A2-AFB9-E3DBF29F32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ABE41-EF7B-4D0A-82A9-26D9A3E6D3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6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4632" cy="1440159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 smtClean="0"/>
              <a:t>Finanční trh a peníze</a:t>
            </a:r>
            <a:br>
              <a:rPr lang="cs-CZ" b="1" dirty="0" smtClean="0"/>
            </a:br>
            <a:r>
              <a:rPr lang="cs-CZ" b="1" dirty="0" smtClean="0"/>
              <a:t>TNH 2 (S-5)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085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Funkce finančního systému, </a:t>
            </a:r>
            <a:br>
              <a:rPr lang="cs-CZ" b="1" dirty="0"/>
            </a:br>
            <a:r>
              <a:rPr lang="cs-CZ" b="1" dirty="0"/>
              <a:t>resp. finančního trhu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Finanční systém (finanční trh) </a:t>
            </a:r>
            <a:r>
              <a:rPr lang="cs-CZ" dirty="0"/>
              <a:t>je složitý mechanismus zabezpečující řadu vzájemně souvisejících </a:t>
            </a:r>
            <a:r>
              <a:rPr lang="cs-CZ" b="1" dirty="0"/>
              <a:t>funkcí</a:t>
            </a:r>
            <a:r>
              <a:rPr lang="cs-CZ" dirty="0"/>
              <a:t>:</a:t>
            </a:r>
          </a:p>
          <a:p>
            <a:r>
              <a:rPr lang="cs-CZ" b="1" dirty="0"/>
              <a:t>Depozitní funkce</a:t>
            </a:r>
            <a:r>
              <a:rPr lang="cs-CZ" dirty="0"/>
              <a:t> (umožňuje provádět finanční investice, tj. přeměňovat peníze na finanční kapitál);</a:t>
            </a:r>
          </a:p>
          <a:p>
            <a:r>
              <a:rPr lang="cs-CZ" b="1" dirty="0"/>
              <a:t>Kreditní funkce </a:t>
            </a:r>
            <a:r>
              <a:rPr lang="cs-CZ" dirty="0"/>
              <a:t>(umožňuje ekonomickým subjektům získat potřebné volné prostředky);</a:t>
            </a:r>
          </a:p>
          <a:p>
            <a:r>
              <a:rPr lang="cs-CZ" b="1" dirty="0"/>
              <a:t>Funkce uchování hodnoty</a:t>
            </a:r>
            <a:r>
              <a:rPr lang="cs-CZ" dirty="0"/>
              <a:t> (umožňuje prostřednictvím finančních instrumentů uchovávat svoji kupní sílu, resp. minimalizovat důsledky inflace);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638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Funkce finančního systému,</a:t>
            </a:r>
            <a:br>
              <a:rPr lang="cs-CZ" b="1" dirty="0"/>
            </a:br>
            <a:r>
              <a:rPr lang="cs-CZ" b="1" dirty="0"/>
              <a:t>resp. finančního trhu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Funkce likvidity</a:t>
            </a:r>
            <a:r>
              <a:rPr lang="cs-CZ" dirty="0"/>
              <a:t> (jedná se o možnou přeměnu jednotlivých druhů finančních nástrojů na peněžní hotovost);</a:t>
            </a:r>
          </a:p>
          <a:p>
            <a:r>
              <a:rPr lang="cs-CZ" b="1" dirty="0"/>
              <a:t>Platební funkce </a:t>
            </a:r>
            <a:r>
              <a:rPr lang="cs-CZ" dirty="0"/>
              <a:t>(umožňuje provádět prostřednictvím vytvořených mechanismů všechny druhy plateb);</a:t>
            </a:r>
            <a:endParaRPr lang="cs-CZ" b="1" dirty="0"/>
          </a:p>
          <a:p>
            <a:r>
              <a:rPr lang="cs-CZ" b="1" dirty="0"/>
              <a:t>Funkce ochrany proti riziku </a:t>
            </a:r>
            <a:r>
              <a:rPr lang="cs-CZ" dirty="0"/>
              <a:t>(jedná se o funkci, zajišťující ochranu jednotlivých ekonomických subjektů proti různým druhům rizika a to prostřednictvím pojištění a zajištění, ale i podporou diverzifikace portfolií)</a:t>
            </a:r>
          </a:p>
          <a:p>
            <a:r>
              <a:rPr lang="cs-CZ" b="1" dirty="0"/>
              <a:t>Funkce politická</a:t>
            </a:r>
            <a:r>
              <a:rPr lang="cs-CZ" dirty="0"/>
              <a:t> (jedná se o funkci státu, kdy formou politiky, hl. </a:t>
            </a:r>
            <a:r>
              <a:rPr lang="cs-CZ" b="1" dirty="0"/>
              <a:t>fiskální</a:t>
            </a:r>
            <a:r>
              <a:rPr lang="cs-CZ" dirty="0"/>
              <a:t> ovlivňuje fungování finančního systému, resp. finančního trhu, ale i monetární politiky centrální banky).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73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Nabídka a poptávka na finančním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Nabídka</a:t>
            </a:r>
            <a:r>
              <a:rPr lang="cs-CZ" dirty="0" smtClean="0"/>
              <a:t> – půjčovatelé peněz (finančních aktiv, finančních instrumentů), tzv. přebytkové subjekty – </a:t>
            </a:r>
            <a:r>
              <a:rPr lang="cs-CZ" b="1" dirty="0" smtClean="0"/>
              <a:t>spoření</a:t>
            </a:r>
            <a:r>
              <a:rPr lang="cs-CZ" dirty="0" smtClean="0"/>
              <a:t>, tj. úspory</a:t>
            </a:r>
          </a:p>
          <a:p>
            <a:r>
              <a:rPr lang="cs-CZ" b="1" dirty="0" smtClean="0"/>
              <a:t>Poptávka </a:t>
            </a:r>
            <a:r>
              <a:rPr lang="cs-CZ" dirty="0" smtClean="0"/>
              <a:t>– zájemci o peníze ( finančních aktiv, finančních instrumentů), tzv. deficitní subjekty – </a:t>
            </a:r>
            <a:r>
              <a:rPr lang="cs-CZ" b="1" dirty="0" smtClean="0"/>
              <a:t>investování</a:t>
            </a:r>
            <a:r>
              <a:rPr lang="cs-CZ" dirty="0" smtClean="0"/>
              <a:t>, tj. investice</a:t>
            </a:r>
          </a:p>
        </p:txBody>
      </p:sp>
    </p:spTree>
    <p:extLst>
      <p:ext uri="{BB962C8B-B14F-4D97-AF65-F5344CB8AC3E}">
        <p14:creationId xmlns:p14="http://schemas.microsoft.com/office/powerpoint/2010/main" val="2434118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Kategorizace subjektů působících na finančním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Zaměříme se na </a:t>
            </a:r>
            <a:r>
              <a:rPr lang="cs-CZ" b="1" dirty="0" smtClean="0"/>
              <a:t>„finanční instituce“</a:t>
            </a:r>
            <a:r>
              <a:rPr lang="cs-CZ" dirty="0" smtClean="0"/>
              <a:t>, které budou chápány  jako „licencované a státem regulované podnikatelské společnosti mající právní subjektivitu, jež nabízejí finanční produkty a poskytují finanční služby v souladu s udělenou licencí (resp. povolením k činnosti).</a:t>
            </a:r>
          </a:p>
          <a:p>
            <a:pPr marL="0" indent="0" algn="just">
              <a:buNone/>
            </a:pPr>
            <a:r>
              <a:rPr lang="cs-CZ" dirty="0" smtClean="0"/>
              <a:t>Dvě hlediska:</a:t>
            </a:r>
          </a:p>
          <a:p>
            <a:pPr algn="just"/>
            <a:r>
              <a:rPr lang="cs-CZ" dirty="0" smtClean="0"/>
              <a:t>Teoretické členění finančních institucí;</a:t>
            </a:r>
          </a:p>
          <a:p>
            <a:pPr algn="just"/>
            <a:r>
              <a:rPr lang="cs-CZ" dirty="0" smtClean="0"/>
              <a:t>Systematizace finančních institucí používaná v praxi.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351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Teoretické členění finančních institucí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Toto členění vychází z jednotlivých funkcí finančního systému, resp. finančního trhu a lze je rozdělit podle obsahové náplně jejich činnosti na:</a:t>
            </a:r>
          </a:p>
          <a:p>
            <a:r>
              <a:rPr lang="cs-CZ" dirty="0" smtClean="0"/>
              <a:t>Finanční instituce nabízející investiční produkty a služby;</a:t>
            </a:r>
          </a:p>
          <a:p>
            <a:r>
              <a:rPr lang="cs-CZ" dirty="0" smtClean="0"/>
              <a:t>Finanční instituce nabízející neinvestiční produkty a služby;</a:t>
            </a:r>
          </a:p>
          <a:p>
            <a:r>
              <a:rPr lang="cs-CZ" dirty="0" smtClean="0"/>
              <a:t>Ostatní licencované instituce finančního systému, resp. finančního trhu.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078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Systematizace finančních institucí používaná v praxi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r>
              <a:rPr lang="cs-CZ" b="1" dirty="0" smtClean="0"/>
              <a:t>Instituce sektoru bankovnictví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Obchodní banky,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Nebankovní spořitelní instituce.</a:t>
            </a:r>
          </a:p>
          <a:p>
            <a:pPr marL="457200" lvl="1" indent="0">
              <a:buNone/>
            </a:pPr>
            <a:r>
              <a:rPr lang="cs-CZ" b="1" dirty="0" smtClean="0"/>
              <a:t>Nebankovní instituce sektoru investičních služeb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Obchodníci s cennými papíry,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Investiční společnosti a investiční fondy,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Penzijní společnosti, resp. penzijní fondy,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Burzy, resp. regulované (organizované) trhy.</a:t>
            </a:r>
          </a:p>
          <a:p>
            <a:pPr marL="457200" lvl="1" indent="0">
              <a:buNone/>
            </a:pPr>
            <a:r>
              <a:rPr lang="cs-CZ" b="1" dirty="0" smtClean="0"/>
              <a:t>Instituce sektoru pojišťovnictví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Pojišťovny,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Zajišťovny.</a:t>
            </a:r>
          </a:p>
          <a:p>
            <a:pPr marL="457200" lvl="1" indent="0">
              <a:buNone/>
            </a:pPr>
            <a:r>
              <a:rPr lang="cs-CZ" b="1" dirty="0" smtClean="0"/>
              <a:t>Další licencované subjekty finančního systému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Instituce regulace a dohledu,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Ratingové agentury,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Garanční fondy,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Různé licencované profese fyzických osob.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64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finančních transakcí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Přímé financování</a:t>
            </a:r>
          </a:p>
          <a:p>
            <a:pPr algn="just"/>
            <a:r>
              <a:rPr lang="cs-CZ" dirty="0"/>
              <a:t>Polopřímé financování</a:t>
            </a:r>
          </a:p>
          <a:p>
            <a:pPr algn="just"/>
            <a:r>
              <a:rPr lang="cs-CZ" b="1" dirty="0"/>
              <a:t>Nepřímé (zprostředkované) financování</a:t>
            </a:r>
            <a:r>
              <a:rPr lang="cs-CZ" dirty="0"/>
              <a:t>, tyto operace realizují zprostředkovatelské instituce, bankovního nebo nebankovního charakteru. Hlavním důvodem vzniku a specializace zprostředkovatelských institucí jsou </a:t>
            </a:r>
            <a:r>
              <a:rPr lang="cs-CZ" b="1" dirty="0"/>
              <a:t>transakční a informační náklady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Bez finančního zprostředkování by finanční trhy nebyly </a:t>
            </a:r>
            <a:r>
              <a:rPr lang="cs-CZ" b="1" dirty="0"/>
              <a:t>plně efektivní a nedávaly by plný užitek</a:t>
            </a:r>
            <a:r>
              <a:rPr lang="cs-CZ" dirty="0"/>
              <a:t>, přičemž největší význam je všeobecně přikládán </a:t>
            </a:r>
            <a:r>
              <a:rPr lang="cs-CZ" b="1" dirty="0"/>
              <a:t>financování nepřímému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906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finančních aktiv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Peníze</a:t>
            </a:r>
            <a:r>
              <a:rPr lang="cs-CZ" dirty="0"/>
              <a:t>, jsou všeobecně považovány za nejvýznamnější  finanční aktivum, na toto aktivum jsou tak kladeny určité požadavky: vysoký stupeň likvidity, neexistence výrobní substituce.</a:t>
            </a:r>
          </a:p>
          <a:p>
            <a:pPr algn="just"/>
            <a:r>
              <a:rPr lang="cs-CZ" b="1" dirty="0"/>
              <a:t>Majetkové finanční instrumenty</a:t>
            </a:r>
            <a:r>
              <a:rPr lang="cs-CZ" dirty="0"/>
              <a:t>, představují doklad o vlastnictví, např. akcie</a:t>
            </a:r>
          </a:p>
          <a:p>
            <a:pPr algn="just"/>
            <a:r>
              <a:rPr lang="cs-CZ" b="1" dirty="0"/>
              <a:t>Dluhové (dlužní) instrumenty</a:t>
            </a:r>
            <a:r>
              <a:rPr lang="cs-CZ" dirty="0"/>
              <a:t>, jde o finanční investiční nástroje, zaručující jejich majitelům jak navrácení peněz půjčeným jiným subjektům, tak zpravidla tak i předem dohodnutou odměnu pramenící z jejich zapůjčení, např. dluhopisy.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604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Kapitálový trh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Kapitálový trh je systém institucí a instrumentů zajišťující pohyb střednědobého kapitálu mezi ekonomickými subjekty prostřednictvím různých forem cenných papírů (resp. investičních nástrojů). (Dědič, J.)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448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trh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Peněžním trhem můžeme nazývat jakýkoliv trh s vysoce likvidními aktivy (např. peníze, úvěry, půjčky), udržovaný v činnosti řadou identifikovatelných a aktivních institucí.</a:t>
            </a:r>
          </a:p>
          <a:p>
            <a:pPr marL="0" indent="0">
              <a:buNone/>
            </a:pPr>
            <a:r>
              <a:rPr lang="cs-CZ" dirty="0" smtClean="0"/>
              <a:t>V monetární teorii se používá také definice trhu se </a:t>
            </a:r>
            <a:r>
              <a:rPr lang="cs-CZ" dirty="0" err="1" smtClean="0"/>
              <a:t>zapůjčitelnými</a:t>
            </a:r>
            <a:r>
              <a:rPr lang="cs-CZ" dirty="0"/>
              <a:t> </a:t>
            </a:r>
            <a:r>
              <a:rPr lang="cs-CZ" dirty="0" smtClean="0"/>
              <a:t>fondy v jeho nejobecnější a blíže nespecifikovaném významu.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30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Definice trhu a jeho funkce (opakování)</a:t>
            </a:r>
          </a:p>
          <a:p>
            <a:r>
              <a:rPr lang="cs-CZ" dirty="0" smtClean="0"/>
              <a:t>Definice finančního trhu</a:t>
            </a:r>
          </a:p>
          <a:p>
            <a:r>
              <a:rPr lang="cs-CZ" dirty="0" smtClean="0"/>
              <a:t>Členění a funkce finančního trhu</a:t>
            </a:r>
          </a:p>
          <a:p>
            <a:r>
              <a:rPr lang="cs-CZ" dirty="0" smtClean="0"/>
              <a:t>Nabídka a poptávka na finančním trhu</a:t>
            </a:r>
          </a:p>
          <a:p>
            <a:r>
              <a:rPr lang="cs-CZ" dirty="0" smtClean="0"/>
              <a:t>Zprostředkování na finančním trhu</a:t>
            </a:r>
          </a:p>
          <a:p>
            <a:r>
              <a:rPr lang="cs-CZ" dirty="0" smtClean="0"/>
              <a:t>Kategorizace subjektů působících na finančním trhu</a:t>
            </a:r>
          </a:p>
          <a:p>
            <a:r>
              <a:rPr lang="cs-CZ" dirty="0" smtClean="0"/>
              <a:t>Typy finančních transakcí</a:t>
            </a:r>
          </a:p>
          <a:p>
            <a:r>
              <a:rPr lang="cs-CZ" dirty="0" smtClean="0"/>
              <a:t>Druhy finančních aktiv</a:t>
            </a:r>
          </a:p>
          <a:p>
            <a:r>
              <a:rPr lang="cs-CZ" dirty="0" smtClean="0"/>
              <a:t>Peníze a jejich funkce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615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Peníze jsou všeobecný ekvivalent, slouží tak jako všeobecné přijímaný prostředek směny.</a:t>
            </a:r>
          </a:p>
          <a:p>
            <a:pPr marL="0" indent="0">
              <a:buNone/>
            </a:pPr>
            <a:r>
              <a:rPr lang="cs-CZ" b="1" dirty="0" smtClean="0"/>
              <a:t>Funkce peněz:</a:t>
            </a:r>
          </a:p>
          <a:p>
            <a:r>
              <a:rPr lang="cs-CZ" dirty="0" smtClean="0"/>
              <a:t>Prostředek směny;</a:t>
            </a:r>
          </a:p>
          <a:p>
            <a:r>
              <a:rPr lang="cs-CZ" dirty="0" smtClean="0"/>
              <a:t>Zúčtovací (účetní) jednotka;</a:t>
            </a:r>
          </a:p>
          <a:p>
            <a:r>
              <a:rPr lang="cs-CZ" dirty="0" smtClean="0"/>
              <a:t>Uchovatel hodnoty.</a:t>
            </a:r>
          </a:p>
          <a:p>
            <a:pPr marL="0" indent="0">
              <a:buNone/>
            </a:pPr>
            <a:r>
              <a:rPr lang="cs-CZ" dirty="0" smtClean="0"/>
              <a:t>Funkci peněz mohou plnit pouze aktiva, která splňují určité požadavky:</a:t>
            </a:r>
          </a:p>
          <a:p>
            <a:r>
              <a:rPr lang="cs-CZ" dirty="0" smtClean="0"/>
              <a:t>Vysoký stupeň likvidity;</a:t>
            </a:r>
          </a:p>
          <a:p>
            <a:r>
              <a:rPr lang="cs-CZ" dirty="0" smtClean="0"/>
              <a:t>Neexistence výrobní substituce.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76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Témata k opakování na příští seminář: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Vývoj směny  (směna naturální a peněžní)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Vývoj emise peněz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Měnové standardy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Definice a funkce peněz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Pojem měny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Proces vytváření vkladů (tzv. tvorba peněz)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Úroková míra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Poptávka po penězích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Nabídka peněz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Multiplikátor peněžní nabídky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Bankovnictví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Bankovní rezervy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Monetární politika a centrální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999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Rejnuš</a:t>
            </a:r>
            <a:r>
              <a:rPr lang="cs-CZ" dirty="0" smtClean="0"/>
              <a:t>, O.: Finanční trhy.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2016.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14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Trh charakterizujeme jako: „… mechanismus, jehož prostřednictvím se kupující a prodávající střetávají, aby určili cenu zboží a množství, jež se nakoupí a prodá.“ (</a:t>
            </a:r>
            <a:r>
              <a:rPr lang="cs-CZ" dirty="0" err="1" smtClean="0"/>
              <a:t>Samuelson</a:t>
            </a:r>
            <a:r>
              <a:rPr lang="cs-CZ" dirty="0" smtClean="0"/>
              <a:t>, P. A. – </a:t>
            </a:r>
            <a:r>
              <a:rPr lang="cs-CZ" dirty="0" err="1" smtClean="0"/>
              <a:t>Nordhaus</a:t>
            </a:r>
            <a:r>
              <a:rPr lang="cs-CZ" dirty="0" smtClean="0"/>
              <a:t>, W. D.: Ekonomie. 18. vydání. Praha, Svoboda 2007)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85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funkce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Funkce informační </a:t>
            </a:r>
            <a:r>
              <a:rPr lang="cs-CZ" dirty="0" smtClean="0"/>
              <a:t>– trhy přenášejí informace, především prostřednictvím cen,</a:t>
            </a:r>
          </a:p>
          <a:p>
            <a:r>
              <a:rPr lang="cs-CZ" b="1" dirty="0" smtClean="0"/>
              <a:t>Funkce stimulační </a:t>
            </a:r>
            <a:r>
              <a:rPr lang="cs-CZ" dirty="0" smtClean="0"/>
              <a:t>– trhy stimulují (podněcují) ekonomické činnosti,</a:t>
            </a:r>
          </a:p>
          <a:p>
            <a:r>
              <a:rPr lang="cs-CZ" b="1" dirty="0" smtClean="0"/>
              <a:t>Funkce alokační </a:t>
            </a:r>
            <a:r>
              <a:rPr lang="cs-CZ" dirty="0" smtClean="0"/>
              <a:t>– trhy rozdělují zdroje jednotlivým subjektům</a:t>
            </a:r>
          </a:p>
          <a:p>
            <a:pPr marL="0" indent="0">
              <a:buNone/>
            </a:pPr>
            <a:r>
              <a:rPr lang="cs-CZ" dirty="0" smtClean="0"/>
              <a:t>Další funkce mohou být: distribuční a redistribuční, motivační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63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Segmenty trhů v ekonomickém systému (koloběhu)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Trh zboží a služeb</a:t>
            </a:r>
          </a:p>
          <a:p>
            <a:r>
              <a:rPr lang="cs-CZ" dirty="0" smtClean="0"/>
              <a:t>Trh výrobních faktorů</a:t>
            </a:r>
          </a:p>
          <a:p>
            <a:r>
              <a:rPr lang="cs-CZ" b="1" u="sng" dirty="0" smtClean="0"/>
              <a:t>Finanční trh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00926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trh - definice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Finanční trh </a:t>
            </a:r>
            <a:r>
              <a:rPr lang="cs-CZ" dirty="0" smtClean="0"/>
              <a:t>je systém institucí a instrumentů zajišťující pohyb peněz a kapitálu ve všech formách mezi různými ekonomickými subjekty na základě nabídky a poptávky.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63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trh- členění (1) </a:t>
            </a:r>
            <a:br>
              <a:rPr lang="cs-CZ" b="1" dirty="0"/>
            </a:br>
            <a:r>
              <a:rPr lang="cs-CZ" b="1" dirty="0"/>
              <a:t>podle </a:t>
            </a:r>
            <a:r>
              <a:rPr lang="cs-CZ" b="1" u="sng" dirty="0"/>
              <a:t>doby splatnosti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Peněžní trh</a:t>
            </a:r>
            <a:r>
              <a:rPr lang="cs-CZ" dirty="0"/>
              <a:t> – charakteristickým rysem je doba splatnosti finančních aktiv do jednoho roku, klíčovým znakem je značná likvidita, tento trh se dělí na trh krátkodobých úvěrů a krátkodobých cenných papírů</a:t>
            </a:r>
          </a:p>
          <a:p>
            <a:pPr algn="just"/>
            <a:r>
              <a:rPr lang="cs-CZ" b="1" dirty="0"/>
              <a:t>Kapitálový trh</a:t>
            </a:r>
            <a:r>
              <a:rPr lang="cs-CZ" dirty="0"/>
              <a:t> – vyznačuje se dobou splatnosti delší než jeden rok, lze jej rozdělit na trh střednědobých a dlouhodobých úvěrů a trh investičních cenných papírů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87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trh- členění (2) </a:t>
            </a:r>
            <a:br>
              <a:rPr lang="cs-CZ" b="1" dirty="0"/>
            </a:br>
            <a:r>
              <a:rPr lang="cs-CZ" b="1" dirty="0"/>
              <a:t>podle </a:t>
            </a:r>
            <a:r>
              <a:rPr lang="cs-CZ" b="1" u="sng" dirty="0"/>
              <a:t>věcného hlediska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Peněžní trh</a:t>
            </a:r>
            <a:r>
              <a:rPr lang="cs-CZ" dirty="0"/>
              <a:t> – je to trh peněz a úvěrů, bez ohledu na dobu splatnosti,</a:t>
            </a:r>
          </a:p>
          <a:p>
            <a:r>
              <a:rPr lang="cs-CZ" b="1" dirty="0"/>
              <a:t>Kapitálový trh</a:t>
            </a:r>
            <a:r>
              <a:rPr lang="cs-CZ" dirty="0"/>
              <a:t> – je to trh investičních nástrojů, zejména investičních cenných papírů,</a:t>
            </a:r>
          </a:p>
          <a:p>
            <a:r>
              <a:rPr lang="cs-CZ" b="1" dirty="0"/>
              <a:t>Devizový trh</a:t>
            </a:r>
            <a:r>
              <a:rPr lang="cs-CZ" dirty="0"/>
              <a:t> – je to trh cizích měn – FOREX</a:t>
            </a:r>
          </a:p>
          <a:p>
            <a:r>
              <a:rPr lang="cs-CZ" b="1" dirty="0"/>
              <a:t>Komoditní trh</a:t>
            </a:r>
            <a:r>
              <a:rPr lang="cs-CZ" dirty="0"/>
              <a:t> – původně sem patřily pouze měnové kovy, později i další komodity a komoditní deriváty, opce apod., které jsou obchodované na komoditních burzách a mají finanční vypořádání, jsou to také obchody s komoditními CP (skladištní listy), které mají peněžní vypořádání.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38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trh – členění (3)</a:t>
            </a:r>
            <a:br>
              <a:rPr lang="cs-CZ" b="1" dirty="0"/>
            </a:br>
            <a:r>
              <a:rPr lang="cs-CZ" b="1" dirty="0"/>
              <a:t>podle </a:t>
            </a:r>
            <a:r>
              <a:rPr lang="cs-CZ" b="1" u="sng" dirty="0"/>
              <a:t>prostorového hlediska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Lokální </a:t>
            </a:r>
          </a:p>
          <a:p>
            <a:r>
              <a:rPr lang="cs-CZ" dirty="0"/>
              <a:t>Regionální</a:t>
            </a:r>
          </a:p>
          <a:p>
            <a:r>
              <a:rPr lang="cs-CZ" dirty="0"/>
              <a:t>Národní</a:t>
            </a:r>
          </a:p>
          <a:p>
            <a:r>
              <a:rPr lang="cs-CZ" dirty="0"/>
              <a:t>Mezinárodní, nadnárodní (př. eurotrhy)</a:t>
            </a:r>
          </a:p>
          <a:p>
            <a:r>
              <a:rPr lang="cs-CZ" dirty="0"/>
              <a:t>Globální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87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1116</Words>
  <Application>Microsoft Office PowerPoint</Application>
  <PresentationFormat>Předvádění na obrazovce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      Finanční trh a peníze TNH 2 (S-5)   </vt:lpstr>
      <vt:lpstr>Obsah</vt:lpstr>
      <vt:lpstr>Definice trhu</vt:lpstr>
      <vt:lpstr>Základní funkce trhu</vt:lpstr>
      <vt:lpstr>Segmenty trhů v ekonomickém systému (koloběhu)</vt:lpstr>
      <vt:lpstr>Finanční trh - definice</vt:lpstr>
      <vt:lpstr>Finanční trh- členění (1)  podle doby splatnosti</vt:lpstr>
      <vt:lpstr>Finanční trh- členění (2)  podle věcného hlediska</vt:lpstr>
      <vt:lpstr>Finanční trh – členění (3) podle prostorového hlediska </vt:lpstr>
      <vt:lpstr>Funkce finančního systému,  resp. finančního trhu (1)</vt:lpstr>
      <vt:lpstr>Funkce finančního systému, resp. finančního trhu (2)</vt:lpstr>
      <vt:lpstr>Nabídka a poptávka na finančním trhu</vt:lpstr>
      <vt:lpstr>Kategorizace subjektů působících na finančním trhu</vt:lpstr>
      <vt:lpstr>Teoretické členění finančních institucí</vt:lpstr>
      <vt:lpstr>Systematizace finančních institucí používaná v praxi</vt:lpstr>
      <vt:lpstr>Typy finančních transakcí</vt:lpstr>
      <vt:lpstr>Druhy finančních aktiv</vt:lpstr>
      <vt:lpstr>Kapitálový trh</vt:lpstr>
      <vt:lpstr>Peněžní trh</vt:lpstr>
      <vt:lpstr>Peníze</vt:lpstr>
      <vt:lpstr>Témata k opakování na příští seminář: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trh a peníze</dc:title>
  <dc:creator>Pavel Seknička</dc:creator>
  <cp:lastModifiedBy>Michaela Spackova</cp:lastModifiedBy>
  <cp:revision>21</cp:revision>
  <dcterms:created xsi:type="dcterms:W3CDTF">2015-10-14T17:55:07Z</dcterms:created>
  <dcterms:modified xsi:type="dcterms:W3CDTF">2018-11-23T10:16:54Z</dcterms:modified>
</cp:coreProperties>
</file>