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4"/>
  </p:handoutMasterIdLst>
  <p:sldIdLst>
    <p:sldId id="256" r:id="rId2"/>
    <p:sldId id="273"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4" r:id="rId20"/>
    <p:sldId id="275" r:id="rId21"/>
    <p:sldId id="276" r:id="rId22"/>
    <p:sldId id="277" r:id="rId23"/>
  </p:sldIdLst>
  <p:sldSz cx="9144000" cy="6858000" type="screen4x3"/>
  <p:notesSz cx="6669088" cy="97742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13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8895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778250" y="0"/>
            <a:ext cx="2889250" cy="488950"/>
          </a:xfrm>
          <a:prstGeom prst="rect">
            <a:avLst/>
          </a:prstGeom>
        </p:spPr>
        <p:txBody>
          <a:bodyPr vert="horz" lIns="91440" tIns="45720" rIns="91440" bIns="45720" rtlCol="0"/>
          <a:lstStyle>
            <a:lvl1pPr algn="r">
              <a:defRPr sz="1200"/>
            </a:lvl1pPr>
          </a:lstStyle>
          <a:p>
            <a:fld id="{31799E84-8ACC-483D-9A69-1E78C4839815}" type="datetimeFigureOut">
              <a:rPr lang="cs-CZ" smtClean="0"/>
              <a:t>5.11.2018</a:t>
            </a:fld>
            <a:endParaRPr lang="cs-CZ"/>
          </a:p>
        </p:txBody>
      </p:sp>
      <p:sp>
        <p:nvSpPr>
          <p:cNvPr id="4" name="Zástupný symbol pro zápatí 3"/>
          <p:cNvSpPr>
            <a:spLocks noGrp="1"/>
          </p:cNvSpPr>
          <p:nvPr>
            <p:ph type="ftr" sz="quarter" idx="2"/>
          </p:nvPr>
        </p:nvSpPr>
        <p:spPr>
          <a:xfrm>
            <a:off x="0" y="9283700"/>
            <a:ext cx="2889250" cy="48895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778250" y="9283700"/>
            <a:ext cx="2889250" cy="488950"/>
          </a:xfrm>
          <a:prstGeom prst="rect">
            <a:avLst/>
          </a:prstGeom>
        </p:spPr>
        <p:txBody>
          <a:bodyPr vert="horz" lIns="91440" tIns="45720" rIns="91440" bIns="45720" rtlCol="0" anchor="b"/>
          <a:lstStyle>
            <a:lvl1pPr algn="r">
              <a:defRPr sz="1200"/>
            </a:lvl1pPr>
          </a:lstStyle>
          <a:p>
            <a:fld id="{972C1EBD-CF30-4193-AA56-36FA7691F9F9}" type="slidenum">
              <a:rPr lang="cs-CZ" smtClean="0"/>
              <a:t>‹#›</a:t>
            </a:fld>
            <a:endParaRPr lang="cs-CZ"/>
          </a:p>
        </p:txBody>
      </p:sp>
    </p:spTree>
    <p:extLst>
      <p:ext uri="{BB962C8B-B14F-4D97-AF65-F5344CB8AC3E}">
        <p14:creationId xmlns:p14="http://schemas.microsoft.com/office/powerpoint/2010/main" val="37649551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57849127-9BDE-49F1-8F47-92AF20A06AEF}" type="datetimeFigureOut">
              <a:rPr lang="cs-CZ" smtClean="0"/>
              <a:pPr/>
              <a:t>5.11.2018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FB75736-F29B-485F-96AD-22C84E486382}"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849127-9BDE-49F1-8F47-92AF20A06AEF}" type="datetimeFigureOut">
              <a:rPr lang="cs-CZ" smtClean="0"/>
              <a:pPr/>
              <a:t>5.11.2018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FB75736-F29B-485F-96AD-22C84E486382}"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849127-9BDE-49F1-8F47-92AF20A06AEF}" type="datetimeFigureOut">
              <a:rPr lang="cs-CZ" smtClean="0"/>
              <a:pPr/>
              <a:t>5.11.2018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FB75736-F29B-485F-96AD-22C84E486382}"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849127-9BDE-49F1-8F47-92AF20A06AEF}" type="datetimeFigureOut">
              <a:rPr lang="cs-CZ" smtClean="0"/>
              <a:pPr/>
              <a:t>5.11.2018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FB75736-F29B-485F-96AD-22C84E486382}"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57849127-9BDE-49F1-8F47-92AF20A06AEF}" type="datetimeFigureOut">
              <a:rPr lang="cs-CZ" smtClean="0"/>
              <a:pPr/>
              <a:t>5.11.2018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FB75736-F29B-485F-96AD-22C84E486382}"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7849127-9BDE-49F1-8F47-92AF20A06AEF}" type="datetimeFigureOut">
              <a:rPr lang="cs-CZ" smtClean="0"/>
              <a:pPr/>
              <a:t>5.11.2018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FB75736-F29B-485F-96AD-22C84E486382}"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7849127-9BDE-49F1-8F47-92AF20A06AEF}" type="datetimeFigureOut">
              <a:rPr lang="cs-CZ" smtClean="0"/>
              <a:pPr/>
              <a:t>5.11.2018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FB75736-F29B-485F-96AD-22C84E486382}"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57849127-9BDE-49F1-8F47-92AF20A06AEF}" type="datetimeFigureOut">
              <a:rPr lang="cs-CZ" smtClean="0"/>
              <a:pPr/>
              <a:t>5.11.2018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FB75736-F29B-485F-96AD-22C84E486382}"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7849127-9BDE-49F1-8F47-92AF20A06AEF}" type="datetimeFigureOut">
              <a:rPr lang="cs-CZ" smtClean="0"/>
              <a:pPr/>
              <a:t>5.11.2018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FB75736-F29B-485F-96AD-22C84E486382}"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57849127-9BDE-49F1-8F47-92AF20A06AEF}" type="datetimeFigureOut">
              <a:rPr lang="cs-CZ" smtClean="0"/>
              <a:pPr/>
              <a:t>5.11.2018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FB75736-F29B-485F-96AD-22C84E486382}"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57849127-9BDE-49F1-8F47-92AF20A06AEF}" type="datetimeFigureOut">
              <a:rPr lang="cs-CZ" smtClean="0"/>
              <a:pPr/>
              <a:t>5.11.2018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FB75736-F29B-485F-96AD-22C84E486382}"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849127-9BDE-49F1-8F47-92AF20A06AEF}" type="datetimeFigureOut">
              <a:rPr lang="cs-CZ" smtClean="0"/>
              <a:pPr/>
              <a:t>5.11.2018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B75736-F29B-485F-96AD-22C84E486382}"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Hodnotové tradice – ctnosti</a:t>
            </a:r>
            <a:br>
              <a:rPr lang="cs-CZ" b="1" dirty="0" smtClean="0"/>
            </a:br>
            <a:r>
              <a:rPr lang="cs-CZ" b="1" dirty="0" err="1" smtClean="0"/>
              <a:t>EvP</a:t>
            </a:r>
            <a:r>
              <a:rPr lang="cs-CZ" b="1" dirty="0" smtClean="0"/>
              <a:t> (P-4)</a:t>
            </a:r>
            <a:endParaRPr lang="cs-CZ" b="1" dirty="0"/>
          </a:p>
        </p:txBody>
      </p:sp>
      <p:sp>
        <p:nvSpPr>
          <p:cNvPr id="3" name="Podnadpis 2"/>
          <p:cNvSpPr>
            <a:spLocks noGrp="1"/>
          </p:cNvSpPr>
          <p:nvPr>
            <p:ph type="subTitle" idx="1"/>
          </p:nvPr>
        </p:nvSpPr>
        <p:spPr/>
        <p:txBody>
          <a:bodyPr/>
          <a:lstStyle/>
          <a:p>
            <a:r>
              <a:rPr lang="cs-CZ" dirty="0" smtClean="0"/>
              <a:t>Pavel Seknička</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T</a:t>
            </a:r>
            <a:r>
              <a:rPr lang="cs-CZ" b="1" dirty="0" smtClean="0"/>
              <a:t>omáš </a:t>
            </a:r>
            <a:r>
              <a:rPr lang="cs-CZ" b="1" dirty="0" err="1" smtClean="0"/>
              <a:t>Akvinský</a:t>
            </a:r>
            <a:r>
              <a:rPr lang="cs-CZ" b="1" dirty="0" smtClean="0"/>
              <a:t> – rozdělení dobra</a:t>
            </a:r>
            <a:endParaRPr lang="cs-CZ" b="1" dirty="0"/>
          </a:p>
        </p:txBody>
      </p:sp>
      <p:sp>
        <p:nvSpPr>
          <p:cNvPr id="3" name="Zástupný symbol pro obsah 2"/>
          <p:cNvSpPr>
            <a:spLocks noGrp="1"/>
          </p:cNvSpPr>
          <p:nvPr>
            <p:ph idx="1"/>
          </p:nvPr>
        </p:nvSpPr>
        <p:spPr/>
        <p:txBody>
          <a:bodyPr/>
          <a:lstStyle/>
          <a:p>
            <a:r>
              <a:rPr lang="cs-CZ" b="1" dirty="0" smtClean="0"/>
              <a:t>Dobro vznešené</a:t>
            </a:r>
            <a:r>
              <a:rPr lang="cs-CZ" dirty="0" smtClean="0"/>
              <a:t>, týká se ctnosti a přísluší plně člověku. K realizaci tohoto dobra napomáhá </a:t>
            </a:r>
            <a:r>
              <a:rPr lang="cs-CZ" b="1" dirty="0" smtClean="0"/>
              <a:t>rozumnost</a:t>
            </a:r>
            <a:r>
              <a:rPr lang="cs-CZ" dirty="0" smtClean="0"/>
              <a:t>, která je uskutečňována v </a:t>
            </a:r>
            <a:r>
              <a:rPr lang="cs-CZ" b="1" dirty="0" smtClean="0"/>
              <a:t>blaženosti</a:t>
            </a:r>
            <a:r>
              <a:rPr lang="cs-CZ" dirty="0" smtClean="0"/>
              <a:t> jakožto smyslu života. </a:t>
            </a:r>
          </a:p>
          <a:p>
            <a:r>
              <a:rPr lang="cs-CZ" b="1" dirty="0" smtClean="0"/>
              <a:t>Dobro užitné</a:t>
            </a:r>
            <a:r>
              <a:rPr lang="cs-CZ" dirty="0" smtClean="0"/>
              <a:t>, např. majetek, příslušná schopnost je </a:t>
            </a:r>
            <a:r>
              <a:rPr lang="cs-CZ" b="1" dirty="0" smtClean="0"/>
              <a:t>vnímavost</a:t>
            </a:r>
            <a:r>
              <a:rPr lang="cs-CZ" dirty="0" smtClean="0"/>
              <a:t>.</a:t>
            </a:r>
          </a:p>
          <a:p>
            <a:r>
              <a:rPr lang="cs-CZ" b="1" dirty="0" smtClean="0"/>
              <a:t>Dobro potěšující</a:t>
            </a:r>
            <a:r>
              <a:rPr lang="cs-CZ" dirty="0" smtClean="0"/>
              <a:t>, např. jídlo, projevem tohoto dobra je schopnost </a:t>
            </a:r>
            <a:r>
              <a:rPr lang="cs-CZ" b="1" dirty="0" smtClean="0"/>
              <a:t>růstu</a:t>
            </a:r>
            <a:r>
              <a:rPr lang="cs-CZ" dirty="0" smtClean="0"/>
              <a:t>.</a:t>
            </a:r>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Tomáš Akvinský – kardinální ctnosti a křesťanské ctnosti</a:t>
            </a:r>
            <a:endParaRPr lang="cs-CZ" b="1"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i="1" dirty="0" smtClean="0"/>
              <a:t>Kardinální ctnosti:</a:t>
            </a:r>
            <a:endParaRPr lang="cs-CZ" i="1" dirty="0"/>
          </a:p>
          <a:p>
            <a:r>
              <a:rPr lang="cs-CZ" b="1" dirty="0" smtClean="0"/>
              <a:t>Rozumnost, resp. praktická moudrost</a:t>
            </a:r>
          </a:p>
          <a:p>
            <a:r>
              <a:rPr lang="cs-CZ" b="1" dirty="0" smtClean="0"/>
              <a:t>Statečnost</a:t>
            </a:r>
            <a:r>
              <a:rPr lang="cs-CZ" dirty="0" smtClean="0"/>
              <a:t>, kultivuje vznětlivost</a:t>
            </a:r>
          </a:p>
          <a:p>
            <a:r>
              <a:rPr lang="cs-CZ" b="1" dirty="0" smtClean="0"/>
              <a:t>Umírněnost</a:t>
            </a:r>
            <a:r>
              <a:rPr lang="cs-CZ" dirty="0" smtClean="0"/>
              <a:t>, tlumí žádostivost</a:t>
            </a:r>
          </a:p>
          <a:p>
            <a:r>
              <a:rPr lang="cs-CZ" b="1" dirty="0" smtClean="0"/>
              <a:t>Spravedlnost</a:t>
            </a:r>
            <a:r>
              <a:rPr lang="cs-CZ" dirty="0" smtClean="0"/>
              <a:t>, která je ctností vůle</a:t>
            </a:r>
          </a:p>
          <a:p>
            <a:pPr marL="0" indent="0">
              <a:buNone/>
            </a:pPr>
            <a:r>
              <a:rPr lang="cs-CZ" i="1" dirty="0" smtClean="0"/>
              <a:t>Křesťanské ctnosti:</a:t>
            </a:r>
          </a:p>
          <a:p>
            <a:r>
              <a:rPr lang="cs-CZ" b="1" dirty="0" smtClean="0"/>
              <a:t>Víra,</a:t>
            </a:r>
          </a:p>
          <a:p>
            <a:r>
              <a:rPr lang="cs-CZ" b="1" dirty="0" smtClean="0"/>
              <a:t>Naděje,</a:t>
            </a:r>
          </a:p>
          <a:p>
            <a:r>
              <a:rPr lang="cs-CZ" b="1" dirty="0" smtClean="0"/>
              <a:t>Láska.</a:t>
            </a:r>
            <a:endParaRPr lang="cs-CZ"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Tomáš </a:t>
            </a:r>
            <a:r>
              <a:rPr lang="cs-CZ" b="1" dirty="0" err="1" smtClean="0"/>
              <a:t>Akvinský</a:t>
            </a:r>
            <a:r>
              <a:rPr lang="cs-CZ" b="1" dirty="0" smtClean="0"/>
              <a:t> - svědomí</a:t>
            </a:r>
            <a:endParaRPr lang="cs-CZ" b="1" dirty="0"/>
          </a:p>
        </p:txBody>
      </p:sp>
      <p:sp>
        <p:nvSpPr>
          <p:cNvPr id="3" name="Zástupný symbol pro obsah 2"/>
          <p:cNvSpPr>
            <a:spLocks noGrp="1"/>
          </p:cNvSpPr>
          <p:nvPr>
            <p:ph idx="1"/>
          </p:nvPr>
        </p:nvSpPr>
        <p:spPr/>
        <p:txBody>
          <a:bodyPr/>
          <a:lstStyle/>
          <a:p>
            <a:pPr>
              <a:buNone/>
            </a:pPr>
            <a:r>
              <a:rPr lang="cs-CZ" dirty="0" smtClean="0"/>
              <a:t>Svědomí je formováno třemi faktory:</a:t>
            </a:r>
          </a:p>
          <a:p>
            <a:r>
              <a:rPr lang="cs-CZ" dirty="0" smtClean="0"/>
              <a:t>První je </a:t>
            </a:r>
            <a:r>
              <a:rPr lang="cs-CZ" b="1" dirty="0" smtClean="0"/>
              <a:t>vrozený</a:t>
            </a:r>
            <a:r>
              <a:rPr lang="cs-CZ" dirty="0" smtClean="0"/>
              <a:t>, předem daný (</a:t>
            </a:r>
            <a:r>
              <a:rPr lang="cs-CZ" dirty="0" err="1" smtClean="0"/>
              <a:t>synderesis</a:t>
            </a:r>
            <a:r>
              <a:rPr lang="cs-CZ" dirty="0" smtClean="0"/>
              <a:t>)</a:t>
            </a:r>
          </a:p>
          <a:p>
            <a:r>
              <a:rPr lang="cs-CZ" dirty="0" smtClean="0"/>
              <a:t>Druhý je </a:t>
            </a:r>
            <a:r>
              <a:rPr lang="cs-CZ" b="1" dirty="0" smtClean="0"/>
              <a:t>moudrost</a:t>
            </a:r>
            <a:r>
              <a:rPr lang="cs-CZ" dirty="0" smtClean="0"/>
              <a:t>, která obsahuje komplex názorů na metafyzické a náboženské otázky (</a:t>
            </a:r>
            <a:r>
              <a:rPr lang="cs-CZ" dirty="0" err="1" smtClean="0"/>
              <a:t>sapientia</a:t>
            </a:r>
            <a:r>
              <a:rPr lang="cs-CZ" dirty="0" smtClean="0"/>
              <a:t>)</a:t>
            </a:r>
          </a:p>
          <a:p>
            <a:r>
              <a:rPr lang="cs-CZ" dirty="0" smtClean="0"/>
              <a:t>Třetí je </a:t>
            </a:r>
            <a:r>
              <a:rPr lang="cs-CZ" b="1" dirty="0" smtClean="0"/>
              <a:t>vědění</a:t>
            </a:r>
            <a:r>
              <a:rPr lang="cs-CZ" dirty="0" smtClean="0"/>
              <a:t>, které se opírá o osobní zkušenosti a poznání (</a:t>
            </a:r>
            <a:r>
              <a:rPr lang="cs-CZ" dirty="0" err="1" smtClean="0"/>
              <a:t>scientia</a:t>
            </a:r>
            <a:r>
              <a:rPr lang="cs-CZ" dirty="0" smtClean="0"/>
              <a:t>)</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Tomáš </a:t>
            </a:r>
            <a:r>
              <a:rPr lang="cs-CZ" b="1" dirty="0" err="1" smtClean="0"/>
              <a:t>Akvinský</a:t>
            </a:r>
            <a:r>
              <a:rPr lang="cs-CZ" b="1" dirty="0" smtClean="0"/>
              <a:t> – spravedlivá cena, lichva, vlastnictví</a:t>
            </a:r>
            <a:endParaRPr lang="cs-CZ" b="1" dirty="0"/>
          </a:p>
        </p:txBody>
      </p:sp>
      <p:sp>
        <p:nvSpPr>
          <p:cNvPr id="3" name="Zástupný symbol pro obsah 2"/>
          <p:cNvSpPr>
            <a:spLocks noGrp="1"/>
          </p:cNvSpPr>
          <p:nvPr>
            <p:ph idx="1"/>
          </p:nvPr>
        </p:nvSpPr>
        <p:spPr/>
        <p:txBody>
          <a:bodyPr>
            <a:normAutofit fontScale="92500" lnSpcReduction="10000"/>
          </a:bodyPr>
          <a:lstStyle/>
          <a:p>
            <a:r>
              <a:rPr lang="cs-CZ" b="1" dirty="0" smtClean="0"/>
              <a:t>Spravedlivá cena </a:t>
            </a:r>
            <a:r>
              <a:rPr lang="cs-CZ" dirty="0" smtClean="0"/>
              <a:t>– je stanovená vyšší autoritou, stojící nad prodávajícími a kupujícími</a:t>
            </a:r>
          </a:p>
          <a:p>
            <a:r>
              <a:rPr lang="cs-CZ" b="1" dirty="0" smtClean="0"/>
              <a:t>Lichva</a:t>
            </a:r>
            <a:r>
              <a:rPr lang="cs-CZ" dirty="0" smtClean="0"/>
              <a:t> je obchodování s penězi, kde výnos (zisk) je </a:t>
            </a:r>
            <a:r>
              <a:rPr lang="cs-CZ" b="1" dirty="0" smtClean="0"/>
              <a:t>vztažen k času</a:t>
            </a:r>
            <a:r>
              <a:rPr lang="cs-CZ" dirty="0" smtClean="0"/>
              <a:t>, který je statkem Božím a musí být přístupný ekvivalentně všem</a:t>
            </a:r>
          </a:p>
          <a:p>
            <a:r>
              <a:rPr lang="cs-CZ" b="1" dirty="0" smtClean="0"/>
              <a:t>Vlastnictví</a:t>
            </a:r>
            <a:r>
              <a:rPr lang="cs-CZ" dirty="0" smtClean="0"/>
              <a:t>, myšleno </a:t>
            </a:r>
            <a:r>
              <a:rPr lang="cs-CZ" b="1" dirty="0" smtClean="0"/>
              <a:t>soukromé vlastnictví</a:t>
            </a:r>
            <a:r>
              <a:rPr lang="cs-CZ" dirty="0" smtClean="0"/>
              <a:t>, </a:t>
            </a:r>
            <a:r>
              <a:rPr lang="cs-CZ" b="1" dirty="0" smtClean="0"/>
              <a:t>udržuje společenský řád a stabilitu</a:t>
            </a:r>
            <a:r>
              <a:rPr lang="cs-CZ" dirty="0" smtClean="0"/>
              <a:t>, nejistota vlastnictví vede k hospodářskému úpadku, je zdrojem politické nejistoty a společenských nepokojů</a:t>
            </a: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Benedikt </a:t>
            </a:r>
            <a:r>
              <a:rPr lang="cs-CZ" b="1" dirty="0" err="1" smtClean="0"/>
              <a:t>Spinoza</a:t>
            </a:r>
            <a:r>
              <a:rPr lang="cs-CZ" b="1" dirty="0" smtClean="0"/>
              <a:t> (1632 – 1677)</a:t>
            </a:r>
            <a:endParaRPr lang="cs-CZ" b="1" dirty="0"/>
          </a:p>
        </p:txBody>
      </p:sp>
      <p:sp>
        <p:nvSpPr>
          <p:cNvPr id="3" name="Zástupný symbol pro obsah 2"/>
          <p:cNvSpPr>
            <a:spLocks noGrp="1"/>
          </p:cNvSpPr>
          <p:nvPr>
            <p:ph idx="1"/>
          </p:nvPr>
        </p:nvSpPr>
        <p:spPr/>
        <p:txBody>
          <a:bodyPr>
            <a:normAutofit lnSpcReduction="10000"/>
          </a:bodyPr>
          <a:lstStyle/>
          <a:p>
            <a:pPr algn="just"/>
            <a:r>
              <a:rPr lang="cs-CZ" dirty="0" smtClean="0"/>
              <a:t>Etiku vykládá geometrickým způsobem</a:t>
            </a:r>
          </a:p>
          <a:p>
            <a:pPr algn="just"/>
            <a:r>
              <a:rPr lang="cs-CZ" dirty="0" smtClean="0"/>
              <a:t>Etiku představuje na základě metafyzického konceptu, který ke svému zdůvodnění nepotřebuje žádnou oporu v náboženské víře. Je matematicky čirý, v každém okamžiku kontrolovatelný a přehledný výkladem jednotné souvislosti člověka, boha a přírody.</a:t>
            </a:r>
          </a:p>
          <a:p>
            <a:pPr algn="just"/>
            <a:r>
              <a:rPr lang="cs-CZ" b="1" dirty="0" smtClean="0"/>
              <a:t>Příroda nebo-li bůh je u </a:t>
            </a:r>
            <a:r>
              <a:rPr lang="cs-CZ" b="1" dirty="0" err="1" smtClean="0"/>
              <a:t>Spinozi</a:t>
            </a:r>
            <a:r>
              <a:rPr lang="cs-CZ" b="1" dirty="0" smtClean="0"/>
              <a:t> jedna substance</a:t>
            </a:r>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Benedikt </a:t>
            </a:r>
            <a:r>
              <a:rPr lang="cs-CZ" b="1" dirty="0" err="1" smtClean="0"/>
              <a:t>Spinoza</a:t>
            </a:r>
            <a:endParaRPr lang="cs-CZ" b="1" dirty="0"/>
          </a:p>
        </p:txBody>
      </p:sp>
      <p:sp>
        <p:nvSpPr>
          <p:cNvPr id="3" name="Zástupný symbol pro obsah 2"/>
          <p:cNvSpPr>
            <a:spLocks noGrp="1"/>
          </p:cNvSpPr>
          <p:nvPr>
            <p:ph idx="1"/>
          </p:nvPr>
        </p:nvSpPr>
        <p:spPr/>
        <p:txBody>
          <a:bodyPr>
            <a:normAutofit fontScale="77500" lnSpcReduction="20000"/>
          </a:bodyPr>
          <a:lstStyle/>
          <a:p>
            <a:pPr algn="just">
              <a:buNone/>
            </a:pPr>
            <a:r>
              <a:rPr lang="cs-CZ" dirty="0" smtClean="0"/>
              <a:t>Jedna substance je sama sobě příčinou a projevuje se ve dvou aspektech:</a:t>
            </a:r>
          </a:p>
          <a:p>
            <a:pPr algn="just"/>
            <a:r>
              <a:rPr lang="cs-CZ" dirty="0" smtClean="0"/>
              <a:t>První aspekt je božská </a:t>
            </a:r>
            <a:r>
              <a:rPr lang="cs-CZ" b="1" dirty="0" smtClean="0"/>
              <a:t>síla tvořící přírody</a:t>
            </a:r>
            <a:r>
              <a:rPr lang="cs-CZ" dirty="0" smtClean="0"/>
              <a:t>,</a:t>
            </a:r>
          </a:p>
          <a:p>
            <a:pPr algn="just"/>
            <a:r>
              <a:rPr lang="cs-CZ" dirty="0" smtClean="0"/>
              <a:t>Druhý aspekt je </a:t>
            </a:r>
            <a:r>
              <a:rPr lang="cs-CZ" b="1" dirty="0" smtClean="0"/>
              <a:t>příroda stvořená</a:t>
            </a:r>
            <a:r>
              <a:rPr lang="cs-CZ" dirty="0" smtClean="0"/>
              <a:t>.</a:t>
            </a:r>
          </a:p>
          <a:p>
            <a:pPr algn="just">
              <a:buNone/>
            </a:pPr>
            <a:r>
              <a:rPr lang="cs-CZ" b="1" dirty="0" smtClean="0"/>
              <a:t>Duch a  tělesnost </a:t>
            </a:r>
            <a:r>
              <a:rPr lang="cs-CZ" dirty="0" smtClean="0"/>
              <a:t>se projevují jako </a:t>
            </a:r>
            <a:r>
              <a:rPr lang="cs-CZ" b="1" dirty="0" smtClean="0"/>
              <a:t>atributy substance </a:t>
            </a:r>
            <a:r>
              <a:rPr lang="cs-CZ" dirty="0" smtClean="0"/>
              <a:t>nikoliv samotné podstaty.</a:t>
            </a:r>
          </a:p>
          <a:p>
            <a:pPr algn="just">
              <a:buNone/>
            </a:pPr>
            <a:r>
              <a:rPr lang="cs-CZ" dirty="0" smtClean="0"/>
              <a:t>Božská substance samu sebe řídí v tom je její </a:t>
            </a:r>
            <a:r>
              <a:rPr lang="cs-CZ" b="1" dirty="0" smtClean="0"/>
              <a:t>svoboda</a:t>
            </a:r>
            <a:r>
              <a:rPr lang="cs-CZ" dirty="0" smtClean="0"/>
              <a:t>. Svoboda je </a:t>
            </a:r>
            <a:r>
              <a:rPr lang="cs-CZ" dirty="0" err="1" smtClean="0"/>
              <a:t>Spinozou</a:t>
            </a:r>
            <a:r>
              <a:rPr lang="cs-CZ" dirty="0" smtClean="0"/>
              <a:t> charakterizována jako poznaná nutnost.</a:t>
            </a:r>
          </a:p>
          <a:p>
            <a:pPr algn="just">
              <a:buNone/>
            </a:pPr>
            <a:r>
              <a:rPr lang="cs-CZ" dirty="0" smtClean="0"/>
              <a:t>Lidská přirozenost je svázána nutností </a:t>
            </a:r>
            <a:r>
              <a:rPr lang="cs-CZ" b="1" dirty="0" smtClean="0"/>
              <a:t>a zákonitostmi příslušného řádu</a:t>
            </a:r>
            <a:r>
              <a:rPr lang="cs-CZ" dirty="0" smtClean="0"/>
              <a:t>. Život v souladu s těmito zákonitostmi vede člověka přirozeně </a:t>
            </a:r>
            <a:r>
              <a:rPr lang="cs-CZ" b="1" dirty="0" smtClean="0"/>
              <a:t>ke sebezdokonalování </a:t>
            </a:r>
            <a:r>
              <a:rPr lang="cs-CZ" dirty="0" smtClean="0"/>
              <a:t>a to znamená ke stupňování moci </a:t>
            </a:r>
            <a:r>
              <a:rPr lang="cs-CZ" b="1" dirty="0" smtClean="0"/>
              <a:t>nad vášněmi a afekty</a:t>
            </a:r>
            <a:r>
              <a:rPr lang="cs-CZ" dirty="0"/>
              <a:t>.</a:t>
            </a:r>
            <a:endParaRPr lang="cs-CZ" dirty="0" smtClean="0"/>
          </a:p>
          <a:p>
            <a:pPr algn="just"/>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Benedikt </a:t>
            </a:r>
            <a:r>
              <a:rPr lang="cs-CZ" b="1" dirty="0" err="1" smtClean="0"/>
              <a:t>Spinoza</a:t>
            </a:r>
            <a:endParaRPr lang="cs-CZ" b="1" dirty="0"/>
          </a:p>
        </p:txBody>
      </p:sp>
      <p:sp>
        <p:nvSpPr>
          <p:cNvPr id="3" name="Zástupný symbol pro obsah 2"/>
          <p:cNvSpPr>
            <a:spLocks noGrp="1"/>
          </p:cNvSpPr>
          <p:nvPr>
            <p:ph idx="1"/>
          </p:nvPr>
        </p:nvSpPr>
        <p:spPr/>
        <p:txBody>
          <a:bodyPr/>
          <a:lstStyle/>
          <a:p>
            <a:pPr algn="just">
              <a:buNone/>
            </a:pPr>
            <a:r>
              <a:rPr lang="cs-CZ" dirty="0" err="1" smtClean="0"/>
              <a:t>Spinoza</a:t>
            </a:r>
            <a:r>
              <a:rPr lang="cs-CZ" dirty="0" smtClean="0"/>
              <a:t> dělá rovnítko mezi tím, co je nutné a boží vůlí, a proto každé rozumové jednání souvisí s provázaností v přírodě je současně projevem rozumové lásky k bohu. I tato láska je afektům, ale natolik silou a formou odlišným, že neguje všechny ostatní afekty a v člověku zůstává </a:t>
            </a:r>
            <a:r>
              <a:rPr lang="cs-CZ" b="1" dirty="0" smtClean="0"/>
              <a:t>nejvyšší ctnost v dosažení pravého klidu duše. </a:t>
            </a:r>
            <a:endParaRPr lang="cs-CZ"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Immanuel</a:t>
            </a:r>
            <a:r>
              <a:rPr lang="cs-CZ" b="1" dirty="0" smtClean="0"/>
              <a:t> Kant (1724 – 1805)</a:t>
            </a:r>
            <a:endParaRPr lang="cs-CZ" b="1" dirty="0"/>
          </a:p>
        </p:txBody>
      </p:sp>
      <p:sp>
        <p:nvSpPr>
          <p:cNvPr id="3" name="Zástupný symbol pro obsah 2"/>
          <p:cNvSpPr>
            <a:spLocks noGrp="1"/>
          </p:cNvSpPr>
          <p:nvPr>
            <p:ph idx="1"/>
          </p:nvPr>
        </p:nvSpPr>
        <p:spPr/>
        <p:txBody>
          <a:bodyPr>
            <a:normAutofit fontScale="85000" lnSpcReduction="10000"/>
          </a:bodyPr>
          <a:lstStyle/>
          <a:p>
            <a:pPr algn="just"/>
            <a:r>
              <a:rPr lang="cs-CZ" dirty="0" smtClean="0"/>
              <a:t>Zaměřuje svoji pozornost na </a:t>
            </a:r>
            <a:r>
              <a:rPr lang="cs-CZ" b="1" dirty="0" smtClean="0"/>
              <a:t>svět mravního řádu</a:t>
            </a:r>
            <a:r>
              <a:rPr lang="cs-CZ" dirty="0" smtClean="0"/>
              <a:t>, který je pouze </a:t>
            </a:r>
            <a:r>
              <a:rPr lang="cs-CZ" b="1" dirty="0" smtClean="0"/>
              <a:t>myšlený</a:t>
            </a:r>
            <a:r>
              <a:rPr lang="cs-CZ" dirty="0" smtClean="0"/>
              <a:t>, ale přesto k němu máme přístup prostřednictvím našeho jednání, které nám </a:t>
            </a:r>
            <a:r>
              <a:rPr lang="cs-CZ" b="1" dirty="0" smtClean="0"/>
              <a:t>určuje praktický rozum</a:t>
            </a:r>
            <a:r>
              <a:rPr lang="cs-CZ" dirty="0" smtClean="0"/>
              <a:t>.</a:t>
            </a:r>
          </a:p>
          <a:p>
            <a:pPr algn="just"/>
            <a:r>
              <a:rPr lang="cs-CZ" dirty="0" smtClean="0"/>
              <a:t>Základem jednání je </a:t>
            </a:r>
            <a:r>
              <a:rPr lang="cs-CZ" b="1" dirty="0" smtClean="0"/>
              <a:t>autonomní (svobodný) člověk</a:t>
            </a:r>
            <a:r>
              <a:rPr lang="cs-CZ" dirty="0" smtClean="0"/>
              <a:t>.</a:t>
            </a:r>
          </a:p>
          <a:p>
            <a:pPr algn="just"/>
            <a:r>
              <a:rPr lang="cs-CZ" dirty="0" smtClean="0"/>
              <a:t>Kant </a:t>
            </a:r>
            <a:r>
              <a:rPr lang="cs-CZ" b="1" dirty="0" smtClean="0"/>
              <a:t>hledá obecně závazné podmínky našeho jednání.</a:t>
            </a:r>
          </a:p>
          <a:p>
            <a:pPr algn="just"/>
            <a:r>
              <a:rPr lang="cs-CZ" b="1" dirty="0" smtClean="0"/>
              <a:t>Praktický rozum souvisí se sférou „věcí o sobě“ a ta nás zavazuje k jednání podle obecného zákona. Autonomie obecného zákona </a:t>
            </a:r>
            <a:r>
              <a:rPr lang="cs-CZ" dirty="0" smtClean="0"/>
              <a:t>v sobě obsahuje závaznost mravního jednání osoby pro všechny ostatní členy společnosti.</a:t>
            </a:r>
            <a:endParaRPr lang="cs-CZ"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err="1" smtClean="0"/>
              <a:t>Immanuel</a:t>
            </a:r>
            <a:r>
              <a:rPr lang="cs-CZ" b="1" dirty="0" smtClean="0"/>
              <a:t> Kant – Kategorický imperativ</a:t>
            </a:r>
            <a:endParaRPr lang="cs-CZ" b="1" dirty="0"/>
          </a:p>
        </p:txBody>
      </p:sp>
      <p:sp>
        <p:nvSpPr>
          <p:cNvPr id="3" name="Zástupný symbol pro obsah 2"/>
          <p:cNvSpPr>
            <a:spLocks noGrp="1"/>
          </p:cNvSpPr>
          <p:nvPr>
            <p:ph idx="1"/>
          </p:nvPr>
        </p:nvSpPr>
        <p:spPr/>
        <p:txBody>
          <a:bodyPr>
            <a:normAutofit fontScale="85000" lnSpcReduction="20000"/>
          </a:bodyPr>
          <a:lstStyle/>
          <a:p>
            <a:pPr algn="just">
              <a:buNone/>
            </a:pPr>
            <a:r>
              <a:rPr lang="cs-CZ" dirty="0" smtClean="0"/>
              <a:t>Klíčový význam v Kantově nauce o morálce má </a:t>
            </a:r>
            <a:r>
              <a:rPr lang="cs-CZ" b="1" dirty="0" smtClean="0"/>
              <a:t>kategorický imperativ</a:t>
            </a:r>
            <a:r>
              <a:rPr lang="cs-CZ" dirty="0" smtClean="0"/>
              <a:t>, jež je spojen s ovlivňováním  </a:t>
            </a:r>
            <a:r>
              <a:rPr lang="cs-CZ" b="1" dirty="0" smtClean="0"/>
              <a:t>vůle</a:t>
            </a:r>
            <a:r>
              <a:rPr lang="cs-CZ" dirty="0" smtClean="0"/>
              <a:t>. Vůle bere podle Kanta svou míru buď ze svého </a:t>
            </a:r>
            <a:r>
              <a:rPr lang="cs-CZ" b="1" dirty="0" smtClean="0"/>
              <a:t>rozumu</a:t>
            </a:r>
            <a:r>
              <a:rPr lang="cs-CZ" dirty="0" smtClean="0"/>
              <a:t>, nebo jsou pravidla jednání </a:t>
            </a:r>
            <a:r>
              <a:rPr lang="cs-CZ" b="1" dirty="0" smtClean="0"/>
              <a:t>dána z vnějšku</a:t>
            </a:r>
            <a:r>
              <a:rPr lang="cs-CZ" dirty="0" smtClean="0"/>
              <a:t>. Kantovy filozofické inspirace jsou většinou racionální povahy s cílem nalézt místa, kde dochází k souvztažnosti </a:t>
            </a:r>
            <a:r>
              <a:rPr lang="cs-CZ" b="1" dirty="0" smtClean="0"/>
              <a:t>svobody a praktického rozumu</a:t>
            </a:r>
            <a:r>
              <a:rPr lang="cs-CZ" dirty="0" smtClean="0"/>
              <a:t>.</a:t>
            </a:r>
          </a:p>
          <a:p>
            <a:pPr algn="just">
              <a:buNone/>
            </a:pPr>
            <a:r>
              <a:rPr lang="cs-CZ" b="1" dirty="0" smtClean="0"/>
              <a:t>Kategorický imperativ </a:t>
            </a:r>
            <a:r>
              <a:rPr lang="cs-CZ" dirty="0" smtClean="0"/>
              <a:t>má platnost </a:t>
            </a:r>
            <a:r>
              <a:rPr lang="cs-CZ" b="1" dirty="0" smtClean="0"/>
              <a:t>obecnou a nepodmíněnou</a:t>
            </a:r>
            <a:r>
              <a:rPr lang="cs-CZ" dirty="0" smtClean="0"/>
              <a:t>. To znamená, že jsme jím povinováni jednat </a:t>
            </a:r>
            <a:r>
              <a:rPr lang="cs-CZ" b="1" dirty="0" smtClean="0"/>
              <a:t>podle mravního zákona </a:t>
            </a:r>
            <a:r>
              <a:rPr lang="cs-CZ" dirty="0" smtClean="0"/>
              <a:t>a to čistě kvůli němu samému, bez jakékoliv náklonnosti nebo vzdoru</a:t>
            </a:r>
            <a:r>
              <a:rPr lang="cs-CZ" b="1" dirty="0" smtClean="0"/>
              <a:t>. Kategorický imperativ nám neříká co máme činit, ale jak to máme činit.</a:t>
            </a:r>
            <a:endParaRPr lang="cs-CZ"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err="1" smtClean="0"/>
              <a:t>Immanuel</a:t>
            </a:r>
            <a:r>
              <a:rPr lang="cs-CZ" b="1" dirty="0" smtClean="0"/>
              <a:t> Kant – Kategorický imperativ</a:t>
            </a:r>
            <a:endParaRPr lang="cs-CZ" b="1" dirty="0"/>
          </a:p>
        </p:txBody>
      </p:sp>
      <p:sp>
        <p:nvSpPr>
          <p:cNvPr id="3" name="Zástupný symbol pro obsah 2"/>
          <p:cNvSpPr>
            <a:spLocks noGrp="1"/>
          </p:cNvSpPr>
          <p:nvPr>
            <p:ph idx="1"/>
          </p:nvPr>
        </p:nvSpPr>
        <p:spPr/>
        <p:txBody>
          <a:bodyPr/>
          <a:lstStyle/>
          <a:p>
            <a:pPr algn="just">
              <a:buNone/>
            </a:pPr>
            <a:r>
              <a:rPr lang="cs-CZ" dirty="0" smtClean="0"/>
              <a:t>V díle Kritika praktického rozumu je kategorický imperativ prezentován následovně:</a:t>
            </a:r>
          </a:p>
          <a:p>
            <a:pPr algn="just">
              <a:buNone/>
            </a:pPr>
            <a:r>
              <a:rPr lang="cs-CZ" dirty="0" smtClean="0"/>
              <a:t>	„Jednej tak, aby maxima tvé vůle mohla vždy současně platit jako princip obecného zákonodárství.“</a:t>
            </a:r>
          </a:p>
          <a:p>
            <a:pPr algn="just">
              <a:buNone/>
            </a:pPr>
            <a:r>
              <a:rPr lang="cs-CZ" dirty="0" smtClean="0"/>
              <a:t>Být svobodný (autonomní) znamená </a:t>
            </a:r>
            <a:r>
              <a:rPr lang="cs-CZ" b="1" dirty="0" smtClean="0"/>
              <a:t>být sobě samému zákonodárcem</a:t>
            </a:r>
            <a:r>
              <a:rPr lang="cs-CZ" dirty="0" smtClean="0"/>
              <a:t>.</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Obsah přednášky</a:t>
            </a:r>
            <a:endParaRPr lang="cs-CZ" b="1" dirty="0"/>
          </a:p>
        </p:txBody>
      </p:sp>
      <p:sp>
        <p:nvSpPr>
          <p:cNvPr id="3" name="Zástupný symbol pro obsah 2"/>
          <p:cNvSpPr>
            <a:spLocks noGrp="1"/>
          </p:cNvSpPr>
          <p:nvPr>
            <p:ph idx="1"/>
          </p:nvPr>
        </p:nvSpPr>
        <p:spPr/>
        <p:txBody>
          <a:bodyPr/>
          <a:lstStyle/>
          <a:p>
            <a:pPr marL="514350" indent="-514350" algn="just">
              <a:buFont typeface="+mj-lt"/>
              <a:buAutoNum type="arabicPeriod"/>
            </a:pPr>
            <a:r>
              <a:rPr lang="cs-CZ" dirty="0" smtClean="0"/>
              <a:t>Hodnotová tradice ve starověku – Sokrates, Platón, Aristoteles</a:t>
            </a:r>
          </a:p>
          <a:p>
            <a:pPr marL="514350" indent="-514350" algn="just">
              <a:buFont typeface="+mj-lt"/>
              <a:buAutoNum type="arabicPeriod"/>
            </a:pPr>
            <a:r>
              <a:rPr lang="cs-CZ" dirty="0" smtClean="0"/>
              <a:t>Hodnotová tradice ve středověku – křesťanské hodnotové koncepty (</a:t>
            </a:r>
            <a:r>
              <a:rPr lang="cs-CZ" dirty="0" err="1" smtClean="0"/>
              <a:t>Aurelius</a:t>
            </a:r>
            <a:r>
              <a:rPr lang="cs-CZ" dirty="0" smtClean="0"/>
              <a:t> </a:t>
            </a:r>
            <a:r>
              <a:rPr lang="cs-CZ" dirty="0" err="1" smtClean="0"/>
              <a:t>Augustinus</a:t>
            </a:r>
            <a:r>
              <a:rPr lang="cs-CZ" dirty="0" smtClean="0"/>
              <a:t>, Tomáš </a:t>
            </a:r>
            <a:r>
              <a:rPr lang="cs-CZ" dirty="0" err="1" smtClean="0"/>
              <a:t>Akvinský</a:t>
            </a:r>
            <a:r>
              <a:rPr lang="cs-CZ" dirty="0" smtClean="0"/>
              <a:t>)</a:t>
            </a:r>
          </a:p>
          <a:p>
            <a:pPr marL="514350" indent="-514350" algn="just">
              <a:buFont typeface="+mj-lt"/>
              <a:buAutoNum type="arabicPeriod"/>
            </a:pPr>
            <a:r>
              <a:rPr lang="cs-CZ" dirty="0" smtClean="0"/>
              <a:t>Novověké hodnotové (etické) koncepce – Benedikt </a:t>
            </a:r>
            <a:r>
              <a:rPr lang="cs-CZ" dirty="0" err="1" smtClean="0"/>
              <a:t>Spinoza</a:t>
            </a:r>
            <a:r>
              <a:rPr lang="cs-CZ" dirty="0" smtClean="0"/>
              <a:t>, </a:t>
            </a:r>
            <a:r>
              <a:rPr lang="cs-CZ" dirty="0" err="1" smtClean="0"/>
              <a:t>Immanuel</a:t>
            </a:r>
            <a:r>
              <a:rPr lang="cs-CZ" dirty="0" smtClean="0"/>
              <a:t> Kant </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err="1" smtClean="0"/>
              <a:t>Immanuel</a:t>
            </a:r>
            <a:r>
              <a:rPr lang="cs-CZ" b="1" dirty="0" smtClean="0"/>
              <a:t> Kant – Kategorický imperativ</a:t>
            </a:r>
            <a:endParaRPr lang="cs-CZ" b="1" dirty="0"/>
          </a:p>
        </p:txBody>
      </p:sp>
      <p:sp>
        <p:nvSpPr>
          <p:cNvPr id="3" name="Zástupný symbol pro obsah 2"/>
          <p:cNvSpPr>
            <a:spLocks noGrp="1"/>
          </p:cNvSpPr>
          <p:nvPr>
            <p:ph idx="1"/>
          </p:nvPr>
        </p:nvSpPr>
        <p:spPr/>
        <p:txBody>
          <a:bodyPr/>
          <a:lstStyle/>
          <a:p>
            <a:pPr algn="just">
              <a:buNone/>
            </a:pPr>
            <a:r>
              <a:rPr lang="cs-CZ" dirty="0" smtClean="0"/>
              <a:t>V základech metafyziky mravů charakterizuje kategorický imperativ takto:</a:t>
            </a:r>
          </a:p>
          <a:p>
            <a:pPr algn="just">
              <a:buNone/>
            </a:pPr>
            <a:r>
              <a:rPr lang="cs-CZ" dirty="0" smtClean="0"/>
              <a:t>	„Jednej tak, jako by se maxima tvého jednání měla na základě tvé vůle stát obecným přírodním zákonem.“</a:t>
            </a:r>
          </a:p>
          <a:p>
            <a:pPr algn="just">
              <a:buNone/>
            </a:pPr>
            <a:r>
              <a:rPr lang="cs-CZ" dirty="0" smtClean="0"/>
              <a:t>	„Jednej tak, abys používal lidství, jak ve své osobě, tak i v osobě každého druhého vždy zároveň jako účel a nikdy jako prostředek.“</a:t>
            </a:r>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err="1" smtClean="0"/>
              <a:t>Immanuel</a:t>
            </a:r>
            <a:r>
              <a:rPr lang="cs-CZ" b="1" dirty="0" smtClean="0"/>
              <a:t> Kant – podmínky mravnosti</a:t>
            </a:r>
            <a:endParaRPr lang="cs-CZ" b="1" dirty="0"/>
          </a:p>
        </p:txBody>
      </p:sp>
      <p:sp>
        <p:nvSpPr>
          <p:cNvPr id="3" name="Zástupný symbol pro obsah 2"/>
          <p:cNvSpPr>
            <a:spLocks noGrp="1"/>
          </p:cNvSpPr>
          <p:nvPr>
            <p:ph idx="1"/>
          </p:nvPr>
        </p:nvSpPr>
        <p:spPr/>
        <p:txBody>
          <a:bodyPr/>
          <a:lstStyle/>
          <a:p>
            <a:pPr algn="just">
              <a:buNone/>
            </a:pPr>
            <a:r>
              <a:rPr lang="cs-CZ" dirty="0" smtClean="0"/>
              <a:t>Kant považuje za podmínky mravnosti:</a:t>
            </a:r>
          </a:p>
          <a:p>
            <a:pPr algn="just"/>
            <a:r>
              <a:rPr lang="cs-CZ" dirty="0" smtClean="0"/>
              <a:t>Nesmrtelnost duše</a:t>
            </a:r>
          </a:p>
          <a:p>
            <a:pPr algn="just"/>
            <a:r>
              <a:rPr lang="cs-CZ" dirty="0" smtClean="0"/>
              <a:t>Svobodu vůle</a:t>
            </a:r>
          </a:p>
          <a:p>
            <a:pPr algn="just"/>
            <a:r>
              <a:rPr lang="cs-CZ" dirty="0" smtClean="0"/>
              <a:t>Existenci boží</a:t>
            </a:r>
          </a:p>
          <a:p>
            <a:pPr algn="just">
              <a:buNone/>
            </a:pPr>
            <a:endParaRPr lang="cs-CZ" dirty="0" smtClean="0"/>
          </a:p>
          <a:p>
            <a:pPr algn="just">
              <a:buNone/>
            </a:pPr>
            <a:r>
              <a:rPr lang="cs-CZ" dirty="0" smtClean="0"/>
              <a:t>Racionálně založená autonomní etika Kantova svým formalismem, na němž si tak zakládá je vzdálená skutečné lidské praxi.</a:t>
            </a: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Použitá literatura</a:t>
            </a:r>
            <a:endParaRPr lang="cs-CZ" b="1" dirty="0"/>
          </a:p>
        </p:txBody>
      </p:sp>
      <p:sp>
        <p:nvSpPr>
          <p:cNvPr id="3" name="Zástupný symbol pro obsah 2"/>
          <p:cNvSpPr>
            <a:spLocks noGrp="1"/>
          </p:cNvSpPr>
          <p:nvPr>
            <p:ph idx="1"/>
          </p:nvPr>
        </p:nvSpPr>
        <p:spPr/>
        <p:txBody>
          <a:bodyPr/>
          <a:lstStyle/>
          <a:p>
            <a:r>
              <a:rPr lang="cs-CZ" dirty="0" smtClean="0"/>
              <a:t>Seknička, P. – Putnová, A.: </a:t>
            </a:r>
            <a:r>
              <a:rPr lang="cs-CZ" i="1" dirty="0" smtClean="0"/>
              <a:t>Etika v podnikání a hodnoty trhu. </a:t>
            </a:r>
            <a:r>
              <a:rPr lang="cs-CZ" dirty="0" smtClean="0"/>
              <a:t>Praha: </a:t>
            </a:r>
            <a:r>
              <a:rPr lang="cs-CZ" dirty="0" err="1" smtClean="0"/>
              <a:t>Grada</a:t>
            </a:r>
            <a:r>
              <a:rPr lang="cs-CZ" dirty="0" smtClean="0"/>
              <a:t> </a:t>
            </a:r>
            <a:r>
              <a:rPr lang="cs-CZ" dirty="0" err="1" smtClean="0"/>
              <a:t>Publishing</a:t>
            </a:r>
            <a:r>
              <a:rPr lang="cs-CZ" dirty="0" smtClean="0"/>
              <a:t>, 2016, str. 47 – 60.</a:t>
            </a:r>
            <a:endParaRPr lang="cs-CZ" dirty="0"/>
          </a:p>
        </p:txBody>
      </p:sp>
    </p:spTree>
    <p:extLst>
      <p:ext uri="{BB962C8B-B14F-4D97-AF65-F5344CB8AC3E}">
        <p14:creationId xmlns:p14="http://schemas.microsoft.com/office/powerpoint/2010/main" val="268799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Sokrates ( 479 – 399 př. n. l.)</a:t>
            </a:r>
            <a:endParaRPr lang="cs-CZ" b="1" dirty="0"/>
          </a:p>
        </p:txBody>
      </p:sp>
      <p:sp>
        <p:nvSpPr>
          <p:cNvPr id="3" name="Zástupný symbol pro obsah 2"/>
          <p:cNvSpPr>
            <a:spLocks noGrp="1"/>
          </p:cNvSpPr>
          <p:nvPr>
            <p:ph idx="1"/>
          </p:nvPr>
        </p:nvSpPr>
        <p:spPr/>
        <p:txBody>
          <a:bodyPr>
            <a:normAutofit fontScale="92500" lnSpcReduction="20000"/>
          </a:bodyPr>
          <a:lstStyle/>
          <a:p>
            <a:r>
              <a:rPr lang="cs-CZ" dirty="0" smtClean="0"/>
              <a:t>Nastolení otázek „Jak má člověk žít?“ a „Jak má člověk </a:t>
            </a:r>
            <a:r>
              <a:rPr lang="cs-CZ" b="1" dirty="0" smtClean="0"/>
              <a:t>správně</a:t>
            </a:r>
            <a:r>
              <a:rPr lang="cs-CZ" dirty="0" smtClean="0"/>
              <a:t> žít?“;</a:t>
            </a:r>
          </a:p>
          <a:p>
            <a:r>
              <a:rPr lang="cs-CZ" dirty="0" smtClean="0"/>
              <a:t>Poukázal na vztah poznání a hodnocení;</a:t>
            </a:r>
          </a:p>
          <a:p>
            <a:r>
              <a:rPr lang="cs-CZ" b="1" dirty="0" smtClean="0"/>
              <a:t>Moudrost</a:t>
            </a:r>
            <a:r>
              <a:rPr lang="cs-CZ" dirty="0" smtClean="0"/>
              <a:t> je považována Sokratem za nejvyšší ctnost a </a:t>
            </a:r>
            <a:r>
              <a:rPr lang="cs-CZ" i="1" dirty="0" smtClean="0"/>
              <a:t>nejvyšší dobro</a:t>
            </a:r>
            <a:r>
              <a:rPr lang="cs-CZ" dirty="0" smtClean="0"/>
              <a:t>, ale současně </a:t>
            </a:r>
            <a:r>
              <a:rPr lang="cs-CZ" i="1" dirty="0" smtClean="0"/>
              <a:t>věděním;</a:t>
            </a:r>
          </a:p>
          <a:p>
            <a:r>
              <a:rPr lang="cs-CZ" dirty="0" smtClean="0"/>
              <a:t>Další </a:t>
            </a:r>
            <a:r>
              <a:rPr lang="cs-CZ" i="1" dirty="0" smtClean="0"/>
              <a:t>ctnosti – rozumnost, spravedlnost, statečnost, zbožnost </a:t>
            </a:r>
            <a:r>
              <a:rPr lang="cs-CZ" dirty="0" smtClean="0"/>
              <a:t>a </a:t>
            </a:r>
            <a:r>
              <a:rPr lang="cs-CZ" i="1" dirty="0" smtClean="0"/>
              <a:t>dobra</a:t>
            </a:r>
            <a:r>
              <a:rPr lang="cs-CZ" dirty="0" smtClean="0"/>
              <a:t> jako zdraví, krása, bohatství a přátelství;</a:t>
            </a:r>
          </a:p>
          <a:p>
            <a:r>
              <a:rPr lang="cs-CZ" dirty="0" smtClean="0"/>
              <a:t>Jaké jsou vztahy mezi </a:t>
            </a:r>
            <a:r>
              <a:rPr lang="cs-CZ" i="1" dirty="0" smtClean="0"/>
              <a:t>dobrem a moudrostí</a:t>
            </a:r>
            <a:r>
              <a:rPr lang="cs-CZ" dirty="0" smtClean="0"/>
              <a:t>, ale také mezi skutečným věděním a ctností.</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Platón (428 – 347 př. n. l.)</a:t>
            </a:r>
            <a:endParaRPr lang="cs-CZ" b="1" dirty="0"/>
          </a:p>
        </p:txBody>
      </p:sp>
      <p:sp>
        <p:nvSpPr>
          <p:cNvPr id="3" name="Zástupný symbol pro obsah 2"/>
          <p:cNvSpPr>
            <a:spLocks noGrp="1"/>
          </p:cNvSpPr>
          <p:nvPr>
            <p:ph idx="1"/>
          </p:nvPr>
        </p:nvSpPr>
        <p:spPr/>
        <p:txBody>
          <a:bodyPr>
            <a:normAutofit fontScale="92500" lnSpcReduction="20000"/>
          </a:bodyPr>
          <a:lstStyle/>
          <a:p>
            <a:r>
              <a:rPr lang="cs-CZ" dirty="0" smtClean="0"/>
              <a:t>Platónův filozofický systém </a:t>
            </a:r>
            <a:r>
              <a:rPr lang="cs-CZ" i="1" dirty="0" smtClean="0"/>
              <a:t>je idealistický</a:t>
            </a:r>
            <a:r>
              <a:rPr lang="cs-CZ" dirty="0" smtClean="0"/>
              <a:t> – dobro jako nejvyšší idea, je středobodem světového dění, ke kterému všechno směřuje;</a:t>
            </a:r>
          </a:p>
          <a:p>
            <a:r>
              <a:rPr lang="cs-CZ" dirty="0" smtClean="0"/>
              <a:t>Systém ctností: </a:t>
            </a:r>
            <a:r>
              <a:rPr lang="cs-CZ" b="1" dirty="0" smtClean="0"/>
              <a:t>moudrost, statečnost, umírněnost, spravedlnost;</a:t>
            </a:r>
          </a:p>
          <a:p>
            <a:r>
              <a:rPr lang="cs-CZ" dirty="0" smtClean="0"/>
              <a:t>Lidská duše je složena ze tří částí: žádostivá duše (pracující, řemeslníci), vznětlivá duše (vojáci a strážci), rozumová (racionální) duše (filozofové vládci);</a:t>
            </a:r>
          </a:p>
          <a:p>
            <a:r>
              <a:rPr lang="cs-CZ" dirty="0" smtClean="0"/>
              <a:t>Obec, tj. městský stát: vládce, strážce, řemeslníci, obchodníci a zemědělci (pracující).</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Platón – souvztažnosti systému ctností</a:t>
            </a:r>
            <a:endParaRPr lang="cs-CZ" b="1" dirty="0"/>
          </a:p>
        </p:txBody>
      </p:sp>
      <p:sp>
        <p:nvSpPr>
          <p:cNvPr id="3" name="Zástupný symbol pro obsah 2"/>
          <p:cNvSpPr>
            <a:spLocks noGrp="1"/>
          </p:cNvSpPr>
          <p:nvPr>
            <p:ph idx="1"/>
          </p:nvPr>
        </p:nvSpPr>
        <p:spPr/>
        <p:txBody>
          <a:bodyPr/>
          <a:lstStyle/>
          <a:p>
            <a:r>
              <a:rPr lang="cs-CZ" b="1" dirty="0" smtClean="0"/>
              <a:t>Moudrost</a:t>
            </a:r>
            <a:r>
              <a:rPr lang="cs-CZ" dirty="0" smtClean="0"/>
              <a:t> – vládce- rozumová duše</a:t>
            </a:r>
          </a:p>
          <a:p>
            <a:r>
              <a:rPr lang="cs-CZ" b="1" dirty="0" smtClean="0"/>
              <a:t>Skutečnost</a:t>
            </a:r>
            <a:r>
              <a:rPr lang="cs-CZ" dirty="0" smtClean="0"/>
              <a:t> – strážci – vznětlivá duše</a:t>
            </a:r>
          </a:p>
          <a:p>
            <a:r>
              <a:rPr lang="cs-CZ" b="1" dirty="0" smtClean="0"/>
              <a:t>Umírněnost</a:t>
            </a:r>
            <a:r>
              <a:rPr lang="cs-CZ" dirty="0" smtClean="0"/>
              <a:t> – řemeslníci, obchodníci a zemědělci – žádostivá duše</a:t>
            </a:r>
          </a:p>
          <a:p>
            <a:r>
              <a:rPr lang="cs-CZ" b="1" dirty="0" smtClean="0"/>
              <a:t>Spravedlnost</a:t>
            </a:r>
            <a:r>
              <a:rPr lang="cs-CZ" dirty="0" smtClean="0"/>
              <a:t> –  zachování vztahů v obci – zachování síly duše</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Aristoteles (384 – 322 př. n. l.)</a:t>
            </a:r>
            <a:endParaRPr lang="cs-CZ" b="1" dirty="0"/>
          </a:p>
        </p:txBody>
      </p:sp>
      <p:sp>
        <p:nvSpPr>
          <p:cNvPr id="3" name="Zástupný symbol pro obsah 2"/>
          <p:cNvSpPr>
            <a:spLocks noGrp="1"/>
          </p:cNvSpPr>
          <p:nvPr>
            <p:ph idx="1"/>
          </p:nvPr>
        </p:nvSpPr>
        <p:spPr/>
        <p:txBody>
          <a:bodyPr>
            <a:normAutofit fontScale="85000" lnSpcReduction="10000"/>
          </a:bodyPr>
          <a:lstStyle/>
          <a:p>
            <a:r>
              <a:rPr lang="cs-CZ" b="1" dirty="0" smtClean="0"/>
              <a:t>Etiku odvíjí od ctností</a:t>
            </a:r>
            <a:r>
              <a:rPr lang="cs-CZ" dirty="0" smtClean="0"/>
              <a:t>, cílem etiky je dosažení dobra jako účelu lidského jednání;</a:t>
            </a:r>
          </a:p>
          <a:p>
            <a:r>
              <a:rPr lang="cs-CZ" dirty="0" smtClean="0"/>
              <a:t>Etika vychází z metodologie realismu, tj. z konkrétních situací;</a:t>
            </a:r>
          </a:p>
          <a:p>
            <a:r>
              <a:rPr lang="cs-CZ" dirty="0" smtClean="0"/>
              <a:t>Systém ctností zahrnuje 5 rozumových (dianoetických) a 11 morálních ctností (tuto skupinu dělí na obecné a specifické);</a:t>
            </a:r>
          </a:p>
          <a:p>
            <a:r>
              <a:rPr lang="cs-CZ" dirty="0" smtClean="0"/>
              <a:t>V praktickém jednání se člověku odhaluje možnost si vybrat mezi dvěma alternativami, a proto je ctnost a etika založena na </a:t>
            </a:r>
            <a:r>
              <a:rPr lang="cs-CZ" b="1" dirty="0" smtClean="0"/>
              <a:t>rozumu a svobodě</a:t>
            </a:r>
            <a:r>
              <a:rPr lang="cs-CZ" dirty="0" smtClean="0"/>
              <a:t>, přičemž výhodu mají jednotlivci </a:t>
            </a:r>
            <a:r>
              <a:rPr lang="cs-CZ" b="1" dirty="0" smtClean="0"/>
              <a:t>od přirozenosti k dobru disponovaní.</a:t>
            </a:r>
            <a:endParaRPr lang="cs-CZ"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Aristoteles – specifické mravní ctnosti</a:t>
            </a:r>
            <a:endParaRPr lang="cs-CZ" b="1" dirty="0"/>
          </a:p>
        </p:txBody>
      </p:sp>
      <p:sp>
        <p:nvSpPr>
          <p:cNvPr id="3" name="Zástupný symbol pro obsah 2"/>
          <p:cNvSpPr>
            <a:spLocks noGrp="1"/>
          </p:cNvSpPr>
          <p:nvPr>
            <p:ph idx="1"/>
          </p:nvPr>
        </p:nvSpPr>
        <p:spPr/>
        <p:txBody>
          <a:bodyPr/>
          <a:lstStyle/>
          <a:p>
            <a:pPr>
              <a:buNone/>
            </a:pPr>
            <a:r>
              <a:rPr lang="cs-CZ" dirty="0" smtClean="0"/>
              <a:t>Specifické mravní ctnosti jsou členěny:</a:t>
            </a:r>
          </a:p>
          <a:p>
            <a:r>
              <a:rPr lang="cs-CZ" dirty="0" smtClean="0"/>
              <a:t>Ve vztahu k hospodaření s penězi a majetkem (štědrost a velkorysost);</a:t>
            </a:r>
          </a:p>
          <a:p>
            <a:r>
              <a:rPr lang="cs-CZ" dirty="0" smtClean="0"/>
              <a:t>Ve vztahu k vážnosti a cti (velkomyslnost, zdravá ctižádostivost a mírnost);</a:t>
            </a:r>
          </a:p>
          <a:p>
            <a:r>
              <a:rPr lang="cs-CZ" dirty="0" smtClean="0"/>
              <a:t>Ve vztahu s druhými lidmi (pravdivost, humor, přívětivost);</a:t>
            </a:r>
          </a:p>
          <a:p>
            <a:r>
              <a:rPr lang="cs-CZ" dirty="0" smtClean="0"/>
              <a:t>Ve vztahu ke společnosti (spravedlnost).</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Aurélius</a:t>
            </a:r>
            <a:r>
              <a:rPr lang="cs-CZ" b="1" dirty="0" smtClean="0"/>
              <a:t> </a:t>
            </a:r>
            <a:r>
              <a:rPr lang="cs-CZ" b="1" dirty="0" err="1" smtClean="0"/>
              <a:t>Augustinus</a:t>
            </a:r>
            <a:r>
              <a:rPr lang="cs-CZ" b="1" dirty="0" smtClean="0"/>
              <a:t> (354 – 430)</a:t>
            </a:r>
            <a:endParaRPr lang="cs-CZ" b="1" dirty="0"/>
          </a:p>
        </p:txBody>
      </p:sp>
      <p:sp>
        <p:nvSpPr>
          <p:cNvPr id="3" name="Zástupný symbol pro obsah 2"/>
          <p:cNvSpPr>
            <a:spLocks noGrp="1"/>
          </p:cNvSpPr>
          <p:nvPr>
            <p:ph idx="1"/>
          </p:nvPr>
        </p:nvSpPr>
        <p:spPr/>
        <p:txBody>
          <a:bodyPr>
            <a:normAutofit lnSpcReduction="10000"/>
          </a:bodyPr>
          <a:lstStyle/>
          <a:p>
            <a:pPr>
              <a:buNone/>
            </a:pPr>
            <a:r>
              <a:rPr lang="cs-CZ" dirty="0" smtClean="0"/>
              <a:t>Jeho etika má řadu specifických a originálních prvků, ale zároveň obsahuje velmi zřetelné </a:t>
            </a:r>
            <a:r>
              <a:rPr lang="cs-CZ" b="1" dirty="0" smtClean="0"/>
              <a:t>stopy </a:t>
            </a:r>
            <a:r>
              <a:rPr lang="cs-CZ" b="1" dirty="0" err="1" smtClean="0"/>
              <a:t>platónovsko</a:t>
            </a:r>
            <a:r>
              <a:rPr lang="cs-CZ" b="1" dirty="0" smtClean="0"/>
              <a:t>-</a:t>
            </a:r>
            <a:r>
              <a:rPr lang="cs-CZ" b="1" dirty="0" err="1" smtClean="0"/>
              <a:t>sókratovské</a:t>
            </a:r>
            <a:r>
              <a:rPr lang="cs-CZ" b="1" dirty="0" smtClean="0"/>
              <a:t> a stoické tradice.</a:t>
            </a:r>
          </a:p>
          <a:p>
            <a:pPr>
              <a:buNone/>
            </a:pPr>
            <a:r>
              <a:rPr lang="cs-CZ" dirty="0" smtClean="0"/>
              <a:t> Podle Augustina se jistota vědění zakládá na </a:t>
            </a:r>
            <a:r>
              <a:rPr lang="cs-CZ" b="1" dirty="0" smtClean="0"/>
              <a:t>sebejistotě vědění.</a:t>
            </a:r>
          </a:p>
          <a:p>
            <a:pPr>
              <a:buNone/>
            </a:pPr>
            <a:r>
              <a:rPr lang="cs-CZ" dirty="0" smtClean="0"/>
              <a:t>Augustin klade důraz na náboženské hodnoty </a:t>
            </a:r>
            <a:r>
              <a:rPr lang="cs-CZ" b="1" dirty="0" smtClean="0"/>
              <a:t>víru, naději a lásku</a:t>
            </a:r>
            <a:r>
              <a:rPr lang="cs-CZ" dirty="0" smtClean="0"/>
              <a:t>, zároveň však zdůrazňuje roli </a:t>
            </a:r>
            <a:r>
              <a:rPr lang="cs-CZ" b="1" dirty="0" smtClean="0"/>
              <a:t>svědomí a milosti boží</a:t>
            </a:r>
            <a:r>
              <a:rPr lang="cs-CZ" dirty="0" smtClean="0"/>
              <a:t>.</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Tomáš </a:t>
            </a:r>
            <a:r>
              <a:rPr lang="cs-CZ" b="1" dirty="0" err="1" smtClean="0"/>
              <a:t>Akvinský</a:t>
            </a:r>
            <a:r>
              <a:rPr lang="cs-CZ" b="1" dirty="0" smtClean="0"/>
              <a:t> (1225 – 1274)</a:t>
            </a:r>
            <a:endParaRPr lang="cs-CZ" b="1" dirty="0"/>
          </a:p>
        </p:txBody>
      </p:sp>
      <p:sp>
        <p:nvSpPr>
          <p:cNvPr id="3" name="Zástupný symbol pro obsah 2"/>
          <p:cNvSpPr>
            <a:spLocks noGrp="1"/>
          </p:cNvSpPr>
          <p:nvPr>
            <p:ph idx="1"/>
          </p:nvPr>
        </p:nvSpPr>
        <p:spPr/>
        <p:txBody>
          <a:bodyPr>
            <a:normAutofit fontScale="77500" lnSpcReduction="20000"/>
          </a:bodyPr>
          <a:lstStyle/>
          <a:p>
            <a:pPr algn="just">
              <a:buNone/>
            </a:pPr>
            <a:r>
              <a:rPr lang="cs-CZ" dirty="0" smtClean="0"/>
              <a:t>Díky jeho hlubokému pochopení aristotelovské filozofie traktovat křesťanskou etiku nikoliv pouze jako morální teologii, jak bylo do této doby až na výjimky obvyklé (etika je součástí morální, praktické filozofie, ale také úzce souvisí s morální teologií, do centra zájmu staví ctnosti, jako vnitřní principy jednání).</a:t>
            </a:r>
          </a:p>
          <a:p>
            <a:pPr algn="just">
              <a:buNone/>
            </a:pPr>
            <a:r>
              <a:rPr lang="cs-CZ" dirty="0" smtClean="0"/>
              <a:t>Ctnosti jsou významným druhem habitů – zdokonalují schopnosti; Akvinský rozlišuje intelektuální, morální, kardinální a teologické ctnosti.</a:t>
            </a:r>
          </a:p>
          <a:p>
            <a:pPr algn="just">
              <a:buNone/>
            </a:pPr>
            <a:r>
              <a:rPr lang="cs-CZ" dirty="0" smtClean="0"/>
              <a:t>Akvinský</a:t>
            </a:r>
            <a:r>
              <a:rPr lang="cs-CZ" dirty="0"/>
              <a:t> </a:t>
            </a:r>
            <a:r>
              <a:rPr lang="cs-CZ" dirty="0" smtClean="0"/>
              <a:t>vychází z toho, že člověk má rozum a svobodnou vůli, rozum člověka (intelekt) vede k pravdě a </a:t>
            </a:r>
            <a:r>
              <a:rPr lang="cs-CZ" dirty="0" err="1" smtClean="0"/>
              <a:t>a</a:t>
            </a:r>
            <a:r>
              <a:rPr lang="cs-CZ" dirty="0" smtClean="0"/>
              <a:t> tíhnutí (vůle) vede k dosahování dobra. Jelikož v ctnosti se mluví právě ve vztahu k dobru jsou cnostmi ve vlastním smyslu pouze morální ctnosti jako habity tíhnutí.</a:t>
            </a: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605</TotalTime>
  <Words>1331</Words>
  <Application>Microsoft Office PowerPoint</Application>
  <PresentationFormat>Předvádění na obrazovce (4:3)</PresentationFormat>
  <Paragraphs>102</Paragraphs>
  <Slides>22</Slides>
  <Notes>0</Notes>
  <HiddenSlides>0</HiddenSlides>
  <MMClips>0</MMClips>
  <ScaleCrop>false</ScaleCrop>
  <HeadingPairs>
    <vt:vector size="4" baseType="variant">
      <vt:variant>
        <vt:lpstr>Motiv</vt:lpstr>
      </vt:variant>
      <vt:variant>
        <vt:i4>1</vt:i4>
      </vt:variant>
      <vt:variant>
        <vt:lpstr>Nadpisy snímků</vt:lpstr>
      </vt:variant>
      <vt:variant>
        <vt:i4>22</vt:i4>
      </vt:variant>
    </vt:vector>
  </HeadingPairs>
  <TitlesOfParts>
    <vt:vector size="23" baseType="lpstr">
      <vt:lpstr>Motiv sady Office</vt:lpstr>
      <vt:lpstr>Hodnotové tradice – ctnosti EvP (P-4)</vt:lpstr>
      <vt:lpstr>Obsah přednášky</vt:lpstr>
      <vt:lpstr>Sokrates ( 479 – 399 př. n. l.)</vt:lpstr>
      <vt:lpstr>Platón (428 – 347 př. n. l.)</vt:lpstr>
      <vt:lpstr>Platón – souvztažnosti systému ctností</vt:lpstr>
      <vt:lpstr>Aristoteles (384 – 322 př. n. l.)</vt:lpstr>
      <vt:lpstr>Aristoteles – specifické mravní ctnosti</vt:lpstr>
      <vt:lpstr>Aurélius Augustinus (354 – 430)</vt:lpstr>
      <vt:lpstr>Tomáš Akvinský (1225 – 1274)</vt:lpstr>
      <vt:lpstr>Tomáš Akvinský – rozdělení dobra</vt:lpstr>
      <vt:lpstr>Tomáš Akvinský – kardinální ctnosti a křesťanské ctnosti</vt:lpstr>
      <vt:lpstr>Tomáš Akvinský - svědomí</vt:lpstr>
      <vt:lpstr>Tomáš Akvinský – spravedlivá cena, lichva, vlastnictví</vt:lpstr>
      <vt:lpstr>Benedikt Spinoza (1632 – 1677)</vt:lpstr>
      <vt:lpstr>Benedikt Spinoza</vt:lpstr>
      <vt:lpstr>Benedikt Spinoza</vt:lpstr>
      <vt:lpstr>Immanuel Kant (1724 – 1805)</vt:lpstr>
      <vt:lpstr>Immanuel Kant – Kategorický imperativ</vt:lpstr>
      <vt:lpstr>Immanuel Kant – Kategorický imperativ</vt:lpstr>
      <vt:lpstr>Immanuel Kant – Kategorický imperativ</vt:lpstr>
      <vt:lpstr>Immanuel Kant – podmínky mravnosti</vt:lpstr>
      <vt:lpstr>Použitá literatura</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Hodnotové tradice - ctnosti</dc:title>
  <dc:creator>user</dc:creator>
  <cp:lastModifiedBy>Michaela Spackova</cp:lastModifiedBy>
  <cp:revision>38</cp:revision>
  <cp:lastPrinted>2016-10-25T05:53:57Z</cp:lastPrinted>
  <dcterms:created xsi:type="dcterms:W3CDTF">2014-10-19T10:46:26Z</dcterms:created>
  <dcterms:modified xsi:type="dcterms:W3CDTF">2018-11-05T13:22:43Z</dcterms:modified>
</cp:coreProperties>
</file>