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86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84D4-91A2-4085-B0FD-7D73766BA8FB}" type="datetimeFigureOut">
              <a:rPr lang="cs-CZ" smtClean="0"/>
              <a:pPr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3F88-D77A-4696-AFDD-0AFF6DFDDA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84D4-91A2-4085-B0FD-7D73766BA8FB}" type="datetimeFigureOut">
              <a:rPr lang="cs-CZ" smtClean="0"/>
              <a:pPr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3F88-D77A-4696-AFDD-0AFF6DFDDA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84D4-91A2-4085-B0FD-7D73766BA8FB}" type="datetimeFigureOut">
              <a:rPr lang="cs-CZ" smtClean="0"/>
              <a:pPr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3F88-D77A-4696-AFDD-0AFF6DFDDA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84D4-91A2-4085-B0FD-7D73766BA8FB}" type="datetimeFigureOut">
              <a:rPr lang="cs-CZ" smtClean="0"/>
              <a:pPr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3F88-D77A-4696-AFDD-0AFF6DFDDA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84D4-91A2-4085-B0FD-7D73766BA8FB}" type="datetimeFigureOut">
              <a:rPr lang="cs-CZ" smtClean="0"/>
              <a:pPr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3F88-D77A-4696-AFDD-0AFF6DFDDA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84D4-91A2-4085-B0FD-7D73766BA8FB}" type="datetimeFigureOut">
              <a:rPr lang="cs-CZ" smtClean="0"/>
              <a:pPr/>
              <a:t>23.11.2018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3F88-D77A-4696-AFDD-0AFF6DFDDA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84D4-91A2-4085-B0FD-7D73766BA8FB}" type="datetimeFigureOut">
              <a:rPr lang="cs-CZ" smtClean="0"/>
              <a:pPr/>
              <a:t>23.11.2018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3F88-D77A-4696-AFDD-0AFF6DFDDA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84D4-91A2-4085-B0FD-7D73766BA8FB}" type="datetimeFigureOut">
              <a:rPr lang="cs-CZ" smtClean="0"/>
              <a:pPr/>
              <a:t>23.11.2018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3F88-D77A-4696-AFDD-0AFF6DFDDA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84D4-91A2-4085-B0FD-7D73766BA8FB}" type="datetimeFigureOut">
              <a:rPr lang="cs-CZ" smtClean="0"/>
              <a:pPr/>
              <a:t>23.11.2018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3F88-D77A-4696-AFDD-0AFF6DFDDA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84D4-91A2-4085-B0FD-7D73766BA8FB}" type="datetimeFigureOut">
              <a:rPr lang="cs-CZ" smtClean="0"/>
              <a:pPr/>
              <a:t>23.11.2018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3F88-D77A-4696-AFDD-0AFF6DFDDA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84D4-91A2-4085-B0FD-7D73766BA8FB}" type="datetimeFigureOut">
              <a:rPr lang="cs-CZ" smtClean="0"/>
              <a:pPr/>
              <a:t>23.11.2018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3F88-D77A-4696-AFDD-0AFF6DFDDA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784D4-91A2-4085-B0FD-7D73766BA8FB}" type="datetimeFigureOut">
              <a:rPr lang="cs-CZ" smtClean="0"/>
              <a:pPr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73F88-D77A-4696-AFDD-0AFF6DFDDA8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Tři moderní koncepty hodnot</a:t>
            </a:r>
            <a:br>
              <a:rPr lang="cs-CZ" b="1" dirty="0" smtClean="0"/>
            </a:br>
            <a:r>
              <a:rPr lang="cs-CZ" b="1" dirty="0" err="1" smtClean="0"/>
              <a:t>EvP</a:t>
            </a:r>
            <a:r>
              <a:rPr lang="cs-CZ" b="1" dirty="0" smtClean="0"/>
              <a:t> (P-5)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Seknička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je morální?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Podle Kanta nespočívá </a:t>
            </a:r>
            <a:r>
              <a:rPr lang="cs-CZ" b="1" dirty="0" smtClean="0"/>
              <a:t>mravní hodnota jednání v důsledcích, které z něj plynou, ale na motivu</a:t>
            </a:r>
            <a:r>
              <a:rPr lang="cs-CZ" dirty="0" smtClean="0"/>
              <a:t> jednání, tj. na záměru, s jakým je čin vykonán.</a:t>
            </a:r>
          </a:p>
          <a:p>
            <a:pPr marL="0" indent="0" algn="just">
              <a:buNone/>
            </a:pPr>
            <a:r>
              <a:rPr lang="cs-CZ" dirty="0" smtClean="0"/>
              <a:t>Motivem, který jednání propůjčuje mravní hodnotu, je </a:t>
            </a:r>
            <a:r>
              <a:rPr lang="cs-CZ" b="1" dirty="0" smtClean="0"/>
              <a:t>povinnost</a:t>
            </a:r>
            <a:r>
              <a:rPr lang="cs-CZ" dirty="0" smtClean="0"/>
              <a:t>, jíž Kant myslí konání správné věci ze správného důvodu. Když posuzujeme morální hodnotu jednání posuzujeme motiv, kvůli němuž se jedná, ne důsledky, které jednání vyvolává. Jednáme-li z jiného motivu než z povinnosti, např. z vlastního zájmu, pak naše jednání postrádá mravní hodnotu. Kant tvrdí, že </a:t>
            </a:r>
            <a:r>
              <a:rPr lang="cs-CZ" b="1" dirty="0" smtClean="0"/>
              <a:t>motivy náklonnosti</a:t>
            </a:r>
            <a:r>
              <a:rPr lang="cs-CZ" dirty="0" smtClean="0"/>
              <a:t> (přání, žádosti, preference, záliby apod.) jsou v protikladu k </a:t>
            </a:r>
            <a:r>
              <a:rPr lang="cs-CZ" b="1" dirty="0" smtClean="0"/>
              <a:t>motivaci povinností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307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Co je nejvyšším principem morálky?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Východisko Kant vidí ve spojení tří velkých idejí: morálky, svobody a rozumu. Tyto ideje vysvětluje pomocí protikladů a dualismů:</a:t>
            </a:r>
          </a:p>
          <a:p>
            <a:pPr algn="just"/>
            <a:r>
              <a:rPr lang="cs-CZ" dirty="0" smtClean="0"/>
              <a:t>Povinnost x náklonnost (morálka)</a:t>
            </a:r>
          </a:p>
          <a:p>
            <a:pPr algn="just"/>
            <a:r>
              <a:rPr lang="cs-CZ" dirty="0" smtClean="0"/>
              <a:t>Autonomie x heteronomie (svoboda)</a:t>
            </a:r>
          </a:p>
          <a:p>
            <a:pPr algn="just"/>
            <a:r>
              <a:rPr lang="cs-CZ" dirty="0" smtClean="0"/>
              <a:t>Kategorický x hypotetický imperativ (rozum)</a:t>
            </a:r>
          </a:p>
          <a:p>
            <a:pPr marL="0" indent="0" algn="just">
              <a:buNone/>
            </a:pPr>
            <a:r>
              <a:rPr lang="cs-CZ" dirty="0" smtClean="0"/>
              <a:t>Odpovědí je </a:t>
            </a:r>
            <a:r>
              <a:rPr lang="cs-CZ" b="1" dirty="0" smtClean="0"/>
              <a:t>rozum ve vztahu k lidství</a:t>
            </a:r>
            <a:r>
              <a:rPr lang="cs-CZ" dirty="0" smtClean="0"/>
              <a:t>. Kantovská úcta je úcta k lidství, jako takovému, kvůli schopnosti rozumu, která sídlí v každém z nás bez rozdílu.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2436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Filozofie hodnot</a:t>
            </a:r>
            <a:br>
              <a:rPr lang="cs-CZ" b="1" dirty="0" smtClean="0"/>
            </a:br>
            <a:r>
              <a:rPr lang="cs-CZ" b="1" dirty="0" smtClean="0"/>
              <a:t>Rudolf </a:t>
            </a:r>
            <a:r>
              <a:rPr lang="cs-CZ" b="1" dirty="0"/>
              <a:t>H</a:t>
            </a:r>
            <a:r>
              <a:rPr lang="cs-CZ" b="1" dirty="0" smtClean="0"/>
              <a:t>erman </a:t>
            </a:r>
            <a:r>
              <a:rPr lang="cs-CZ" b="1" dirty="0" err="1" smtClean="0"/>
              <a:t>Lotze</a:t>
            </a:r>
            <a:r>
              <a:rPr lang="cs-CZ" b="1" dirty="0" smtClean="0"/>
              <a:t> (1817 – 1881)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/>
              <a:t>K</a:t>
            </a:r>
            <a:r>
              <a:rPr lang="cs-CZ" dirty="0" smtClean="0"/>
              <a:t>oncepce filozofie hodnot vzniká v polovině 19. století. Za zakladatele je považován </a:t>
            </a:r>
            <a:r>
              <a:rPr lang="cs-CZ" b="1" dirty="0" smtClean="0"/>
              <a:t>Rudolf Herman </a:t>
            </a:r>
            <a:r>
              <a:rPr lang="cs-CZ" b="1" dirty="0" err="1" smtClean="0"/>
              <a:t>Lotze</a:t>
            </a:r>
            <a:r>
              <a:rPr lang="cs-CZ" dirty="0" smtClean="0"/>
              <a:t>, jež navázal na Kanta a věnuje pozornost především:</a:t>
            </a:r>
          </a:p>
          <a:p>
            <a:pPr algn="just"/>
            <a:r>
              <a:rPr lang="cs-CZ" dirty="0" smtClean="0"/>
              <a:t>Používáním zkušeností</a:t>
            </a:r>
          </a:p>
          <a:p>
            <a:pPr algn="just"/>
            <a:r>
              <a:rPr lang="cs-CZ" dirty="0" smtClean="0"/>
              <a:t>Úloze vůle v rozhodování</a:t>
            </a:r>
          </a:p>
          <a:p>
            <a:pPr algn="just"/>
            <a:r>
              <a:rPr lang="cs-CZ" dirty="0" smtClean="0"/>
              <a:t>Roli poznání a etických pravidel v jednání člověka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Filozofie hodnot</a:t>
            </a:r>
            <a:br>
              <a:rPr lang="cs-CZ" b="1" dirty="0" smtClean="0"/>
            </a:br>
            <a:r>
              <a:rPr lang="cs-CZ" b="1" dirty="0" smtClean="0"/>
              <a:t>Rudolf Herman </a:t>
            </a:r>
            <a:r>
              <a:rPr lang="cs-CZ" b="1" dirty="0" err="1" smtClean="0"/>
              <a:t>Lotze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R. H. </a:t>
            </a:r>
            <a:r>
              <a:rPr lang="cs-CZ" dirty="0" err="1" smtClean="0"/>
              <a:t>Lotze</a:t>
            </a:r>
            <a:r>
              <a:rPr lang="cs-CZ" dirty="0" smtClean="0"/>
              <a:t> chápe </a:t>
            </a:r>
            <a:r>
              <a:rPr lang="cs-CZ" b="1" dirty="0" smtClean="0"/>
              <a:t>duši jako jednota tří dimenzí</a:t>
            </a:r>
            <a:r>
              <a:rPr lang="cs-CZ" dirty="0" smtClean="0"/>
              <a:t>:</a:t>
            </a:r>
          </a:p>
          <a:p>
            <a:r>
              <a:rPr lang="cs-CZ" dirty="0" smtClean="0"/>
              <a:t>Poznání</a:t>
            </a:r>
          </a:p>
          <a:p>
            <a:r>
              <a:rPr lang="cs-CZ" dirty="0" smtClean="0"/>
              <a:t>Prožívání</a:t>
            </a:r>
          </a:p>
          <a:p>
            <a:r>
              <a:rPr lang="cs-CZ" dirty="0" smtClean="0"/>
              <a:t>Emocionality</a:t>
            </a:r>
          </a:p>
          <a:p>
            <a:pPr algn="just">
              <a:buNone/>
            </a:pPr>
            <a:r>
              <a:rPr lang="cs-CZ" dirty="0" smtClean="0"/>
              <a:t>Duše by měla podle R. H. </a:t>
            </a:r>
            <a:r>
              <a:rPr lang="cs-CZ" dirty="0" err="1" smtClean="0"/>
              <a:t>Lotzeho</a:t>
            </a:r>
            <a:r>
              <a:rPr lang="cs-CZ" dirty="0" smtClean="0"/>
              <a:t> být </a:t>
            </a:r>
            <a:r>
              <a:rPr lang="cs-CZ" b="1" dirty="0" smtClean="0"/>
              <a:t>„božsky dokonalá“, ale také dobrá a krásná.</a:t>
            </a:r>
          </a:p>
          <a:p>
            <a:pPr algn="just">
              <a:buNone/>
            </a:pPr>
            <a:r>
              <a:rPr lang="cs-CZ" dirty="0" smtClean="0"/>
              <a:t>Člověk podle </a:t>
            </a:r>
            <a:r>
              <a:rPr lang="cs-CZ" dirty="0" err="1" smtClean="0"/>
              <a:t>Lotzeho</a:t>
            </a:r>
            <a:r>
              <a:rPr lang="cs-CZ" dirty="0" smtClean="0"/>
              <a:t> disponuje </a:t>
            </a:r>
            <a:r>
              <a:rPr lang="cs-CZ" b="1" dirty="0" smtClean="0"/>
              <a:t>svobodnou vůl</a:t>
            </a:r>
            <a:r>
              <a:rPr lang="cs-CZ" dirty="0" smtClean="0"/>
              <a:t>í, proto musí existovat pravidla, která svobodnou vůli </a:t>
            </a:r>
            <a:r>
              <a:rPr lang="cs-CZ" b="1" dirty="0" smtClean="0"/>
              <a:t>usměrňují</a:t>
            </a:r>
            <a:r>
              <a:rPr lang="cs-CZ" dirty="0" smtClean="0"/>
              <a:t>. Pravidla mají formu </a:t>
            </a:r>
            <a:r>
              <a:rPr lang="cs-CZ" b="1" dirty="0" smtClean="0"/>
              <a:t>norem, hodnot a ideálů</a:t>
            </a:r>
            <a:r>
              <a:rPr lang="cs-CZ" dirty="0" smtClean="0"/>
              <a:t>. Člověk se ve světě orientuje zejména prostřednictvím hodnot </a:t>
            </a:r>
            <a:r>
              <a:rPr lang="cs-CZ" b="1" dirty="0" smtClean="0"/>
              <a:t>pravdy, dobra a krásy</a:t>
            </a:r>
            <a:r>
              <a:rPr lang="cs-CZ" dirty="0" smtClean="0"/>
              <a:t>.</a:t>
            </a:r>
          </a:p>
          <a:p>
            <a:pPr algn="just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Filozofie života</a:t>
            </a:r>
            <a:br>
              <a:rPr lang="cs-CZ" b="1" dirty="0" smtClean="0"/>
            </a:br>
            <a:r>
              <a:rPr lang="cs-CZ" b="1" dirty="0" smtClean="0"/>
              <a:t>S. A. Kierkegaard (1813 – 1855)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dirty="0" smtClean="0"/>
              <a:t>Významným představitelem </a:t>
            </a:r>
            <a:r>
              <a:rPr lang="cs-CZ" b="1" dirty="0" smtClean="0"/>
              <a:t>filozofie života, resp. existencionalismu</a:t>
            </a:r>
            <a:r>
              <a:rPr lang="cs-CZ" dirty="0" smtClean="0"/>
              <a:t> je </a:t>
            </a:r>
            <a:r>
              <a:rPr lang="cs-CZ" b="1" dirty="0" smtClean="0"/>
              <a:t>S. A. Kierkegaard </a:t>
            </a:r>
            <a:r>
              <a:rPr lang="cs-CZ" dirty="0" smtClean="0"/>
              <a:t>jež rozvíjí filozofické myšlení v kontextu s hlubokým náboženským zanícením na bázi metody </a:t>
            </a:r>
            <a:r>
              <a:rPr lang="cs-CZ" b="1" dirty="0" smtClean="0"/>
              <a:t>radikálního subjektivismu </a:t>
            </a:r>
            <a:r>
              <a:rPr lang="cs-CZ" dirty="0" smtClean="0"/>
              <a:t>a spekulativního racionalismu.</a:t>
            </a:r>
          </a:p>
          <a:p>
            <a:pPr algn="just">
              <a:buNone/>
            </a:pPr>
            <a:r>
              <a:rPr lang="cs-CZ" dirty="0" smtClean="0"/>
              <a:t>Základní charakteristiky jeho filozofické koncepce:</a:t>
            </a:r>
          </a:p>
          <a:p>
            <a:pPr algn="just"/>
            <a:r>
              <a:rPr lang="cs-CZ" dirty="0" smtClean="0"/>
              <a:t>Svobodná existence</a:t>
            </a:r>
          </a:p>
          <a:p>
            <a:pPr algn="just"/>
            <a:r>
              <a:rPr lang="cs-CZ" dirty="0" smtClean="0"/>
              <a:t>Etický život v blízkosti boha</a:t>
            </a:r>
          </a:p>
          <a:p>
            <a:pPr algn="just"/>
            <a:r>
              <a:rPr lang="cs-CZ" dirty="0" smtClean="0"/>
              <a:t>Úsilí o pravé křesťanství</a:t>
            </a:r>
          </a:p>
          <a:p>
            <a:pPr algn="just"/>
            <a:r>
              <a:rPr lang="cs-CZ" dirty="0" smtClean="0"/>
              <a:t>Existence je chápána jako niternost (subjektivnost)</a:t>
            </a:r>
          </a:p>
          <a:p>
            <a:pPr algn="just"/>
            <a:r>
              <a:rPr lang="cs-CZ" dirty="0" smtClean="0"/>
              <a:t>Niternost je spojena se </a:t>
            </a:r>
            <a:r>
              <a:rPr lang="cs-CZ" dirty="0" err="1" smtClean="0"/>
              <a:t>sebeporozumněním</a:t>
            </a:r>
            <a:r>
              <a:rPr lang="cs-CZ" dirty="0" smtClean="0"/>
              <a:t> lidského jedince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Hodnotová etika</a:t>
            </a:r>
            <a:br>
              <a:rPr lang="cs-CZ" b="1" dirty="0" smtClean="0"/>
            </a:br>
            <a:r>
              <a:rPr lang="cs-CZ" b="1" dirty="0" smtClean="0"/>
              <a:t>novokantovský směr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err="1" smtClean="0"/>
              <a:t>Wilhelm</a:t>
            </a:r>
            <a:r>
              <a:rPr lang="cs-CZ" b="1" dirty="0" smtClean="0"/>
              <a:t> </a:t>
            </a:r>
            <a:r>
              <a:rPr lang="cs-CZ" b="1" dirty="0" err="1" smtClean="0"/>
              <a:t>Windelband</a:t>
            </a:r>
            <a:r>
              <a:rPr lang="cs-CZ" b="1" dirty="0" smtClean="0"/>
              <a:t> (1848 – 1915)</a:t>
            </a:r>
            <a:r>
              <a:rPr lang="cs-CZ" dirty="0" smtClean="0"/>
              <a:t> zabýval se otázkou</a:t>
            </a:r>
            <a:r>
              <a:rPr lang="cs-CZ" b="1" dirty="0" smtClean="0"/>
              <a:t> „dobra pro každého“ </a:t>
            </a:r>
            <a:r>
              <a:rPr lang="cs-CZ" dirty="0" smtClean="0"/>
              <a:t>v tomto kontextu je důležitý </a:t>
            </a:r>
            <a:r>
              <a:rPr lang="cs-CZ" b="1" dirty="0" smtClean="0"/>
              <a:t>pojem hodnoty a hodnocení</a:t>
            </a:r>
            <a:r>
              <a:rPr lang="cs-CZ" dirty="0" smtClean="0"/>
              <a:t>, který specifikován ve filozofickém (axiologickém) smyslu.</a:t>
            </a:r>
          </a:p>
          <a:p>
            <a:pPr>
              <a:buNone/>
            </a:pPr>
            <a:r>
              <a:rPr lang="cs-CZ" dirty="0" smtClean="0"/>
              <a:t> K pojmu hodnota patří i </a:t>
            </a:r>
            <a:r>
              <a:rPr lang="cs-CZ" b="1" dirty="0" smtClean="0"/>
              <a:t>pojem posuzování a normativní vědomí</a:t>
            </a:r>
            <a:r>
              <a:rPr lang="cs-CZ" dirty="0" smtClean="0"/>
              <a:t> (vnitřní pravidlo lidství).</a:t>
            </a:r>
          </a:p>
          <a:p>
            <a:pPr>
              <a:buNone/>
            </a:pPr>
            <a:r>
              <a:rPr lang="cs-CZ" dirty="0" smtClean="0"/>
              <a:t>Normativní vědomí je </a:t>
            </a:r>
            <a:r>
              <a:rPr lang="cs-CZ" b="1" dirty="0" smtClean="0"/>
              <a:t>systém norem a hodnot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Hodnotová etika</a:t>
            </a:r>
            <a:br>
              <a:rPr lang="cs-CZ" b="1" dirty="0" smtClean="0"/>
            </a:br>
            <a:r>
              <a:rPr lang="cs-CZ" b="1" dirty="0" smtClean="0"/>
              <a:t>novokantovský směr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 err="1" smtClean="0"/>
              <a:t>Wilhelm</a:t>
            </a:r>
            <a:r>
              <a:rPr lang="cs-CZ" dirty="0" smtClean="0"/>
              <a:t> </a:t>
            </a:r>
            <a:r>
              <a:rPr lang="cs-CZ" dirty="0" err="1" smtClean="0"/>
              <a:t>Windelband</a:t>
            </a:r>
            <a:r>
              <a:rPr lang="cs-CZ" dirty="0" smtClean="0"/>
              <a:t> chápe </a:t>
            </a:r>
            <a:r>
              <a:rPr lang="cs-CZ" b="1" dirty="0" smtClean="0"/>
              <a:t>hodnoty</a:t>
            </a:r>
            <a:r>
              <a:rPr lang="cs-CZ" dirty="0" smtClean="0"/>
              <a:t> jako konkretizaci normativního vědomí a tím jsou podle něj </a:t>
            </a:r>
            <a:r>
              <a:rPr lang="cs-CZ" b="1" dirty="0" smtClean="0"/>
              <a:t>nezávislé na lidské zkušenosti</a:t>
            </a:r>
            <a:r>
              <a:rPr lang="cs-CZ" dirty="0" smtClean="0"/>
              <a:t>, jsou </a:t>
            </a:r>
            <a:r>
              <a:rPr lang="cs-CZ" b="1" dirty="0" smtClean="0"/>
              <a:t>nepodmíněné, individuální</a:t>
            </a:r>
            <a:r>
              <a:rPr lang="cs-CZ" dirty="0" smtClean="0"/>
              <a:t>. </a:t>
            </a:r>
          </a:p>
          <a:p>
            <a:pPr algn="just">
              <a:buNone/>
            </a:pPr>
            <a:r>
              <a:rPr lang="cs-CZ" dirty="0" smtClean="0"/>
              <a:t>Hodnoty jsou ryzí</a:t>
            </a:r>
            <a:r>
              <a:rPr lang="cs-CZ" b="1" dirty="0" smtClean="0"/>
              <a:t>, absolutní normy, které protiklad ke světu věcí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Hodnotová etika</a:t>
            </a:r>
            <a:br>
              <a:rPr lang="cs-CZ" b="1" dirty="0" smtClean="0"/>
            </a:br>
            <a:r>
              <a:rPr lang="cs-CZ" b="1" dirty="0" smtClean="0"/>
              <a:t>novokantovský směr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Heinrich </a:t>
            </a:r>
            <a:r>
              <a:rPr lang="cs-CZ" b="1" dirty="0" err="1" smtClean="0"/>
              <a:t>Rickert</a:t>
            </a:r>
            <a:r>
              <a:rPr lang="cs-CZ" b="1" dirty="0" smtClean="0"/>
              <a:t> (1863 – 1936) </a:t>
            </a:r>
            <a:r>
              <a:rPr lang="cs-CZ" dirty="0" smtClean="0"/>
              <a:t>metodologicky vychází z hodnotového idealismu. </a:t>
            </a:r>
            <a:r>
              <a:rPr lang="cs-CZ" dirty="0" err="1" smtClean="0"/>
              <a:t>Rickert</a:t>
            </a:r>
            <a:r>
              <a:rPr lang="cs-CZ" dirty="0" smtClean="0"/>
              <a:t> vychází  ze dvou protikladných složek, kterými jsou říše platného a říše skutečného. Ve filozofickém konceptu se zabývá také </a:t>
            </a:r>
            <a:r>
              <a:rPr lang="cs-CZ" b="1" dirty="0" smtClean="0"/>
              <a:t>hodnotami</a:t>
            </a:r>
            <a:r>
              <a:rPr lang="cs-CZ" dirty="0" smtClean="0"/>
              <a:t>, u kterých nelze urči jsou-li platné či neplatné. Hodnoty a svět se vylučují, byť tvoří komponenty jednoho celku (celistvého světa).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Hodnotová etika</a:t>
            </a:r>
            <a:br>
              <a:rPr lang="cs-CZ" b="1" dirty="0" smtClean="0"/>
            </a:br>
            <a:r>
              <a:rPr lang="cs-CZ" b="1" dirty="0" smtClean="0"/>
              <a:t>novokantovský směr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Hodnoty</a:t>
            </a:r>
            <a:r>
              <a:rPr lang="cs-CZ" dirty="0" smtClean="0"/>
              <a:t> podle </a:t>
            </a:r>
            <a:r>
              <a:rPr lang="cs-CZ" dirty="0" err="1" smtClean="0"/>
              <a:t>Rickerta</a:t>
            </a:r>
            <a:r>
              <a:rPr lang="cs-CZ" dirty="0" smtClean="0"/>
              <a:t> </a:t>
            </a:r>
            <a:r>
              <a:rPr lang="cs-CZ" b="1" dirty="0" smtClean="0"/>
              <a:t>ideální, nadčasové</a:t>
            </a:r>
            <a:r>
              <a:rPr lang="cs-CZ" dirty="0" smtClean="0"/>
              <a:t>, představují nezávisle proměnné, o kterých skoro nic nevíme.</a:t>
            </a:r>
          </a:p>
          <a:p>
            <a:pPr>
              <a:buNone/>
            </a:pPr>
            <a:r>
              <a:rPr lang="cs-CZ" dirty="0" smtClean="0"/>
              <a:t>Hodnoty jsou </a:t>
            </a:r>
            <a:r>
              <a:rPr lang="cs-CZ" b="1" dirty="0" smtClean="0"/>
              <a:t>spojeny s lidskou kulturou </a:t>
            </a:r>
            <a:r>
              <a:rPr lang="cs-CZ" dirty="0" smtClean="0"/>
              <a:t>a se specifickým způsoben bytí člověka. Uskutečňování hodnot tak můžeme spatřovat </a:t>
            </a:r>
            <a:r>
              <a:rPr lang="cs-CZ" b="1" dirty="0" smtClean="0"/>
              <a:t>v „kulturních statcích“, </a:t>
            </a:r>
            <a:r>
              <a:rPr lang="cs-CZ" dirty="0" smtClean="0"/>
              <a:t>tj. ve vědě, umění, náboženství, rodině, lásce, přátelství, ale i v hospodářství.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Hodnotová etika</a:t>
            </a:r>
            <a:br>
              <a:rPr lang="cs-CZ" b="1" dirty="0" smtClean="0"/>
            </a:br>
            <a:r>
              <a:rPr lang="cs-CZ" b="1" dirty="0" smtClean="0"/>
              <a:t>fenomenologický směr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Max </a:t>
            </a:r>
            <a:r>
              <a:rPr lang="cs-CZ" b="1" dirty="0" err="1" smtClean="0"/>
              <a:t>Scheler</a:t>
            </a:r>
            <a:r>
              <a:rPr lang="cs-CZ" b="1" dirty="0" smtClean="0"/>
              <a:t> (1874 – 1928) </a:t>
            </a:r>
            <a:r>
              <a:rPr lang="cs-CZ" dirty="0" smtClean="0"/>
              <a:t>zabývá se výzkumem podstaty poznání.</a:t>
            </a:r>
          </a:p>
          <a:p>
            <a:pPr>
              <a:buNone/>
            </a:pPr>
            <a:r>
              <a:rPr lang="cs-CZ" dirty="0" smtClean="0"/>
              <a:t>Cílem </a:t>
            </a:r>
            <a:r>
              <a:rPr lang="cs-CZ" dirty="0" err="1" smtClean="0"/>
              <a:t>Schelera</a:t>
            </a:r>
            <a:r>
              <a:rPr lang="cs-CZ" dirty="0" smtClean="0"/>
              <a:t> je </a:t>
            </a:r>
            <a:r>
              <a:rPr lang="cs-CZ" b="1" dirty="0" smtClean="0"/>
              <a:t>vybudovat etiku hodnot </a:t>
            </a:r>
            <a:r>
              <a:rPr lang="cs-CZ" dirty="0" smtClean="0"/>
              <a:t>na bázi morálky a kultury, která směřuje k hlubokým intelektuálním, emocionálním a vitálním strukturám lidského bytí.</a:t>
            </a:r>
          </a:p>
          <a:p>
            <a:pPr>
              <a:buNone/>
            </a:pPr>
            <a:r>
              <a:rPr lang="cs-CZ" b="1" dirty="0" smtClean="0"/>
              <a:t>Hodnota je motivem vůle a smyslem našeho jednání. </a:t>
            </a:r>
            <a:r>
              <a:rPr lang="cs-CZ" dirty="0" smtClean="0"/>
              <a:t>Člověk hodnoty ne vždy dobře identifikuje nebo pozná, avšak jsou vždy přítomné a to v rozhodování člověka jako základní motiv a cíl našeho jednání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přednášky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Kantova etika</a:t>
            </a:r>
          </a:p>
          <a:p>
            <a:pPr marL="514350" indent="-514350">
              <a:buAutoNum type="arabicPeriod"/>
            </a:pPr>
            <a:r>
              <a:rPr lang="cs-CZ" dirty="0" smtClean="0"/>
              <a:t>Etika života a existencionální filozofie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Hodnotová etika – směr novokantovský a fenomenologický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Sociální teorie hodnot – psychologie a sociologie hodnot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Institucionální koncept hodnot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Tři koncepty hodnot a hodnoty trhu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Hodnotová etika</a:t>
            </a:r>
            <a:br>
              <a:rPr lang="cs-CZ" b="1" dirty="0" smtClean="0"/>
            </a:br>
            <a:r>
              <a:rPr lang="cs-CZ" b="1" dirty="0" smtClean="0"/>
              <a:t>fenomenologický směr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err="1" smtClean="0"/>
              <a:t>Nicolai</a:t>
            </a:r>
            <a:r>
              <a:rPr lang="cs-CZ" b="1" dirty="0" smtClean="0"/>
              <a:t> Hartmann (1882 – 1950</a:t>
            </a:r>
            <a:r>
              <a:rPr lang="cs-CZ" dirty="0" smtClean="0"/>
              <a:t>) zastává názor, že </a:t>
            </a:r>
            <a:r>
              <a:rPr lang="cs-CZ" b="1" dirty="0" smtClean="0"/>
              <a:t>bytí má hierarchickou podobu</a:t>
            </a:r>
            <a:r>
              <a:rPr lang="cs-CZ" dirty="0" smtClean="0"/>
              <a:t>, jehož základ tvoří čtyři roviny: </a:t>
            </a:r>
            <a:r>
              <a:rPr lang="cs-CZ" b="1" dirty="0" smtClean="0"/>
              <a:t>anorganická, organická, duševní a duchovní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b="1" dirty="0" smtClean="0"/>
              <a:t>Etika je nejvyšší formou duchovního bytí</a:t>
            </a:r>
            <a:r>
              <a:rPr lang="cs-CZ" dirty="0" smtClean="0"/>
              <a:t>. Hartmann rozlišuje tři formy tohoto bytí:</a:t>
            </a:r>
          </a:p>
          <a:p>
            <a:r>
              <a:rPr lang="cs-CZ" dirty="0" smtClean="0"/>
              <a:t>Duchovní obsahy společenství lidí</a:t>
            </a:r>
          </a:p>
          <a:p>
            <a:r>
              <a:rPr lang="cs-CZ" dirty="0" smtClean="0"/>
              <a:t>Lidské vědomí</a:t>
            </a:r>
          </a:p>
          <a:p>
            <a:r>
              <a:rPr lang="cs-CZ" dirty="0" smtClean="0"/>
              <a:t>Duch objektivizovaný v kultuře</a:t>
            </a:r>
          </a:p>
          <a:p>
            <a:pPr>
              <a:buNone/>
            </a:pPr>
            <a:r>
              <a:rPr lang="cs-CZ" dirty="0" smtClean="0"/>
              <a:t>Klíčovým pojmem Hartmannova díla Etika je </a:t>
            </a:r>
            <a:r>
              <a:rPr lang="cs-CZ" b="1" dirty="0" smtClean="0"/>
              <a:t>osoba</a:t>
            </a:r>
            <a:r>
              <a:rPr lang="cs-CZ" dirty="0" smtClean="0"/>
              <a:t>, jež ovlivňuje dva důležité momenty:</a:t>
            </a:r>
          </a:p>
          <a:p>
            <a:r>
              <a:rPr lang="cs-CZ" b="1" dirty="0" smtClean="0"/>
              <a:t>Mravní svobodu </a:t>
            </a:r>
            <a:r>
              <a:rPr lang="cs-CZ" dirty="0" smtClean="0"/>
              <a:t>v oblasti realizace hodnot</a:t>
            </a:r>
          </a:p>
          <a:p>
            <a:r>
              <a:rPr lang="cs-CZ" dirty="0" smtClean="0"/>
              <a:t>Vlastní hodnotu osoby, jež je </a:t>
            </a:r>
            <a:r>
              <a:rPr lang="cs-CZ" b="1" dirty="0" smtClean="0"/>
              <a:t>nositelkou mravní hodnoty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Sociální teorie hodnot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Sociální teorie hodnot vznikla v polovině 20. století, navazuje na filozofii hodnot a hodnotovou etiku a je aplikací sociologie, psychologie, kulturní antropologie a pedagogiky v hodnotové oblasti</a:t>
            </a:r>
          </a:p>
          <a:p>
            <a:pPr>
              <a:buNone/>
            </a:pPr>
            <a:r>
              <a:rPr lang="cs-CZ" dirty="0" smtClean="0"/>
              <a:t>Hodnoty v sociální rovině představují základní fenomén motivace jednání a chování, ale i klíčový prvek tvorby vztahů a struktur ve společnosti. Vždy je to oblast pro konkrétního jedince podstatná a navazuje na konkrétní zkušenosti, ale také na znalosti a vědomosti o světě.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Sociální teorie hodnot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cs-CZ" dirty="0" smtClean="0"/>
              <a:t>Gert </a:t>
            </a:r>
            <a:r>
              <a:rPr lang="cs-CZ" dirty="0" err="1" smtClean="0"/>
              <a:t>Hoftstede</a:t>
            </a:r>
            <a:r>
              <a:rPr lang="cs-CZ" dirty="0" smtClean="0"/>
              <a:t>, holandský sociolog, jež se zabývá především zkoumáním kultur a kulturních hodnot. Hodnoty považuje za odraz kultury společnosti, vytvářejí se v procesu socializace. Hodnoty tvoří jádro kultury a určuji kulturní vzorce.</a:t>
            </a:r>
          </a:p>
          <a:p>
            <a:pPr algn="just">
              <a:buNone/>
            </a:pPr>
            <a:r>
              <a:rPr lang="cs-CZ" dirty="0" err="1" smtClean="0"/>
              <a:t>Hoftstede</a:t>
            </a:r>
            <a:r>
              <a:rPr lang="cs-CZ" dirty="0" smtClean="0"/>
              <a:t> rozlišuje dva typy hodnot:</a:t>
            </a:r>
          </a:p>
          <a:p>
            <a:pPr algn="just"/>
            <a:r>
              <a:rPr lang="cs-CZ" b="1" dirty="0" smtClean="0"/>
              <a:t>Žádoucí hodnoty</a:t>
            </a:r>
            <a:r>
              <a:rPr lang="cs-CZ" dirty="0" smtClean="0"/>
              <a:t> – tj. to co jedinec považuje za hodnotu z globálního hlediska,</a:t>
            </a:r>
          </a:p>
          <a:p>
            <a:pPr algn="just"/>
            <a:r>
              <a:rPr lang="cs-CZ" b="1" dirty="0" smtClean="0"/>
              <a:t>Požadované hodnoty </a:t>
            </a:r>
            <a:r>
              <a:rPr lang="cs-CZ" dirty="0" smtClean="0"/>
              <a:t>– tj. hodnoty konkrétního jedince</a:t>
            </a:r>
            <a:endParaRPr lang="cs-CZ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Sociální teorie hodnot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cs-CZ" dirty="0" err="1" smtClean="0"/>
              <a:t>Hoftstede</a:t>
            </a:r>
            <a:r>
              <a:rPr lang="cs-CZ" dirty="0" smtClean="0"/>
              <a:t> uskutečnil v letech 1968 až 1972 velký výzkum hodnot ve firmě IBM a na základě tohoto výzkumu určil základní dimenze, které nazval ekologické korelace: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Malá versus velká vzdálenost moci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Individualismus versus kolektivismus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Maskulinita versus </a:t>
            </a:r>
            <a:r>
              <a:rPr lang="cs-CZ" dirty="0" err="1" smtClean="0"/>
              <a:t>feminilita</a:t>
            </a:r>
            <a:r>
              <a:rPr lang="cs-CZ" dirty="0" smtClean="0"/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Vyhýbání se nejistotě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Dlouhodobá versus krátkodobá orientace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Sociální teorie hodnot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err="1" smtClean="0"/>
              <a:t>Shalom</a:t>
            </a:r>
            <a:r>
              <a:rPr lang="cs-CZ" b="1" dirty="0" smtClean="0"/>
              <a:t> H. </a:t>
            </a:r>
            <a:r>
              <a:rPr lang="cs-CZ" b="1" dirty="0" err="1" smtClean="0"/>
              <a:t>Schwartz</a:t>
            </a:r>
            <a:r>
              <a:rPr lang="cs-CZ" dirty="0" smtClean="0"/>
              <a:t>, sociální psycholog, který se zaměřil na empirický výzkum v oblasti hodnot.</a:t>
            </a:r>
          </a:p>
          <a:p>
            <a:pPr>
              <a:buNone/>
            </a:pPr>
            <a:r>
              <a:rPr lang="cs-CZ" b="1" dirty="0" err="1" smtClean="0"/>
              <a:t>Schwartz</a:t>
            </a:r>
            <a:r>
              <a:rPr lang="cs-CZ" b="1" dirty="0" smtClean="0"/>
              <a:t> a </a:t>
            </a:r>
            <a:r>
              <a:rPr lang="cs-CZ" b="1" dirty="0" err="1" smtClean="0"/>
              <a:t>Bilsky</a:t>
            </a:r>
            <a:r>
              <a:rPr lang="cs-CZ" b="1" dirty="0" smtClean="0"/>
              <a:t> charakterizuje hodnoty jako koncepty žádoucích cílů a žádoucího jednání, které k těmto cílům vede.</a:t>
            </a:r>
          </a:p>
          <a:p>
            <a:pPr>
              <a:buNone/>
            </a:pPr>
            <a:r>
              <a:rPr lang="cs-CZ" dirty="0" err="1" smtClean="0"/>
              <a:t>Schwartz</a:t>
            </a:r>
            <a:r>
              <a:rPr lang="cs-CZ" dirty="0" smtClean="0"/>
              <a:t> se snaží zjistit zda existuje univerzální struktura hodnot.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Sociální teorie hodnot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err="1" smtClean="0"/>
              <a:t>Schwartz</a:t>
            </a:r>
            <a:r>
              <a:rPr lang="cs-CZ" b="1" dirty="0" smtClean="0"/>
              <a:t> definuje základní vlastnosti hodnot: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Hodnota jako přesvědčení – v tomto konceptu je kladen důraz na emocionalitu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Hodnoty se vztahují k základním cílům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Hodnoty mají vztah ke konkrétním činům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Hodnoty se používají jako standardy nebo kritéria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Hodnoty klasifikujeme podle důležitosti vzájemných vztahů (hodnotové priority)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Hodnoty řídí jednání (oprávněnost hodnot)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Sociální teorie hodnot</a:t>
            </a:r>
            <a:br>
              <a:rPr lang="cs-CZ" b="1" dirty="0" smtClean="0"/>
            </a:br>
            <a:r>
              <a:rPr lang="cs-CZ" b="1" dirty="0" smtClean="0"/>
              <a:t>motivační typy hodnot - </a:t>
            </a:r>
            <a:r>
              <a:rPr lang="cs-CZ" b="1" dirty="0" err="1" smtClean="0"/>
              <a:t>Schwartz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Samostatnost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Stimulace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Požitkářství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Úspěch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Moc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bezpečnost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7. Konformismus</a:t>
            </a:r>
          </a:p>
          <a:p>
            <a:pPr>
              <a:buNone/>
            </a:pPr>
            <a:r>
              <a:rPr lang="cs-CZ" dirty="0" smtClean="0"/>
              <a:t>8. Tradice</a:t>
            </a:r>
          </a:p>
          <a:p>
            <a:pPr>
              <a:buNone/>
            </a:pPr>
            <a:r>
              <a:rPr lang="cs-CZ" dirty="0" smtClean="0"/>
              <a:t>9. Spiritualita</a:t>
            </a:r>
          </a:p>
          <a:p>
            <a:pPr>
              <a:buNone/>
            </a:pPr>
            <a:r>
              <a:rPr lang="cs-CZ" dirty="0" smtClean="0"/>
              <a:t>10. Benevolentnost</a:t>
            </a:r>
          </a:p>
          <a:p>
            <a:pPr>
              <a:buNone/>
            </a:pPr>
            <a:r>
              <a:rPr lang="cs-CZ" dirty="0" smtClean="0"/>
              <a:t>11. Univerzalismus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Institucionální koncept hodnot</a:t>
            </a:r>
            <a:endParaRPr lang="cs-CZ" b="1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Institucionální koncept hodnot vychází z interdisciplinárního pojetí a z důsledného propojení filozofie a sociálních věd.</a:t>
            </a:r>
          </a:p>
          <a:p>
            <a:pPr>
              <a:buNone/>
            </a:pPr>
            <a:r>
              <a:rPr lang="cs-CZ" dirty="0" smtClean="0"/>
              <a:t>Z tohoto pohledu dělíme hodnoty na:</a:t>
            </a:r>
          </a:p>
          <a:p>
            <a:r>
              <a:rPr lang="cs-CZ" dirty="0" smtClean="0"/>
              <a:t>Osobní</a:t>
            </a:r>
          </a:p>
          <a:p>
            <a:r>
              <a:rPr lang="cs-CZ" dirty="0" smtClean="0"/>
              <a:t>Společenské</a:t>
            </a:r>
          </a:p>
          <a:p>
            <a:pPr>
              <a:buNone/>
            </a:pPr>
            <a:r>
              <a:rPr lang="cs-CZ" dirty="0" smtClean="0"/>
              <a:t>Do popředí vystupují problémy jako: motivace a potřeby, ontologie hodnoty, vztah hodnot a norem apod.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Neoinstitucionální</a:t>
            </a:r>
            <a:r>
              <a:rPr lang="cs-CZ" b="1" dirty="0" smtClean="0"/>
              <a:t> koncept hodnot</a:t>
            </a:r>
            <a:br>
              <a:rPr lang="cs-CZ" b="1" dirty="0" smtClean="0"/>
            </a:br>
            <a:r>
              <a:rPr lang="cs-CZ" b="1" dirty="0" smtClean="0"/>
              <a:t>a jeho vztah k ekonomii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cs-CZ" dirty="0" smtClean="0"/>
              <a:t>V posledních desetiletích věnuje ekonomie pozornost tvorbě pravidel, a to jak ve společenském, tak ekonomickém životě. Právě ekonomové často upozorňovali, že </a:t>
            </a:r>
            <a:r>
              <a:rPr lang="cs-CZ" b="1" dirty="0" smtClean="0"/>
              <a:t>mnohá pravidla jsou zjednodušující, špatně „nastavená“ a vedou k nesprávnému rozhodování</a:t>
            </a:r>
            <a:r>
              <a:rPr lang="cs-CZ" dirty="0" smtClean="0"/>
              <a:t>, což se často projevuje ve vyšších nákladech. Na nápravu tohoto stavu se zaměřila především </a:t>
            </a:r>
            <a:r>
              <a:rPr lang="cs-CZ" b="1" dirty="0" smtClean="0"/>
              <a:t>nová institucionální ekonomie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Nová institucionální ekonomie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cs-CZ" dirty="0" smtClean="0"/>
              <a:t>Do popředí tak vystupují myšlenky zakladatelů NIE</a:t>
            </a:r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cs-CZ" b="1" dirty="0" smtClean="0"/>
              <a:t>- </a:t>
            </a:r>
            <a:r>
              <a:rPr lang="cs-CZ" b="1" dirty="0" err="1" smtClean="0"/>
              <a:t>Raymonda</a:t>
            </a:r>
            <a:r>
              <a:rPr lang="cs-CZ" b="1" dirty="0" smtClean="0"/>
              <a:t> H. </a:t>
            </a:r>
            <a:r>
              <a:rPr lang="cs-CZ" b="1" dirty="0" err="1" smtClean="0"/>
              <a:t>Coaseho</a:t>
            </a:r>
            <a:endParaRPr lang="cs-CZ" b="1" dirty="0" smtClean="0"/>
          </a:p>
          <a:p>
            <a:pPr algn="just">
              <a:buNone/>
            </a:pPr>
            <a:r>
              <a:rPr lang="cs-CZ" b="1" dirty="0" smtClean="0"/>
              <a:t>	- </a:t>
            </a:r>
            <a:r>
              <a:rPr lang="cs-CZ" b="1" dirty="0" err="1" smtClean="0"/>
              <a:t>Douglase</a:t>
            </a:r>
            <a:r>
              <a:rPr lang="cs-CZ" b="1" dirty="0" smtClean="0"/>
              <a:t> C. </a:t>
            </a:r>
            <a:r>
              <a:rPr lang="cs-CZ" b="1" dirty="0" err="1" smtClean="0"/>
              <a:t>Northa</a:t>
            </a:r>
            <a:endParaRPr lang="cs-CZ" b="1" dirty="0" smtClean="0"/>
          </a:p>
          <a:p>
            <a:pPr algn="just">
              <a:buNone/>
            </a:pPr>
            <a:r>
              <a:rPr lang="cs-CZ" dirty="0" smtClean="0"/>
              <a:t>Právě D. </a:t>
            </a:r>
            <a:r>
              <a:rPr lang="cs-CZ" dirty="0" err="1" smtClean="0"/>
              <a:t>North</a:t>
            </a:r>
            <a:r>
              <a:rPr lang="cs-CZ" dirty="0" smtClean="0"/>
              <a:t> chápe pod pojmem instituce: </a:t>
            </a:r>
            <a:r>
              <a:rPr lang="cs-CZ" b="1" dirty="0" smtClean="0"/>
              <a:t>formální nebo neformální normu nebo pravidlo</a:t>
            </a:r>
            <a:r>
              <a:rPr lang="cs-CZ" dirty="0" smtClean="0"/>
              <a:t>, které řídí sociální interakci. Klíčový význam tak mají: </a:t>
            </a:r>
            <a:r>
              <a:rPr lang="cs-CZ" b="1" dirty="0" smtClean="0"/>
              <a:t>transakční náklady</a:t>
            </a:r>
            <a:r>
              <a:rPr lang="cs-CZ" dirty="0" smtClean="0"/>
              <a:t>, zejména ty, </a:t>
            </a:r>
            <a:r>
              <a:rPr lang="cs-CZ" b="1" dirty="0" smtClean="0"/>
              <a:t>které souvisejí s vlastnickými právy</a:t>
            </a:r>
            <a:r>
              <a:rPr lang="cs-CZ" dirty="0" smtClean="0"/>
              <a:t>. Metodologický význam má i </a:t>
            </a:r>
            <a:r>
              <a:rPr lang="cs-CZ" b="1" dirty="0" smtClean="0"/>
              <a:t>„teorie her“.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Immanuel Kant (1724 – 1804)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Zdůvodňuje ve svých dílech </a:t>
            </a:r>
            <a:r>
              <a:rPr lang="cs-CZ" b="1" dirty="0" smtClean="0"/>
              <a:t>systém práv a povinností</a:t>
            </a:r>
            <a:r>
              <a:rPr lang="cs-CZ" dirty="0" smtClean="0"/>
              <a:t>, který je jiný než koncept utilitaristický a liberální. Vychází z myšlenky, že všichni jsme </a:t>
            </a:r>
            <a:r>
              <a:rPr lang="cs-CZ" b="1" dirty="0" smtClean="0"/>
              <a:t>rozumné bytosti, hodné důstojnosti a úcty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V roce 1785 napsal </a:t>
            </a:r>
            <a:r>
              <a:rPr lang="cs-CZ" b="1" dirty="0" smtClean="0"/>
              <a:t>Základy metafyziky mravů </a:t>
            </a:r>
            <a:r>
              <a:rPr lang="cs-CZ" dirty="0" smtClean="0"/>
              <a:t>(pět let po vydání díla J. </a:t>
            </a:r>
            <a:r>
              <a:rPr lang="cs-CZ" dirty="0" err="1" smtClean="0"/>
              <a:t>Benthama</a:t>
            </a:r>
            <a:r>
              <a:rPr lang="cs-CZ" dirty="0" smtClean="0"/>
              <a:t> </a:t>
            </a:r>
            <a:r>
              <a:rPr lang="cs-CZ" i="1" dirty="0" smtClean="0"/>
              <a:t>Principy morálky a zákonodárství</a:t>
            </a:r>
            <a:r>
              <a:rPr lang="cs-CZ" dirty="0" smtClean="0"/>
              <a:t>), kde podrobil utilitarismus zdrcující kritice. Tvrdí, že morálka nesměřuje k maximalizaci užitku či jakéhokoliv jiného účelu. Spíše vyžaduje </a:t>
            </a:r>
            <a:r>
              <a:rPr lang="cs-CZ" b="1" dirty="0" smtClean="0"/>
              <a:t>respekt k osobám jako účelům o sobě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Kantova etika i filozofie klade základní otázky: </a:t>
            </a:r>
            <a:r>
              <a:rPr lang="cs-CZ" b="1" dirty="0" smtClean="0"/>
              <a:t>Co je nejvyšším principem morality?; Co je svoboda?</a:t>
            </a:r>
          </a:p>
          <a:p>
            <a:pPr marL="0" indent="0" algn="just">
              <a:buNone/>
            </a:pPr>
            <a:r>
              <a:rPr lang="cs-CZ" dirty="0" smtClean="0"/>
              <a:t>Kant klade důraz na lidskou </a:t>
            </a:r>
            <a:r>
              <a:rPr lang="cs-CZ" b="1" dirty="0" smtClean="0"/>
              <a:t>důstojnost</a:t>
            </a:r>
            <a:r>
              <a:rPr lang="cs-CZ" dirty="0" smtClean="0"/>
              <a:t>, která je spojena se současným konceptem </a:t>
            </a:r>
            <a:r>
              <a:rPr lang="cs-CZ" b="1" dirty="0" smtClean="0"/>
              <a:t>lidských práv</a:t>
            </a:r>
            <a:r>
              <a:rPr lang="cs-CZ" dirty="0" smtClean="0"/>
              <a:t>. Dále interpretuje </a:t>
            </a:r>
            <a:r>
              <a:rPr lang="cs-CZ" b="1" dirty="0" smtClean="0"/>
              <a:t>svobodu</a:t>
            </a:r>
            <a:r>
              <a:rPr lang="cs-CZ" dirty="0" smtClean="0"/>
              <a:t>, která souvisí se současným pojetím </a:t>
            </a:r>
            <a:r>
              <a:rPr lang="cs-CZ" b="1" dirty="0" smtClean="0"/>
              <a:t>spravedlnosti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00101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Tři koncepty moderní teorie hodnot  </a:t>
            </a:r>
            <a:br>
              <a:rPr lang="cs-CZ" b="1" dirty="0" smtClean="0"/>
            </a:br>
            <a:r>
              <a:rPr lang="cs-CZ" b="1" dirty="0" smtClean="0"/>
              <a:t>a hodnoty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 smtClean="0"/>
              <a:t>Filozofie hodnot a hodnotová etika, sociální teorie hodnot a institucionální koncept hodnot vytváří tři segmenty moderního náhledu na interní pravidla, zejména hodnoty a kulturní vzorce, které ovlivňují i pojetí klíčových </a:t>
            </a:r>
            <a:r>
              <a:rPr lang="cs-CZ" b="1" dirty="0" smtClean="0"/>
              <a:t>hodnot trhu</a:t>
            </a:r>
            <a:r>
              <a:rPr lang="cs-CZ" dirty="0" smtClean="0"/>
              <a:t>, za které </a:t>
            </a:r>
            <a:r>
              <a:rPr lang="cs-CZ" smtClean="0"/>
              <a:t>považujeme zejména: </a:t>
            </a:r>
            <a:r>
              <a:rPr lang="cs-CZ" b="1" dirty="0" smtClean="0"/>
              <a:t>důvěru (důvěryhodnost) a odpovědnost.</a:t>
            </a:r>
            <a:endParaRPr lang="cs-CZ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Použitá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Seknička, P. – Putnová, A.: </a:t>
            </a:r>
            <a:r>
              <a:rPr lang="cs-CZ" i="1" dirty="0" smtClean="0"/>
              <a:t>Etika v podnikání a hodnoty trhu. </a:t>
            </a:r>
            <a:r>
              <a:rPr lang="cs-CZ" dirty="0" smtClean="0"/>
              <a:t>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 2016.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000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Přístupy ke spravedlnosti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cs-CZ" b="1" dirty="0" smtClean="0"/>
              <a:t>Utilitaristický</a:t>
            </a:r>
            <a:r>
              <a:rPr lang="cs-CZ" dirty="0" smtClean="0"/>
              <a:t> – souvisí s tázáním z čeho plyne největší blahobyt, či pro kolektivní štěstí společnosti jako celku;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b="1" dirty="0" smtClean="0"/>
              <a:t>Spojení spravedlnosti se svobodou </a:t>
            </a:r>
            <a:r>
              <a:rPr lang="cs-CZ" dirty="0" smtClean="0"/>
              <a:t>– spravedlivé rozdělení příjmů a bohatství vzejde z volné směny zboží a služeb, ničím neomezeného trhu.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b="1" dirty="0" smtClean="0"/>
              <a:t>Přístup znamená dávat každému co si morálně zaslouží</a:t>
            </a:r>
            <a:r>
              <a:rPr lang="cs-CZ" dirty="0" smtClean="0"/>
              <a:t>, přidělovat statky za odměnu a k podpoře ctnosti.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9386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Idea svobody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Kant se přiklání k druhé z uvedených tří variant přístupů ke spravedlnosti, tj. spojení </a:t>
            </a:r>
            <a:r>
              <a:rPr lang="cs-CZ" b="1" dirty="0" smtClean="0"/>
              <a:t>spravedlnosti a svobody</a:t>
            </a:r>
            <a:r>
              <a:rPr lang="cs-CZ" dirty="0" smtClean="0"/>
              <a:t>. Idea svobody, kterou Kant prosazuje je náročná. Je o poznání náročnější než </a:t>
            </a:r>
            <a:r>
              <a:rPr lang="cs-CZ" i="1" dirty="0" smtClean="0"/>
              <a:t>svoboda volby</a:t>
            </a:r>
            <a:r>
              <a:rPr lang="cs-CZ" dirty="0" smtClean="0"/>
              <a:t>, již vykonáváme, když kupujeme zboží na trhu (tj. tržní svoboda nebo spotřebitelská volba). Ale to není skutečná svoboda, neboť slouží k uspokojování potřeb, a to proto že jsme si je nezvolili.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741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Kantův problém </a:t>
            </a:r>
            <a:br>
              <a:rPr lang="cs-CZ" b="1" dirty="0" smtClean="0"/>
            </a:br>
            <a:r>
              <a:rPr lang="cs-CZ" b="1" dirty="0" smtClean="0"/>
              <a:t>s maximalizací užitku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Kant trvá na tom, že morálka se nemůže zakládat jenom na empirických principech, jako jsou zájmy, přání, žádosti a sklony jež lidé vdané chvíli mají. Ukazuje, že tyto faktory jsou proměnlivé a nahodilé, takže jen stěží mohou sloužit za základ univerzálních morálních principů – jakými jsou třeba univerzální lidská práva. </a:t>
            </a:r>
            <a:r>
              <a:rPr lang="cs-CZ" b="1" dirty="0" smtClean="0"/>
              <a:t>Kant chce říci něco zásadnějšího, totiž že zakládání morálních principů na náklonostech a přáních, dokonce i na touze po štěstí – se zcela míjí s tím, co je základem morálky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488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Kantův názor na </a:t>
            </a:r>
            <a:br>
              <a:rPr lang="cs-CZ" b="1" dirty="0" smtClean="0"/>
            </a:br>
            <a:r>
              <a:rPr lang="cs-CZ" b="1" dirty="0" smtClean="0"/>
              <a:t>utilitaristický princip štěstí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Kant říká, že utilitaristický princip štěstí „vůbec nepřispívá k založení mravnosti, jež to učinit člověka šťastným je něco naprosto jiného, než učinit jej dobrým a učinit jej chytrým i protřelým, při hledání vlastního prospěchu je něco jiného než být ctnostným.“ (Kant, I.: Základy metafyziky mravů. Praha 1990, str. 104)</a:t>
            </a:r>
          </a:p>
          <a:p>
            <a:pPr marL="0" indent="0" algn="just">
              <a:buNone/>
            </a:pPr>
            <a:r>
              <a:rPr lang="cs-CZ" dirty="0" smtClean="0"/>
              <a:t>Kant neříká, že by se nám vždy dařilo jednat racionálně či volit autonomně (svobodně). Někdy ano, někdy ne. Myslí tím jen to, že </a:t>
            </a:r>
            <a:r>
              <a:rPr lang="cs-CZ" b="1" dirty="0" smtClean="0"/>
              <a:t>máme schopnost uplatňovat rozum a svobodu</a:t>
            </a:r>
            <a:r>
              <a:rPr lang="cs-CZ" dirty="0" smtClean="0"/>
              <a:t> a že tato schopnost je společná lidským bytostem jako takovým.</a:t>
            </a:r>
          </a:p>
          <a:p>
            <a:pPr marL="0" indent="0" algn="just">
              <a:buNone/>
            </a:pPr>
            <a:r>
              <a:rPr lang="cs-CZ" dirty="0" smtClean="0"/>
              <a:t>Kant zároveň připouští, že naše schopnost uplatňovat rozum není jedinou schopností, kterou máme. Máme také schopnost pociťovat prožitek a bolest. Nejsme tím jen rozumovými, ale také smyslovými bytostmi.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545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Vztah rozumu a svobody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Naše </a:t>
            </a:r>
            <a:r>
              <a:rPr lang="cs-CZ" b="1" dirty="0" smtClean="0"/>
              <a:t>schopnost rozumu je pevně svázána se schopností svobody</a:t>
            </a:r>
            <a:r>
              <a:rPr lang="cs-CZ" dirty="0" smtClean="0"/>
              <a:t>. Tyto dvě schopnosti nás vyčleňují z pouze zvířecího způsobu života a činí z nás něco víc než tvory plné žádostí.</a:t>
            </a:r>
          </a:p>
          <a:p>
            <a:pPr marL="0" indent="0" algn="just">
              <a:buNone/>
            </a:pPr>
            <a:r>
              <a:rPr lang="cs-CZ" b="1" dirty="0" smtClean="0"/>
              <a:t>Jednat svobodně </a:t>
            </a:r>
            <a:r>
              <a:rPr lang="cs-CZ" dirty="0" smtClean="0"/>
              <a:t>znamená podle Kanta </a:t>
            </a:r>
            <a:r>
              <a:rPr lang="cs-CZ" b="1" dirty="0" smtClean="0"/>
              <a:t>jednat autonomně</a:t>
            </a:r>
            <a:r>
              <a:rPr lang="cs-CZ" dirty="0" smtClean="0"/>
              <a:t>, což </a:t>
            </a:r>
            <a:r>
              <a:rPr lang="cs-CZ" b="1" dirty="0" smtClean="0"/>
              <a:t>znamená jednat podle zákona, který si sami ukládáme</a:t>
            </a:r>
            <a:r>
              <a:rPr lang="cs-CZ" dirty="0" smtClean="0"/>
              <a:t> a ne podle diktátu přírody nebo společenské konvence.</a:t>
            </a:r>
          </a:p>
          <a:p>
            <a:pPr marL="0" indent="0" algn="just">
              <a:buNone/>
            </a:pPr>
            <a:r>
              <a:rPr lang="cs-CZ" b="1" dirty="0" smtClean="0"/>
              <a:t>Jednat heteronomně</a:t>
            </a:r>
            <a:r>
              <a:rPr lang="cs-CZ" dirty="0" smtClean="0"/>
              <a:t> znamená jednat podle impulsů (nebo zákonů), které přichází zvnějšku.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019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Rozdíl mezi osobami a věcmi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Když jednáme </a:t>
            </a:r>
            <a:r>
              <a:rPr lang="cs-CZ" b="1" dirty="0" smtClean="0"/>
              <a:t>autonomně</a:t>
            </a:r>
            <a:r>
              <a:rPr lang="cs-CZ" dirty="0" smtClean="0"/>
              <a:t> (svobodně), podle zákona, který si sami ukládáme, pak činíme něco kvůli tomu samému, jako </a:t>
            </a:r>
            <a:r>
              <a:rPr lang="cs-CZ" b="1" dirty="0" smtClean="0"/>
              <a:t>účelu o sobě</a:t>
            </a:r>
            <a:r>
              <a:rPr lang="cs-CZ" dirty="0" smtClean="0"/>
              <a:t>. Přestáváme být nástroji účelů danými vně nás. Tato schopnost jednat autonomně dodává lidskému životu jeho zvláštní </a:t>
            </a:r>
            <a:r>
              <a:rPr lang="cs-CZ" b="1" dirty="0" smtClean="0"/>
              <a:t>důstojnost</a:t>
            </a:r>
            <a:r>
              <a:rPr lang="cs-CZ" dirty="0" smtClean="0"/>
              <a:t>. A právě v ní spočívá rozdíl mezi osobami a věcmi. </a:t>
            </a:r>
            <a:r>
              <a:rPr lang="cs-CZ" b="1" dirty="0" smtClean="0"/>
              <a:t>Respektovat lidskou důstojnost</a:t>
            </a:r>
            <a:r>
              <a:rPr lang="cs-CZ" dirty="0" smtClean="0"/>
              <a:t> pro Kanta znamená </a:t>
            </a:r>
            <a:r>
              <a:rPr lang="cs-CZ" b="1" dirty="0" smtClean="0"/>
              <a:t>nakládat s osobami jako s účely o sobě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9147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1996</Words>
  <Application>Microsoft Office PowerPoint</Application>
  <PresentationFormat>Předvádění na obrazovce (4:3)</PresentationFormat>
  <Paragraphs>142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sady Office</vt:lpstr>
      <vt:lpstr>Tři moderní koncepty hodnot EvP (P-5)</vt:lpstr>
      <vt:lpstr>Obsah přednášky</vt:lpstr>
      <vt:lpstr>Immanuel Kant (1724 – 1804)</vt:lpstr>
      <vt:lpstr>Přístupy ke spravedlnosti</vt:lpstr>
      <vt:lpstr>Idea svobody</vt:lpstr>
      <vt:lpstr>Kantův problém  s maximalizací užitku</vt:lpstr>
      <vt:lpstr>Kantův názor na  utilitaristický princip štěstí</vt:lpstr>
      <vt:lpstr>Vztah rozumu a svobody</vt:lpstr>
      <vt:lpstr>Rozdíl mezi osobami a věcmi</vt:lpstr>
      <vt:lpstr>Co je morální?</vt:lpstr>
      <vt:lpstr>Co je nejvyšším principem morálky?</vt:lpstr>
      <vt:lpstr>Filozofie hodnot Rudolf Herman Lotze (1817 – 1881)</vt:lpstr>
      <vt:lpstr>Filozofie hodnot Rudolf Herman Lotze </vt:lpstr>
      <vt:lpstr>Filozofie života S. A. Kierkegaard (1813 – 1855)</vt:lpstr>
      <vt:lpstr>Hodnotová etika novokantovský směr</vt:lpstr>
      <vt:lpstr>Hodnotová etika novokantovský směr</vt:lpstr>
      <vt:lpstr>Hodnotová etika novokantovský směr</vt:lpstr>
      <vt:lpstr>Hodnotová etika novokantovský směr</vt:lpstr>
      <vt:lpstr>Hodnotová etika fenomenologický směr</vt:lpstr>
      <vt:lpstr>Hodnotová etika fenomenologický směr</vt:lpstr>
      <vt:lpstr>Sociální teorie hodnot</vt:lpstr>
      <vt:lpstr>Sociální teorie hodnot</vt:lpstr>
      <vt:lpstr>Sociální teorie hodnot</vt:lpstr>
      <vt:lpstr>Sociální teorie hodnot</vt:lpstr>
      <vt:lpstr>Sociální teorie hodnot</vt:lpstr>
      <vt:lpstr>Sociální teorie hodnot motivační typy hodnot - Schwartz</vt:lpstr>
      <vt:lpstr>Institucionální koncept hodnot</vt:lpstr>
      <vt:lpstr>Neoinstitucionální koncept hodnot a jeho vztah k ekonomii</vt:lpstr>
      <vt:lpstr>Nová institucionální ekonomie</vt:lpstr>
      <vt:lpstr>Tři koncepty moderní teorie hodnot   a hodnoty trhu</vt:lpstr>
      <vt:lpstr>Použitá literatura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Tři moderní koncepty hodnot</dc:title>
  <dc:creator>user</dc:creator>
  <cp:lastModifiedBy>Michaela Spackova</cp:lastModifiedBy>
  <cp:revision>38</cp:revision>
  <dcterms:created xsi:type="dcterms:W3CDTF">2014-11-02T13:43:00Z</dcterms:created>
  <dcterms:modified xsi:type="dcterms:W3CDTF">2018-11-23T10:18:51Z</dcterms:modified>
</cp:coreProperties>
</file>