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0" r:id="rId3"/>
    <p:sldId id="257" r:id="rId4"/>
    <p:sldId id="271" r:id="rId5"/>
    <p:sldId id="258" r:id="rId6"/>
    <p:sldId id="272" r:id="rId7"/>
    <p:sldId id="259" r:id="rId8"/>
    <p:sldId id="265" r:id="rId9"/>
    <p:sldId id="266" r:id="rId10"/>
    <p:sldId id="268" r:id="rId11"/>
    <p:sldId id="260" r:id="rId12"/>
    <p:sldId id="262" r:id="rId13"/>
    <p:sldId id="263" r:id="rId14"/>
    <p:sldId id="264" r:id="rId15"/>
    <p:sldId id="261" r:id="rId16"/>
    <p:sldId id="273" r:id="rId17"/>
    <p:sldId id="274" r:id="rId18"/>
    <p:sldId id="267" r:id="rId19"/>
    <p:sldId id="269" r:id="rId2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13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AA60B4-9D66-4A7C-9C09-702E682B9CAA}" type="datetimeFigureOut">
              <a:rPr lang="cs-CZ" smtClean="0"/>
              <a:t>29.10.2018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596ED2-63A0-4FED-8790-0BC2FF6FFD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075112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AA60B4-9D66-4A7C-9C09-702E682B9CAA}" type="datetimeFigureOut">
              <a:rPr lang="cs-CZ" smtClean="0"/>
              <a:t>29.10.2018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596ED2-63A0-4FED-8790-0BC2FF6FFD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740452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AA60B4-9D66-4A7C-9C09-702E682B9CAA}" type="datetimeFigureOut">
              <a:rPr lang="cs-CZ" smtClean="0"/>
              <a:t>29.10.2018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596ED2-63A0-4FED-8790-0BC2FF6FFD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679190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AA60B4-9D66-4A7C-9C09-702E682B9CAA}" type="datetimeFigureOut">
              <a:rPr lang="cs-CZ" smtClean="0"/>
              <a:t>29.10.2018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596ED2-63A0-4FED-8790-0BC2FF6FFD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968010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AA60B4-9D66-4A7C-9C09-702E682B9CAA}" type="datetimeFigureOut">
              <a:rPr lang="cs-CZ" smtClean="0"/>
              <a:t>29.10.2018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596ED2-63A0-4FED-8790-0BC2FF6FFD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605621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AA60B4-9D66-4A7C-9C09-702E682B9CAA}" type="datetimeFigureOut">
              <a:rPr lang="cs-CZ" smtClean="0"/>
              <a:t>29.10.2018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596ED2-63A0-4FED-8790-0BC2FF6FFD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587042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AA60B4-9D66-4A7C-9C09-702E682B9CAA}" type="datetimeFigureOut">
              <a:rPr lang="cs-CZ" smtClean="0"/>
              <a:t>29.10.2018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596ED2-63A0-4FED-8790-0BC2FF6FFD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360476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AA60B4-9D66-4A7C-9C09-702E682B9CAA}" type="datetimeFigureOut">
              <a:rPr lang="cs-CZ" smtClean="0"/>
              <a:t>29.10.2018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596ED2-63A0-4FED-8790-0BC2FF6FFD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880127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AA60B4-9D66-4A7C-9C09-702E682B9CAA}" type="datetimeFigureOut">
              <a:rPr lang="cs-CZ" smtClean="0"/>
              <a:t>29.10.2018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596ED2-63A0-4FED-8790-0BC2FF6FFD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306904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AA60B4-9D66-4A7C-9C09-702E682B9CAA}" type="datetimeFigureOut">
              <a:rPr lang="cs-CZ" smtClean="0"/>
              <a:t>29.10.2018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596ED2-63A0-4FED-8790-0BC2FF6FFD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178683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AA60B4-9D66-4A7C-9C09-702E682B9CAA}" type="datetimeFigureOut">
              <a:rPr lang="cs-CZ" smtClean="0"/>
              <a:t>29.10.2018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596ED2-63A0-4FED-8790-0BC2FF6FFD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46467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AA60B4-9D66-4A7C-9C09-702E682B9CAA}" type="datetimeFigureOut">
              <a:rPr lang="cs-CZ" smtClean="0"/>
              <a:t>29.10.2018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596ED2-63A0-4FED-8790-0BC2FF6FFD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791592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4632" cy="1946647"/>
          </a:xfrm>
        </p:spPr>
        <p:txBody>
          <a:bodyPr>
            <a:normAutofit fontScale="90000"/>
          </a:bodyPr>
          <a:lstStyle/>
          <a:p>
            <a:r>
              <a:rPr lang="cs-CZ" b="1" dirty="0" smtClean="0"/>
              <a:t>Úvod do etiky v podnikání (2)</a:t>
            </a:r>
            <a:br>
              <a:rPr lang="cs-CZ" b="1" dirty="0" smtClean="0"/>
            </a:br>
            <a:r>
              <a:rPr lang="cs-CZ" b="1" dirty="0" smtClean="0"/>
              <a:t> - vztah etiky a ekonomie</a:t>
            </a:r>
            <a:br>
              <a:rPr lang="cs-CZ" b="1" dirty="0" smtClean="0"/>
            </a:br>
            <a:r>
              <a:rPr lang="cs-CZ" b="1" dirty="0" err="1" smtClean="0"/>
              <a:t>EvP</a:t>
            </a:r>
            <a:r>
              <a:rPr lang="cs-CZ" b="1" dirty="0" smtClean="0"/>
              <a:t> </a:t>
            </a:r>
            <a:r>
              <a:rPr lang="cs-CZ" b="1" smtClean="0"/>
              <a:t>(P-1)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Pavel Seknička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398559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Porovnání faktických a hodnotových tvrzení (fakta versus hodnoty)</a:t>
            </a:r>
            <a:endParaRPr lang="cs-CZ" b="1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Faktická (skutková) tvrzení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cs-CZ" dirty="0" smtClean="0"/>
              <a:t>Spory mohou být řešeny na základě faktů (důkazů)</a:t>
            </a:r>
          </a:p>
          <a:p>
            <a:r>
              <a:rPr lang="cs-CZ" dirty="0" smtClean="0"/>
              <a:t>Relativně malé neshody</a:t>
            </a:r>
          </a:p>
          <a:p>
            <a:r>
              <a:rPr lang="cs-CZ" dirty="0" smtClean="0"/>
              <a:t>Popisný: udat jak se věci mají</a:t>
            </a:r>
          </a:p>
          <a:p>
            <a:r>
              <a:rPr lang="cs-CZ" dirty="0" smtClean="0"/>
              <a:t>Pravdivá nebo nepravdivá</a:t>
            </a:r>
          </a:p>
          <a:p>
            <a:r>
              <a:rPr lang="cs-CZ" dirty="0" smtClean="0"/>
              <a:t>Nezávislá na hodnotových tvrzeních</a:t>
            </a:r>
          </a:p>
          <a:p>
            <a:r>
              <a:rPr lang="cs-CZ" dirty="0" smtClean="0"/>
              <a:t>Pomoc při dosahování cílů</a:t>
            </a:r>
            <a:endParaRPr lang="cs-CZ" dirty="0"/>
          </a:p>
        </p:txBody>
      </p:sp>
      <p:sp>
        <p:nvSpPr>
          <p:cNvPr id="7" name="Zástupný symbol pro text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cs-CZ" dirty="0" smtClean="0"/>
              <a:t>Hodnotová tvrzení</a:t>
            </a:r>
            <a:endParaRPr lang="cs-CZ" dirty="0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4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Ne zrovna nejlepší způsob jak vyřešit neshody</a:t>
            </a:r>
          </a:p>
          <a:p>
            <a:r>
              <a:rPr lang="cs-CZ" dirty="0" smtClean="0"/>
              <a:t>Relativně malá shoda</a:t>
            </a:r>
          </a:p>
          <a:p>
            <a:r>
              <a:rPr lang="cs-CZ" dirty="0" smtClean="0"/>
              <a:t>Normativní: říci jak by věci měly být</a:t>
            </a:r>
          </a:p>
          <a:p>
            <a:r>
              <a:rPr lang="cs-CZ" dirty="0" smtClean="0"/>
              <a:t>Nejsou pravdivé nebo nepravdivé</a:t>
            </a:r>
          </a:p>
          <a:p>
            <a:r>
              <a:rPr lang="cs-CZ" dirty="0" smtClean="0"/>
              <a:t>Závisí na skutkových tvrzeních</a:t>
            </a:r>
          </a:p>
          <a:p>
            <a:r>
              <a:rPr lang="cs-CZ" dirty="0" smtClean="0"/>
              <a:t>Pomáhají stanovit cíle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629634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Vztah etiky a ekonomie</a:t>
            </a:r>
            <a:endParaRPr lang="cs-CZ" b="1" dirty="0"/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cs-CZ" dirty="0" smtClean="0"/>
              <a:t>Oblast konfliktů : mezi ziskem a dobrem</a:t>
            </a:r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	</a:t>
            </a:r>
            <a:r>
              <a:rPr lang="cs-CZ" b="1" dirty="0" smtClean="0"/>
              <a:t>Vztahy mezi moderní ekonomií a morální 	(praktickou) filozofií, resp. etikou:</a:t>
            </a:r>
          </a:p>
          <a:p>
            <a:pPr lvl="1">
              <a:buFont typeface="Wingdings" pitchFamily="2" charset="2"/>
              <a:buChar char="Ø"/>
            </a:pPr>
            <a:r>
              <a:rPr lang="cs-CZ" b="1" dirty="0" smtClean="0"/>
              <a:t>	</a:t>
            </a:r>
            <a:r>
              <a:rPr lang="cs-CZ" dirty="0" smtClean="0"/>
              <a:t>ekonomické chování (jednání) a mravní city</a:t>
            </a:r>
          </a:p>
          <a:p>
            <a:pPr lvl="1">
              <a:buFont typeface="Wingdings" pitchFamily="2" charset="2"/>
              <a:buChar char="Ø"/>
            </a:pPr>
            <a:r>
              <a:rPr lang="cs-CZ" dirty="0"/>
              <a:t> </a:t>
            </a:r>
            <a:r>
              <a:rPr lang="cs-CZ" dirty="0" smtClean="0"/>
              <a:t> ekonomické uvažování a morální filozofie</a:t>
            </a:r>
          </a:p>
          <a:p>
            <a:pPr lvl="1">
              <a:buFont typeface="Wingdings" pitchFamily="2" charset="2"/>
              <a:buChar char="Ø"/>
            </a:pPr>
            <a:r>
              <a:rPr lang="cs-CZ" dirty="0"/>
              <a:t> 	</a:t>
            </a:r>
            <a:r>
              <a:rPr lang="cs-CZ" dirty="0" smtClean="0"/>
              <a:t>svoboda a důsledky</a:t>
            </a:r>
          </a:p>
          <a:p>
            <a:pPr marL="457200" lvl="1" indent="0">
              <a:buNone/>
            </a:pPr>
            <a:r>
              <a:rPr lang="cs-CZ" dirty="0" smtClean="0"/>
              <a:t>(Sen, A.: Etika a ekonomie, Vyšehrad, Praha 2002)</a:t>
            </a:r>
          </a:p>
          <a:p>
            <a:pPr marL="457200" lvl="1" indent="0">
              <a:buNone/>
            </a:pPr>
            <a:endParaRPr lang="cs-CZ" b="1" dirty="0" smtClean="0"/>
          </a:p>
          <a:p>
            <a:pPr marL="457200" lvl="1" indent="0">
              <a:buNone/>
            </a:pPr>
            <a:r>
              <a:rPr lang="cs-CZ" b="1" dirty="0"/>
              <a:t>	</a:t>
            </a:r>
            <a:endParaRPr lang="cs-CZ" b="1" dirty="0" smtClean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318170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Ekonomické chování a mravní city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Dva zdroje ekonomie: etický a inženýrský,</a:t>
            </a:r>
          </a:p>
          <a:p>
            <a:r>
              <a:rPr lang="cs-CZ" dirty="0" smtClean="0"/>
              <a:t>Ekonomické chování a racionalita,</a:t>
            </a:r>
          </a:p>
          <a:p>
            <a:r>
              <a:rPr lang="cs-CZ" dirty="0" smtClean="0"/>
              <a:t>Zájem společnosti a vlastní zájem (A. Smith: Bohatství národů)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82596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Ekonomické uvažování </a:t>
            </a:r>
            <a:br>
              <a:rPr lang="cs-CZ" b="1" dirty="0" smtClean="0"/>
            </a:br>
            <a:r>
              <a:rPr lang="cs-CZ" b="1" dirty="0" smtClean="0"/>
              <a:t>a morální filozofie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Paretova</a:t>
            </a:r>
            <a:r>
              <a:rPr lang="cs-CZ" dirty="0" smtClean="0"/>
              <a:t> </a:t>
            </a:r>
            <a:r>
              <a:rPr lang="cs-CZ" dirty="0" err="1" smtClean="0"/>
              <a:t>optimalita</a:t>
            </a:r>
            <a:r>
              <a:rPr lang="cs-CZ" dirty="0" smtClean="0"/>
              <a:t> a ekonomická efektivnost</a:t>
            </a:r>
          </a:p>
          <a:p>
            <a:r>
              <a:rPr lang="cs-CZ" dirty="0" smtClean="0"/>
              <a:t>Užitek, </a:t>
            </a:r>
            <a:r>
              <a:rPr lang="cs-CZ" dirty="0" err="1" smtClean="0"/>
              <a:t>Paretova</a:t>
            </a:r>
            <a:r>
              <a:rPr lang="cs-CZ" dirty="0" smtClean="0"/>
              <a:t> </a:t>
            </a:r>
            <a:r>
              <a:rPr lang="cs-CZ" dirty="0" err="1" smtClean="0"/>
              <a:t>optimalita</a:t>
            </a:r>
            <a:r>
              <a:rPr lang="cs-CZ" dirty="0" smtClean="0"/>
              <a:t> a </a:t>
            </a:r>
            <a:r>
              <a:rPr lang="cs-CZ" dirty="0" err="1" smtClean="0"/>
              <a:t>welfarismus</a:t>
            </a:r>
            <a:endParaRPr lang="cs-CZ" dirty="0" smtClean="0"/>
          </a:p>
          <a:p>
            <a:r>
              <a:rPr lang="cs-CZ" dirty="0" smtClean="0"/>
              <a:t>Agenturní princip a blahobyt</a:t>
            </a:r>
          </a:p>
          <a:p>
            <a:r>
              <a:rPr lang="cs-CZ" dirty="0" smtClean="0"/>
              <a:t>Úspěšnost, svoboda a práva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649310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Svoboda a důsledky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Rozpory a bezvýchodné situace</a:t>
            </a:r>
          </a:p>
          <a:p>
            <a:r>
              <a:rPr lang="cs-CZ" dirty="0" smtClean="0"/>
              <a:t>Práva a následky</a:t>
            </a:r>
          </a:p>
          <a:p>
            <a:r>
              <a:rPr lang="cs-CZ" dirty="0" smtClean="0"/>
              <a:t>Etika a ekonomie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374955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Vztah etika a podnikání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AutoNum type="arabicPeriod" startAt="2"/>
            </a:pPr>
            <a:r>
              <a:rPr lang="cs-CZ" dirty="0" smtClean="0"/>
              <a:t>Oblast konfliktů:  mezi ziskem a dobrem</a:t>
            </a:r>
          </a:p>
          <a:p>
            <a:r>
              <a:rPr lang="cs-CZ" dirty="0" smtClean="0"/>
              <a:t>	</a:t>
            </a:r>
            <a:r>
              <a:rPr lang="cs-CZ" b="1" dirty="0" smtClean="0"/>
              <a:t>Vztah mezi podnikáním a etikou</a:t>
            </a:r>
          </a:p>
          <a:p>
            <a:pPr>
              <a:buFont typeface="Wingdings" pitchFamily="2" charset="2"/>
              <a:buChar char="Ø"/>
            </a:pPr>
            <a:r>
              <a:rPr lang="cs-CZ" b="1" dirty="0" smtClean="0"/>
              <a:t>	</a:t>
            </a:r>
            <a:r>
              <a:rPr lang="cs-CZ" dirty="0" smtClean="0"/>
              <a:t>vztahy byznys, stát a společnost</a:t>
            </a:r>
          </a:p>
          <a:p>
            <a:pPr>
              <a:buFont typeface="Wingdings" pitchFamily="2" charset="2"/>
              <a:buChar char="Ø"/>
            </a:pPr>
            <a:r>
              <a:rPr lang="cs-CZ" dirty="0"/>
              <a:t> </a:t>
            </a:r>
            <a:r>
              <a:rPr lang="cs-CZ" dirty="0" smtClean="0"/>
              <a:t>	vztah vnitřní a vnější podnikavosti</a:t>
            </a:r>
          </a:p>
          <a:p>
            <a:pPr>
              <a:buFont typeface="Wingdings" pitchFamily="2" charset="2"/>
              <a:buChar char="Ø"/>
            </a:pPr>
            <a:r>
              <a:rPr lang="cs-CZ" dirty="0"/>
              <a:t> </a:t>
            </a:r>
            <a:r>
              <a:rPr lang="cs-CZ" dirty="0" smtClean="0"/>
              <a:t>	vztah podnikatel, podnikání, podnik</a:t>
            </a:r>
          </a:p>
          <a:p>
            <a:pPr lvl="1">
              <a:buFont typeface="Wingdings" pitchFamily="2" charset="2"/>
              <a:buChar char="Ø"/>
            </a:pPr>
            <a:endParaRPr lang="cs-CZ" b="1" dirty="0" smtClean="0"/>
          </a:p>
          <a:p>
            <a:pPr marL="0" indent="0">
              <a:buNone/>
            </a:pPr>
            <a:r>
              <a:rPr lang="cs-CZ" dirty="0" smtClean="0"/>
              <a:t> 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0156797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Rozvoj etiky v podnikání v první polovině 20. století</a:t>
            </a: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 algn="just">
              <a:buNone/>
            </a:pPr>
            <a:r>
              <a:rPr lang="cs-CZ" dirty="0" smtClean="0"/>
              <a:t>V první polovině 20. století dochází k výraznému rozvoji kapitalismu na bázi koncentrace kapitálu a rozvoji techniky a technologií. Rozvíjelo se řízení, zejména výroby. Dynamický rozvoj kapitalismu v tomto období byl založen na jisté dravosti, která s sebou přinášela zpředmětnění člověka ve výrobě na pouhou pracovní sílu. Neexistoval právní rámec, který by korigoval práci žen a dětí, postupně se prosazuje ochrana zdraví a kompenzace při pracovních úrazech. </a:t>
            </a:r>
          </a:p>
          <a:p>
            <a:pPr marL="0" indent="0" algn="just">
              <a:buNone/>
            </a:pPr>
            <a:r>
              <a:rPr lang="cs-CZ" dirty="0" smtClean="0"/>
              <a:t>Nebyla zajištěna ani ochrana zákazníků před zdraví škodlivými výrobky a klamavou reklamou. Konkurenční boj postrádal jasná pravidla. Podnikání se často stávalo kořistnickou honbou za osobním obohacením.</a:t>
            </a:r>
          </a:p>
          <a:p>
            <a:pPr marL="0" indent="0" algn="just">
              <a:buNone/>
            </a:pPr>
            <a:r>
              <a:rPr lang="cs-CZ" dirty="0" smtClean="0"/>
              <a:t>V této často vypjaté situaci sílil boj za prosazení morálních dimenzí hospodaření a podnikání. Cílem bylo vyvolání celospolečenské diskuse o morálních hodnotách trhu a podnikání. Byly tak diskutovány otázky státního intervencionalismu, rozdělení bohatství, jakož i otázky rozdělení zisku. Otázky etiky v podnikání se postupně dostávají do popředí zájmu na podnikové i národohospodářské úrovni.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1503335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Rozvoj etiky v podnikání v druhé polovině 20. století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r>
              <a:rPr lang="cs-CZ" dirty="0" smtClean="0"/>
              <a:t>Cílem bylo představit </a:t>
            </a:r>
            <a:r>
              <a:rPr lang="cs-CZ" b="1" dirty="0" smtClean="0"/>
              <a:t>podnikání</a:t>
            </a:r>
            <a:r>
              <a:rPr lang="cs-CZ" dirty="0" smtClean="0"/>
              <a:t> jako </a:t>
            </a:r>
            <a:r>
              <a:rPr lang="cs-CZ" b="1" dirty="0" smtClean="0"/>
              <a:t>důstojnou činnost, službu zákazníkům a státu, činnost pro obecný prospěch jednotlivců i celé společnosti</a:t>
            </a:r>
            <a:r>
              <a:rPr lang="cs-CZ" dirty="0" smtClean="0"/>
              <a:t>.</a:t>
            </a:r>
          </a:p>
          <a:p>
            <a:pPr marL="0" indent="0" algn="just">
              <a:buNone/>
            </a:pPr>
            <a:r>
              <a:rPr lang="cs-CZ" dirty="0" smtClean="0"/>
              <a:t>Do popředí se tak dostává i </a:t>
            </a:r>
            <a:r>
              <a:rPr lang="cs-CZ" b="1" dirty="0" smtClean="0"/>
              <a:t>požadavek vymezit jasná etická pravidla a standardy týkající se podnikání</a:t>
            </a:r>
            <a:r>
              <a:rPr lang="cs-CZ" dirty="0" smtClean="0"/>
              <a:t>, zejména osobní a podnikové etické odpovědnosti. Vznikají tak moderní etalony podnikatelské etiky, dochází k posunu od osobního rozměru morality k </a:t>
            </a:r>
            <a:r>
              <a:rPr lang="cs-CZ" b="1" dirty="0" smtClean="0"/>
              <a:t>myšlence korporace jako morální jednotky</a:t>
            </a:r>
            <a:r>
              <a:rPr lang="cs-CZ" dirty="0" smtClean="0"/>
              <a:t>.</a:t>
            </a:r>
          </a:p>
          <a:p>
            <a:pPr marL="0" indent="0" algn="just">
              <a:buNone/>
            </a:pPr>
            <a:r>
              <a:rPr lang="cs-CZ" b="1" dirty="0" smtClean="0"/>
              <a:t>Etické chování firmy se stává komparativní výhodou na trhu. </a:t>
            </a:r>
            <a:r>
              <a:rPr lang="cs-CZ" dirty="0" smtClean="0"/>
              <a:t>Business </a:t>
            </a:r>
            <a:r>
              <a:rPr lang="cs-CZ" dirty="0" err="1" smtClean="0"/>
              <a:t>Ethics</a:t>
            </a:r>
            <a:r>
              <a:rPr lang="cs-CZ" dirty="0" smtClean="0"/>
              <a:t> se stává v USA v roce 1974 </a:t>
            </a:r>
            <a:r>
              <a:rPr lang="cs-CZ" b="1" dirty="0" smtClean="0"/>
              <a:t>samostatnou vědní disciplínou</a:t>
            </a:r>
            <a:r>
              <a:rPr lang="cs-CZ" dirty="0" smtClean="0"/>
              <a:t> filozofického charakteru, vzniklou na interdisciplinárních základech. Vznikla tak </a:t>
            </a:r>
            <a:r>
              <a:rPr lang="cs-CZ" b="1" dirty="0" smtClean="0"/>
              <a:t>moderní interdisciplinární věda</a:t>
            </a:r>
            <a:r>
              <a:rPr lang="cs-CZ" dirty="0" smtClean="0"/>
              <a:t>, která je řazená mezi </a:t>
            </a:r>
            <a:r>
              <a:rPr lang="cs-CZ" b="1" dirty="0" smtClean="0"/>
              <a:t>aplikované, speciální etiky</a:t>
            </a:r>
            <a:r>
              <a:rPr lang="cs-CZ" dirty="0" smtClean="0"/>
              <a:t>, která se rozvíjí dodnes.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742135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Vznik etiky v podnikání</a:t>
            </a:r>
            <a:br>
              <a:rPr lang="cs-CZ" b="1" dirty="0" smtClean="0"/>
            </a:br>
            <a:r>
              <a:rPr lang="cs-CZ" b="1" dirty="0" smtClean="0"/>
              <a:t>(hospodářské etiky)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 algn="just">
              <a:buNone/>
            </a:pPr>
            <a:r>
              <a:rPr lang="cs-CZ" b="1" dirty="0" smtClean="0"/>
              <a:t>Vznik etiky v podnikání a hospodářské etiky (Business </a:t>
            </a:r>
            <a:r>
              <a:rPr lang="cs-CZ" b="1" dirty="0" err="1" smtClean="0"/>
              <a:t>Ethics</a:t>
            </a:r>
            <a:r>
              <a:rPr lang="cs-CZ" b="1" dirty="0" smtClean="0"/>
              <a:t>) v 60. a 70. letech</a:t>
            </a:r>
            <a:r>
              <a:rPr lang="cs-CZ" dirty="0" smtClean="0"/>
              <a:t> 20. století. V USA vzniká Business </a:t>
            </a:r>
            <a:r>
              <a:rPr lang="cs-CZ" dirty="0" err="1" smtClean="0"/>
              <a:t>Ethics</a:t>
            </a:r>
            <a:r>
              <a:rPr lang="cs-CZ" dirty="0" smtClean="0"/>
              <a:t> jako samostatný vědní obor v roce 1974, následně i v Evropě.</a:t>
            </a:r>
          </a:p>
          <a:p>
            <a:pPr marL="0" indent="0" algn="just">
              <a:buNone/>
            </a:pPr>
            <a:r>
              <a:rPr lang="cs-CZ" dirty="0" smtClean="0"/>
              <a:t>Vznik etiky v podnikání jako relativně samostatné disciplíny filozofického charakteru souviselo se vznikem jak teoretických základů, tak i s řešením celé řady praktických problémů v 60. letech 20. století, především v USA.</a:t>
            </a:r>
          </a:p>
          <a:p>
            <a:pPr algn="just"/>
            <a:r>
              <a:rPr lang="cs-CZ" dirty="0" smtClean="0"/>
              <a:t>Teoretickým základem se stává </a:t>
            </a:r>
            <a:r>
              <a:rPr lang="cs-CZ" b="1" dirty="0" smtClean="0"/>
              <a:t>spojení obecné etiky a obecné ekonomie</a:t>
            </a:r>
          </a:p>
          <a:p>
            <a:pPr algn="just"/>
            <a:r>
              <a:rPr lang="cs-CZ" dirty="0" smtClean="0"/>
              <a:t>Důležité jsou však i požadavky </a:t>
            </a:r>
            <a:r>
              <a:rPr lang="cs-CZ" b="1" dirty="0" smtClean="0"/>
              <a:t>praxe</a:t>
            </a:r>
            <a:r>
              <a:rPr lang="cs-CZ" dirty="0" smtClean="0"/>
              <a:t>, tj. klíčové </a:t>
            </a:r>
            <a:r>
              <a:rPr lang="cs-CZ" b="1" dirty="0" smtClean="0"/>
              <a:t>zájmové skupiny</a:t>
            </a:r>
            <a:r>
              <a:rPr lang="cs-CZ" dirty="0" smtClean="0"/>
              <a:t> v podnikání:</a:t>
            </a:r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 smtClean="0"/>
              <a:t>- </a:t>
            </a:r>
            <a:r>
              <a:rPr lang="cs-CZ" b="1" dirty="0" smtClean="0"/>
              <a:t>zákazníci</a:t>
            </a:r>
            <a:r>
              <a:rPr lang="cs-CZ" dirty="0" smtClean="0"/>
              <a:t> (ochrana spotřebitele, odpovědnost producenta) – 	CSR</a:t>
            </a:r>
            <a:r>
              <a:rPr lang="cs-CZ" dirty="0"/>
              <a:t>;</a:t>
            </a:r>
            <a:endParaRPr lang="cs-CZ" dirty="0" smtClean="0"/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 smtClean="0"/>
              <a:t>- </a:t>
            </a:r>
            <a:r>
              <a:rPr lang="cs-CZ" b="1" dirty="0" smtClean="0"/>
              <a:t>zaměstnanci</a:t>
            </a:r>
            <a:r>
              <a:rPr lang="cs-CZ" dirty="0" smtClean="0"/>
              <a:t> (odbory) – křesťanská sociální etika,</a:t>
            </a:r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 smtClean="0"/>
              <a:t>- </a:t>
            </a:r>
            <a:r>
              <a:rPr lang="cs-CZ" b="1" dirty="0" smtClean="0"/>
              <a:t>zaměstnavatelé</a:t>
            </a:r>
            <a:r>
              <a:rPr lang="cs-CZ" dirty="0" smtClean="0"/>
              <a:t>, vlastníci, akcionáři – protestantská etika 	(kalvinismus) a puritanismus v USA.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2719552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Použitá literatura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Bohatá, M.: </a:t>
            </a:r>
            <a:r>
              <a:rPr lang="cs-CZ" i="1" dirty="0" smtClean="0"/>
              <a:t>Základy hospodářské etiky.</a:t>
            </a:r>
            <a:r>
              <a:rPr lang="cs-CZ" dirty="0" smtClean="0"/>
              <a:t> Praha: VŠE, 1997.</a:t>
            </a:r>
          </a:p>
          <a:p>
            <a:r>
              <a:rPr lang="cs-CZ" dirty="0" err="1" smtClean="0"/>
              <a:t>Crane</a:t>
            </a:r>
            <a:r>
              <a:rPr lang="cs-CZ" dirty="0" smtClean="0"/>
              <a:t>, A. – </a:t>
            </a:r>
            <a:r>
              <a:rPr lang="cs-CZ" dirty="0" err="1" smtClean="0"/>
              <a:t>Matten</a:t>
            </a:r>
            <a:r>
              <a:rPr lang="cs-CZ" dirty="0" smtClean="0"/>
              <a:t>, D.: </a:t>
            </a:r>
            <a:r>
              <a:rPr lang="cs-CZ" i="1" dirty="0" smtClean="0"/>
              <a:t>Business </a:t>
            </a:r>
            <a:r>
              <a:rPr lang="cs-CZ" i="1" dirty="0" err="1" smtClean="0"/>
              <a:t>Ethics</a:t>
            </a:r>
            <a:r>
              <a:rPr lang="cs-CZ" i="1" dirty="0" smtClean="0"/>
              <a:t>. </a:t>
            </a:r>
            <a:r>
              <a:rPr lang="cs-CZ" i="1" dirty="0" err="1" smtClean="0"/>
              <a:t>Managing</a:t>
            </a:r>
            <a:r>
              <a:rPr lang="cs-CZ" i="1" dirty="0" smtClean="0"/>
              <a:t> </a:t>
            </a:r>
            <a:r>
              <a:rPr lang="cs-CZ" i="1" dirty="0" err="1" smtClean="0"/>
              <a:t>Corporate</a:t>
            </a:r>
            <a:r>
              <a:rPr lang="cs-CZ" i="1" dirty="0" smtClean="0"/>
              <a:t> </a:t>
            </a:r>
            <a:r>
              <a:rPr lang="cs-CZ" i="1" dirty="0" err="1" smtClean="0"/>
              <a:t>Citizenship</a:t>
            </a:r>
            <a:r>
              <a:rPr lang="cs-CZ" i="1" dirty="0" smtClean="0"/>
              <a:t> and </a:t>
            </a:r>
            <a:r>
              <a:rPr lang="cs-CZ" i="1" dirty="0" err="1" smtClean="0"/>
              <a:t>Sustainability</a:t>
            </a:r>
            <a:r>
              <a:rPr lang="cs-CZ" i="1" dirty="0" smtClean="0"/>
              <a:t> in </a:t>
            </a:r>
            <a:r>
              <a:rPr lang="cs-CZ" i="1" dirty="0" err="1" smtClean="0"/>
              <a:t>the</a:t>
            </a:r>
            <a:r>
              <a:rPr lang="cs-CZ" i="1" dirty="0" smtClean="0"/>
              <a:t> Age </a:t>
            </a:r>
            <a:r>
              <a:rPr lang="cs-CZ" i="1" dirty="0" err="1" smtClean="0"/>
              <a:t>of</a:t>
            </a:r>
            <a:r>
              <a:rPr lang="cs-CZ" i="1" dirty="0" smtClean="0"/>
              <a:t> </a:t>
            </a:r>
            <a:r>
              <a:rPr lang="cs-CZ" i="1" dirty="0" err="1" smtClean="0"/>
              <a:t>Globalization</a:t>
            </a:r>
            <a:r>
              <a:rPr lang="cs-CZ" i="1" dirty="0" smtClean="0"/>
              <a:t>. </a:t>
            </a:r>
            <a:r>
              <a:rPr lang="cs-CZ" dirty="0" err="1" smtClean="0"/>
              <a:t>NewYork</a:t>
            </a:r>
            <a:r>
              <a:rPr lang="cs-CZ" dirty="0" smtClean="0"/>
              <a:t>: Oxford University </a:t>
            </a:r>
            <a:r>
              <a:rPr lang="cs-CZ" dirty="0" err="1" smtClean="0"/>
              <a:t>Press</a:t>
            </a:r>
            <a:r>
              <a:rPr lang="cs-CZ" dirty="0" smtClean="0"/>
              <a:t>, 2007.</a:t>
            </a:r>
          </a:p>
          <a:p>
            <a:r>
              <a:rPr lang="cs-CZ" dirty="0" err="1" smtClean="0"/>
              <a:t>Rich</a:t>
            </a:r>
            <a:r>
              <a:rPr lang="cs-CZ" dirty="0" smtClean="0"/>
              <a:t>, A.: </a:t>
            </a:r>
            <a:r>
              <a:rPr lang="cs-CZ" i="1" dirty="0" smtClean="0"/>
              <a:t>Etika hospodářství. Svazek 1: Teologická perspektiva.</a:t>
            </a:r>
            <a:r>
              <a:rPr lang="cs-CZ" dirty="0" smtClean="0"/>
              <a:t> Praha: </a:t>
            </a:r>
            <a:r>
              <a:rPr lang="cs-CZ" dirty="0" err="1" smtClean="0"/>
              <a:t>Oikoymenh</a:t>
            </a:r>
            <a:r>
              <a:rPr lang="cs-CZ" dirty="0" smtClean="0"/>
              <a:t>, 1994.</a:t>
            </a:r>
          </a:p>
          <a:p>
            <a:r>
              <a:rPr lang="cs-CZ" dirty="0" err="1" smtClean="0"/>
              <a:t>Rich</a:t>
            </a:r>
            <a:r>
              <a:rPr lang="cs-CZ" dirty="0" smtClean="0"/>
              <a:t>, A.: </a:t>
            </a:r>
            <a:r>
              <a:rPr lang="cs-CZ" i="1" dirty="0" smtClean="0"/>
              <a:t>Etika hospodářství. Svazek 2: Sociálně-etický pohled na tržní, plánované a světové hospodářství.</a:t>
            </a:r>
            <a:r>
              <a:rPr lang="cs-CZ" dirty="0" smtClean="0"/>
              <a:t> Praha: </a:t>
            </a:r>
            <a:r>
              <a:rPr lang="cs-CZ" dirty="0" err="1" smtClean="0"/>
              <a:t>Oikoymenh</a:t>
            </a:r>
            <a:r>
              <a:rPr lang="cs-CZ" dirty="0" smtClean="0"/>
              <a:t>, 1994.</a:t>
            </a:r>
          </a:p>
          <a:p>
            <a:r>
              <a:rPr lang="cs-CZ" dirty="0" err="1" smtClean="0"/>
              <a:t>Rolný</a:t>
            </a:r>
            <a:r>
              <a:rPr lang="cs-CZ" dirty="0" smtClean="0"/>
              <a:t>, I.: </a:t>
            </a:r>
            <a:r>
              <a:rPr lang="cs-CZ" i="1" dirty="0" smtClean="0"/>
              <a:t>Budujeme důvěryhodnou firmu. </a:t>
            </a:r>
            <a:r>
              <a:rPr lang="cs-CZ" dirty="0" smtClean="0"/>
              <a:t>Praha: C. H. Beck, 2014.</a:t>
            </a:r>
          </a:p>
          <a:p>
            <a:r>
              <a:rPr lang="cs-CZ" dirty="0" smtClean="0"/>
              <a:t>Sen, A.: </a:t>
            </a:r>
            <a:r>
              <a:rPr lang="cs-CZ" i="1" dirty="0" smtClean="0"/>
              <a:t>Etika a ekonomie. </a:t>
            </a:r>
            <a:r>
              <a:rPr lang="cs-CZ" dirty="0" smtClean="0"/>
              <a:t>Praha: Vyšehrad, 2002.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137272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Obsah přednášky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Vztah morálky a etiky</a:t>
            </a:r>
          </a:p>
          <a:p>
            <a:r>
              <a:rPr lang="cs-CZ" dirty="0" smtClean="0"/>
              <a:t>Úrovně etického zkoumání</a:t>
            </a:r>
          </a:p>
          <a:p>
            <a:r>
              <a:rPr lang="cs-CZ" dirty="0" smtClean="0"/>
              <a:t>Základní pojmy: hospodářská etika; etika v podnikání</a:t>
            </a:r>
          </a:p>
          <a:p>
            <a:r>
              <a:rPr lang="cs-CZ" dirty="0" smtClean="0"/>
              <a:t>Vztah etiky a ekonomie</a:t>
            </a:r>
          </a:p>
          <a:p>
            <a:r>
              <a:rPr lang="cs-CZ" dirty="0" smtClean="0"/>
              <a:t>Ekonomická racionalita – dokonalá a nedokonalá</a:t>
            </a:r>
          </a:p>
          <a:p>
            <a:r>
              <a:rPr lang="cs-CZ" dirty="0" smtClean="0"/>
              <a:t>Porovnání faktických a hodnotových tvrzení</a:t>
            </a:r>
          </a:p>
          <a:p>
            <a:r>
              <a:rPr lang="cs-CZ" dirty="0" smtClean="0"/>
              <a:t>Rozvoj etiky v podnikání ve 20. století</a:t>
            </a:r>
          </a:p>
          <a:p>
            <a:r>
              <a:rPr lang="cs-CZ" dirty="0" smtClean="0"/>
              <a:t>Vznik Business </a:t>
            </a:r>
            <a:r>
              <a:rPr lang="cs-CZ" dirty="0" err="1" smtClean="0"/>
              <a:t>Ethics</a:t>
            </a:r>
            <a:r>
              <a:rPr lang="cs-CZ" dirty="0" smtClean="0"/>
              <a:t> jako samostatné vědní disciplíny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348339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Vztah morálky a etiky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cs-CZ" b="1" dirty="0" smtClean="0"/>
              <a:t>Morálku a etiku </a:t>
            </a:r>
            <a:r>
              <a:rPr lang="cs-CZ" dirty="0" smtClean="0"/>
              <a:t>chápeme jako výpovědi zejména subjektivní povahy, které reflektují určitý světový názor a jeho filozofickou orientaci.</a:t>
            </a:r>
          </a:p>
          <a:p>
            <a:pPr marL="0" indent="0" algn="just">
              <a:buNone/>
            </a:pPr>
            <a:r>
              <a:rPr lang="cs-CZ" b="1" dirty="0" smtClean="0"/>
              <a:t>Vztah morálky a etiky </a:t>
            </a:r>
            <a:r>
              <a:rPr lang="cs-CZ" dirty="0" smtClean="0"/>
              <a:t>je velmi významný pro etiku v podnikání a hospodářskou etiku, vytváří jednu z významných platforem pro řešení etických problémů a etických dilemat v hospodářské (podnikatelské) sféře.</a:t>
            </a:r>
            <a:endParaRPr lang="cs-CZ" b="1" dirty="0" smtClean="0"/>
          </a:p>
          <a:p>
            <a:pPr marL="0" indent="0">
              <a:buNone/>
            </a:pP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10156962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Základní pojmy (1)</a:t>
            </a:r>
            <a:br>
              <a:rPr lang="cs-CZ" b="1" dirty="0" smtClean="0"/>
            </a:br>
            <a:r>
              <a:rPr lang="cs-CZ" b="1" dirty="0" smtClean="0"/>
              <a:t>- hospodářská a podnikatelská etika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 algn="just">
              <a:buNone/>
            </a:pPr>
            <a:r>
              <a:rPr lang="cs-CZ" dirty="0" smtClean="0"/>
              <a:t>Náhled na </a:t>
            </a:r>
            <a:r>
              <a:rPr lang="cs-CZ" b="1" dirty="0" smtClean="0"/>
              <a:t>úrovně etického zkoumání v hospodářské oblasti </a:t>
            </a:r>
            <a:r>
              <a:rPr lang="cs-CZ" dirty="0" smtClean="0"/>
              <a:t>je odlišný jednak v USA, ale i Velké Británii, jednak v kontinentální Evropě. Základem jsou </a:t>
            </a:r>
            <a:r>
              <a:rPr lang="cs-CZ" b="1" dirty="0" smtClean="0"/>
              <a:t>různé úrovně hospodářské etiky</a:t>
            </a:r>
            <a:r>
              <a:rPr lang="cs-CZ" dirty="0" smtClean="0"/>
              <a:t>:</a:t>
            </a:r>
          </a:p>
          <a:p>
            <a:pPr algn="just"/>
            <a:r>
              <a:rPr lang="cs-CZ" b="1" dirty="0" smtClean="0"/>
              <a:t>Mikroúroveň</a:t>
            </a:r>
            <a:r>
              <a:rPr lang="cs-CZ" dirty="0" smtClean="0"/>
              <a:t>, což je úroveň jednotlivých osob;</a:t>
            </a:r>
          </a:p>
          <a:p>
            <a:pPr algn="just"/>
            <a:r>
              <a:rPr lang="cs-CZ" b="1" dirty="0" err="1" smtClean="0"/>
              <a:t>Mezoúroveň</a:t>
            </a:r>
            <a:r>
              <a:rPr lang="cs-CZ" dirty="0" smtClean="0"/>
              <a:t>, což je úroveň organizací a formálních institucí;</a:t>
            </a:r>
          </a:p>
          <a:p>
            <a:pPr algn="just"/>
            <a:r>
              <a:rPr lang="cs-CZ" b="1" dirty="0" smtClean="0"/>
              <a:t>Makroúroveň</a:t>
            </a:r>
            <a:r>
              <a:rPr lang="cs-CZ" dirty="0" smtClean="0"/>
              <a:t>, což je úroveň, která se orientuje na  na ekonomický systém a hospodářský řád</a:t>
            </a:r>
          </a:p>
          <a:p>
            <a:pPr marL="0" indent="0" algn="just">
              <a:buNone/>
            </a:pPr>
            <a:r>
              <a:rPr lang="cs-CZ" dirty="0" smtClean="0"/>
              <a:t>USA a Velká Británie používá jeden pojem a to </a:t>
            </a:r>
            <a:r>
              <a:rPr lang="cs-CZ" b="1" dirty="0" smtClean="0"/>
              <a:t>„Business </a:t>
            </a:r>
            <a:r>
              <a:rPr lang="cs-CZ" b="1" dirty="0" err="1" smtClean="0"/>
              <a:t>Ethics</a:t>
            </a:r>
            <a:r>
              <a:rPr lang="cs-CZ" b="1" dirty="0" smtClean="0"/>
              <a:t>“</a:t>
            </a:r>
            <a:r>
              <a:rPr lang="cs-CZ" dirty="0" smtClean="0"/>
              <a:t>., pro všechny shora uvedené úrovně. </a:t>
            </a:r>
          </a:p>
          <a:p>
            <a:pPr marL="0" indent="0" algn="just">
              <a:buNone/>
            </a:pPr>
            <a:r>
              <a:rPr lang="cs-CZ" dirty="0" smtClean="0"/>
              <a:t>Kontinentální Evropa většinou používá dva pojmy a odlišuje zejména mikro- a </a:t>
            </a:r>
            <a:r>
              <a:rPr lang="cs-CZ" dirty="0" err="1" smtClean="0"/>
              <a:t>mezo</a:t>
            </a:r>
            <a:r>
              <a:rPr lang="cs-CZ" dirty="0" smtClean="0"/>
              <a:t>-etickou úroveň, tj. pojem </a:t>
            </a:r>
            <a:r>
              <a:rPr lang="cs-CZ" b="1" dirty="0" smtClean="0"/>
              <a:t>etika v podnikání, resp. podnikatelská etika</a:t>
            </a:r>
            <a:r>
              <a:rPr lang="cs-CZ" dirty="0" smtClean="0"/>
              <a:t>. Pro makro-etickou úroveň používá termín </a:t>
            </a:r>
            <a:r>
              <a:rPr lang="cs-CZ" b="1" dirty="0" smtClean="0"/>
              <a:t>hospodářská etika</a:t>
            </a:r>
            <a:r>
              <a:rPr lang="cs-CZ" dirty="0" smtClean="0"/>
              <a:t>.</a:t>
            </a:r>
          </a:p>
          <a:p>
            <a:pPr marL="0" indent="0" algn="just">
              <a:buNone/>
            </a:pPr>
            <a:r>
              <a:rPr lang="cs-CZ" dirty="0" smtClean="0"/>
              <a:t>Podrobné vymezení pojmu hospodářská etika  je obsaženo v díle švýcarského teologa </a:t>
            </a:r>
            <a:r>
              <a:rPr lang="cs-CZ" b="1" dirty="0" smtClean="0"/>
              <a:t>Arthura </a:t>
            </a:r>
            <a:r>
              <a:rPr lang="cs-CZ" b="1" dirty="0" err="1" smtClean="0"/>
              <a:t>Richa</a:t>
            </a:r>
            <a:r>
              <a:rPr lang="cs-CZ" b="1" dirty="0" smtClean="0"/>
              <a:t> Etika hospodářství</a:t>
            </a:r>
            <a:r>
              <a:rPr lang="cs-CZ" dirty="0" smtClean="0"/>
              <a:t>,  zejména sv. 2.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205013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Základní pojmy (2)</a:t>
            </a:r>
            <a:br>
              <a:rPr lang="cs-CZ" b="1" dirty="0" smtClean="0"/>
            </a:br>
            <a:r>
              <a:rPr lang="cs-CZ" b="1" dirty="0" smtClean="0"/>
              <a:t>- hospodářská etika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556792"/>
            <a:ext cx="8229600" cy="4525963"/>
          </a:xfrm>
        </p:spPr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cs-CZ" b="1" dirty="0" smtClean="0"/>
              <a:t>Hospodářská etika </a:t>
            </a:r>
            <a:r>
              <a:rPr lang="cs-CZ" dirty="0" smtClean="0"/>
              <a:t>– je relativně samostatná vědní disciplína filozofického charakteru, která zahrnuje normy, hodnoty a principy, které usměrňují </a:t>
            </a:r>
            <a:r>
              <a:rPr lang="cs-CZ" b="1" dirty="0" smtClean="0"/>
              <a:t>ekonomickou (hospodářskou) činnost</a:t>
            </a:r>
            <a:r>
              <a:rPr lang="cs-CZ" dirty="0"/>
              <a:t> </a:t>
            </a:r>
            <a:r>
              <a:rPr lang="cs-CZ" dirty="0" smtClean="0"/>
              <a:t>(na úrovni ekonomického systému a hospodářského řádu).</a:t>
            </a:r>
          </a:p>
          <a:p>
            <a:pPr marL="0" indent="0" algn="just">
              <a:buNone/>
            </a:pPr>
            <a:r>
              <a:rPr lang="cs-CZ" dirty="0" smtClean="0"/>
              <a:t>Inspirativní je také definice hospodářské etiky Marie Bohaté: </a:t>
            </a:r>
            <a:r>
              <a:rPr lang="cs-CZ" i="1" dirty="0" smtClean="0"/>
              <a:t>„Etika představuje jakýsi obecný rámec, který je tvořen principy, tradicemi, zvyky a pravidly daného ekonomického řádu a vůlí jedince řídit se jimi. Proto nemůže být nahrazena zákonem a ani žádnou regulací vymezena. Etika spoluvytváří důvěru a tím snižuje nejistotu a transakční náklady. Pokud se aktéři řídí etickými pravidly, je jejich jednání snáze předvídatelné.“</a:t>
            </a:r>
          </a:p>
        </p:txBody>
      </p:sp>
    </p:spTree>
    <p:extLst>
      <p:ext uri="{BB962C8B-B14F-4D97-AF65-F5344CB8AC3E}">
        <p14:creationId xmlns:p14="http://schemas.microsoft.com/office/powerpoint/2010/main" val="11906812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Základní pojmy (3) - etika v podnikání  (podnikatelská etika)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628800"/>
            <a:ext cx="8229600" cy="4525963"/>
          </a:xfrm>
        </p:spPr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r>
              <a:rPr lang="cs-CZ" b="1" dirty="0"/>
              <a:t>Etika v podnikání</a:t>
            </a:r>
            <a:r>
              <a:rPr lang="cs-CZ" dirty="0"/>
              <a:t> – je relativně samostatný vědní obor filozofického charakteru, jež zahrnuje normy, hodnoty a principy, které usměrňují </a:t>
            </a:r>
            <a:r>
              <a:rPr lang="cs-CZ" b="1" dirty="0"/>
              <a:t>podnikatelskou činnost, resp. podnikání</a:t>
            </a:r>
            <a:r>
              <a:rPr lang="cs-CZ" dirty="0" smtClean="0"/>
              <a:t>.</a:t>
            </a:r>
          </a:p>
          <a:p>
            <a:pPr marL="0" indent="0" algn="just">
              <a:buNone/>
            </a:pPr>
            <a:r>
              <a:rPr lang="cs-CZ" dirty="0" smtClean="0"/>
              <a:t>Jsou zde i snahy chápat </a:t>
            </a:r>
            <a:r>
              <a:rPr lang="cs-CZ" b="1" dirty="0" smtClean="0"/>
              <a:t>podnikatelskou etiku jako etiku, která obsáhne všechny úrovně etického zkoumání</a:t>
            </a:r>
            <a:r>
              <a:rPr lang="cs-CZ" dirty="0" smtClean="0"/>
              <a:t>. Příkladem může být I. </a:t>
            </a:r>
            <a:r>
              <a:rPr lang="cs-CZ" dirty="0" err="1" smtClean="0"/>
              <a:t>Rolný</a:t>
            </a:r>
            <a:r>
              <a:rPr lang="cs-CZ" dirty="0" smtClean="0"/>
              <a:t> (2014), který </a:t>
            </a:r>
            <a:r>
              <a:rPr lang="cs-CZ" b="1" dirty="0" smtClean="0"/>
              <a:t>definuje podnikatelskou etiku </a:t>
            </a:r>
            <a:r>
              <a:rPr lang="cs-CZ" dirty="0" smtClean="0"/>
              <a:t>velmi široce: </a:t>
            </a:r>
            <a:r>
              <a:rPr lang="cs-CZ" i="1" dirty="0" smtClean="0"/>
              <a:t>„Podnikatelská etika zkoumá a využívá morální hodnoty, principy a standardy, které určují řídí chování všech účastníků ekonomických činností na všech úrovních ekonomického systému.“ </a:t>
            </a:r>
            <a:r>
              <a:rPr lang="cs-CZ" dirty="0" smtClean="0"/>
              <a:t> Do podnikatelské etiky tak zahrnuje etiku jednotlivce, podnikovou etiku, profesní etiku, etiku organizací a institucí ekonomiky, etiku systému.</a:t>
            </a:r>
            <a:endParaRPr lang="cs-CZ" i="1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154779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Vztah etiky a ekonomie</a:t>
            </a:r>
            <a:endParaRPr lang="cs-CZ" b="1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u="sng" dirty="0" smtClean="0"/>
              <a:t>Ekonomické myšlení </a:t>
            </a:r>
            <a:r>
              <a:rPr lang="cs-CZ" dirty="0" smtClean="0"/>
              <a:t>(obecná ekonomie, politická ekonomie)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cs-CZ" dirty="0" smtClean="0"/>
              <a:t>Ekonomická racionalita</a:t>
            </a:r>
          </a:p>
          <a:p>
            <a:r>
              <a:rPr lang="cs-CZ" dirty="0" smtClean="0"/>
              <a:t>Individuální a partikulární zájmy</a:t>
            </a:r>
          </a:p>
          <a:p>
            <a:r>
              <a:rPr lang="cs-CZ" dirty="0" smtClean="0"/>
              <a:t>Racionalita: náklady versus výnosy</a:t>
            </a:r>
          </a:p>
          <a:p>
            <a:r>
              <a:rPr lang="cs-CZ" b="1" u="sng" dirty="0" smtClean="0"/>
              <a:t>zisk</a:t>
            </a:r>
            <a:endParaRPr lang="cs-CZ" b="1" u="sng" dirty="0"/>
          </a:p>
        </p:txBody>
      </p:sp>
      <p:sp>
        <p:nvSpPr>
          <p:cNvPr id="7" name="Zástupný symbol pro text 6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u="sng" dirty="0" smtClean="0"/>
              <a:t>Etické myšlení </a:t>
            </a:r>
            <a:r>
              <a:rPr lang="cs-CZ" dirty="0" smtClean="0"/>
              <a:t>(obecná etika, morální, praktická filozofie)</a:t>
            </a:r>
            <a:endParaRPr lang="cs-CZ" dirty="0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cs-CZ" dirty="0" smtClean="0"/>
              <a:t>Etická racionalita</a:t>
            </a:r>
          </a:p>
          <a:p>
            <a:r>
              <a:rPr lang="cs-CZ" dirty="0" smtClean="0"/>
              <a:t>Všeobecné a univerzální zájmy</a:t>
            </a:r>
          </a:p>
          <a:p>
            <a:r>
              <a:rPr lang="cs-CZ" dirty="0" smtClean="0"/>
              <a:t>Racionalita: dobro versus zlo</a:t>
            </a:r>
          </a:p>
          <a:p>
            <a:r>
              <a:rPr lang="cs-CZ" b="1" u="sng" dirty="0" smtClean="0"/>
              <a:t>dobro</a:t>
            </a:r>
            <a:endParaRPr lang="cs-CZ" b="1" u="sng" dirty="0"/>
          </a:p>
        </p:txBody>
      </p:sp>
    </p:spTree>
    <p:extLst>
      <p:ext uri="{BB962C8B-B14F-4D97-AF65-F5344CB8AC3E}">
        <p14:creationId xmlns:p14="http://schemas.microsoft.com/office/powerpoint/2010/main" val="5025466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E</a:t>
            </a:r>
            <a:r>
              <a:rPr lang="cs-CZ" b="1" dirty="0" smtClean="0"/>
              <a:t>konomická racionalita - dokonalá</a:t>
            </a:r>
            <a:endParaRPr lang="cs-CZ" b="1" dirty="0"/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Ekonomická racionalita jako </a:t>
            </a:r>
            <a:r>
              <a:rPr lang="cs-CZ" b="1" dirty="0" smtClean="0"/>
              <a:t>dokonalá racionalita</a:t>
            </a:r>
            <a:r>
              <a:rPr lang="cs-CZ" dirty="0" smtClean="0"/>
              <a:t>:</a:t>
            </a:r>
          </a:p>
          <a:p>
            <a:pPr marL="0" indent="0">
              <a:buNone/>
            </a:pPr>
            <a:r>
              <a:rPr lang="cs-CZ" dirty="0" smtClean="0"/>
              <a:t>„ Dokonale racionální jednotlivec má schopnost předjímat všechny myslitelné události a může optimálně volit mezi disponibilními možnostmi jednání, to vše během jediného okamžiku a bez jakýkoliv nákladů.“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687335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Ekonomická racionalita - nedokonalá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b="1" dirty="0" smtClean="0"/>
              <a:t>Nedokonalou racionalitu </a:t>
            </a:r>
            <a:r>
              <a:rPr lang="cs-CZ" dirty="0" smtClean="0"/>
              <a:t>zavedl do ekonomie </a:t>
            </a:r>
            <a:r>
              <a:rPr lang="cs-CZ" b="1" dirty="0" smtClean="0"/>
              <a:t>Herbert Simon</a:t>
            </a:r>
            <a:r>
              <a:rPr lang="cs-CZ" dirty="0" smtClean="0"/>
              <a:t>.</a:t>
            </a:r>
          </a:p>
          <a:p>
            <a:pPr marL="0" indent="0">
              <a:buNone/>
            </a:pPr>
            <a:r>
              <a:rPr lang="cs-CZ" dirty="0" smtClean="0"/>
              <a:t>Předpoklad individuální maximalizace užitku nahradil konceptem tzv. uspokojivého jednání. Podle něj si jednotlivci vytvářejí reálnou představu o úrovni užitku, na který mají nárok.</a:t>
            </a:r>
          </a:p>
          <a:p>
            <a:pPr marL="0" indent="0">
              <a:buNone/>
            </a:pPr>
            <a:r>
              <a:rPr lang="cs-CZ" dirty="0" smtClean="0"/>
              <a:t>Nedokonalá racionalita tak dává možnost hledat alternativní způsoby jednání, které se odlišují od rutinního jednání.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74911819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331</TotalTime>
  <Words>1335</Words>
  <Application>Microsoft Office PowerPoint</Application>
  <PresentationFormat>Předvádění na obrazovce (4:3)</PresentationFormat>
  <Paragraphs>115</Paragraphs>
  <Slides>19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0" baseType="lpstr">
      <vt:lpstr>Motiv systému Office</vt:lpstr>
      <vt:lpstr>Úvod do etiky v podnikání (2)  - vztah etiky a ekonomie EvP (P-1)</vt:lpstr>
      <vt:lpstr>Obsah přednášky</vt:lpstr>
      <vt:lpstr>Vztah morálky a etiky</vt:lpstr>
      <vt:lpstr>Základní pojmy (1) - hospodářská a podnikatelská etika</vt:lpstr>
      <vt:lpstr>Základní pojmy (2) - hospodářská etika</vt:lpstr>
      <vt:lpstr>Základní pojmy (3) - etika v podnikání  (podnikatelská etika)</vt:lpstr>
      <vt:lpstr>Vztah etiky a ekonomie</vt:lpstr>
      <vt:lpstr>Ekonomická racionalita - dokonalá</vt:lpstr>
      <vt:lpstr>Ekonomická racionalita - nedokonalá</vt:lpstr>
      <vt:lpstr>Porovnání faktických a hodnotových tvrzení (fakta versus hodnoty)</vt:lpstr>
      <vt:lpstr>Vztah etiky a ekonomie</vt:lpstr>
      <vt:lpstr>Ekonomické chování a mravní city</vt:lpstr>
      <vt:lpstr>Ekonomické uvažování  a morální filozofie</vt:lpstr>
      <vt:lpstr>Svoboda a důsledky</vt:lpstr>
      <vt:lpstr>Vztah etika a podnikání</vt:lpstr>
      <vt:lpstr>Rozvoj etiky v podnikání v první polovině 20. století </vt:lpstr>
      <vt:lpstr>Rozvoj etiky v podnikání v druhé polovině 20. století</vt:lpstr>
      <vt:lpstr>Vznik etiky v podnikání (hospodářské etiky)</vt:lpstr>
      <vt:lpstr>Použitá literatura</vt:lpstr>
    </vt:vector>
  </TitlesOfParts>
  <Company>Univerzita Karlova v Praze, Právnická Fakulta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Úvod do etiky v podnikání</dc:title>
  <dc:creator>Pavel Seknička</dc:creator>
  <cp:lastModifiedBy>Michaela Spackova</cp:lastModifiedBy>
  <cp:revision>36</cp:revision>
  <dcterms:created xsi:type="dcterms:W3CDTF">2012-10-07T16:14:43Z</dcterms:created>
  <dcterms:modified xsi:type="dcterms:W3CDTF">2018-10-29T07:51:20Z</dcterms:modified>
</cp:coreProperties>
</file>