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70" r:id="rId6"/>
    <p:sldId id="266" r:id="rId7"/>
    <p:sldId id="259" r:id="rId8"/>
    <p:sldId id="260" r:id="rId9"/>
    <p:sldId id="261" r:id="rId10"/>
    <p:sldId id="271" r:id="rId11"/>
    <p:sldId id="262" r:id="rId12"/>
    <p:sldId id="272" r:id="rId13"/>
    <p:sldId id="263" r:id="rId14"/>
    <p:sldId id="264" r:id="rId15"/>
    <p:sldId id="273" r:id="rId16"/>
    <p:sldId id="265" r:id="rId17"/>
    <p:sldId id="268" r:id="rId18"/>
    <p:sldId id="26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85BC-3DDF-4800-8E84-3277DBC1B718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D6CE-390E-44AD-8BC6-DE49DF2628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140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85BC-3DDF-4800-8E84-3277DBC1B718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D6CE-390E-44AD-8BC6-DE49DF2628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204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85BC-3DDF-4800-8E84-3277DBC1B718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D6CE-390E-44AD-8BC6-DE49DF2628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9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85BC-3DDF-4800-8E84-3277DBC1B718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D6CE-390E-44AD-8BC6-DE49DF2628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32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85BC-3DDF-4800-8E84-3277DBC1B718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D6CE-390E-44AD-8BC6-DE49DF2628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180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85BC-3DDF-4800-8E84-3277DBC1B718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D6CE-390E-44AD-8BC6-DE49DF2628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208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85BC-3DDF-4800-8E84-3277DBC1B718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D6CE-390E-44AD-8BC6-DE49DF2628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20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85BC-3DDF-4800-8E84-3277DBC1B718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D6CE-390E-44AD-8BC6-DE49DF2628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282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85BC-3DDF-4800-8E84-3277DBC1B718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D6CE-390E-44AD-8BC6-DE49DF2628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648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85BC-3DDF-4800-8E84-3277DBC1B718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D6CE-390E-44AD-8BC6-DE49DF2628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84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85BC-3DDF-4800-8E84-3277DBC1B718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D6CE-390E-44AD-8BC6-DE49DF2628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8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85BC-3DDF-4800-8E84-3277DBC1B718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7D6CE-390E-44AD-8BC6-DE49DF2628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17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4632" cy="1874639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Úvod do etiky v podnikání (1)</a:t>
            </a:r>
            <a:br>
              <a:rPr lang="cs-CZ" b="1" dirty="0" smtClean="0"/>
            </a:br>
            <a:r>
              <a:rPr lang="cs-CZ" b="1" dirty="0" smtClean="0"/>
              <a:t>- morálka, etika, mravnost</a:t>
            </a:r>
            <a:br>
              <a:rPr lang="cs-CZ" b="1" dirty="0" smtClean="0"/>
            </a:br>
            <a:r>
              <a:rPr lang="cs-CZ" b="1" dirty="0" err="1" smtClean="0"/>
              <a:t>EvP</a:t>
            </a:r>
            <a:r>
              <a:rPr lang="cs-CZ" b="1" dirty="0" smtClean="0"/>
              <a:t> (P-1)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Pavel Seknička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864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Morální jednání jako</a:t>
            </a:r>
            <a:br>
              <a:rPr lang="cs-CZ" b="1" dirty="0" smtClean="0"/>
            </a:br>
            <a:r>
              <a:rPr lang="cs-CZ" b="1" dirty="0" smtClean="0"/>
              <a:t>základ morálního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Jedná se o prostý fakt, že svému vlastnímu jednání a jednání druhých lidí přesuzujeme </a:t>
            </a:r>
            <a:r>
              <a:rPr lang="cs-CZ" b="1" dirty="0" smtClean="0"/>
              <a:t>morální (mravní) hodnotu</a:t>
            </a:r>
            <a:r>
              <a:rPr lang="cs-CZ" dirty="0" smtClean="0"/>
              <a:t>. Hodnotíme většinou jednání jako dobré nebo špatné.</a:t>
            </a:r>
          </a:p>
          <a:p>
            <a:pPr marL="0" indent="0" algn="just">
              <a:buNone/>
            </a:pPr>
            <a:r>
              <a:rPr lang="cs-CZ" b="1" dirty="0" smtClean="0"/>
              <a:t>Morální (mravní) hodnocení </a:t>
            </a:r>
            <a:r>
              <a:rPr lang="cs-CZ" dirty="0" smtClean="0"/>
              <a:t>se ovšem </a:t>
            </a:r>
            <a:r>
              <a:rPr lang="cs-CZ" b="1" dirty="0" smtClean="0"/>
              <a:t>primárně týká jednání </a:t>
            </a:r>
            <a:r>
              <a:rPr lang="cs-CZ" dirty="0" smtClean="0"/>
              <a:t>a </a:t>
            </a:r>
            <a:r>
              <a:rPr lang="cs-CZ" b="1" dirty="0" smtClean="0"/>
              <a:t>sekundárně osob a sociálních útvarů. </a:t>
            </a:r>
            <a:r>
              <a:rPr lang="cs-CZ" dirty="0" smtClean="0"/>
              <a:t>Osoby posuzujeme morálně na základě jejich jednání a sociální útvary hodnotíme, protože jsou výsledkem jednání a mohou být utvářeny jednáním.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379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Morální integrita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Morální integrita</a:t>
            </a:r>
            <a:r>
              <a:rPr lang="cs-CZ" dirty="0" smtClean="0"/>
              <a:t> je zastřešující pojem, který spojuje morální smysl a morální jednání a zároveň vytváří </a:t>
            </a:r>
            <a:r>
              <a:rPr lang="cs-CZ" dirty="0"/>
              <a:t>n</a:t>
            </a:r>
            <a:r>
              <a:rPr lang="cs-CZ" dirty="0" smtClean="0"/>
              <a:t>ovou </a:t>
            </a:r>
            <a:r>
              <a:rPr lang="cs-CZ" b="1" dirty="0" smtClean="0"/>
              <a:t>finální kvalitu morálního jednání</a:t>
            </a:r>
            <a:r>
              <a:rPr lang="cs-CZ" dirty="0" smtClean="0"/>
              <a:t>. Tento proces je klíčoví ve společenské odpovědnosti podnikání (CSR).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239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Morální soud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Morální soud </a:t>
            </a:r>
            <a:r>
              <a:rPr lang="cs-CZ" dirty="0" smtClean="0"/>
              <a:t>se často týká vztahu vlastních potřeb a zájmů k potřebám a zájmům druhých lidí. Pokud souvisí se základními podmínkami pokojného a humánního soužití lidí a tím i s otázkami spravedlnosti a zlatého pravidla morálky.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169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Morálka - souvislosti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S tématem morálky souvisí:</a:t>
            </a:r>
          </a:p>
          <a:p>
            <a:r>
              <a:rPr lang="cs-CZ" b="1" dirty="0" smtClean="0"/>
              <a:t>Společenská/kulturní relativizace hodnot</a:t>
            </a:r>
            <a:r>
              <a:rPr lang="cs-CZ" dirty="0" smtClean="0"/>
              <a:t>;</a:t>
            </a:r>
          </a:p>
          <a:p>
            <a:r>
              <a:rPr lang="cs-CZ" b="1" dirty="0" smtClean="0"/>
              <a:t>Negativní relativizace hodnot</a:t>
            </a:r>
            <a:r>
              <a:rPr lang="cs-CZ" dirty="0" smtClean="0"/>
              <a:t> (relativizace individuální a kolektivní);</a:t>
            </a:r>
          </a:p>
          <a:p>
            <a:r>
              <a:rPr lang="cs-CZ" b="1" dirty="0" smtClean="0"/>
              <a:t>Vztah morálky a práva</a:t>
            </a:r>
            <a:r>
              <a:rPr lang="cs-CZ" dirty="0" smtClean="0"/>
              <a:t> (rozdíly mezi právní a morální regulací);</a:t>
            </a:r>
          </a:p>
          <a:p>
            <a:r>
              <a:rPr lang="cs-CZ" b="1" dirty="0" smtClean="0"/>
              <a:t>Vztah morálky a politiky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724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Etika je naukou </a:t>
            </a:r>
            <a:r>
              <a:rPr lang="cs-CZ" dirty="0" smtClean="0"/>
              <a:t>o lidských záměrech a jednání z pohledu dobra a zla, o štěstí a smyslu života. </a:t>
            </a:r>
            <a:r>
              <a:rPr lang="cs-CZ" b="1" dirty="0" smtClean="0"/>
              <a:t>Etika je tak vědou o mravně relevantním jednání</a:t>
            </a:r>
            <a:r>
              <a:rPr lang="cs-CZ" dirty="0" smtClean="0"/>
              <a:t>. V širším slova smyslu teorií morálky.</a:t>
            </a:r>
          </a:p>
          <a:p>
            <a:pPr marL="0" indent="0" algn="just">
              <a:buNone/>
            </a:pPr>
            <a:r>
              <a:rPr lang="cs-CZ" dirty="0" smtClean="0"/>
              <a:t>Etika ve vědní disciplínou </a:t>
            </a:r>
            <a:r>
              <a:rPr lang="cs-CZ" b="1" dirty="0" smtClean="0"/>
              <a:t>filozofického charakteru</a:t>
            </a:r>
            <a:r>
              <a:rPr lang="cs-CZ" dirty="0" smtClean="0"/>
              <a:t>. Na jejím utváření se podílejí také sociální, politická a náboženská kultura, v rámci, které se rozvíjela.</a:t>
            </a:r>
          </a:p>
          <a:p>
            <a:pPr marL="0" indent="0" algn="just">
              <a:buNone/>
            </a:pPr>
            <a:r>
              <a:rPr lang="cs-CZ" b="1" dirty="0" smtClean="0"/>
              <a:t>Základní otázky etiky </a:t>
            </a:r>
            <a:r>
              <a:rPr lang="cs-CZ" dirty="0" smtClean="0"/>
              <a:t>jsou: </a:t>
            </a:r>
          </a:p>
          <a:p>
            <a:pPr algn="just"/>
            <a:r>
              <a:rPr lang="cs-CZ" b="1" dirty="0" smtClean="0"/>
              <a:t>Co je dobré a zlé?</a:t>
            </a:r>
          </a:p>
          <a:p>
            <a:pPr algn="just"/>
            <a:r>
              <a:rPr lang="cs-CZ" b="1" dirty="0" smtClean="0"/>
              <a:t>Co je spravedlivé?</a:t>
            </a:r>
          </a:p>
          <a:p>
            <a:pPr marL="0" indent="0" algn="just">
              <a:buNone/>
            </a:pPr>
            <a:r>
              <a:rPr lang="cs-CZ" dirty="0" smtClean="0"/>
              <a:t>S uvedenými otázkami souvisí i otázka Co je to být svobodný?, tj. autonomnost (svoboda) člověka.</a:t>
            </a:r>
          </a:p>
        </p:txBody>
      </p:sp>
    </p:spTree>
    <p:extLst>
      <p:ext uri="{BB962C8B-B14F-4D97-AF65-F5344CB8AC3E}">
        <p14:creationId xmlns:p14="http://schemas.microsoft.com/office/powerpoint/2010/main" val="2764515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Etické argumenty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 smtClean="0"/>
              <a:t>Dobrý etický argument obsahuje tři různé prvky</a:t>
            </a:r>
            <a:r>
              <a:rPr lang="cs-CZ" sz="1800" dirty="0" smtClean="0"/>
              <a:t>: fakta, hodnoty a logiku samotného argumentu. Jinými slovy:</a:t>
            </a:r>
          </a:p>
          <a:p>
            <a:pPr algn="just"/>
            <a:r>
              <a:rPr lang="cs-CZ" sz="1800" dirty="0" smtClean="0"/>
              <a:t>Měli bychom znát fakta týkající se situace, kterou posuzujeme;</a:t>
            </a:r>
          </a:p>
          <a:p>
            <a:pPr algn="just"/>
            <a:r>
              <a:rPr lang="cs-CZ" sz="1800" dirty="0" smtClean="0"/>
              <a:t>Měli bychom pečlivě zvážit hodnoty a normy, podle nichž by měla být situace posuzována;</a:t>
            </a:r>
          </a:p>
          <a:p>
            <a:pPr algn="just"/>
            <a:r>
              <a:rPr lang="cs-CZ" sz="1800" dirty="0" smtClean="0"/>
              <a:t>Měli bychom si také uvědomovat povahu svých tvrzení a protiargumentů, které by proti nim bylo možné vznést.</a:t>
            </a:r>
          </a:p>
          <a:p>
            <a:pPr marL="0" indent="0" algn="just">
              <a:buNone/>
            </a:pPr>
            <a:r>
              <a:rPr lang="cs-CZ" sz="1800" b="1" dirty="0" smtClean="0"/>
              <a:t>Z hlediska etických teorií můžeme rozlišit tři základní přístupy:</a:t>
            </a:r>
          </a:p>
          <a:p>
            <a:pPr algn="just"/>
            <a:r>
              <a:rPr lang="cs-CZ" sz="1800" dirty="0" smtClean="0"/>
              <a:t>Nekognitivní, názor, že výroky o etice nemají objektivní platnost;</a:t>
            </a:r>
          </a:p>
          <a:p>
            <a:pPr algn="just"/>
            <a:r>
              <a:rPr lang="cs-CZ" sz="1800" dirty="0" smtClean="0"/>
              <a:t>Relativistický, názor, že neexistují žádné univerzální morální, etické normy;</a:t>
            </a:r>
          </a:p>
          <a:p>
            <a:pPr algn="just"/>
            <a:r>
              <a:rPr lang="cs-CZ" sz="1800" dirty="0" smtClean="0"/>
              <a:t>Absolutistický, názor, že je možné stanovit jednu nebo více univerzálních morálních, etických norem.</a:t>
            </a:r>
          </a:p>
          <a:p>
            <a:pPr marL="0" indent="0" algn="just">
              <a:buNone/>
            </a:pPr>
            <a:r>
              <a:rPr lang="cs-CZ" sz="1800" b="1" dirty="0" smtClean="0"/>
              <a:t>Vztah teorie a praxe</a:t>
            </a:r>
            <a:r>
              <a:rPr lang="cs-CZ" sz="1800" dirty="0" smtClean="0"/>
              <a:t>( vztah jednotlivých situací k obecným mravním principům):</a:t>
            </a:r>
          </a:p>
          <a:p>
            <a:pPr algn="just"/>
            <a:r>
              <a:rPr lang="cs-CZ" sz="1800" dirty="0" smtClean="0"/>
              <a:t>Obecné argumenty a konkrétní situace;</a:t>
            </a:r>
          </a:p>
          <a:p>
            <a:pPr algn="just"/>
            <a:r>
              <a:rPr lang="cs-CZ" sz="1800" dirty="0" smtClean="0"/>
              <a:t>Každý čin je ve svých důsledcích globální.</a:t>
            </a:r>
          </a:p>
          <a:p>
            <a:pPr algn="just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38504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Mravnost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Mravnost</a:t>
            </a:r>
            <a:r>
              <a:rPr lang="cs-CZ" dirty="0" smtClean="0"/>
              <a:t> je důležitý a často používaný pojem, jelikož má slovanský základ, označuje soulad jednání a chování s pravidly a normami, zároveň by mělo být aktérům sympatické. Mravnost v nejobecnější rovině může být totéž co morálka, ale pojem může být vymezen i specificky např. v rámci konkrétního filozofického systému.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725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Vztah morálky a etiky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3400" dirty="0" smtClean="0"/>
              <a:t>Důležitý je vztah </a:t>
            </a:r>
            <a:r>
              <a:rPr lang="cs-CZ" sz="3400" b="1" dirty="0" smtClean="0"/>
              <a:t>morálky, tj. to co „je“ a etiky, tj. to, co by „mělo být“</a:t>
            </a:r>
            <a:r>
              <a:rPr lang="cs-CZ" sz="3400" dirty="0" smtClean="0"/>
              <a:t>. Uvedené oblasti jsou v realitě velmi blízko u sebe a mají obrazně řečeno podobu „přesýpacích hodin“. </a:t>
            </a:r>
          </a:p>
          <a:p>
            <a:pPr marL="0" indent="0" algn="just">
              <a:buNone/>
            </a:pPr>
            <a:r>
              <a:rPr lang="cs-CZ" sz="3400" dirty="0" smtClean="0"/>
              <a:t>Etika působí jako výzva pro morálku, resp. pro to co je žité. Vztah morálky a etiky je </a:t>
            </a:r>
            <a:r>
              <a:rPr lang="cs-CZ" sz="3400" b="1" dirty="0" smtClean="0"/>
              <a:t>dynamický, ale v dlouhodobém kontextu</a:t>
            </a:r>
            <a:r>
              <a:rPr lang="cs-CZ" sz="3400" dirty="0" smtClean="0"/>
              <a:t>. </a:t>
            </a:r>
          </a:p>
          <a:p>
            <a:pPr marL="0" indent="0" algn="just">
              <a:buNone/>
            </a:pPr>
            <a:r>
              <a:rPr lang="cs-CZ" sz="3400" dirty="0" smtClean="0"/>
              <a:t>Morálku bychom měli odlišovat od tzv. </a:t>
            </a:r>
            <a:r>
              <a:rPr lang="cs-CZ" sz="3400" b="1" dirty="0" smtClean="0"/>
              <a:t>amorálního stavu</a:t>
            </a:r>
            <a:r>
              <a:rPr lang="cs-CZ" sz="3400" dirty="0" smtClean="0"/>
              <a:t>, tj. stavu, kdy je morálka v nerozvinuté podobě, tj. závislá pouze na vrozených schopnostech. Etiku musíme odlišit od </a:t>
            </a:r>
            <a:r>
              <a:rPr lang="cs-CZ" sz="3400" b="1" dirty="0" smtClean="0"/>
              <a:t>etického ideálu</a:t>
            </a:r>
            <a:r>
              <a:rPr lang="cs-CZ" sz="3400" dirty="0" smtClean="0"/>
              <a:t>.</a:t>
            </a:r>
          </a:p>
          <a:p>
            <a:pPr marL="0" indent="0" algn="just">
              <a:buNone/>
            </a:pPr>
            <a:r>
              <a:rPr lang="cs-CZ" sz="3400" dirty="0" smtClean="0"/>
              <a:t>Souvztažnost </a:t>
            </a:r>
            <a:r>
              <a:rPr lang="cs-CZ" sz="3400" b="1" dirty="0" smtClean="0"/>
              <a:t>morálky a etiky</a:t>
            </a:r>
            <a:r>
              <a:rPr lang="cs-CZ" sz="3400" dirty="0" smtClean="0"/>
              <a:t> vytváří základní platformu pro řešení  klíčových otázek etiky:</a:t>
            </a:r>
          </a:p>
          <a:p>
            <a:pPr marL="0" indent="0" algn="just">
              <a:buNone/>
            </a:pPr>
            <a:r>
              <a:rPr lang="cs-CZ" sz="3400" b="1" dirty="0" smtClean="0"/>
              <a:t>Co je dobré?</a:t>
            </a:r>
          </a:p>
          <a:p>
            <a:pPr marL="0" indent="0" algn="just">
              <a:buNone/>
            </a:pPr>
            <a:r>
              <a:rPr lang="cs-CZ" sz="3400" b="1" dirty="0" smtClean="0"/>
              <a:t>Co je spravedlivé?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563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Použitá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Anzenbacher</a:t>
            </a:r>
            <a:r>
              <a:rPr lang="cs-CZ" dirty="0" smtClean="0"/>
              <a:t>, A.: </a:t>
            </a:r>
            <a:r>
              <a:rPr lang="cs-CZ" i="1" dirty="0" smtClean="0"/>
              <a:t>Úvod do etiky. </a:t>
            </a:r>
            <a:r>
              <a:rPr lang="cs-CZ" dirty="0" smtClean="0"/>
              <a:t>Praha: Zvon ČKN, 1994.</a:t>
            </a:r>
          </a:p>
          <a:p>
            <a:r>
              <a:rPr lang="cs-CZ" dirty="0" smtClean="0"/>
              <a:t>Putnová, A. – Seknička, P – Uhlář, P.: </a:t>
            </a:r>
            <a:r>
              <a:rPr lang="cs-CZ" i="1" dirty="0" smtClean="0"/>
              <a:t>Etické řízení ve firmě.</a:t>
            </a:r>
            <a:r>
              <a:rPr lang="cs-CZ" dirty="0" smtClean="0"/>
              <a:t>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2007.</a:t>
            </a:r>
          </a:p>
          <a:p>
            <a:r>
              <a:rPr lang="cs-CZ" dirty="0" err="1" smtClean="0"/>
              <a:t>Rolný</a:t>
            </a:r>
            <a:r>
              <a:rPr lang="cs-CZ" dirty="0" smtClean="0"/>
              <a:t>, I.: </a:t>
            </a:r>
            <a:r>
              <a:rPr lang="cs-CZ" i="1" dirty="0" smtClean="0"/>
              <a:t>Budujeme důvěryhodnou firmu. </a:t>
            </a:r>
            <a:r>
              <a:rPr lang="cs-CZ" dirty="0" smtClean="0"/>
              <a:t>Praha: C. H. Beck, 2014.</a:t>
            </a:r>
          </a:p>
          <a:p>
            <a:r>
              <a:rPr lang="cs-CZ" dirty="0" smtClean="0"/>
              <a:t>Seknička, P. – Putnová, A.: </a:t>
            </a:r>
            <a:r>
              <a:rPr lang="cs-CZ" i="1" dirty="0" smtClean="0"/>
              <a:t>Etika v podnikání a hodnoty trhu.</a:t>
            </a:r>
            <a:r>
              <a:rPr lang="cs-CZ" dirty="0" smtClean="0"/>
              <a:t>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2016</a:t>
            </a:r>
          </a:p>
          <a:p>
            <a:r>
              <a:rPr lang="cs-CZ" dirty="0" smtClean="0"/>
              <a:t>Thompson, M.: </a:t>
            </a:r>
            <a:r>
              <a:rPr lang="cs-CZ" i="1" dirty="0" smtClean="0"/>
              <a:t>Přehled etiky. </a:t>
            </a:r>
            <a:r>
              <a:rPr lang="cs-CZ" dirty="0" smtClean="0"/>
              <a:t>Praha: Portál, 1999.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9139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Základní pojmy</a:t>
            </a:r>
          </a:p>
          <a:p>
            <a:r>
              <a:rPr lang="cs-CZ" dirty="0" smtClean="0"/>
              <a:t>Morálka, morální regulace, definice morálky</a:t>
            </a:r>
          </a:p>
          <a:p>
            <a:r>
              <a:rPr lang="cs-CZ" dirty="0"/>
              <a:t>M</a:t>
            </a:r>
            <a:r>
              <a:rPr lang="cs-CZ" dirty="0" smtClean="0"/>
              <a:t>orální smysl, morální jednání, morální integrita</a:t>
            </a:r>
          </a:p>
          <a:p>
            <a:r>
              <a:rPr lang="cs-CZ" dirty="0" smtClean="0"/>
              <a:t>Morální soud</a:t>
            </a:r>
          </a:p>
          <a:p>
            <a:r>
              <a:rPr lang="cs-CZ" dirty="0" smtClean="0"/>
              <a:t>Etika</a:t>
            </a:r>
          </a:p>
          <a:p>
            <a:r>
              <a:rPr lang="cs-CZ" dirty="0" smtClean="0"/>
              <a:t>Mravnost </a:t>
            </a:r>
          </a:p>
          <a:p>
            <a:r>
              <a:rPr lang="cs-CZ" dirty="0" smtClean="0"/>
              <a:t>Vztah morálky a etiky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429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Základní pojmy v etice v podnikání lze rozčlenit do tří segmentů:</a:t>
            </a:r>
          </a:p>
          <a:p>
            <a:r>
              <a:rPr lang="cs-CZ" dirty="0" smtClean="0"/>
              <a:t>Morálka, etika, mravnost;</a:t>
            </a:r>
          </a:p>
          <a:p>
            <a:r>
              <a:rPr lang="cs-CZ" dirty="0" smtClean="0"/>
              <a:t>Hospodářská etika, etika v podnikání;</a:t>
            </a:r>
          </a:p>
          <a:p>
            <a:r>
              <a:rPr lang="cs-CZ" dirty="0" smtClean="0"/>
              <a:t>Ctnosti (tradiční ctnosti), hodnoty (</a:t>
            </a:r>
            <a:r>
              <a:rPr lang="cs-CZ" dirty="0"/>
              <a:t>m</a:t>
            </a:r>
            <a:r>
              <a:rPr lang="cs-CZ" dirty="0" smtClean="0"/>
              <a:t>oderní ctnosti);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8306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Morálka (1)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Morálka</a:t>
            </a:r>
            <a:r>
              <a:rPr lang="cs-CZ" dirty="0" smtClean="0"/>
              <a:t> je odvozena od </a:t>
            </a:r>
            <a:r>
              <a:rPr lang="cs-CZ" dirty="0"/>
              <a:t>l</a:t>
            </a:r>
            <a:r>
              <a:rPr lang="cs-CZ" dirty="0" smtClean="0"/>
              <a:t>atinského slova </a:t>
            </a:r>
            <a:r>
              <a:rPr lang="cs-CZ" dirty="0" err="1" smtClean="0"/>
              <a:t>mós</a:t>
            </a:r>
            <a:r>
              <a:rPr lang="cs-CZ" dirty="0" smtClean="0"/>
              <a:t> (</a:t>
            </a:r>
            <a:r>
              <a:rPr lang="cs-CZ" dirty="0" err="1" smtClean="0"/>
              <a:t>mós</a:t>
            </a:r>
            <a:r>
              <a:rPr lang="cs-CZ" dirty="0" smtClean="0"/>
              <a:t> – </a:t>
            </a:r>
            <a:r>
              <a:rPr lang="cs-CZ" dirty="0" err="1" smtClean="0"/>
              <a:t>moralis</a:t>
            </a:r>
            <a:r>
              <a:rPr lang="cs-CZ" dirty="0" smtClean="0"/>
              <a:t> – </a:t>
            </a:r>
            <a:r>
              <a:rPr lang="cs-CZ" dirty="0" err="1" smtClean="0"/>
              <a:t>moralitas</a:t>
            </a:r>
            <a:r>
              <a:rPr lang="cs-CZ" dirty="0" smtClean="0"/>
              <a:t>), slovo </a:t>
            </a:r>
            <a:r>
              <a:rPr lang="cs-CZ" dirty="0" err="1" smtClean="0"/>
              <a:t>mós</a:t>
            </a:r>
            <a:r>
              <a:rPr lang="cs-CZ" dirty="0" smtClean="0"/>
              <a:t> označuje v latině </a:t>
            </a:r>
            <a:r>
              <a:rPr lang="cs-CZ" b="1" dirty="0" smtClean="0"/>
              <a:t>zvyk, obyčej nebo mrav</a:t>
            </a:r>
            <a:r>
              <a:rPr lang="cs-CZ" dirty="0" smtClean="0"/>
              <a:t>,</a:t>
            </a:r>
          </a:p>
          <a:p>
            <a:pPr marL="0" indent="0" algn="just">
              <a:buNone/>
            </a:pPr>
            <a:r>
              <a:rPr lang="cs-CZ" dirty="0" smtClean="0"/>
              <a:t>Morálka z obecného pohledu je proces hledání základních příčin lidského jednání a chování. 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Jedná se o pojem celostní povahy, jež </a:t>
            </a:r>
            <a:r>
              <a:rPr lang="cs-CZ" b="1" dirty="0" smtClean="0"/>
              <a:t>zrcadlí komplexitu povahy</a:t>
            </a:r>
            <a:r>
              <a:rPr lang="cs-CZ" dirty="0" smtClean="0"/>
              <a:t> (rozum, cit, emoce a vůle) a </a:t>
            </a:r>
            <a:r>
              <a:rPr lang="cs-CZ" b="1" dirty="0" smtClean="0"/>
              <a:t>vícedimenzionální charakter </a:t>
            </a:r>
            <a:r>
              <a:rPr lang="cs-CZ" dirty="0" smtClean="0"/>
              <a:t>(smysl morálky, morální jednání a morální integritu).</a:t>
            </a:r>
          </a:p>
          <a:p>
            <a:pPr marL="0" indent="0" algn="just">
              <a:buNone/>
            </a:pPr>
            <a:r>
              <a:rPr lang="cs-CZ" dirty="0" smtClean="0"/>
              <a:t>Velmi významná je </a:t>
            </a:r>
            <a:r>
              <a:rPr lang="cs-CZ" b="1" dirty="0" smtClean="0"/>
              <a:t>morální regulace</a:t>
            </a:r>
            <a:r>
              <a:rPr lang="cs-CZ" dirty="0" smtClean="0"/>
              <a:t>, kterou se člověk odlišuje od jiných živých bytostí. </a:t>
            </a:r>
            <a:r>
              <a:rPr lang="cs-CZ" b="1" dirty="0" smtClean="0"/>
              <a:t>Člověk je tvor společenský</a:t>
            </a:r>
            <a:r>
              <a:rPr lang="cs-CZ" dirty="0" smtClean="0"/>
              <a:t>, odkázaný na spolupráci s ostatními lidskými bytostmi v kolektivitě (skupině). Důležitá je </a:t>
            </a:r>
            <a:r>
              <a:rPr lang="cs-CZ" b="1" dirty="0" smtClean="0"/>
              <a:t>morální regulace jednání</a:t>
            </a:r>
            <a:r>
              <a:rPr lang="cs-CZ" dirty="0" smtClean="0"/>
              <a:t> a chování lidí. Na morálních pravidlech v kolektivitě závisí </a:t>
            </a:r>
            <a:r>
              <a:rPr lang="cs-CZ" b="1" dirty="0" smtClean="0"/>
              <a:t>kvalita lidského života</a:t>
            </a:r>
            <a:r>
              <a:rPr lang="cs-CZ" dirty="0" smtClean="0"/>
              <a:t>. </a:t>
            </a:r>
            <a:r>
              <a:rPr lang="cs-CZ" b="1" dirty="0" smtClean="0"/>
              <a:t>Morálka tak je základem kultury</a:t>
            </a:r>
            <a:r>
              <a:rPr lang="cs-CZ" dirty="0" smtClean="0"/>
              <a:t>. Kulturní vzorce však nemůžeme ztotožnit s etickými pravidly.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3262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Morálka (2)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Morálka je předávána tradicí (zvyky, rituály). Morálka má svoji dynamiku, mění se v čase a bezprostředně reaguje na celospolečenské jevy. Projevuje se ve třech základních rovinách:</a:t>
            </a:r>
          </a:p>
          <a:p>
            <a:r>
              <a:rPr lang="cs-CZ" dirty="0" smtClean="0"/>
              <a:t>Obecné (všelidské);</a:t>
            </a:r>
          </a:p>
          <a:p>
            <a:r>
              <a:rPr lang="cs-CZ" dirty="0" smtClean="0"/>
              <a:t>Zvláštní;</a:t>
            </a:r>
          </a:p>
          <a:p>
            <a:r>
              <a:rPr lang="cs-CZ" dirty="0" smtClean="0"/>
              <a:t>Jedinečné.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869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Morální regulace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Podstata morální regulace spočívá  v </a:t>
            </a:r>
            <a:r>
              <a:rPr lang="cs-CZ" sz="2400" b="1" dirty="0" smtClean="0"/>
              <a:t>dosažení požadovaného jednání </a:t>
            </a:r>
            <a:r>
              <a:rPr lang="cs-CZ" sz="2400" dirty="0" smtClean="0"/>
              <a:t>jednotlivce v kolektivitě (skupině) a kolektivity jako celku. Cílem morální regulace je zabezpečit, že spolužití lidí bude mít </a:t>
            </a:r>
            <a:r>
              <a:rPr lang="cs-CZ" sz="2400" b="1" dirty="0" smtClean="0"/>
              <a:t>normativní základ</a:t>
            </a:r>
            <a:r>
              <a:rPr lang="cs-CZ" sz="2400" dirty="0" smtClean="0"/>
              <a:t>, tj. dodržení řádu, stability a míru ve skupině.</a:t>
            </a:r>
          </a:p>
          <a:p>
            <a:pPr marL="0" indent="0">
              <a:buNone/>
            </a:pPr>
            <a:r>
              <a:rPr lang="cs-CZ" sz="2400" dirty="0" smtClean="0"/>
              <a:t>Základní ideou morální regulace je: </a:t>
            </a:r>
            <a:r>
              <a:rPr lang="cs-CZ" sz="2400" b="1" dirty="0" smtClean="0"/>
              <a:t>„Neškodit jiným!“</a:t>
            </a:r>
            <a:r>
              <a:rPr lang="cs-CZ" sz="2400" dirty="0" smtClean="0"/>
              <a:t>.  Morální myšlení se rozvíjí ve vztahu morálka (to co je) a etika (to co by mělo být), tj. morální myšlení do sebe absorbuje etické poznatky.</a:t>
            </a:r>
          </a:p>
          <a:p>
            <a:pPr marL="0" indent="0">
              <a:buNone/>
            </a:pPr>
            <a:r>
              <a:rPr lang="cs-CZ" sz="2400" dirty="0" smtClean="0"/>
              <a:t>V morálním systému existují jen dva základní mechanismy prostřednictvím nichž dokáže člověk reagovat na svoje jednání:</a:t>
            </a:r>
          </a:p>
          <a:p>
            <a:r>
              <a:rPr lang="cs-CZ" sz="2400" b="1" dirty="0" smtClean="0"/>
              <a:t>Svědomí</a:t>
            </a:r>
            <a:r>
              <a:rPr lang="cs-CZ" sz="2400" dirty="0" smtClean="0"/>
              <a:t> (individuální regulátor);</a:t>
            </a:r>
          </a:p>
          <a:p>
            <a:r>
              <a:rPr lang="cs-CZ" sz="2400" b="1" dirty="0" smtClean="0"/>
              <a:t>Veřejné mínění </a:t>
            </a:r>
            <a:r>
              <a:rPr lang="cs-CZ" sz="2400" dirty="0" smtClean="0"/>
              <a:t>(skupinový a společenský regulátor).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33135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Definice morálky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dirty="0" smtClean="0"/>
              <a:t>Morálku charakterizujeme jako soubor </a:t>
            </a:r>
            <a:r>
              <a:rPr lang="cs-CZ" b="1" dirty="0" smtClean="0"/>
              <a:t>specifických zvyklostí, norem, standardů, etických pravidel či vzorců</a:t>
            </a:r>
            <a:r>
              <a:rPr lang="cs-CZ" dirty="0" smtClean="0"/>
              <a:t>, jež jsou požadovány a očekávány od jednotlivce, který se ve společnosti nebo kolektivitě identifikuje jako „dobrý člověk“.</a:t>
            </a:r>
          </a:p>
          <a:p>
            <a:pPr marL="0" indent="0" algn="just">
              <a:buNone/>
            </a:pPr>
            <a:r>
              <a:rPr lang="cs-CZ" dirty="0" smtClean="0"/>
              <a:t>Cílem je vývoj v pozitivním smyslu </a:t>
            </a:r>
            <a:r>
              <a:rPr lang="cs-CZ" b="1" dirty="0" smtClean="0"/>
              <a:t>„morální jednání“</a:t>
            </a:r>
            <a:r>
              <a:rPr lang="cs-CZ" dirty="0" smtClean="0"/>
              <a:t>, tj. morální jednání by mohlo být prospěšnější, funkčnější a hlavně lidsky hodnotnější.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998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Morální smysl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Úsilí o přirozené chápání mravního smyslu v moderní éře od Ch. Darwina, v historickém kontextu od Aristotela.</a:t>
            </a:r>
          </a:p>
          <a:p>
            <a:pPr marL="0" indent="0" algn="just">
              <a:buNone/>
            </a:pPr>
            <a:r>
              <a:rPr lang="cs-CZ" dirty="0" smtClean="0"/>
              <a:t>Dva klíčové přístupy:</a:t>
            </a:r>
          </a:p>
          <a:p>
            <a:pPr algn="just"/>
            <a:r>
              <a:rPr lang="cs-CZ" b="1" dirty="0" smtClean="0"/>
              <a:t>Psychologicko</a:t>
            </a:r>
            <a:r>
              <a:rPr lang="cs-CZ" b="1" dirty="0"/>
              <a:t>-</a:t>
            </a:r>
            <a:r>
              <a:rPr lang="cs-CZ" b="1" dirty="0" smtClean="0"/>
              <a:t>biologický koncept</a:t>
            </a:r>
            <a:r>
              <a:rPr lang="cs-CZ" dirty="0" smtClean="0"/>
              <a:t> morálního smyslu</a:t>
            </a:r>
          </a:p>
          <a:p>
            <a:pPr algn="just"/>
            <a:r>
              <a:rPr lang="cs-CZ" b="1" dirty="0" smtClean="0"/>
              <a:t>Filozofický koncept </a:t>
            </a:r>
            <a:r>
              <a:rPr lang="cs-CZ" dirty="0" smtClean="0"/>
              <a:t>morálního smyslu</a:t>
            </a:r>
          </a:p>
          <a:p>
            <a:pPr marL="0" indent="0" algn="just">
              <a:buNone/>
            </a:pPr>
            <a:r>
              <a:rPr lang="cs-CZ" dirty="0" smtClean="0"/>
              <a:t>Morální smysl v současnosti chápeme jako součást smyslu života. Morální smysl je v soudobé etické teorii často reflektován </a:t>
            </a:r>
            <a:r>
              <a:rPr lang="cs-CZ" b="1" dirty="0" smtClean="0"/>
              <a:t>jako závazek</a:t>
            </a:r>
            <a:r>
              <a:rPr lang="cs-CZ" dirty="0" smtClean="0"/>
              <a:t>, který ne vždy musí být naplněn.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218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Morální jednání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971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400" dirty="0" smtClean="0"/>
              <a:t>Základními komponenty morálního jednání jsou:</a:t>
            </a:r>
          </a:p>
          <a:p>
            <a:pPr algn="just"/>
            <a:r>
              <a:rPr lang="cs-CZ" sz="2400" dirty="0" smtClean="0"/>
              <a:t>Empaticko</a:t>
            </a:r>
            <a:r>
              <a:rPr lang="cs-CZ" sz="2400" dirty="0"/>
              <a:t>-</a:t>
            </a:r>
            <a:r>
              <a:rPr lang="cs-CZ" sz="2400" dirty="0" smtClean="0"/>
              <a:t>soucitný vztah,</a:t>
            </a:r>
          </a:p>
          <a:p>
            <a:pPr algn="just"/>
            <a:r>
              <a:rPr lang="cs-CZ" sz="2400" dirty="0" smtClean="0"/>
              <a:t>Teoretická rozvaha, </a:t>
            </a:r>
          </a:p>
          <a:p>
            <a:pPr algn="just"/>
            <a:r>
              <a:rPr lang="cs-CZ" sz="2400" dirty="0" smtClean="0"/>
              <a:t>Osobní odvaha a statečnost, jakož i riziko a nejistoty, mezi něž zahrnujeme především sklony ke kompromisu a dehumanizaci. </a:t>
            </a:r>
          </a:p>
          <a:p>
            <a:pPr marL="0" indent="0" algn="just">
              <a:buNone/>
            </a:pPr>
            <a:r>
              <a:rPr lang="cs-CZ" sz="2400" dirty="0" smtClean="0"/>
              <a:t>Morální jednání se opírá o </a:t>
            </a:r>
            <a:r>
              <a:rPr lang="cs-CZ" sz="2400" b="1" dirty="0" smtClean="0"/>
              <a:t>celou škálu hodnot </a:t>
            </a:r>
            <a:r>
              <a:rPr lang="cs-CZ" sz="2400" dirty="0" smtClean="0"/>
              <a:t>např. Ch. Darwina, který hovoří</a:t>
            </a:r>
            <a:r>
              <a:rPr lang="cs-CZ" sz="2400" b="1" dirty="0" smtClean="0"/>
              <a:t> o sebe-zohledňujících ctnostech</a:t>
            </a:r>
            <a:r>
              <a:rPr lang="cs-CZ" sz="2400" dirty="0" smtClean="0"/>
              <a:t>, kam řadí:</a:t>
            </a:r>
          </a:p>
          <a:p>
            <a:pPr algn="just"/>
            <a:r>
              <a:rPr lang="cs-CZ" sz="2400" dirty="0" smtClean="0"/>
              <a:t>Modrost a rozumnost,</a:t>
            </a:r>
          </a:p>
          <a:p>
            <a:pPr algn="just"/>
            <a:r>
              <a:rPr lang="cs-CZ" sz="2400" dirty="0" smtClean="0"/>
              <a:t>Střídmost,</a:t>
            </a:r>
          </a:p>
          <a:p>
            <a:pPr algn="just"/>
            <a:r>
              <a:rPr lang="cs-CZ" sz="2400" dirty="0" smtClean="0"/>
              <a:t>Zdrženlivost.</a:t>
            </a:r>
          </a:p>
        </p:txBody>
      </p:sp>
    </p:spTree>
    <p:extLst>
      <p:ext uri="{BB962C8B-B14F-4D97-AF65-F5344CB8AC3E}">
        <p14:creationId xmlns:p14="http://schemas.microsoft.com/office/powerpoint/2010/main" val="37850617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1280</Words>
  <Application>Microsoft Office PowerPoint</Application>
  <PresentationFormat>Předvádění na obrazovce (4:3)</PresentationFormat>
  <Paragraphs>97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Úvod do etiky v podnikání (1) - morálka, etika, mravnost EvP (P-1)</vt:lpstr>
      <vt:lpstr>OBSAH:</vt:lpstr>
      <vt:lpstr>Základní pojmy</vt:lpstr>
      <vt:lpstr>Morálka (1) </vt:lpstr>
      <vt:lpstr>Morálka (2)</vt:lpstr>
      <vt:lpstr>Morální regulace</vt:lpstr>
      <vt:lpstr>Definice morálky</vt:lpstr>
      <vt:lpstr>Morální smysl</vt:lpstr>
      <vt:lpstr>Morální jednání</vt:lpstr>
      <vt:lpstr>Morální jednání jako základ morálního hodnocení</vt:lpstr>
      <vt:lpstr>Morální integrita</vt:lpstr>
      <vt:lpstr>Morální soud</vt:lpstr>
      <vt:lpstr>Morálka - souvislosti</vt:lpstr>
      <vt:lpstr>Etika</vt:lpstr>
      <vt:lpstr>Etické argumenty</vt:lpstr>
      <vt:lpstr>Mravnost</vt:lpstr>
      <vt:lpstr>Vztah morálky a etiky</vt:lpstr>
      <vt:lpstr>Použitá literatura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etiky v podnikání - základní pojmy</dc:title>
  <dc:creator>Pavel Seknička</dc:creator>
  <cp:lastModifiedBy>Michaela Spackova</cp:lastModifiedBy>
  <cp:revision>34</cp:revision>
  <dcterms:created xsi:type="dcterms:W3CDTF">2015-10-12T21:12:59Z</dcterms:created>
  <dcterms:modified xsi:type="dcterms:W3CDTF">2018-10-29T07:51:01Z</dcterms:modified>
</cp:coreProperties>
</file>