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omments/comment1.xml" ContentType="application/vnd.openxmlformats-officedocument.presentationml.comments+xml"/>
  <Override PartName="/ppt/comments/comment2.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8" r:id="rId1"/>
    <p:sldMasterId id="2147483729" r:id="rId2"/>
    <p:sldMasterId id="2147485695" r:id="rId3"/>
    <p:sldMasterId id="2147485708" r:id="rId4"/>
    <p:sldMasterId id="2147487460" r:id="rId5"/>
  </p:sldMasterIdLst>
  <p:notesMasterIdLst>
    <p:notesMasterId r:id="rId209"/>
  </p:notesMasterIdLst>
  <p:sldIdLst>
    <p:sldId id="552" r:id="rId6"/>
    <p:sldId id="455" r:id="rId7"/>
    <p:sldId id="257" r:id="rId8"/>
    <p:sldId id="295" r:id="rId9"/>
    <p:sldId id="296" r:id="rId10"/>
    <p:sldId id="297" r:id="rId11"/>
    <p:sldId id="259" r:id="rId12"/>
    <p:sldId id="298" r:id="rId13"/>
    <p:sldId id="299" r:id="rId14"/>
    <p:sldId id="258" r:id="rId15"/>
    <p:sldId id="353" r:id="rId16"/>
    <p:sldId id="424" r:id="rId17"/>
    <p:sldId id="441" r:id="rId18"/>
    <p:sldId id="300" r:id="rId19"/>
    <p:sldId id="407" r:id="rId20"/>
    <p:sldId id="512" r:id="rId21"/>
    <p:sldId id="436" r:id="rId22"/>
    <p:sldId id="301" r:id="rId23"/>
    <p:sldId id="277" r:id="rId24"/>
    <p:sldId id="260" r:id="rId25"/>
    <p:sldId id="425" r:id="rId26"/>
    <p:sldId id="261" r:id="rId27"/>
    <p:sldId id="530" r:id="rId28"/>
    <p:sldId id="345" r:id="rId29"/>
    <p:sldId id="456" r:id="rId30"/>
    <p:sldId id="262" r:id="rId31"/>
    <p:sldId id="263" r:id="rId32"/>
    <p:sldId id="397" r:id="rId33"/>
    <p:sldId id="376" r:id="rId34"/>
    <p:sldId id="492" r:id="rId35"/>
    <p:sldId id="491" r:id="rId36"/>
    <p:sldId id="515" r:id="rId37"/>
    <p:sldId id="495" r:id="rId38"/>
    <p:sldId id="474" r:id="rId39"/>
    <p:sldId id="475" r:id="rId40"/>
    <p:sldId id="375" r:id="rId41"/>
    <p:sldId id="400" r:id="rId42"/>
    <p:sldId id="490" r:id="rId43"/>
    <p:sldId id="476" r:id="rId44"/>
    <p:sldId id="478" r:id="rId45"/>
    <p:sldId id="264" r:id="rId46"/>
    <p:sldId id="265" r:id="rId47"/>
    <p:sldId id="538" r:id="rId48"/>
    <p:sldId id="477" r:id="rId49"/>
    <p:sldId id="520" r:id="rId50"/>
    <p:sldId id="544" r:id="rId51"/>
    <p:sldId id="549" r:id="rId52"/>
    <p:sldId id="550" r:id="rId53"/>
    <p:sldId id="522" r:id="rId54"/>
    <p:sldId id="543" r:id="rId55"/>
    <p:sldId id="266" r:id="rId56"/>
    <p:sldId id="422" r:id="rId57"/>
    <p:sldId id="270" r:id="rId58"/>
    <p:sldId id="426" r:id="rId59"/>
    <p:sldId id="427" r:id="rId60"/>
    <p:sldId id="286" r:id="rId61"/>
    <p:sldId id="509" r:id="rId62"/>
    <p:sldId id="505" r:id="rId63"/>
    <p:sldId id="506" r:id="rId64"/>
    <p:sldId id="268" r:id="rId65"/>
    <p:sldId id="511" r:id="rId66"/>
    <p:sldId id="504" r:id="rId67"/>
    <p:sldId id="403" r:id="rId68"/>
    <p:sldId id="507" r:id="rId69"/>
    <p:sldId id="429" r:id="rId70"/>
    <p:sldId id="369" r:id="rId71"/>
    <p:sldId id="368" r:id="rId72"/>
    <p:sldId id="382" r:id="rId73"/>
    <p:sldId id="421" r:id="rId74"/>
    <p:sldId id="467" r:id="rId75"/>
    <p:sldId id="271" r:id="rId76"/>
    <p:sldId id="332" r:id="rId77"/>
    <p:sldId id="279" r:id="rId78"/>
    <p:sldId id="392" r:id="rId79"/>
    <p:sldId id="398" r:id="rId80"/>
    <p:sldId id="437" r:id="rId81"/>
    <p:sldId id="497" r:id="rId82"/>
    <p:sldId id="278" r:id="rId83"/>
    <p:sldId id="330" r:id="rId84"/>
    <p:sldId id="333" r:id="rId85"/>
    <p:sldId id="499" r:id="rId86"/>
    <p:sldId id="498" r:id="rId87"/>
    <p:sldId id="531" r:id="rId88"/>
    <p:sldId id="500" r:id="rId89"/>
    <p:sldId id="501" r:id="rId90"/>
    <p:sldId id="280" r:id="rId91"/>
    <p:sldId id="281" r:id="rId92"/>
    <p:sldId id="282" r:id="rId93"/>
    <p:sldId id="454" r:id="rId94"/>
    <p:sldId id="283" r:id="rId95"/>
    <p:sldId id="464" r:id="rId96"/>
    <p:sldId id="322" r:id="rId97"/>
    <p:sldId id="304" r:id="rId98"/>
    <p:sldId id="488" r:id="rId99"/>
    <p:sldId id="446" r:id="rId100"/>
    <p:sldId id="396" r:id="rId101"/>
    <p:sldId id="273" r:id="rId102"/>
    <p:sldId id="319" r:id="rId103"/>
    <p:sldId id="532" r:id="rId104"/>
    <p:sldId id="447" r:id="rId105"/>
    <p:sldId id="448" r:id="rId106"/>
    <p:sldId id="318" r:id="rId107"/>
    <p:sldId id="457" r:id="rId108"/>
    <p:sldId id="458" r:id="rId109"/>
    <p:sldId id="459" r:id="rId110"/>
    <p:sldId id="460" r:id="rId111"/>
    <p:sldId id="449" r:id="rId112"/>
    <p:sldId id="533" r:id="rId113"/>
    <p:sldId id="489" r:id="rId114"/>
    <p:sldId id="418" r:id="rId115"/>
    <p:sldId id="284" r:id="rId116"/>
    <p:sldId id="317" r:id="rId117"/>
    <p:sldId id="346" r:id="rId118"/>
    <p:sldId id="438" r:id="rId119"/>
    <p:sldId id="535" r:id="rId120"/>
    <p:sldId id="536" r:id="rId121"/>
    <p:sldId id="540" r:id="rId122"/>
    <p:sldId id="276" r:id="rId123"/>
    <p:sldId id="430" r:id="rId124"/>
    <p:sldId id="431" r:id="rId125"/>
    <p:sldId id="354" r:id="rId126"/>
    <p:sldId id="482" r:id="rId127"/>
    <p:sldId id="347" r:id="rId128"/>
    <p:sldId id="432" r:id="rId129"/>
    <p:sldId id="349" r:id="rId130"/>
    <p:sldId id="350" r:id="rId131"/>
    <p:sldId id="351" r:id="rId132"/>
    <p:sldId id="356" r:id="rId133"/>
    <p:sldId id="519" r:id="rId134"/>
    <p:sldId id="357" r:id="rId135"/>
    <p:sldId id="324" r:id="rId136"/>
    <p:sldId id="287" r:id="rId137"/>
    <p:sldId id="433" r:id="rId138"/>
    <p:sldId id="288" r:id="rId139"/>
    <p:sldId id="434" r:id="rId140"/>
    <p:sldId id="336" r:id="rId141"/>
    <p:sldId id="468" r:id="rId142"/>
    <p:sldId id="415" r:id="rId143"/>
    <p:sldId id="545" r:id="rId144"/>
    <p:sldId id="291" r:id="rId145"/>
    <p:sldId id="406" r:id="rId146"/>
    <p:sldId id="445" r:id="rId147"/>
    <p:sldId id="483" r:id="rId148"/>
    <p:sldId id="547" r:id="rId149"/>
    <p:sldId id="529" r:id="rId150"/>
    <p:sldId id="539" r:id="rId151"/>
    <p:sldId id="339" r:id="rId152"/>
    <p:sldId id="340" r:id="rId153"/>
    <p:sldId id="546" r:id="rId154"/>
    <p:sldId id="461" r:id="rId155"/>
    <p:sldId id="463" r:id="rId156"/>
    <p:sldId id="496" r:id="rId157"/>
    <p:sldId id="292" r:id="rId158"/>
    <p:sldId id="341" r:id="rId159"/>
    <p:sldId id="370" r:id="rId160"/>
    <p:sldId id="293" r:id="rId161"/>
    <p:sldId id="450" r:id="rId162"/>
    <p:sldId id="401" r:id="rId163"/>
    <p:sldId id="306" r:id="rId164"/>
    <p:sldId id="307" r:id="rId165"/>
    <p:sldId id="419" r:id="rId166"/>
    <p:sldId id="308" r:id="rId167"/>
    <p:sldId id="363" r:id="rId168"/>
    <p:sldId id="420" r:id="rId169"/>
    <p:sldId id="309" r:id="rId170"/>
    <p:sldId id="316" r:id="rId171"/>
    <p:sldId id="310" r:id="rId172"/>
    <p:sldId id="485" r:id="rId173"/>
    <p:sldId id="386" r:id="rId174"/>
    <p:sldId id="409" r:id="rId175"/>
    <p:sldId id="408" r:id="rId176"/>
    <p:sldId id="311" r:id="rId177"/>
    <p:sldId id="387" r:id="rId178"/>
    <p:sldId id="388" r:id="rId179"/>
    <p:sldId id="405" r:id="rId180"/>
    <p:sldId id="372" r:id="rId181"/>
    <p:sldId id="314" r:id="rId182"/>
    <p:sldId id="389" r:id="rId183"/>
    <p:sldId id="416" r:id="rId184"/>
    <p:sldId id="514" r:id="rId185"/>
    <p:sldId id="412" r:id="rId186"/>
    <p:sldId id="312" r:id="rId187"/>
    <p:sldId id="517" r:id="rId188"/>
    <p:sldId id="518" r:id="rId189"/>
    <p:sldId id="338" r:id="rId190"/>
    <p:sldId id="390" r:id="rId191"/>
    <p:sldId id="414" r:id="rId192"/>
    <p:sldId id="548" r:id="rId193"/>
    <p:sldId id="361" r:id="rId194"/>
    <p:sldId id="366" r:id="rId195"/>
    <p:sldId id="371" r:id="rId196"/>
    <p:sldId id="524" r:id="rId197"/>
    <p:sldId id="525" r:id="rId198"/>
    <p:sldId id="551" r:id="rId199"/>
    <p:sldId id="526" r:id="rId200"/>
    <p:sldId id="527" r:id="rId201"/>
    <p:sldId id="413" r:id="rId202"/>
    <p:sldId id="534" r:id="rId203"/>
    <p:sldId id="465" r:id="rId204"/>
    <p:sldId id="528" r:id="rId205"/>
    <p:sldId id="537" r:id="rId206"/>
    <p:sldId id="315" r:id="rId207"/>
    <p:sldId id="313" r:id="rId208"/>
  </p:sldIdLst>
  <p:sldSz cx="9144000" cy="6858000" type="screen4x3"/>
  <p:notesSz cx="6797675" cy="9926638"/>
  <p:defaultTextStyle>
    <a:defPPr>
      <a:defRPr lang="cs-CZ"/>
    </a:defPPr>
    <a:lvl1pPr algn="ctr" rtl="0" fontAlgn="base">
      <a:spcBef>
        <a:spcPct val="0"/>
      </a:spcBef>
      <a:spcAft>
        <a:spcPct val="0"/>
      </a:spcAft>
      <a:defRPr sz="3000" kern="1200">
        <a:solidFill>
          <a:srgbClr val="A50021"/>
        </a:solidFill>
        <a:latin typeface="Arial" charset="0"/>
        <a:ea typeface="+mn-ea"/>
        <a:cs typeface="Arial" charset="0"/>
      </a:defRPr>
    </a:lvl1pPr>
    <a:lvl2pPr marL="457200" algn="ctr" rtl="0" fontAlgn="base">
      <a:spcBef>
        <a:spcPct val="0"/>
      </a:spcBef>
      <a:spcAft>
        <a:spcPct val="0"/>
      </a:spcAft>
      <a:defRPr sz="3000" kern="1200">
        <a:solidFill>
          <a:srgbClr val="A50021"/>
        </a:solidFill>
        <a:latin typeface="Arial" charset="0"/>
        <a:ea typeface="+mn-ea"/>
        <a:cs typeface="Arial" charset="0"/>
      </a:defRPr>
    </a:lvl2pPr>
    <a:lvl3pPr marL="914400" algn="ctr" rtl="0" fontAlgn="base">
      <a:spcBef>
        <a:spcPct val="0"/>
      </a:spcBef>
      <a:spcAft>
        <a:spcPct val="0"/>
      </a:spcAft>
      <a:defRPr sz="3000" kern="1200">
        <a:solidFill>
          <a:srgbClr val="A50021"/>
        </a:solidFill>
        <a:latin typeface="Arial" charset="0"/>
        <a:ea typeface="+mn-ea"/>
        <a:cs typeface="Arial" charset="0"/>
      </a:defRPr>
    </a:lvl3pPr>
    <a:lvl4pPr marL="1371600" algn="ctr" rtl="0" fontAlgn="base">
      <a:spcBef>
        <a:spcPct val="0"/>
      </a:spcBef>
      <a:spcAft>
        <a:spcPct val="0"/>
      </a:spcAft>
      <a:defRPr sz="3000" kern="1200">
        <a:solidFill>
          <a:srgbClr val="A50021"/>
        </a:solidFill>
        <a:latin typeface="Arial" charset="0"/>
        <a:ea typeface="+mn-ea"/>
        <a:cs typeface="Arial" charset="0"/>
      </a:defRPr>
    </a:lvl4pPr>
    <a:lvl5pPr marL="1828800" algn="ctr" rtl="0" fontAlgn="base">
      <a:spcBef>
        <a:spcPct val="0"/>
      </a:spcBef>
      <a:spcAft>
        <a:spcPct val="0"/>
      </a:spcAft>
      <a:defRPr sz="3000" kern="1200">
        <a:solidFill>
          <a:srgbClr val="A50021"/>
        </a:solidFill>
        <a:latin typeface="Arial" charset="0"/>
        <a:ea typeface="+mn-ea"/>
        <a:cs typeface="Arial" charset="0"/>
      </a:defRPr>
    </a:lvl5pPr>
    <a:lvl6pPr marL="2286000" algn="l" defTabSz="914400" rtl="0" eaLnBrk="1" latinLnBrk="0" hangingPunct="1">
      <a:defRPr sz="3000" kern="1200">
        <a:solidFill>
          <a:srgbClr val="A50021"/>
        </a:solidFill>
        <a:latin typeface="Arial" charset="0"/>
        <a:ea typeface="+mn-ea"/>
        <a:cs typeface="Arial" charset="0"/>
      </a:defRPr>
    </a:lvl6pPr>
    <a:lvl7pPr marL="2743200" algn="l" defTabSz="914400" rtl="0" eaLnBrk="1" latinLnBrk="0" hangingPunct="1">
      <a:defRPr sz="3000" kern="1200">
        <a:solidFill>
          <a:srgbClr val="A50021"/>
        </a:solidFill>
        <a:latin typeface="Arial" charset="0"/>
        <a:ea typeface="+mn-ea"/>
        <a:cs typeface="Arial" charset="0"/>
      </a:defRPr>
    </a:lvl7pPr>
    <a:lvl8pPr marL="3200400" algn="l" defTabSz="914400" rtl="0" eaLnBrk="1" latinLnBrk="0" hangingPunct="1">
      <a:defRPr sz="3000" kern="1200">
        <a:solidFill>
          <a:srgbClr val="A50021"/>
        </a:solidFill>
        <a:latin typeface="Arial" charset="0"/>
        <a:ea typeface="+mn-ea"/>
        <a:cs typeface="Arial" charset="0"/>
      </a:defRPr>
    </a:lvl8pPr>
    <a:lvl9pPr marL="3657600" algn="l" defTabSz="914400" rtl="0" eaLnBrk="1" latinLnBrk="0" hangingPunct="1">
      <a:defRPr sz="3000" kern="1200">
        <a:solidFill>
          <a:srgbClr val="A5002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orbel Frantisek" initials="KF" lastIdx="15"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CC0000"/>
    <a:srgbClr val="6F72AD"/>
    <a:srgbClr val="7B73A9"/>
    <a:srgbClr val="6A6CB2"/>
    <a:srgbClr val="7A5BC0"/>
    <a:srgbClr val="FF0000"/>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820" autoAdjust="0"/>
  </p:normalViewPr>
  <p:slideViewPr>
    <p:cSldViewPr>
      <p:cViewPr>
        <p:scale>
          <a:sx n="71" d="100"/>
          <a:sy n="71" d="100"/>
        </p:scale>
        <p:origin x="-2760" y="-1206"/>
      </p:cViewPr>
      <p:guideLst>
        <p:guide orient="horz" pos="2160"/>
        <p:guide pos="2880"/>
      </p:guideLst>
    </p:cSldViewPr>
  </p:slideViewPr>
  <p:outlineViewPr>
    <p:cViewPr>
      <p:scale>
        <a:sx n="33" d="100"/>
        <a:sy n="33" d="100"/>
      </p:scale>
      <p:origin x="0" y="11331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2.xml"/><Relationship Id="rId21" Type="http://schemas.openxmlformats.org/officeDocument/2006/relationships/slide" Target="slides/slide16.xml"/><Relationship Id="rId42" Type="http://schemas.openxmlformats.org/officeDocument/2006/relationships/slide" Target="slides/slide37.xml"/><Relationship Id="rId63" Type="http://schemas.openxmlformats.org/officeDocument/2006/relationships/slide" Target="slides/slide58.xml"/><Relationship Id="rId84" Type="http://schemas.openxmlformats.org/officeDocument/2006/relationships/slide" Target="slides/slide79.xml"/><Relationship Id="rId138" Type="http://schemas.openxmlformats.org/officeDocument/2006/relationships/slide" Target="slides/slide133.xml"/><Relationship Id="rId159" Type="http://schemas.openxmlformats.org/officeDocument/2006/relationships/slide" Target="slides/slide154.xml"/><Relationship Id="rId170" Type="http://schemas.openxmlformats.org/officeDocument/2006/relationships/slide" Target="slides/slide165.xml"/><Relationship Id="rId191" Type="http://schemas.openxmlformats.org/officeDocument/2006/relationships/slide" Target="slides/slide186.xml"/><Relationship Id="rId205" Type="http://schemas.openxmlformats.org/officeDocument/2006/relationships/slide" Target="slides/slide200.xml"/><Relationship Id="rId107" Type="http://schemas.openxmlformats.org/officeDocument/2006/relationships/slide" Target="slides/slide102.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102" Type="http://schemas.openxmlformats.org/officeDocument/2006/relationships/slide" Target="slides/slide97.xml"/><Relationship Id="rId123" Type="http://schemas.openxmlformats.org/officeDocument/2006/relationships/slide" Target="slides/slide118.xml"/><Relationship Id="rId128" Type="http://schemas.openxmlformats.org/officeDocument/2006/relationships/slide" Target="slides/slide123.xml"/><Relationship Id="rId144" Type="http://schemas.openxmlformats.org/officeDocument/2006/relationships/slide" Target="slides/slide139.xml"/><Relationship Id="rId149" Type="http://schemas.openxmlformats.org/officeDocument/2006/relationships/slide" Target="slides/slide144.xml"/><Relationship Id="rId5" Type="http://schemas.openxmlformats.org/officeDocument/2006/relationships/slideMaster" Target="slideMasters/slideMaster5.xml"/><Relationship Id="rId90" Type="http://schemas.openxmlformats.org/officeDocument/2006/relationships/slide" Target="slides/slide85.xml"/><Relationship Id="rId95" Type="http://schemas.openxmlformats.org/officeDocument/2006/relationships/slide" Target="slides/slide90.xml"/><Relationship Id="rId160" Type="http://schemas.openxmlformats.org/officeDocument/2006/relationships/slide" Target="slides/slide155.xml"/><Relationship Id="rId165" Type="http://schemas.openxmlformats.org/officeDocument/2006/relationships/slide" Target="slides/slide160.xml"/><Relationship Id="rId181" Type="http://schemas.openxmlformats.org/officeDocument/2006/relationships/slide" Target="slides/slide176.xml"/><Relationship Id="rId186" Type="http://schemas.openxmlformats.org/officeDocument/2006/relationships/slide" Target="slides/slide181.xml"/><Relationship Id="rId211" Type="http://schemas.openxmlformats.org/officeDocument/2006/relationships/presProps" Target="presProps.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113" Type="http://schemas.openxmlformats.org/officeDocument/2006/relationships/slide" Target="slides/slide108.xml"/><Relationship Id="rId118" Type="http://schemas.openxmlformats.org/officeDocument/2006/relationships/slide" Target="slides/slide113.xml"/><Relationship Id="rId134" Type="http://schemas.openxmlformats.org/officeDocument/2006/relationships/slide" Target="slides/slide129.xml"/><Relationship Id="rId139" Type="http://schemas.openxmlformats.org/officeDocument/2006/relationships/slide" Target="slides/slide134.xml"/><Relationship Id="rId80" Type="http://schemas.openxmlformats.org/officeDocument/2006/relationships/slide" Target="slides/slide75.xml"/><Relationship Id="rId85" Type="http://schemas.openxmlformats.org/officeDocument/2006/relationships/slide" Target="slides/slide80.xml"/><Relationship Id="rId150" Type="http://schemas.openxmlformats.org/officeDocument/2006/relationships/slide" Target="slides/slide145.xml"/><Relationship Id="rId155" Type="http://schemas.openxmlformats.org/officeDocument/2006/relationships/slide" Target="slides/slide150.xml"/><Relationship Id="rId171" Type="http://schemas.openxmlformats.org/officeDocument/2006/relationships/slide" Target="slides/slide166.xml"/><Relationship Id="rId176" Type="http://schemas.openxmlformats.org/officeDocument/2006/relationships/slide" Target="slides/slide171.xml"/><Relationship Id="rId192" Type="http://schemas.openxmlformats.org/officeDocument/2006/relationships/slide" Target="slides/slide187.xml"/><Relationship Id="rId197" Type="http://schemas.openxmlformats.org/officeDocument/2006/relationships/slide" Target="slides/slide192.xml"/><Relationship Id="rId206" Type="http://schemas.openxmlformats.org/officeDocument/2006/relationships/slide" Target="slides/slide201.xml"/><Relationship Id="rId201" Type="http://schemas.openxmlformats.org/officeDocument/2006/relationships/slide" Target="slides/slide196.xml"/><Relationship Id="rId12" Type="http://schemas.openxmlformats.org/officeDocument/2006/relationships/slide" Target="slides/slide7.xml"/><Relationship Id="rId17" Type="http://schemas.openxmlformats.org/officeDocument/2006/relationships/slide" Target="slides/slide12.xml"/><Relationship Id="rId33" Type="http://schemas.openxmlformats.org/officeDocument/2006/relationships/slide" Target="slides/slide28.xml"/><Relationship Id="rId38" Type="http://schemas.openxmlformats.org/officeDocument/2006/relationships/slide" Target="slides/slide33.xml"/><Relationship Id="rId59" Type="http://schemas.openxmlformats.org/officeDocument/2006/relationships/slide" Target="slides/slide54.xml"/><Relationship Id="rId103" Type="http://schemas.openxmlformats.org/officeDocument/2006/relationships/slide" Target="slides/slide98.xml"/><Relationship Id="rId108" Type="http://schemas.openxmlformats.org/officeDocument/2006/relationships/slide" Target="slides/slide103.xml"/><Relationship Id="rId124" Type="http://schemas.openxmlformats.org/officeDocument/2006/relationships/slide" Target="slides/slide119.xml"/><Relationship Id="rId129" Type="http://schemas.openxmlformats.org/officeDocument/2006/relationships/slide" Target="slides/slide124.xml"/><Relationship Id="rId54" Type="http://schemas.openxmlformats.org/officeDocument/2006/relationships/slide" Target="slides/slide49.xml"/><Relationship Id="rId70" Type="http://schemas.openxmlformats.org/officeDocument/2006/relationships/slide" Target="slides/slide65.xml"/><Relationship Id="rId75" Type="http://schemas.openxmlformats.org/officeDocument/2006/relationships/slide" Target="slides/slide70.xml"/><Relationship Id="rId91" Type="http://schemas.openxmlformats.org/officeDocument/2006/relationships/slide" Target="slides/slide86.xml"/><Relationship Id="rId96" Type="http://schemas.openxmlformats.org/officeDocument/2006/relationships/slide" Target="slides/slide91.xml"/><Relationship Id="rId140" Type="http://schemas.openxmlformats.org/officeDocument/2006/relationships/slide" Target="slides/slide135.xml"/><Relationship Id="rId145" Type="http://schemas.openxmlformats.org/officeDocument/2006/relationships/slide" Target="slides/slide140.xml"/><Relationship Id="rId161" Type="http://schemas.openxmlformats.org/officeDocument/2006/relationships/slide" Target="slides/slide156.xml"/><Relationship Id="rId166" Type="http://schemas.openxmlformats.org/officeDocument/2006/relationships/slide" Target="slides/slide161.xml"/><Relationship Id="rId182" Type="http://schemas.openxmlformats.org/officeDocument/2006/relationships/slide" Target="slides/slide177.xml"/><Relationship Id="rId187" Type="http://schemas.openxmlformats.org/officeDocument/2006/relationships/slide" Target="slides/slide182.xml"/><Relationship Id="rId1" Type="http://schemas.openxmlformats.org/officeDocument/2006/relationships/slideMaster" Target="slideMasters/slideMaster1.xml"/><Relationship Id="rId6" Type="http://schemas.openxmlformats.org/officeDocument/2006/relationships/slide" Target="slides/slide1.xml"/><Relationship Id="rId212" Type="http://schemas.openxmlformats.org/officeDocument/2006/relationships/viewProps" Target="viewProps.xml"/><Relationship Id="rId23" Type="http://schemas.openxmlformats.org/officeDocument/2006/relationships/slide" Target="slides/slide18.xml"/><Relationship Id="rId28" Type="http://schemas.openxmlformats.org/officeDocument/2006/relationships/slide" Target="slides/slide23.xml"/><Relationship Id="rId49" Type="http://schemas.openxmlformats.org/officeDocument/2006/relationships/slide" Target="slides/slide44.xml"/><Relationship Id="rId114" Type="http://schemas.openxmlformats.org/officeDocument/2006/relationships/slide" Target="slides/slide109.xml"/><Relationship Id="rId119" Type="http://schemas.openxmlformats.org/officeDocument/2006/relationships/slide" Target="slides/slide114.xml"/><Relationship Id="rId44" Type="http://schemas.openxmlformats.org/officeDocument/2006/relationships/slide" Target="slides/slide39.xml"/><Relationship Id="rId60" Type="http://schemas.openxmlformats.org/officeDocument/2006/relationships/slide" Target="slides/slide55.xml"/><Relationship Id="rId65" Type="http://schemas.openxmlformats.org/officeDocument/2006/relationships/slide" Target="slides/slide60.xml"/><Relationship Id="rId81" Type="http://schemas.openxmlformats.org/officeDocument/2006/relationships/slide" Target="slides/slide76.xml"/><Relationship Id="rId86" Type="http://schemas.openxmlformats.org/officeDocument/2006/relationships/slide" Target="slides/slide81.xml"/><Relationship Id="rId130" Type="http://schemas.openxmlformats.org/officeDocument/2006/relationships/slide" Target="slides/slide125.xml"/><Relationship Id="rId135" Type="http://schemas.openxmlformats.org/officeDocument/2006/relationships/slide" Target="slides/slide130.xml"/><Relationship Id="rId151" Type="http://schemas.openxmlformats.org/officeDocument/2006/relationships/slide" Target="slides/slide146.xml"/><Relationship Id="rId156" Type="http://schemas.openxmlformats.org/officeDocument/2006/relationships/slide" Target="slides/slide151.xml"/><Relationship Id="rId177" Type="http://schemas.openxmlformats.org/officeDocument/2006/relationships/slide" Target="slides/slide172.xml"/><Relationship Id="rId198" Type="http://schemas.openxmlformats.org/officeDocument/2006/relationships/slide" Target="slides/slide193.xml"/><Relationship Id="rId172" Type="http://schemas.openxmlformats.org/officeDocument/2006/relationships/slide" Target="slides/slide167.xml"/><Relationship Id="rId193" Type="http://schemas.openxmlformats.org/officeDocument/2006/relationships/slide" Target="slides/slide188.xml"/><Relationship Id="rId202" Type="http://schemas.openxmlformats.org/officeDocument/2006/relationships/slide" Target="slides/slide197.xml"/><Relationship Id="rId207" Type="http://schemas.openxmlformats.org/officeDocument/2006/relationships/slide" Target="slides/slide202.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109" Type="http://schemas.openxmlformats.org/officeDocument/2006/relationships/slide" Target="slides/slide10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slide" Target="slides/slide99.xml"/><Relationship Id="rId120" Type="http://schemas.openxmlformats.org/officeDocument/2006/relationships/slide" Target="slides/slide115.xml"/><Relationship Id="rId125" Type="http://schemas.openxmlformats.org/officeDocument/2006/relationships/slide" Target="slides/slide120.xml"/><Relationship Id="rId141" Type="http://schemas.openxmlformats.org/officeDocument/2006/relationships/slide" Target="slides/slide136.xml"/><Relationship Id="rId146" Type="http://schemas.openxmlformats.org/officeDocument/2006/relationships/slide" Target="slides/slide141.xml"/><Relationship Id="rId167" Type="http://schemas.openxmlformats.org/officeDocument/2006/relationships/slide" Target="slides/slide162.xml"/><Relationship Id="rId188" Type="http://schemas.openxmlformats.org/officeDocument/2006/relationships/slide" Target="slides/slide183.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162" Type="http://schemas.openxmlformats.org/officeDocument/2006/relationships/slide" Target="slides/slide157.xml"/><Relationship Id="rId183" Type="http://schemas.openxmlformats.org/officeDocument/2006/relationships/slide" Target="slides/slide178.xml"/><Relationship Id="rId213" Type="http://schemas.openxmlformats.org/officeDocument/2006/relationships/theme" Target="theme/theme1.xml"/><Relationship Id="rId2" Type="http://schemas.openxmlformats.org/officeDocument/2006/relationships/slideMaster" Target="slideMasters/slideMaster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110" Type="http://schemas.openxmlformats.org/officeDocument/2006/relationships/slide" Target="slides/slide105.xml"/><Relationship Id="rId115" Type="http://schemas.openxmlformats.org/officeDocument/2006/relationships/slide" Target="slides/slide110.xml"/><Relationship Id="rId131" Type="http://schemas.openxmlformats.org/officeDocument/2006/relationships/slide" Target="slides/slide126.xml"/><Relationship Id="rId136" Type="http://schemas.openxmlformats.org/officeDocument/2006/relationships/slide" Target="slides/slide131.xml"/><Relationship Id="rId157" Type="http://schemas.openxmlformats.org/officeDocument/2006/relationships/slide" Target="slides/slide152.xml"/><Relationship Id="rId178" Type="http://schemas.openxmlformats.org/officeDocument/2006/relationships/slide" Target="slides/slide173.xml"/><Relationship Id="rId61" Type="http://schemas.openxmlformats.org/officeDocument/2006/relationships/slide" Target="slides/slide56.xml"/><Relationship Id="rId82" Type="http://schemas.openxmlformats.org/officeDocument/2006/relationships/slide" Target="slides/slide77.xml"/><Relationship Id="rId152" Type="http://schemas.openxmlformats.org/officeDocument/2006/relationships/slide" Target="slides/slide147.xml"/><Relationship Id="rId173" Type="http://schemas.openxmlformats.org/officeDocument/2006/relationships/slide" Target="slides/slide168.xml"/><Relationship Id="rId194" Type="http://schemas.openxmlformats.org/officeDocument/2006/relationships/slide" Target="slides/slide189.xml"/><Relationship Id="rId199" Type="http://schemas.openxmlformats.org/officeDocument/2006/relationships/slide" Target="slides/slide194.xml"/><Relationship Id="rId203" Type="http://schemas.openxmlformats.org/officeDocument/2006/relationships/slide" Target="slides/slide198.xml"/><Relationship Id="rId208" Type="http://schemas.openxmlformats.org/officeDocument/2006/relationships/slide" Target="slides/slide203.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slide" Target="slides/slide100.xml"/><Relationship Id="rId126" Type="http://schemas.openxmlformats.org/officeDocument/2006/relationships/slide" Target="slides/slide121.xml"/><Relationship Id="rId147" Type="http://schemas.openxmlformats.org/officeDocument/2006/relationships/slide" Target="slides/slide142.xml"/><Relationship Id="rId168" Type="http://schemas.openxmlformats.org/officeDocument/2006/relationships/slide" Target="slides/slide163.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slide" Target="slides/slide88.xml"/><Relationship Id="rId98" Type="http://schemas.openxmlformats.org/officeDocument/2006/relationships/slide" Target="slides/slide93.xml"/><Relationship Id="rId121" Type="http://schemas.openxmlformats.org/officeDocument/2006/relationships/slide" Target="slides/slide116.xml"/><Relationship Id="rId142" Type="http://schemas.openxmlformats.org/officeDocument/2006/relationships/slide" Target="slides/slide137.xml"/><Relationship Id="rId163" Type="http://schemas.openxmlformats.org/officeDocument/2006/relationships/slide" Target="slides/slide158.xml"/><Relationship Id="rId184" Type="http://schemas.openxmlformats.org/officeDocument/2006/relationships/slide" Target="slides/slide179.xml"/><Relationship Id="rId189" Type="http://schemas.openxmlformats.org/officeDocument/2006/relationships/slide" Target="slides/slide184.xml"/><Relationship Id="rId3" Type="http://schemas.openxmlformats.org/officeDocument/2006/relationships/slideMaster" Target="slideMasters/slideMaster3.xml"/><Relationship Id="rId214" Type="http://schemas.openxmlformats.org/officeDocument/2006/relationships/tableStyles" Target="tableStyles.xml"/><Relationship Id="rId25" Type="http://schemas.openxmlformats.org/officeDocument/2006/relationships/slide" Target="slides/slide20.xml"/><Relationship Id="rId46" Type="http://schemas.openxmlformats.org/officeDocument/2006/relationships/slide" Target="slides/slide41.xml"/><Relationship Id="rId67" Type="http://schemas.openxmlformats.org/officeDocument/2006/relationships/slide" Target="slides/slide62.xml"/><Relationship Id="rId116" Type="http://schemas.openxmlformats.org/officeDocument/2006/relationships/slide" Target="slides/slide111.xml"/><Relationship Id="rId137" Type="http://schemas.openxmlformats.org/officeDocument/2006/relationships/slide" Target="slides/slide132.xml"/><Relationship Id="rId158" Type="http://schemas.openxmlformats.org/officeDocument/2006/relationships/slide" Target="slides/slide153.xml"/><Relationship Id="rId20" Type="http://schemas.openxmlformats.org/officeDocument/2006/relationships/slide" Target="slides/slide15.xml"/><Relationship Id="rId41" Type="http://schemas.openxmlformats.org/officeDocument/2006/relationships/slide" Target="slides/slide36.xml"/><Relationship Id="rId62" Type="http://schemas.openxmlformats.org/officeDocument/2006/relationships/slide" Target="slides/slide57.xml"/><Relationship Id="rId83" Type="http://schemas.openxmlformats.org/officeDocument/2006/relationships/slide" Target="slides/slide78.xml"/><Relationship Id="rId88" Type="http://schemas.openxmlformats.org/officeDocument/2006/relationships/slide" Target="slides/slide83.xml"/><Relationship Id="rId111" Type="http://schemas.openxmlformats.org/officeDocument/2006/relationships/slide" Target="slides/slide106.xml"/><Relationship Id="rId132" Type="http://schemas.openxmlformats.org/officeDocument/2006/relationships/slide" Target="slides/slide127.xml"/><Relationship Id="rId153" Type="http://schemas.openxmlformats.org/officeDocument/2006/relationships/slide" Target="slides/slide148.xml"/><Relationship Id="rId174" Type="http://schemas.openxmlformats.org/officeDocument/2006/relationships/slide" Target="slides/slide169.xml"/><Relationship Id="rId179" Type="http://schemas.openxmlformats.org/officeDocument/2006/relationships/slide" Target="slides/slide174.xml"/><Relationship Id="rId195" Type="http://schemas.openxmlformats.org/officeDocument/2006/relationships/slide" Target="slides/slide190.xml"/><Relationship Id="rId209" Type="http://schemas.openxmlformats.org/officeDocument/2006/relationships/notesMaster" Target="notesMasters/notesMaster1.xml"/><Relationship Id="rId190" Type="http://schemas.openxmlformats.org/officeDocument/2006/relationships/slide" Target="slides/slide185.xml"/><Relationship Id="rId204" Type="http://schemas.openxmlformats.org/officeDocument/2006/relationships/slide" Target="slides/slide199.xml"/><Relationship Id="rId15" Type="http://schemas.openxmlformats.org/officeDocument/2006/relationships/slide" Target="slides/slide10.xml"/><Relationship Id="rId36" Type="http://schemas.openxmlformats.org/officeDocument/2006/relationships/slide" Target="slides/slide31.xml"/><Relationship Id="rId57" Type="http://schemas.openxmlformats.org/officeDocument/2006/relationships/slide" Target="slides/slide52.xml"/><Relationship Id="rId106" Type="http://schemas.openxmlformats.org/officeDocument/2006/relationships/slide" Target="slides/slide101.xml"/><Relationship Id="rId127" Type="http://schemas.openxmlformats.org/officeDocument/2006/relationships/slide" Target="slides/slide122.xml"/><Relationship Id="rId10" Type="http://schemas.openxmlformats.org/officeDocument/2006/relationships/slide" Target="slides/slide5.xml"/><Relationship Id="rId31" Type="http://schemas.openxmlformats.org/officeDocument/2006/relationships/slide" Target="slides/slide26.xml"/><Relationship Id="rId52" Type="http://schemas.openxmlformats.org/officeDocument/2006/relationships/slide" Target="slides/slide47.xml"/><Relationship Id="rId73" Type="http://schemas.openxmlformats.org/officeDocument/2006/relationships/slide" Target="slides/slide68.xml"/><Relationship Id="rId78" Type="http://schemas.openxmlformats.org/officeDocument/2006/relationships/slide" Target="slides/slide73.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122" Type="http://schemas.openxmlformats.org/officeDocument/2006/relationships/slide" Target="slides/slide117.xml"/><Relationship Id="rId143" Type="http://schemas.openxmlformats.org/officeDocument/2006/relationships/slide" Target="slides/slide138.xml"/><Relationship Id="rId148" Type="http://schemas.openxmlformats.org/officeDocument/2006/relationships/slide" Target="slides/slide143.xml"/><Relationship Id="rId164" Type="http://schemas.openxmlformats.org/officeDocument/2006/relationships/slide" Target="slides/slide159.xml"/><Relationship Id="rId169" Type="http://schemas.openxmlformats.org/officeDocument/2006/relationships/slide" Target="slides/slide164.xml"/><Relationship Id="rId185" Type="http://schemas.openxmlformats.org/officeDocument/2006/relationships/slide" Target="slides/slide180.xml"/><Relationship Id="rId4" Type="http://schemas.openxmlformats.org/officeDocument/2006/relationships/slideMaster" Target="slideMasters/slideMaster4.xml"/><Relationship Id="rId9" Type="http://schemas.openxmlformats.org/officeDocument/2006/relationships/slide" Target="slides/slide4.xml"/><Relationship Id="rId180" Type="http://schemas.openxmlformats.org/officeDocument/2006/relationships/slide" Target="slides/slide175.xml"/><Relationship Id="rId210" Type="http://schemas.openxmlformats.org/officeDocument/2006/relationships/commentAuthors" Target="commentAuthors.xml"/><Relationship Id="rId26" Type="http://schemas.openxmlformats.org/officeDocument/2006/relationships/slide" Target="slides/slide21.xml"/><Relationship Id="rId47" Type="http://schemas.openxmlformats.org/officeDocument/2006/relationships/slide" Target="slides/slide42.xml"/><Relationship Id="rId68" Type="http://schemas.openxmlformats.org/officeDocument/2006/relationships/slide" Target="slides/slide63.xml"/><Relationship Id="rId89" Type="http://schemas.openxmlformats.org/officeDocument/2006/relationships/slide" Target="slides/slide84.xml"/><Relationship Id="rId112" Type="http://schemas.openxmlformats.org/officeDocument/2006/relationships/slide" Target="slides/slide107.xml"/><Relationship Id="rId133" Type="http://schemas.openxmlformats.org/officeDocument/2006/relationships/slide" Target="slides/slide128.xml"/><Relationship Id="rId154" Type="http://schemas.openxmlformats.org/officeDocument/2006/relationships/slide" Target="slides/slide149.xml"/><Relationship Id="rId175" Type="http://schemas.openxmlformats.org/officeDocument/2006/relationships/slide" Target="slides/slide170.xml"/><Relationship Id="rId196" Type="http://schemas.openxmlformats.org/officeDocument/2006/relationships/slide" Target="slides/slide191.xml"/><Relationship Id="rId200" Type="http://schemas.openxmlformats.org/officeDocument/2006/relationships/slide" Target="slides/slide195.xml"/><Relationship Id="rId16" Type="http://schemas.openxmlformats.org/officeDocument/2006/relationships/slide" Target="slides/slide11.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4-04-06T18:06:17.302" idx="4">
    <p:pos x="5373" y="349"/>
    <p:text>Hodges, Louise. : The Journalist and Privacy, Journal of Mass Media Ethics, svazek 9, číslo 4/1994, strany 197-212.</p:text>
  </p:cm>
  <p:cm authorId="0" dt="2014-04-06T18:37:18.993" idx="8">
    <p:pos x="5387" y="2422"/>
    <p:text>Holubová, EKokain na Oktoberfestu před Evropským soudem pro lidská práva
Případ zlobivých celebrit se nedávno dostal i k Evropskému soudu pro lidská práva, když Axel Springer, vydavatel nejprodávanějšího německého bulváru Bild, podal stížnost odůvodněnou ochranou svobody projevu. Případ se zrodil v září 2004, když deník Bild na své titulní straně publikoval článek a fotografii známého televizního herce, jak je zatčen na mnichovském svátku piva, Oktoberfestu, za nelegální držení kokainu. 28 Na titulní stránku o panu X, který od roku 1998 hrál v televizním seriálu policejního důstojníka, navazoval článek a fotografie na dalších stránkách listu, v němž Bild zmínil, že herec už byl za držení drog v podmínce. V dalším vydání novin v červenci 2005 Bild napsal, že herec byl odsouzen poté, co se k činu plně doznal. Ihned po publikaci prvního článku herec požádal hamburský soud o předběžné opatření, aby zakázal další publikaci článku a fotografií, což soud učinil a odvolací soud potvrdil. Když Springer neuposlechl, udělil mu hamburský soud pokutu s tím, že právo veřejnosti na informaci o drogovém trestném činu pana X je převáženo jeho individuálním zájmem na ochraně soukromí a ochraně osobnosti. Tento striktní náhled podpořily i vyšší německé soudy. Evropský soud nicméně s takto neliberálním názorem nesouhlasil. Vzhledem k tomu, že dotyčný je populární televizní herec, spadá do kategorie veřejně známých osob a že se ono zatčení stalo na veřejnosti, na mnichovském pivním festivalu, dospěl k názoru, že očekávání soukromí bylo už těmito vstupními podmínkami (veřejná mediální tvář na veřejné medializované akci) značně sníženo. Nejzásadnější je ale samo chování aktéra (braní drog na veřejnosti a spáchání trestného činu), u něhož nelze racionálně předpokládat právo na soukromí. To se také stalo rozhodující okolností, protože evropský soud si povšiml, že články se nezabývají soukromým životem onoho herce, ale čistě tímto veřejným incidentem, při němž byl zatčen. Zveřejnění takovéto informace bylo zcela předvídatelným důsledkem jeho kriminálního chování, ostatně obecně platí, že o kriminální činnosti média mají informovat pro potřeby veřejného zájmu.</p:text>
  </p:cm>
  <p:cm authorId="0" dt="2014-04-06T23:23:05.529" idx="10">
    <p:pos x="5363" y="3788"/>
    <p:text>Podle nálezu Ústavního soudu ze dne 15. 5. 2012, sp. zn. II. ÚS 171/12 (stěžovatelka – Ringier Axel Springer CZ, a. s. proti rozsudku Vrchního soudu v Praze ze dne 25. 10. 2011, č. j. 1 Co 200/2011-75, a rozsudku Městského soudu v Praze ze dne 10. 3. 2011, č. j. 31 C 188/2010-54 ve věci ochrany osobnosti manžela Heleny Fibingerové, který při řízení v opilosti zabil cyklistu)
Holubová, E.: O několik měsíců později rozhodl druhý senát Ústavního soudu v kauze bývalé koulařky a tehdejší místopředsedkyně Rady pro rozhlasové a televizní vysílání Heleny Fibingerové. Ústavní soud zde poprvé řešil kauzu nepřímo spojenou s postavením tzv. odvozených veřejných osob, v tomto případě partnera veřejné osoby. Manžel paní Fibingerové zavinil v roce 2009 v opilosti dopravní nehodu, při níž zahynul cyklista. Paní Fibingerová si u obecných soudů stěžovala si na mediální šikanu ze strany bulvárních deníků Aha a Blesk s odkazem na své právo na soukromí a argumentovala, že zveřejnění jejích fotografií a informací spolu s článkem o manželově nehodě je excesem, protože ona sama neměla s nehodou nic společného.42 Ústavní soud v kauze, v níž se bránil vydavatel postiženého média s poukazem na svobodu tisku, nicméně s jejím pohledem nesouhlasil a rozhodl, že svoboda projevu byla narušena a že právo na soukromí v daném případě nepřeváží, zejména proto, že v době, kdy obecné soudy rozhodovaly, zastávala paní Fibingerová veřejnou funkci místopředsedkyně Rady České televize. Ústavní soud měl totiž za to, že veřejnost má právo vědět o okolnostech kolize, i když se jednalo o dopravní nehodu jejího manžela, právě proto, že paní Fibingerová zastávala veřejnou funkci v mediální oblasti, je tedy tzv. osobou veřejně činnou, u nichž jsou prý mantinely ochrany osobnosti širší než u běžné privátní osoby. V nálezu soud presumoval souvislost soukromé informace s veřejným angažmá takto: „Tato informace nepochybně spadá do sféry sociální, občanské a profesionální vedlejší účastnice, na kterou nelze vztahovat "naprosté informační sebeurčení". Veřejnost má právo vědět o okolnostech, které se týkají osoby veřejně činné, byť se jedná primárně o případ jejího manžela. Samotný fakt existence vážné dopravní nehody, jejímž účastníkem byl manžel osoby veřejně činné má v sobě potenciál ovlivnit jednání a chování takové osoby ve výkonu její funkce. To platí tím spíše, jde-li o veřejnou funkci v oblasti sdělovacích prostředků.“43 Ústavní soud mohl ještě, s odkazem na již zmíněný verdikt ESLP Axel Springer v případu televizního herce dodat, že roli při posuzování hrála i konstrukce veřejného zájmu, tedy okolnost, že se v daném případě nejednalo o soukromé konání jejího manžela, ale o spáchání trestného činu s vážnými následky, což je oblast kriminálního jednání, jednoho z nejdůležitějších veřejných zájmů.</p:text>
  </p:cm>
  <p:cm authorId="0" dt="2014-04-06T22:51:45.412" idx="14">
    <p:pos x="170" y="2676"/>
    <p:text>Kosař: V kauze Vondráčková v. Rejžek95) šlo o kolizi práva na svobodu projevu (čl. 17 LZPS) a práva na ochranu cti a dobré pověsti (čl. 10 odst. 1 LZPS).96) Tuto kauzu asi není třeba příliš připomínat. Předmětem sporu před ÚS byl kritický komentář literárního kritika Jana Rejžka o české populární hudbě v době komunismu, ve které se Jan Rejžek otřel mj. o Helenu Vondráčkovou. V klíčové pasáži svého komentáře Jan Rejžek uvedl, že se Helena Vondráčková „zapletla s minulým režimem. Jenže se jí zřejmě podařilo neztratit kontakt na mafiány, kteří ji v sedmdesátých a osmdesátých letech tlačili do rádií, do televize, na desky.“ 97) Jan Rejžek sice proti žalobě Heleny Vondráčkové uspěl u soudu v první instanci, ale prohrál jak u odvolacího soudu, tak u Nejvyššího soudu ČR, a tak se kauza dostala až před ÚS. ÚS detailně rozebral faktickou stránku případu s důrazem na kontext celého článku a ústavní stížnosti nakonec vyhověl. Obšírná citace zahraniční judikatury98) je jistě pozitivním aspektem nálezu, nicméně pokud ponecháme stranou zahraniční judikaturu a zajímavou otázku, zdali rozhodující pro výrok ÚS byla dichotomie skutkové tvrzení/hodnotový soud či status Heleny Vondráčkové jako „osoby veřejně činné“,99) ÚS toho moc o kolizi základních práv neřekl. 
	V abstraktní rovině ÚS konstatoval, že „[d]ůležitost, v individuálním případě, protichůdných práv a svobod je dána konkrétními okolnostmi věci, hierarchií společenských hodnot a ústavními základy právního řádu.“ 100) 
	V konkrétní rovině pak ÚS zopakoval, že kolidující právo na svobodu projevu a právo na ochranu osobnosti stojí na stejné úrovni, přičemž „bude vždy v prvé řadě věcí nezávislých soudů, aby s přihlédnutím k okolnostem každého jednotlivého případu pečlivě zvážily, zda jednomu právu nebyla nedůvodně dána přednost před právem druhým“.101) Soudci ÚS tak dali najevo, že ÚS není čtvrtou soudní instancí a nebudou tak provádět přezkum zákonnosti, jenž náleží obecným soudům. ÚS však zasáhne a bude chránit základní právo, „pokud se obecné soudy dopustily omylu při hodnocení významu základního práva nebo svobody“, 102) přičemž se bude řídit maximou „čím závažnější zásah obecného soudu do určitého práva, tím důkladnější přezkum rozhodnutí obecného soudu Ústavním soudem“.103) Jelikož obecné soudy nevěnovaly patřičnou pozornost kolidujícímu právu na svobodu projevu a posuzovaly výrok Jana Rejžka téměř výhradně z pohledu práva na ochranu osobnosti, výrok ÚS byl předem jasný. 
	Pokud shrneme kauzu Vondráčková v. Rejžek, můžeme konstatovat, že ÚS provedl pouze ad hoc poměřování v kolizi stojících základních práv, přičemž vůbec neaplikoval ani algoritmus čtyř argumentů, ani test minimalizace zásahu do základního práva. Žádné stopy nenajdeme ani po nějakém abstraktním či konkrétním poměřování kolidujících práv. Jinými slovy, ÚS nepoužil žádnou „vážící formuli“.
Alexyho vážící formule spočívá v tom, že pracuje s trojstupňovou stupnicí hodnot. Nejdříve si definujme tuto stupnici. Ta se skládá ze tří hodnot: „nízký“, „střední“ a „podstatný“. Alexy aplikuje tuto stupnici tak, že poměřuje intenzitu zásahu do jednoho základního práva s mírou uspokojení druhého práva v kolizi, přičemž obě proměnné mohou nabývat jedné z tří výše zmíněných hodnot. Každému základnímu právu je tak přiřknuta konkrétní hodnota na této stupnici. 
	Aplikaci této formule pochopíme nejlépe na kauze Vondráčková v. Rejžek. Ta mohla být daleko elegantněji rozhodnuta právě s použitím Alexyho vážící formule. V kauze Vondráčková v. Rejžek tak můžeme konstatovat, že intenzita zásahu do práva na svobodu projevu byla „podstatná“, neboť se kritika Jana Rejžka týkala otázky veřejného zájmu, konkrétně otázky „vyrovnání se s minulostí“ v české společnosti, a navíc se jednalo o hodnotový soud. Míra uspokojení práva na ochranu osobnosti je pouze „střední“ nebo „nízká“, neboť Helena Vondráčková je osobou veřejného zájmu (a může tudíž na kritiku své osoby snadno v tisku reagovat) a vzhledem k značně satirickému kontextu článku. Pokud je tedy intenzita zásahu do práva na svobodu projevu „podstatná“ a míra uspokojení práva na ochranu osobnosti pouze „střední“ nebo „nízká“, výsledek poměřování obou základních práv je jednoznačný. Tato argumentace je navíc daleko transparentnější než původní odůvodnění ÚS. 
</p:text>
  </p:cm>
  <p:cm authorId="0" dt="2014-05-18T17:50:43.913" idx="15">
    <p:pos x="5355" y="1992"/>
    <p:text>Svatba celebrit jako věc veřejného zájmu (Soudní rozhledy 3/2014)
Rozsudek z 16. 1. 2014, č. 13258/09, Lillo-Stenberg a Sæther proti Norsku
Stěžovatelé – populární norský hudebník a herečka – měli
v roce 2005 uzavřenou soukromou svatbu pod širým nebem
na jednom ostrůvku nedaleko norského pobřeží. Svatba
však neunikla pozornosti fotografů jednoho týdeníku, kteří
z relativně velké vzdálenosti pořídili několik snímků páru.
Stěžovatelé podali na týdeník žalobu na ochranu osobnosti,
které soudy prvého a druhého stupně vyhověly, jejich rozhodnutí
ale v posledku nejtěsnější většinou hlasů zvrátil
NS.
Stěžovatelé v řízení před ESLP namítali, že norské soudy
neposkytly dostatečnou ochranu jejich právu na respektování
soukromého a rodinného života (čl. 8 EÚLP). Klíčovou
byla především otázka, zda se zveřejněná informace týkala
nějaké otázky veřejného zájmu. Norská nejvyšší instance
v této souvislosti uvedla, že stěžovatelé nemají žádnou veřejnou
funkci, nicméně jsou veřejně známými osobami.
Předmětnou událost je potom sice třeba považovat za velmi
osobní akt, který má ovšem i svoji veřejnou stránku, neboť
je veřejným potvrzením, že dvě osoby spolu chtějí žít, a má
právní důsledky vmnoha různých společenských oblastech.
ESLP se s tímto pohledem ztotožnil a jelikož neshledal žád -
né další důvody, proč se od názoru NS odklonit, uzavřel,
že k porušení EÚLP v případě stěžovatelů nedošlo.</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14-04-06T18:38:39.184" idx="6">
    <p:pos x="5176" y="2855"/>
    <p:text>Holubová, E: QUO VADIS, PRÁVO NA SOUKROMÍ? soutěžní esej, 2012: V případu von Hannover 2 šlo znovu o princeznu Caroline, kterou vyfotografovali na lyžařské dovolené v mondénním středisku Sankt Moritz a fotografie publikovali ve dvou německých magazínech, Frau im Spiegel a Frau Aktuell. Obrázek sám o sobě nebyl zpravodajsky nijak zajímavý, sloužil nicméně coby ilustrace k článku o zdravotním stavu knížete Rainiera, který byl vážně nemocen. Obrázek tedy dokresloval informaci, že jeho dcera se prohání po sjezdovkách a nestará se o svého otce v posledních chvílích jeho života. </p:text>
  </p:cm>
  <p:cm authorId="0" dt="2014-04-06T18:26:29.598" idx="7">
    <p:pos x="5185" y="3075"/>
    <p:text>Na rozdíl od případu Von Hannover I tentokrát evropský soud uznal, že veřejnost může mít oprávněný zájem nejen na záležitostech kriminálních a politických, ale i na dalších událostech,které jsou sice samy o sobě soukromé povahy, ale vztahují se k veřejnému zájmu či kontextu. Stejně tak evropský soud vytyčil, že národní soudy správně aplikovaly doktrínu veřejné osoby a mezi kategorii politiků a zcela soukromých osob včlenily kategorii celebrit. Zároveň soud zdůraznil, že rozhodující je kontext celé informace a zejména způsob, jakým je soukromá informace vztažena k informacím veřejného zájmu. V neposlední řadě soud nezapomíná ani na způsob, jakým byla fotografie pořízena, zda skrytě, s pomocí nejrůznějších prostředků jako teleobjektivy a skrytá kamera, nebo zcela otevřeně. Analýzou těchto kritérií došel soud k závěru, že ony obrázky z lyžařské dovolené ve vazbě na nemoc její otce, vládnoucího monarchy Monaka, do určité míry přispěly k veřejné diskusi.</p:text>
  </p:cm>
  <p:cm authorId="0" dt="2014-04-06T19:09:48.251" idx="11">
    <p:pos x="5268" y="1761"/>
    <p:text>Holubová, E.: Za negativní exces z jinak pozitivního a poměrně liberálního rozhodování Ústavního soudu považuji odmítací usnesení v kauze Reflex versus Březina. Časopis Reflex uveřejnil v roce 2002 čtyři kontroverzní karikatury tehdejšího ministra Březiny v nejrůznějších sexuálních pozicích. Politik u městského i vrchního soudu se svou žalobou uspěl a vysoudil omluvu, i Nejvyšší soud posléze v roce 2003 usnesením odmítl dovolání společnosti Ringier, a potvrdil povinnost Reflexu omluvit se.44 Zatímco v ostatních případech (typicky v notoricky známé věci Rejžek versus Vondráčková) Ústavní soud správně aplikoval doktrínu veřejné osoby (operující s tezí, že osoby veřejného života jsou povinny strpět větší zásahy do svého soukromí než běžný občan), v případu Březina byl jeho veřejný status takřka pominut, ačkoli byl v době publikace ministrem vlády Miloše Zemana. Nejdůležitější okolností, kterou obecné soudy ve vztahu k soukromí nevzaly v úvahy, bylo to, že se v médiích svým soukromým a sexuálním životem otevřeně chlubil a image playboye si cíleně pěstoval. Karikatury byly výsledkem jeho exhibic v médiích45, bez nichž by autoři nenašli inspiraci. Nešlo totiž vůbec o zásah do jeho práva na soukromí, ale čistě o satirické karikování jeho mediálního vystupování. V listopadu 2010, tedy téměř 8 let po vydání usnesení Nejvyššího soudu, potvrdil druhý senát Ústavního soudu závěry nižších soudů a rozhodl o odmítnutí ústavní stížnosti s tím, že se městský, vrchní i Nejvyšší soud důkladně zabývaly okolnostmi sporu případu a správně rozhodly, že karikatura přesáhla přípustnou intenzitu kritiky s ohledem na osobnostní ochranu a právo na soukromí.46 Ústavní soud zde podle mého názoru zásadně pochybil a nerespektoval ani linii recentní judikatury Evropského soudu pro lidská práva ohledně kolizí dvou zaručených práv. Politik, který extrémním způsobem své soukromí obnažuje, musí chápat, že sféra nedotknutelnosti se limituje nejen sama o sobě statusem veřejné osoby, ale i jeho chováním v mediální aréně. 47 Vzhledem k dalšímu rozhodování v otázkách soukromí a svoibody projevu Ústavního soudu v dalších závazných nálezech je však pravděpodobné, že toto rozhodnutí, navíc pouze ve formě stručného odmítajícího usnesení, bylo pouze ojedinělým vybočením z jinak ustálené judikatury.</p:text>
  </p:cm>
  <p:cm authorId="0" dt="2014-04-06T19:12:01.973" idx="12">
    <p:pos x="5144" y="3881"/>
    <p:text>Korbel Frantisek	6.4.2014
Holubová, E.: Žalobu podal David Murray prostřednictvím svých rodičů, doktora Murrayho a jeho ženy Joanne K. Rowling, autorky Harryho Pottera.30 Rodiče byli se svým synem vyfotografováni jednoho všedního dne na ulici ve skotském Edinburghu, snímky byly publikovány v mnoha britských magazínech, což by se pravděpodobně nikdy nestalo, kdyby Davidova matka nebyla jedním z nejbohatších a nejpopulárnějších mudlů v ostrovní monarchii. Žaloba byla podána pro porušení práva na soukromí na zaměstnavatele onoho paparazzi, který zmíněný záběr pořídil. V první instanci nárok nebyl uznán, protože soud aplikoval tzv. test citlivosti, podle něhož si malý David nebyl ohrožení svého soukromí vůbec vědom, protože vzhledem k použití teleobjektivu k žádnému fyzickému narušení soukromí nedošlo. Navíc soudce rozhodl, že ve veřejném prostranství neexistuje žádná press-free zóna, v níž je paušálně zakázáno fotografovat.31 Odvolací instance předchozí verdikt otočila a ctila přání rodičů, aby jejich dítě mělo normální dětství a nepoznávaly ho na ulici tisíce cizích lidí. Kromě judikatury Evropského soudu pro lidská práva respektoval soud závazky plynoucí z Úmluvy o právech dítěte OSN a dále novinářských kodexů, které stanovily pravidla pro nakládání s informacemi o dětech celebrit. Pokud by noviny nepublikovaly příběh nebo fotografii dítěte v případě, že by šlo o potomka běžného soukromého občana, pak by se neměly vměšovat ani do soukromí dětí slavných rodičů. Vzhledem k tomu, že šlo o obyčejnou fotografii miminka v kočárku, bylo zřejmé, že David se na obálkách objevil pouze jako syn světoznámé spisovatelky. Soud proto rozhodl ve prospěch práva na soukromí, zejména s ohledem na citlivé postavení dítěte, jeho osobní bezpečnost a potřebu soukromí pro jeho další psychický vývoj.32 Poprvé v britské historii tak došlo k tomu, že v případě, kdy se v tisku objeví jedna neútočná, obyčejná fotografie člověka ve veřejném prostoru, se jedná o vpád do soukromí. Ale v tomto případě je to pochopitelné, protože i jeden obrázek tváře dítěte má v milionech výtisků obrázkových časopisů ničivý potenciál.</p:tex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CD305A0-D0BD-4C7C-9E35-CF059AE744F2}" type="doc">
      <dgm:prSet loTypeId="urn:microsoft.com/office/officeart/2005/8/layout/venn1" loCatId="relationship" qsTypeId="urn:microsoft.com/office/officeart/2005/8/quickstyle/simple1" qsCatId="simple" csTypeId="urn:microsoft.com/office/officeart/2005/8/colors/accent1_2" csCatId="accent1"/>
      <dgm:spPr/>
    </dgm:pt>
    <dgm:pt modelId="{6C5A83F5-273A-4B44-A8F9-FB7B550505E3}">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b="0" i="0" u="none" strike="noStrike" cap="none" normalizeH="0" baseline="0" dirty="0" smtClean="0">
              <a:ln>
                <a:noFill/>
              </a:ln>
              <a:solidFill>
                <a:schemeClr val="tx1"/>
              </a:solidFill>
              <a:effectLst/>
              <a:latin typeface="Arial Unicode MS" pitchFamily="34" charset="-128"/>
              <a:cs typeface="Arial" charset="0"/>
            </a:rPr>
            <a:t>právo osob na informace</a:t>
          </a:r>
        </a:p>
      </dgm:t>
    </dgm:pt>
    <dgm:pt modelId="{1DA0F8D3-9859-4E01-8355-4B2FD60408AD}" type="parTrans" cxnId="{C7636E04-7878-4EBF-92DC-04F836FAD3DE}">
      <dgm:prSet/>
      <dgm:spPr/>
      <dgm:t>
        <a:bodyPr/>
        <a:lstStyle/>
        <a:p>
          <a:endParaRPr lang="cs-CZ"/>
        </a:p>
      </dgm:t>
    </dgm:pt>
    <dgm:pt modelId="{6681FE6B-838B-498B-BAE1-00BB7997D16E}" type="sibTrans" cxnId="{C7636E04-7878-4EBF-92DC-04F836FAD3DE}">
      <dgm:prSet/>
      <dgm:spPr/>
      <dgm:t>
        <a:bodyPr/>
        <a:lstStyle/>
        <a:p>
          <a:endParaRPr lang="cs-CZ"/>
        </a:p>
      </dgm:t>
    </dgm:pt>
    <dgm:pt modelId="{ED38683A-A402-4550-9909-A4E563FE60E5}">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b="0" i="0" u="none" strike="noStrike" cap="none" normalizeH="0" baseline="0" dirty="0" smtClean="0">
              <a:ln>
                <a:noFill/>
              </a:ln>
              <a:solidFill>
                <a:schemeClr val="tx1"/>
              </a:solidFill>
              <a:effectLst/>
              <a:latin typeface="Arial Unicode MS" pitchFamily="34" charset="-128"/>
              <a:cs typeface="Arial" charset="0"/>
            </a:rPr>
            <a:t>zájem státu </a:t>
          </a:r>
        </a:p>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b="0" i="0" u="none" strike="noStrike" cap="none" normalizeH="0" baseline="0" dirty="0" smtClean="0">
              <a:ln>
                <a:noFill/>
              </a:ln>
              <a:solidFill>
                <a:schemeClr val="tx1"/>
              </a:solidFill>
              <a:effectLst/>
              <a:latin typeface="Arial Unicode MS" pitchFamily="34" charset="-128"/>
              <a:cs typeface="Arial" charset="0"/>
            </a:rPr>
            <a:t>na ochraně informací</a:t>
          </a:r>
        </a:p>
      </dgm:t>
    </dgm:pt>
    <dgm:pt modelId="{700E87CA-F5D2-4C0A-B7A2-1B92CC50B640}" type="parTrans" cxnId="{DDDFE845-7FE5-465A-8DE0-0832D5E97719}">
      <dgm:prSet/>
      <dgm:spPr/>
      <dgm:t>
        <a:bodyPr/>
        <a:lstStyle/>
        <a:p>
          <a:endParaRPr lang="cs-CZ"/>
        </a:p>
      </dgm:t>
    </dgm:pt>
    <dgm:pt modelId="{0591D403-56B6-4185-B04F-CB45286A3DB6}" type="sibTrans" cxnId="{DDDFE845-7FE5-465A-8DE0-0832D5E97719}">
      <dgm:prSet/>
      <dgm:spPr/>
      <dgm:t>
        <a:bodyPr/>
        <a:lstStyle/>
        <a:p>
          <a:endParaRPr lang="cs-CZ"/>
        </a:p>
      </dgm:t>
    </dgm:pt>
    <dgm:pt modelId="{8DA274BD-C7DE-46A7-9996-B42698E10C72}">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b="0" i="0" u="none" strike="noStrike" cap="none" normalizeH="0" baseline="0" dirty="0" smtClean="0">
              <a:ln>
                <a:noFill/>
              </a:ln>
              <a:solidFill>
                <a:schemeClr val="tx1"/>
              </a:solidFill>
              <a:effectLst/>
              <a:latin typeface="Arial Unicode MS" pitchFamily="34" charset="-128"/>
              <a:cs typeface="Arial" charset="0"/>
            </a:rPr>
            <a:t>právo osob </a:t>
          </a:r>
        </a:p>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b="0" i="0" u="none" strike="noStrike" cap="none" normalizeH="0" baseline="0" dirty="0" smtClean="0">
              <a:ln>
                <a:noFill/>
              </a:ln>
              <a:solidFill>
                <a:schemeClr val="tx1"/>
              </a:solidFill>
              <a:effectLst/>
              <a:latin typeface="Arial Unicode MS" pitchFamily="34" charset="-128"/>
              <a:cs typeface="Arial" charset="0"/>
            </a:rPr>
            <a:t>na ochranu informací</a:t>
          </a:r>
        </a:p>
      </dgm:t>
    </dgm:pt>
    <dgm:pt modelId="{856022D5-3BF0-4609-B362-BFAF9B3E5432}" type="parTrans" cxnId="{E0F126A7-972C-4254-9A71-BFA21973698F}">
      <dgm:prSet/>
      <dgm:spPr/>
      <dgm:t>
        <a:bodyPr/>
        <a:lstStyle/>
        <a:p>
          <a:endParaRPr lang="cs-CZ"/>
        </a:p>
      </dgm:t>
    </dgm:pt>
    <dgm:pt modelId="{23CAA071-09B6-4F24-9DE7-B688B301E61F}" type="sibTrans" cxnId="{E0F126A7-972C-4254-9A71-BFA21973698F}">
      <dgm:prSet/>
      <dgm:spPr/>
      <dgm:t>
        <a:bodyPr/>
        <a:lstStyle/>
        <a:p>
          <a:endParaRPr lang="cs-CZ"/>
        </a:p>
      </dgm:t>
    </dgm:pt>
    <dgm:pt modelId="{59AADC9C-C318-4AE3-B356-C42BA3ED32BA}" type="pres">
      <dgm:prSet presAssocID="{7CD305A0-D0BD-4C7C-9E35-CF059AE744F2}" presName="compositeShape" presStyleCnt="0">
        <dgm:presLayoutVars>
          <dgm:chMax val="7"/>
          <dgm:dir/>
          <dgm:resizeHandles val="exact"/>
        </dgm:presLayoutVars>
      </dgm:prSet>
      <dgm:spPr/>
    </dgm:pt>
    <dgm:pt modelId="{E97CCBC6-7E24-4409-A225-707F98C7FB16}" type="pres">
      <dgm:prSet presAssocID="{6C5A83F5-273A-4B44-A8F9-FB7B550505E3}" presName="circ1" presStyleLbl="vennNode1" presStyleIdx="0" presStyleCnt="3" custLinFactNeighborY="5051"/>
      <dgm:spPr/>
      <dgm:t>
        <a:bodyPr/>
        <a:lstStyle/>
        <a:p>
          <a:endParaRPr lang="cs-CZ"/>
        </a:p>
      </dgm:t>
    </dgm:pt>
    <dgm:pt modelId="{A4EF0F4A-5D9D-4297-864C-9B2C4B318DDE}" type="pres">
      <dgm:prSet presAssocID="{6C5A83F5-273A-4B44-A8F9-FB7B550505E3}" presName="circ1Tx" presStyleLbl="revTx" presStyleIdx="0" presStyleCnt="0">
        <dgm:presLayoutVars>
          <dgm:chMax val="0"/>
          <dgm:chPref val="0"/>
          <dgm:bulletEnabled val="1"/>
        </dgm:presLayoutVars>
      </dgm:prSet>
      <dgm:spPr/>
      <dgm:t>
        <a:bodyPr/>
        <a:lstStyle/>
        <a:p>
          <a:endParaRPr lang="cs-CZ"/>
        </a:p>
      </dgm:t>
    </dgm:pt>
    <dgm:pt modelId="{D727D505-B464-4217-9E7C-C1F3304ECC48}" type="pres">
      <dgm:prSet presAssocID="{ED38683A-A402-4550-9909-A4E563FE60E5}" presName="circ2" presStyleLbl="vennNode1" presStyleIdx="1" presStyleCnt="3"/>
      <dgm:spPr/>
      <dgm:t>
        <a:bodyPr/>
        <a:lstStyle/>
        <a:p>
          <a:endParaRPr lang="cs-CZ"/>
        </a:p>
      </dgm:t>
    </dgm:pt>
    <dgm:pt modelId="{243E644B-F81E-498E-ADD2-DEE6593D14F1}" type="pres">
      <dgm:prSet presAssocID="{ED38683A-A402-4550-9909-A4E563FE60E5}" presName="circ2Tx" presStyleLbl="revTx" presStyleIdx="0" presStyleCnt="0">
        <dgm:presLayoutVars>
          <dgm:chMax val="0"/>
          <dgm:chPref val="0"/>
          <dgm:bulletEnabled val="1"/>
        </dgm:presLayoutVars>
      </dgm:prSet>
      <dgm:spPr/>
      <dgm:t>
        <a:bodyPr/>
        <a:lstStyle/>
        <a:p>
          <a:endParaRPr lang="cs-CZ"/>
        </a:p>
      </dgm:t>
    </dgm:pt>
    <dgm:pt modelId="{674C062F-A455-467B-B8A5-8FFB107DC18B}" type="pres">
      <dgm:prSet presAssocID="{8DA274BD-C7DE-46A7-9996-B42698E10C72}" presName="circ3" presStyleLbl="vennNode1" presStyleIdx="2" presStyleCnt="3"/>
      <dgm:spPr/>
      <dgm:t>
        <a:bodyPr/>
        <a:lstStyle/>
        <a:p>
          <a:endParaRPr lang="cs-CZ"/>
        </a:p>
      </dgm:t>
    </dgm:pt>
    <dgm:pt modelId="{406C0B76-FC87-465E-825A-F0A6DE4CC715}" type="pres">
      <dgm:prSet presAssocID="{8DA274BD-C7DE-46A7-9996-B42698E10C72}" presName="circ3Tx" presStyleLbl="revTx" presStyleIdx="0" presStyleCnt="0">
        <dgm:presLayoutVars>
          <dgm:chMax val="0"/>
          <dgm:chPref val="0"/>
          <dgm:bulletEnabled val="1"/>
        </dgm:presLayoutVars>
      </dgm:prSet>
      <dgm:spPr/>
      <dgm:t>
        <a:bodyPr/>
        <a:lstStyle/>
        <a:p>
          <a:endParaRPr lang="cs-CZ"/>
        </a:p>
      </dgm:t>
    </dgm:pt>
  </dgm:ptLst>
  <dgm:cxnLst>
    <dgm:cxn modelId="{DD036563-65FA-47E1-9943-D9CC8EEA25D9}" type="presOf" srcId="{6C5A83F5-273A-4B44-A8F9-FB7B550505E3}" destId="{A4EF0F4A-5D9D-4297-864C-9B2C4B318DDE}" srcOrd="1" destOrd="0" presId="urn:microsoft.com/office/officeart/2005/8/layout/venn1"/>
    <dgm:cxn modelId="{DDDFE845-7FE5-465A-8DE0-0832D5E97719}" srcId="{7CD305A0-D0BD-4C7C-9E35-CF059AE744F2}" destId="{ED38683A-A402-4550-9909-A4E563FE60E5}" srcOrd="1" destOrd="0" parTransId="{700E87CA-F5D2-4C0A-B7A2-1B92CC50B640}" sibTransId="{0591D403-56B6-4185-B04F-CB45286A3DB6}"/>
    <dgm:cxn modelId="{6083B0B7-EE58-4D53-A24E-9364C7493CC8}" type="presOf" srcId="{7CD305A0-D0BD-4C7C-9E35-CF059AE744F2}" destId="{59AADC9C-C318-4AE3-B356-C42BA3ED32BA}" srcOrd="0" destOrd="0" presId="urn:microsoft.com/office/officeart/2005/8/layout/venn1"/>
    <dgm:cxn modelId="{58BF3077-53D2-4019-AB39-FA0752CC5058}" type="presOf" srcId="{ED38683A-A402-4550-9909-A4E563FE60E5}" destId="{D727D505-B464-4217-9E7C-C1F3304ECC48}" srcOrd="0" destOrd="0" presId="urn:microsoft.com/office/officeart/2005/8/layout/venn1"/>
    <dgm:cxn modelId="{16B763F3-3B75-46F4-8C5C-0892D22D15E2}" type="presOf" srcId="{8DA274BD-C7DE-46A7-9996-B42698E10C72}" destId="{406C0B76-FC87-465E-825A-F0A6DE4CC715}" srcOrd="1" destOrd="0" presId="urn:microsoft.com/office/officeart/2005/8/layout/venn1"/>
    <dgm:cxn modelId="{A581DFC4-34D9-4FA0-9AA2-CF8338526B70}" type="presOf" srcId="{8DA274BD-C7DE-46A7-9996-B42698E10C72}" destId="{674C062F-A455-467B-B8A5-8FFB107DC18B}" srcOrd="0" destOrd="0" presId="urn:microsoft.com/office/officeart/2005/8/layout/venn1"/>
    <dgm:cxn modelId="{E0F126A7-972C-4254-9A71-BFA21973698F}" srcId="{7CD305A0-D0BD-4C7C-9E35-CF059AE744F2}" destId="{8DA274BD-C7DE-46A7-9996-B42698E10C72}" srcOrd="2" destOrd="0" parTransId="{856022D5-3BF0-4609-B362-BFAF9B3E5432}" sibTransId="{23CAA071-09B6-4F24-9DE7-B688B301E61F}"/>
    <dgm:cxn modelId="{478892F6-7D56-4C3F-9ED2-6828EF6802DB}" type="presOf" srcId="{ED38683A-A402-4550-9909-A4E563FE60E5}" destId="{243E644B-F81E-498E-ADD2-DEE6593D14F1}" srcOrd="1" destOrd="0" presId="urn:microsoft.com/office/officeart/2005/8/layout/venn1"/>
    <dgm:cxn modelId="{C7636E04-7878-4EBF-92DC-04F836FAD3DE}" srcId="{7CD305A0-D0BD-4C7C-9E35-CF059AE744F2}" destId="{6C5A83F5-273A-4B44-A8F9-FB7B550505E3}" srcOrd="0" destOrd="0" parTransId="{1DA0F8D3-9859-4E01-8355-4B2FD60408AD}" sibTransId="{6681FE6B-838B-498B-BAE1-00BB7997D16E}"/>
    <dgm:cxn modelId="{B832AA22-C4EC-4C60-A221-19CFD2681500}" type="presOf" srcId="{6C5A83F5-273A-4B44-A8F9-FB7B550505E3}" destId="{E97CCBC6-7E24-4409-A225-707F98C7FB16}" srcOrd="0" destOrd="0" presId="urn:microsoft.com/office/officeart/2005/8/layout/venn1"/>
    <dgm:cxn modelId="{2B6B0FE2-8779-4859-B40C-012086753799}" type="presParOf" srcId="{59AADC9C-C318-4AE3-B356-C42BA3ED32BA}" destId="{E97CCBC6-7E24-4409-A225-707F98C7FB16}" srcOrd="0" destOrd="0" presId="urn:microsoft.com/office/officeart/2005/8/layout/venn1"/>
    <dgm:cxn modelId="{9EA53CA6-5A7A-4D7A-8E17-7527A1B2E8CF}" type="presParOf" srcId="{59AADC9C-C318-4AE3-B356-C42BA3ED32BA}" destId="{A4EF0F4A-5D9D-4297-864C-9B2C4B318DDE}" srcOrd="1" destOrd="0" presId="urn:microsoft.com/office/officeart/2005/8/layout/venn1"/>
    <dgm:cxn modelId="{50A45C81-BAB9-4008-818F-DF797EFA3E7F}" type="presParOf" srcId="{59AADC9C-C318-4AE3-B356-C42BA3ED32BA}" destId="{D727D505-B464-4217-9E7C-C1F3304ECC48}" srcOrd="2" destOrd="0" presId="urn:microsoft.com/office/officeart/2005/8/layout/venn1"/>
    <dgm:cxn modelId="{63F87BA5-BA69-4A1B-A15E-DE14FC837190}" type="presParOf" srcId="{59AADC9C-C318-4AE3-B356-C42BA3ED32BA}" destId="{243E644B-F81E-498E-ADD2-DEE6593D14F1}" srcOrd="3" destOrd="0" presId="urn:microsoft.com/office/officeart/2005/8/layout/venn1"/>
    <dgm:cxn modelId="{694BBB8B-D7FD-4B41-9F69-C8DACDB36BC8}" type="presParOf" srcId="{59AADC9C-C318-4AE3-B356-C42BA3ED32BA}" destId="{674C062F-A455-467B-B8A5-8FFB107DC18B}" srcOrd="4" destOrd="0" presId="urn:microsoft.com/office/officeart/2005/8/layout/venn1"/>
    <dgm:cxn modelId="{4563DD64-61BC-4D6B-AC94-4C85035B22D7}" type="presParOf" srcId="{59AADC9C-C318-4AE3-B356-C42BA3ED32BA}" destId="{406C0B76-FC87-465E-825A-F0A6DE4CC715}"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1378" name="Rectangle 2"/>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effectLst/>
                <a:latin typeface="Arial Unicode MS" pitchFamily="34" charset="-128"/>
                <a:cs typeface="+mn-cs"/>
              </a:defRPr>
            </a:lvl1pPr>
          </a:lstStyle>
          <a:p>
            <a:pPr>
              <a:defRPr/>
            </a:pPr>
            <a:endParaRPr lang="cs-CZ" dirty="0"/>
          </a:p>
        </p:txBody>
      </p:sp>
      <p:sp>
        <p:nvSpPr>
          <p:cNvPr id="101379" name="Rectangle 3"/>
          <p:cNvSpPr>
            <a:spLocks noGrp="1" noChangeArrowheads="1"/>
          </p:cNvSpPr>
          <p:nvPr>
            <p:ph type="dt" idx="1"/>
          </p:nvPr>
        </p:nvSpPr>
        <p:spPr bwMode="auto">
          <a:xfrm>
            <a:off x="3849688"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effectLst/>
                <a:latin typeface="Arial Unicode MS" pitchFamily="34" charset="-128"/>
                <a:cs typeface="+mn-cs"/>
              </a:defRPr>
            </a:lvl1pPr>
          </a:lstStyle>
          <a:p>
            <a:pPr>
              <a:defRPr/>
            </a:pPr>
            <a:endParaRPr lang="cs-CZ" dirty="0"/>
          </a:p>
        </p:txBody>
      </p:sp>
      <p:sp>
        <p:nvSpPr>
          <p:cNvPr id="202756"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1381" name="Rectangle 5"/>
          <p:cNvSpPr>
            <a:spLocks noGrp="1" noChangeArrowheads="1"/>
          </p:cNvSpPr>
          <p:nvPr>
            <p:ph type="body" sz="quarter" idx="3"/>
          </p:nvPr>
        </p:nvSpPr>
        <p:spPr bwMode="auto">
          <a:xfrm>
            <a:off x="679450" y="4714875"/>
            <a:ext cx="5438775" cy="446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noProof="0" smtClean="0"/>
              <a:t>Klepnutím lze upravit styly předlohy textu.</a:t>
            </a:r>
          </a:p>
          <a:p>
            <a:pPr lvl="1"/>
            <a:r>
              <a:rPr lang="cs-CZ" noProof="0" smtClean="0"/>
              <a:t>Druhá úroveň</a:t>
            </a:r>
          </a:p>
          <a:p>
            <a:pPr lvl="2"/>
            <a:r>
              <a:rPr lang="cs-CZ" noProof="0" smtClean="0"/>
              <a:t>Třetí úroveň</a:t>
            </a:r>
          </a:p>
          <a:p>
            <a:pPr lvl="3"/>
            <a:r>
              <a:rPr lang="cs-CZ" noProof="0" smtClean="0"/>
              <a:t>Čtvrtá úroveň</a:t>
            </a:r>
          </a:p>
          <a:p>
            <a:pPr lvl="4"/>
            <a:r>
              <a:rPr lang="cs-CZ" noProof="0" smtClean="0"/>
              <a:t>Pátá úroveň</a:t>
            </a:r>
          </a:p>
        </p:txBody>
      </p:sp>
      <p:sp>
        <p:nvSpPr>
          <p:cNvPr id="101382" name="Rectangle 6"/>
          <p:cNvSpPr>
            <a:spLocks noGrp="1" noChangeArrowheads="1"/>
          </p:cNvSpPr>
          <p:nvPr>
            <p:ph type="ftr" sz="quarter" idx="4"/>
          </p:nvPr>
        </p:nvSpPr>
        <p:spPr bwMode="auto">
          <a:xfrm>
            <a:off x="0"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effectLst/>
                <a:latin typeface="Arial Unicode MS" pitchFamily="34" charset="-128"/>
                <a:cs typeface="+mn-cs"/>
              </a:defRPr>
            </a:lvl1pPr>
          </a:lstStyle>
          <a:p>
            <a:pPr>
              <a:defRPr/>
            </a:pPr>
            <a:endParaRPr lang="cs-CZ" dirty="0"/>
          </a:p>
        </p:txBody>
      </p:sp>
      <p:sp>
        <p:nvSpPr>
          <p:cNvPr id="101383" name="Rectangle 7"/>
          <p:cNvSpPr>
            <a:spLocks noGrp="1" noChangeArrowheads="1"/>
          </p:cNvSpPr>
          <p:nvPr>
            <p:ph type="sldNum" sz="quarter" idx="5"/>
          </p:nvPr>
        </p:nvSpPr>
        <p:spPr bwMode="auto">
          <a:xfrm>
            <a:off x="3849688"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effectLst/>
                <a:latin typeface="Arial Unicode MS" pitchFamily="34" charset="-128"/>
                <a:cs typeface="+mn-cs"/>
              </a:defRPr>
            </a:lvl1pPr>
          </a:lstStyle>
          <a:p>
            <a:pPr>
              <a:defRPr/>
            </a:pPr>
            <a:fld id="{6E32A497-EFD1-4795-A746-323BAFA70C0A}" type="slidenum">
              <a:rPr lang="cs-CZ"/>
              <a:pPr>
                <a:defRPr/>
              </a:pPr>
              <a:t>‹#›</a:t>
            </a:fld>
            <a:endParaRPr lang="cs-CZ" dirty="0"/>
          </a:p>
        </p:txBody>
      </p:sp>
    </p:spTree>
    <p:extLst>
      <p:ext uri="{BB962C8B-B14F-4D97-AF65-F5344CB8AC3E}">
        <p14:creationId xmlns:p14="http://schemas.microsoft.com/office/powerpoint/2010/main" val="108278498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Unicode MS" pitchFamily="34" charset="-128"/>
        <a:ea typeface="+mn-ea"/>
        <a:cs typeface="+mn-cs"/>
      </a:defRPr>
    </a:lvl1pPr>
    <a:lvl2pPr marL="457200" algn="l" rtl="0" eaLnBrk="0" fontAlgn="base" hangingPunct="0">
      <a:spcBef>
        <a:spcPct val="30000"/>
      </a:spcBef>
      <a:spcAft>
        <a:spcPct val="0"/>
      </a:spcAft>
      <a:defRPr sz="1200" kern="1200">
        <a:solidFill>
          <a:schemeClr val="tx1"/>
        </a:solidFill>
        <a:latin typeface="Arial Unicode MS" pitchFamily="34" charset="-128"/>
        <a:ea typeface="+mn-ea"/>
        <a:cs typeface="+mn-cs"/>
      </a:defRPr>
    </a:lvl2pPr>
    <a:lvl3pPr marL="914400" algn="l" rtl="0" eaLnBrk="0" fontAlgn="base" hangingPunct="0">
      <a:spcBef>
        <a:spcPct val="30000"/>
      </a:spcBef>
      <a:spcAft>
        <a:spcPct val="0"/>
      </a:spcAft>
      <a:defRPr sz="1200" kern="1200">
        <a:solidFill>
          <a:schemeClr val="tx1"/>
        </a:solidFill>
        <a:latin typeface="Arial Unicode MS" pitchFamily="34" charset="-128"/>
        <a:ea typeface="+mn-ea"/>
        <a:cs typeface="+mn-cs"/>
      </a:defRPr>
    </a:lvl3pPr>
    <a:lvl4pPr marL="1371600" algn="l" rtl="0" eaLnBrk="0" fontAlgn="base" hangingPunct="0">
      <a:spcBef>
        <a:spcPct val="30000"/>
      </a:spcBef>
      <a:spcAft>
        <a:spcPct val="0"/>
      </a:spcAft>
      <a:defRPr sz="1200" kern="1200">
        <a:solidFill>
          <a:schemeClr val="tx1"/>
        </a:solidFill>
        <a:latin typeface="Arial Unicode MS" pitchFamily="34" charset="-128"/>
        <a:ea typeface="+mn-ea"/>
        <a:cs typeface="+mn-cs"/>
      </a:defRPr>
    </a:lvl4pPr>
    <a:lvl5pPr marL="1828800" algn="l" rtl="0" eaLnBrk="0" fontAlgn="base" hangingPunct="0">
      <a:spcBef>
        <a:spcPct val="30000"/>
      </a:spcBef>
      <a:spcAft>
        <a:spcPct val="0"/>
      </a:spcAft>
      <a:defRPr sz="1200" kern="1200">
        <a:solidFill>
          <a:schemeClr val="tx1"/>
        </a:solidFill>
        <a:latin typeface="Arial Unicode MS" pitchFamily="34" charset="-128"/>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29.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0.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31.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32.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33.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34.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35.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36.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37.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38.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39.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0.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41.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42.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43.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44.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45.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46.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47.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48.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audio" Target="../media/audio1.wav"/></Relationships>
</file>

<file path=ppt/slideLayouts/_rels/slideLayout49.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0.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audio" Target="../media/audio1.wav"/></Relationships>
</file>

<file path=ppt/slideLayouts/_rels/slideLayout51.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audio" Target="../media/audio1.wav"/></Relationships>
</file>

<file path=ppt/slideLayouts/_rels/slideLayout52.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audio" Target="../media/audio1.wav"/></Relationships>
</file>

<file path=ppt/slideLayouts/_rels/slideLayout53.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audio" Target="../media/audio1.wav"/></Relationships>
</file>

<file path=ppt/slideLayouts/_rels/slideLayout54.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audio" Target="../media/audio1.wav"/></Relationships>
</file>

<file path=ppt/slideLayouts/_rels/slideLayout55.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audio" Target="../media/audio1.wav"/></Relationships>
</file>

<file path=ppt/slideLayouts/_rels/slideLayout56.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audio" Target="../media/audio1.wav"/></Relationships>
</file>

<file path=ppt/slideLayouts/_rels/slideLayout57.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audio" Target="../media/audio1.wav"/></Relationships>
</file>

<file path=ppt/slideLayouts/_rels/slideLayout58.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audio" Target="../media/audio1.wav"/></Relationships>
</file>

<file path=ppt/slideLayouts/_rels/slideLayout59.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Kliknutím lze upravit styl.</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s-CZ" smtClean="0"/>
              <a:t>Kliknutím lze upravit styl předlohy.</a:t>
            </a:r>
            <a:endParaRPr lang="cs-CZ"/>
          </a:p>
        </p:txBody>
      </p:sp>
      <p:sp>
        <p:nvSpPr>
          <p:cNvPr id="4" name="Rectangle 4"/>
          <p:cNvSpPr>
            <a:spLocks noGrp="1" noChangeArrowheads="1"/>
          </p:cNvSpPr>
          <p:nvPr>
            <p:ph type="dt" sz="half" idx="10"/>
          </p:nvPr>
        </p:nvSpPr>
        <p:spPr>
          <a:ln/>
        </p:spPr>
        <p:txBody>
          <a:bodyPr/>
          <a:lstStyle>
            <a:lvl1pPr>
              <a:defRPr/>
            </a:lvl1pPr>
          </a:lstStyle>
          <a:p>
            <a:pPr>
              <a:defRPr/>
            </a:pPr>
            <a:endParaRPr lang="cs-CZ" dirty="0"/>
          </a:p>
        </p:txBody>
      </p:sp>
      <p:sp>
        <p:nvSpPr>
          <p:cNvPr id="5"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6" name="Rectangle 6"/>
          <p:cNvSpPr>
            <a:spLocks noGrp="1" noChangeArrowheads="1"/>
          </p:cNvSpPr>
          <p:nvPr>
            <p:ph type="sldNum" sz="quarter" idx="12"/>
          </p:nvPr>
        </p:nvSpPr>
        <p:spPr>
          <a:ln/>
        </p:spPr>
        <p:txBody>
          <a:bodyPr/>
          <a:lstStyle>
            <a:lvl1pPr>
              <a:defRPr/>
            </a:lvl1pPr>
          </a:lstStyle>
          <a:p>
            <a:pPr>
              <a:defRPr/>
            </a:pPr>
            <a:fld id="{7B625288-BE9C-4BD4-A993-57D31F54D4CA}" type="slidenum">
              <a:rPr lang="cs-CZ"/>
              <a:pPr>
                <a:defRPr/>
              </a:pPr>
              <a:t>‹#›</a:t>
            </a:fld>
            <a:endParaRPr lang="cs-CZ" dirty="0"/>
          </a:p>
        </p:txBody>
      </p:sp>
    </p:spTree>
    <p:extLst>
      <p:ext uri="{BB962C8B-B14F-4D97-AF65-F5344CB8AC3E}">
        <p14:creationId xmlns:p14="http://schemas.microsoft.com/office/powerpoint/2010/main" val="3897858452"/>
      </p:ext>
    </p:extLst>
  </p:cSld>
  <p:clrMapOvr>
    <a:masterClrMapping/>
  </p:clrMapOvr>
  <p:transition spd="med">
    <p:cut/>
    <p:sndAc>
      <p:stSnd>
        <p:snd r:embed="rId1" name="arrow.wav"/>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dt" sz="half" idx="10"/>
          </p:nvPr>
        </p:nvSpPr>
        <p:spPr>
          <a:ln/>
        </p:spPr>
        <p:txBody>
          <a:bodyPr/>
          <a:lstStyle>
            <a:lvl1pPr>
              <a:defRPr/>
            </a:lvl1pPr>
          </a:lstStyle>
          <a:p>
            <a:pPr>
              <a:defRPr/>
            </a:pPr>
            <a:endParaRPr lang="cs-CZ" dirty="0"/>
          </a:p>
        </p:txBody>
      </p:sp>
      <p:sp>
        <p:nvSpPr>
          <p:cNvPr id="5"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6" name="Rectangle 6"/>
          <p:cNvSpPr>
            <a:spLocks noGrp="1" noChangeArrowheads="1"/>
          </p:cNvSpPr>
          <p:nvPr>
            <p:ph type="sldNum" sz="quarter" idx="12"/>
          </p:nvPr>
        </p:nvSpPr>
        <p:spPr>
          <a:ln/>
        </p:spPr>
        <p:txBody>
          <a:bodyPr/>
          <a:lstStyle>
            <a:lvl1pPr>
              <a:defRPr/>
            </a:lvl1pPr>
          </a:lstStyle>
          <a:p>
            <a:pPr>
              <a:defRPr/>
            </a:pPr>
            <a:fld id="{F6341C31-A436-4147-AD5B-6FD4C5B36227}" type="slidenum">
              <a:rPr lang="cs-CZ"/>
              <a:pPr>
                <a:defRPr/>
              </a:pPr>
              <a:t>‹#›</a:t>
            </a:fld>
            <a:endParaRPr lang="cs-CZ" dirty="0"/>
          </a:p>
        </p:txBody>
      </p:sp>
    </p:spTree>
    <p:extLst>
      <p:ext uri="{BB962C8B-B14F-4D97-AF65-F5344CB8AC3E}">
        <p14:creationId xmlns:p14="http://schemas.microsoft.com/office/powerpoint/2010/main" val="1916143023"/>
      </p:ext>
    </p:extLst>
  </p:cSld>
  <p:clrMapOvr>
    <a:masterClrMapping/>
  </p:clrMapOvr>
  <p:transition spd="med">
    <p:cut/>
    <p:sndAc>
      <p:stSnd>
        <p:snd r:embed="rId1" name="arrow.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dt" sz="half" idx="10"/>
          </p:nvPr>
        </p:nvSpPr>
        <p:spPr>
          <a:ln/>
        </p:spPr>
        <p:txBody>
          <a:bodyPr/>
          <a:lstStyle>
            <a:lvl1pPr>
              <a:defRPr/>
            </a:lvl1pPr>
          </a:lstStyle>
          <a:p>
            <a:pPr>
              <a:defRPr/>
            </a:pPr>
            <a:endParaRPr lang="cs-CZ" dirty="0"/>
          </a:p>
        </p:txBody>
      </p:sp>
      <p:sp>
        <p:nvSpPr>
          <p:cNvPr id="5"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6" name="Rectangle 6"/>
          <p:cNvSpPr>
            <a:spLocks noGrp="1" noChangeArrowheads="1"/>
          </p:cNvSpPr>
          <p:nvPr>
            <p:ph type="sldNum" sz="quarter" idx="12"/>
          </p:nvPr>
        </p:nvSpPr>
        <p:spPr>
          <a:ln/>
        </p:spPr>
        <p:txBody>
          <a:bodyPr/>
          <a:lstStyle>
            <a:lvl1pPr>
              <a:defRPr/>
            </a:lvl1pPr>
          </a:lstStyle>
          <a:p>
            <a:pPr>
              <a:defRPr/>
            </a:pPr>
            <a:fld id="{BB645D38-8C5E-4E98-9259-F4D7A9C5E024}" type="slidenum">
              <a:rPr lang="cs-CZ"/>
              <a:pPr>
                <a:defRPr/>
              </a:pPr>
              <a:t>‹#›</a:t>
            </a:fld>
            <a:endParaRPr lang="cs-CZ" dirty="0"/>
          </a:p>
        </p:txBody>
      </p:sp>
    </p:spTree>
    <p:extLst>
      <p:ext uri="{BB962C8B-B14F-4D97-AF65-F5344CB8AC3E}">
        <p14:creationId xmlns:p14="http://schemas.microsoft.com/office/powerpoint/2010/main" val="3948204063"/>
      </p:ext>
    </p:extLst>
  </p:cSld>
  <p:clrMapOvr>
    <a:masterClrMapping/>
  </p:clrMapOvr>
  <p:transition spd="med">
    <p:cut/>
    <p:sndAc>
      <p:stSnd>
        <p:snd r:embed="rId1" name="arrow.wav"/>
      </p:stSnd>
    </p:sndAc>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reserve="1">
  <p:cSld name="Nadpis a text nad obsah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p:spPr>
        <p:txBody>
          <a:bodyPr/>
          <a:lstStyle/>
          <a:p>
            <a:r>
              <a:rPr lang="cs-CZ" smtClean="0"/>
              <a:t>Kliknutím lze upravit styl.</a:t>
            </a:r>
            <a:endParaRPr lang="cs-CZ"/>
          </a:p>
        </p:txBody>
      </p:sp>
      <p:sp>
        <p:nvSpPr>
          <p:cNvPr id="3" name="Zástupný symbol pro text 2"/>
          <p:cNvSpPr>
            <a:spLocks noGrp="1"/>
          </p:cNvSpPr>
          <p:nvPr>
            <p:ph type="body" sz="half" idx="1"/>
          </p:nvPr>
        </p:nvSpPr>
        <p:spPr>
          <a:xfrm>
            <a:off x="457200" y="1600200"/>
            <a:ext cx="8229600" cy="218598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57200" y="3938588"/>
            <a:ext cx="8229600" cy="2187575"/>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Rectangle 4"/>
          <p:cNvSpPr>
            <a:spLocks noGrp="1" noChangeArrowheads="1"/>
          </p:cNvSpPr>
          <p:nvPr>
            <p:ph type="dt" sz="half" idx="10"/>
          </p:nvPr>
        </p:nvSpPr>
        <p:spPr>
          <a:ln/>
        </p:spPr>
        <p:txBody>
          <a:bodyPr/>
          <a:lstStyle>
            <a:lvl1pPr>
              <a:defRPr/>
            </a:lvl1pPr>
          </a:lstStyle>
          <a:p>
            <a:pPr>
              <a:defRPr/>
            </a:pPr>
            <a:endParaRPr lang="cs-CZ" dirty="0"/>
          </a:p>
        </p:txBody>
      </p:sp>
      <p:sp>
        <p:nvSpPr>
          <p:cNvPr id="6"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7" name="Rectangle 6"/>
          <p:cNvSpPr>
            <a:spLocks noGrp="1" noChangeArrowheads="1"/>
          </p:cNvSpPr>
          <p:nvPr>
            <p:ph type="sldNum" sz="quarter" idx="12"/>
          </p:nvPr>
        </p:nvSpPr>
        <p:spPr>
          <a:ln/>
        </p:spPr>
        <p:txBody>
          <a:bodyPr/>
          <a:lstStyle>
            <a:lvl1pPr>
              <a:defRPr/>
            </a:lvl1pPr>
          </a:lstStyle>
          <a:p>
            <a:pPr>
              <a:defRPr/>
            </a:pPr>
            <a:fld id="{98491442-5D2A-4E75-AC42-564A646E08F8}" type="slidenum">
              <a:rPr lang="cs-CZ"/>
              <a:pPr>
                <a:defRPr/>
              </a:pPr>
              <a:t>‹#›</a:t>
            </a:fld>
            <a:endParaRPr lang="cs-CZ" dirty="0"/>
          </a:p>
        </p:txBody>
      </p:sp>
    </p:spTree>
    <p:extLst>
      <p:ext uri="{BB962C8B-B14F-4D97-AF65-F5344CB8AC3E}">
        <p14:creationId xmlns:p14="http://schemas.microsoft.com/office/powerpoint/2010/main" val="1889633959"/>
      </p:ext>
    </p:extLst>
  </p:cSld>
  <p:clrMapOvr>
    <a:masterClrMapping/>
  </p:clrMapOvr>
  <p:transition spd="med">
    <p:cut/>
    <p:sndAc>
      <p:stSnd>
        <p:snd r:embed="rId1" name="arrow.wav"/>
      </p:stSnd>
    </p:sndAc>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grpSp>
        <p:nvGrpSpPr>
          <p:cNvPr id="4" name="Group 2"/>
          <p:cNvGrpSpPr>
            <a:grpSpLocks/>
          </p:cNvGrpSpPr>
          <p:nvPr/>
        </p:nvGrpSpPr>
        <p:grpSpPr bwMode="auto">
          <a:xfrm>
            <a:off x="3800475" y="1789113"/>
            <a:ext cx="5340350" cy="5056187"/>
            <a:chOff x="2394" y="1127"/>
            <a:chExt cx="3364" cy="3185"/>
          </a:xfrm>
        </p:grpSpPr>
        <p:sp>
          <p:nvSpPr>
            <p:cNvPr id="5" name="Rectangle 3"/>
            <p:cNvSpPr>
              <a:spLocks noChangeArrowheads="1"/>
            </p:cNvSpPr>
            <p:nvPr/>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cs-CZ" dirty="0">
                <a:effectLst>
                  <a:outerShdw blurRad="38100" dist="38100" dir="2700000" algn="tl">
                    <a:srgbClr val="000000">
                      <a:alpha val="43137"/>
                    </a:srgbClr>
                  </a:outerShdw>
                </a:effectLst>
                <a:cs typeface="+mn-cs"/>
              </a:endParaRPr>
            </a:p>
          </p:txBody>
        </p:sp>
        <p:sp>
          <p:nvSpPr>
            <p:cNvPr id="6" name="Oval 4"/>
            <p:cNvSpPr>
              <a:spLocks noChangeArrowheads="1"/>
            </p:cNvSpPr>
            <p:nvPr/>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cs-CZ" dirty="0">
                <a:effectLst>
                  <a:outerShdw blurRad="38100" dist="38100" dir="2700000" algn="tl">
                    <a:srgbClr val="000000">
                      <a:alpha val="43137"/>
                    </a:srgbClr>
                  </a:outerShdw>
                </a:effectLst>
                <a:cs typeface="+mn-cs"/>
              </a:endParaRPr>
            </a:p>
          </p:txBody>
        </p:sp>
        <p:sp>
          <p:nvSpPr>
            <p:cNvPr id="7" name="Rectangle 5"/>
            <p:cNvSpPr>
              <a:spLocks noChangeArrowheads="1"/>
            </p:cNvSpPr>
            <p:nvPr/>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cs-CZ" dirty="0">
                <a:effectLst>
                  <a:outerShdw blurRad="38100" dist="38100" dir="2700000" algn="tl">
                    <a:srgbClr val="000000">
                      <a:alpha val="43137"/>
                    </a:srgbClr>
                  </a:outerShdw>
                </a:effectLst>
                <a:cs typeface="+mn-cs"/>
              </a:endParaRPr>
            </a:p>
          </p:txBody>
        </p:sp>
        <p:sp>
          <p:nvSpPr>
            <p:cNvPr id="8" name="Freeform 6"/>
            <p:cNvSpPr>
              <a:spLocks noEditPoints="1"/>
            </p:cNvSpPr>
            <p:nvPr/>
          </p:nvSpPr>
          <p:spPr bwMode="ltGray">
            <a:xfrm>
              <a:off x="4871" y="3508"/>
              <a:ext cx="66" cy="96"/>
            </a:xfrm>
            <a:custGeom>
              <a:avLst/>
              <a:gdLst>
                <a:gd name="T0" fmla="*/ 18 w 66"/>
                <a:gd name="T1" fmla="*/ 96 h 96"/>
                <a:gd name="T2" fmla="*/ 42 w 66"/>
                <a:gd name="T3" fmla="*/ 78 h 96"/>
                <a:gd name="T4" fmla="*/ 60 w 66"/>
                <a:gd name="T5" fmla="*/ 60 h 96"/>
                <a:gd name="T6" fmla="*/ 66 w 66"/>
                <a:gd name="T7" fmla="*/ 36 h 96"/>
                <a:gd name="T8" fmla="*/ 60 w 66"/>
                <a:gd name="T9" fmla="*/ 12 h 96"/>
                <a:gd name="T10" fmla="*/ 36 w 66"/>
                <a:gd name="T11" fmla="*/ 0 h 96"/>
                <a:gd name="T12" fmla="*/ 24 w 66"/>
                <a:gd name="T13" fmla="*/ 6 h 96"/>
                <a:gd name="T14" fmla="*/ 12 w 66"/>
                <a:gd name="T15" fmla="*/ 12 h 96"/>
                <a:gd name="T16" fmla="*/ 0 w 66"/>
                <a:gd name="T17" fmla="*/ 36 h 96"/>
                <a:gd name="T18" fmla="*/ 0 w 66"/>
                <a:gd name="T19" fmla="*/ 60 h 96"/>
                <a:gd name="T20" fmla="*/ 12 w 66"/>
                <a:gd name="T21" fmla="*/ 84 h 96"/>
                <a:gd name="T22" fmla="*/ 18 w 66"/>
                <a:gd name="T23" fmla="*/ 96 h 96"/>
                <a:gd name="T24" fmla="*/ 18 w 66"/>
                <a:gd name="T25" fmla="*/ 96 h 96"/>
                <a:gd name="T26" fmla="*/ 42 w 66"/>
                <a:gd name="T27" fmla="*/ 18 h 96"/>
                <a:gd name="T28" fmla="*/ 54 w 66"/>
                <a:gd name="T29" fmla="*/ 24 h 96"/>
                <a:gd name="T30" fmla="*/ 60 w 66"/>
                <a:gd name="T31" fmla="*/ 36 h 96"/>
                <a:gd name="T32" fmla="*/ 60 w 66"/>
                <a:gd name="T33" fmla="*/ 48 h 96"/>
                <a:gd name="T34" fmla="*/ 54 w 66"/>
                <a:gd name="T35" fmla="*/ 54 h 96"/>
                <a:gd name="T36" fmla="*/ 36 w 66"/>
                <a:gd name="T37" fmla="*/ 72 h 96"/>
                <a:gd name="T38" fmla="*/ 24 w 66"/>
                <a:gd name="T39" fmla="*/ 78 h 96"/>
                <a:gd name="T40" fmla="*/ 24 w 66"/>
                <a:gd name="T41" fmla="*/ 78 h 96"/>
                <a:gd name="T42" fmla="*/ 12 w 66"/>
                <a:gd name="T43" fmla="*/ 48 h 96"/>
                <a:gd name="T44" fmla="*/ 18 w 66"/>
                <a:gd name="T45" fmla="*/ 24 h 96"/>
                <a:gd name="T46" fmla="*/ 30 w 66"/>
                <a:gd name="T47" fmla="*/ 18 h 96"/>
                <a:gd name="T48" fmla="*/ 42 w 66"/>
                <a:gd name="T49" fmla="*/ 18 h 96"/>
                <a:gd name="T50" fmla="*/ 42 w 66"/>
                <a:gd name="T51"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cs-CZ" dirty="0">
                <a:effectLst>
                  <a:outerShdw blurRad="38100" dist="38100" dir="2700000" algn="tl">
                    <a:srgbClr val="000000">
                      <a:alpha val="43137"/>
                    </a:srgbClr>
                  </a:outerShdw>
                </a:effectLst>
                <a:cs typeface="+mn-cs"/>
              </a:endParaRPr>
            </a:p>
          </p:txBody>
        </p:sp>
        <p:sp>
          <p:nvSpPr>
            <p:cNvPr id="9" name="Rectangle 7"/>
            <p:cNvSpPr>
              <a:spLocks noChangeArrowheads="1"/>
            </p:cNvSpPr>
            <p:nvPr/>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cs-CZ" dirty="0">
                <a:effectLst>
                  <a:outerShdw blurRad="38100" dist="38100" dir="2700000" algn="tl">
                    <a:srgbClr val="000000">
                      <a:alpha val="43137"/>
                    </a:srgbClr>
                  </a:outerShdw>
                </a:effectLst>
                <a:cs typeface="+mn-cs"/>
              </a:endParaRPr>
            </a:p>
          </p:txBody>
        </p:sp>
        <p:sp>
          <p:nvSpPr>
            <p:cNvPr id="10" name="Rectangle 8"/>
            <p:cNvSpPr>
              <a:spLocks noChangeArrowheads="1"/>
            </p:cNvSpPr>
            <p:nvPr/>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cs-CZ" dirty="0">
                <a:effectLst>
                  <a:outerShdw blurRad="38100" dist="38100" dir="2700000" algn="tl">
                    <a:srgbClr val="000000">
                      <a:alpha val="43137"/>
                    </a:srgbClr>
                  </a:outerShdw>
                </a:effectLst>
                <a:cs typeface="+mn-cs"/>
              </a:endParaRPr>
            </a:p>
          </p:txBody>
        </p:sp>
        <p:sp>
          <p:nvSpPr>
            <p:cNvPr id="11" name="Rectangle 9"/>
            <p:cNvSpPr>
              <a:spLocks noChangeArrowheads="1"/>
            </p:cNvSpPr>
            <p:nvPr/>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cs-CZ" dirty="0">
                <a:effectLst>
                  <a:outerShdw blurRad="38100" dist="38100" dir="2700000" algn="tl">
                    <a:srgbClr val="000000">
                      <a:alpha val="43137"/>
                    </a:srgbClr>
                  </a:outerShdw>
                </a:effectLst>
                <a:cs typeface="+mn-cs"/>
              </a:endParaRPr>
            </a:p>
          </p:txBody>
        </p:sp>
        <p:sp>
          <p:nvSpPr>
            <p:cNvPr id="12" name="Rectangle 10"/>
            <p:cNvSpPr>
              <a:spLocks noChangeArrowheads="1"/>
            </p:cNvSpPr>
            <p:nvPr/>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cs-CZ" dirty="0">
                <a:effectLst>
                  <a:outerShdw blurRad="38100" dist="38100" dir="2700000" algn="tl">
                    <a:srgbClr val="000000">
                      <a:alpha val="43137"/>
                    </a:srgbClr>
                  </a:outerShdw>
                </a:effectLst>
                <a:cs typeface="+mn-cs"/>
              </a:endParaRPr>
            </a:p>
          </p:txBody>
        </p:sp>
        <p:sp>
          <p:nvSpPr>
            <p:cNvPr id="13" name="Rectangle 11"/>
            <p:cNvSpPr>
              <a:spLocks noChangeArrowheads="1"/>
            </p:cNvSpPr>
            <p:nvPr/>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cs-CZ" dirty="0">
                <a:effectLst>
                  <a:outerShdw blurRad="38100" dist="38100" dir="2700000" algn="tl">
                    <a:srgbClr val="000000">
                      <a:alpha val="43137"/>
                    </a:srgbClr>
                  </a:outerShdw>
                </a:effectLst>
                <a:cs typeface="+mn-cs"/>
              </a:endParaRPr>
            </a:p>
          </p:txBody>
        </p:sp>
        <p:sp>
          <p:nvSpPr>
            <p:cNvPr id="14" name="Freeform 12"/>
            <p:cNvSpPr>
              <a:spLocks/>
            </p:cNvSpPr>
            <p:nvPr/>
          </p:nvSpPr>
          <p:spPr bwMode="ltGray">
            <a:xfrm>
              <a:off x="4007" y="3021"/>
              <a:ext cx="623" cy="156"/>
            </a:xfrm>
            <a:custGeom>
              <a:avLst/>
              <a:gdLst>
                <a:gd name="T0" fmla="*/ 6 w 623"/>
                <a:gd name="T1" fmla="*/ 18 h 156"/>
                <a:gd name="T2" fmla="*/ 162 w 623"/>
                <a:gd name="T3" fmla="*/ 36 h 156"/>
                <a:gd name="T4" fmla="*/ 251 w 623"/>
                <a:gd name="T5" fmla="*/ 36 h 156"/>
                <a:gd name="T6" fmla="*/ 354 w 623"/>
                <a:gd name="T7" fmla="*/ 30 h 156"/>
                <a:gd name="T8" fmla="*/ 473 w 623"/>
                <a:gd name="T9" fmla="*/ 18 h 156"/>
                <a:gd name="T10" fmla="*/ 611 w 623"/>
                <a:gd name="T11" fmla="*/ 0 h 156"/>
                <a:gd name="T12" fmla="*/ 623 w 623"/>
                <a:gd name="T13" fmla="*/ 114 h 156"/>
                <a:gd name="T14" fmla="*/ 497 w 623"/>
                <a:gd name="T15" fmla="*/ 138 h 156"/>
                <a:gd name="T16" fmla="*/ 414 w 623"/>
                <a:gd name="T17" fmla="*/ 150 h 156"/>
                <a:gd name="T18" fmla="*/ 318 w 623"/>
                <a:gd name="T19" fmla="*/ 156 h 156"/>
                <a:gd name="T20" fmla="*/ 215 w 623"/>
                <a:gd name="T21" fmla="*/ 156 h 156"/>
                <a:gd name="T22" fmla="*/ 108 w 623"/>
                <a:gd name="T23" fmla="*/ 150 h 156"/>
                <a:gd name="T24" fmla="*/ 0 w 623"/>
                <a:gd name="T25" fmla="*/ 132 h 156"/>
                <a:gd name="T26" fmla="*/ 6 w 623"/>
                <a:gd name="T27" fmla="*/ 18 h 156"/>
                <a:gd name="T28" fmla="*/ 6 w 623"/>
                <a:gd name="T29" fmla="*/ 18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cs-CZ" dirty="0">
                <a:effectLst>
                  <a:outerShdw blurRad="38100" dist="38100" dir="2700000" algn="tl">
                    <a:srgbClr val="000000">
                      <a:alpha val="43137"/>
                    </a:srgbClr>
                  </a:outerShdw>
                </a:effectLst>
                <a:cs typeface="+mn-cs"/>
              </a:endParaRPr>
            </a:p>
          </p:txBody>
        </p:sp>
        <p:sp>
          <p:nvSpPr>
            <p:cNvPr id="15" name="Freeform 13"/>
            <p:cNvSpPr>
              <a:spLocks/>
            </p:cNvSpPr>
            <p:nvPr/>
          </p:nvSpPr>
          <p:spPr bwMode="ltGray">
            <a:xfrm>
              <a:off x="4762" y="3591"/>
              <a:ext cx="996" cy="126"/>
            </a:xfrm>
            <a:custGeom>
              <a:avLst/>
              <a:gdLst>
                <a:gd name="T0" fmla="*/ 754 w 993"/>
                <a:gd name="T1" fmla="*/ 6 h 126"/>
                <a:gd name="T2" fmla="*/ 652 w 993"/>
                <a:gd name="T3" fmla="*/ 6 h 126"/>
                <a:gd name="T4" fmla="*/ 563 w 993"/>
                <a:gd name="T5" fmla="*/ 6 h 126"/>
                <a:gd name="T6" fmla="*/ 479 w 993"/>
                <a:gd name="T7" fmla="*/ 6 h 126"/>
                <a:gd name="T8" fmla="*/ 401 w 993"/>
                <a:gd name="T9" fmla="*/ 6 h 126"/>
                <a:gd name="T10" fmla="*/ 335 w 993"/>
                <a:gd name="T11" fmla="*/ 0 h 126"/>
                <a:gd name="T12" fmla="*/ 276 w 993"/>
                <a:gd name="T13" fmla="*/ 0 h 126"/>
                <a:gd name="T14" fmla="*/ 222 w 993"/>
                <a:gd name="T15" fmla="*/ 0 h 126"/>
                <a:gd name="T16" fmla="*/ 180 w 993"/>
                <a:gd name="T17" fmla="*/ 6 h 126"/>
                <a:gd name="T18" fmla="*/ 138 w 993"/>
                <a:gd name="T19" fmla="*/ 6 h 126"/>
                <a:gd name="T20" fmla="*/ 108 w 993"/>
                <a:gd name="T21" fmla="*/ 6 h 126"/>
                <a:gd name="T22" fmla="*/ 54 w 993"/>
                <a:gd name="T23" fmla="*/ 6 h 126"/>
                <a:gd name="T24" fmla="*/ 24 w 993"/>
                <a:gd name="T25" fmla="*/ 12 h 126"/>
                <a:gd name="T26" fmla="*/ 6 w 993"/>
                <a:gd name="T27" fmla="*/ 18 h 126"/>
                <a:gd name="T28" fmla="*/ 0 w 993"/>
                <a:gd name="T29" fmla="*/ 24 h 126"/>
                <a:gd name="T30" fmla="*/ 12 w 993"/>
                <a:gd name="T31" fmla="*/ 42 h 126"/>
                <a:gd name="T32" fmla="*/ 18 w 993"/>
                <a:gd name="T33" fmla="*/ 48 h 126"/>
                <a:gd name="T34" fmla="*/ 30 w 993"/>
                <a:gd name="T35" fmla="*/ 54 h 126"/>
                <a:gd name="T36" fmla="*/ 60 w 993"/>
                <a:gd name="T37" fmla="*/ 60 h 126"/>
                <a:gd name="T38" fmla="*/ 90 w 993"/>
                <a:gd name="T39" fmla="*/ 72 h 126"/>
                <a:gd name="T40" fmla="*/ 144 w 993"/>
                <a:gd name="T41" fmla="*/ 84 h 126"/>
                <a:gd name="T42" fmla="*/ 210 w 993"/>
                <a:gd name="T43" fmla="*/ 90 h 126"/>
                <a:gd name="T44" fmla="*/ 293 w 993"/>
                <a:gd name="T45" fmla="*/ 102 h 126"/>
                <a:gd name="T46" fmla="*/ 389 w 993"/>
                <a:gd name="T47" fmla="*/ 108 h 126"/>
                <a:gd name="T48" fmla="*/ 503 w 993"/>
                <a:gd name="T49" fmla="*/ 120 h 126"/>
                <a:gd name="T50" fmla="*/ 622 w 993"/>
                <a:gd name="T51" fmla="*/ 120 h 126"/>
                <a:gd name="T52" fmla="*/ 754 w 993"/>
                <a:gd name="T53" fmla="*/ 126 h 126"/>
                <a:gd name="T54" fmla="*/ 873 w 993"/>
                <a:gd name="T55" fmla="*/ 126 h 126"/>
                <a:gd name="T56" fmla="*/ 993 w 993"/>
                <a:gd name="T57" fmla="*/ 126 h 126"/>
                <a:gd name="T58" fmla="*/ 993 w 993"/>
                <a:gd name="T59" fmla="*/ 12 h 126"/>
                <a:gd name="T60" fmla="*/ 879 w 993"/>
                <a:gd name="T61" fmla="*/ 12 h 126"/>
                <a:gd name="T62" fmla="*/ 754 w 993"/>
                <a:gd name="T63" fmla="*/ 6 h 126"/>
                <a:gd name="T64" fmla="*/ 754 w 993"/>
                <a:gd name="T65" fmla="*/ 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cs-CZ" dirty="0">
                <a:effectLst>
                  <a:outerShdw blurRad="38100" dist="38100" dir="2700000" algn="tl">
                    <a:srgbClr val="000000">
                      <a:alpha val="43137"/>
                    </a:srgbClr>
                  </a:outerShdw>
                </a:effectLst>
                <a:cs typeface="+mn-cs"/>
              </a:endParaRPr>
            </a:p>
          </p:txBody>
        </p:sp>
        <p:sp>
          <p:nvSpPr>
            <p:cNvPr id="16" name="Freeform 14"/>
            <p:cNvSpPr>
              <a:spLocks/>
            </p:cNvSpPr>
            <p:nvPr/>
          </p:nvSpPr>
          <p:spPr bwMode="ltGray">
            <a:xfrm>
              <a:off x="4786" y="3645"/>
              <a:ext cx="972" cy="245"/>
            </a:xfrm>
            <a:custGeom>
              <a:avLst/>
              <a:gdLst>
                <a:gd name="T0" fmla="*/ 0 w 969"/>
                <a:gd name="T1" fmla="*/ 0 h 245"/>
                <a:gd name="T2" fmla="*/ 24 w 969"/>
                <a:gd name="T3" fmla="*/ 54 h 245"/>
                <a:gd name="T4" fmla="*/ 66 w 969"/>
                <a:gd name="T5" fmla="*/ 96 h 245"/>
                <a:gd name="T6" fmla="*/ 120 w 969"/>
                <a:gd name="T7" fmla="*/ 137 h 245"/>
                <a:gd name="T8" fmla="*/ 198 w 969"/>
                <a:gd name="T9" fmla="*/ 173 h 245"/>
                <a:gd name="T10" fmla="*/ 293 w 969"/>
                <a:gd name="T11" fmla="*/ 203 h 245"/>
                <a:gd name="T12" fmla="*/ 353 w 969"/>
                <a:gd name="T13" fmla="*/ 215 h 245"/>
                <a:gd name="T14" fmla="*/ 413 w 969"/>
                <a:gd name="T15" fmla="*/ 227 h 245"/>
                <a:gd name="T16" fmla="*/ 479 w 969"/>
                <a:gd name="T17" fmla="*/ 233 h 245"/>
                <a:gd name="T18" fmla="*/ 556 w 969"/>
                <a:gd name="T19" fmla="*/ 239 h 245"/>
                <a:gd name="T20" fmla="*/ 634 w 969"/>
                <a:gd name="T21" fmla="*/ 245 h 245"/>
                <a:gd name="T22" fmla="*/ 724 w 969"/>
                <a:gd name="T23" fmla="*/ 245 h 245"/>
                <a:gd name="T24" fmla="*/ 855 w 969"/>
                <a:gd name="T25" fmla="*/ 245 h 245"/>
                <a:gd name="T26" fmla="*/ 969 w 969"/>
                <a:gd name="T27" fmla="*/ 239 h 245"/>
                <a:gd name="T28" fmla="*/ 969 w 969"/>
                <a:gd name="T29" fmla="*/ 60 h 245"/>
                <a:gd name="T30" fmla="*/ 700 w 969"/>
                <a:gd name="T31" fmla="*/ 60 h 245"/>
                <a:gd name="T32" fmla="*/ 503 w 969"/>
                <a:gd name="T33" fmla="*/ 54 h 245"/>
                <a:gd name="T34" fmla="*/ 317 w 969"/>
                <a:gd name="T35" fmla="*/ 42 h 245"/>
                <a:gd name="T36" fmla="*/ 150 w 969"/>
                <a:gd name="T37" fmla="*/ 24 h 245"/>
                <a:gd name="T38" fmla="*/ 72 w 969"/>
                <a:gd name="T39" fmla="*/ 12 h 245"/>
                <a:gd name="T40" fmla="*/ 0 w 969"/>
                <a:gd name="T41" fmla="*/ 0 h 245"/>
                <a:gd name="T42" fmla="*/ 0 w 969"/>
                <a:gd name="T43"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cs-CZ" dirty="0">
                <a:effectLst>
                  <a:outerShdw blurRad="38100" dist="38100" dir="2700000" algn="tl">
                    <a:srgbClr val="000000">
                      <a:alpha val="43137"/>
                    </a:srgbClr>
                  </a:outerShdw>
                </a:effectLst>
                <a:cs typeface="+mn-cs"/>
              </a:endParaRPr>
            </a:p>
          </p:txBody>
        </p:sp>
        <p:sp>
          <p:nvSpPr>
            <p:cNvPr id="17" name="Freeform 15"/>
            <p:cNvSpPr>
              <a:spLocks/>
            </p:cNvSpPr>
            <p:nvPr/>
          </p:nvSpPr>
          <p:spPr bwMode="ltGray">
            <a:xfrm>
              <a:off x="4804" y="3591"/>
              <a:ext cx="954" cy="90"/>
            </a:xfrm>
            <a:custGeom>
              <a:avLst/>
              <a:gdLst>
                <a:gd name="T0" fmla="*/ 700 w 951"/>
                <a:gd name="T1" fmla="*/ 0 h 90"/>
                <a:gd name="T2" fmla="*/ 598 w 951"/>
                <a:gd name="T3" fmla="*/ 0 h 90"/>
                <a:gd name="T4" fmla="*/ 515 w 951"/>
                <a:gd name="T5" fmla="*/ 0 h 90"/>
                <a:gd name="T6" fmla="*/ 431 w 951"/>
                <a:gd name="T7" fmla="*/ 0 h 90"/>
                <a:gd name="T8" fmla="*/ 365 w 951"/>
                <a:gd name="T9" fmla="*/ 0 h 90"/>
                <a:gd name="T10" fmla="*/ 299 w 951"/>
                <a:gd name="T11" fmla="*/ 0 h 90"/>
                <a:gd name="T12" fmla="*/ 245 w 951"/>
                <a:gd name="T13" fmla="*/ 0 h 90"/>
                <a:gd name="T14" fmla="*/ 198 w 951"/>
                <a:gd name="T15" fmla="*/ 0 h 90"/>
                <a:gd name="T16" fmla="*/ 162 w 951"/>
                <a:gd name="T17" fmla="*/ 0 h 90"/>
                <a:gd name="T18" fmla="*/ 126 w 951"/>
                <a:gd name="T19" fmla="*/ 6 h 90"/>
                <a:gd name="T20" fmla="*/ 96 w 951"/>
                <a:gd name="T21" fmla="*/ 6 h 90"/>
                <a:gd name="T22" fmla="*/ 54 w 951"/>
                <a:gd name="T23" fmla="*/ 12 h 90"/>
                <a:gd name="T24" fmla="*/ 30 w 951"/>
                <a:gd name="T25" fmla="*/ 12 h 90"/>
                <a:gd name="T26" fmla="*/ 12 w 951"/>
                <a:gd name="T27" fmla="*/ 18 h 90"/>
                <a:gd name="T28" fmla="*/ 6 w 951"/>
                <a:gd name="T29" fmla="*/ 18 h 90"/>
                <a:gd name="T30" fmla="*/ 0 w 951"/>
                <a:gd name="T31" fmla="*/ 24 h 90"/>
                <a:gd name="T32" fmla="*/ 6 w 951"/>
                <a:gd name="T33" fmla="*/ 30 h 90"/>
                <a:gd name="T34" fmla="*/ 24 w 951"/>
                <a:gd name="T35" fmla="*/ 36 h 90"/>
                <a:gd name="T36" fmla="*/ 54 w 951"/>
                <a:gd name="T37" fmla="*/ 42 h 90"/>
                <a:gd name="T38" fmla="*/ 102 w 951"/>
                <a:gd name="T39" fmla="*/ 54 h 90"/>
                <a:gd name="T40" fmla="*/ 168 w 951"/>
                <a:gd name="T41" fmla="*/ 60 h 90"/>
                <a:gd name="T42" fmla="*/ 251 w 951"/>
                <a:gd name="T43" fmla="*/ 66 h 90"/>
                <a:gd name="T44" fmla="*/ 341 w 951"/>
                <a:gd name="T45" fmla="*/ 78 h 90"/>
                <a:gd name="T46" fmla="*/ 449 w 951"/>
                <a:gd name="T47" fmla="*/ 84 h 90"/>
                <a:gd name="T48" fmla="*/ 568 w 951"/>
                <a:gd name="T49" fmla="*/ 84 h 90"/>
                <a:gd name="T50" fmla="*/ 694 w 951"/>
                <a:gd name="T51" fmla="*/ 90 h 90"/>
                <a:gd name="T52" fmla="*/ 825 w 951"/>
                <a:gd name="T53" fmla="*/ 90 h 90"/>
                <a:gd name="T54" fmla="*/ 951 w 951"/>
                <a:gd name="T55" fmla="*/ 90 h 90"/>
                <a:gd name="T56" fmla="*/ 951 w 951"/>
                <a:gd name="T57" fmla="*/ 6 h 90"/>
                <a:gd name="T58" fmla="*/ 831 w 951"/>
                <a:gd name="T59" fmla="*/ 6 h 90"/>
                <a:gd name="T60" fmla="*/ 772 w 951"/>
                <a:gd name="T61" fmla="*/ 6 h 90"/>
                <a:gd name="T62" fmla="*/ 700 w 951"/>
                <a:gd name="T63" fmla="*/ 0 h 90"/>
                <a:gd name="T64" fmla="*/ 700 w 951"/>
                <a:gd name="T65"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cs-CZ" dirty="0">
                <a:effectLst>
                  <a:outerShdw blurRad="38100" dist="38100" dir="2700000" algn="tl">
                    <a:srgbClr val="000000">
                      <a:alpha val="43137"/>
                    </a:srgbClr>
                  </a:outerShdw>
                </a:effectLst>
                <a:cs typeface="+mn-cs"/>
              </a:endParaRPr>
            </a:p>
          </p:txBody>
        </p:sp>
        <p:sp>
          <p:nvSpPr>
            <p:cNvPr id="18" name="Freeform 16"/>
            <p:cNvSpPr>
              <a:spLocks/>
            </p:cNvSpPr>
            <p:nvPr/>
          </p:nvSpPr>
          <p:spPr bwMode="ltGray">
            <a:xfrm>
              <a:off x="3059" y="1541"/>
              <a:ext cx="102" cy="155"/>
            </a:xfrm>
            <a:custGeom>
              <a:avLst/>
              <a:gdLst>
                <a:gd name="T0" fmla="*/ 102 w 102"/>
                <a:gd name="T1" fmla="*/ 0 h 155"/>
                <a:gd name="T2" fmla="*/ 0 w 102"/>
                <a:gd name="T3" fmla="*/ 12 h 155"/>
                <a:gd name="T4" fmla="*/ 30 w 102"/>
                <a:gd name="T5" fmla="*/ 72 h 155"/>
                <a:gd name="T6" fmla="*/ 30 w 102"/>
                <a:gd name="T7" fmla="*/ 155 h 155"/>
                <a:gd name="T8" fmla="*/ 72 w 102"/>
                <a:gd name="T9" fmla="*/ 155 h 155"/>
                <a:gd name="T10" fmla="*/ 72 w 102"/>
                <a:gd name="T11" fmla="*/ 66 h 155"/>
                <a:gd name="T12" fmla="*/ 102 w 102"/>
                <a:gd name="T13" fmla="*/ 0 h 155"/>
                <a:gd name="T14" fmla="*/ 102 w 102"/>
                <a:gd name="T15" fmla="*/ 0 h 1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cs-CZ" dirty="0">
                <a:effectLst>
                  <a:outerShdw blurRad="38100" dist="38100" dir="2700000" algn="tl">
                    <a:srgbClr val="000000">
                      <a:alpha val="43137"/>
                    </a:srgbClr>
                  </a:outerShdw>
                </a:effectLst>
                <a:cs typeface="+mn-cs"/>
              </a:endParaRPr>
            </a:p>
          </p:txBody>
        </p:sp>
        <p:sp>
          <p:nvSpPr>
            <p:cNvPr id="19" name="Freeform 17"/>
            <p:cNvSpPr>
              <a:spLocks noEditPoints="1"/>
            </p:cNvSpPr>
            <p:nvPr/>
          </p:nvSpPr>
          <p:spPr bwMode="ltGray">
            <a:xfrm>
              <a:off x="3059" y="1690"/>
              <a:ext cx="90" cy="96"/>
            </a:xfrm>
            <a:custGeom>
              <a:avLst/>
              <a:gdLst>
                <a:gd name="T0" fmla="*/ 48 w 90"/>
                <a:gd name="T1" fmla="*/ 96 h 96"/>
                <a:gd name="T2" fmla="*/ 72 w 90"/>
                <a:gd name="T3" fmla="*/ 72 h 96"/>
                <a:gd name="T4" fmla="*/ 84 w 90"/>
                <a:gd name="T5" fmla="*/ 48 h 96"/>
                <a:gd name="T6" fmla="*/ 90 w 90"/>
                <a:gd name="T7" fmla="*/ 36 h 96"/>
                <a:gd name="T8" fmla="*/ 84 w 90"/>
                <a:gd name="T9" fmla="*/ 24 h 96"/>
                <a:gd name="T10" fmla="*/ 66 w 90"/>
                <a:gd name="T11" fmla="*/ 6 h 96"/>
                <a:gd name="T12" fmla="*/ 42 w 90"/>
                <a:gd name="T13" fmla="*/ 0 h 96"/>
                <a:gd name="T14" fmla="*/ 24 w 90"/>
                <a:gd name="T15" fmla="*/ 0 h 96"/>
                <a:gd name="T16" fmla="*/ 12 w 90"/>
                <a:gd name="T17" fmla="*/ 12 h 96"/>
                <a:gd name="T18" fmla="*/ 6 w 90"/>
                <a:gd name="T19" fmla="*/ 24 h 96"/>
                <a:gd name="T20" fmla="*/ 0 w 90"/>
                <a:gd name="T21" fmla="*/ 36 h 96"/>
                <a:gd name="T22" fmla="*/ 12 w 90"/>
                <a:gd name="T23" fmla="*/ 66 h 96"/>
                <a:gd name="T24" fmla="*/ 30 w 90"/>
                <a:gd name="T25" fmla="*/ 84 h 96"/>
                <a:gd name="T26" fmla="*/ 48 w 90"/>
                <a:gd name="T27" fmla="*/ 96 h 96"/>
                <a:gd name="T28" fmla="*/ 48 w 90"/>
                <a:gd name="T29" fmla="*/ 96 h 96"/>
                <a:gd name="T30" fmla="*/ 48 w 90"/>
                <a:gd name="T31" fmla="*/ 12 h 96"/>
                <a:gd name="T32" fmla="*/ 66 w 90"/>
                <a:gd name="T33" fmla="*/ 18 h 96"/>
                <a:gd name="T34" fmla="*/ 72 w 90"/>
                <a:gd name="T35" fmla="*/ 24 h 96"/>
                <a:gd name="T36" fmla="*/ 72 w 90"/>
                <a:gd name="T37" fmla="*/ 36 h 96"/>
                <a:gd name="T38" fmla="*/ 72 w 90"/>
                <a:gd name="T39" fmla="*/ 48 h 96"/>
                <a:gd name="T40" fmla="*/ 54 w 90"/>
                <a:gd name="T41" fmla="*/ 66 h 96"/>
                <a:gd name="T42" fmla="*/ 48 w 90"/>
                <a:gd name="T43" fmla="*/ 78 h 96"/>
                <a:gd name="T44" fmla="*/ 30 w 90"/>
                <a:gd name="T45" fmla="*/ 66 h 96"/>
                <a:gd name="T46" fmla="*/ 24 w 90"/>
                <a:gd name="T47" fmla="*/ 48 h 96"/>
                <a:gd name="T48" fmla="*/ 18 w 90"/>
                <a:gd name="T49" fmla="*/ 30 h 96"/>
                <a:gd name="T50" fmla="*/ 30 w 90"/>
                <a:gd name="T51" fmla="*/ 12 h 96"/>
                <a:gd name="T52" fmla="*/ 48 w 90"/>
                <a:gd name="T53" fmla="*/ 12 h 96"/>
                <a:gd name="T54" fmla="*/ 48 w 90"/>
                <a:gd name="T55"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cs-CZ" dirty="0">
                <a:effectLst>
                  <a:outerShdw blurRad="38100" dist="38100" dir="2700000" algn="tl">
                    <a:srgbClr val="000000">
                      <a:alpha val="43137"/>
                    </a:srgbClr>
                  </a:outerShdw>
                </a:effectLst>
                <a:cs typeface="+mn-cs"/>
              </a:endParaRPr>
            </a:p>
          </p:txBody>
        </p:sp>
        <p:sp>
          <p:nvSpPr>
            <p:cNvPr id="20" name="Freeform 18"/>
            <p:cNvSpPr>
              <a:spLocks noEditPoints="1"/>
            </p:cNvSpPr>
            <p:nvPr/>
          </p:nvSpPr>
          <p:spPr bwMode="ltGray">
            <a:xfrm>
              <a:off x="3059" y="1768"/>
              <a:ext cx="90" cy="108"/>
            </a:xfrm>
            <a:custGeom>
              <a:avLst/>
              <a:gdLst>
                <a:gd name="T0" fmla="*/ 0 w 90"/>
                <a:gd name="T1" fmla="*/ 90 h 108"/>
                <a:gd name="T2" fmla="*/ 12 w 90"/>
                <a:gd name="T3" fmla="*/ 102 h 108"/>
                <a:gd name="T4" fmla="*/ 24 w 90"/>
                <a:gd name="T5" fmla="*/ 108 h 108"/>
                <a:gd name="T6" fmla="*/ 54 w 90"/>
                <a:gd name="T7" fmla="*/ 108 h 108"/>
                <a:gd name="T8" fmla="*/ 78 w 90"/>
                <a:gd name="T9" fmla="*/ 96 h 108"/>
                <a:gd name="T10" fmla="*/ 90 w 90"/>
                <a:gd name="T11" fmla="*/ 72 h 108"/>
                <a:gd name="T12" fmla="*/ 84 w 90"/>
                <a:gd name="T13" fmla="*/ 42 h 108"/>
                <a:gd name="T14" fmla="*/ 66 w 90"/>
                <a:gd name="T15" fmla="*/ 24 h 108"/>
                <a:gd name="T16" fmla="*/ 54 w 90"/>
                <a:gd name="T17" fmla="*/ 12 h 108"/>
                <a:gd name="T18" fmla="*/ 48 w 90"/>
                <a:gd name="T19" fmla="*/ 6 h 108"/>
                <a:gd name="T20" fmla="*/ 48 w 90"/>
                <a:gd name="T21" fmla="*/ 6 h 108"/>
                <a:gd name="T22" fmla="*/ 48 w 90"/>
                <a:gd name="T23" fmla="*/ 0 h 108"/>
                <a:gd name="T24" fmla="*/ 24 w 90"/>
                <a:gd name="T25" fmla="*/ 24 h 108"/>
                <a:gd name="T26" fmla="*/ 6 w 90"/>
                <a:gd name="T27" fmla="*/ 48 h 108"/>
                <a:gd name="T28" fmla="*/ 0 w 90"/>
                <a:gd name="T29" fmla="*/ 66 h 108"/>
                <a:gd name="T30" fmla="*/ 0 w 90"/>
                <a:gd name="T31" fmla="*/ 90 h 108"/>
                <a:gd name="T32" fmla="*/ 0 w 90"/>
                <a:gd name="T33" fmla="*/ 90 h 108"/>
                <a:gd name="T34" fmla="*/ 12 w 90"/>
                <a:gd name="T35" fmla="*/ 66 h 108"/>
                <a:gd name="T36" fmla="*/ 18 w 90"/>
                <a:gd name="T37" fmla="*/ 48 h 108"/>
                <a:gd name="T38" fmla="*/ 30 w 90"/>
                <a:gd name="T39" fmla="*/ 36 h 108"/>
                <a:gd name="T40" fmla="*/ 42 w 90"/>
                <a:gd name="T41" fmla="*/ 24 h 108"/>
                <a:gd name="T42" fmla="*/ 48 w 90"/>
                <a:gd name="T43" fmla="*/ 18 h 108"/>
                <a:gd name="T44" fmla="*/ 66 w 90"/>
                <a:gd name="T45" fmla="*/ 30 h 108"/>
                <a:gd name="T46" fmla="*/ 72 w 90"/>
                <a:gd name="T47" fmla="*/ 48 h 108"/>
                <a:gd name="T48" fmla="*/ 78 w 90"/>
                <a:gd name="T49" fmla="*/ 72 h 108"/>
                <a:gd name="T50" fmla="*/ 78 w 90"/>
                <a:gd name="T51" fmla="*/ 84 h 108"/>
                <a:gd name="T52" fmla="*/ 66 w 90"/>
                <a:gd name="T53" fmla="*/ 96 h 108"/>
                <a:gd name="T54" fmla="*/ 42 w 90"/>
                <a:gd name="T55" fmla="*/ 102 h 108"/>
                <a:gd name="T56" fmla="*/ 30 w 90"/>
                <a:gd name="T57" fmla="*/ 96 h 108"/>
                <a:gd name="T58" fmla="*/ 18 w 90"/>
                <a:gd name="T59" fmla="*/ 90 h 108"/>
                <a:gd name="T60" fmla="*/ 12 w 90"/>
                <a:gd name="T61" fmla="*/ 78 h 108"/>
                <a:gd name="T62" fmla="*/ 12 w 90"/>
                <a:gd name="T63" fmla="*/ 66 h 108"/>
                <a:gd name="T64" fmla="*/ 12 w 90"/>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cs-CZ" dirty="0">
                <a:effectLst>
                  <a:outerShdw blurRad="38100" dist="38100" dir="2700000" algn="tl">
                    <a:srgbClr val="000000">
                      <a:alpha val="43137"/>
                    </a:srgbClr>
                  </a:outerShdw>
                </a:effectLst>
                <a:cs typeface="+mn-cs"/>
              </a:endParaRPr>
            </a:p>
          </p:txBody>
        </p:sp>
        <p:sp>
          <p:nvSpPr>
            <p:cNvPr id="21" name="Freeform 19"/>
            <p:cNvSpPr>
              <a:spLocks/>
            </p:cNvSpPr>
            <p:nvPr/>
          </p:nvSpPr>
          <p:spPr bwMode="ltGray">
            <a:xfrm>
              <a:off x="5470" y="1205"/>
              <a:ext cx="102" cy="156"/>
            </a:xfrm>
            <a:custGeom>
              <a:avLst/>
              <a:gdLst>
                <a:gd name="T0" fmla="*/ 102 w 102"/>
                <a:gd name="T1" fmla="*/ 0 h 156"/>
                <a:gd name="T2" fmla="*/ 0 w 102"/>
                <a:gd name="T3" fmla="*/ 6 h 156"/>
                <a:gd name="T4" fmla="*/ 30 w 102"/>
                <a:gd name="T5" fmla="*/ 72 h 156"/>
                <a:gd name="T6" fmla="*/ 30 w 102"/>
                <a:gd name="T7" fmla="*/ 156 h 156"/>
                <a:gd name="T8" fmla="*/ 72 w 102"/>
                <a:gd name="T9" fmla="*/ 156 h 156"/>
                <a:gd name="T10" fmla="*/ 72 w 102"/>
                <a:gd name="T11" fmla="*/ 66 h 156"/>
                <a:gd name="T12" fmla="*/ 102 w 102"/>
                <a:gd name="T13" fmla="*/ 0 h 156"/>
                <a:gd name="T14" fmla="*/ 102 w 102"/>
                <a:gd name="T15" fmla="*/ 0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cs-CZ" dirty="0">
                <a:effectLst>
                  <a:outerShdw blurRad="38100" dist="38100" dir="2700000" algn="tl">
                    <a:srgbClr val="000000">
                      <a:alpha val="43137"/>
                    </a:srgbClr>
                  </a:outerShdw>
                </a:effectLst>
                <a:cs typeface="+mn-cs"/>
              </a:endParaRPr>
            </a:p>
          </p:txBody>
        </p:sp>
        <p:sp>
          <p:nvSpPr>
            <p:cNvPr id="22" name="Freeform 20"/>
            <p:cNvSpPr>
              <a:spLocks noEditPoints="1"/>
            </p:cNvSpPr>
            <p:nvPr/>
          </p:nvSpPr>
          <p:spPr bwMode="ltGray">
            <a:xfrm>
              <a:off x="5476" y="1349"/>
              <a:ext cx="84" cy="96"/>
            </a:xfrm>
            <a:custGeom>
              <a:avLst/>
              <a:gdLst>
                <a:gd name="T0" fmla="*/ 42 w 84"/>
                <a:gd name="T1" fmla="*/ 96 h 96"/>
                <a:gd name="T2" fmla="*/ 66 w 84"/>
                <a:gd name="T3" fmla="*/ 78 h 96"/>
                <a:gd name="T4" fmla="*/ 84 w 84"/>
                <a:gd name="T5" fmla="*/ 54 h 96"/>
                <a:gd name="T6" fmla="*/ 84 w 84"/>
                <a:gd name="T7" fmla="*/ 30 h 96"/>
                <a:gd name="T8" fmla="*/ 66 w 84"/>
                <a:gd name="T9" fmla="*/ 6 h 96"/>
                <a:gd name="T10" fmla="*/ 42 w 84"/>
                <a:gd name="T11" fmla="*/ 0 h 96"/>
                <a:gd name="T12" fmla="*/ 24 w 84"/>
                <a:gd name="T13" fmla="*/ 6 h 96"/>
                <a:gd name="T14" fmla="*/ 12 w 84"/>
                <a:gd name="T15" fmla="*/ 18 h 96"/>
                <a:gd name="T16" fmla="*/ 6 w 84"/>
                <a:gd name="T17" fmla="*/ 30 h 96"/>
                <a:gd name="T18" fmla="*/ 0 w 84"/>
                <a:gd name="T19" fmla="*/ 42 h 96"/>
                <a:gd name="T20" fmla="*/ 12 w 84"/>
                <a:gd name="T21" fmla="*/ 66 h 96"/>
                <a:gd name="T22" fmla="*/ 30 w 84"/>
                <a:gd name="T23" fmla="*/ 84 h 96"/>
                <a:gd name="T24" fmla="*/ 42 w 84"/>
                <a:gd name="T25" fmla="*/ 96 h 96"/>
                <a:gd name="T26" fmla="*/ 42 w 84"/>
                <a:gd name="T27" fmla="*/ 96 h 96"/>
                <a:gd name="T28" fmla="*/ 48 w 84"/>
                <a:gd name="T29" fmla="*/ 12 h 96"/>
                <a:gd name="T30" fmla="*/ 66 w 84"/>
                <a:gd name="T31" fmla="*/ 18 h 96"/>
                <a:gd name="T32" fmla="*/ 72 w 84"/>
                <a:gd name="T33" fmla="*/ 30 h 96"/>
                <a:gd name="T34" fmla="*/ 72 w 84"/>
                <a:gd name="T35" fmla="*/ 42 h 96"/>
                <a:gd name="T36" fmla="*/ 66 w 84"/>
                <a:gd name="T37" fmla="*/ 54 h 96"/>
                <a:gd name="T38" fmla="*/ 54 w 84"/>
                <a:gd name="T39" fmla="*/ 72 h 96"/>
                <a:gd name="T40" fmla="*/ 42 w 84"/>
                <a:gd name="T41" fmla="*/ 84 h 96"/>
                <a:gd name="T42" fmla="*/ 42 w 84"/>
                <a:gd name="T43" fmla="*/ 84 h 96"/>
                <a:gd name="T44" fmla="*/ 30 w 84"/>
                <a:gd name="T45" fmla="*/ 72 h 96"/>
                <a:gd name="T46" fmla="*/ 18 w 84"/>
                <a:gd name="T47" fmla="*/ 54 h 96"/>
                <a:gd name="T48" fmla="*/ 18 w 84"/>
                <a:gd name="T49" fmla="*/ 30 h 96"/>
                <a:gd name="T50" fmla="*/ 30 w 84"/>
                <a:gd name="T51" fmla="*/ 18 h 96"/>
                <a:gd name="T52" fmla="*/ 48 w 84"/>
                <a:gd name="T53" fmla="*/ 12 h 96"/>
                <a:gd name="T54" fmla="*/ 48 w 84"/>
                <a:gd name="T55"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cs-CZ" dirty="0">
                <a:effectLst>
                  <a:outerShdw blurRad="38100" dist="38100" dir="2700000" algn="tl">
                    <a:srgbClr val="000000">
                      <a:alpha val="43137"/>
                    </a:srgbClr>
                  </a:outerShdw>
                </a:effectLst>
                <a:cs typeface="+mn-cs"/>
              </a:endParaRPr>
            </a:p>
          </p:txBody>
        </p:sp>
        <p:sp>
          <p:nvSpPr>
            <p:cNvPr id="23" name="Freeform 21"/>
            <p:cNvSpPr>
              <a:spLocks noEditPoints="1"/>
            </p:cNvSpPr>
            <p:nvPr/>
          </p:nvSpPr>
          <p:spPr bwMode="ltGray">
            <a:xfrm>
              <a:off x="5470" y="1433"/>
              <a:ext cx="90" cy="108"/>
            </a:xfrm>
            <a:custGeom>
              <a:avLst/>
              <a:gdLst>
                <a:gd name="T0" fmla="*/ 6 w 90"/>
                <a:gd name="T1" fmla="*/ 90 h 108"/>
                <a:gd name="T2" fmla="*/ 18 w 90"/>
                <a:gd name="T3" fmla="*/ 102 h 108"/>
                <a:gd name="T4" fmla="*/ 30 w 90"/>
                <a:gd name="T5" fmla="*/ 108 h 108"/>
                <a:gd name="T6" fmla="*/ 60 w 90"/>
                <a:gd name="T7" fmla="*/ 108 h 108"/>
                <a:gd name="T8" fmla="*/ 84 w 90"/>
                <a:gd name="T9" fmla="*/ 96 h 108"/>
                <a:gd name="T10" fmla="*/ 90 w 90"/>
                <a:gd name="T11" fmla="*/ 84 h 108"/>
                <a:gd name="T12" fmla="*/ 90 w 90"/>
                <a:gd name="T13" fmla="*/ 66 h 108"/>
                <a:gd name="T14" fmla="*/ 84 w 90"/>
                <a:gd name="T15" fmla="*/ 36 h 108"/>
                <a:gd name="T16" fmla="*/ 72 w 90"/>
                <a:gd name="T17" fmla="*/ 18 h 108"/>
                <a:gd name="T18" fmla="*/ 60 w 90"/>
                <a:gd name="T19" fmla="*/ 6 h 108"/>
                <a:gd name="T20" fmla="*/ 54 w 90"/>
                <a:gd name="T21" fmla="*/ 0 h 108"/>
                <a:gd name="T22" fmla="*/ 54 w 90"/>
                <a:gd name="T23" fmla="*/ 0 h 108"/>
                <a:gd name="T24" fmla="*/ 48 w 90"/>
                <a:gd name="T25" fmla="*/ 0 h 108"/>
                <a:gd name="T26" fmla="*/ 24 w 90"/>
                <a:gd name="T27" fmla="*/ 24 h 108"/>
                <a:gd name="T28" fmla="*/ 12 w 90"/>
                <a:gd name="T29" fmla="*/ 48 h 108"/>
                <a:gd name="T30" fmla="*/ 0 w 90"/>
                <a:gd name="T31" fmla="*/ 66 h 108"/>
                <a:gd name="T32" fmla="*/ 6 w 90"/>
                <a:gd name="T33" fmla="*/ 90 h 108"/>
                <a:gd name="T34" fmla="*/ 6 w 90"/>
                <a:gd name="T35" fmla="*/ 90 h 108"/>
                <a:gd name="T36" fmla="*/ 18 w 90"/>
                <a:gd name="T37" fmla="*/ 66 h 108"/>
                <a:gd name="T38" fmla="*/ 24 w 90"/>
                <a:gd name="T39" fmla="*/ 48 h 108"/>
                <a:gd name="T40" fmla="*/ 36 w 90"/>
                <a:gd name="T41" fmla="*/ 30 h 108"/>
                <a:gd name="T42" fmla="*/ 42 w 90"/>
                <a:gd name="T43" fmla="*/ 18 h 108"/>
                <a:gd name="T44" fmla="*/ 48 w 90"/>
                <a:gd name="T45" fmla="*/ 12 h 108"/>
                <a:gd name="T46" fmla="*/ 78 w 90"/>
                <a:gd name="T47" fmla="*/ 42 h 108"/>
                <a:gd name="T48" fmla="*/ 84 w 90"/>
                <a:gd name="T49" fmla="*/ 66 h 108"/>
                <a:gd name="T50" fmla="*/ 66 w 90"/>
                <a:gd name="T51" fmla="*/ 90 h 108"/>
                <a:gd name="T52" fmla="*/ 54 w 90"/>
                <a:gd name="T53" fmla="*/ 96 h 108"/>
                <a:gd name="T54" fmla="*/ 42 w 90"/>
                <a:gd name="T55" fmla="*/ 96 h 108"/>
                <a:gd name="T56" fmla="*/ 30 w 90"/>
                <a:gd name="T57" fmla="*/ 96 h 108"/>
                <a:gd name="T58" fmla="*/ 24 w 90"/>
                <a:gd name="T59" fmla="*/ 84 h 108"/>
                <a:gd name="T60" fmla="*/ 18 w 90"/>
                <a:gd name="T61" fmla="*/ 78 h 108"/>
                <a:gd name="T62" fmla="*/ 18 w 90"/>
                <a:gd name="T63" fmla="*/ 66 h 108"/>
                <a:gd name="T64" fmla="*/ 18 w 90"/>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cs-CZ" dirty="0">
                <a:effectLst>
                  <a:outerShdw blurRad="38100" dist="38100" dir="2700000" algn="tl">
                    <a:srgbClr val="000000">
                      <a:alpha val="43137"/>
                    </a:srgbClr>
                  </a:outerShdw>
                </a:effectLst>
                <a:cs typeface="+mn-cs"/>
              </a:endParaRPr>
            </a:p>
          </p:txBody>
        </p:sp>
        <p:sp>
          <p:nvSpPr>
            <p:cNvPr id="24" name="Freeform 22"/>
            <p:cNvSpPr>
              <a:spLocks noEditPoints="1"/>
            </p:cNvSpPr>
            <p:nvPr/>
          </p:nvSpPr>
          <p:spPr bwMode="ltGray">
            <a:xfrm>
              <a:off x="5428" y="3525"/>
              <a:ext cx="66" cy="96"/>
            </a:xfrm>
            <a:custGeom>
              <a:avLst/>
              <a:gdLst>
                <a:gd name="T0" fmla="*/ 30 w 66"/>
                <a:gd name="T1" fmla="*/ 96 h 96"/>
                <a:gd name="T2" fmla="*/ 54 w 66"/>
                <a:gd name="T3" fmla="*/ 72 h 96"/>
                <a:gd name="T4" fmla="*/ 66 w 66"/>
                <a:gd name="T5" fmla="*/ 48 h 96"/>
                <a:gd name="T6" fmla="*/ 66 w 66"/>
                <a:gd name="T7" fmla="*/ 24 h 96"/>
                <a:gd name="T8" fmla="*/ 54 w 66"/>
                <a:gd name="T9" fmla="*/ 6 h 96"/>
                <a:gd name="T10" fmla="*/ 30 w 66"/>
                <a:gd name="T11" fmla="*/ 0 h 96"/>
                <a:gd name="T12" fmla="*/ 18 w 66"/>
                <a:gd name="T13" fmla="*/ 0 h 96"/>
                <a:gd name="T14" fmla="*/ 6 w 66"/>
                <a:gd name="T15" fmla="*/ 12 h 96"/>
                <a:gd name="T16" fmla="*/ 0 w 66"/>
                <a:gd name="T17" fmla="*/ 36 h 96"/>
                <a:gd name="T18" fmla="*/ 6 w 66"/>
                <a:gd name="T19" fmla="*/ 60 h 96"/>
                <a:gd name="T20" fmla="*/ 18 w 66"/>
                <a:gd name="T21" fmla="*/ 84 h 96"/>
                <a:gd name="T22" fmla="*/ 30 w 66"/>
                <a:gd name="T23" fmla="*/ 96 h 96"/>
                <a:gd name="T24" fmla="*/ 30 w 66"/>
                <a:gd name="T25" fmla="*/ 96 h 96"/>
                <a:gd name="T26" fmla="*/ 30 w 66"/>
                <a:gd name="T27" fmla="*/ 12 h 96"/>
                <a:gd name="T28" fmla="*/ 48 w 66"/>
                <a:gd name="T29" fmla="*/ 18 h 96"/>
                <a:gd name="T30" fmla="*/ 54 w 66"/>
                <a:gd name="T31" fmla="*/ 24 h 96"/>
                <a:gd name="T32" fmla="*/ 54 w 66"/>
                <a:gd name="T33" fmla="*/ 36 h 96"/>
                <a:gd name="T34" fmla="*/ 48 w 66"/>
                <a:gd name="T35" fmla="*/ 48 h 96"/>
                <a:gd name="T36" fmla="*/ 36 w 66"/>
                <a:gd name="T37" fmla="*/ 66 h 96"/>
                <a:gd name="T38" fmla="*/ 30 w 66"/>
                <a:gd name="T39" fmla="*/ 78 h 96"/>
                <a:gd name="T40" fmla="*/ 18 w 66"/>
                <a:gd name="T41" fmla="*/ 66 h 96"/>
                <a:gd name="T42" fmla="*/ 12 w 66"/>
                <a:gd name="T43" fmla="*/ 48 h 96"/>
                <a:gd name="T44" fmla="*/ 6 w 66"/>
                <a:gd name="T45" fmla="*/ 30 h 96"/>
                <a:gd name="T46" fmla="*/ 18 w 66"/>
                <a:gd name="T47" fmla="*/ 12 h 96"/>
                <a:gd name="T48" fmla="*/ 30 w 66"/>
                <a:gd name="T49" fmla="*/ 12 h 96"/>
                <a:gd name="T50" fmla="*/ 30 w 66"/>
                <a:gd name="T51"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cs-CZ" dirty="0">
                <a:effectLst>
                  <a:outerShdw blurRad="38100" dist="38100" dir="2700000" algn="tl">
                    <a:srgbClr val="000000">
                      <a:alpha val="43137"/>
                    </a:srgbClr>
                  </a:outerShdw>
                </a:effectLst>
                <a:cs typeface="+mn-cs"/>
              </a:endParaRPr>
            </a:p>
          </p:txBody>
        </p:sp>
        <p:sp>
          <p:nvSpPr>
            <p:cNvPr id="25" name="Freeform 23"/>
            <p:cNvSpPr>
              <a:spLocks/>
            </p:cNvSpPr>
            <p:nvPr/>
          </p:nvSpPr>
          <p:spPr bwMode="ltGray">
            <a:xfrm>
              <a:off x="3017" y="1127"/>
              <a:ext cx="2603" cy="444"/>
            </a:xfrm>
            <a:custGeom>
              <a:avLst/>
              <a:gdLst>
                <a:gd name="T0" fmla="*/ 2577 w 2594"/>
                <a:gd name="T1" fmla="*/ 0 h 444"/>
                <a:gd name="T2" fmla="*/ 2594 w 2594"/>
                <a:gd name="T3" fmla="*/ 72 h 444"/>
                <a:gd name="T4" fmla="*/ 6 w 2594"/>
                <a:gd name="T5" fmla="*/ 444 h 444"/>
                <a:gd name="T6" fmla="*/ 0 w 2594"/>
                <a:gd name="T7" fmla="*/ 396 h 444"/>
                <a:gd name="T8" fmla="*/ 1225 w 2594"/>
                <a:gd name="T9" fmla="*/ 96 h 444"/>
                <a:gd name="T10" fmla="*/ 1351 w 2594"/>
                <a:gd name="T11" fmla="*/ 78 h 444"/>
                <a:gd name="T12" fmla="*/ 2577 w 2594"/>
                <a:gd name="T13" fmla="*/ 0 h 444"/>
                <a:gd name="T14" fmla="*/ 2577 w 2594"/>
                <a:gd name="T15" fmla="*/ 0 h 4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cs-CZ" dirty="0">
                <a:effectLst>
                  <a:outerShdw blurRad="38100" dist="38100" dir="2700000" algn="tl">
                    <a:srgbClr val="000000">
                      <a:alpha val="43137"/>
                    </a:srgbClr>
                  </a:outerShdw>
                </a:effectLst>
                <a:cs typeface="+mn-cs"/>
              </a:endParaRPr>
            </a:p>
          </p:txBody>
        </p:sp>
        <p:sp>
          <p:nvSpPr>
            <p:cNvPr id="26" name="Freeform 24"/>
            <p:cNvSpPr>
              <a:spLocks noEditPoints="1"/>
            </p:cNvSpPr>
            <p:nvPr/>
          </p:nvSpPr>
          <p:spPr bwMode="ltGray">
            <a:xfrm>
              <a:off x="2934" y="3773"/>
              <a:ext cx="84" cy="95"/>
            </a:xfrm>
            <a:custGeom>
              <a:avLst/>
              <a:gdLst>
                <a:gd name="T0" fmla="*/ 36 w 84"/>
                <a:gd name="T1" fmla="*/ 95 h 95"/>
                <a:gd name="T2" fmla="*/ 60 w 84"/>
                <a:gd name="T3" fmla="*/ 77 h 95"/>
                <a:gd name="T4" fmla="*/ 78 w 84"/>
                <a:gd name="T5" fmla="*/ 53 h 95"/>
                <a:gd name="T6" fmla="*/ 84 w 84"/>
                <a:gd name="T7" fmla="*/ 42 h 95"/>
                <a:gd name="T8" fmla="*/ 84 w 84"/>
                <a:gd name="T9" fmla="*/ 30 h 95"/>
                <a:gd name="T10" fmla="*/ 72 w 84"/>
                <a:gd name="T11" fmla="*/ 6 h 95"/>
                <a:gd name="T12" fmla="*/ 42 w 84"/>
                <a:gd name="T13" fmla="*/ 0 h 95"/>
                <a:gd name="T14" fmla="*/ 30 w 84"/>
                <a:gd name="T15" fmla="*/ 0 h 95"/>
                <a:gd name="T16" fmla="*/ 12 w 84"/>
                <a:gd name="T17" fmla="*/ 12 h 95"/>
                <a:gd name="T18" fmla="*/ 0 w 84"/>
                <a:gd name="T19" fmla="*/ 24 h 95"/>
                <a:gd name="T20" fmla="*/ 0 w 84"/>
                <a:gd name="T21" fmla="*/ 36 h 95"/>
                <a:gd name="T22" fmla="*/ 6 w 84"/>
                <a:gd name="T23" fmla="*/ 59 h 95"/>
                <a:gd name="T24" fmla="*/ 24 w 84"/>
                <a:gd name="T25" fmla="*/ 83 h 95"/>
                <a:gd name="T26" fmla="*/ 36 w 84"/>
                <a:gd name="T27" fmla="*/ 95 h 95"/>
                <a:gd name="T28" fmla="*/ 36 w 84"/>
                <a:gd name="T29" fmla="*/ 95 h 95"/>
                <a:gd name="T30" fmla="*/ 48 w 84"/>
                <a:gd name="T31" fmla="*/ 12 h 95"/>
                <a:gd name="T32" fmla="*/ 66 w 84"/>
                <a:gd name="T33" fmla="*/ 18 h 95"/>
                <a:gd name="T34" fmla="*/ 72 w 84"/>
                <a:gd name="T35" fmla="*/ 30 h 95"/>
                <a:gd name="T36" fmla="*/ 72 w 84"/>
                <a:gd name="T37" fmla="*/ 42 h 95"/>
                <a:gd name="T38" fmla="*/ 66 w 84"/>
                <a:gd name="T39" fmla="*/ 53 h 95"/>
                <a:gd name="T40" fmla="*/ 48 w 84"/>
                <a:gd name="T41" fmla="*/ 71 h 95"/>
                <a:gd name="T42" fmla="*/ 42 w 84"/>
                <a:gd name="T43" fmla="*/ 77 h 95"/>
                <a:gd name="T44" fmla="*/ 36 w 84"/>
                <a:gd name="T45" fmla="*/ 77 h 95"/>
                <a:gd name="T46" fmla="*/ 24 w 84"/>
                <a:gd name="T47" fmla="*/ 65 h 95"/>
                <a:gd name="T48" fmla="*/ 18 w 84"/>
                <a:gd name="T49" fmla="*/ 48 h 95"/>
                <a:gd name="T50" fmla="*/ 18 w 84"/>
                <a:gd name="T51" fmla="*/ 30 h 95"/>
                <a:gd name="T52" fmla="*/ 30 w 84"/>
                <a:gd name="T53" fmla="*/ 12 h 95"/>
                <a:gd name="T54" fmla="*/ 48 w 84"/>
                <a:gd name="T55" fmla="*/ 12 h 95"/>
                <a:gd name="T56" fmla="*/ 48 w 84"/>
                <a:gd name="T57" fmla="*/ 1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cs-CZ" dirty="0">
                <a:effectLst>
                  <a:outerShdw blurRad="38100" dist="38100" dir="2700000" algn="tl">
                    <a:srgbClr val="000000">
                      <a:alpha val="43137"/>
                    </a:srgbClr>
                  </a:outerShdw>
                </a:effectLst>
                <a:cs typeface="+mn-cs"/>
              </a:endParaRPr>
            </a:p>
          </p:txBody>
        </p:sp>
        <p:sp>
          <p:nvSpPr>
            <p:cNvPr id="27" name="Freeform 25"/>
            <p:cNvSpPr>
              <a:spLocks noEditPoints="1"/>
            </p:cNvSpPr>
            <p:nvPr/>
          </p:nvSpPr>
          <p:spPr bwMode="ltGray">
            <a:xfrm>
              <a:off x="3779" y="3872"/>
              <a:ext cx="90" cy="108"/>
            </a:xfrm>
            <a:custGeom>
              <a:avLst/>
              <a:gdLst>
                <a:gd name="T0" fmla="*/ 12 w 90"/>
                <a:gd name="T1" fmla="*/ 96 h 108"/>
                <a:gd name="T2" fmla="*/ 24 w 90"/>
                <a:gd name="T3" fmla="*/ 108 h 108"/>
                <a:gd name="T4" fmla="*/ 42 w 90"/>
                <a:gd name="T5" fmla="*/ 108 h 108"/>
                <a:gd name="T6" fmla="*/ 66 w 90"/>
                <a:gd name="T7" fmla="*/ 102 h 108"/>
                <a:gd name="T8" fmla="*/ 84 w 90"/>
                <a:gd name="T9" fmla="*/ 78 h 108"/>
                <a:gd name="T10" fmla="*/ 90 w 90"/>
                <a:gd name="T11" fmla="*/ 66 h 108"/>
                <a:gd name="T12" fmla="*/ 84 w 90"/>
                <a:gd name="T13" fmla="*/ 48 h 108"/>
                <a:gd name="T14" fmla="*/ 66 w 90"/>
                <a:gd name="T15" fmla="*/ 24 h 108"/>
                <a:gd name="T16" fmla="*/ 48 w 90"/>
                <a:gd name="T17" fmla="*/ 12 h 108"/>
                <a:gd name="T18" fmla="*/ 36 w 90"/>
                <a:gd name="T19" fmla="*/ 0 h 108"/>
                <a:gd name="T20" fmla="*/ 30 w 90"/>
                <a:gd name="T21" fmla="*/ 0 h 108"/>
                <a:gd name="T22" fmla="*/ 30 w 90"/>
                <a:gd name="T23" fmla="*/ 0 h 108"/>
                <a:gd name="T24" fmla="*/ 24 w 90"/>
                <a:gd name="T25" fmla="*/ 0 h 108"/>
                <a:gd name="T26" fmla="*/ 12 w 90"/>
                <a:gd name="T27" fmla="*/ 30 h 108"/>
                <a:gd name="T28" fmla="*/ 0 w 90"/>
                <a:gd name="T29" fmla="*/ 54 h 108"/>
                <a:gd name="T30" fmla="*/ 0 w 90"/>
                <a:gd name="T31" fmla="*/ 78 h 108"/>
                <a:gd name="T32" fmla="*/ 12 w 90"/>
                <a:gd name="T33" fmla="*/ 96 h 108"/>
                <a:gd name="T34" fmla="*/ 12 w 90"/>
                <a:gd name="T35" fmla="*/ 96 h 108"/>
                <a:gd name="T36" fmla="*/ 12 w 90"/>
                <a:gd name="T37" fmla="*/ 72 h 108"/>
                <a:gd name="T38" fmla="*/ 18 w 90"/>
                <a:gd name="T39" fmla="*/ 54 h 108"/>
                <a:gd name="T40" fmla="*/ 24 w 90"/>
                <a:gd name="T41" fmla="*/ 36 h 108"/>
                <a:gd name="T42" fmla="*/ 30 w 90"/>
                <a:gd name="T43" fmla="*/ 18 h 108"/>
                <a:gd name="T44" fmla="*/ 30 w 90"/>
                <a:gd name="T45" fmla="*/ 12 h 108"/>
                <a:gd name="T46" fmla="*/ 48 w 90"/>
                <a:gd name="T47" fmla="*/ 24 h 108"/>
                <a:gd name="T48" fmla="*/ 66 w 90"/>
                <a:gd name="T49" fmla="*/ 36 h 108"/>
                <a:gd name="T50" fmla="*/ 78 w 90"/>
                <a:gd name="T51" fmla="*/ 54 h 108"/>
                <a:gd name="T52" fmla="*/ 78 w 90"/>
                <a:gd name="T53" fmla="*/ 72 h 108"/>
                <a:gd name="T54" fmla="*/ 72 w 90"/>
                <a:gd name="T55" fmla="*/ 84 h 108"/>
                <a:gd name="T56" fmla="*/ 48 w 90"/>
                <a:gd name="T57" fmla="*/ 96 h 108"/>
                <a:gd name="T58" fmla="*/ 36 w 90"/>
                <a:gd name="T59" fmla="*/ 96 h 108"/>
                <a:gd name="T60" fmla="*/ 24 w 90"/>
                <a:gd name="T61" fmla="*/ 90 h 108"/>
                <a:gd name="T62" fmla="*/ 18 w 90"/>
                <a:gd name="T63" fmla="*/ 84 h 108"/>
                <a:gd name="T64" fmla="*/ 12 w 90"/>
                <a:gd name="T65" fmla="*/ 72 h 108"/>
                <a:gd name="T66" fmla="*/ 12 w 90"/>
                <a:gd name="T67" fmla="*/ 7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cs-CZ" dirty="0">
                <a:effectLst>
                  <a:outerShdw blurRad="38100" dist="38100" dir="2700000" algn="tl">
                    <a:srgbClr val="000000">
                      <a:alpha val="43137"/>
                    </a:srgbClr>
                  </a:outerShdw>
                </a:effectLst>
                <a:cs typeface="+mn-cs"/>
              </a:endParaRPr>
            </a:p>
          </p:txBody>
        </p:sp>
        <p:sp>
          <p:nvSpPr>
            <p:cNvPr id="28" name="Freeform 26"/>
            <p:cNvSpPr>
              <a:spLocks noEditPoints="1"/>
            </p:cNvSpPr>
            <p:nvPr/>
          </p:nvSpPr>
          <p:spPr bwMode="ltGray">
            <a:xfrm>
              <a:off x="2400" y="3872"/>
              <a:ext cx="72" cy="90"/>
            </a:xfrm>
            <a:custGeom>
              <a:avLst/>
              <a:gdLst>
                <a:gd name="T0" fmla="*/ 71 w 71"/>
                <a:gd name="T1" fmla="*/ 90 h 90"/>
                <a:gd name="T2" fmla="*/ 71 w 71"/>
                <a:gd name="T3" fmla="*/ 60 h 90"/>
                <a:gd name="T4" fmla="*/ 71 w 71"/>
                <a:gd name="T5" fmla="*/ 36 h 90"/>
                <a:gd name="T6" fmla="*/ 60 w 71"/>
                <a:gd name="T7" fmla="*/ 12 h 90"/>
                <a:gd name="T8" fmla="*/ 36 w 71"/>
                <a:gd name="T9" fmla="*/ 0 h 90"/>
                <a:gd name="T10" fmla="*/ 12 w 71"/>
                <a:gd name="T11" fmla="*/ 12 h 90"/>
                <a:gd name="T12" fmla="*/ 0 w 71"/>
                <a:gd name="T13" fmla="*/ 36 h 90"/>
                <a:gd name="T14" fmla="*/ 6 w 71"/>
                <a:gd name="T15" fmla="*/ 60 h 90"/>
                <a:gd name="T16" fmla="*/ 30 w 71"/>
                <a:gd name="T17" fmla="*/ 78 h 90"/>
                <a:gd name="T18" fmla="*/ 54 w 71"/>
                <a:gd name="T19" fmla="*/ 90 h 90"/>
                <a:gd name="T20" fmla="*/ 71 w 71"/>
                <a:gd name="T21" fmla="*/ 90 h 90"/>
                <a:gd name="T22" fmla="*/ 71 w 71"/>
                <a:gd name="T23" fmla="*/ 90 h 90"/>
                <a:gd name="T24" fmla="*/ 24 w 71"/>
                <a:gd name="T25" fmla="*/ 18 h 90"/>
                <a:gd name="T26" fmla="*/ 42 w 71"/>
                <a:gd name="T27" fmla="*/ 18 h 90"/>
                <a:gd name="T28" fmla="*/ 54 w 71"/>
                <a:gd name="T29" fmla="*/ 18 h 90"/>
                <a:gd name="T30" fmla="*/ 60 w 71"/>
                <a:gd name="T31" fmla="*/ 42 h 90"/>
                <a:gd name="T32" fmla="*/ 60 w 71"/>
                <a:gd name="T33" fmla="*/ 66 h 90"/>
                <a:gd name="T34" fmla="*/ 60 w 71"/>
                <a:gd name="T35" fmla="*/ 72 h 90"/>
                <a:gd name="T36" fmla="*/ 60 w 71"/>
                <a:gd name="T37" fmla="*/ 78 h 90"/>
                <a:gd name="T38" fmla="*/ 42 w 71"/>
                <a:gd name="T39" fmla="*/ 72 h 90"/>
                <a:gd name="T40" fmla="*/ 24 w 71"/>
                <a:gd name="T41" fmla="*/ 66 h 90"/>
                <a:gd name="T42" fmla="*/ 12 w 71"/>
                <a:gd name="T43" fmla="*/ 48 h 90"/>
                <a:gd name="T44" fmla="*/ 12 w 71"/>
                <a:gd name="T45" fmla="*/ 30 h 90"/>
                <a:gd name="T46" fmla="*/ 24 w 71"/>
                <a:gd name="T47" fmla="*/ 18 h 90"/>
                <a:gd name="T48" fmla="*/ 24 w 71"/>
                <a:gd name="T49" fmla="*/ 18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cs-CZ" dirty="0">
                <a:effectLst>
                  <a:outerShdw blurRad="38100" dist="38100" dir="2700000" algn="tl">
                    <a:srgbClr val="000000">
                      <a:alpha val="43137"/>
                    </a:srgbClr>
                  </a:outerShdw>
                </a:effectLst>
                <a:cs typeface="+mn-cs"/>
              </a:endParaRPr>
            </a:p>
          </p:txBody>
        </p:sp>
        <p:sp>
          <p:nvSpPr>
            <p:cNvPr id="29" name="Oval 27"/>
            <p:cNvSpPr>
              <a:spLocks noChangeArrowheads="1"/>
            </p:cNvSpPr>
            <p:nvPr/>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cs-CZ" dirty="0">
                <a:effectLst>
                  <a:outerShdw blurRad="38100" dist="38100" dir="2700000" algn="tl">
                    <a:srgbClr val="000000">
                      <a:alpha val="43137"/>
                    </a:srgbClr>
                  </a:outerShdw>
                </a:effectLst>
                <a:cs typeface="+mn-cs"/>
              </a:endParaRPr>
            </a:p>
          </p:txBody>
        </p:sp>
        <p:sp>
          <p:nvSpPr>
            <p:cNvPr id="30" name="Oval 28"/>
            <p:cNvSpPr>
              <a:spLocks noChangeArrowheads="1"/>
            </p:cNvSpPr>
            <p:nvPr/>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cs-CZ" dirty="0">
                <a:effectLst>
                  <a:outerShdw blurRad="38100" dist="38100" dir="2700000" algn="tl">
                    <a:srgbClr val="000000">
                      <a:alpha val="43137"/>
                    </a:srgbClr>
                  </a:outerShdw>
                </a:effectLst>
                <a:cs typeface="+mn-cs"/>
              </a:endParaRPr>
            </a:p>
          </p:txBody>
        </p:sp>
        <p:sp>
          <p:nvSpPr>
            <p:cNvPr id="31" name="Oval 29"/>
            <p:cNvSpPr>
              <a:spLocks noChangeArrowheads="1"/>
            </p:cNvSpPr>
            <p:nvPr/>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cs-CZ" dirty="0">
                <a:effectLst>
                  <a:outerShdw blurRad="38100" dist="38100" dir="2700000" algn="tl">
                    <a:srgbClr val="000000">
                      <a:alpha val="43137"/>
                    </a:srgbClr>
                  </a:outerShdw>
                </a:effectLst>
                <a:cs typeface="+mn-cs"/>
              </a:endParaRPr>
            </a:p>
          </p:txBody>
        </p:sp>
        <p:sp>
          <p:nvSpPr>
            <p:cNvPr id="32" name="Freeform 30"/>
            <p:cNvSpPr>
              <a:spLocks noEditPoints="1"/>
            </p:cNvSpPr>
            <p:nvPr/>
          </p:nvSpPr>
          <p:spPr bwMode="ltGray">
            <a:xfrm>
              <a:off x="3743" y="3788"/>
              <a:ext cx="90" cy="96"/>
            </a:xfrm>
            <a:custGeom>
              <a:avLst/>
              <a:gdLst>
                <a:gd name="T0" fmla="*/ 66 w 90"/>
                <a:gd name="T1" fmla="*/ 96 h 96"/>
                <a:gd name="T2" fmla="*/ 78 w 90"/>
                <a:gd name="T3" fmla="*/ 66 h 96"/>
                <a:gd name="T4" fmla="*/ 90 w 90"/>
                <a:gd name="T5" fmla="*/ 42 h 96"/>
                <a:gd name="T6" fmla="*/ 78 w 90"/>
                <a:gd name="T7" fmla="*/ 18 h 96"/>
                <a:gd name="T8" fmla="*/ 60 w 90"/>
                <a:gd name="T9" fmla="*/ 0 h 96"/>
                <a:gd name="T10" fmla="*/ 30 w 90"/>
                <a:gd name="T11" fmla="*/ 6 h 96"/>
                <a:gd name="T12" fmla="*/ 18 w 90"/>
                <a:gd name="T13" fmla="*/ 18 h 96"/>
                <a:gd name="T14" fmla="*/ 6 w 90"/>
                <a:gd name="T15" fmla="*/ 30 h 96"/>
                <a:gd name="T16" fmla="*/ 0 w 90"/>
                <a:gd name="T17" fmla="*/ 42 h 96"/>
                <a:gd name="T18" fmla="*/ 6 w 90"/>
                <a:gd name="T19" fmla="*/ 60 h 96"/>
                <a:gd name="T20" fmla="*/ 24 w 90"/>
                <a:gd name="T21" fmla="*/ 78 h 96"/>
                <a:gd name="T22" fmla="*/ 48 w 90"/>
                <a:gd name="T23" fmla="*/ 90 h 96"/>
                <a:gd name="T24" fmla="*/ 66 w 90"/>
                <a:gd name="T25" fmla="*/ 96 h 96"/>
                <a:gd name="T26" fmla="*/ 66 w 90"/>
                <a:gd name="T27" fmla="*/ 96 h 96"/>
                <a:gd name="T28" fmla="*/ 42 w 90"/>
                <a:gd name="T29" fmla="*/ 18 h 96"/>
                <a:gd name="T30" fmla="*/ 60 w 90"/>
                <a:gd name="T31" fmla="*/ 18 h 96"/>
                <a:gd name="T32" fmla="*/ 72 w 90"/>
                <a:gd name="T33" fmla="*/ 24 h 96"/>
                <a:gd name="T34" fmla="*/ 72 w 90"/>
                <a:gd name="T35" fmla="*/ 36 h 96"/>
                <a:gd name="T36" fmla="*/ 72 w 90"/>
                <a:gd name="T37" fmla="*/ 48 h 96"/>
                <a:gd name="T38" fmla="*/ 66 w 90"/>
                <a:gd name="T39" fmla="*/ 72 h 96"/>
                <a:gd name="T40" fmla="*/ 60 w 90"/>
                <a:gd name="T41" fmla="*/ 78 h 96"/>
                <a:gd name="T42" fmla="*/ 60 w 90"/>
                <a:gd name="T43" fmla="*/ 84 h 96"/>
                <a:gd name="T44" fmla="*/ 42 w 90"/>
                <a:gd name="T45" fmla="*/ 72 h 96"/>
                <a:gd name="T46" fmla="*/ 30 w 90"/>
                <a:gd name="T47" fmla="*/ 66 h 96"/>
                <a:gd name="T48" fmla="*/ 18 w 90"/>
                <a:gd name="T49" fmla="*/ 42 h 96"/>
                <a:gd name="T50" fmla="*/ 24 w 90"/>
                <a:gd name="T51" fmla="*/ 30 h 96"/>
                <a:gd name="T52" fmla="*/ 42 w 90"/>
                <a:gd name="T53" fmla="*/ 18 h 96"/>
                <a:gd name="T54" fmla="*/ 42 w 90"/>
                <a:gd name="T55"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cs-CZ" dirty="0">
                <a:effectLst>
                  <a:outerShdw blurRad="38100" dist="38100" dir="2700000" algn="tl">
                    <a:srgbClr val="000000">
                      <a:alpha val="43137"/>
                    </a:srgbClr>
                  </a:outerShdw>
                </a:effectLst>
                <a:cs typeface="+mn-cs"/>
              </a:endParaRPr>
            </a:p>
          </p:txBody>
        </p:sp>
        <p:sp>
          <p:nvSpPr>
            <p:cNvPr id="33" name="Freeform 31"/>
            <p:cNvSpPr>
              <a:spLocks noEditPoints="1"/>
            </p:cNvSpPr>
            <p:nvPr/>
          </p:nvSpPr>
          <p:spPr bwMode="ltGray">
            <a:xfrm>
              <a:off x="5422" y="3603"/>
              <a:ext cx="72" cy="108"/>
            </a:xfrm>
            <a:custGeom>
              <a:avLst/>
              <a:gdLst>
                <a:gd name="T0" fmla="*/ 0 w 72"/>
                <a:gd name="T1" fmla="*/ 90 h 108"/>
                <a:gd name="T2" fmla="*/ 12 w 72"/>
                <a:gd name="T3" fmla="*/ 102 h 108"/>
                <a:gd name="T4" fmla="*/ 24 w 72"/>
                <a:gd name="T5" fmla="*/ 108 h 108"/>
                <a:gd name="T6" fmla="*/ 48 w 72"/>
                <a:gd name="T7" fmla="*/ 108 h 108"/>
                <a:gd name="T8" fmla="*/ 66 w 72"/>
                <a:gd name="T9" fmla="*/ 96 h 108"/>
                <a:gd name="T10" fmla="*/ 72 w 72"/>
                <a:gd name="T11" fmla="*/ 66 h 108"/>
                <a:gd name="T12" fmla="*/ 66 w 72"/>
                <a:gd name="T13" fmla="*/ 42 h 108"/>
                <a:gd name="T14" fmla="*/ 60 w 72"/>
                <a:gd name="T15" fmla="*/ 18 h 108"/>
                <a:gd name="T16" fmla="*/ 48 w 72"/>
                <a:gd name="T17" fmla="*/ 6 h 108"/>
                <a:gd name="T18" fmla="*/ 42 w 72"/>
                <a:gd name="T19" fmla="*/ 0 h 108"/>
                <a:gd name="T20" fmla="*/ 42 w 72"/>
                <a:gd name="T21" fmla="*/ 0 h 108"/>
                <a:gd name="T22" fmla="*/ 36 w 72"/>
                <a:gd name="T23" fmla="*/ 0 h 108"/>
                <a:gd name="T24" fmla="*/ 18 w 72"/>
                <a:gd name="T25" fmla="*/ 24 h 108"/>
                <a:gd name="T26" fmla="*/ 6 w 72"/>
                <a:gd name="T27" fmla="*/ 48 h 108"/>
                <a:gd name="T28" fmla="*/ 0 w 72"/>
                <a:gd name="T29" fmla="*/ 66 h 108"/>
                <a:gd name="T30" fmla="*/ 0 w 72"/>
                <a:gd name="T31" fmla="*/ 90 h 108"/>
                <a:gd name="T32" fmla="*/ 0 w 72"/>
                <a:gd name="T33" fmla="*/ 90 h 108"/>
                <a:gd name="T34" fmla="*/ 12 w 72"/>
                <a:gd name="T35" fmla="*/ 66 h 108"/>
                <a:gd name="T36" fmla="*/ 18 w 72"/>
                <a:gd name="T37" fmla="*/ 48 h 108"/>
                <a:gd name="T38" fmla="*/ 24 w 72"/>
                <a:gd name="T39" fmla="*/ 36 h 108"/>
                <a:gd name="T40" fmla="*/ 30 w 72"/>
                <a:gd name="T41" fmla="*/ 24 h 108"/>
                <a:gd name="T42" fmla="*/ 36 w 72"/>
                <a:gd name="T43" fmla="*/ 18 h 108"/>
                <a:gd name="T44" fmla="*/ 54 w 72"/>
                <a:gd name="T45" fmla="*/ 30 h 108"/>
                <a:gd name="T46" fmla="*/ 60 w 72"/>
                <a:gd name="T47" fmla="*/ 48 h 108"/>
                <a:gd name="T48" fmla="*/ 66 w 72"/>
                <a:gd name="T49" fmla="*/ 72 h 108"/>
                <a:gd name="T50" fmla="*/ 66 w 72"/>
                <a:gd name="T51" fmla="*/ 84 h 108"/>
                <a:gd name="T52" fmla="*/ 54 w 72"/>
                <a:gd name="T53" fmla="*/ 96 h 108"/>
                <a:gd name="T54" fmla="*/ 30 w 72"/>
                <a:gd name="T55" fmla="*/ 102 h 108"/>
                <a:gd name="T56" fmla="*/ 24 w 72"/>
                <a:gd name="T57" fmla="*/ 96 h 108"/>
                <a:gd name="T58" fmla="*/ 12 w 72"/>
                <a:gd name="T59" fmla="*/ 90 h 108"/>
                <a:gd name="T60" fmla="*/ 12 w 72"/>
                <a:gd name="T61" fmla="*/ 78 h 108"/>
                <a:gd name="T62" fmla="*/ 12 w 72"/>
                <a:gd name="T63" fmla="*/ 66 h 108"/>
                <a:gd name="T64" fmla="*/ 12 w 72"/>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cs-CZ" dirty="0">
                <a:effectLst>
                  <a:outerShdw blurRad="38100" dist="38100" dir="2700000" algn="tl">
                    <a:srgbClr val="000000">
                      <a:alpha val="43137"/>
                    </a:srgbClr>
                  </a:outerShdw>
                </a:effectLst>
                <a:cs typeface="+mn-cs"/>
              </a:endParaRPr>
            </a:p>
          </p:txBody>
        </p:sp>
        <p:sp>
          <p:nvSpPr>
            <p:cNvPr id="34" name="Rectangle 32"/>
            <p:cNvSpPr>
              <a:spLocks noChangeArrowheads="1"/>
            </p:cNvSpPr>
            <p:nvPr/>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cs-CZ" dirty="0">
                <a:effectLst>
                  <a:outerShdw blurRad="38100" dist="38100" dir="2700000" algn="tl">
                    <a:srgbClr val="000000">
                      <a:alpha val="43137"/>
                    </a:srgbClr>
                  </a:outerShdw>
                </a:effectLst>
                <a:cs typeface="+mn-cs"/>
              </a:endParaRPr>
            </a:p>
          </p:txBody>
        </p:sp>
        <p:sp>
          <p:nvSpPr>
            <p:cNvPr id="35" name="Rectangle 33"/>
            <p:cNvSpPr>
              <a:spLocks noChangeArrowheads="1"/>
            </p:cNvSpPr>
            <p:nvPr/>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cs-CZ" dirty="0">
                <a:effectLst>
                  <a:outerShdw blurRad="38100" dist="38100" dir="2700000" algn="tl">
                    <a:srgbClr val="000000">
                      <a:alpha val="43137"/>
                    </a:srgbClr>
                  </a:outerShdw>
                </a:effectLst>
                <a:cs typeface="+mn-cs"/>
              </a:endParaRPr>
            </a:p>
          </p:txBody>
        </p:sp>
        <p:sp>
          <p:nvSpPr>
            <p:cNvPr id="36" name="AutoShape 34"/>
            <p:cNvSpPr>
              <a:spLocks noChangeArrowheads="1"/>
            </p:cNvSpPr>
            <p:nvPr/>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cs-CZ" dirty="0">
                <a:effectLst>
                  <a:outerShdw blurRad="38100" dist="38100" dir="2700000" algn="tl">
                    <a:srgbClr val="000000">
                      <a:alpha val="43137"/>
                    </a:srgbClr>
                  </a:outerShdw>
                </a:effectLst>
                <a:cs typeface="+mn-cs"/>
              </a:endParaRPr>
            </a:p>
          </p:txBody>
        </p:sp>
        <p:sp>
          <p:nvSpPr>
            <p:cNvPr id="37" name="Freeform 35"/>
            <p:cNvSpPr>
              <a:spLocks/>
            </p:cNvSpPr>
            <p:nvPr/>
          </p:nvSpPr>
          <p:spPr bwMode="ltGray">
            <a:xfrm>
              <a:off x="4306" y="1529"/>
              <a:ext cx="252" cy="1576"/>
            </a:xfrm>
            <a:custGeom>
              <a:avLst/>
              <a:gdLst>
                <a:gd name="T0" fmla="*/ 252 w 252"/>
                <a:gd name="T1" fmla="*/ 1576 h 1576"/>
                <a:gd name="T2" fmla="*/ 12 w 252"/>
                <a:gd name="T3" fmla="*/ 84 h 1576"/>
                <a:gd name="T4" fmla="*/ 12 w 252"/>
                <a:gd name="T5" fmla="*/ 60 h 1576"/>
                <a:gd name="T6" fmla="*/ 0 w 252"/>
                <a:gd name="T7" fmla="*/ 12 h 1576"/>
                <a:gd name="T8" fmla="*/ 72 w 252"/>
                <a:gd name="T9" fmla="*/ 0 h 1576"/>
                <a:gd name="T10" fmla="*/ 72 w 252"/>
                <a:gd name="T11" fmla="*/ 0 h 1576"/>
                <a:gd name="T12" fmla="*/ 78 w 252"/>
                <a:gd name="T13" fmla="*/ 48 h 1576"/>
                <a:gd name="T14" fmla="*/ 88 w 252"/>
                <a:gd name="T15" fmla="*/ 66 h 15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cs-CZ" dirty="0">
                <a:effectLst>
                  <a:outerShdw blurRad="38100" dist="38100" dir="2700000" algn="tl">
                    <a:srgbClr val="000000">
                      <a:alpha val="43137"/>
                    </a:srgbClr>
                  </a:outerShdw>
                </a:effectLst>
                <a:cs typeface="+mn-cs"/>
              </a:endParaRPr>
            </a:p>
          </p:txBody>
        </p:sp>
        <p:sp>
          <p:nvSpPr>
            <p:cNvPr id="38" name="Freeform 36"/>
            <p:cNvSpPr>
              <a:spLocks/>
            </p:cNvSpPr>
            <p:nvPr/>
          </p:nvSpPr>
          <p:spPr bwMode="ltGray">
            <a:xfrm>
              <a:off x="4169" y="1421"/>
              <a:ext cx="317" cy="138"/>
            </a:xfrm>
            <a:custGeom>
              <a:avLst/>
              <a:gdLst>
                <a:gd name="T0" fmla="*/ 161 w 316"/>
                <a:gd name="T1" fmla="*/ 0 h 138"/>
                <a:gd name="T2" fmla="*/ 227 w 316"/>
                <a:gd name="T3" fmla="*/ 6 h 138"/>
                <a:gd name="T4" fmla="*/ 275 w 316"/>
                <a:gd name="T5" fmla="*/ 36 h 138"/>
                <a:gd name="T6" fmla="*/ 304 w 316"/>
                <a:gd name="T7" fmla="*/ 78 h 138"/>
                <a:gd name="T8" fmla="*/ 316 w 316"/>
                <a:gd name="T9" fmla="*/ 138 h 138"/>
                <a:gd name="T10" fmla="*/ 0 w 316"/>
                <a:gd name="T11" fmla="*/ 138 h 138"/>
                <a:gd name="T12" fmla="*/ 11 w 316"/>
                <a:gd name="T13" fmla="*/ 78 h 138"/>
                <a:gd name="T14" fmla="*/ 47 w 316"/>
                <a:gd name="T15" fmla="*/ 36 h 138"/>
                <a:gd name="T16" fmla="*/ 95 w 316"/>
                <a:gd name="T17" fmla="*/ 6 h 138"/>
                <a:gd name="T18" fmla="*/ 161 w 316"/>
                <a:gd name="T19" fmla="*/ 0 h 138"/>
                <a:gd name="T20" fmla="*/ 161 w 316"/>
                <a:gd name="T2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cs-CZ" dirty="0">
                <a:effectLst>
                  <a:outerShdw blurRad="38100" dist="38100" dir="2700000" algn="tl">
                    <a:srgbClr val="000000">
                      <a:alpha val="43137"/>
                    </a:srgbClr>
                  </a:outerShdw>
                </a:effectLst>
                <a:cs typeface="+mn-cs"/>
              </a:endParaRPr>
            </a:p>
          </p:txBody>
        </p:sp>
      </p:grpSp>
      <p:sp>
        <p:nvSpPr>
          <p:cNvPr id="131111" name="Rectangle 39"/>
          <p:cNvSpPr>
            <a:spLocks noGrp="1" noChangeArrowheads="1"/>
          </p:cNvSpPr>
          <p:nvPr>
            <p:ph type="subTitle" idx="1"/>
          </p:nvPr>
        </p:nvSpPr>
        <p:spPr>
          <a:xfrm>
            <a:off x="1371600" y="3886200"/>
            <a:ext cx="6400800" cy="1752600"/>
          </a:xfrm>
        </p:spPr>
        <p:txBody>
          <a:bodyPr/>
          <a:lstStyle>
            <a:lvl1pPr marL="0" indent="0" algn="ctr">
              <a:buFont typeface="Arial Unicode MS" pitchFamily="34" charset="-128"/>
              <a:buNone/>
              <a:defRPr/>
            </a:lvl1pPr>
          </a:lstStyle>
          <a:p>
            <a:pPr lvl="0"/>
            <a:r>
              <a:rPr lang="cs-CZ" noProof="0" smtClean="0"/>
              <a:t>Klepnutím lze upravit styl předlohy podnadpisů.</a:t>
            </a:r>
          </a:p>
        </p:txBody>
      </p:sp>
      <p:sp>
        <p:nvSpPr>
          <p:cNvPr id="131112" name="Rectangle 40"/>
          <p:cNvSpPr>
            <a:spLocks noGrp="1" noChangeArrowheads="1"/>
          </p:cNvSpPr>
          <p:nvPr>
            <p:ph type="ctrTitle"/>
          </p:nvPr>
        </p:nvSpPr>
        <p:spPr>
          <a:xfrm>
            <a:off x="685800" y="1768475"/>
            <a:ext cx="7772400" cy="1736725"/>
          </a:xfrm>
        </p:spPr>
        <p:txBody>
          <a:bodyPr anchor="b" anchorCtr="1"/>
          <a:lstStyle>
            <a:lvl1pPr>
              <a:defRPr sz="5400"/>
            </a:lvl1pPr>
          </a:lstStyle>
          <a:p>
            <a:pPr lvl="0"/>
            <a:r>
              <a:rPr lang="cs-CZ" noProof="0" smtClean="0"/>
              <a:t>Klepnutím lze upravit styl předlohy nadpisů.</a:t>
            </a:r>
          </a:p>
        </p:txBody>
      </p:sp>
      <p:sp>
        <p:nvSpPr>
          <p:cNvPr id="39" name="Rectangle 37"/>
          <p:cNvSpPr>
            <a:spLocks noGrp="1" noChangeArrowheads="1"/>
          </p:cNvSpPr>
          <p:nvPr>
            <p:ph type="dt" sz="half" idx="10"/>
          </p:nvPr>
        </p:nvSpPr>
        <p:spPr/>
        <p:txBody>
          <a:bodyPr/>
          <a:lstStyle>
            <a:lvl1pPr>
              <a:defRPr/>
            </a:lvl1pPr>
          </a:lstStyle>
          <a:p>
            <a:pPr>
              <a:defRPr/>
            </a:pPr>
            <a:endParaRPr lang="cs-CZ" dirty="0"/>
          </a:p>
        </p:txBody>
      </p:sp>
      <p:sp>
        <p:nvSpPr>
          <p:cNvPr id="40" name="Rectangle 38"/>
          <p:cNvSpPr>
            <a:spLocks noGrp="1" noChangeArrowheads="1"/>
          </p:cNvSpPr>
          <p:nvPr>
            <p:ph type="ftr" sz="quarter" idx="11"/>
          </p:nvPr>
        </p:nvSpPr>
        <p:spPr/>
        <p:txBody>
          <a:bodyPr/>
          <a:lstStyle>
            <a:lvl1pPr>
              <a:defRPr/>
            </a:lvl1pPr>
          </a:lstStyle>
          <a:p>
            <a:pPr>
              <a:defRPr/>
            </a:pPr>
            <a:endParaRPr lang="cs-CZ" dirty="0"/>
          </a:p>
        </p:txBody>
      </p:sp>
      <p:sp>
        <p:nvSpPr>
          <p:cNvPr id="41" name="Rectangle 41"/>
          <p:cNvSpPr>
            <a:spLocks noGrp="1" noChangeArrowheads="1"/>
          </p:cNvSpPr>
          <p:nvPr>
            <p:ph type="sldNum" sz="quarter" idx="12"/>
          </p:nvPr>
        </p:nvSpPr>
        <p:spPr/>
        <p:txBody>
          <a:bodyPr/>
          <a:lstStyle>
            <a:lvl1pPr>
              <a:defRPr/>
            </a:lvl1pPr>
          </a:lstStyle>
          <a:p>
            <a:pPr>
              <a:defRPr/>
            </a:pPr>
            <a:fld id="{27E15797-D80F-4E71-88B1-A5C65926328F}" type="slidenum">
              <a:rPr lang="cs-CZ"/>
              <a:pPr>
                <a:defRPr/>
              </a:pPr>
              <a:t>‹#›</a:t>
            </a:fld>
            <a:endParaRPr lang="cs-CZ" dirty="0"/>
          </a:p>
        </p:txBody>
      </p:sp>
    </p:spTree>
    <p:extLst>
      <p:ext uri="{BB962C8B-B14F-4D97-AF65-F5344CB8AC3E}">
        <p14:creationId xmlns:p14="http://schemas.microsoft.com/office/powerpoint/2010/main" val="3470834782"/>
      </p:ext>
    </p:extLst>
  </p:cSld>
  <p:clrMapOvr>
    <a:masterClrMapping/>
  </p:clrMapOvr>
  <p:transition spd="med">
    <p:cut/>
    <p:sndAc>
      <p:stSnd>
        <p:snd r:embed="rId1" name="arrow.wav"/>
      </p:stSnd>
    </p:sndAc>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39"/>
          <p:cNvSpPr>
            <a:spLocks noGrp="1" noChangeArrowheads="1"/>
          </p:cNvSpPr>
          <p:nvPr>
            <p:ph type="dt" sz="half" idx="10"/>
          </p:nvPr>
        </p:nvSpPr>
        <p:spPr>
          <a:ln/>
        </p:spPr>
        <p:txBody>
          <a:bodyPr/>
          <a:lstStyle>
            <a:lvl1pPr>
              <a:defRPr/>
            </a:lvl1pPr>
          </a:lstStyle>
          <a:p>
            <a:pPr>
              <a:defRPr/>
            </a:pPr>
            <a:endParaRPr lang="cs-CZ" dirty="0"/>
          </a:p>
        </p:txBody>
      </p:sp>
      <p:sp>
        <p:nvSpPr>
          <p:cNvPr id="5" name="Rectangle 40"/>
          <p:cNvSpPr>
            <a:spLocks noGrp="1" noChangeArrowheads="1"/>
          </p:cNvSpPr>
          <p:nvPr>
            <p:ph type="ftr" sz="quarter" idx="11"/>
          </p:nvPr>
        </p:nvSpPr>
        <p:spPr>
          <a:ln/>
        </p:spPr>
        <p:txBody>
          <a:bodyPr/>
          <a:lstStyle>
            <a:lvl1pPr>
              <a:defRPr/>
            </a:lvl1pPr>
          </a:lstStyle>
          <a:p>
            <a:pPr>
              <a:defRPr/>
            </a:pPr>
            <a:endParaRPr lang="cs-CZ" dirty="0"/>
          </a:p>
        </p:txBody>
      </p:sp>
      <p:sp>
        <p:nvSpPr>
          <p:cNvPr id="6" name="Rectangle 41"/>
          <p:cNvSpPr>
            <a:spLocks noGrp="1" noChangeArrowheads="1"/>
          </p:cNvSpPr>
          <p:nvPr>
            <p:ph type="sldNum" sz="quarter" idx="12"/>
          </p:nvPr>
        </p:nvSpPr>
        <p:spPr>
          <a:ln/>
        </p:spPr>
        <p:txBody>
          <a:bodyPr/>
          <a:lstStyle>
            <a:lvl1pPr>
              <a:defRPr/>
            </a:lvl1pPr>
          </a:lstStyle>
          <a:p>
            <a:pPr>
              <a:defRPr/>
            </a:pPr>
            <a:fld id="{5D138ED3-C086-41BD-ABEB-00E0E409426A}" type="slidenum">
              <a:rPr lang="cs-CZ"/>
              <a:pPr>
                <a:defRPr/>
              </a:pPr>
              <a:t>‹#›</a:t>
            </a:fld>
            <a:endParaRPr lang="cs-CZ" dirty="0"/>
          </a:p>
        </p:txBody>
      </p:sp>
    </p:spTree>
    <p:extLst>
      <p:ext uri="{BB962C8B-B14F-4D97-AF65-F5344CB8AC3E}">
        <p14:creationId xmlns:p14="http://schemas.microsoft.com/office/powerpoint/2010/main" val="795664105"/>
      </p:ext>
    </p:extLst>
  </p:cSld>
  <p:clrMapOvr>
    <a:masterClrMapping/>
  </p:clrMapOvr>
  <p:transition spd="med">
    <p:cut/>
    <p:sndAc>
      <p:stSnd>
        <p:snd r:embed="rId1" name="arrow.wav"/>
      </p:stSnd>
    </p:sndAc>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Kliknutím lze upravit styl.</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smtClean="0"/>
              <a:t>Kliknutím lze upravit styly předlohy textu.</a:t>
            </a:r>
          </a:p>
        </p:txBody>
      </p:sp>
      <p:sp>
        <p:nvSpPr>
          <p:cNvPr id="4" name="Rectangle 39"/>
          <p:cNvSpPr>
            <a:spLocks noGrp="1" noChangeArrowheads="1"/>
          </p:cNvSpPr>
          <p:nvPr>
            <p:ph type="dt" sz="half" idx="10"/>
          </p:nvPr>
        </p:nvSpPr>
        <p:spPr>
          <a:ln/>
        </p:spPr>
        <p:txBody>
          <a:bodyPr/>
          <a:lstStyle>
            <a:lvl1pPr>
              <a:defRPr/>
            </a:lvl1pPr>
          </a:lstStyle>
          <a:p>
            <a:pPr>
              <a:defRPr/>
            </a:pPr>
            <a:endParaRPr lang="cs-CZ" dirty="0"/>
          </a:p>
        </p:txBody>
      </p:sp>
      <p:sp>
        <p:nvSpPr>
          <p:cNvPr id="5" name="Rectangle 40"/>
          <p:cNvSpPr>
            <a:spLocks noGrp="1" noChangeArrowheads="1"/>
          </p:cNvSpPr>
          <p:nvPr>
            <p:ph type="ftr" sz="quarter" idx="11"/>
          </p:nvPr>
        </p:nvSpPr>
        <p:spPr>
          <a:ln/>
        </p:spPr>
        <p:txBody>
          <a:bodyPr/>
          <a:lstStyle>
            <a:lvl1pPr>
              <a:defRPr/>
            </a:lvl1pPr>
          </a:lstStyle>
          <a:p>
            <a:pPr>
              <a:defRPr/>
            </a:pPr>
            <a:endParaRPr lang="cs-CZ" dirty="0"/>
          </a:p>
        </p:txBody>
      </p:sp>
      <p:sp>
        <p:nvSpPr>
          <p:cNvPr id="6" name="Rectangle 41"/>
          <p:cNvSpPr>
            <a:spLocks noGrp="1" noChangeArrowheads="1"/>
          </p:cNvSpPr>
          <p:nvPr>
            <p:ph type="sldNum" sz="quarter" idx="12"/>
          </p:nvPr>
        </p:nvSpPr>
        <p:spPr>
          <a:ln/>
        </p:spPr>
        <p:txBody>
          <a:bodyPr/>
          <a:lstStyle>
            <a:lvl1pPr>
              <a:defRPr/>
            </a:lvl1pPr>
          </a:lstStyle>
          <a:p>
            <a:pPr>
              <a:defRPr/>
            </a:pPr>
            <a:fld id="{465FA0D4-F110-41B2-9217-BBA77928311F}" type="slidenum">
              <a:rPr lang="cs-CZ"/>
              <a:pPr>
                <a:defRPr/>
              </a:pPr>
              <a:t>‹#›</a:t>
            </a:fld>
            <a:endParaRPr lang="cs-CZ" dirty="0"/>
          </a:p>
        </p:txBody>
      </p:sp>
    </p:spTree>
    <p:extLst>
      <p:ext uri="{BB962C8B-B14F-4D97-AF65-F5344CB8AC3E}">
        <p14:creationId xmlns:p14="http://schemas.microsoft.com/office/powerpoint/2010/main" val="4235040978"/>
      </p:ext>
    </p:extLst>
  </p:cSld>
  <p:clrMapOvr>
    <a:masterClrMapping/>
  </p:clrMapOvr>
  <p:transition spd="med">
    <p:cut/>
    <p:sndAc>
      <p:stSnd>
        <p:snd r:embed="rId1" name="arrow.wav"/>
      </p:stSnd>
    </p:sndAc>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Rectangle 39"/>
          <p:cNvSpPr>
            <a:spLocks noGrp="1" noChangeArrowheads="1"/>
          </p:cNvSpPr>
          <p:nvPr>
            <p:ph type="dt" sz="half" idx="10"/>
          </p:nvPr>
        </p:nvSpPr>
        <p:spPr>
          <a:ln/>
        </p:spPr>
        <p:txBody>
          <a:bodyPr/>
          <a:lstStyle>
            <a:lvl1pPr>
              <a:defRPr/>
            </a:lvl1pPr>
          </a:lstStyle>
          <a:p>
            <a:pPr>
              <a:defRPr/>
            </a:pPr>
            <a:endParaRPr lang="cs-CZ" dirty="0"/>
          </a:p>
        </p:txBody>
      </p:sp>
      <p:sp>
        <p:nvSpPr>
          <p:cNvPr id="6" name="Rectangle 40"/>
          <p:cNvSpPr>
            <a:spLocks noGrp="1" noChangeArrowheads="1"/>
          </p:cNvSpPr>
          <p:nvPr>
            <p:ph type="ftr" sz="quarter" idx="11"/>
          </p:nvPr>
        </p:nvSpPr>
        <p:spPr>
          <a:ln/>
        </p:spPr>
        <p:txBody>
          <a:bodyPr/>
          <a:lstStyle>
            <a:lvl1pPr>
              <a:defRPr/>
            </a:lvl1pPr>
          </a:lstStyle>
          <a:p>
            <a:pPr>
              <a:defRPr/>
            </a:pPr>
            <a:endParaRPr lang="cs-CZ" dirty="0"/>
          </a:p>
        </p:txBody>
      </p:sp>
      <p:sp>
        <p:nvSpPr>
          <p:cNvPr id="7" name="Rectangle 41"/>
          <p:cNvSpPr>
            <a:spLocks noGrp="1" noChangeArrowheads="1"/>
          </p:cNvSpPr>
          <p:nvPr>
            <p:ph type="sldNum" sz="quarter" idx="12"/>
          </p:nvPr>
        </p:nvSpPr>
        <p:spPr>
          <a:ln/>
        </p:spPr>
        <p:txBody>
          <a:bodyPr/>
          <a:lstStyle>
            <a:lvl1pPr>
              <a:defRPr/>
            </a:lvl1pPr>
          </a:lstStyle>
          <a:p>
            <a:pPr>
              <a:defRPr/>
            </a:pPr>
            <a:fld id="{B783396D-F5AB-41A2-846F-11FAED1C171B}" type="slidenum">
              <a:rPr lang="cs-CZ"/>
              <a:pPr>
                <a:defRPr/>
              </a:pPr>
              <a:t>‹#›</a:t>
            </a:fld>
            <a:endParaRPr lang="cs-CZ" dirty="0"/>
          </a:p>
        </p:txBody>
      </p:sp>
    </p:spTree>
    <p:extLst>
      <p:ext uri="{BB962C8B-B14F-4D97-AF65-F5344CB8AC3E}">
        <p14:creationId xmlns:p14="http://schemas.microsoft.com/office/powerpoint/2010/main" val="1932517943"/>
      </p:ext>
    </p:extLst>
  </p:cSld>
  <p:clrMapOvr>
    <a:masterClrMapping/>
  </p:clrMapOvr>
  <p:transition spd="med">
    <p:cut/>
    <p:sndAc>
      <p:stSnd>
        <p:snd r:embed="rId1" name="arrow.wav"/>
      </p:stSnd>
    </p:sndAc>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p:spPr>
        <p:txBody>
          <a:bodyPr/>
          <a:lstStyle>
            <a:lvl1pPr>
              <a:defRPr/>
            </a:lvl1pPr>
          </a:lstStyle>
          <a:p>
            <a:r>
              <a:rPr lang="cs-CZ" smtClean="0"/>
              <a:t>Kliknutím lze upravit styl.</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Rectangle 39"/>
          <p:cNvSpPr>
            <a:spLocks noGrp="1" noChangeArrowheads="1"/>
          </p:cNvSpPr>
          <p:nvPr>
            <p:ph type="dt" sz="half" idx="10"/>
          </p:nvPr>
        </p:nvSpPr>
        <p:spPr>
          <a:ln/>
        </p:spPr>
        <p:txBody>
          <a:bodyPr/>
          <a:lstStyle>
            <a:lvl1pPr>
              <a:defRPr/>
            </a:lvl1pPr>
          </a:lstStyle>
          <a:p>
            <a:pPr>
              <a:defRPr/>
            </a:pPr>
            <a:endParaRPr lang="cs-CZ" dirty="0"/>
          </a:p>
        </p:txBody>
      </p:sp>
      <p:sp>
        <p:nvSpPr>
          <p:cNvPr id="8" name="Rectangle 40"/>
          <p:cNvSpPr>
            <a:spLocks noGrp="1" noChangeArrowheads="1"/>
          </p:cNvSpPr>
          <p:nvPr>
            <p:ph type="ftr" sz="quarter" idx="11"/>
          </p:nvPr>
        </p:nvSpPr>
        <p:spPr>
          <a:ln/>
        </p:spPr>
        <p:txBody>
          <a:bodyPr/>
          <a:lstStyle>
            <a:lvl1pPr>
              <a:defRPr/>
            </a:lvl1pPr>
          </a:lstStyle>
          <a:p>
            <a:pPr>
              <a:defRPr/>
            </a:pPr>
            <a:endParaRPr lang="cs-CZ" dirty="0"/>
          </a:p>
        </p:txBody>
      </p:sp>
      <p:sp>
        <p:nvSpPr>
          <p:cNvPr id="9" name="Rectangle 41"/>
          <p:cNvSpPr>
            <a:spLocks noGrp="1" noChangeArrowheads="1"/>
          </p:cNvSpPr>
          <p:nvPr>
            <p:ph type="sldNum" sz="quarter" idx="12"/>
          </p:nvPr>
        </p:nvSpPr>
        <p:spPr>
          <a:ln/>
        </p:spPr>
        <p:txBody>
          <a:bodyPr/>
          <a:lstStyle>
            <a:lvl1pPr>
              <a:defRPr/>
            </a:lvl1pPr>
          </a:lstStyle>
          <a:p>
            <a:pPr>
              <a:defRPr/>
            </a:pPr>
            <a:fld id="{D1D8F259-5D71-46B5-B02B-C5183DE0888C}" type="slidenum">
              <a:rPr lang="cs-CZ"/>
              <a:pPr>
                <a:defRPr/>
              </a:pPr>
              <a:t>‹#›</a:t>
            </a:fld>
            <a:endParaRPr lang="cs-CZ" dirty="0"/>
          </a:p>
        </p:txBody>
      </p:sp>
    </p:spTree>
    <p:extLst>
      <p:ext uri="{BB962C8B-B14F-4D97-AF65-F5344CB8AC3E}">
        <p14:creationId xmlns:p14="http://schemas.microsoft.com/office/powerpoint/2010/main" val="602008009"/>
      </p:ext>
    </p:extLst>
  </p:cSld>
  <p:clrMapOvr>
    <a:masterClrMapping/>
  </p:clrMapOvr>
  <p:transition spd="med">
    <p:cut/>
    <p:sndAc>
      <p:stSnd>
        <p:snd r:embed="rId1" name="arrow.wav"/>
      </p:stSnd>
    </p:sndAc>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Rectangle 39"/>
          <p:cNvSpPr>
            <a:spLocks noGrp="1" noChangeArrowheads="1"/>
          </p:cNvSpPr>
          <p:nvPr>
            <p:ph type="dt" sz="half" idx="10"/>
          </p:nvPr>
        </p:nvSpPr>
        <p:spPr>
          <a:ln/>
        </p:spPr>
        <p:txBody>
          <a:bodyPr/>
          <a:lstStyle>
            <a:lvl1pPr>
              <a:defRPr/>
            </a:lvl1pPr>
          </a:lstStyle>
          <a:p>
            <a:pPr>
              <a:defRPr/>
            </a:pPr>
            <a:endParaRPr lang="cs-CZ" dirty="0"/>
          </a:p>
        </p:txBody>
      </p:sp>
      <p:sp>
        <p:nvSpPr>
          <p:cNvPr id="4" name="Rectangle 40"/>
          <p:cNvSpPr>
            <a:spLocks noGrp="1" noChangeArrowheads="1"/>
          </p:cNvSpPr>
          <p:nvPr>
            <p:ph type="ftr" sz="quarter" idx="11"/>
          </p:nvPr>
        </p:nvSpPr>
        <p:spPr>
          <a:ln/>
        </p:spPr>
        <p:txBody>
          <a:bodyPr/>
          <a:lstStyle>
            <a:lvl1pPr>
              <a:defRPr/>
            </a:lvl1pPr>
          </a:lstStyle>
          <a:p>
            <a:pPr>
              <a:defRPr/>
            </a:pPr>
            <a:endParaRPr lang="cs-CZ" dirty="0"/>
          </a:p>
        </p:txBody>
      </p:sp>
      <p:sp>
        <p:nvSpPr>
          <p:cNvPr id="5" name="Rectangle 41"/>
          <p:cNvSpPr>
            <a:spLocks noGrp="1" noChangeArrowheads="1"/>
          </p:cNvSpPr>
          <p:nvPr>
            <p:ph type="sldNum" sz="quarter" idx="12"/>
          </p:nvPr>
        </p:nvSpPr>
        <p:spPr>
          <a:ln/>
        </p:spPr>
        <p:txBody>
          <a:bodyPr/>
          <a:lstStyle>
            <a:lvl1pPr>
              <a:defRPr/>
            </a:lvl1pPr>
          </a:lstStyle>
          <a:p>
            <a:pPr>
              <a:defRPr/>
            </a:pPr>
            <a:fld id="{F402CF2B-7865-43C8-B4AE-8F3F58481B5C}" type="slidenum">
              <a:rPr lang="cs-CZ"/>
              <a:pPr>
                <a:defRPr/>
              </a:pPr>
              <a:t>‹#›</a:t>
            </a:fld>
            <a:endParaRPr lang="cs-CZ" dirty="0"/>
          </a:p>
        </p:txBody>
      </p:sp>
    </p:spTree>
    <p:extLst>
      <p:ext uri="{BB962C8B-B14F-4D97-AF65-F5344CB8AC3E}">
        <p14:creationId xmlns:p14="http://schemas.microsoft.com/office/powerpoint/2010/main" val="3313235486"/>
      </p:ext>
    </p:extLst>
  </p:cSld>
  <p:clrMapOvr>
    <a:masterClrMapping/>
  </p:clrMapOvr>
  <p:transition spd="med">
    <p:cut/>
    <p:sndAc>
      <p:stSnd>
        <p:snd r:embed="rId1" name="arrow.wav"/>
      </p:stSnd>
    </p:sndAc>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39"/>
          <p:cNvSpPr>
            <a:spLocks noGrp="1" noChangeArrowheads="1"/>
          </p:cNvSpPr>
          <p:nvPr>
            <p:ph type="dt" sz="half" idx="10"/>
          </p:nvPr>
        </p:nvSpPr>
        <p:spPr>
          <a:ln/>
        </p:spPr>
        <p:txBody>
          <a:bodyPr/>
          <a:lstStyle>
            <a:lvl1pPr>
              <a:defRPr/>
            </a:lvl1pPr>
          </a:lstStyle>
          <a:p>
            <a:pPr>
              <a:defRPr/>
            </a:pPr>
            <a:endParaRPr lang="cs-CZ" dirty="0"/>
          </a:p>
        </p:txBody>
      </p:sp>
      <p:sp>
        <p:nvSpPr>
          <p:cNvPr id="3" name="Rectangle 40"/>
          <p:cNvSpPr>
            <a:spLocks noGrp="1" noChangeArrowheads="1"/>
          </p:cNvSpPr>
          <p:nvPr>
            <p:ph type="ftr" sz="quarter" idx="11"/>
          </p:nvPr>
        </p:nvSpPr>
        <p:spPr>
          <a:ln/>
        </p:spPr>
        <p:txBody>
          <a:bodyPr/>
          <a:lstStyle>
            <a:lvl1pPr>
              <a:defRPr/>
            </a:lvl1pPr>
          </a:lstStyle>
          <a:p>
            <a:pPr>
              <a:defRPr/>
            </a:pPr>
            <a:endParaRPr lang="cs-CZ" dirty="0"/>
          </a:p>
        </p:txBody>
      </p:sp>
      <p:sp>
        <p:nvSpPr>
          <p:cNvPr id="4" name="Rectangle 41"/>
          <p:cNvSpPr>
            <a:spLocks noGrp="1" noChangeArrowheads="1"/>
          </p:cNvSpPr>
          <p:nvPr>
            <p:ph type="sldNum" sz="quarter" idx="12"/>
          </p:nvPr>
        </p:nvSpPr>
        <p:spPr>
          <a:ln/>
        </p:spPr>
        <p:txBody>
          <a:bodyPr/>
          <a:lstStyle>
            <a:lvl1pPr>
              <a:defRPr/>
            </a:lvl1pPr>
          </a:lstStyle>
          <a:p>
            <a:pPr>
              <a:defRPr/>
            </a:pPr>
            <a:fld id="{F22DA900-BE52-47DE-A92D-C120EC8D0C6C}" type="slidenum">
              <a:rPr lang="cs-CZ"/>
              <a:pPr>
                <a:defRPr/>
              </a:pPr>
              <a:t>‹#›</a:t>
            </a:fld>
            <a:endParaRPr lang="cs-CZ" dirty="0"/>
          </a:p>
        </p:txBody>
      </p:sp>
    </p:spTree>
    <p:extLst>
      <p:ext uri="{BB962C8B-B14F-4D97-AF65-F5344CB8AC3E}">
        <p14:creationId xmlns:p14="http://schemas.microsoft.com/office/powerpoint/2010/main" val="4110614921"/>
      </p:ext>
    </p:extLst>
  </p:cSld>
  <p:clrMapOvr>
    <a:masterClrMapping/>
  </p:clrMapOvr>
  <p:transition spd="med">
    <p:cut/>
    <p:sndAc>
      <p:stSnd>
        <p:snd r:embed="rId1" name="arrow.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dt" sz="half" idx="10"/>
          </p:nvPr>
        </p:nvSpPr>
        <p:spPr>
          <a:ln/>
        </p:spPr>
        <p:txBody>
          <a:bodyPr/>
          <a:lstStyle>
            <a:lvl1pPr>
              <a:defRPr/>
            </a:lvl1pPr>
          </a:lstStyle>
          <a:p>
            <a:pPr>
              <a:defRPr/>
            </a:pPr>
            <a:endParaRPr lang="cs-CZ" dirty="0"/>
          </a:p>
        </p:txBody>
      </p:sp>
      <p:sp>
        <p:nvSpPr>
          <p:cNvPr id="5"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6" name="Rectangle 6"/>
          <p:cNvSpPr>
            <a:spLocks noGrp="1" noChangeArrowheads="1"/>
          </p:cNvSpPr>
          <p:nvPr>
            <p:ph type="sldNum" sz="quarter" idx="12"/>
          </p:nvPr>
        </p:nvSpPr>
        <p:spPr>
          <a:ln/>
        </p:spPr>
        <p:txBody>
          <a:bodyPr/>
          <a:lstStyle>
            <a:lvl1pPr>
              <a:defRPr/>
            </a:lvl1pPr>
          </a:lstStyle>
          <a:p>
            <a:pPr>
              <a:defRPr/>
            </a:pPr>
            <a:fld id="{AB21EA83-8F23-4BAE-AA7A-00CD0CB5F0DC}" type="slidenum">
              <a:rPr lang="cs-CZ"/>
              <a:pPr>
                <a:defRPr/>
              </a:pPr>
              <a:t>‹#›</a:t>
            </a:fld>
            <a:endParaRPr lang="cs-CZ" dirty="0"/>
          </a:p>
        </p:txBody>
      </p:sp>
    </p:spTree>
    <p:extLst>
      <p:ext uri="{BB962C8B-B14F-4D97-AF65-F5344CB8AC3E}">
        <p14:creationId xmlns:p14="http://schemas.microsoft.com/office/powerpoint/2010/main" val="2436107620"/>
      </p:ext>
    </p:extLst>
  </p:cSld>
  <p:clrMapOvr>
    <a:masterClrMapping/>
  </p:clrMapOvr>
  <p:transition spd="med">
    <p:cut/>
    <p:sndAc>
      <p:stSnd>
        <p:snd r:embed="rId1" name="arrow.wav"/>
      </p:stSnd>
    </p:sndAc>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Kliknutím lze upravit styl.</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Rectangle 39"/>
          <p:cNvSpPr>
            <a:spLocks noGrp="1" noChangeArrowheads="1"/>
          </p:cNvSpPr>
          <p:nvPr>
            <p:ph type="dt" sz="half" idx="10"/>
          </p:nvPr>
        </p:nvSpPr>
        <p:spPr>
          <a:ln/>
        </p:spPr>
        <p:txBody>
          <a:bodyPr/>
          <a:lstStyle>
            <a:lvl1pPr>
              <a:defRPr/>
            </a:lvl1pPr>
          </a:lstStyle>
          <a:p>
            <a:pPr>
              <a:defRPr/>
            </a:pPr>
            <a:endParaRPr lang="cs-CZ" dirty="0"/>
          </a:p>
        </p:txBody>
      </p:sp>
      <p:sp>
        <p:nvSpPr>
          <p:cNvPr id="6" name="Rectangle 40"/>
          <p:cNvSpPr>
            <a:spLocks noGrp="1" noChangeArrowheads="1"/>
          </p:cNvSpPr>
          <p:nvPr>
            <p:ph type="ftr" sz="quarter" idx="11"/>
          </p:nvPr>
        </p:nvSpPr>
        <p:spPr>
          <a:ln/>
        </p:spPr>
        <p:txBody>
          <a:bodyPr/>
          <a:lstStyle>
            <a:lvl1pPr>
              <a:defRPr/>
            </a:lvl1pPr>
          </a:lstStyle>
          <a:p>
            <a:pPr>
              <a:defRPr/>
            </a:pPr>
            <a:endParaRPr lang="cs-CZ" dirty="0"/>
          </a:p>
        </p:txBody>
      </p:sp>
      <p:sp>
        <p:nvSpPr>
          <p:cNvPr id="7" name="Rectangle 41"/>
          <p:cNvSpPr>
            <a:spLocks noGrp="1" noChangeArrowheads="1"/>
          </p:cNvSpPr>
          <p:nvPr>
            <p:ph type="sldNum" sz="quarter" idx="12"/>
          </p:nvPr>
        </p:nvSpPr>
        <p:spPr>
          <a:ln/>
        </p:spPr>
        <p:txBody>
          <a:bodyPr/>
          <a:lstStyle>
            <a:lvl1pPr>
              <a:defRPr/>
            </a:lvl1pPr>
          </a:lstStyle>
          <a:p>
            <a:pPr>
              <a:defRPr/>
            </a:pPr>
            <a:fld id="{4A80657B-9FE7-4D28-AA6E-D95094A7A7AF}" type="slidenum">
              <a:rPr lang="cs-CZ"/>
              <a:pPr>
                <a:defRPr/>
              </a:pPr>
              <a:t>‹#›</a:t>
            </a:fld>
            <a:endParaRPr lang="cs-CZ" dirty="0"/>
          </a:p>
        </p:txBody>
      </p:sp>
    </p:spTree>
    <p:extLst>
      <p:ext uri="{BB962C8B-B14F-4D97-AF65-F5344CB8AC3E}">
        <p14:creationId xmlns:p14="http://schemas.microsoft.com/office/powerpoint/2010/main" val="3535759725"/>
      </p:ext>
    </p:extLst>
  </p:cSld>
  <p:clrMapOvr>
    <a:masterClrMapping/>
  </p:clrMapOvr>
  <p:transition spd="med">
    <p:cut/>
    <p:sndAc>
      <p:stSnd>
        <p:snd r:embed="rId1" name="arrow.wav"/>
      </p:stSnd>
    </p:sndAc>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Kliknutím lze upravit styl.</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dirty="0" smtClean="0"/>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Rectangle 39"/>
          <p:cNvSpPr>
            <a:spLocks noGrp="1" noChangeArrowheads="1"/>
          </p:cNvSpPr>
          <p:nvPr>
            <p:ph type="dt" sz="half" idx="10"/>
          </p:nvPr>
        </p:nvSpPr>
        <p:spPr>
          <a:ln/>
        </p:spPr>
        <p:txBody>
          <a:bodyPr/>
          <a:lstStyle>
            <a:lvl1pPr>
              <a:defRPr/>
            </a:lvl1pPr>
          </a:lstStyle>
          <a:p>
            <a:pPr>
              <a:defRPr/>
            </a:pPr>
            <a:endParaRPr lang="cs-CZ" dirty="0"/>
          </a:p>
        </p:txBody>
      </p:sp>
      <p:sp>
        <p:nvSpPr>
          <p:cNvPr id="6" name="Rectangle 40"/>
          <p:cNvSpPr>
            <a:spLocks noGrp="1" noChangeArrowheads="1"/>
          </p:cNvSpPr>
          <p:nvPr>
            <p:ph type="ftr" sz="quarter" idx="11"/>
          </p:nvPr>
        </p:nvSpPr>
        <p:spPr>
          <a:ln/>
        </p:spPr>
        <p:txBody>
          <a:bodyPr/>
          <a:lstStyle>
            <a:lvl1pPr>
              <a:defRPr/>
            </a:lvl1pPr>
          </a:lstStyle>
          <a:p>
            <a:pPr>
              <a:defRPr/>
            </a:pPr>
            <a:endParaRPr lang="cs-CZ" dirty="0"/>
          </a:p>
        </p:txBody>
      </p:sp>
      <p:sp>
        <p:nvSpPr>
          <p:cNvPr id="7" name="Rectangle 41"/>
          <p:cNvSpPr>
            <a:spLocks noGrp="1" noChangeArrowheads="1"/>
          </p:cNvSpPr>
          <p:nvPr>
            <p:ph type="sldNum" sz="quarter" idx="12"/>
          </p:nvPr>
        </p:nvSpPr>
        <p:spPr>
          <a:ln/>
        </p:spPr>
        <p:txBody>
          <a:bodyPr/>
          <a:lstStyle>
            <a:lvl1pPr>
              <a:defRPr/>
            </a:lvl1pPr>
          </a:lstStyle>
          <a:p>
            <a:pPr>
              <a:defRPr/>
            </a:pPr>
            <a:fld id="{B78F9216-7959-496F-AD6E-221845084B89}" type="slidenum">
              <a:rPr lang="cs-CZ"/>
              <a:pPr>
                <a:defRPr/>
              </a:pPr>
              <a:t>‹#›</a:t>
            </a:fld>
            <a:endParaRPr lang="cs-CZ" dirty="0"/>
          </a:p>
        </p:txBody>
      </p:sp>
    </p:spTree>
    <p:extLst>
      <p:ext uri="{BB962C8B-B14F-4D97-AF65-F5344CB8AC3E}">
        <p14:creationId xmlns:p14="http://schemas.microsoft.com/office/powerpoint/2010/main" val="1921483629"/>
      </p:ext>
    </p:extLst>
  </p:cSld>
  <p:clrMapOvr>
    <a:masterClrMapping/>
  </p:clrMapOvr>
  <p:transition spd="med">
    <p:cut/>
    <p:sndAc>
      <p:stSnd>
        <p:snd r:embed="rId1" name="arrow.wav"/>
      </p:stSnd>
    </p:sndAc>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39"/>
          <p:cNvSpPr>
            <a:spLocks noGrp="1" noChangeArrowheads="1"/>
          </p:cNvSpPr>
          <p:nvPr>
            <p:ph type="dt" sz="half" idx="10"/>
          </p:nvPr>
        </p:nvSpPr>
        <p:spPr>
          <a:ln/>
        </p:spPr>
        <p:txBody>
          <a:bodyPr/>
          <a:lstStyle>
            <a:lvl1pPr>
              <a:defRPr/>
            </a:lvl1pPr>
          </a:lstStyle>
          <a:p>
            <a:pPr>
              <a:defRPr/>
            </a:pPr>
            <a:endParaRPr lang="cs-CZ" dirty="0"/>
          </a:p>
        </p:txBody>
      </p:sp>
      <p:sp>
        <p:nvSpPr>
          <p:cNvPr id="5" name="Rectangle 40"/>
          <p:cNvSpPr>
            <a:spLocks noGrp="1" noChangeArrowheads="1"/>
          </p:cNvSpPr>
          <p:nvPr>
            <p:ph type="ftr" sz="quarter" idx="11"/>
          </p:nvPr>
        </p:nvSpPr>
        <p:spPr>
          <a:ln/>
        </p:spPr>
        <p:txBody>
          <a:bodyPr/>
          <a:lstStyle>
            <a:lvl1pPr>
              <a:defRPr/>
            </a:lvl1pPr>
          </a:lstStyle>
          <a:p>
            <a:pPr>
              <a:defRPr/>
            </a:pPr>
            <a:endParaRPr lang="cs-CZ" dirty="0"/>
          </a:p>
        </p:txBody>
      </p:sp>
      <p:sp>
        <p:nvSpPr>
          <p:cNvPr id="6" name="Rectangle 41"/>
          <p:cNvSpPr>
            <a:spLocks noGrp="1" noChangeArrowheads="1"/>
          </p:cNvSpPr>
          <p:nvPr>
            <p:ph type="sldNum" sz="quarter" idx="12"/>
          </p:nvPr>
        </p:nvSpPr>
        <p:spPr>
          <a:ln/>
        </p:spPr>
        <p:txBody>
          <a:bodyPr/>
          <a:lstStyle>
            <a:lvl1pPr>
              <a:defRPr/>
            </a:lvl1pPr>
          </a:lstStyle>
          <a:p>
            <a:pPr>
              <a:defRPr/>
            </a:pPr>
            <a:fld id="{26F7C0E8-FD96-4C91-A740-3302A0787A33}" type="slidenum">
              <a:rPr lang="cs-CZ"/>
              <a:pPr>
                <a:defRPr/>
              </a:pPr>
              <a:t>‹#›</a:t>
            </a:fld>
            <a:endParaRPr lang="cs-CZ" dirty="0"/>
          </a:p>
        </p:txBody>
      </p:sp>
    </p:spTree>
    <p:extLst>
      <p:ext uri="{BB962C8B-B14F-4D97-AF65-F5344CB8AC3E}">
        <p14:creationId xmlns:p14="http://schemas.microsoft.com/office/powerpoint/2010/main" val="3529840475"/>
      </p:ext>
    </p:extLst>
  </p:cSld>
  <p:clrMapOvr>
    <a:masterClrMapping/>
  </p:clrMapOvr>
  <p:transition spd="med">
    <p:cut/>
    <p:sndAc>
      <p:stSnd>
        <p:snd r:embed="rId1" name="arrow.wav"/>
      </p:stSnd>
    </p:sndAc>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7813"/>
            <a:ext cx="2057400" cy="5853112"/>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457200" y="277813"/>
            <a:ext cx="6019800" cy="5853112"/>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39"/>
          <p:cNvSpPr>
            <a:spLocks noGrp="1" noChangeArrowheads="1"/>
          </p:cNvSpPr>
          <p:nvPr>
            <p:ph type="dt" sz="half" idx="10"/>
          </p:nvPr>
        </p:nvSpPr>
        <p:spPr>
          <a:ln/>
        </p:spPr>
        <p:txBody>
          <a:bodyPr/>
          <a:lstStyle>
            <a:lvl1pPr>
              <a:defRPr/>
            </a:lvl1pPr>
          </a:lstStyle>
          <a:p>
            <a:pPr>
              <a:defRPr/>
            </a:pPr>
            <a:endParaRPr lang="cs-CZ" dirty="0"/>
          </a:p>
        </p:txBody>
      </p:sp>
      <p:sp>
        <p:nvSpPr>
          <p:cNvPr id="5" name="Rectangle 40"/>
          <p:cNvSpPr>
            <a:spLocks noGrp="1" noChangeArrowheads="1"/>
          </p:cNvSpPr>
          <p:nvPr>
            <p:ph type="ftr" sz="quarter" idx="11"/>
          </p:nvPr>
        </p:nvSpPr>
        <p:spPr>
          <a:ln/>
        </p:spPr>
        <p:txBody>
          <a:bodyPr/>
          <a:lstStyle>
            <a:lvl1pPr>
              <a:defRPr/>
            </a:lvl1pPr>
          </a:lstStyle>
          <a:p>
            <a:pPr>
              <a:defRPr/>
            </a:pPr>
            <a:endParaRPr lang="cs-CZ" dirty="0"/>
          </a:p>
        </p:txBody>
      </p:sp>
      <p:sp>
        <p:nvSpPr>
          <p:cNvPr id="6" name="Rectangle 41"/>
          <p:cNvSpPr>
            <a:spLocks noGrp="1" noChangeArrowheads="1"/>
          </p:cNvSpPr>
          <p:nvPr>
            <p:ph type="sldNum" sz="quarter" idx="12"/>
          </p:nvPr>
        </p:nvSpPr>
        <p:spPr>
          <a:ln/>
        </p:spPr>
        <p:txBody>
          <a:bodyPr/>
          <a:lstStyle>
            <a:lvl1pPr>
              <a:defRPr/>
            </a:lvl1pPr>
          </a:lstStyle>
          <a:p>
            <a:pPr>
              <a:defRPr/>
            </a:pPr>
            <a:fld id="{41C261BD-6494-4F7D-BF54-8242F1F34EC7}" type="slidenum">
              <a:rPr lang="cs-CZ"/>
              <a:pPr>
                <a:defRPr/>
              </a:pPr>
              <a:t>‹#›</a:t>
            </a:fld>
            <a:endParaRPr lang="cs-CZ" dirty="0"/>
          </a:p>
        </p:txBody>
      </p:sp>
    </p:spTree>
    <p:extLst>
      <p:ext uri="{BB962C8B-B14F-4D97-AF65-F5344CB8AC3E}">
        <p14:creationId xmlns:p14="http://schemas.microsoft.com/office/powerpoint/2010/main" val="615863221"/>
      </p:ext>
    </p:extLst>
  </p:cSld>
  <p:clrMapOvr>
    <a:masterClrMapping/>
  </p:clrMapOvr>
  <p:transition spd="med">
    <p:cut/>
    <p:sndAc>
      <p:stSnd>
        <p:snd r:embed="rId1" name="arrow.wav"/>
      </p:stSnd>
    </p:sndAc>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Kliknutím lze upravit styl.</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s-CZ" smtClean="0"/>
              <a:t>Kliknutím lze upravit styl předlohy.</a:t>
            </a:r>
            <a:endParaRPr lang="cs-CZ"/>
          </a:p>
        </p:txBody>
      </p:sp>
      <p:sp>
        <p:nvSpPr>
          <p:cNvPr id="4" name="Rectangle 4"/>
          <p:cNvSpPr>
            <a:spLocks noGrp="1" noChangeArrowheads="1"/>
          </p:cNvSpPr>
          <p:nvPr>
            <p:ph type="dt" sz="half" idx="10"/>
          </p:nvPr>
        </p:nvSpPr>
        <p:spPr>
          <a:ln/>
        </p:spPr>
        <p:txBody>
          <a:bodyPr/>
          <a:lstStyle>
            <a:lvl1pPr>
              <a:defRPr/>
            </a:lvl1pPr>
          </a:lstStyle>
          <a:p>
            <a:pPr>
              <a:defRPr/>
            </a:pPr>
            <a:endParaRPr lang="cs-CZ" dirty="0"/>
          </a:p>
        </p:txBody>
      </p:sp>
      <p:sp>
        <p:nvSpPr>
          <p:cNvPr id="5"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6" name="Rectangle 6"/>
          <p:cNvSpPr>
            <a:spLocks noGrp="1" noChangeArrowheads="1"/>
          </p:cNvSpPr>
          <p:nvPr>
            <p:ph type="sldNum" sz="quarter" idx="12"/>
          </p:nvPr>
        </p:nvSpPr>
        <p:spPr>
          <a:ln/>
        </p:spPr>
        <p:txBody>
          <a:bodyPr/>
          <a:lstStyle>
            <a:lvl1pPr>
              <a:defRPr/>
            </a:lvl1pPr>
          </a:lstStyle>
          <a:p>
            <a:pPr>
              <a:defRPr/>
            </a:pPr>
            <a:fld id="{6980198F-5F70-49FF-8EF8-13C2F6CF1E5A}" type="slidenum">
              <a:rPr lang="cs-CZ"/>
              <a:pPr>
                <a:defRPr/>
              </a:pPr>
              <a:t>‹#›</a:t>
            </a:fld>
            <a:endParaRPr lang="cs-CZ" dirty="0"/>
          </a:p>
        </p:txBody>
      </p:sp>
    </p:spTree>
    <p:extLst>
      <p:ext uri="{BB962C8B-B14F-4D97-AF65-F5344CB8AC3E}">
        <p14:creationId xmlns:p14="http://schemas.microsoft.com/office/powerpoint/2010/main" val="3158696878"/>
      </p:ext>
    </p:extLst>
  </p:cSld>
  <p:clrMapOvr>
    <a:masterClrMapping/>
  </p:clrMapOvr>
  <p:transition spd="med">
    <p:cut/>
    <p:sndAc>
      <p:stSnd>
        <p:snd r:embed="rId1" name="arrow.wav"/>
      </p:stSnd>
    </p:sndAc>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dt" sz="half" idx="10"/>
          </p:nvPr>
        </p:nvSpPr>
        <p:spPr>
          <a:ln/>
        </p:spPr>
        <p:txBody>
          <a:bodyPr/>
          <a:lstStyle>
            <a:lvl1pPr>
              <a:defRPr/>
            </a:lvl1pPr>
          </a:lstStyle>
          <a:p>
            <a:pPr>
              <a:defRPr/>
            </a:pPr>
            <a:endParaRPr lang="cs-CZ" dirty="0"/>
          </a:p>
        </p:txBody>
      </p:sp>
      <p:sp>
        <p:nvSpPr>
          <p:cNvPr id="5"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6" name="Rectangle 6"/>
          <p:cNvSpPr>
            <a:spLocks noGrp="1" noChangeArrowheads="1"/>
          </p:cNvSpPr>
          <p:nvPr>
            <p:ph type="sldNum" sz="quarter" idx="12"/>
          </p:nvPr>
        </p:nvSpPr>
        <p:spPr>
          <a:ln/>
        </p:spPr>
        <p:txBody>
          <a:bodyPr/>
          <a:lstStyle>
            <a:lvl1pPr>
              <a:defRPr/>
            </a:lvl1pPr>
          </a:lstStyle>
          <a:p>
            <a:pPr>
              <a:defRPr/>
            </a:pPr>
            <a:fld id="{9C3B0AA9-2D67-4D62-80D3-FDA4610E6FF9}" type="slidenum">
              <a:rPr lang="cs-CZ"/>
              <a:pPr>
                <a:defRPr/>
              </a:pPr>
              <a:t>‹#›</a:t>
            </a:fld>
            <a:endParaRPr lang="cs-CZ" dirty="0"/>
          </a:p>
        </p:txBody>
      </p:sp>
    </p:spTree>
    <p:extLst>
      <p:ext uri="{BB962C8B-B14F-4D97-AF65-F5344CB8AC3E}">
        <p14:creationId xmlns:p14="http://schemas.microsoft.com/office/powerpoint/2010/main" val="1688017103"/>
      </p:ext>
    </p:extLst>
  </p:cSld>
  <p:clrMapOvr>
    <a:masterClrMapping/>
  </p:clrMapOvr>
  <p:transition spd="med">
    <p:cut/>
    <p:sndAc>
      <p:stSnd>
        <p:snd r:embed="rId1" name="arrow.wav"/>
      </p:stSnd>
    </p:sndAc>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Kliknutím lze upravit styl.</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smtClean="0"/>
              <a:t>Kliknutím lze upravit styly předlohy textu.</a:t>
            </a:r>
          </a:p>
        </p:txBody>
      </p:sp>
      <p:sp>
        <p:nvSpPr>
          <p:cNvPr id="4" name="Rectangle 4"/>
          <p:cNvSpPr>
            <a:spLocks noGrp="1" noChangeArrowheads="1"/>
          </p:cNvSpPr>
          <p:nvPr>
            <p:ph type="dt" sz="half" idx="10"/>
          </p:nvPr>
        </p:nvSpPr>
        <p:spPr>
          <a:ln/>
        </p:spPr>
        <p:txBody>
          <a:bodyPr/>
          <a:lstStyle>
            <a:lvl1pPr>
              <a:defRPr/>
            </a:lvl1pPr>
          </a:lstStyle>
          <a:p>
            <a:pPr>
              <a:defRPr/>
            </a:pPr>
            <a:endParaRPr lang="cs-CZ" dirty="0"/>
          </a:p>
        </p:txBody>
      </p:sp>
      <p:sp>
        <p:nvSpPr>
          <p:cNvPr id="5"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6" name="Rectangle 6"/>
          <p:cNvSpPr>
            <a:spLocks noGrp="1" noChangeArrowheads="1"/>
          </p:cNvSpPr>
          <p:nvPr>
            <p:ph type="sldNum" sz="quarter" idx="12"/>
          </p:nvPr>
        </p:nvSpPr>
        <p:spPr>
          <a:ln/>
        </p:spPr>
        <p:txBody>
          <a:bodyPr/>
          <a:lstStyle>
            <a:lvl1pPr>
              <a:defRPr/>
            </a:lvl1pPr>
          </a:lstStyle>
          <a:p>
            <a:pPr>
              <a:defRPr/>
            </a:pPr>
            <a:fld id="{E118A995-FF12-4D45-9D7D-B00CC199708C}" type="slidenum">
              <a:rPr lang="cs-CZ"/>
              <a:pPr>
                <a:defRPr/>
              </a:pPr>
              <a:t>‹#›</a:t>
            </a:fld>
            <a:endParaRPr lang="cs-CZ" dirty="0"/>
          </a:p>
        </p:txBody>
      </p:sp>
    </p:spTree>
    <p:extLst>
      <p:ext uri="{BB962C8B-B14F-4D97-AF65-F5344CB8AC3E}">
        <p14:creationId xmlns:p14="http://schemas.microsoft.com/office/powerpoint/2010/main" val="2574134929"/>
      </p:ext>
    </p:extLst>
  </p:cSld>
  <p:clrMapOvr>
    <a:masterClrMapping/>
  </p:clrMapOvr>
  <p:transition spd="med">
    <p:cut/>
    <p:sndAc>
      <p:stSnd>
        <p:snd r:embed="rId1" name="arrow.wav"/>
      </p:stSnd>
    </p:sndAc>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Rectangle 4"/>
          <p:cNvSpPr>
            <a:spLocks noGrp="1" noChangeArrowheads="1"/>
          </p:cNvSpPr>
          <p:nvPr>
            <p:ph type="dt" sz="half" idx="10"/>
          </p:nvPr>
        </p:nvSpPr>
        <p:spPr>
          <a:ln/>
        </p:spPr>
        <p:txBody>
          <a:bodyPr/>
          <a:lstStyle>
            <a:lvl1pPr>
              <a:defRPr/>
            </a:lvl1pPr>
          </a:lstStyle>
          <a:p>
            <a:pPr>
              <a:defRPr/>
            </a:pPr>
            <a:endParaRPr lang="cs-CZ" dirty="0"/>
          </a:p>
        </p:txBody>
      </p:sp>
      <p:sp>
        <p:nvSpPr>
          <p:cNvPr id="6"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7" name="Rectangle 6"/>
          <p:cNvSpPr>
            <a:spLocks noGrp="1" noChangeArrowheads="1"/>
          </p:cNvSpPr>
          <p:nvPr>
            <p:ph type="sldNum" sz="quarter" idx="12"/>
          </p:nvPr>
        </p:nvSpPr>
        <p:spPr>
          <a:ln/>
        </p:spPr>
        <p:txBody>
          <a:bodyPr/>
          <a:lstStyle>
            <a:lvl1pPr>
              <a:defRPr/>
            </a:lvl1pPr>
          </a:lstStyle>
          <a:p>
            <a:pPr>
              <a:defRPr/>
            </a:pPr>
            <a:fld id="{08BBD885-C23D-4C50-A4A0-BCD6569FDF55}" type="slidenum">
              <a:rPr lang="cs-CZ"/>
              <a:pPr>
                <a:defRPr/>
              </a:pPr>
              <a:t>‹#›</a:t>
            </a:fld>
            <a:endParaRPr lang="cs-CZ" dirty="0"/>
          </a:p>
        </p:txBody>
      </p:sp>
    </p:spTree>
    <p:extLst>
      <p:ext uri="{BB962C8B-B14F-4D97-AF65-F5344CB8AC3E}">
        <p14:creationId xmlns:p14="http://schemas.microsoft.com/office/powerpoint/2010/main" val="2987391479"/>
      </p:ext>
    </p:extLst>
  </p:cSld>
  <p:clrMapOvr>
    <a:masterClrMapping/>
  </p:clrMapOvr>
  <p:transition spd="med">
    <p:cut/>
    <p:sndAc>
      <p:stSnd>
        <p:snd r:embed="rId1" name="arrow.wav"/>
      </p:stSnd>
    </p:sndAc>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Kliknutím lze upravit styl.</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Rectangle 4"/>
          <p:cNvSpPr>
            <a:spLocks noGrp="1" noChangeArrowheads="1"/>
          </p:cNvSpPr>
          <p:nvPr>
            <p:ph type="dt" sz="half" idx="10"/>
          </p:nvPr>
        </p:nvSpPr>
        <p:spPr>
          <a:ln/>
        </p:spPr>
        <p:txBody>
          <a:bodyPr/>
          <a:lstStyle>
            <a:lvl1pPr>
              <a:defRPr/>
            </a:lvl1pPr>
          </a:lstStyle>
          <a:p>
            <a:pPr>
              <a:defRPr/>
            </a:pPr>
            <a:endParaRPr lang="cs-CZ" dirty="0"/>
          </a:p>
        </p:txBody>
      </p:sp>
      <p:sp>
        <p:nvSpPr>
          <p:cNvPr id="8"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9" name="Rectangle 6"/>
          <p:cNvSpPr>
            <a:spLocks noGrp="1" noChangeArrowheads="1"/>
          </p:cNvSpPr>
          <p:nvPr>
            <p:ph type="sldNum" sz="quarter" idx="12"/>
          </p:nvPr>
        </p:nvSpPr>
        <p:spPr>
          <a:ln/>
        </p:spPr>
        <p:txBody>
          <a:bodyPr/>
          <a:lstStyle>
            <a:lvl1pPr>
              <a:defRPr/>
            </a:lvl1pPr>
          </a:lstStyle>
          <a:p>
            <a:pPr>
              <a:defRPr/>
            </a:pPr>
            <a:fld id="{4D7D40C2-5DA1-4E40-94B4-9E87C3FD773B}" type="slidenum">
              <a:rPr lang="cs-CZ"/>
              <a:pPr>
                <a:defRPr/>
              </a:pPr>
              <a:t>‹#›</a:t>
            </a:fld>
            <a:endParaRPr lang="cs-CZ" dirty="0"/>
          </a:p>
        </p:txBody>
      </p:sp>
    </p:spTree>
    <p:extLst>
      <p:ext uri="{BB962C8B-B14F-4D97-AF65-F5344CB8AC3E}">
        <p14:creationId xmlns:p14="http://schemas.microsoft.com/office/powerpoint/2010/main" val="668417540"/>
      </p:ext>
    </p:extLst>
  </p:cSld>
  <p:clrMapOvr>
    <a:masterClrMapping/>
  </p:clrMapOvr>
  <p:transition spd="med">
    <p:cut/>
    <p:sndAc>
      <p:stSnd>
        <p:snd r:embed="rId1" name="arrow.wav"/>
      </p:stSnd>
    </p:sndAc>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Rectangle 4"/>
          <p:cNvSpPr>
            <a:spLocks noGrp="1" noChangeArrowheads="1"/>
          </p:cNvSpPr>
          <p:nvPr>
            <p:ph type="dt" sz="half" idx="10"/>
          </p:nvPr>
        </p:nvSpPr>
        <p:spPr>
          <a:ln/>
        </p:spPr>
        <p:txBody>
          <a:bodyPr/>
          <a:lstStyle>
            <a:lvl1pPr>
              <a:defRPr/>
            </a:lvl1pPr>
          </a:lstStyle>
          <a:p>
            <a:pPr>
              <a:defRPr/>
            </a:pPr>
            <a:endParaRPr lang="cs-CZ" dirty="0"/>
          </a:p>
        </p:txBody>
      </p:sp>
      <p:sp>
        <p:nvSpPr>
          <p:cNvPr id="4"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5" name="Rectangle 6"/>
          <p:cNvSpPr>
            <a:spLocks noGrp="1" noChangeArrowheads="1"/>
          </p:cNvSpPr>
          <p:nvPr>
            <p:ph type="sldNum" sz="quarter" idx="12"/>
          </p:nvPr>
        </p:nvSpPr>
        <p:spPr>
          <a:ln/>
        </p:spPr>
        <p:txBody>
          <a:bodyPr/>
          <a:lstStyle>
            <a:lvl1pPr>
              <a:defRPr/>
            </a:lvl1pPr>
          </a:lstStyle>
          <a:p>
            <a:pPr>
              <a:defRPr/>
            </a:pPr>
            <a:fld id="{BFFE3106-D74A-4E39-B32B-01C2141FC1FF}" type="slidenum">
              <a:rPr lang="cs-CZ"/>
              <a:pPr>
                <a:defRPr/>
              </a:pPr>
              <a:t>‹#›</a:t>
            </a:fld>
            <a:endParaRPr lang="cs-CZ" dirty="0"/>
          </a:p>
        </p:txBody>
      </p:sp>
    </p:spTree>
    <p:extLst>
      <p:ext uri="{BB962C8B-B14F-4D97-AF65-F5344CB8AC3E}">
        <p14:creationId xmlns:p14="http://schemas.microsoft.com/office/powerpoint/2010/main" val="1417995279"/>
      </p:ext>
    </p:extLst>
  </p:cSld>
  <p:clrMapOvr>
    <a:masterClrMapping/>
  </p:clrMapOvr>
  <p:transition spd="med">
    <p:cut/>
    <p:sndAc>
      <p:stSnd>
        <p:snd r:embed="rId1" name="arrow.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Kliknutím lze upravit styl.</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smtClean="0"/>
              <a:t>Kliknutím lze upravit styly předlohy textu.</a:t>
            </a:r>
          </a:p>
        </p:txBody>
      </p:sp>
      <p:sp>
        <p:nvSpPr>
          <p:cNvPr id="4" name="Rectangle 4"/>
          <p:cNvSpPr>
            <a:spLocks noGrp="1" noChangeArrowheads="1"/>
          </p:cNvSpPr>
          <p:nvPr>
            <p:ph type="dt" sz="half" idx="10"/>
          </p:nvPr>
        </p:nvSpPr>
        <p:spPr>
          <a:ln/>
        </p:spPr>
        <p:txBody>
          <a:bodyPr/>
          <a:lstStyle>
            <a:lvl1pPr>
              <a:defRPr/>
            </a:lvl1pPr>
          </a:lstStyle>
          <a:p>
            <a:pPr>
              <a:defRPr/>
            </a:pPr>
            <a:endParaRPr lang="cs-CZ" dirty="0"/>
          </a:p>
        </p:txBody>
      </p:sp>
      <p:sp>
        <p:nvSpPr>
          <p:cNvPr id="5"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6" name="Rectangle 6"/>
          <p:cNvSpPr>
            <a:spLocks noGrp="1" noChangeArrowheads="1"/>
          </p:cNvSpPr>
          <p:nvPr>
            <p:ph type="sldNum" sz="quarter" idx="12"/>
          </p:nvPr>
        </p:nvSpPr>
        <p:spPr>
          <a:ln/>
        </p:spPr>
        <p:txBody>
          <a:bodyPr/>
          <a:lstStyle>
            <a:lvl1pPr>
              <a:defRPr/>
            </a:lvl1pPr>
          </a:lstStyle>
          <a:p>
            <a:pPr>
              <a:defRPr/>
            </a:pPr>
            <a:fld id="{1D68DC3E-D70D-4C2C-AE6F-B6341ED83B2E}" type="slidenum">
              <a:rPr lang="cs-CZ"/>
              <a:pPr>
                <a:defRPr/>
              </a:pPr>
              <a:t>‹#›</a:t>
            </a:fld>
            <a:endParaRPr lang="cs-CZ" dirty="0"/>
          </a:p>
        </p:txBody>
      </p:sp>
    </p:spTree>
    <p:extLst>
      <p:ext uri="{BB962C8B-B14F-4D97-AF65-F5344CB8AC3E}">
        <p14:creationId xmlns:p14="http://schemas.microsoft.com/office/powerpoint/2010/main" val="3402673611"/>
      </p:ext>
    </p:extLst>
  </p:cSld>
  <p:clrMapOvr>
    <a:masterClrMapping/>
  </p:clrMapOvr>
  <p:transition spd="med">
    <p:cut/>
    <p:sndAc>
      <p:stSnd>
        <p:snd r:embed="rId1" name="arrow.wav"/>
      </p:stSnd>
    </p:sndAc>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cs-CZ" dirty="0"/>
          </a:p>
        </p:txBody>
      </p:sp>
      <p:sp>
        <p:nvSpPr>
          <p:cNvPr id="3"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4" name="Rectangle 6"/>
          <p:cNvSpPr>
            <a:spLocks noGrp="1" noChangeArrowheads="1"/>
          </p:cNvSpPr>
          <p:nvPr>
            <p:ph type="sldNum" sz="quarter" idx="12"/>
          </p:nvPr>
        </p:nvSpPr>
        <p:spPr>
          <a:ln/>
        </p:spPr>
        <p:txBody>
          <a:bodyPr/>
          <a:lstStyle>
            <a:lvl1pPr>
              <a:defRPr/>
            </a:lvl1pPr>
          </a:lstStyle>
          <a:p>
            <a:pPr>
              <a:defRPr/>
            </a:pPr>
            <a:fld id="{45ACD1D1-C3AB-4C56-AD67-1451D0608D12}" type="slidenum">
              <a:rPr lang="cs-CZ"/>
              <a:pPr>
                <a:defRPr/>
              </a:pPr>
              <a:t>‹#›</a:t>
            </a:fld>
            <a:endParaRPr lang="cs-CZ" dirty="0"/>
          </a:p>
        </p:txBody>
      </p:sp>
    </p:spTree>
    <p:extLst>
      <p:ext uri="{BB962C8B-B14F-4D97-AF65-F5344CB8AC3E}">
        <p14:creationId xmlns:p14="http://schemas.microsoft.com/office/powerpoint/2010/main" val="216719524"/>
      </p:ext>
    </p:extLst>
  </p:cSld>
  <p:clrMapOvr>
    <a:masterClrMapping/>
  </p:clrMapOvr>
  <p:transition spd="med">
    <p:cut/>
    <p:sndAc>
      <p:stSnd>
        <p:snd r:embed="rId1" name="arrow.wav"/>
      </p:stSnd>
    </p:sndAc>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Kliknutím lze upravit styl.</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endParaRPr lang="cs-CZ" dirty="0"/>
          </a:p>
        </p:txBody>
      </p:sp>
      <p:sp>
        <p:nvSpPr>
          <p:cNvPr id="6"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7" name="Rectangle 6"/>
          <p:cNvSpPr>
            <a:spLocks noGrp="1" noChangeArrowheads="1"/>
          </p:cNvSpPr>
          <p:nvPr>
            <p:ph type="sldNum" sz="quarter" idx="12"/>
          </p:nvPr>
        </p:nvSpPr>
        <p:spPr>
          <a:ln/>
        </p:spPr>
        <p:txBody>
          <a:bodyPr/>
          <a:lstStyle>
            <a:lvl1pPr>
              <a:defRPr/>
            </a:lvl1pPr>
          </a:lstStyle>
          <a:p>
            <a:pPr>
              <a:defRPr/>
            </a:pPr>
            <a:fld id="{16AED701-647A-4674-B709-E5A83C147331}" type="slidenum">
              <a:rPr lang="cs-CZ"/>
              <a:pPr>
                <a:defRPr/>
              </a:pPr>
              <a:t>‹#›</a:t>
            </a:fld>
            <a:endParaRPr lang="cs-CZ" dirty="0"/>
          </a:p>
        </p:txBody>
      </p:sp>
    </p:spTree>
    <p:extLst>
      <p:ext uri="{BB962C8B-B14F-4D97-AF65-F5344CB8AC3E}">
        <p14:creationId xmlns:p14="http://schemas.microsoft.com/office/powerpoint/2010/main" val="929587856"/>
      </p:ext>
    </p:extLst>
  </p:cSld>
  <p:clrMapOvr>
    <a:masterClrMapping/>
  </p:clrMapOvr>
  <p:transition spd="med">
    <p:cut/>
    <p:sndAc>
      <p:stSnd>
        <p:snd r:embed="rId1" name="arrow.wav"/>
      </p:stSnd>
    </p:sndAc>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Kliknutím lze upravit styl.</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dirty="0" smtClean="0"/>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endParaRPr lang="cs-CZ" dirty="0"/>
          </a:p>
        </p:txBody>
      </p:sp>
      <p:sp>
        <p:nvSpPr>
          <p:cNvPr id="6"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7" name="Rectangle 6"/>
          <p:cNvSpPr>
            <a:spLocks noGrp="1" noChangeArrowheads="1"/>
          </p:cNvSpPr>
          <p:nvPr>
            <p:ph type="sldNum" sz="quarter" idx="12"/>
          </p:nvPr>
        </p:nvSpPr>
        <p:spPr>
          <a:ln/>
        </p:spPr>
        <p:txBody>
          <a:bodyPr/>
          <a:lstStyle>
            <a:lvl1pPr>
              <a:defRPr/>
            </a:lvl1pPr>
          </a:lstStyle>
          <a:p>
            <a:pPr>
              <a:defRPr/>
            </a:pPr>
            <a:fld id="{5FBFAF07-E82F-41B7-AA66-D72E0F79C45B}" type="slidenum">
              <a:rPr lang="cs-CZ"/>
              <a:pPr>
                <a:defRPr/>
              </a:pPr>
              <a:t>‹#›</a:t>
            </a:fld>
            <a:endParaRPr lang="cs-CZ" dirty="0"/>
          </a:p>
        </p:txBody>
      </p:sp>
    </p:spTree>
    <p:extLst>
      <p:ext uri="{BB962C8B-B14F-4D97-AF65-F5344CB8AC3E}">
        <p14:creationId xmlns:p14="http://schemas.microsoft.com/office/powerpoint/2010/main" val="1379667184"/>
      </p:ext>
    </p:extLst>
  </p:cSld>
  <p:clrMapOvr>
    <a:masterClrMapping/>
  </p:clrMapOvr>
  <p:transition spd="med">
    <p:cut/>
    <p:sndAc>
      <p:stSnd>
        <p:snd r:embed="rId1" name="arrow.wav"/>
      </p:stSnd>
    </p:sndAc>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dt" sz="half" idx="10"/>
          </p:nvPr>
        </p:nvSpPr>
        <p:spPr>
          <a:ln/>
        </p:spPr>
        <p:txBody>
          <a:bodyPr/>
          <a:lstStyle>
            <a:lvl1pPr>
              <a:defRPr/>
            </a:lvl1pPr>
          </a:lstStyle>
          <a:p>
            <a:pPr>
              <a:defRPr/>
            </a:pPr>
            <a:endParaRPr lang="cs-CZ" dirty="0"/>
          </a:p>
        </p:txBody>
      </p:sp>
      <p:sp>
        <p:nvSpPr>
          <p:cNvPr id="5"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6" name="Rectangle 6"/>
          <p:cNvSpPr>
            <a:spLocks noGrp="1" noChangeArrowheads="1"/>
          </p:cNvSpPr>
          <p:nvPr>
            <p:ph type="sldNum" sz="quarter" idx="12"/>
          </p:nvPr>
        </p:nvSpPr>
        <p:spPr>
          <a:ln/>
        </p:spPr>
        <p:txBody>
          <a:bodyPr/>
          <a:lstStyle>
            <a:lvl1pPr>
              <a:defRPr/>
            </a:lvl1pPr>
          </a:lstStyle>
          <a:p>
            <a:pPr>
              <a:defRPr/>
            </a:pPr>
            <a:fld id="{2E45BE3B-7974-4CBD-A98A-D06402379889}" type="slidenum">
              <a:rPr lang="cs-CZ"/>
              <a:pPr>
                <a:defRPr/>
              </a:pPr>
              <a:t>‹#›</a:t>
            </a:fld>
            <a:endParaRPr lang="cs-CZ" dirty="0"/>
          </a:p>
        </p:txBody>
      </p:sp>
    </p:spTree>
    <p:extLst>
      <p:ext uri="{BB962C8B-B14F-4D97-AF65-F5344CB8AC3E}">
        <p14:creationId xmlns:p14="http://schemas.microsoft.com/office/powerpoint/2010/main" val="1568453695"/>
      </p:ext>
    </p:extLst>
  </p:cSld>
  <p:clrMapOvr>
    <a:masterClrMapping/>
  </p:clrMapOvr>
  <p:transition spd="med">
    <p:cut/>
    <p:sndAc>
      <p:stSnd>
        <p:snd r:embed="rId1" name="arrow.wav"/>
      </p:stSnd>
    </p:sndAc>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dt" sz="half" idx="10"/>
          </p:nvPr>
        </p:nvSpPr>
        <p:spPr>
          <a:ln/>
        </p:spPr>
        <p:txBody>
          <a:bodyPr/>
          <a:lstStyle>
            <a:lvl1pPr>
              <a:defRPr/>
            </a:lvl1pPr>
          </a:lstStyle>
          <a:p>
            <a:pPr>
              <a:defRPr/>
            </a:pPr>
            <a:endParaRPr lang="cs-CZ" dirty="0"/>
          </a:p>
        </p:txBody>
      </p:sp>
      <p:sp>
        <p:nvSpPr>
          <p:cNvPr id="5"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6" name="Rectangle 6"/>
          <p:cNvSpPr>
            <a:spLocks noGrp="1" noChangeArrowheads="1"/>
          </p:cNvSpPr>
          <p:nvPr>
            <p:ph type="sldNum" sz="quarter" idx="12"/>
          </p:nvPr>
        </p:nvSpPr>
        <p:spPr>
          <a:ln/>
        </p:spPr>
        <p:txBody>
          <a:bodyPr/>
          <a:lstStyle>
            <a:lvl1pPr>
              <a:defRPr/>
            </a:lvl1pPr>
          </a:lstStyle>
          <a:p>
            <a:pPr>
              <a:defRPr/>
            </a:pPr>
            <a:fld id="{BA21A207-610A-4CEC-9F0B-B7B86C77A717}" type="slidenum">
              <a:rPr lang="cs-CZ"/>
              <a:pPr>
                <a:defRPr/>
              </a:pPr>
              <a:t>‹#›</a:t>
            </a:fld>
            <a:endParaRPr lang="cs-CZ" dirty="0"/>
          </a:p>
        </p:txBody>
      </p:sp>
    </p:spTree>
    <p:extLst>
      <p:ext uri="{BB962C8B-B14F-4D97-AF65-F5344CB8AC3E}">
        <p14:creationId xmlns:p14="http://schemas.microsoft.com/office/powerpoint/2010/main" val="407979414"/>
      </p:ext>
    </p:extLst>
  </p:cSld>
  <p:clrMapOvr>
    <a:masterClrMapping/>
  </p:clrMapOvr>
  <p:transition spd="med">
    <p:cut/>
    <p:sndAc>
      <p:stSnd>
        <p:snd r:embed="rId1" name="arrow.wav"/>
      </p:stSnd>
    </p:sndAc>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xOverObj" preserve="1">
  <p:cSld name="Nadpis a text nad obsah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p:spPr>
        <p:txBody>
          <a:bodyPr/>
          <a:lstStyle/>
          <a:p>
            <a:r>
              <a:rPr lang="cs-CZ" smtClean="0"/>
              <a:t>Kliknutím lze upravit styl.</a:t>
            </a:r>
            <a:endParaRPr lang="cs-CZ"/>
          </a:p>
        </p:txBody>
      </p:sp>
      <p:sp>
        <p:nvSpPr>
          <p:cNvPr id="3" name="Zástupný symbol pro text 2"/>
          <p:cNvSpPr>
            <a:spLocks noGrp="1"/>
          </p:cNvSpPr>
          <p:nvPr>
            <p:ph type="body" sz="half" idx="1"/>
          </p:nvPr>
        </p:nvSpPr>
        <p:spPr>
          <a:xfrm>
            <a:off x="457200" y="1600200"/>
            <a:ext cx="8229600" cy="218598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57200" y="3938588"/>
            <a:ext cx="8229600" cy="2187575"/>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Rectangle 4"/>
          <p:cNvSpPr>
            <a:spLocks noGrp="1" noChangeArrowheads="1"/>
          </p:cNvSpPr>
          <p:nvPr>
            <p:ph type="dt" sz="half" idx="10"/>
          </p:nvPr>
        </p:nvSpPr>
        <p:spPr>
          <a:ln/>
        </p:spPr>
        <p:txBody>
          <a:bodyPr/>
          <a:lstStyle>
            <a:lvl1pPr>
              <a:defRPr/>
            </a:lvl1pPr>
          </a:lstStyle>
          <a:p>
            <a:pPr>
              <a:defRPr/>
            </a:pPr>
            <a:endParaRPr lang="cs-CZ" dirty="0"/>
          </a:p>
        </p:txBody>
      </p:sp>
      <p:sp>
        <p:nvSpPr>
          <p:cNvPr id="6"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7" name="Rectangle 6"/>
          <p:cNvSpPr>
            <a:spLocks noGrp="1" noChangeArrowheads="1"/>
          </p:cNvSpPr>
          <p:nvPr>
            <p:ph type="sldNum" sz="quarter" idx="12"/>
          </p:nvPr>
        </p:nvSpPr>
        <p:spPr>
          <a:ln/>
        </p:spPr>
        <p:txBody>
          <a:bodyPr/>
          <a:lstStyle>
            <a:lvl1pPr>
              <a:defRPr/>
            </a:lvl1pPr>
          </a:lstStyle>
          <a:p>
            <a:pPr>
              <a:defRPr/>
            </a:pPr>
            <a:fld id="{77E87354-7CD9-4748-97F1-84731BAD02E0}" type="slidenum">
              <a:rPr lang="cs-CZ"/>
              <a:pPr>
                <a:defRPr/>
              </a:pPr>
              <a:t>‹#›</a:t>
            </a:fld>
            <a:endParaRPr lang="cs-CZ" dirty="0"/>
          </a:p>
        </p:txBody>
      </p:sp>
    </p:spTree>
    <p:extLst>
      <p:ext uri="{BB962C8B-B14F-4D97-AF65-F5344CB8AC3E}">
        <p14:creationId xmlns:p14="http://schemas.microsoft.com/office/powerpoint/2010/main" val="2703728912"/>
      </p:ext>
    </p:extLst>
  </p:cSld>
  <p:clrMapOvr>
    <a:masterClrMapping/>
  </p:clrMapOvr>
  <p:transition spd="med">
    <p:cut/>
    <p:sndAc>
      <p:stSnd>
        <p:snd r:embed="rId1" name="arrow.wav"/>
      </p:stSnd>
    </p:sndAc>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Kliknutím lze upravit styl.</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s-CZ" smtClean="0"/>
              <a:t>Kliknutím lze upravit styl předlohy.</a:t>
            </a:r>
            <a:endParaRPr lang="cs-CZ"/>
          </a:p>
        </p:txBody>
      </p:sp>
      <p:sp>
        <p:nvSpPr>
          <p:cNvPr id="4" name="Rectangle 4"/>
          <p:cNvSpPr>
            <a:spLocks noGrp="1" noChangeArrowheads="1"/>
          </p:cNvSpPr>
          <p:nvPr>
            <p:ph type="dt" sz="half" idx="10"/>
          </p:nvPr>
        </p:nvSpPr>
        <p:spPr>
          <a:ln/>
        </p:spPr>
        <p:txBody>
          <a:bodyPr/>
          <a:lstStyle>
            <a:lvl1pPr>
              <a:defRPr/>
            </a:lvl1pPr>
          </a:lstStyle>
          <a:p>
            <a:pPr>
              <a:defRPr/>
            </a:pPr>
            <a:endParaRPr lang="cs-CZ" dirty="0"/>
          </a:p>
        </p:txBody>
      </p:sp>
      <p:sp>
        <p:nvSpPr>
          <p:cNvPr id="5"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6" name="Rectangle 6"/>
          <p:cNvSpPr>
            <a:spLocks noGrp="1" noChangeArrowheads="1"/>
          </p:cNvSpPr>
          <p:nvPr>
            <p:ph type="sldNum" sz="quarter" idx="12"/>
          </p:nvPr>
        </p:nvSpPr>
        <p:spPr>
          <a:ln/>
        </p:spPr>
        <p:txBody>
          <a:bodyPr/>
          <a:lstStyle>
            <a:lvl1pPr>
              <a:defRPr/>
            </a:lvl1pPr>
          </a:lstStyle>
          <a:p>
            <a:pPr>
              <a:defRPr/>
            </a:pPr>
            <a:fld id="{2010406B-C899-4939-8A7B-CE6AE92F858F}" type="slidenum">
              <a:rPr lang="cs-CZ"/>
              <a:pPr>
                <a:defRPr/>
              </a:pPr>
              <a:t>‹#›</a:t>
            </a:fld>
            <a:endParaRPr lang="cs-CZ" dirty="0"/>
          </a:p>
        </p:txBody>
      </p:sp>
    </p:spTree>
    <p:extLst>
      <p:ext uri="{BB962C8B-B14F-4D97-AF65-F5344CB8AC3E}">
        <p14:creationId xmlns:p14="http://schemas.microsoft.com/office/powerpoint/2010/main" val="1750170916"/>
      </p:ext>
    </p:extLst>
  </p:cSld>
  <p:clrMapOvr>
    <a:masterClrMapping/>
  </p:clrMapOvr>
  <p:transition spd="med">
    <p:cut/>
    <p:sndAc>
      <p:stSnd>
        <p:snd r:embed="rId1" name="arrow.wav"/>
      </p:stSnd>
    </p:sndAc>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dt" sz="half" idx="10"/>
          </p:nvPr>
        </p:nvSpPr>
        <p:spPr>
          <a:ln/>
        </p:spPr>
        <p:txBody>
          <a:bodyPr/>
          <a:lstStyle>
            <a:lvl1pPr>
              <a:defRPr/>
            </a:lvl1pPr>
          </a:lstStyle>
          <a:p>
            <a:pPr>
              <a:defRPr/>
            </a:pPr>
            <a:endParaRPr lang="cs-CZ" dirty="0"/>
          </a:p>
        </p:txBody>
      </p:sp>
      <p:sp>
        <p:nvSpPr>
          <p:cNvPr id="5"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6" name="Rectangle 6"/>
          <p:cNvSpPr>
            <a:spLocks noGrp="1" noChangeArrowheads="1"/>
          </p:cNvSpPr>
          <p:nvPr>
            <p:ph type="sldNum" sz="quarter" idx="12"/>
          </p:nvPr>
        </p:nvSpPr>
        <p:spPr>
          <a:ln/>
        </p:spPr>
        <p:txBody>
          <a:bodyPr/>
          <a:lstStyle>
            <a:lvl1pPr>
              <a:defRPr/>
            </a:lvl1pPr>
          </a:lstStyle>
          <a:p>
            <a:pPr>
              <a:defRPr/>
            </a:pPr>
            <a:fld id="{32B8D1A1-5FFF-40FA-83BC-50141BCDCF72}" type="slidenum">
              <a:rPr lang="cs-CZ"/>
              <a:pPr>
                <a:defRPr/>
              </a:pPr>
              <a:t>‹#›</a:t>
            </a:fld>
            <a:endParaRPr lang="cs-CZ" dirty="0"/>
          </a:p>
        </p:txBody>
      </p:sp>
    </p:spTree>
    <p:extLst>
      <p:ext uri="{BB962C8B-B14F-4D97-AF65-F5344CB8AC3E}">
        <p14:creationId xmlns:p14="http://schemas.microsoft.com/office/powerpoint/2010/main" val="182069137"/>
      </p:ext>
    </p:extLst>
  </p:cSld>
  <p:clrMapOvr>
    <a:masterClrMapping/>
  </p:clrMapOvr>
  <p:transition spd="med">
    <p:cut/>
    <p:sndAc>
      <p:stSnd>
        <p:snd r:embed="rId1" name="arrow.wav"/>
      </p:stSnd>
    </p:sndAc>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Kliknutím lze upravit styl.</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smtClean="0"/>
              <a:t>Kliknutím lze upravit styly předlohy textu.</a:t>
            </a:r>
          </a:p>
        </p:txBody>
      </p:sp>
      <p:sp>
        <p:nvSpPr>
          <p:cNvPr id="4" name="Rectangle 4"/>
          <p:cNvSpPr>
            <a:spLocks noGrp="1" noChangeArrowheads="1"/>
          </p:cNvSpPr>
          <p:nvPr>
            <p:ph type="dt" sz="half" idx="10"/>
          </p:nvPr>
        </p:nvSpPr>
        <p:spPr>
          <a:ln/>
        </p:spPr>
        <p:txBody>
          <a:bodyPr/>
          <a:lstStyle>
            <a:lvl1pPr>
              <a:defRPr/>
            </a:lvl1pPr>
          </a:lstStyle>
          <a:p>
            <a:pPr>
              <a:defRPr/>
            </a:pPr>
            <a:endParaRPr lang="cs-CZ" dirty="0"/>
          </a:p>
        </p:txBody>
      </p:sp>
      <p:sp>
        <p:nvSpPr>
          <p:cNvPr id="5"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6" name="Rectangle 6"/>
          <p:cNvSpPr>
            <a:spLocks noGrp="1" noChangeArrowheads="1"/>
          </p:cNvSpPr>
          <p:nvPr>
            <p:ph type="sldNum" sz="quarter" idx="12"/>
          </p:nvPr>
        </p:nvSpPr>
        <p:spPr>
          <a:ln/>
        </p:spPr>
        <p:txBody>
          <a:bodyPr/>
          <a:lstStyle>
            <a:lvl1pPr>
              <a:defRPr/>
            </a:lvl1pPr>
          </a:lstStyle>
          <a:p>
            <a:pPr>
              <a:defRPr/>
            </a:pPr>
            <a:fld id="{52A57C08-0A46-4889-9D09-B3C41101D647}" type="slidenum">
              <a:rPr lang="cs-CZ"/>
              <a:pPr>
                <a:defRPr/>
              </a:pPr>
              <a:t>‹#›</a:t>
            </a:fld>
            <a:endParaRPr lang="cs-CZ" dirty="0"/>
          </a:p>
        </p:txBody>
      </p:sp>
    </p:spTree>
    <p:extLst>
      <p:ext uri="{BB962C8B-B14F-4D97-AF65-F5344CB8AC3E}">
        <p14:creationId xmlns:p14="http://schemas.microsoft.com/office/powerpoint/2010/main" val="4055459829"/>
      </p:ext>
    </p:extLst>
  </p:cSld>
  <p:clrMapOvr>
    <a:masterClrMapping/>
  </p:clrMapOvr>
  <p:transition spd="med">
    <p:cut/>
    <p:sndAc>
      <p:stSnd>
        <p:snd r:embed="rId1" name="arrow.wav"/>
      </p:stSnd>
    </p:sndAc>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Rectangle 4"/>
          <p:cNvSpPr>
            <a:spLocks noGrp="1" noChangeArrowheads="1"/>
          </p:cNvSpPr>
          <p:nvPr>
            <p:ph type="dt" sz="half" idx="10"/>
          </p:nvPr>
        </p:nvSpPr>
        <p:spPr>
          <a:ln/>
        </p:spPr>
        <p:txBody>
          <a:bodyPr/>
          <a:lstStyle>
            <a:lvl1pPr>
              <a:defRPr/>
            </a:lvl1pPr>
          </a:lstStyle>
          <a:p>
            <a:pPr>
              <a:defRPr/>
            </a:pPr>
            <a:endParaRPr lang="cs-CZ" dirty="0"/>
          </a:p>
        </p:txBody>
      </p:sp>
      <p:sp>
        <p:nvSpPr>
          <p:cNvPr id="6"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7" name="Rectangle 6"/>
          <p:cNvSpPr>
            <a:spLocks noGrp="1" noChangeArrowheads="1"/>
          </p:cNvSpPr>
          <p:nvPr>
            <p:ph type="sldNum" sz="quarter" idx="12"/>
          </p:nvPr>
        </p:nvSpPr>
        <p:spPr>
          <a:ln/>
        </p:spPr>
        <p:txBody>
          <a:bodyPr/>
          <a:lstStyle>
            <a:lvl1pPr>
              <a:defRPr/>
            </a:lvl1pPr>
          </a:lstStyle>
          <a:p>
            <a:pPr>
              <a:defRPr/>
            </a:pPr>
            <a:fld id="{622A22FF-538A-4EEF-A2DC-BD0A945B0D7A}" type="slidenum">
              <a:rPr lang="cs-CZ"/>
              <a:pPr>
                <a:defRPr/>
              </a:pPr>
              <a:t>‹#›</a:t>
            </a:fld>
            <a:endParaRPr lang="cs-CZ" dirty="0"/>
          </a:p>
        </p:txBody>
      </p:sp>
    </p:spTree>
    <p:extLst>
      <p:ext uri="{BB962C8B-B14F-4D97-AF65-F5344CB8AC3E}">
        <p14:creationId xmlns:p14="http://schemas.microsoft.com/office/powerpoint/2010/main" val="808808680"/>
      </p:ext>
    </p:extLst>
  </p:cSld>
  <p:clrMapOvr>
    <a:masterClrMapping/>
  </p:clrMapOvr>
  <p:transition spd="med">
    <p:cut/>
    <p:sndAc>
      <p:stSnd>
        <p:snd r:embed="rId1" name="arrow.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Rectangle 4"/>
          <p:cNvSpPr>
            <a:spLocks noGrp="1" noChangeArrowheads="1"/>
          </p:cNvSpPr>
          <p:nvPr>
            <p:ph type="dt" sz="half" idx="10"/>
          </p:nvPr>
        </p:nvSpPr>
        <p:spPr>
          <a:ln/>
        </p:spPr>
        <p:txBody>
          <a:bodyPr/>
          <a:lstStyle>
            <a:lvl1pPr>
              <a:defRPr/>
            </a:lvl1pPr>
          </a:lstStyle>
          <a:p>
            <a:pPr>
              <a:defRPr/>
            </a:pPr>
            <a:endParaRPr lang="cs-CZ" dirty="0"/>
          </a:p>
        </p:txBody>
      </p:sp>
      <p:sp>
        <p:nvSpPr>
          <p:cNvPr id="6"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7" name="Rectangle 6"/>
          <p:cNvSpPr>
            <a:spLocks noGrp="1" noChangeArrowheads="1"/>
          </p:cNvSpPr>
          <p:nvPr>
            <p:ph type="sldNum" sz="quarter" idx="12"/>
          </p:nvPr>
        </p:nvSpPr>
        <p:spPr>
          <a:ln/>
        </p:spPr>
        <p:txBody>
          <a:bodyPr/>
          <a:lstStyle>
            <a:lvl1pPr>
              <a:defRPr/>
            </a:lvl1pPr>
          </a:lstStyle>
          <a:p>
            <a:pPr>
              <a:defRPr/>
            </a:pPr>
            <a:fld id="{BD072135-E087-411F-A63D-311BD484AD75}" type="slidenum">
              <a:rPr lang="cs-CZ"/>
              <a:pPr>
                <a:defRPr/>
              </a:pPr>
              <a:t>‹#›</a:t>
            </a:fld>
            <a:endParaRPr lang="cs-CZ" dirty="0"/>
          </a:p>
        </p:txBody>
      </p:sp>
    </p:spTree>
    <p:extLst>
      <p:ext uri="{BB962C8B-B14F-4D97-AF65-F5344CB8AC3E}">
        <p14:creationId xmlns:p14="http://schemas.microsoft.com/office/powerpoint/2010/main" val="575485598"/>
      </p:ext>
    </p:extLst>
  </p:cSld>
  <p:clrMapOvr>
    <a:masterClrMapping/>
  </p:clrMapOvr>
  <p:transition spd="med">
    <p:cut/>
    <p:sndAc>
      <p:stSnd>
        <p:snd r:embed="rId1" name="arrow.wav"/>
      </p:stSnd>
    </p:sndAc>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Kliknutím lze upravit styl.</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Rectangle 4"/>
          <p:cNvSpPr>
            <a:spLocks noGrp="1" noChangeArrowheads="1"/>
          </p:cNvSpPr>
          <p:nvPr>
            <p:ph type="dt" sz="half" idx="10"/>
          </p:nvPr>
        </p:nvSpPr>
        <p:spPr>
          <a:ln/>
        </p:spPr>
        <p:txBody>
          <a:bodyPr/>
          <a:lstStyle>
            <a:lvl1pPr>
              <a:defRPr/>
            </a:lvl1pPr>
          </a:lstStyle>
          <a:p>
            <a:pPr>
              <a:defRPr/>
            </a:pPr>
            <a:endParaRPr lang="cs-CZ" dirty="0"/>
          </a:p>
        </p:txBody>
      </p:sp>
      <p:sp>
        <p:nvSpPr>
          <p:cNvPr id="8"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9" name="Rectangle 6"/>
          <p:cNvSpPr>
            <a:spLocks noGrp="1" noChangeArrowheads="1"/>
          </p:cNvSpPr>
          <p:nvPr>
            <p:ph type="sldNum" sz="quarter" idx="12"/>
          </p:nvPr>
        </p:nvSpPr>
        <p:spPr>
          <a:ln/>
        </p:spPr>
        <p:txBody>
          <a:bodyPr/>
          <a:lstStyle>
            <a:lvl1pPr>
              <a:defRPr/>
            </a:lvl1pPr>
          </a:lstStyle>
          <a:p>
            <a:pPr>
              <a:defRPr/>
            </a:pPr>
            <a:fld id="{808A21C7-AB70-40F7-973B-65020A94EFBB}" type="slidenum">
              <a:rPr lang="cs-CZ"/>
              <a:pPr>
                <a:defRPr/>
              </a:pPr>
              <a:t>‹#›</a:t>
            </a:fld>
            <a:endParaRPr lang="cs-CZ" dirty="0"/>
          </a:p>
        </p:txBody>
      </p:sp>
    </p:spTree>
    <p:extLst>
      <p:ext uri="{BB962C8B-B14F-4D97-AF65-F5344CB8AC3E}">
        <p14:creationId xmlns:p14="http://schemas.microsoft.com/office/powerpoint/2010/main" val="3382796152"/>
      </p:ext>
    </p:extLst>
  </p:cSld>
  <p:clrMapOvr>
    <a:masterClrMapping/>
  </p:clrMapOvr>
  <p:transition spd="med">
    <p:cut/>
    <p:sndAc>
      <p:stSnd>
        <p:snd r:embed="rId1" name="arrow.wav"/>
      </p:stSnd>
    </p:sndAc>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Rectangle 4"/>
          <p:cNvSpPr>
            <a:spLocks noGrp="1" noChangeArrowheads="1"/>
          </p:cNvSpPr>
          <p:nvPr>
            <p:ph type="dt" sz="half" idx="10"/>
          </p:nvPr>
        </p:nvSpPr>
        <p:spPr>
          <a:ln/>
        </p:spPr>
        <p:txBody>
          <a:bodyPr/>
          <a:lstStyle>
            <a:lvl1pPr>
              <a:defRPr/>
            </a:lvl1pPr>
          </a:lstStyle>
          <a:p>
            <a:pPr>
              <a:defRPr/>
            </a:pPr>
            <a:endParaRPr lang="cs-CZ" dirty="0"/>
          </a:p>
        </p:txBody>
      </p:sp>
      <p:sp>
        <p:nvSpPr>
          <p:cNvPr id="4"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5" name="Rectangle 6"/>
          <p:cNvSpPr>
            <a:spLocks noGrp="1" noChangeArrowheads="1"/>
          </p:cNvSpPr>
          <p:nvPr>
            <p:ph type="sldNum" sz="quarter" idx="12"/>
          </p:nvPr>
        </p:nvSpPr>
        <p:spPr>
          <a:ln/>
        </p:spPr>
        <p:txBody>
          <a:bodyPr/>
          <a:lstStyle>
            <a:lvl1pPr>
              <a:defRPr/>
            </a:lvl1pPr>
          </a:lstStyle>
          <a:p>
            <a:pPr>
              <a:defRPr/>
            </a:pPr>
            <a:fld id="{4B6A0BDD-D157-4E02-B54B-B24BE10035BA}" type="slidenum">
              <a:rPr lang="cs-CZ"/>
              <a:pPr>
                <a:defRPr/>
              </a:pPr>
              <a:t>‹#›</a:t>
            </a:fld>
            <a:endParaRPr lang="cs-CZ" dirty="0"/>
          </a:p>
        </p:txBody>
      </p:sp>
    </p:spTree>
    <p:extLst>
      <p:ext uri="{BB962C8B-B14F-4D97-AF65-F5344CB8AC3E}">
        <p14:creationId xmlns:p14="http://schemas.microsoft.com/office/powerpoint/2010/main" val="3479606227"/>
      </p:ext>
    </p:extLst>
  </p:cSld>
  <p:clrMapOvr>
    <a:masterClrMapping/>
  </p:clrMapOvr>
  <p:transition spd="med">
    <p:cut/>
    <p:sndAc>
      <p:stSnd>
        <p:snd r:embed="rId1" name="arrow.wav"/>
      </p:stSnd>
    </p:sndAc>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cs-CZ" dirty="0"/>
          </a:p>
        </p:txBody>
      </p:sp>
      <p:sp>
        <p:nvSpPr>
          <p:cNvPr id="3"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4" name="Rectangle 6"/>
          <p:cNvSpPr>
            <a:spLocks noGrp="1" noChangeArrowheads="1"/>
          </p:cNvSpPr>
          <p:nvPr>
            <p:ph type="sldNum" sz="quarter" idx="12"/>
          </p:nvPr>
        </p:nvSpPr>
        <p:spPr>
          <a:ln/>
        </p:spPr>
        <p:txBody>
          <a:bodyPr/>
          <a:lstStyle>
            <a:lvl1pPr>
              <a:defRPr/>
            </a:lvl1pPr>
          </a:lstStyle>
          <a:p>
            <a:pPr>
              <a:defRPr/>
            </a:pPr>
            <a:fld id="{33BC0140-690C-448F-B6EE-8193BA47225E}" type="slidenum">
              <a:rPr lang="cs-CZ"/>
              <a:pPr>
                <a:defRPr/>
              </a:pPr>
              <a:t>‹#›</a:t>
            </a:fld>
            <a:endParaRPr lang="cs-CZ" dirty="0"/>
          </a:p>
        </p:txBody>
      </p:sp>
    </p:spTree>
    <p:extLst>
      <p:ext uri="{BB962C8B-B14F-4D97-AF65-F5344CB8AC3E}">
        <p14:creationId xmlns:p14="http://schemas.microsoft.com/office/powerpoint/2010/main" val="697781755"/>
      </p:ext>
    </p:extLst>
  </p:cSld>
  <p:clrMapOvr>
    <a:masterClrMapping/>
  </p:clrMapOvr>
  <p:transition spd="med">
    <p:cut/>
    <p:sndAc>
      <p:stSnd>
        <p:snd r:embed="rId1" name="arrow.wav"/>
      </p:stSnd>
    </p:sndAc>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Kliknutím lze upravit styl.</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endParaRPr lang="cs-CZ" dirty="0"/>
          </a:p>
        </p:txBody>
      </p:sp>
      <p:sp>
        <p:nvSpPr>
          <p:cNvPr id="6"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7" name="Rectangle 6"/>
          <p:cNvSpPr>
            <a:spLocks noGrp="1" noChangeArrowheads="1"/>
          </p:cNvSpPr>
          <p:nvPr>
            <p:ph type="sldNum" sz="quarter" idx="12"/>
          </p:nvPr>
        </p:nvSpPr>
        <p:spPr>
          <a:ln/>
        </p:spPr>
        <p:txBody>
          <a:bodyPr/>
          <a:lstStyle>
            <a:lvl1pPr>
              <a:defRPr/>
            </a:lvl1pPr>
          </a:lstStyle>
          <a:p>
            <a:pPr>
              <a:defRPr/>
            </a:pPr>
            <a:fld id="{D489B28D-7920-4339-9497-D4B35E309D65}" type="slidenum">
              <a:rPr lang="cs-CZ"/>
              <a:pPr>
                <a:defRPr/>
              </a:pPr>
              <a:t>‹#›</a:t>
            </a:fld>
            <a:endParaRPr lang="cs-CZ" dirty="0"/>
          </a:p>
        </p:txBody>
      </p:sp>
    </p:spTree>
    <p:extLst>
      <p:ext uri="{BB962C8B-B14F-4D97-AF65-F5344CB8AC3E}">
        <p14:creationId xmlns:p14="http://schemas.microsoft.com/office/powerpoint/2010/main" val="324632336"/>
      </p:ext>
    </p:extLst>
  </p:cSld>
  <p:clrMapOvr>
    <a:masterClrMapping/>
  </p:clrMapOvr>
  <p:transition spd="med">
    <p:cut/>
    <p:sndAc>
      <p:stSnd>
        <p:snd r:embed="rId1" name="arrow.wav"/>
      </p:stSnd>
    </p:sndAc>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Kliknutím lze upravit styl.</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dirty="0" smtClean="0"/>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endParaRPr lang="cs-CZ" dirty="0"/>
          </a:p>
        </p:txBody>
      </p:sp>
      <p:sp>
        <p:nvSpPr>
          <p:cNvPr id="6"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7" name="Rectangle 6"/>
          <p:cNvSpPr>
            <a:spLocks noGrp="1" noChangeArrowheads="1"/>
          </p:cNvSpPr>
          <p:nvPr>
            <p:ph type="sldNum" sz="quarter" idx="12"/>
          </p:nvPr>
        </p:nvSpPr>
        <p:spPr>
          <a:ln/>
        </p:spPr>
        <p:txBody>
          <a:bodyPr/>
          <a:lstStyle>
            <a:lvl1pPr>
              <a:defRPr/>
            </a:lvl1pPr>
          </a:lstStyle>
          <a:p>
            <a:pPr>
              <a:defRPr/>
            </a:pPr>
            <a:fld id="{3929806F-9FC5-4605-8761-8CFECA256788}" type="slidenum">
              <a:rPr lang="cs-CZ"/>
              <a:pPr>
                <a:defRPr/>
              </a:pPr>
              <a:t>‹#›</a:t>
            </a:fld>
            <a:endParaRPr lang="cs-CZ" dirty="0"/>
          </a:p>
        </p:txBody>
      </p:sp>
    </p:spTree>
    <p:extLst>
      <p:ext uri="{BB962C8B-B14F-4D97-AF65-F5344CB8AC3E}">
        <p14:creationId xmlns:p14="http://schemas.microsoft.com/office/powerpoint/2010/main" val="1249096310"/>
      </p:ext>
    </p:extLst>
  </p:cSld>
  <p:clrMapOvr>
    <a:masterClrMapping/>
  </p:clrMapOvr>
  <p:transition spd="med">
    <p:cut/>
    <p:sndAc>
      <p:stSnd>
        <p:snd r:embed="rId1" name="arrow.wav"/>
      </p:stSnd>
    </p:sndAc>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dt" sz="half" idx="10"/>
          </p:nvPr>
        </p:nvSpPr>
        <p:spPr>
          <a:ln/>
        </p:spPr>
        <p:txBody>
          <a:bodyPr/>
          <a:lstStyle>
            <a:lvl1pPr>
              <a:defRPr/>
            </a:lvl1pPr>
          </a:lstStyle>
          <a:p>
            <a:pPr>
              <a:defRPr/>
            </a:pPr>
            <a:endParaRPr lang="cs-CZ" dirty="0"/>
          </a:p>
        </p:txBody>
      </p:sp>
      <p:sp>
        <p:nvSpPr>
          <p:cNvPr id="5"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6" name="Rectangle 6"/>
          <p:cNvSpPr>
            <a:spLocks noGrp="1" noChangeArrowheads="1"/>
          </p:cNvSpPr>
          <p:nvPr>
            <p:ph type="sldNum" sz="quarter" idx="12"/>
          </p:nvPr>
        </p:nvSpPr>
        <p:spPr>
          <a:ln/>
        </p:spPr>
        <p:txBody>
          <a:bodyPr/>
          <a:lstStyle>
            <a:lvl1pPr>
              <a:defRPr/>
            </a:lvl1pPr>
          </a:lstStyle>
          <a:p>
            <a:pPr>
              <a:defRPr/>
            </a:pPr>
            <a:fld id="{95B8F49D-A949-4964-A363-6FDDF7E9A9A3}" type="slidenum">
              <a:rPr lang="cs-CZ"/>
              <a:pPr>
                <a:defRPr/>
              </a:pPr>
              <a:t>‹#›</a:t>
            </a:fld>
            <a:endParaRPr lang="cs-CZ" dirty="0"/>
          </a:p>
        </p:txBody>
      </p:sp>
    </p:spTree>
    <p:extLst>
      <p:ext uri="{BB962C8B-B14F-4D97-AF65-F5344CB8AC3E}">
        <p14:creationId xmlns:p14="http://schemas.microsoft.com/office/powerpoint/2010/main" val="1987155311"/>
      </p:ext>
    </p:extLst>
  </p:cSld>
  <p:clrMapOvr>
    <a:masterClrMapping/>
  </p:clrMapOvr>
  <p:transition spd="med">
    <p:cut/>
    <p:sndAc>
      <p:stSnd>
        <p:snd r:embed="rId1" name="arrow.wav"/>
      </p:stSnd>
    </p:sndAc>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dt" sz="half" idx="10"/>
          </p:nvPr>
        </p:nvSpPr>
        <p:spPr>
          <a:ln/>
        </p:spPr>
        <p:txBody>
          <a:bodyPr/>
          <a:lstStyle>
            <a:lvl1pPr>
              <a:defRPr/>
            </a:lvl1pPr>
          </a:lstStyle>
          <a:p>
            <a:pPr>
              <a:defRPr/>
            </a:pPr>
            <a:endParaRPr lang="cs-CZ" dirty="0"/>
          </a:p>
        </p:txBody>
      </p:sp>
      <p:sp>
        <p:nvSpPr>
          <p:cNvPr id="5"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6" name="Rectangle 6"/>
          <p:cNvSpPr>
            <a:spLocks noGrp="1" noChangeArrowheads="1"/>
          </p:cNvSpPr>
          <p:nvPr>
            <p:ph type="sldNum" sz="quarter" idx="12"/>
          </p:nvPr>
        </p:nvSpPr>
        <p:spPr>
          <a:ln/>
        </p:spPr>
        <p:txBody>
          <a:bodyPr/>
          <a:lstStyle>
            <a:lvl1pPr>
              <a:defRPr/>
            </a:lvl1pPr>
          </a:lstStyle>
          <a:p>
            <a:pPr>
              <a:defRPr/>
            </a:pPr>
            <a:fld id="{81AD6BE0-D1A1-4F3C-8E24-B81EB2065EFE}" type="slidenum">
              <a:rPr lang="cs-CZ"/>
              <a:pPr>
                <a:defRPr/>
              </a:pPr>
              <a:t>‹#›</a:t>
            </a:fld>
            <a:endParaRPr lang="cs-CZ" dirty="0"/>
          </a:p>
        </p:txBody>
      </p:sp>
    </p:spTree>
    <p:extLst>
      <p:ext uri="{BB962C8B-B14F-4D97-AF65-F5344CB8AC3E}">
        <p14:creationId xmlns:p14="http://schemas.microsoft.com/office/powerpoint/2010/main" val="1991458487"/>
      </p:ext>
    </p:extLst>
  </p:cSld>
  <p:clrMapOvr>
    <a:masterClrMapping/>
  </p:clrMapOvr>
  <p:transition spd="med">
    <p:cut/>
    <p:sndAc>
      <p:stSnd>
        <p:snd r:embed="rId1" name="arrow.wav"/>
      </p:stSnd>
    </p:sndAc>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txOverObj" preserve="1">
  <p:cSld name="Nadpis a text nad obsah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p:spPr>
        <p:txBody>
          <a:bodyPr/>
          <a:lstStyle/>
          <a:p>
            <a:r>
              <a:rPr lang="cs-CZ" smtClean="0"/>
              <a:t>Kliknutím lze upravit styl.</a:t>
            </a:r>
            <a:endParaRPr lang="cs-CZ"/>
          </a:p>
        </p:txBody>
      </p:sp>
      <p:sp>
        <p:nvSpPr>
          <p:cNvPr id="3" name="Zástupný symbol pro text 2"/>
          <p:cNvSpPr>
            <a:spLocks noGrp="1"/>
          </p:cNvSpPr>
          <p:nvPr>
            <p:ph type="body" sz="half" idx="1"/>
          </p:nvPr>
        </p:nvSpPr>
        <p:spPr>
          <a:xfrm>
            <a:off x="457200" y="1600200"/>
            <a:ext cx="8229600" cy="218598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57200" y="3938588"/>
            <a:ext cx="8229600" cy="2187575"/>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Rectangle 4"/>
          <p:cNvSpPr>
            <a:spLocks noGrp="1" noChangeArrowheads="1"/>
          </p:cNvSpPr>
          <p:nvPr>
            <p:ph type="dt" sz="half" idx="10"/>
          </p:nvPr>
        </p:nvSpPr>
        <p:spPr>
          <a:ln/>
        </p:spPr>
        <p:txBody>
          <a:bodyPr/>
          <a:lstStyle>
            <a:lvl1pPr>
              <a:defRPr/>
            </a:lvl1pPr>
          </a:lstStyle>
          <a:p>
            <a:pPr>
              <a:defRPr/>
            </a:pPr>
            <a:endParaRPr lang="cs-CZ" dirty="0"/>
          </a:p>
        </p:txBody>
      </p:sp>
      <p:sp>
        <p:nvSpPr>
          <p:cNvPr id="6"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7" name="Rectangle 6"/>
          <p:cNvSpPr>
            <a:spLocks noGrp="1" noChangeArrowheads="1"/>
          </p:cNvSpPr>
          <p:nvPr>
            <p:ph type="sldNum" sz="quarter" idx="12"/>
          </p:nvPr>
        </p:nvSpPr>
        <p:spPr>
          <a:ln/>
        </p:spPr>
        <p:txBody>
          <a:bodyPr/>
          <a:lstStyle>
            <a:lvl1pPr>
              <a:defRPr/>
            </a:lvl1pPr>
          </a:lstStyle>
          <a:p>
            <a:pPr>
              <a:defRPr/>
            </a:pPr>
            <a:fld id="{F56E7C64-A614-4679-957A-CD8123BA4A70}" type="slidenum">
              <a:rPr lang="cs-CZ"/>
              <a:pPr>
                <a:defRPr/>
              </a:pPr>
              <a:t>‹#›</a:t>
            </a:fld>
            <a:endParaRPr lang="cs-CZ" dirty="0"/>
          </a:p>
        </p:txBody>
      </p:sp>
    </p:spTree>
    <p:extLst>
      <p:ext uri="{BB962C8B-B14F-4D97-AF65-F5344CB8AC3E}">
        <p14:creationId xmlns:p14="http://schemas.microsoft.com/office/powerpoint/2010/main" val="4028959376"/>
      </p:ext>
    </p:extLst>
  </p:cSld>
  <p:clrMapOvr>
    <a:masterClrMapping/>
  </p:clrMapOvr>
  <p:transition spd="med">
    <p:cut/>
    <p:sndAc>
      <p:stSnd>
        <p:snd r:embed="rId1" name="arrow.wav"/>
      </p:stSnd>
    </p:sndAc>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Kliknutím lze upravit styl.</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s-CZ" smtClean="0"/>
              <a:t>Kliknutím lze upravit styl předlohy.</a:t>
            </a:r>
            <a:endParaRPr lang="cs-CZ"/>
          </a:p>
        </p:txBody>
      </p:sp>
      <p:sp>
        <p:nvSpPr>
          <p:cNvPr id="4" name="Rectangle 4"/>
          <p:cNvSpPr>
            <a:spLocks noGrp="1" noChangeArrowheads="1"/>
          </p:cNvSpPr>
          <p:nvPr>
            <p:ph type="dt" sz="half" idx="10"/>
          </p:nvPr>
        </p:nvSpPr>
        <p:spPr>
          <a:ln/>
        </p:spPr>
        <p:txBody>
          <a:bodyPr/>
          <a:lstStyle>
            <a:lvl1pPr>
              <a:defRPr/>
            </a:lvl1pPr>
          </a:lstStyle>
          <a:p>
            <a:pPr>
              <a:defRPr/>
            </a:pPr>
            <a:endParaRPr lang="cs-CZ">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cs-CZ">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E9428D3-68B8-4C29-BE0A-9C246B243B78}" type="slidenum">
              <a:rPr lang="cs-CZ">
                <a:solidFill>
                  <a:srgbClr val="FFFFFF"/>
                </a:solidFill>
              </a:rPr>
              <a:pPr>
                <a:defRPr/>
              </a:pPr>
              <a:t>‹#›</a:t>
            </a:fld>
            <a:endParaRPr lang="cs-CZ" dirty="0">
              <a:solidFill>
                <a:srgbClr val="FFFFFF"/>
              </a:solidFill>
            </a:endParaRPr>
          </a:p>
        </p:txBody>
      </p:sp>
    </p:spTree>
    <p:extLst>
      <p:ext uri="{BB962C8B-B14F-4D97-AF65-F5344CB8AC3E}">
        <p14:creationId xmlns:p14="http://schemas.microsoft.com/office/powerpoint/2010/main" val="2541424330"/>
      </p:ext>
    </p:extLst>
  </p:cSld>
  <p:clrMapOvr>
    <a:masterClrMapping/>
  </p:clrMapOvr>
  <p:transition spd="med">
    <p:cut/>
    <p:sndAc>
      <p:stSnd>
        <p:snd r:embed="rId1" name="arrow.wav"/>
      </p:stSnd>
    </p:sndAc>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dt" sz="half" idx="10"/>
          </p:nvPr>
        </p:nvSpPr>
        <p:spPr>
          <a:ln/>
        </p:spPr>
        <p:txBody>
          <a:bodyPr/>
          <a:lstStyle>
            <a:lvl1pPr>
              <a:defRPr/>
            </a:lvl1pPr>
          </a:lstStyle>
          <a:p>
            <a:pPr>
              <a:defRPr/>
            </a:pPr>
            <a:endParaRPr lang="cs-CZ">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cs-CZ">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C3FE896-D200-45D6-A1F4-CF14C5D8ACCB}" type="slidenum">
              <a:rPr lang="cs-CZ">
                <a:solidFill>
                  <a:srgbClr val="FFFFFF"/>
                </a:solidFill>
              </a:rPr>
              <a:pPr>
                <a:defRPr/>
              </a:pPr>
              <a:t>‹#›</a:t>
            </a:fld>
            <a:endParaRPr lang="cs-CZ" dirty="0">
              <a:solidFill>
                <a:srgbClr val="FFFFFF"/>
              </a:solidFill>
            </a:endParaRPr>
          </a:p>
        </p:txBody>
      </p:sp>
    </p:spTree>
    <p:extLst>
      <p:ext uri="{BB962C8B-B14F-4D97-AF65-F5344CB8AC3E}">
        <p14:creationId xmlns:p14="http://schemas.microsoft.com/office/powerpoint/2010/main" val="47194495"/>
      </p:ext>
    </p:extLst>
  </p:cSld>
  <p:clrMapOvr>
    <a:masterClrMapping/>
  </p:clrMapOvr>
  <p:transition spd="med">
    <p:cut/>
    <p:sndAc>
      <p:stSnd>
        <p:snd r:embed="rId1" name="arrow.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Kliknutím lze upravit styl.</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Rectangle 4"/>
          <p:cNvSpPr>
            <a:spLocks noGrp="1" noChangeArrowheads="1"/>
          </p:cNvSpPr>
          <p:nvPr>
            <p:ph type="dt" sz="half" idx="10"/>
          </p:nvPr>
        </p:nvSpPr>
        <p:spPr>
          <a:ln/>
        </p:spPr>
        <p:txBody>
          <a:bodyPr/>
          <a:lstStyle>
            <a:lvl1pPr>
              <a:defRPr/>
            </a:lvl1pPr>
          </a:lstStyle>
          <a:p>
            <a:pPr>
              <a:defRPr/>
            </a:pPr>
            <a:endParaRPr lang="cs-CZ" dirty="0"/>
          </a:p>
        </p:txBody>
      </p:sp>
      <p:sp>
        <p:nvSpPr>
          <p:cNvPr id="8"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9" name="Rectangle 6"/>
          <p:cNvSpPr>
            <a:spLocks noGrp="1" noChangeArrowheads="1"/>
          </p:cNvSpPr>
          <p:nvPr>
            <p:ph type="sldNum" sz="quarter" idx="12"/>
          </p:nvPr>
        </p:nvSpPr>
        <p:spPr>
          <a:ln/>
        </p:spPr>
        <p:txBody>
          <a:bodyPr/>
          <a:lstStyle>
            <a:lvl1pPr>
              <a:defRPr/>
            </a:lvl1pPr>
          </a:lstStyle>
          <a:p>
            <a:pPr>
              <a:defRPr/>
            </a:pPr>
            <a:fld id="{97472317-3697-40FE-96B3-D1B868B4BFB5}" type="slidenum">
              <a:rPr lang="cs-CZ"/>
              <a:pPr>
                <a:defRPr/>
              </a:pPr>
              <a:t>‹#›</a:t>
            </a:fld>
            <a:endParaRPr lang="cs-CZ" dirty="0"/>
          </a:p>
        </p:txBody>
      </p:sp>
    </p:spTree>
    <p:extLst>
      <p:ext uri="{BB962C8B-B14F-4D97-AF65-F5344CB8AC3E}">
        <p14:creationId xmlns:p14="http://schemas.microsoft.com/office/powerpoint/2010/main" val="3500264572"/>
      </p:ext>
    </p:extLst>
  </p:cSld>
  <p:clrMapOvr>
    <a:masterClrMapping/>
  </p:clrMapOvr>
  <p:transition spd="med">
    <p:cut/>
    <p:sndAc>
      <p:stSnd>
        <p:snd r:embed="rId1" name="arrow.wav"/>
      </p:stSnd>
    </p:sndAc>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Kliknutím lze upravit styl.</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smtClean="0"/>
              <a:t>Kliknutím lze upravit styly předlohy textu.</a:t>
            </a:r>
          </a:p>
        </p:txBody>
      </p:sp>
      <p:sp>
        <p:nvSpPr>
          <p:cNvPr id="4" name="Rectangle 4"/>
          <p:cNvSpPr>
            <a:spLocks noGrp="1" noChangeArrowheads="1"/>
          </p:cNvSpPr>
          <p:nvPr>
            <p:ph type="dt" sz="half" idx="10"/>
          </p:nvPr>
        </p:nvSpPr>
        <p:spPr>
          <a:ln/>
        </p:spPr>
        <p:txBody>
          <a:bodyPr/>
          <a:lstStyle>
            <a:lvl1pPr>
              <a:defRPr/>
            </a:lvl1pPr>
          </a:lstStyle>
          <a:p>
            <a:pPr>
              <a:defRPr/>
            </a:pPr>
            <a:endParaRPr lang="cs-CZ">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cs-CZ">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3734F6C-126A-4C03-8FF7-5CD09743AC80}" type="slidenum">
              <a:rPr lang="cs-CZ">
                <a:solidFill>
                  <a:srgbClr val="FFFFFF"/>
                </a:solidFill>
              </a:rPr>
              <a:pPr>
                <a:defRPr/>
              </a:pPr>
              <a:t>‹#›</a:t>
            </a:fld>
            <a:endParaRPr lang="cs-CZ" dirty="0">
              <a:solidFill>
                <a:srgbClr val="FFFFFF"/>
              </a:solidFill>
            </a:endParaRPr>
          </a:p>
        </p:txBody>
      </p:sp>
    </p:spTree>
    <p:extLst>
      <p:ext uri="{BB962C8B-B14F-4D97-AF65-F5344CB8AC3E}">
        <p14:creationId xmlns:p14="http://schemas.microsoft.com/office/powerpoint/2010/main" val="1151053873"/>
      </p:ext>
    </p:extLst>
  </p:cSld>
  <p:clrMapOvr>
    <a:masterClrMapping/>
  </p:clrMapOvr>
  <p:transition spd="med">
    <p:cut/>
    <p:sndAc>
      <p:stSnd>
        <p:snd r:embed="rId1" name="arrow.wav"/>
      </p:stSnd>
    </p:sndAc>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Rectangle 4"/>
          <p:cNvSpPr>
            <a:spLocks noGrp="1" noChangeArrowheads="1"/>
          </p:cNvSpPr>
          <p:nvPr>
            <p:ph type="dt" sz="half" idx="10"/>
          </p:nvPr>
        </p:nvSpPr>
        <p:spPr>
          <a:ln/>
        </p:spPr>
        <p:txBody>
          <a:bodyPr/>
          <a:lstStyle>
            <a:lvl1pPr>
              <a:defRPr/>
            </a:lvl1pPr>
          </a:lstStyle>
          <a:p>
            <a:pPr>
              <a:defRPr/>
            </a:pPr>
            <a:endParaRPr lang="cs-CZ">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cs-CZ">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A88168A-D750-4781-85EF-3DE78E958AB0}" type="slidenum">
              <a:rPr lang="cs-CZ">
                <a:solidFill>
                  <a:srgbClr val="FFFFFF"/>
                </a:solidFill>
              </a:rPr>
              <a:pPr>
                <a:defRPr/>
              </a:pPr>
              <a:t>‹#›</a:t>
            </a:fld>
            <a:endParaRPr lang="cs-CZ" dirty="0">
              <a:solidFill>
                <a:srgbClr val="FFFFFF"/>
              </a:solidFill>
            </a:endParaRPr>
          </a:p>
        </p:txBody>
      </p:sp>
    </p:spTree>
    <p:extLst>
      <p:ext uri="{BB962C8B-B14F-4D97-AF65-F5344CB8AC3E}">
        <p14:creationId xmlns:p14="http://schemas.microsoft.com/office/powerpoint/2010/main" val="111455729"/>
      </p:ext>
    </p:extLst>
  </p:cSld>
  <p:clrMapOvr>
    <a:masterClrMapping/>
  </p:clrMapOvr>
  <p:transition spd="med">
    <p:cut/>
    <p:sndAc>
      <p:stSnd>
        <p:snd r:embed="rId1" name="arrow.wav"/>
      </p:stSnd>
    </p:sndAc>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Kliknutím lze upravit styl.</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Rectangle 4"/>
          <p:cNvSpPr>
            <a:spLocks noGrp="1" noChangeArrowheads="1"/>
          </p:cNvSpPr>
          <p:nvPr>
            <p:ph type="dt" sz="half" idx="10"/>
          </p:nvPr>
        </p:nvSpPr>
        <p:spPr>
          <a:ln/>
        </p:spPr>
        <p:txBody>
          <a:bodyPr/>
          <a:lstStyle>
            <a:lvl1pPr>
              <a:defRPr/>
            </a:lvl1pPr>
          </a:lstStyle>
          <a:p>
            <a:pPr>
              <a:defRPr/>
            </a:pPr>
            <a:endParaRPr lang="cs-CZ">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cs-CZ">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8D034633-FB77-4F45-8C55-E535BCF570F7}" type="slidenum">
              <a:rPr lang="cs-CZ">
                <a:solidFill>
                  <a:srgbClr val="FFFFFF"/>
                </a:solidFill>
              </a:rPr>
              <a:pPr>
                <a:defRPr/>
              </a:pPr>
              <a:t>‹#›</a:t>
            </a:fld>
            <a:endParaRPr lang="cs-CZ" dirty="0">
              <a:solidFill>
                <a:srgbClr val="FFFFFF"/>
              </a:solidFill>
            </a:endParaRPr>
          </a:p>
        </p:txBody>
      </p:sp>
    </p:spTree>
    <p:extLst>
      <p:ext uri="{BB962C8B-B14F-4D97-AF65-F5344CB8AC3E}">
        <p14:creationId xmlns:p14="http://schemas.microsoft.com/office/powerpoint/2010/main" val="257585678"/>
      </p:ext>
    </p:extLst>
  </p:cSld>
  <p:clrMapOvr>
    <a:masterClrMapping/>
  </p:clrMapOvr>
  <p:transition spd="med">
    <p:cut/>
    <p:sndAc>
      <p:stSnd>
        <p:snd r:embed="rId1" name="arrow.wav"/>
      </p:stSnd>
    </p:sndAc>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Rectangle 4"/>
          <p:cNvSpPr>
            <a:spLocks noGrp="1" noChangeArrowheads="1"/>
          </p:cNvSpPr>
          <p:nvPr>
            <p:ph type="dt" sz="half" idx="10"/>
          </p:nvPr>
        </p:nvSpPr>
        <p:spPr>
          <a:ln/>
        </p:spPr>
        <p:txBody>
          <a:bodyPr/>
          <a:lstStyle>
            <a:lvl1pPr>
              <a:defRPr/>
            </a:lvl1pPr>
          </a:lstStyle>
          <a:p>
            <a:pPr>
              <a:defRPr/>
            </a:pPr>
            <a:endParaRPr lang="cs-CZ">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cs-CZ">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3B80BFD-13C1-4501-90D4-EB6C922E72C3}" type="slidenum">
              <a:rPr lang="cs-CZ">
                <a:solidFill>
                  <a:srgbClr val="FFFFFF"/>
                </a:solidFill>
              </a:rPr>
              <a:pPr>
                <a:defRPr/>
              </a:pPr>
              <a:t>‹#›</a:t>
            </a:fld>
            <a:endParaRPr lang="cs-CZ" dirty="0">
              <a:solidFill>
                <a:srgbClr val="FFFFFF"/>
              </a:solidFill>
            </a:endParaRPr>
          </a:p>
        </p:txBody>
      </p:sp>
    </p:spTree>
    <p:extLst>
      <p:ext uri="{BB962C8B-B14F-4D97-AF65-F5344CB8AC3E}">
        <p14:creationId xmlns:p14="http://schemas.microsoft.com/office/powerpoint/2010/main" val="262983668"/>
      </p:ext>
    </p:extLst>
  </p:cSld>
  <p:clrMapOvr>
    <a:masterClrMapping/>
  </p:clrMapOvr>
  <p:transition spd="med">
    <p:cut/>
    <p:sndAc>
      <p:stSnd>
        <p:snd r:embed="rId1" name="arrow.wav"/>
      </p:stSnd>
    </p:sndAc>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cs-CZ">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cs-CZ">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46007118-3659-4603-BDC8-BC53D41EBD6D}" type="slidenum">
              <a:rPr lang="cs-CZ">
                <a:solidFill>
                  <a:srgbClr val="FFFFFF"/>
                </a:solidFill>
              </a:rPr>
              <a:pPr>
                <a:defRPr/>
              </a:pPr>
              <a:t>‹#›</a:t>
            </a:fld>
            <a:endParaRPr lang="cs-CZ" dirty="0">
              <a:solidFill>
                <a:srgbClr val="FFFFFF"/>
              </a:solidFill>
            </a:endParaRPr>
          </a:p>
        </p:txBody>
      </p:sp>
    </p:spTree>
    <p:extLst>
      <p:ext uri="{BB962C8B-B14F-4D97-AF65-F5344CB8AC3E}">
        <p14:creationId xmlns:p14="http://schemas.microsoft.com/office/powerpoint/2010/main" val="54726695"/>
      </p:ext>
    </p:extLst>
  </p:cSld>
  <p:clrMapOvr>
    <a:masterClrMapping/>
  </p:clrMapOvr>
  <p:transition spd="med">
    <p:cut/>
    <p:sndAc>
      <p:stSnd>
        <p:snd r:embed="rId1" name="arrow.wav"/>
      </p:stSnd>
    </p:sndAc>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Kliknutím lze upravit styl.</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endParaRPr lang="cs-CZ">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cs-CZ">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E5437BA-C71B-4927-AA11-B75775D202DB}" type="slidenum">
              <a:rPr lang="cs-CZ">
                <a:solidFill>
                  <a:srgbClr val="FFFFFF"/>
                </a:solidFill>
              </a:rPr>
              <a:pPr>
                <a:defRPr/>
              </a:pPr>
              <a:t>‹#›</a:t>
            </a:fld>
            <a:endParaRPr lang="cs-CZ" dirty="0">
              <a:solidFill>
                <a:srgbClr val="FFFFFF"/>
              </a:solidFill>
            </a:endParaRPr>
          </a:p>
        </p:txBody>
      </p:sp>
    </p:spTree>
    <p:extLst>
      <p:ext uri="{BB962C8B-B14F-4D97-AF65-F5344CB8AC3E}">
        <p14:creationId xmlns:p14="http://schemas.microsoft.com/office/powerpoint/2010/main" val="1453562920"/>
      </p:ext>
    </p:extLst>
  </p:cSld>
  <p:clrMapOvr>
    <a:masterClrMapping/>
  </p:clrMapOvr>
  <p:transition spd="med">
    <p:cut/>
    <p:sndAc>
      <p:stSnd>
        <p:snd r:embed="rId1" name="arrow.wav"/>
      </p:stSnd>
    </p:sndAc>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Kliknutím lze upravit styl.</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dirty="0" smtClean="0"/>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endParaRPr lang="cs-CZ">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cs-CZ">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77D7301-72CA-4CFE-AA02-BA5F4C8170AF}" type="slidenum">
              <a:rPr lang="cs-CZ">
                <a:solidFill>
                  <a:srgbClr val="FFFFFF"/>
                </a:solidFill>
              </a:rPr>
              <a:pPr>
                <a:defRPr/>
              </a:pPr>
              <a:t>‹#›</a:t>
            </a:fld>
            <a:endParaRPr lang="cs-CZ" dirty="0">
              <a:solidFill>
                <a:srgbClr val="FFFFFF"/>
              </a:solidFill>
            </a:endParaRPr>
          </a:p>
        </p:txBody>
      </p:sp>
    </p:spTree>
    <p:extLst>
      <p:ext uri="{BB962C8B-B14F-4D97-AF65-F5344CB8AC3E}">
        <p14:creationId xmlns:p14="http://schemas.microsoft.com/office/powerpoint/2010/main" val="1162179731"/>
      </p:ext>
    </p:extLst>
  </p:cSld>
  <p:clrMapOvr>
    <a:masterClrMapping/>
  </p:clrMapOvr>
  <p:transition spd="med">
    <p:cut/>
    <p:sndAc>
      <p:stSnd>
        <p:snd r:embed="rId1" name="arrow.wav"/>
      </p:stSnd>
    </p:sndAc>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dt" sz="half" idx="10"/>
          </p:nvPr>
        </p:nvSpPr>
        <p:spPr>
          <a:ln/>
        </p:spPr>
        <p:txBody>
          <a:bodyPr/>
          <a:lstStyle>
            <a:lvl1pPr>
              <a:defRPr/>
            </a:lvl1pPr>
          </a:lstStyle>
          <a:p>
            <a:pPr>
              <a:defRPr/>
            </a:pPr>
            <a:endParaRPr lang="cs-CZ">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cs-CZ">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3256C02-F414-44A7-BA61-071E634B6E9A}" type="slidenum">
              <a:rPr lang="cs-CZ">
                <a:solidFill>
                  <a:srgbClr val="FFFFFF"/>
                </a:solidFill>
              </a:rPr>
              <a:pPr>
                <a:defRPr/>
              </a:pPr>
              <a:t>‹#›</a:t>
            </a:fld>
            <a:endParaRPr lang="cs-CZ" dirty="0">
              <a:solidFill>
                <a:srgbClr val="FFFFFF"/>
              </a:solidFill>
            </a:endParaRPr>
          </a:p>
        </p:txBody>
      </p:sp>
    </p:spTree>
    <p:extLst>
      <p:ext uri="{BB962C8B-B14F-4D97-AF65-F5344CB8AC3E}">
        <p14:creationId xmlns:p14="http://schemas.microsoft.com/office/powerpoint/2010/main" val="4123311047"/>
      </p:ext>
    </p:extLst>
  </p:cSld>
  <p:clrMapOvr>
    <a:masterClrMapping/>
  </p:clrMapOvr>
  <p:transition spd="med">
    <p:cut/>
    <p:sndAc>
      <p:stSnd>
        <p:snd r:embed="rId1" name="arrow.wav"/>
      </p:stSnd>
    </p:sndAc>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dt" sz="half" idx="10"/>
          </p:nvPr>
        </p:nvSpPr>
        <p:spPr>
          <a:ln/>
        </p:spPr>
        <p:txBody>
          <a:bodyPr/>
          <a:lstStyle>
            <a:lvl1pPr>
              <a:defRPr/>
            </a:lvl1pPr>
          </a:lstStyle>
          <a:p>
            <a:pPr>
              <a:defRPr/>
            </a:pPr>
            <a:endParaRPr lang="cs-CZ">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cs-CZ">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FBB04DB-D4E2-4CA8-B91D-B3308B21E421}" type="slidenum">
              <a:rPr lang="cs-CZ">
                <a:solidFill>
                  <a:srgbClr val="FFFFFF"/>
                </a:solidFill>
              </a:rPr>
              <a:pPr>
                <a:defRPr/>
              </a:pPr>
              <a:t>‹#›</a:t>
            </a:fld>
            <a:endParaRPr lang="cs-CZ" dirty="0">
              <a:solidFill>
                <a:srgbClr val="FFFFFF"/>
              </a:solidFill>
            </a:endParaRPr>
          </a:p>
        </p:txBody>
      </p:sp>
    </p:spTree>
    <p:extLst>
      <p:ext uri="{BB962C8B-B14F-4D97-AF65-F5344CB8AC3E}">
        <p14:creationId xmlns:p14="http://schemas.microsoft.com/office/powerpoint/2010/main" val="3117163001"/>
      </p:ext>
    </p:extLst>
  </p:cSld>
  <p:clrMapOvr>
    <a:masterClrMapping/>
  </p:clrMapOvr>
  <p:transition spd="med">
    <p:cut/>
    <p:sndAc>
      <p:stSnd>
        <p:snd r:embed="rId1" name="arrow.wav"/>
      </p:stSnd>
    </p:sndAc>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xOverObj" preserve="1">
  <p:cSld name="Nadpis a text nad obsah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p:spPr>
        <p:txBody>
          <a:bodyPr/>
          <a:lstStyle/>
          <a:p>
            <a:r>
              <a:rPr lang="cs-CZ" smtClean="0"/>
              <a:t>Kliknutím lze upravit styl.</a:t>
            </a:r>
            <a:endParaRPr lang="cs-CZ"/>
          </a:p>
        </p:txBody>
      </p:sp>
      <p:sp>
        <p:nvSpPr>
          <p:cNvPr id="3" name="Zástupný symbol pro text 2"/>
          <p:cNvSpPr>
            <a:spLocks noGrp="1"/>
          </p:cNvSpPr>
          <p:nvPr>
            <p:ph type="body" sz="half" idx="1"/>
          </p:nvPr>
        </p:nvSpPr>
        <p:spPr>
          <a:xfrm>
            <a:off x="457200" y="1600200"/>
            <a:ext cx="8229600" cy="218598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57200" y="3938588"/>
            <a:ext cx="8229600" cy="2187575"/>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Rectangle 4"/>
          <p:cNvSpPr>
            <a:spLocks noGrp="1" noChangeArrowheads="1"/>
          </p:cNvSpPr>
          <p:nvPr>
            <p:ph type="dt" sz="half" idx="10"/>
          </p:nvPr>
        </p:nvSpPr>
        <p:spPr>
          <a:ln/>
        </p:spPr>
        <p:txBody>
          <a:bodyPr/>
          <a:lstStyle>
            <a:lvl1pPr>
              <a:defRPr/>
            </a:lvl1pPr>
          </a:lstStyle>
          <a:p>
            <a:pPr>
              <a:defRPr/>
            </a:pPr>
            <a:endParaRPr lang="cs-CZ">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cs-CZ">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E3D4BAB-E0E6-4ADD-B483-936917EF0D63}" type="slidenum">
              <a:rPr lang="cs-CZ">
                <a:solidFill>
                  <a:srgbClr val="FFFFFF"/>
                </a:solidFill>
              </a:rPr>
              <a:pPr>
                <a:defRPr/>
              </a:pPr>
              <a:t>‹#›</a:t>
            </a:fld>
            <a:endParaRPr lang="cs-CZ" dirty="0">
              <a:solidFill>
                <a:srgbClr val="FFFFFF"/>
              </a:solidFill>
            </a:endParaRPr>
          </a:p>
        </p:txBody>
      </p:sp>
    </p:spTree>
    <p:extLst>
      <p:ext uri="{BB962C8B-B14F-4D97-AF65-F5344CB8AC3E}">
        <p14:creationId xmlns:p14="http://schemas.microsoft.com/office/powerpoint/2010/main" val="4032535228"/>
      </p:ext>
    </p:extLst>
  </p:cSld>
  <p:clrMapOvr>
    <a:masterClrMapping/>
  </p:clrMapOvr>
  <p:transition spd="med">
    <p:cut/>
    <p:sndAc>
      <p:stSnd>
        <p:snd r:embed="rId1" name="arrow.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Rectangle 4"/>
          <p:cNvSpPr>
            <a:spLocks noGrp="1" noChangeArrowheads="1"/>
          </p:cNvSpPr>
          <p:nvPr>
            <p:ph type="dt" sz="half" idx="10"/>
          </p:nvPr>
        </p:nvSpPr>
        <p:spPr>
          <a:ln/>
        </p:spPr>
        <p:txBody>
          <a:bodyPr/>
          <a:lstStyle>
            <a:lvl1pPr>
              <a:defRPr/>
            </a:lvl1pPr>
          </a:lstStyle>
          <a:p>
            <a:pPr>
              <a:defRPr/>
            </a:pPr>
            <a:endParaRPr lang="cs-CZ" dirty="0"/>
          </a:p>
        </p:txBody>
      </p:sp>
      <p:sp>
        <p:nvSpPr>
          <p:cNvPr id="4"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5" name="Rectangle 6"/>
          <p:cNvSpPr>
            <a:spLocks noGrp="1" noChangeArrowheads="1"/>
          </p:cNvSpPr>
          <p:nvPr>
            <p:ph type="sldNum" sz="quarter" idx="12"/>
          </p:nvPr>
        </p:nvSpPr>
        <p:spPr>
          <a:ln/>
        </p:spPr>
        <p:txBody>
          <a:bodyPr/>
          <a:lstStyle>
            <a:lvl1pPr>
              <a:defRPr/>
            </a:lvl1pPr>
          </a:lstStyle>
          <a:p>
            <a:pPr>
              <a:defRPr/>
            </a:pPr>
            <a:fld id="{8129AEEC-C9BE-4F8A-86C8-0ABAA905D1AF}" type="slidenum">
              <a:rPr lang="cs-CZ"/>
              <a:pPr>
                <a:defRPr/>
              </a:pPr>
              <a:t>‹#›</a:t>
            </a:fld>
            <a:endParaRPr lang="cs-CZ" dirty="0"/>
          </a:p>
        </p:txBody>
      </p:sp>
    </p:spTree>
    <p:extLst>
      <p:ext uri="{BB962C8B-B14F-4D97-AF65-F5344CB8AC3E}">
        <p14:creationId xmlns:p14="http://schemas.microsoft.com/office/powerpoint/2010/main" val="3543160162"/>
      </p:ext>
    </p:extLst>
  </p:cSld>
  <p:clrMapOvr>
    <a:masterClrMapping/>
  </p:clrMapOvr>
  <p:transition spd="med">
    <p:cut/>
    <p:sndAc>
      <p:stSnd>
        <p:snd r:embed="rId1" name="arrow.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cs-CZ" dirty="0"/>
          </a:p>
        </p:txBody>
      </p:sp>
      <p:sp>
        <p:nvSpPr>
          <p:cNvPr id="3"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4" name="Rectangle 6"/>
          <p:cNvSpPr>
            <a:spLocks noGrp="1" noChangeArrowheads="1"/>
          </p:cNvSpPr>
          <p:nvPr>
            <p:ph type="sldNum" sz="quarter" idx="12"/>
          </p:nvPr>
        </p:nvSpPr>
        <p:spPr>
          <a:ln/>
        </p:spPr>
        <p:txBody>
          <a:bodyPr/>
          <a:lstStyle>
            <a:lvl1pPr>
              <a:defRPr/>
            </a:lvl1pPr>
          </a:lstStyle>
          <a:p>
            <a:pPr>
              <a:defRPr/>
            </a:pPr>
            <a:fld id="{1E026D4A-A422-4E6E-829A-1F207568B3E3}" type="slidenum">
              <a:rPr lang="cs-CZ"/>
              <a:pPr>
                <a:defRPr/>
              </a:pPr>
              <a:t>‹#›</a:t>
            </a:fld>
            <a:endParaRPr lang="cs-CZ" dirty="0"/>
          </a:p>
        </p:txBody>
      </p:sp>
    </p:spTree>
    <p:extLst>
      <p:ext uri="{BB962C8B-B14F-4D97-AF65-F5344CB8AC3E}">
        <p14:creationId xmlns:p14="http://schemas.microsoft.com/office/powerpoint/2010/main" val="628692362"/>
      </p:ext>
    </p:extLst>
  </p:cSld>
  <p:clrMapOvr>
    <a:masterClrMapping/>
  </p:clrMapOvr>
  <p:transition spd="med">
    <p:cut/>
    <p:sndAc>
      <p:stSnd>
        <p:snd r:embed="rId1" name="arrow.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Kliknutím lze upravit styl.</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endParaRPr lang="cs-CZ" dirty="0"/>
          </a:p>
        </p:txBody>
      </p:sp>
      <p:sp>
        <p:nvSpPr>
          <p:cNvPr id="6"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7" name="Rectangle 6"/>
          <p:cNvSpPr>
            <a:spLocks noGrp="1" noChangeArrowheads="1"/>
          </p:cNvSpPr>
          <p:nvPr>
            <p:ph type="sldNum" sz="quarter" idx="12"/>
          </p:nvPr>
        </p:nvSpPr>
        <p:spPr>
          <a:ln/>
        </p:spPr>
        <p:txBody>
          <a:bodyPr/>
          <a:lstStyle>
            <a:lvl1pPr>
              <a:defRPr/>
            </a:lvl1pPr>
          </a:lstStyle>
          <a:p>
            <a:pPr>
              <a:defRPr/>
            </a:pPr>
            <a:fld id="{E299B35E-741F-4B53-BC56-8264296DB4C1}" type="slidenum">
              <a:rPr lang="cs-CZ"/>
              <a:pPr>
                <a:defRPr/>
              </a:pPr>
              <a:t>‹#›</a:t>
            </a:fld>
            <a:endParaRPr lang="cs-CZ" dirty="0"/>
          </a:p>
        </p:txBody>
      </p:sp>
    </p:spTree>
    <p:extLst>
      <p:ext uri="{BB962C8B-B14F-4D97-AF65-F5344CB8AC3E}">
        <p14:creationId xmlns:p14="http://schemas.microsoft.com/office/powerpoint/2010/main" val="3865582494"/>
      </p:ext>
    </p:extLst>
  </p:cSld>
  <p:clrMapOvr>
    <a:masterClrMapping/>
  </p:clrMapOvr>
  <p:transition spd="med">
    <p:cut/>
    <p:sndAc>
      <p:stSnd>
        <p:snd r:embed="rId1" name="arrow.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Kliknutím lze upravit styl.</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dirty="0" smtClean="0"/>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endParaRPr lang="cs-CZ" dirty="0"/>
          </a:p>
        </p:txBody>
      </p:sp>
      <p:sp>
        <p:nvSpPr>
          <p:cNvPr id="6"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7" name="Rectangle 6"/>
          <p:cNvSpPr>
            <a:spLocks noGrp="1" noChangeArrowheads="1"/>
          </p:cNvSpPr>
          <p:nvPr>
            <p:ph type="sldNum" sz="quarter" idx="12"/>
          </p:nvPr>
        </p:nvSpPr>
        <p:spPr>
          <a:ln/>
        </p:spPr>
        <p:txBody>
          <a:bodyPr/>
          <a:lstStyle>
            <a:lvl1pPr>
              <a:defRPr/>
            </a:lvl1pPr>
          </a:lstStyle>
          <a:p>
            <a:pPr>
              <a:defRPr/>
            </a:pPr>
            <a:fld id="{8959A4FC-7215-4AAA-A2FD-3A821DAA575C}" type="slidenum">
              <a:rPr lang="cs-CZ"/>
              <a:pPr>
                <a:defRPr/>
              </a:pPr>
              <a:t>‹#›</a:t>
            </a:fld>
            <a:endParaRPr lang="cs-CZ" dirty="0"/>
          </a:p>
        </p:txBody>
      </p:sp>
    </p:spTree>
    <p:extLst>
      <p:ext uri="{BB962C8B-B14F-4D97-AF65-F5344CB8AC3E}">
        <p14:creationId xmlns:p14="http://schemas.microsoft.com/office/powerpoint/2010/main" val="2418485374"/>
      </p:ext>
    </p:extLst>
  </p:cSld>
  <p:clrMapOvr>
    <a:masterClrMapping/>
  </p:clrMapOvr>
  <p:transition spd="med">
    <p:cut/>
    <p:sndAc>
      <p:stSnd>
        <p:snd r:embed="rId1" name="arrow.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audio" Target="../media/audio1.wav"/></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audio" Target="../media/audio1.wav"/><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audio" Target="../media/audio1.wav"/></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heme" Target="../theme/theme4.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audio" Target="../media/audio1.wav"/></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theme" Target="../theme/theme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audio" Target="../media/audio1.wav"/></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cs-CZ" altLang="cs-CZ" smtClean="0"/>
              <a:t>Klepnutím lze upravit styl předlohy nadpisů.</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smtClean="0"/>
              <a:t>Klepnutím lze upravit styly předlohy textu.</a:t>
            </a:r>
          </a:p>
          <a:p>
            <a:pPr lvl="1"/>
            <a:r>
              <a:rPr lang="cs-CZ" altLang="cs-CZ" smtClean="0"/>
              <a:t>Druhá úroveň</a:t>
            </a:r>
          </a:p>
          <a:p>
            <a:pPr lvl="2"/>
            <a:r>
              <a:rPr lang="cs-CZ" altLang="cs-CZ" smtClean="0"/>
              <a:t>Třetí úroveň</a:t>
            </a:r>
          </a:p>
          <a:p>
            <a:pPr lvl="3"/>
            <a:r>
              <a:rPr lang="cs-CZ" altLang="cs-CZ" smtClean="0"/>
              <a:t>Čtvrtá úroveň</a:t>
            </a:r>
          </a:p>
          <a:p>
            <a:pPr lvl="4"/>
            <a:r>
              <a:rPr lang="cs-CZ" altLang="cs-CZ" smtClean="0"/>
              <a:t>Pátá úroveň</a:t>
            </a:r>
          </a:p>
        </p:txBody>
      </p:sp>
      <p:sp>
        <p:nvSpPr>
          <p:cNvPr id="12083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solidFill>
                  <a:schemeClr val="tx1"/>
                </a:solidFill>
                <a:effectLst/>
                <a:latin typeface="+mn-lt"/>
                <a:cs typeface="+mn-cs"/>
              </a:defRPr>
            </a:lvl1pPr>
          </a:lstStyle>
          <a:p>
            <a:pPr>
              <a:defRPr/>
            </a:pPr>
            <a:endParaRPr lang="cs-CZ" dirty="0"/>
          </a:p>
        </p:txBody>
      </p:sp>
      <p:sp>
        <p:nvSpPr>
          <p:cNvPr id="12083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chemeClr val="tx1"/>
                </a:solidFill>
                <a:effectLst/>
                <a:latin typeface="+mn-lt"/>
                <a:cs typeface="+mn-cs"/>
              </a:defRPr>
            </a:lvl1pPr>
          </a:lstStyle>
          <a:p>
            <a:pPr>
              <a:defRPr/>
            </a:pPr>
            <a:endParaRPr lang="cs-CZ" dirty="0"/>
          </a:p>
        </p:txBody>
      </p:sp>
      <p:sp>
        <p:nvSpPr>
          <p:cNvPr id="12083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chemeClr val="tx1"/>
                </a:solidFill>
                <a:effectLst/>
                <a:latin typeface="+mn-lt"/>
                <a:cs typeface="+mn-cs"/>
              </a:defRPr>
            </a:lvl1pPr>
          </a:lstStyle>
          <a:p>
            <a:pPr>
              <a:defRPr/>
            </a:pPr>
            <a:fld id="{87058CF3-6DB5-4BC3-9710-FEF5343A5641}" type="slidenum">
              <a:rPr lang="cs-CZ"/>
              <a:pPr>
                <a:defRPr/>
              </a:pPr>
              <a:t>‹#›</a:t>
            </a:fld>
            <a:endParaRPr lang="cs-CZ" dirty="0"/>
          </a:p>
        </p:txBody>
      </p:sp>
    </p:spTree>
  </p:cSld>
  <p:clrMap bg1="dk2" tx1="lt1" bg2="dk1" tx2="lt2" accent1="accent1" accent2="accent2" accent3="accent3" accent4="accent4" accent5="accent5" accent6="accent6" hlink="hlink" folHlink="folHlink"/>
  <p:sldLayoutIdLst>
    <p:sldLayoutId id="2147487391" r:id="rId1"/>
    <p:sldLayoutId id="2147487392" r:id="rId2"/>
    <p:sldLayoutId id="2147487393" r:id="rId3"/>
    <p:sldLayoutId id="2147487394" r:id="rId4"/>
    <p:sldLayoutId id="2147487395" r:id="rId5"/>
    <p:sldLayoutId id="2147487396" r:id="rId6"/>
    <p:sldLayoutId id="2147487397" r:id="rId7"/>
    <p:sldLayoutId id="2147487398" r:id="rId8"/>
    <p:sldLayoutId id="2147487399" r:id="rId9"/>
    <p:sldLayoutId id="2147487400" r:id="rId10"/>
    <p:sldLayoutId id="2147487401" r:id="rId11"/>
    <p:sldLayoutId id="2147487402" r:id="rId12"/>
  </p:sldLayoutIdLst>
  <p:transition spd="med">
    <p:cut/>
    <p:sndAc>
      <p:stSnd>
        <p:snd r:embed="rId14" name="arrow.wav"/>
      </p:stSnd>
    </p:sndAc>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Unicode MS" pitchFamily="34" charset="-128"/>
        </a:defRPr>
      </a:lvl2pPr>
      <a:lvl3pPr algn="ctr" rtl="0" eaLnBrk="0" fontAlgn="base" hangingPunct="0">
        <a:spcBef>
          <a:spcPct val="0"/>
        </a:spcBef>
        <a:spcAft>
          <a:spcPct val="0"/>
        </a:spcAft>
        <a:defRPr sz="4400">
          <a:solidFill>
            <a:schemeClr val="tx2"/>
          </a:solidFill>
          <a:latin typeface="Arial Unicode MS" pitchFamily="34" charset="-128"/>
        </a:defRPr>
      </a:lvl3pPr>
      <a:lvl4pPr algn="ctr" rtl="0" eaLnBrk="0" fontAlgn="base" hangingPunct="0">
        <a:spcBef>
          <a:spcPct val="0"/>
        </a:spcBef>
        <a:spcAft>
          <a:spcPct val="0"/>
        </a:spcAft>
        <a:defRPr sz="4400">
          <a:solidFill>
            <a:schemeClr val="tx2"/>
          </a:solidFill>
          <a:latin typeface="Arial Unicode MS" pitchFamily="34" charset="-128"/>
        </a:defRPr>
      </a:lvl4pPr>
      <a:lvl5pPr algn="ctr" rtl="0" eaLnBrk="0" fontAlgn="base" hangingPunct="0">
        <a:spcBef>
          <a:spcPct val="0"/>
        </a:spcBef>
        <a:spcAft>
          <a:spcPct val="0"/>
        </a:spcAft>
        <a:defRPr sz="4400">
          <a:solidFill>
            <a:schemeClr val="tx2"/>
          </a:solidFill>
          <a:latin typeface="Arial Unicode MS" pitchFamily="34" charset="-128"/>
        </a:defRPr>
      </a:lvl5pPr>
      <a:lvl6pPr marL="457200" algn="ctr" rtl="0" fontAlgn="base">
        <a:spcBef>
          <a:spcPct val="0"/>
        </a:spcBef>
        <a:spcAft>
          <a:spcPct val="0"/>
        </a:spcAft>
        <a:defRPr sz="4400">
          <a:solidFill>
            <a:schemeClr val="tx2"/>
          </a:solidFill>
          <a:latin typeface="Arial Unicode MS" pitchFamily="34" charset="-128"/>
        </a:defRPr>
      </a:lvl6pPr>
      <a:lvl7pPr marL="914400" algn="ctr" rtl="0" fontAlgn="base">
        <a:spcBef>
          <a:spcPct val="0"/>
        </a:spcBef>
        <a:spcAft>
          <a:spcPct val="0"/>
        </a:spcAft>
        <a:defRPr sz="4400">
          <a:solidFill>
            <a:schemeClr val="tx2"/>
          </a:solidFill>
          <a:latin typeface="Arial Unicode MS" pitchFamily="34" charset="-128"/>
        </a:defRPr>
      </a:lvl7pPr>
      <a:lvl8pPr marL="1371600" algn="ctr" rtl="0" fontAlgn="base">
        <a:spcBef>
          <a:spcPct val="0"/>
        </a:spcBef>
        <a:spcAft>
          <a:spcPct val="0"/>
        </a:spcAft>
        <a:defRPr sz="4400">
          <a:solidFill>
            <a:schemeClr val="tx2"/>
          </a:solidFill>
          <a:latin typeface="Arial Unicode MS" pitchFamily="34" charset="-128"/>
        </a:defRPr>
      </a:lvl8pPr>
      <a:lvl9pPr marL="1828800" algn="ctr" rtl="0" fontAlgn="base">
        <a:spcBef>
          <a:spcPct val="0"/>
        </a:spcBef>
        <a:spcAft>
          <a:spcPct val="0"/>
        </a:spcAft>
        <a:defRPr sz="4400">
          <a:solidFill>
            <a:schemeClr val="tx2"/>
          </a:solidFill>
          <a:latin typeface="Arial Unicode MS" pitchFamily="34"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3074" name="Group 2"/>
          <p:cNvGrpSpPr>
            <a:grpSpLocks/>
          </p:cNvGrpSpPr>
          <p:nvPr/>
        </p:nvGrpSpPr>
        <p:grpSpPr bwMode="auto">
          <a:xfrm>
            <a:off x="3800475" y="1789113"/>
            <a:ext cx="5340350" cy="5056187"/>
            <a:chOff x="2394" y="1127"/>
            <a:chExt cx="3364" cy="3185"/>
          </a:xfrm>
        </p:grpSpPr>
        <p:sp>
          <p:nvSpPr>
            <p:cNvPr id="130051" name="Rectangle 3"/>
            <p:cNvSpPr>
              <a:spLocks noChangeArrowheads="1"/>
            </p:cNvSpPr>
            <p:nvPr userDrawn="1"/>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cs-CZ" dirty="0">
                <a:effectLst>
                  <a:outerShdw blurRad="38100" dist="38100" dir="2700000" algn="tl">
                    <a:srgbClr val="000000">
                      <a:alpha val="43137"/>
                    </a:srgbClr>
                  </a:outerShdw>
                </a:effectLst>
                <a:cs typeface="+mn-cs"/>
              </a:endParaRPr>
            </a:p>
          </p:txBody>
        </p:sp>
        <p:sp>
          <p:nvSpPr>
            <p:cNvPr id="130052" name="Oval 4"/>
            <p:cNvSpPr>
              <a:spLocks noChangeArrowheads="1"/>
            </p:cNvSpPr>
            <p:nvPr userDrawn="1"/>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cs-CZ" dirty="0">
                <a:effectLst>
                  <a:outerShdw blurRad="38100" dist="38100" dir="2700000" algn="tl">
                    <a:srgbClr val="000000">
                      <a:alpha val="43137"/>
                    </a:srgbClr>
                  </a:outerShdw>
                </a:effectLst>
                <a:cs typeface="+mn-cs"/>
              </a:endParaRPr>
            </a:p>
          </p:txBody>
        </p:sp>
        <p:sp>
          <p:nvSpPr>
            <p:cNvPr id="130053" name="Rectangle 5"/>
            <p:cNvSpPr>
              <a:spLocks noChangeArrowheads="1"/>
            </p:cNvSpPr>
            <p:nvPr userDrawn="1"/>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cs-CZ" dirty="0">
                <a:effectLst>
                  <a:outerShdw blurRad="38100" dist="38100" dir="2700000" algn="tl">
                    <a:srgbClr val="000000">
                      <a:alpha val="43137"/>
                    </a:srgbClr>
                  </a:outerShdw>
                </a:effectLst>
                <a:cs typeface="+mn-cs"/>
              </a:endParaRPr>
            </a:p>
          </p:txBody>
        </p:sp>
        <p:sp>
          <p:nvSpPr>
            <p:cNvPr id="130054" name="Freeform 6"/>
            <p:cNvSpPr>
              <a:spLocks noEditPoints="1"/>
            </p:cNvSpPr>
            <p:nvPr userDrawn="1"/>
          </p:nvSpPr>
          <p:spPr bwMode="ltGray">
            <a:xfrm>
              <a:off x="4871" y="3508"/>
              <a:ext cx="66" cy="96"/>
            </a:xfrm>
            <a:custGeom>
              <a:avLst/>
              <a:gdLst>
                <a:gd name="T0" fmla="*/ 18 w 66"/>
                <a:gd name="T1" fmla="*/ 96 h 96"/>
                <a:gd name="T2" fmla="*/ 42 w 66"/>
                <a:gd name="T3" fmla="*/ 78 h 96"/>
                <a:gd name="T4" fmla="*/ 60 w 66"/>
                <a:gd name="T5" fmla="*/ 60 h 96"/>
                <a:gd name="T6" fmla="*/ 66 w 66"/>
                <a:gd name="T7" fmla="*/ 36 h 96"/>
                <a:gd name="T8" fmla="*/ 60 w 66"/>
                <a:gd name="T9" fmla="*/ 12 h 96"/>
                <a:gd name="T10" fmla="*/ 36 w 66"/>
                <a:gd name="T11" fmla="*/ 0 h 96"/>
                <a:gd name="T12" fmla="*/ 24 w 66"/>
                <a:gd name="T13" fmla="*/ 6 h 96"/>
                <a:gd name="T14" fmla="*/ 12 w 66"/>
                <a:gd name="T15" fmla="*/ 12 h 96"/>
                <a:gd name="T16" fmla="*/ 0 w 66"/>
                <a:gd name="T17" fmla="*/ 36 h 96"/>
                <a:gd name="T18" fmla="*/ 0 w 66"/>
                <a:gd name="T19" fmla="*/ 60 h 96"/>
                <a:gd name="T20" fmla="*/ 12 w 66"/>
                <a:gd name="T21" fmla="*/ 84 h 96"/>
                <a:gd name="T22" fmla="*/ 18 w 66"/>
                <a:gd name="T23" fmla="*/ 96 h 96"/>
                <a:gd name="T24" fmla="*/ 18 w 66"/>
                <a:gd name="T25" fmla="*/ 96 h 96"/>
                <a:gd name="T26" fmla="*/ 42 w 66"/>
                <a:gd name="T27" fmla="*/ 18 h 96"/>
                <a:gd name="T28" fmla="*/ 54 w 66"/>
                <a:gd name="T29" fmla="*/ 24 h 96"/>
                <a:gd name="T30" fmla="*/ 60 w 66"/>
                <a:gd name="T31" fmla="*/ 36 h 96"/>
                <a:gd name="T32" fmla="*/ 60 w 66"/>
                <a:gd name="T33" fmla="*/ 48 h 96"/>
                <a:gd name="T34" fmla="*/ 54 w 66"/>
                <a:gd name="T35" fmla="*/ 54 h 96"/>
                <a:gd name="T36" fmla="*/ 36 w 66"/>
                <a:gd name="T37" fmla="*/ 72 h 96"/>
                <a:gd name="T38" fmla="*/ 24 w 66"/>
                <a:gd name="T39" fmla="*/ 78 h 96"/>
                <a:gd name="T40" fmla="*/ 24 w 66"/>
                <a:gd name="T41" fmla="*/ 78 h 96"/>
                <a:gd name="T42" fmla="*/ 12 w 66"/>
                <a:gd name="T43" fmla="*/ 48 h 96"/>
                <a:gd name="T44" fmla="*/ 18 w 66"/>
                <a:gd name="T45" fmla="*/ 24 h 96"/>
                <a:gd name="T46" fmla="*/ 30 w 66"/>
                <a:gd name="T47" fmla="*/ 18 h 96"/>
                <a:gd name="T48" fmla="*/ 42 w 66"/>
                <a:gd name="T49" fmla="*/ 18 h 96"/>
                <a:gd name="T50" fmla="*/ 42 w 66"/>
                <a:gd name="T51"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cs-CZ" dirty="0">
                <a:effectLst>
                  <a:outerShdw blurRad="38100" dist="38100" dir="2700000" algn="tl">
                    <a:srgbClr val="000000">
                      <a:alpha val="43137"/>
                    </a:srgbClr>
                  </a:outerShdw>
                </a:effectLst>
                <a:cs typeface="+mn-cs"/>
              </a:endParaRPr>
            </a:p>
          </p:txBody>
        </p:sp>
        <p:sp>
          <p:nvSpPr>
            <p:cNvPr id="130055" name="Rectangle 7"/>
            <p:cNvSpPr>
              <a:spLocks noChangeArrowheads="1"/>
            </p:cNvSpPr>
            <p:nvPr userDrawn="1"/>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cs-CZ" dirty="0">
                <a:effectLst>
                  <a:outerShdw blurRad="38100" dist="38100" dir="2700000" algn="tl">
                    <a:srgbClr val="000000">
                      <a:alpha val="43137"/>
                    </a:srgbClr>
                  </a:outerShdw>
                </a:effectLst>
                <a:cs typeface="+mn-cs"/>
              </a:endParaRPr>
            </a:p>
          </p:txBody>
        </p:sp>
        <p:sp>
          <p:nvSpPr>
            <p:cNvPr id="130056" name="Rectangle 8"/>
            <p:cNvSpPr>
              <a:spLocks noChangeArrowheads="1"/>
            </p:cNvSpPr>
            <p:nvPr userDrawn="1"/>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cs-CZ" dirty="0">
                <a:effectLst>
                  <a:outerShdw blurRad="38100" dist="38100" dir="2700000" algn="tl">
                    <a:srgbClr val="000000">
                      <a:alpha val="43137"/>
                    </a:srgbClr>
                  </a:outerShdw>
                </a:effectLst>
                <a:cs typeface="+mn-cs"/>
              </a:endParaRPr>
            </a:p>
          </p:txBody>
        </p:sp>
        <p:sp>
          <p:nvSpPr>
            <p:cNvPr id="130057" name="Rectangle 9"/>
            <p:cNvSpPr>
              <a:spLocks noChangeArrowheads="1"/>
            </p:cNvSpPr>
            <p:nvPr userDrawn="1"/>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cs-CZ" dirty="0">
                <a:effectLst>
                  <a:outerShdw blurRad="38100" dist="38100" dir="2700000" algn="tl">
                    <a:srgbClr val="000000">
                      <a:alpha val="43137"/>
                    </a:srgbClr>
                  </a:outerShdw>
                </a:effectLst>
                <a:cs typeface="+mn-cs"/>
              </a:endParaRPr>
            </a:p>
          </p:txBody>
        </p:sp>
        <p:sp>
          <p:nvSpPr>
            <p:cNvPr id="130058" name="Rectangle 10"/>
            <p:cNvSpPr>
              <a:spLocks noChangeArrowheads="1"/>
            </p:cNvSpPr>
            <p:nvPr userDrawn="1"/>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cs-CZ" dirty="0">
                <a:effectLst>
                  <a:outerShdw blurRad="38100" dist="38100" dir="2700000" algn="tl">
                    <a:srgbClr val="000000">
                      <a:alpha val="43137"/>
                    </a:srgbClr>
                  </a:outerShdw>
                </a:effectLst>
                <a:cs typeface="+mn-cs"/>
              </a:endParaRPr>
            </a:p>
          </p:txBody>
        </p:sp>
        <p:sp>
          <p:nvSpPr>
            <p:cNvPr id="130059" name="Rectangle 11"/>
            <p:cNvSpPr>
              <a:spLocks noChangeArrowheads="1"/>
            </p:cNvSpPr>
            <p:nvPr userDrawn="1"/>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cs-CZ" dirty="0">
                <a:effectLst>
                  <a:outerShdw blurRad="38100" dist="38100" dir="2700000" algn="tl">
                    <a:srgbClr val="000000">
                      <a:alpha val="43137"/>
                    </a:srgbClr>
                  </a:outerShdw>
                </a:effectLst>
                <a:cs typeface="+mn-cs"/>
              </a:endParaRPr>
            </a:p>
          </p:txBody>
        </p:sp>
        <p:sp>
          <p:nvSpPr>
            <p:cNvPr id="130060" name="Freeform 12"/>
            <p:cNvSpPr>
              <a:spLocks/>
            </p:cNvSpPr>
            <p:nvPr userDrawn="1"/>
          </p:nvSpPr>
          <p:spPr bwMode="ltGray">
            <a:xfrm>
              <a:off x="4007" y="3021"/>
              <a:ext cx="623" cy="156"/>
            </a:xfrm>
            <a:custGeom>
              <a:avLst/>
              <a:gdLst>
                <a:gd name="T0" fmla="*/ 6 w 623"/>
                <a:gd name="T1" fmla="*/ 18 h 156"/>
                <a:gd name="T2" fmla="*/ 162 w 623"/>
                <a:gd name="T3" fmla="*/ 36 h 156"/>
                <a:gd name="T4" fmla="*/ 251 w 623"/>
                <a:gd name="T5" fmla="*/ 36 h 156"/>
                <a:gd name="T6" fmla="*/ 354 w 623"/>
                <a:gd name="T7" fmla="*/ 30 h 156"/>
                <a:gd name="T8" fmla="*/ 473 w 623"/>
                <a:gd name="T9" fmla="*/ 18 h 156"/>
                <a:gd name="T10" fmla="*/ 611 w 623"/>
                <a:gd name="T11" fmla="*/ 0 h 156"/>
                <a:gd name="T12" fmla="*/ 623 w 623"/>
                <a:gd name="T13" fmla="*/ 114 h 156"/>
                <a:gd name="T14" fmla="*/ 497 w 623"/>
                <a:gd name="T15" fmla="*/ 138 h 156"/>
                <a:gd name="T16" fmla="*/ 414 w 623"/>
                <a:gd name="T17" fmla="*/ 150 h 156"/>
                <a:gd name="T18" fmla="*/ 318 w 623"/>
                <a:gd name="T19" fmla="*/ 156 h 156"/>
                <a:gd name="T20" fmla="*/ 215 w 623"/>
                <a:gd name="T21" fmla="*/ 156 h 156"/>
                <a:gd name="T22" fmla="*/ 108 w 623"/>
                <a:gd name="T23" fmla="*/ 150 h 156"/>
                <a:gd name="T24" fmla="*/ 0 w 623"/>
                <a:gd name="T25" fmla="*/ 132 h 156"/>
                <a:gd name="T26" fmla="*/ 6 w 623"/>
                <a:gd name="T27" fmla="*/ 18 h 156"/>
                <a:gd name="T28" fmla="*/ 6 w 623"/>
                <a:gd name="T29" fmla="*/ 18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cs-CZ" dirty="0">
                <a:effectLst>
                  <a:outerShdw blurRad="38100" dist="38100" dir="2700000" algn="tl">
                    <a:srgbClr val="000000">
                      <a:alpha val="43137"/>
                    </a:srgbClr>
                  </a:outerShdw>
                </a:effectLst>
                <a:cs typeface="+mn-cs"/>
              </a:endParaRPr>
            </a:p>
          </p:txBody>
        </p:sp>
        <p:sp>
          <p:nvSpPr>
            <p:cNvPr id="130061" name="Freeform 13"/>
            <p:cNvSpPr>
              <a:spLocks/>
            </p:cNvSpPr>
            <p:nvPr userDrawn="1"/>
          </p:nvSpPr>
          <p:spPr bwMode="ltGray">
            <a:xfrm>
              <a:off x="4762" y="3591"/>
              <a:ext cx="996" cy="126"/>
            </a:xfrm>
            <a:custGeom>
              <a:avLst/>
              <a:gdLst>
                <a:gd name="T0" fmla="*/ 754 w 993"/>
                <a:gd name="T1" fmla="*/ 6 h 126"/>
                <a:gd name="T2" fmla="*/ 652 w 993"/>
                <a:gd name="T3" fmla="*/ 6 h 126"/>
                <a:gd name="T4" fmla="*/ 563 w 993"/>
                <a:gd name="T5" fmla="*/ 6 h 126"/>
                <a:gd name="T6" fmla="*/ 479 w 993"/>
                <a:gd name="T7" fmla="*/ 6 h 126"/>
                <a:gd name="T8" fmla="*/ 401 w 993"/>
                <a:gd name="T9" fmla="*/ 6 h 126"/>
                <a:gd name="T10" fmla="*/ 335 w 993"/>
                <a:gd name="T11" fmla="*/ 0 h 126"/>
                <a:gd name="T12" fmla="*/ 276 w 993"/>
                <a:gd name="T13" fmla="*/ 0 h 126"/>
                <a:gd name="T14" fmla="*/ 222 w 993"/>
                <a:gd name="T15" fmla="*/ 0 h 126"/>
                <a:gd name="T16" fmla="*/ 180 w 993"/>
                <a:gd name="T17" fmla="*/ 6 h 126"/>
                <a:gd name="T18" fmla="*/ 138 w 993"/>
                <a:gd name="T19" fmla="*/ 6 h 126"/>
                <a:gd name="T20" fmla="*/ 108 w 993"/>
                <a:gd name="T21" fmla="*/ 6 h 126"/>
                <a:gd name="T22" fmla="*/ 54 w 993"/>
                <a:gd name="T23" fmla="*/ 6 h 126"/>
                <a:gd name="T24" fmla="*/ 24 w 993"/>
                <a:gd name="T25" fmla="*/ 12 h 126"/>
                <a:gd name="T26" fmla="*/ 6 w 993"/>
                <a:gd name="T27" fmla="*/ 18 h 126"/>
                <a:gd name="T28" fmla="*/ 0 w 993"/>
                <a:gd name="T29" fmla="*/ 24 h 126"/>
                <a:gd name="T30" fmla="*/ 12 w 993"/>
                <a:gd name="T31" fmla="*/ 42 h 126"/>
                <a:gd name="T32" fmla="*/ 18 w 993"/>
                <a:gd name="T33" fmla="*/ 48 h 126"/>
                <a:gd name="T34" fmla="*/ 30 w 993"/>
                <a:gd name="T35" fmla="*/ 54 h 126"/>
                <a:gd name="T36" fmla="*/ 60 w 993"/>
                <a:gd name="T37" fmla="*/ 60 h 126"/>
                <a:gd name="T38" fmla="*/ 90 w 993"/>
                <a:gd name="T39" fmla="*/ 72 h 126"/>
                <a:gd name="T40" fmla="*/ 144 w 993"/>
                <a:gd name="T41" fmla="*/ 84 h 126"/>
                <a:gd name="T42" fmla="*/ 210 w 993"/>
                <a:gd name="T43" fmla="*/ 90 h 126"/>
                <a:gd name="T44" fmla="*/ 293 w 993"/>
                <a:gd name="T45" fmla="*/ 102 h 126"/>
                <a:gd name="T46" fmla="*/ 389 w 993"/>
                <a:gd name="T47" fmla="*/ 108 h 126"/>
                <a:gd name="T48" fmla="*/ 503 w 993"/>
                <a:gd name="T49" fmla="*/ 120 h 126"/>
                <a:gd name="T50" fmla="*/ 622 w 993"/>
                <a:gd name="T51" fmla="*/ 120 h 126"/>
                <a:gd name="T52" fmla="*/ 754 w 993"/>
                <a:gd name="T53" fmla="*/ 126 h 126"/>
                <a:gd name="T54" fmla="*/ 873 w 993"/>
                <a:gd name="T55" fmla="*/ 126 h 126"/>
                <a:gd name="T56" fmla="*/ 993 w 993"/>
                <a:gd name="T57" fmla="*/ 126 h 126"/>
                <a:gd name="T58" fmla="*/ 993 w 993"/>
                <a:gd name="T59" fmla="*/ 12 h 126"/>
                <a:gd name="T60" fmla="*/ 879 w 993"/>
                <a:gd name="T61" fmla="*/ 12 h 126"/>
                <a:gd name="T62" fmla="*/ 754 w 993"/>
                <a:gd name="T63" fmla="*/ 6 h 126"/>
                <a:gd name="T64" fmla="*/ 754 w 993"/>
                <a:gd name="T65" fmla="*/ 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cs-CZ" dirty="0">
                <a:effectLst>
                  <a:outerShdw blurRad="38100" dist="38100" dir="2700000" algn="tl">
                    <a:srgbClr val="000000">
                      <a:alpha val="43137"/>
                    </a:srgbClr>
                  </a:outerShdw>
                </a:effectLst>
                <a:cs typeface="+mn-cs"/>
              </a:endParaRPr>
            </a:p>
          </p:txBody>
        </p:sp>
        <p:sp>
          <p:nvSpPr>
            <p:cNvPr id="130062" name="Freeform 14"/>
            <p:cNvSpPr>
              <a:spLocks/>
            </p:cNvSpPr>
            <p:nvPr userDrawn="1"/>
          </p:nvSpPr>
          <p:spPr bwMode="ltGray">
            <a:xfrm>
              <a:off x="4786" y="3645"/>
              <a:ext cx="972" cy="245"/>
            </a:xfrm>
            <a:custGeom>
              <a:avLst/>
              <a:gdLst>
                <a:gd name="T0" fmla="*/ 0 w 969"/>
                <a:gd name="T1" fmla="*/ 0 h 245"/>
                <a:gd name="T2" fmla="*/ 24 w 969"/>
                <a:gd name="T3" fmla="*/ 54 h 245"/>
                <a:gd name="T4" fmla="*/ 66 w 969"/>
                <a:gd name="T5" fmla="*/ 96 h 245"/>
                <a:gd name="T6" fmla="*/ 120 w 969"/>
                <a:gd name="T7" fmla="*/ 137 h 245"/>
                <a:gd name="T8" fmla="*/ 198 w 969"/>
                <a:gd name="T9" fmla="*/ 173 h 245"/>
                <a:gd name="T10" fmla="*/ 293 w 969"/>
                <a:gd name="T11" fmla="*/ 203 h 245"/>
                <a:gd name="T12" fmla="*/ 353 w 969"/>
                <a:gd name="T13" fmla="*/ 215 h 245"/>
                <a:gd name="T14" fmla="*/ 413 w 969"/>
                <a:gd name="T15" fmla="*/ 227 h 245"/>
                <a:gd name="T16" fmla="*/ 479 w 969"/>
                <a:gd name="T17" fmla="*/ 233 h 245"/>
                <a:gd name="T18" fmla="*/ 556 w 969"/>
                <a:gd name="T19" fmla="*/ 239 h 245"/>
                <a:gd name="T20" fmla="*/ 634 w 969"/>
                <a:gd name="T21" fmla="*/ 245 h 245"/>
                <a:gd name="T22" fmla="*/ 724 w 969"/>
                <a:gd name="T23" fmla="*/ 245 h 245"/>
                <a:gd name="T24" fmla="*/ 855 w 969"/>
                <a:gd name="T25" fmla="*/ 245 h 245"/>
                <a:gd name="T26" fmla="*/ 969 w 969"/>
                <a:gd name="T27" fmla="*/ 239 h 245"/>
                <a:gd name="T28" fmla="*/ 969 w 969"/>
                <a:gd name="T29" fmla="*/ 60 h 245"/>
                <a:gd name="T30" fmla="*/ 700 w 969"/>
                <a:gd name="T31" fmla="*/ 60 h 245"/>
                <a:gd name="T32" fmla="*/ 503 w 969"/>
                <a:gd name="T33" fmla="*/ 54 h 245"/>
                <a:gd name="T34" fmla="*/ 317 w 969"/>
                <a:gd name="T35" fmla="*/ 42 h 245"/>
                <a:gd name="T36" fmla="*/ 150 w 969"/>
                <a:gd name="T37" fmla="*/ 24 h 245"/>
                <a:gd name="T38" fmla="*/ 72 w 969"/>
                <a:gd name="T39" fmla="*/ 12 h 245"/>
                <a:gd name="T40" fmla="*/ 0 w 969"/>
                <a:gd name="T41" fmla="*/ 0 h 245"/>
                <a:gd name="T42" fmla="*/ 0 w 969"/>
                <a:gd name="T43"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cs-CZ" dirty="0">
                <a:effectLst>
                  <a:outerShdw blurRad="38100" dist="38100" dir="2700000" algn="tl">
                    <a:srgbClr val="000000">
                      <a:alpha val="43137"/>
                    </a:srgbClr>
                  </a:outerShdw>
                </a:effectLst>
                <a:cs typeface="+mn-cs"/>
              </a:endParaRPr>
            </a:p>
          </p:txBody>
        </p:sp>
        <p:sp>
          <p:nvSpPr>
            <p:cNvPr id="130063" name="Freeform 15"/>
            <p:cNvSpPr>
              <a:spLocks/>
            </p:cNvSpPr>
            <p:nvPr userDrawn="1"/>
          </p:nvSpPr>
          <p:spPr bwMode="ltGray">
            <a:xfrm>
              <a:off x="4804" y="3591"/>
              <a:ext cx="954" cy="90"/>
            </a:xfrm>
            <a:custGeom>
              <a:avLst/>
              <a:gdLst>
                <a:gd name="T0" fmla="*/ 700 w 951"/>
                <a:gd name="T1" fmla="*/ 0 h 90"/>
                <a:gd name="T2" fmla="*/ 598 w 951"/>
                <a:gd name="T3" fmla="*/ 0 h 90"/>
                <a:gd name="T4" fmla="*/ 515 w 951"/>
                <a:gd name="T5" fmla="*/ 0 h 90"/>
                <a:gd name="T6" fmla="*/ 431 w 951"/>
                <a:gd name="T7" fmla="*/ 0 h 90"/>
                <a:gd name="T8" fmla="*/ 365 w 951"/>
                <a:gd name="T9" fmla="*/ 0 h 90"/>
                <a:gd name="T10" fmla="*/ 299 w 951"/>
                <a:gd name="T11" fmla="*/ 0 h 90"/>
                <a:gd name="T12" fmla="*/ 245 w 951"/>
                <a:gd name="T13" fmla="*/ 0 h 90"/>
                <a:gd name="T14" fmla="*/ 198 w 951"/>
                <a:gd name="T15" fmla="*/ 0 h 90"/>
                <a:gd name="T16" fmla="*/ 162 w 951"/>
                <a:gd name="T17" fmla="*/ 0 h 90"/>
                <a:gd name="T18" fmla="*/ 126 w 951"/>
                <a:gd name="T19" fmla="*/ 6 h 90"/>
                <a:gd name="T20" fmla="*/ 96 w 951"/>
                <a:gd name="T21" fmla="*/ 6 h 90"/>
                <a:gd name="T22" fmla="*/ 54 w 951"/>
                <a:gd name="T23" fmla="*/ 12 h 90"/>
                <a:gd name="T24" fmla="*/ 30 w 951"/>
                <a:gd name="T25" fmla="*/ 12 h 90"/>
                <a:gd name="T26" fmla="*/ 12 w 951"/>
                <a:gd name="T27" fmla="*/ 18 h 90"/>
                <a:gd name="T28" fmla="*/ 6 w 951"/>
                <a:gd name="T29" fmla="*/ 18 h 90"/>
                <a:gd name="T30" fmla="*/ 0 w 951"/>
                <a:gd name="T31" fmla="*/ 24 h 90"/>
                <a:gd name="T32" fmla="*/ 6 w 951"/>
                <a:gd name="T33" fmla="*/ 30 h 90"/>
                <a:gd name="T34" fmla="*/ 24 w 951"/>
                <a:gd name="T35" fmla="*/ 36 h 90"/>
                <a:gd name="T36" fmla="*/ 54 w 951"/>
                <a:gd name="T37" fmla="*/ 42 h 90"/>
                <a:gd name="T38" fmla="*/ 102 w 951"/>
                <a:gd name="T39" fmla="*/ 54 h 90"/>
                <a:gd name="T40" fmla="*/ 168 w 951"/>
                <a:gd name="T41" fmla="*/ 60 h 90"/>
                <a:gd name="T42" fmla="*/ 251 w 951"/>
                <a:gd name="T43" fmla="*/ 66 h 90"/>
                <a:gd name="T44" fmla="*/ 341 w 951"/>
                <a:gd name="T45" fmla="*/ 78 h 90"/>
                <a:gd name="T46" fmla="*/ 449 w 951"/>
                <a:gd name="T47" fmla="*/ 84 h 90"/>
                <a:gd name="T48" fmla="*/ 568 w 951"/>
                <a:gd name="T49" fmla="*/ 84 h 90"/>
                <a:gd name="T50" fmla="*/ 694 w 951"/>
                <a:gd name="T51" fmla="*/ 90 h 90"/>
                <a:gd name="T52" fmla="*/ 825 w 951"/>
                <a:gd name="T53" fmla="*/ 90 h 90"/>
                <a:gd name="T54" fmla="*/ 951 w 951"/>
                <a:gd name="T55" fmla="*/ 90 h 90"/>
                <a:gd name="T56" fmla="*/ 951 w 951"/>
                <a:gd name="T57" fmla="*/ 6 h 90"/>
                <a:gd name="T58" fmla="*/ 831 w 951"/>
                <a:gd name="T59" fmla="*/ 6 h 90"/>
                <a:gd name="T60" fmla="*/ 772 w 951"/>
                <a:gd name="T61" fmla="*/ 6 h 90"/>
                <a:gd name="T62" fmla="*/ 700 w 951"/>
                <a:gd name="T63" fmla="*/ 0 h 90"/>
                <a:gd name="T64" fmla="*/ 700 w 951"/>
                <a:gd name="T65"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cs-CZ" dirty="0">
                <a:effectLst>
                  <a:outerShdw blurRad="38100" dist="38100" dir="2700000" algn="tl">
                    <a:srgbClr val="000000">
                      <a:alpha val="43137"/>
                    </a:srgbClr>
                  </a:outerShdw>
                </a:effectLst>
                <a:cs typeface="+mn-cs"/>
              </a:endParaRPr>
            </a:p>
          </p:txBody>
        </p:sp>
        <p:sp>
          <p:nvSpPr>
            <p:cNvPr id="130064" name="Freeform 16"/>
            <p:cNvSpPr>
              <a:spLocks/>
            </p:cNvSpPr>
            <p:nvPr userDrawn="1"/>
          </p:nvSpPr>
          <p:spPr bwMode="ltGray">
            <a:xfrm>
              <a:off x="3059" y="1541"/>
              <a:ext cx="102" cy="155"/>
            </a:xfrm>
            <a:custGeom>
              <a:avLst/>
              <a:gdLst>
                <a:gd name="T0" fmla="*/ 102 w 102"/>
                <a:gd name="T1" fmla="*/ 0 h 155"/>
                <a:gd name="T2" fmla="*/ 0 w 102"/>
                <a:gd name="T3" fmla="*/ 12 h 155"/>
                <a:gd name="T4" fmla="*/ 30 w 102"/>
                <a:gd name="T5" fmla="*/ 72 h 155"/>
                <a:gd name="T6" fmla="*/ 30 w 102"/>
                <a:gd name="T7" fmla="*/ 155 h 155"/>
                <a:gd name="T8" fmla="*/ 72 w 102"/>
                <a:gd name="T9" fmla="*/ 155 h 155"/>
                <a:gd name="T10" fmla="*/ 72 w 102"/>
                <a:gd name="T11" fmla="*/ 66 h 155"/>
                <a:gd name="T12" fmla="*/ 102 w 102"/>
                <a:gd name="T13" fmla="*/ 0 h 155"/>
                <a:gd name="T14" fmla="*/ 102 w 102"/>
                <a:gd name="T15" fmla="*/ 0 h 1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cs-CZ" dirty="0">
                <a:effectLst>
                  <a:outerShdw blurRad="38100" dist="38100" dir="2700000" algn="tl">
                    <a:srgbClr val="000000">
                      <a:alpha val="43137"/>
                    </a:srgbClr>
                  </a:outerShdw>
                </a:effectLst>
                <a:cs typeface="+mn-cs"/>
              </a:endParaRPr>
            </a:p>
          </p:txBody>
        </p:sp>
        <p:sp>
          <p:nvSpPr>
            <p:cNvPr id="130065" name="Freeform 17"/>
            <p:cNvSpPr>
              <a:spLocks noEditPoints="1"/>
            </p:cNvSpPr>
            <p:nvPr userDrawn="1"/>
          </p:nvSpPr>
          <p:spPr bwMode="ltGray">
            <a:xfrm>
              <a:off x="3059" y="1690"/>
              <a:ext cx="90" cy="96"/>
            </a:xfrm>
            <a:custGeom>
              <a:avLst/>
              <a:gdLst>
                <a:gd name="T0" fmla="*/ 48 w 90"/>
                <a:gd name="T1" fmla="*/ 96 h 96"/>
                <a:gd name="T2" fmla="*/ 72 w 90"/>
                <a:gd name="T3" fmla="*/ 72 h 96"/>
                <a:gd name="T4" fmla="*/ 84 w 90"/>
                <a:gd name="T5" fmla="*/ 48 h 96"/>
                <a:gd name="T6" fmla="*/ 90 w 90"/>
                <a:gd name="T7" fmla="*/ 36 h 96"/>
                <a:gd name="T8" fmla="*/ 84 w 90"/>
                <a:gd name="T9" fmla="*/ 24 h 96"/>
                <a:gd name="T10" fmla="*/ 66 w 90"/>
                <a:gd name="T11" fmla="*/ 6 h 96"/>
                <a:gd name="T12" fmla="*/ 42 w 90"/>
                <a:gd name="T13" fmla="*/ 0 h 96"/>
                <a:gd name="T14" fmla="*/ 24 w 90"/>
                <a:gd name="T15" fmla="*/ 0 h 96"/>
                <a:gd name="T16" fmla="*/ 12 w 90"/>
                <a:gd name="T17" fmla="*/ 12 h 96"/>
                <a:gd name="T18" fmla="*/ 6 w 90"/>
                <a:gd name="T19" fmla="*/ 24 h 96"/>
                <a:gd name="T20" fmla="*/ 0 w 90"/>
                <a:gd name="T21" fmla="*/ 36 h 96"/>
                <a:gd name="T22" fmla="*/ 12 w 90"/>
                <a:gd name="T23" fmla="*/ 66 h 96"/>
                <a:gd name="T24" fmla="*/ 30 w 90"/>
                <a:gd name="T25" fmla="*/ 84 h 96"/>
                <a:gd name="T26" fmla="*/ 48 w 90"/>
                <a:gd name="T27" fmla="*/ 96 h 96"/>
                <a:gd name="T28" fmla="*/ 48 w 90"/>
                <a:gd name="T29" fmla="*/ 96 h 96"/>
                <a:gd name="T30" fmla="*/ 48 w 90"/>
                <a:gd name="T31" fmla="*/ 12 h 96"/>
                <a:gd name="T32" fmla="*/ 66 w 90"/>
                <a:gd name="T33" fmla="*/ 18 h 96"/>
                <a:gd name="T34" fmla="*/ 72 w 90"/>
                <a:gd name="T35" fmla="*/ 24 h 96"/>
                <a:gd name="T36" fmla="*/ 72 w 90"/>
                <a:gd name="T37" fmla="*/ 36 h 96"/>
                <a:gd name="T38" fmla="*/ 72 w 90"/>
                <a:gd name="T39" fmla="*/ 48 h 96"/>
                <a:gd name="T40" fmla="*/ 54 w 90"/>
                <a:gd name="T41" fmla="*/ 66 h 96"/>
                <a:gd name="T42" fmla="*/ 48 w 90"/>
                <a:gd name="T43" fmla="*/ 78 h 96"/>
                <a:gd name="T44" fmla="*/ 30 w 90"/>
                <a:gd name="T45" fmla="*/ 66 h 96"/>
                <a:gd name="T46" fmla="*/ 24 w 90"/>
                <a:gd name="T47" fmla="*/ 48 h 96"/>
                <a:gd name="T48" fmla="*/ 18 w 90"/>
                <a:gd name="T49" fmla="*/ 30 h 96"/>
                <a:gd name="T50" fmla="*/ 30 w 90"/>
                <a:gd name="T51" fmla="*/ 12 h 96"/>
                <a:gd name="T52" fmla="*/ 48 w 90"/>
                <a:gd name="T53" fmla="*/ 12 h 96"/>
                <a:gd name="T54" fmla="*/ 48 w 90"/>
                <a:gd name="T55"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cs-CZ" dirty="0">
                <a:effectLst>
                  <a:outerShdw blurRad="38100" dist="38100" dir="2700000" algn="tl">
                    <a:srgbClr val="000000">
                      <a:alpha val="43137"/>
                    </a:srgbClr>
                  </a:outerShdw>
                </a:effectLst>
                <a:cs typeface="+mn-cs"/>
              </a:endParaRPr>
            </a:p>
          </p:txBody>
        </p:sp>
        <p:sp>
          <p:nvSpPr>
            <p:cNvPr id="130066" name="Freeform 18"/>
            <p:cNvSpPr>
              <a:spLocks noEditPoints="1"/>
            </p:cNvSpPr>
            <p:nvPr userDrawn="1"/>
          </p:nvSpPr>
          <p:spPr bwMode="ltGray">
            <a:xfrm>
              <a:off x="3059" y="1768"/>
              <a:ext cx="90" cy="108"/>
            </a:xfrm>
            <a:custGeom>
              <a:avLst/>
              <a:gdLst>
                <a:gd name="T0" fmla="*/ 0 w 90"/>
                <a:gd name="T1" fmla="*/ 90 h 108"/>
                <a:gd name="T2" fmla="*/ 12 w 90"/>
                <a:gd name="T3" fmla="*/ 102 h 108"/>
                <a:gd name="T4" fmla="*/ 24 w 90"/>
                <a:gd name="T5" fmla="*/ 108 h 108"/>
                <a:gd name="T6" fmla="*/ 54 w 90"/>
                <a:gd name="T7" fmla="*/ 108 h 108"/>
                <a:gd name="T8" fmla="*/ 78 w 90"/>
                <a:gd name="T9" fmla="*/ 96 h 108"/>
                <a:gd name="T10" fmla="*/ 90 w 90"/>
                <a:gd name="T11" fmla="*/ 72 h 108"/>
                <a:gd name="T12" fmla="*/ 84 w 90"/>
                <a:gd name="T13" fmla="*/ 42 h 108"/>
                <a:gd name="T14" fmla="*/ 66 w 90"/>
                <a:gd name="T15" fmla="*/ 24 h 108"/>
                <a:gd name="T16" fmla="*/ 54 w 90"/>
                <a:gd name="T17" fmla="*/ 12 h 108"/>
                <a:gd name="T18" fmla="*/ 48 w 90"/>
                <a:gd name="T19" fmla="*/ 6 h 108"/>
                <a:gd name="T20" fmla="*/ 48 w 90"/>
                <a:gd name="T21" fmla="*/ 6 h 108"/>
                <a:gd name="T22" fmla="*/ 48 w 90"/>
                <a:gd name="T23" fmla="*/ 0 h 108"/>
                <a:gd name="T24" fmla="*/ 24 w 90"/>
                <a:gd name="T25" fmla="*/ 24 h 108"/>
                <a:gd name="T26" fmla="*/ 6 w 90"/>
                <a:gd name="T27" fmla="*/ 48 h 108"/>
                <a:gd name="T28" fmla="*/ 0 w 90"/>
                <a:gd name="T29" fmla="*/ 66 h 108"/>
                <a:gd name="T30" fmla="*/ 0 w 90"/>
                <a:gd name="T31" fmla="*/ 90 h 108"/>
                <a:gd name="T32" fmla="*/ 0 w 90"/>
                <a:gd name="T33" fmla="*/ 90 h 108"/>
                <a:gd name="T34" fmla="*/ 12 w 90"/>
                <a:gd name="T35" fmla="*/ 66 h 108"/>
                <a:gd name="T36" fmla="*/ 18 w 90"/>
                <a:gd name="T37" fmla="*/ 48 h 108"/>
                <a:gd name="T38" fmla="*/ 30 w 90"/>
                <a:gd name="T39" fmla="*/ 36 h 108"/>
                <a:gd name="T40" fmla="*/ 42 w 90"/>
                <a:gd name="T41" fmla="*/ 24 h 108"/>
                <a:gd name="T42" fmla="*/ 48 w 90"/>
                <a:gd name="T43" fmla="*/ 18 h 108"/>
                <a:gd name="T44" fmla="*/ 66 w 90"/>
                <a:gd name="T45" fmla="*/ 30 h 108"/>
                <a:gd name="T46" fmla="*/ 72 w 90"/>
                <a:gd name="T47" fmla="*/ 48 h 108"/>
                <a:gd name="T48" fmla="*/ 78 w 90"/>
                <a:gd name="T49" fmla="*/ 72 h 108"/>
                <a:gd name="T50" fmla="*/ 78 w 90"/>
                <a:gd name="T51" fmla="*/ 84 h 108"/>
                <a:gd name="T52" fmla="*/ 66 w 90"/>
                <a:gd name="T53" fmla="*/ 96 h 108"/>
                <a:gd name="T54" fmla="*/ 42 w 90"/>
                <a:gd name="T55" fmla="*/ 102 h 108"/>
                <a:gd name="T56" fmla="*/ 30 w 90"/>
                <a:gd name="T57" fmla="*/ 96 h 108"/>
                <a:gd name="T58" fmla="*/ 18 w 90"/>
                <a:gd name="T59" fmla="*/ 90 h 108"/>
                <a:gd name="T60" fmla="*/ 12 w 90"/>
                <a:gd name="T61" fmla="*/ 78 h 108"/>
                <a:gd name="T62" fmla="*/ 12 w 90"/>
                <a:gd name="T63" fmla="*/ 66 h 108"/>
                <a:gd name="T64" fmla="*/ 12 w 90"/>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cs-CZ" dirty="0">
                <a:effectLst>
                  <a:outerShdw blurRad="38100" dist="38100" dir="2700000" algn="tl">
                    <a:srgbClr val="000000">
                      <a:alpha val="43137"/>
                    </a:srgbClr>
                  </a:outerShdw>
                </a:effectLst>
                <a:cs typeface="+mn-cs"/>
              </a:endParaRPr>
            </a:p>
          </p:txBody>
        </p:sp>
        <p:sp>
          <p:nvSpPr>
            <p:cNvPr id="130067" name="Freeform 19"/>
            <p:cNvSpPr>
              <a:spLocks/>
            </p:cNvSpPr>
            <p:nvPr userDrawn="1"/>
          </p:nvSpPr>
          <p:spPr bwMode="ltGray">
            <a:xfrm>
              <a:off x="5470" y="1205"/>
              <a:ext cx="102" cy="156"/>
            </a:xfrm>
            <a:custGeom>
              <a:avLst/>
              <a:gdLst>
                <a:gd name="T0" fmla="*/ 102 w 102"/>
                <a:gd name="T1" fmla="*/ 0 h 156"/>
                <a:gd name="T2" fmla="*/ 0 w 102"/>
                <a:gd name="T3" fmla="*/ 6 h 156"/>
                <a:gd name="T4" fmla="*/ 30 w 102"/>
                <a:gd name="T5" fmla="*/ 72 h 156"/>
                <a:gd name="T6" fmla="*/ 30 w 102"/>
                <a:gd name="T7" fmla="*/ 156 h 156"/>
                <a:gd name="T8" fmla="*/ 72 w 102"/>
                <a:gd name="T9" fmla="*/ 156 h 156"/>
                <a:gd name="T10" fmla="*/ 72 w 102"/>
                <a:gd name="T11" fmla="*/ 66 h 156"/>
                <a:gd name="T12" fmla="*/ 102 w 102"/>
                <a:gd name="T13" fmla="*/ 0 h 156"/>
                <a:gd name="T14" fmla="*/ 102 w 102"/>
                <a:gd name="T15" fmla="*/ 0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cs-CZ" dirty="0">
                <a:effectLst>
                  <a:outerShdw blurRad="38100" dist="38100" dir="2700000" algn="tl">
                    <a:srgbClr val="000000">
                      <a:alpha val="43137"/>
                    </a:srgbClr>
                  </a:outerShdw>
                </a:effectLst>
                <a:cs typeface="+mn-cs"/>
              </a:endParaRPr>
            </a:p>
          </p:txBody>
        </p:sp>
        <p:sp>
          <p:nvSpPr>
            <p:cNvPr id="130068" name="Freeform 20"/>
            <p:cNvSpPr>
              <a:spLocks noEditPoints="1"/>
            </p:cNvSpPr>
            <p:nvPr userDrawn="1"/>
          </p:nvSpPr>
          <p:spPr bwMode="ltGray">
            <a:xfrm>
              <a:off x="5476" y="1349"/>
              <a:ext cx="84" cy="96"/>
            </a:xfrm>
            <a:custGeom>
              <a:avLst/>
              <a:gdLst>
                <a:gd name="T0" fmla="*/ 42 w 84"/>
                <a:gd name="T1" fmla="*/ 96 h 96"/>
                <a:gd name="T2" fmla="*/ 66 w 84"/>
                <a:gd name="T3" fmla="*/ 78 h 96"/>
                <a:gd name="T4" fmla="*/ 84 w 84"/>
                <a:gd name="T5" fmla="*/ 54 h 96"/>
                <a:gd name="T6" fmla="*/ 84 w 84"/>
                <a:gd name="T7" fmla="*/ 30 h 96"/>
                <a:gd name="T8" fmla="*/ 66 w 84"/>
                <a:gd name="T9" fmla="*/ 6 h 96"/>
                <a:gd name="T10" fmla="*/ 42 w 84"/>
                <a:gd name="T11" fmla="*/ 0 h 96"/>
                <a:gd name="T12" fmla="*/ 24 w 84"/>
                <a:gd name="T13" fmla="*/ 6 h 96"/>
                <a:gd name="T14" fmla="*/ 12 w 84"/>
                <a:gd name="T15" fmla="*/ 18 h 96"/>
                <a:gd name="T16" fmla="*/ 6 w 84"/>
                <a:gd name="T17" fmla="*/ 30 h 96"/>
                <a:gd name="T18" fmla="*/ 0 w 84"/>
                <a:gd name="T19" fmla="*/ 42 h 96"/>
                <a:gd name="T20" fmla="*/ 12 w 84"/>
                <a:gd name="T21" fmla="*/ 66 h 96"/>
                <a:gd name="T22" fmla="*/ 30 w 84"/>
                <a:gd name="T23" fmla="*/ 84 h 96"/>
                <a:gd name="T24" fmla="*/ 42 w 84"/>
                <a:gd name="T25" fmla="*/ 96 h 96"/>
                <a:gd name="T26" fmla="*/ 42 w 84"/>
                <a:gd name="T27" fmla="*/ 96 h 96"/>
                <a:gd name="T28" fmla="*/ 48 w 84"/>
                <a:gd name="T29" fmla="*/ 12 h 96"/>
                <a:gd name="T30" fmla="*/ 66 w 84"/>
                <a:gd name="T31" fmla="*/ 18 h 96"/>
                <a:gd name="T32" fmla="*/ 72 w 84"/>
                <a:gd name="T33" fmla="*/ 30 h 96"/>
                <a:gd name="T34" fmla="*/ 72 w 84"/>
                <a:gd name="T35" fmla="*/ 42 h 96"/>
                <a:gd name="T36" fmla="*/ 66 w 84"/>
                <a:gd name="T37" fmla="*/ 54 h 96"/>
                <a:gd name="T38" fmla="*/ 54 w 84"/>
                <a:gd name="T39" fmla="*/ 72 h 96"/>
                <a:gd name="T40" fmla="*/ 42 w 84"/>
                <a:gd name="T41" fmla="*/ 84 h 96"/>
                <a:gd name="T42" fmla="*/ 42 w 84"/>
                <a:gd name="T43" fmla="*/ 84 h 96"/>
                <a:gd name="T44" fmla="*/ 30 w 84"/>
                <a:gd name="T45" fmla="*/ 72 h 96"/>
                <a:gd name="T46" fmla="*/ 18 w 84"/>
                <a:gd name="T47" fmla="*/ 54 h 96"/>
                <a:gd name="T48" fmla="*/ 18 w 84"/>
                <a:gd name="T49" fmla="*/ 30 h 96"/>
                <a:gd name="T50" fmla="*/ 30 w 84"/>
                <a:gd name="T51" fmla="*/ 18 h 96"/>
                <a:gd name="T52" fmla="*/ 48 w 84"/>
                <a:gd name="T53" fmla="*/ 12 h 96"/>
                <a:gd name="T54" fmla="*/ 48 w 84"/>
                <a:gd name="T55"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cs-CZ" dirty="0">
                <a:effectLst>
                  <a:outerShdw blurRad="38100" dist="38100" dir="2700000" algn="tl">
                    <a:srgbClr val="000000">
                      <a:alpha val="43137"/>
                    </a:srgbClr>
                  </a:outerShdw>
                </a:effectLst>
                <a:cs typeface="+mn-cs"/>
              </a:endParaRPr>
            </a:p>
          </p:txBody>
        </p:sp>
        <p:sp>
          <p:nvSpPr>
            <p:cNvPr id="130069" name="Freeform 21"/>
            <p:cNvSpPr>
              <a:spLocks noEditPoints="1"/>
            </p:cNvSpPr>
            <p:nvPr userDrawn="1"/>
          </p:nvSpPr>
          <p:spPr bwMode="ltGray">
            <a:xfrm>
              <a:off x="5470" y="1433"/>
              <a:ext cx="90" cy="108"/>
            </a:xfrm>
            <a:custGeom>
              <a:avLst/>
              <a:gdLst>
                <a:gd name="T0" fmla="*/ 6 w 90"/>
                <a:gd name="T1" fmla="*/ 90 h 108"/>
                <a:gd name="T2" fmla="*/ 18 w 90"/>
                <a:gd name="T3" fmla="*/ 102 h 108"/>
                <a:gd name="T4" fmla="*/ 30 w 90"/>
                <a:gd name="T5" fmla="*/ 108 h 108"/>
                <a:gd name="T6" fmla="*/ 60 w 90"/>
                <a:gd name="T7" fmla="*/ 108 h 108"/>
                <a:gd name="T8" fmla="*/ 84 w 90"/>
                <a:gd name="T9" fmla="*/ 96 h 108"/>
                <a:gd name="T10" fmla="*/ 90 w 90"/>
                <a:gd name="T11" fmla="*/ 84 h 108"/>
                <a:gd name="T12" fmla="*/ 90 w 90"/>
                <a:gd name="T13" fmla="*/ 66 h 108"/>
                <a:gd name="T14" fmla="*/ 84 w 90"/>
                <a:gd name="T15" fmla="*/ 36 h 108"/>
                <a:gd name="T16" fmla="*/ 72 w 90"/>
                <a:gd name="T17" fmla="*/ 18 h 108"/>
                <a:gd name="T18" fmla="*/ 60 w 90"/>
                <a:gd name="T19" fmla="*/ 6 h 108"/>
                <a:gd name="T20" fmla="*/ 54 w 90"/>
                <a:gd name="T21" fmla="*/ 0 h 108"/>
                <a:gd name="T22" fmla="*/ 54 w 90"/>
                <a:gd name="T23" fmla="*/ 0 h 108"/>
                <a:gd name="T24" fmla="*/ 48 w 90"/>
                <a:gd name="T25" fmla="*/ 0 h 108"/>
                <a:gd name="T26" fmla="*/ 24 w 90"/>
                <a:gd name="T27" fmla="*/ 24 h 108"/>
                <a:gd name="T28" fmla="*/ 12 w 90"/>
                <a:gd name="T29" fmla="*/ 48 h 108"/>
                <a:gd name="T30" fmla="*/ 0 w 90"/>
                <a:gd name="T31" fmla="*/ 66 h 108"/>
                <a:gd name="T32" fmla="*/ 6 w 90"/>
                <a:gd name="T33" fmla="*/ 90 h 108"/>
                <a:gd name="T34" fmla="*/ 6 w 90"/>
                <a:gd name="T35" fmla="*/ 90 h 108"/>
                <a:gd name="T36" fmla="*/ 18 w 90"/>
                <a:gd name="T37" fmla="*/ 66 h 108"/>
                <a:gd name="T38" fmla="*/ 24 w 90"/>
                <a:gd name="T39" fmla="*/ 48 h 108"/>
                <a:gd name="T40" fmla="*/ 36 w 90"/>
                <a:gd name="T41" fmla="*/ 30 h 108"/>
                <a:gd name="T42" fmla="*/ 42 w 90"/>
                <a:gd name="T43" fmla="*/ 18 h 108"/>
                <a:gd name="T44" fmla="*/ 48 w 90"/>
                <a:gd name="T45" fmla="*/ 12 h 108"/>
                <a:gd name="T46" fmla="*/ 78 w 90"/>
                <a:gd name="T47" fmla="*/ 42 h 108"/>
                <a:gd name="T48" fmla="*/ 84 w 90"/>
                <a:gd name="T49" fmla="*/ 66 h 108"/>
                <a:gd name="T50" fmla="*/ 66 w 90"/>
                <a:gd name="T51" fmla="*/ 90 h 108"/>
                <a:gd name="T52" fmla="*/ 54 w 90"/>
                <a:gd name="T53" fmla="*/ 96 h 108"/>
                <a:gd name="T54" fmla="*/ 42 w 90"/>
                <a:gd name="T55" fmla="*/ 96 h 108"/>
                <a:gd name="T56" fmla="*/ 30 w 90"/>
                <a:gd name="T57" fmla="*/ 96 h 108"/>
                <a:gd name="T58" fmla="*/ 24 w 90"/>
                <a:gd name="T59" fmla="*/ 84 h 108"/>
                <a:gd name="T60" fmla="*/ 18 w 90"/>
                <a:gd name="T61" fmla="*/ 78 h 108"/>
                <a:gd name="T62" fmla="*/ 18 w 90"/>
                <a:gd name="T63" fmla="*/ 66 h 108"/>
                <a:gd name="T64" fmla="*/ 18 w 90"/>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cs-CZ" dirty="0">
                <a:effectLst>
                  <a:outerShdw blurRad="38100" dist="38100" dir="2700000" algn="tl">
                    <a:srgbClr val="000000">
                      <a:alpha val="43137"/>
                    </a:srgbClr>
                  </a:outerShdw>
                </a:effectLst>
                <a:cs typeface="+mn-cs"/>
              </a:endParaRPr>
            </a:p>
          </p:txBody>
        </p:sp>
        <p:sp>
          <p:nvSpPr>
            <p:cNvPr id="130070" name="Freeform 22"/>
            <p:cNvSpPr>
              <a:spLocks noEditPoints="1"/>
            </p:cNvSpPr>
            <p:nvPr userDrawn="1"/>
          </p:nvSpPr>
          <p:spPr bwMode="ltGray">
            <a:xfrm>
              <a:off x="5428" y="3525"/>
              <a:ext cx="66" cy="96"/>
            </a:xfrm>
            <a:custGeom>
              <a:avLst/>
              <a:gdLst>
                <a:gd name="T0" fmla="*/ 30 w 66"/>
                <a:gd name="T1" fmla="*/ 96 h 96"/>
                <a:gd name="T2" fmla="*/ 54 w 66"/>
                <a:gd name="T3" fmla="*/ 72 h 96"/>
                <a:gd name="T4" fmla="*/ 66 w 66"/>
                <a:gd name="T5" fmla="*/ 48 h 96"/>
                <a:gd name="T6" fmla="*/ 66 w 66"/>
                <a:gd name="T7" fmla="*/ 24 h 96"/>
                <a:gd name="T8" fmla="*/ 54 w 66"/>
                <a:gd name="T9" fmla="*/ 6 h 96"/>
                <a:gd name="T10" fmla="*/ 30 w 66"/>
                <a:gd name="T11" fmla="*/ 0 h 96"/>
                <a:gd name="T12" fmla="*/ 18 w 66"/>
                <a:gd name="T13" fmla="*/ 0 h 96"/>
                <a:gd name="T14" fmla="*/ 6 w 66"/>
                <a:gd name="T15" fmla="*/ 12 h 96"/>
                <a:gd name="T16" fmla="*/ 0 w 66"/>
                <a:gd name="T17" fmla="*/ 36 h 96"/>
                <a:gd name="T18" fmla="*/ 6 w 66"/>
                <a:gd name="T19" fmla="*/ 60 h 96"/>
                <a:gd name="T20" fmla="*/ 18 w 66"/>
                <a:gd name="T21" fmla="*/ 84 h 96"/>
                <a:gd name="T22" fmla="*/ 30 w 66"/>
                <a:gd name="T23" fmla="*/ 96 h 96"/>
                <a:gd name="T24" fmla="*/ 30 w 66"/>
                <a:gd name="T25" fmla="*/ 96 h 96"/>
                <a:gd name="T26" fmla="*/ 30 w 66"/>
                <a:gd name="T27" fmla="*/ 12 h 96"/>
                <a:gd name="T28" fmla="*/ 48 w 66"/>
                <a:gd name="T29" fmla="*/ 18 h 96"/>
                <a:gd name="T30" fmla="*/ 54 w 66"/>
                <a:gd name="T31" fmla="*/ 24 h 96"/>
                <a:gd name="T32" fmla="*/ 54 w 66"/>
                <a:gd name="T33" fmla="*/ 36 h 96"/>
                <a:gd name="T34" fmla="*/ 48 w 66"/>
                <a:gd name="T35" fmla="*/ 48 h 96"/>
                <a:gd name="T36" fmla="*/ 36 w 66"/>
                <a:gd name="T37" fmla="*/ 66 h 96"/>
                <a:gd name="T38" fmla="*/ 30 w 66"/>
                <a:gd name="T39" fmla="*/ 78 h 96"/>
                <a:gd name="T40" fmla="*/ 18 w 66"/>
                <a:gd name="T41" fmla="*/ 66 h 96"/>
                <a:gd name="T42" fmla="*/ 12 w 66"/>
                <a:gd name="T43" fmla="*/ 48 h 96"/>
                <a:gd name="T44" fmla="*/ 6 w 66"/>
                <a:gd name="T45" fmla="*/ 30 h 96"/>
                <a:gd name="T46" fmla="*/ 18 w 66"/>
                <a:gd name="T47" fmla="*/ 12 h 96"/>
                <a:gd name="T48" fmla="*/ 30 w 66"/>
                <a:gd name="T49" fmla="*/ 12 h 96"/>
                <a:gd name="T50" fmla="*/ 30 w 66"/>
                <a:gd name="T51"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cs-CZ" dirty="0">
                <a:effectLst>
                  <a:outerShdw blurRad="38100" dist="38100" dir="2700000" algn="tl">
                    <a:srgbClr val="000000">
                      <a:alpha val="43137"/>
                    </a:srgbClr>
                  </a:outerShdw>
                </a:effectLst>
                <a:cs typeface="+mn-cs"/>
              </a:endParaRPr>
            </a:p>
          </p:txBody>
        </p:sp>
        <p:sp>
          <p:nvSpPr>
            <p:cNvPr id="130071" name="Freeform 23"/>
            <p:cNvSpPr>
              <a:spLocks/>
            </p:cNvSpPr>
            <p:nvPr userDrawn="1"/>
          </p:nvSpPr>
          <p:spPr bwMode="ltGray">
            <a:xfrm>
              <a:off x="3017" y="1127"/>
              <a:ext cx="2603" cy="444"/>
            </a:xfrm>
            <a:custGeom>
              <a:avLst/>
              <a:gdLst>
                <a:gd name="T0" fmla="*/ 2577 w 2594"/>
                <a:gd name="T1" fmla="*/ 0 h 444"/>
                <a:gd name="T2" fmla="*/ 2594 w 2594"/>
                <a:gd name="T3" fmla="*/ 72 h 444"/>
                <a:gd name="T4" fmla="*/ 6 w 2594"/>
                <a:gd name="T5" fmla="*/ 444 h 444"/>
                <a:gd name="T6" fmla="*/ 0 w 2594"/>
                <a:gd name="T7" fmla="*/ 396 h 444"/>
                <a:gd name="T8" fmla="*/ 1225 w 2594"/>
                <a:gd name="T9" fmla="*/ 96 h 444"/>
                <a:gd name="T10" fmla="*/ 1351 w 2594"/>
                <a:gd name="T11" fmla="*/ 78 h 444"/>
                <a:gd name="T12" fmla="*/ 2577 w 2594"/>
                <a:gd name="T13" fmla="*/ 0 h 444"/>
                <a:gd name="T14" fmla="*/ 2577 w 2594"/>
                <a:gd name="T15" fmla="*/ 0 h 4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cs-CZ" dirty="0">
                <a:effectLst>
                  <a:outerShdw blurRad="38100" dist="38100" dir="2700000" algn="tl">
                    <a:srgbClr val="000000">
                      <a:alpha val="43137"/>
                    </a:srgbClr>
                  </a:outerShdw>
                </a:effectLst>
                <a:cs typeface="+mn-cs"/>
              </a:endParaRPr>
            </a:p>
          </p:txBody>
        </p:sp>
        <p:sp>
          <p:nvSpPr>
            <p:cNvPr id="130072" name="Freeform 24"/>
            <p:cNvSpPr>
              <a:spLocks noEditPoints="1"/>
            </p:cNvSpPr>
            <p:nvPr userDrawn="1"/>
          </p:nvSpPr>
          <p:spPr bwMode="ltGray">
            <a:xfrm>
              <a:off x="2934" y="3773"/>
              <a:ext cx="84" cy="95"/>
            </a:xfrm>
            <a:custGeom>
              <a:avLst/>
              <a:gdLst>
                <a:gd name="T0" fmla="*/ 36 w 84"/>
                <a:gd name="T1" fmla="*/ 95 h 95"/>
                <a:gd name="T2" fmla="*/ 60 w 84"/>
                <a:gd name="T3" fmla="*/ 77 h 95"/>
                <a:gd name="T4" fmla="*/ 78 w 84"/>
                <a:gd name="T5" fmla="*/ 53 h 95"/>
                <a:gd name="T6" fmla="*/ 84 w 84"/>
                <a:gd name="T7" fmla="*/ 42 h 95"/>
                <a:gd name="T8" fmla="*/ 84 w 84"/>
                <a:gd name="T9" fmla="*/ 30 h 95"/>
                <a:gd name="T10" fmla="*/ 72 w 84"/>
                <a:gd name="T11" fmla="*/ 6 h 95"/>
                <a:gd name="T12" fmla="*/ 42 w 84"/>
                <a:gd name="T13" fmla="*/ 0 h 95"/>
                <a:gd name="T14" fmla="*/ 30 w 84"/>
                <a:gd name="T15" fmla="*/ 0 h 95"/>
                <a:gd name="T16" fmla="*/ 12 w 84"/>
                <a:gd name="T17" fmla="*/ 12 h 95"/>
                <a:gd name="T18" fmla="*/ 0 w 84"/>
                <a:gd name="T19" fmla="*/ 24 h 95"/>
                <a:gd name="T20" fmla="*/ 0 w 84"/>
                <a:gd name="T21" fmla="*/ 36 h 95"/>
                <a:gd name="T22" fmla="*/ 6 w 84"/>
                <a:gd name="T23" fmla="*/ 59 h 95"/>
                <a:gd name="T24" fmla="*/ 24 w 84"/>
                <a:gd name="T25" fmla="*/ 83 h 95"/>
                <a:gd name="T26" fmla="*/ 36 w 84"/>
                <a:gd name="T27" fmla="*/ 95 h 95"/>
                <a:gd name="T28" fmla="*/ 36 w 84"/>
                <a:gd name="T29" fmla="*/ 95 h 95"/>
                <a:gd name="T30" fmla="*/ 48 w 84"/>
                <a:gd name="T31" fmla="*/ 12 h 95"/>
                <a:gd name="T32" fmla="*/ 66 w 84"/>
                <a:gd name="T33" fmla="*/ 18 h 95"/>
                <a:gd name="T34" fmla="*/ 72 w 84"/>
                <a:gd name="T35" fmla="*/ 30 h 95"/>
                <a:gd name="T36" fmla="*/ 72 w 84"/>
                <a:gd name="T37" fmla="*/ 42 h 95"/>
                <a:gd name="T38" fmla="*/ 66 w 84"/>
                <a:gd name="T39" fmla="*/ 53 h 95"/>
                <a:gd name="T40" fmla="*/ 48 w 84"/>
                <a:gd name="T41" fmla="*/ 71 h 95"/>
                <a:gd name="T42" fmla="*/ 42 w 84"/>
                <a:gd name="T43" fmla="*/ 77 h 95"/>
                <a:gd name="T44" fmla="*/ 36 w 84"/>
                <a:gd name="T45" fmla="*/ 77 h 95"/>
                <a:gd name="T46" fmla="*/ 24 w 84"/>
                <a:gd name="T47" fmla="*/ 65 h 95"/>
                <a:gd name="T48" fmla="*/ 18 w 84"/>
                <a:gd name="T49" fmla="*/ 48 h 95"/>
                <a:gd name="T50" fmla="*/ 18 w 84"/>
                <a:gd name="T51" fmla="*/ 30 h 95"/>
                <a:gd name="T52" fmla="*/ 30 w 84"/>
                <a:gd name="T53" fmla="*/ 12 h 95"/>
                <a:gd name="T54" fmla="*/ 48 w 84"/>
                <a:gd name="T55" fmla="*/ 12 h 95"/>
                <a:gd name="T56" fmla="*/ 48 w 84"/>
                <a:gd name="T57" fmla="*/ 1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cs-CZ" dirty="0">
                <a:effectLst>
                  <a:outerShdw blurRad="38100" dist="38100" dir="2700000" algn="tl">
                    <a:srgbClr val="000000">
                      <a:alpha val="43137"/>
                    </a:srgbClr>
                  </a:outerShdw>
                </a:effectLst>
                <a:cs typeface="+mn-cs"/>
              </a:endParaRPr>
            </a:p>
          </p:txBody>
        </p:sp>
        <p:sp>
          <p:nvSpPr>
            <p:cNvPr id="130073" name="Freeform 25"/>
            <p:cNvSpPr>
              <a:spLocks noEditPoints="1"/>
            </p:cNvSpPr>
            <p:nvPr userDrawn="1"/>
          </p:nvSpPr>
          <p:spPr bwMode="ltGray">
            <a:xfrm>
              <a:off x="3779" y="3872"/>
              <a:ext cx="90" cy="108"/>
            </a:xfrm>
            <a:custGeom>
              <a:avLst/>
              <a:gdLst>
                <a:gd name="T0" fmla="*/ 12 w 90"/>
                <a:gd name="T1" fmla="*/ 96 h 108"/>
                <a:gd name="T2" fmla="*/ 24 w 90"/>
                <a:gd name="T3" fmla="*/ 108 h 108"/>
                <a:gd name="T4" fmla="*/ 42 w 90"/>
                <a:gd name="T5" fmla="*/ 108 h 108"/>
                <a:gd name="T6" fmla="*/ 66 w 90"/>
                <a:gd name="T7" fmla="*/ 102 h 108"/>
                <a:gd name="T8" fmla="*/ 84 w 90"/>
                <a:gd name="T9" fmla="*/ 78 h 108"/>
                <a:gd name="T10" fmla="*/ 90 w 90"/>
                <a:gd name="T11" fmla="*/ 66 h 108"/>
                <a:gd name="T12" fmla="*/ 84 w 90"/>
                <a:gd name="T13" fmla="*/ 48 h 108"/>
                <a:gd name="T14" fmla="*/ 66 w 90"/>
                <a:gd name="T15" fmla="*/ 24 h 108"/>
                <a:gd name="T16" fmla="*/ 48 w 90"/>
                <a:gd name="T17" fmla="*/ 12 h 108"/>
                <a:gd name="T18" fmla="*/ 36 w 90"/>
                <a:gd name="T19" fmla="*/ 0 h 108"/>
                <a:gd name="T20" fmla="*/ 30 w 90"/>
                <a:gd name="T21" fmla="*/ 0 h 108"/>
                <a:gd name="T22" fmla="*/ 30 w 90"/>
                <a:gd name="T23" fmla="*/ 0 h 108"/>
                <a:gd name="T24" fmla="*/ 24 w 90"/>
                <a:gd name="T25" fmla="*/ 0 h 108"/>
                <a:gd name="T26" fmla="*/ 12 w 90"/>
                <a:gd name="T27" fmla="*/ 30 h 108"/>
                <a:gd name="T28" fmla="*/ 0 w 90"/>
                <a:gd name="T29" fmla="*/ 54 h 108"/>
                <a:gd name="T30" fmla="*/ 0 w 90"/>
                <a:gd name="T31" fmla="*/ 78 h 108"/>
                <a:gd name="T32" fmla="*/ 12 w 90"/>
                <a:gd name="T33" fmla="*/ 96 h 108"/>
                <a:gd name="T34" fmla="*/ 12 w 90"/>
                <a:gd name="T35" fmla="*/ 96 h 108"/>
                <a:gd name="T36" fmla="*/ 12 w 90"/>
                <a:gd name="T37" fmla="*/ 72 h 108"/>
                <a:gd name="T38" fmla="*/ 18 w 90"/>
                <a:gd name="T39" fmla="*/ 54 h 108"/>
                <a:gd name="T40" fmla="*/ 24 w 90"/>
                <a:gd name="T41" fmla="*/ 36 h 108"/>
                <a:gd name="T42" fmla="*/ 30 w 90"/>
                <a:gd name="T43" fmla="*/ 18 h 108"/>
                <a:gd name="T44" fmla="*/ 30 w 90"/>
                <a:gd name="T45" fmla="*/ 12 h 108"/>
                <a:gd name="T46" fmla="*/ 48 w 90"/>
                <a:gd name="T47" fmla="*/ 24 h 108"/>
                <a:gd name="T48" fmla="*/ 66 w 90"/>
                <a:gd name="T49" fmla="*/ 36 h 108"/>
                <a:gd name="T50" fmla="*/ 78 w 90"/>
                <a:gd name="T51" fmla="*/ 54 h 108"/>
                <a:gd name="T52" fmla="*/ 78 w 90"/>
                <a:gd name="T53" fmla="*/ 72 h 108"/>
                <a:gd name="T54" fmla="*/ 72 w 90"/>
                <a:gd name="T55" fmla="*/ 84 h 108"/>
                <a:gd name="T56" fmla="*/ 48 w 90"/>
                <a:gd name="T57" fmla="*/ 96 h 108"/>
                <a:gd name="T58" fmla="*/ 36 w 90"/>
                <a:gd name="T59" fmla="*/ 96 h 108"/>
                <a:gd name="T60" fmla="*/ 24 w 90"/>
                <a:gd name="T61" fmla="*/ 90 h 108"/>
                <a:gd name="T62" fmla="*/ 18 w 90"/>
                <a:gd name="T63" fmla="*/ 84 h 108"/>
                <a:gd name="T64" fmla="*/ 12 w 90"/>
                <a:gd name="T65" fmla="*/ 72 h 108"/>
                <a:gd name="T66" fmla="*/ 12 w 90"/>
                <a:gd name="T67" fmla="*/ 7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cs-CZ" dirty="0">
                <a:effectLst>
                  <a:outerShdw blurRad="38100" dist="38100" dir="2700000" algn="tl">
                    <a:srgbClr val="000000">
                      <a:alpha val="43137"/>
                    </a:srgbClr>
                  </a:outerShdw>
                </a:effectLst>
                <a:cs typeface="+mn-cs"/>
              </a:endParaRPr>
            </a:p>
          </p:txBody>
        </p:sp>
        <p:sp>
          <p:nvSpPr>
            <p:cNvPr id="130074" name="Freeform 26"/>
            <p:cNvSpPr>
              <a:spLocks noEditPoints="1"/>
            </p:cNvSpPr>
            <p:nvPr userDrawn="1"/>
          </p:nvSpPr>
          <p:spPr bwMode="ltGray">
            <a:xfrm>
              <a:off x="2400" y="3872"/>
              <a:ext cx="72" cy="90"/>
            </a:xfrm>
            <a:custGeom>
              <a:avLst/>
              <a:gdLst>
                <a:gd name="T0" fmla="*/ 71 w 71"/>
                <a:gd name="T1" fmla="*/ 90 h 90"/>
                <a:gd name="T2" fmla="*/ 71 w 71"/>
                <a:gd name="T3" fmla="*/ 60 h 90"/>
                <a:gd name="T4" fmla="*/ 71 w 71"/>
                <a:gd name="T5" fmla="*/ 36 h 90"/>
                <a:gd name="T6" fmla="*/ 60 w 71"/>
                <a:gd name="T7" fmla="*/ 12 h 90"/>
                <a:gd name="T8" fmla="*/ 36 w 71"/>
                <a:gd name="T9" fmla="*/ 0 h 90"/>
                <a:gd name="T10" fmla="*/ 12 w 71"/>
                <a:gd name="T11" fmla="*/ 12 h 90"/>
                <a:gd name="T12" fmla="*/ 0 w 71"/>
                <a:gd name="T13" fmla="*/ 36 h 90"/>
                <a:gd name="T14" fmla="*/ 6 w 71"/>
                <a:gd name="T15" fmla="*/ 60 h 90"/>
                <a:gd name="T16" fmla="*/ 30 w 71"/>
                <a:gd name="T17" fmla="*/ 78 h 90"/>
                <a:gd name="T18" fmla="*/ 54 w 71"/>
                <a:gd name="T19" fmla="*/ 90 h 90"/>
                <a:gd name="T20" fmla="*/ 71 w 71"/>
                <a:gd name="T21" fmla="*/ 90 h 90"/>
                <a:gd name="T22" fmla="*/ 71 w 71"/>
                <a:gd name="T23" fmla="*/ 90 h 90"/>
                <a:gd name="T24" fmla="*/ 24 w 71"/>
                <a:gd name="T25" fmla="*/ 18 h 90"/>
                <a:gd name="T26" fmla="*/ 42 w 71"/>
                <a:gd name="T27" fmla="*/ 18 h 90"/>
                <a:gd name="T28" fmla="*/ 54 w 71"/>
                <a:gd name="T29" fmla="*/ 18 h 90"/>
                <a:gd name="T30" fmla="*/ 60 w 71"/>
                <a:gd name="T31" fmla="*/ 42 h 90"/>
                <a:gd name="T32" fmla="*/ 60 w 71"/>
                <a:gd name="T33" fmla="*/ 66 h 90"/>
                <a:gd name="T34" fmla="*/ 60 w 71"/>
                <a:gd name="T35" fmla="*/ 72 h 90"/>
                <a:gd name="T36" fmla="*/ 60 w 71"/>
                <a:gd name="T37" fmla="*/ 78 h 90"/>
                <a:gd name="T38" fmla="*/ 42 w 71"/>
                <a:gd name="T39" fmla="*/ 72 h 90"/>
                <a:gd name="T40" fmla="*/ 24 w 71"/>
                <a:gd name="T41" fmla="*/ 66 h 90"/>
                <a:gd name="T42" fmla="*/ 12 w 71"/>
                <a:gd name="T43" fmla="*/ 48 h 90"/>
                <a:gd name="T44" fmla="*/ 12 w 71"/>
                <a:gd name="T45" fmla="*/ 30 h 90"/>
                <a:gd name="T46" fmla="*/ 24 w 71"/>
                <a:gd name="T47" fmla="*/ 18 h 90"/>
                <a:gd name="T48" fmla="*/ 24 w 71"/>
                <a:gd name="T49" fmla="*/ 18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cs-CZ" dirty="0">
                <a:effectLst>
                  <a:outerShdw blurRad="38100" dist="38100" dir="2700000" algn="tl">
                    <a:srgbClr val="000000">
                      <a:alpha val="43137"/>
                    </a:srgbClr>
                  </a:outerShdw>
                </a:effectLst>
                <a:cs typeface="+mn-cs"/>
              </a:endParaRPr>
            </a:p>
          </p:txBody>
        </p:sp>
        <p:sp>
          <p:nvSpPr>
            <p:cNvPr id="130075" name="Oval 27"/>
            <p:cNvSpPr>
              <a:spLocks noChangeArrowheads="1"/>
            </p:cNvSpPr>
            <p:nvPr userDrawn="1"/>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cs-CZ" dirty="0">
                <a:effectLst>
                  <a:outerShdw blurRad="38100" dist="38100" dir="2700000" algn="tl">
                    <a:srgbClr val="000000">
                      <a:alpha val="43137"/>
                    </a:srgbClr>
                  </a:outerShdw>
                </a:effectLst>
                <a:cs typeface="+mn-cs"/>
              </a:endParaRPr>
            </a:p>
          </p:txBody>
        </p:sp>
        <p:sp>
          <p:nvSpPr>
            <p:cNvPr id="130076" name="Oval 28"/>
            <p:cNvSpPr>
              <a:spLocks noChangeArrowheads="1"/>
            </p:cNvSpPr>
            <p:nvPr userDrawn="1"/>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cs-CZ" dirty="0">
                <a:effectLst>
                  <a:outerShdw blurRad="38100" dist="38100" dir="2700000" algn="tl">
                    <a:srgbClr val="000000">
                      <a:alpha val="43137"/>
                    </a:srgbClr>
                  </a:outerShdw>
                </a:effectLst>
                <a:cs typeface="+mn-cs"/>
              </a:endParaRPr>
            </a:p>
          </p:txBody>
        </p:sp>
        <p:sp>
          <p:nvSpPr>
            <p:cNvPr id="130077" name="Oval 29"/>
            <p:cNvSpPr>
              <a:spLocks noChangeArrowheads="1"/>
            </p:cNvSpPr>
            <p:nvPr userDrawn="1"/>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cs-CZ" dirty="0">
                <a:effectLst>
                  <a:outerShdw blurRad="38100" dist="38100" dir="2700000" algn="tl">
                    <a:srgbClr val="000000">
                      <a:alpha val="43137"/>
                    </a:srgbClr>
                  </a:outerShdw>
                </a:effectLst>
                <a:cs typeface="+mn-cs"/>
              </a:endParaRPr>
            </a:p>
          </p:txBody>
        </p:sp>
        <p:sp>
          <p:nvSpPr>
            <p:cNvPr id="130078" name="Freeform 30"/>
            <p:cNvSpPr>
              <a:spLocks noEditPoints="1"/>
            </p:cNvSpPr>
            <p:nvPr userDrawn="1"/>
          </p:nvSpPr>
          <p:spPr bwMode="ltGray">
            <a:xfrm>
              <a:off x="3743" y="3788"/>
              <a:ext cx="90" cy="96"/>
            </a:xfrm>
            <a:custGeom>
              <a:avLst/>
              <a:gdLst>
                <a:gd name="T0" fmla="*/ 66 w 90"/>
                <a:gd name="T1" fmla="*/ 96 h 96"/>
                <a:gd name="T2" fmla="*/ 78 w 90"/>
                <a:gd name="T3" fmla="*/ 66 h 96"/>
                <a:gd name="T4" fmla="*/ 90 w 90"/>
                <a:gd name="T5" fmla="*/ 42 h 96"/>
                <a:gd name="T6" fmla="*/ 78 w 90"/>
                <a:gd name="T7" fmla="*/ 18 h 96"/>
                <a:gd name="T8" fmla="*/ 60 w 90"/>
                <a:gd name="T9" fmla="*/ 0 h 96"/>
                <a:gd name="T10" fmla="*/ 30 w 90"/>
                <a:gd name="T11" fmla="*/ 6 h 96"/>
                <a:gd name="T12" fmla="*/ 18 w 90"/>
                <a:gd name="T13" fmla="*/ 18 h 96"/>
                <a:gd name="T14" fmla="*/ 6 w 90"/>
                <a:gd name="T15" fmla="*/ 30 h 96"/>
                <a:gd name="T16" fmla="*/ 0 w 90"/>
                <a:gd name="T17" fmla="*/ 42 h 96"/>
                <a:gd name="T18" fmla="*/ 6 w 90"/>
                <a:gd name="T19" fmla="*/ 60 h 96"/>
                <a:gd name="T20" fmla="*/ 24 w 90"/>
                <a:gd name="T21" fmla="*/ 78 h 96"/>
                <a:gd name="T22" fmla="*/ 48 w 90"/>
                <a:gd name="T23" fmla="*/ 90 h 96"/>
                <a:gd name="T24" fmla="*/ 66 w 90"/>
                <a:gd name="T25" fmla="*/ 96 h 96"/>
                <a:gd name="T26" fmla="*/ 66 w 90"/>
                <a:gd name="T27" fmla="*/ 96 h 96"/>
                <a:gd name="T28" fmla="*/ 42 w 90"/>
                <a:gd name="T29" fmla="*/ 18 h 96"/>
                <a:gd name="T30" fmla="*/ 60 w 90"/>
                <a:gd name="T31" fmla="*/ 18 h 96"/>
                <a:gd name="T32" fmla="*/ 72 w 90"/>
                <a:gd name="T33" fmla="*/ 24 h 96"/>
                <a:gd name="T34" fmla="*/ 72 w 90"/>
                <a:gd name="T35" fmla="*/ 36 h 96"/>
                <a:gd name="T36" fmla="*/ 72 w 90"/>
                <a:gd name="T37" fmla="*/ 48 h 96"/>
                <a:gd name="T38" fmla="*/ 66 w 90"/>
                <a:gd name="T39" fmla="*/ 72 h 96"/>
                <a:gd name="T40" fmla="*/ 60 w 90"/>
                <a:gd name="T41" fmla="*/ 78 h 96"/>
                <a:gd name="T42" fmla="*/ 60 w 90"/>
                <a:gd name="T43" fmla="*/ 84 h 96"/>
                <a:gd name="T44" fmla="*/ 42 w 90"/>
                <a:gd name="T45" fmla="*/ 72 h 96"/>
                <a:gd name="T46" fmla="*/ 30 w 90"/>
                <a:gd name="T47" fmla="*/ 66 h 96"/>
                <a:gd name="T48" fmla="*/ 18 w 90"/>
                <a:gd name="T49" fmla="*/ 42 h 96"/>
                <a:gd name="T50" fmla="*/ 24 w 90"/>
                <a:gd name="T51" fmla="*/ 30 h 96"/>
                <a:gd name="T52" fmla="*/ 42 w 90"/>
                <a:gd name="T53" fmla="*/ 18 h 96"/>
                <a:gd name="T54" fmla="*/ 42 w 90"/>
                <a:gd name="T55"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cs-CZ" dirty="0">
                <a:effectLst>
                  <a:outerShdw blurRad="38100" dist="38100" dir="2700000" algn="tl">
                    <a:srgbClr val="000000">
                      <a:alpha val="43137"/>
                    </a:srgbClr>
                  </a:outerShdw>
                </a:effectLst>
                <a:cs typeface="+mn-cs"/>
              </a:endParaRPr>
            </a:p>
          </p:txBody>
        </p:sp>
        <p:sp>
          <p:nvSpPr>
            <p:cNvPr id="130079" name="Freeform 31"/>
            <p:cNvSpPr>
              <a:spLocks noEditPoints="1"/>
            </p:cNvSpPr>
            <p:nvPr userDrawn="1"/>
          </p:nvSpPr>
          <p:spPr bwMode="ltGray">
            <a:xfrm>
              <a:off x="5422" y="3603"/>
              <a:ext cx="72" cy="108"/>
            </a:xfrm>
            <a:custGeom>
              <a:avLst/>
              <a:gdLst>
                <a:gd name="T0" fmla="*/ 0 w 72"/>
                <a:gd name="T1" fmla="*/ 90 h 108"/>
                <a:gd name="T2" fmla="*/ 12 w 72"/>
                <a:gd name="T3" fmla="*/ 102 h 108"/>
                <a:gd name="T4" fmla="*/ 24 w 72"/>
                <a:gd name="T5" fmla="*/ 108 h 108"/>
                <a:gd name="T6" fmla="*/ 48 w 72"/>
                <a:gd name="T7" fmla="*/ 108 h 108"/>
                <a:gd name="T8" fmla="*/ 66 w 72"/>
                <a:gd name="T9" fmla="*/ 96 h 108"/>
                <a:gd name="T10" fmla="*/ 72 w 72"/>
                <a:gd name="T11" fmla="*/ 66 h 108"/>
                <a:gd name="T12" fmla="*/ 66 w 72"/>
                <a:gd name="T13" fmla="*/ 42 h 108"/>
                <a:gd name="T14" fmla="*/ 60 w 72"/>
                <a:gd name="T15" fmla="*/ 18 h 108"/>
                <a:gd name="T16" fmla="*/ 48 w 72"/>
                <a:gd name="T17" fmla="*/ 6 h 108"/>
                <a:gd name="T18" fmla="*/ 42 w 72"/>
                <a:gd name="T19" fmla="*/ 0 h 108"/>
                <a:gd name="T20" fmla="*/ 42 w 72"/>
                <a:gd name="T21" fmla="*/ 0 h 108"/>
                <a:gd name="T22" fmla="*/ 36 w 72"/>
                <a:gd name="T23" fmla="*/ 0 h 108"/>
                <a:gd name="T24" fmla="*/ 18 w 72"/>
                <a:gd name="T25" fmla="*/ 24 h 108"/>
                <a:gd name="T26" fmla="*/ 6 w 72"/>
                <a:gd name="T27" fmla="*/ 48 h 108"/>
                <a:gd name="T28" fmla="*/ 0 w 72"/>
                <a:gd name="T29" fmla="*/ 66 h 108"/>
                <a:gd name="T30" fmla="*/ 0 w 72"/>
                <a:gd name="T31" fmla="*/ 90 h 108"/>
                <a:gd name="T32" fmla="*/ 0 w 72"/>
                <a:gd name="T33" fmla="*/ 90 h 108"/>
                <a:gd name="T34" fmla="*/ 12 w 72"/>
                <a:gd name="T35" fmla="*/ 66 h 108"/>
                <a:gd name="T36" fmla="*/ 18 w 72"/>
                <a:gd name="T37" fmla="*/ 48 h 108"/>
                <a:gd name="T38" fmla="*/ 24 w 72"/>
                <a:gd name="T39" fmla="*/ 36 h 108"/>
                <a:gd name="T40" fmla="*/ 30 w 72"/>
                <a:gd name="T41" fmla="*/ 24 h 108"/>
                <a:gd name="T42" fmla="*/ 36 w 72"/>
                <a:gd name="T43" fmla="*/ 18 h 108"/>
                <a:gd name="T44" fmla="*/ 54 w 72"/>
                <a:gd name="T45" fmla="*/ 30 h 108"/>
                <a:gd name="T46" fmla="*/ 60 w 72"/>
                <a:gd name="T47" fmla="*/ 48 h 108"/>
                <a:gd name="T48" fmla="*/ 66 w 72"/>
                <a:gd name="T49" fmla="*/ 72 h 108"/>
                <a:gd name="T50" fmla="*/ 66 w 72"/>
                <a:gd name="T51" fmla="*/ 84 h 108"/>
                <a:gd name="T52" fmla="*/ 54 w 72"/>
                <a:gd name="T53" fmla="*/ 96 h 108"/>
                <a:gd name="T54" fmla="*/ 30 w 72"/>
                <a:gd name="T55" fmla="*/ 102 h 108"/>
                <a:gd name="T56" fmla="*/ 24 w 72"/>
                <a:gd name="T57" fmla="*/ 96 h 108"/>
                <a:gd name="T58" fmla="*/ 12 w 72"/>
                <a:gd name="T59" fmla="*/ 90 h 108"/>
                <a:gd name="T60" fmla="*/ 12 w 72"/>
                <a:gd name="T61" fmla="*/ 78 h 108"/>
                <a:gd name="T62" fmla="*/ 12 w 72"/>
                <a:gd name="T63" fmla="*/ 66 h 108"/>
                <a:gd name="T64" fmla="*/ 12 w 72"/>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cs-CZ" dirty="0">
                <a:effectLst>
                  <a:outerShdw blurRad="38100" dist="38100" dir="2700000" algn="tl">
                    <a:srgbClr val="000000">
                      <a:alpha val="43137"/>
                    </a:srgbClr>
                  </a:outerShdw>
                </a:effectLst>
                <a:cs typeface="+mn-cs"/>
              </a:endParaRPr>
            </a:p>
          </p:txBody>
        </p:sp>
        <p:sp>
          <p:nvSpPr>
            <p:cNvPr id="130080" name="Rectangle 32"/>
            <p:cNvSpPr>
              <a:spLocks noChangeArrowheads="1"/>
            </p:cNvSpPr>
            <p:nvPr userDrawn="1"/>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cs-CZ" dirty="0">
                <a:effectLst>
                  <a:outerShdw blurRad="38100" dist="38100" dir="2700000" algn="tl">
                    <a:srgbClr val="000000">
                      <a:alpha val="43137"/>
                    </a:srgbClr>
                  </a:outerShdw>
                </a:effectLst>
                <a:cs typeface="+mn-cs"/>
              </a:endParaRPr>
            </a:p>
          </p:txBody>
        </p:sp>
        <p:sp>
          <p:nvSpPr>
            <p:cNvPr id="130081" name="Rectangle 33"/>
            <p:cNvSpPr>
              <a:spLocks noChangeArrowheads="1"/>
            </p:cNvSpPr>
            <p:nvPr userDrawn="1"/>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cs-CZ" dirty="0">
                <a:effectLst>
                  <a:outerShdw blurRad="38100" dist="38100" dir="2700000" algn="tl">
                    <a:srgbClr val="000000">
                      <a:alpha val="43137"/>
                    </a:srgbClr>
                  </a:outerShdw>
                </a:effectLst>
                <a:cs typeface="+mn-cs"/>
              </a:endParaRPr>
            </a:p>
          </p:txBody>
        </p:sp>
        <p:sp>
          <p:nvSpPr>
            <p:cNvPr id="130082" name="AutoShape 34"/>
            <p:cNvSpPr>
              <a:spLocks noChangeArrowheads="1"/>
            </p:cNvSpPr>
            <p:nvPr userDrawn="1"/>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cs-CZ" dirty="0">
                <a:effectLst>
                  <a:outerShdw blurRad="38100" dist="38100" dir="2700000" algn="tl">
                    <a:srgbClr val="000000">
                      <a:alpha val="43137"/>
                    </a:srgbClr>
                  </a:outerShdw>
                </a:effectLst>
                <a:cs typeface="+mn-cs"/>
              </a:endParaRPr>
            </a:p>
          </p:txBody>
        </p:sp>
        <p:sp>
          <p:nvSpPr>
            <p:cNvPr id="130083" name="Freeform 35"/>
            <p:cNvSpPr>
              <a:spLocks/>
            </p:cNvSpPr>
            <p:nvPr userDrawn="1"/>
          </p:nvSpPr>
          <p:spPr bwMode="ltGray">
            <a:xfrm>
              <a:off x="4306" y="1529"/>
              <a:ext cx="252" cy="1576"/>
            </a:xfrm>
            <a:custGeom>
              <a:avLst/>
              <a:gdLst>
                <a:gd name="T0" fmla="*/ 252 w 252"/>
                <a:gd name="T1" fmla="*/ 1576 h 1576"/>
                <a:gd name="T2" fmla="*/ 12 w 252"/>
                <a:gd name="T3" fmla="*/ 84 h 1576"/>
                <a:gd name="T4" fmla="*/ 12 w 252"/>
                <a:gd name="T5" fmla="*/ 60 h 1576"/>
                <a:gd name="T6" fmla="*/ 0 w 252"/>
                <a:gd name="T7" fmla="*/ 12 h 1576"/>
                <a:gd name="T8" fmla="*/ 72 w 252"/>
                <a:gd name="T9" fmla="*/ 0 h 1576"/>
                <a:gd name="T10" fmla="*/ 72 w 252"/>
                <a:gd name="T11" fmla="*/ 0 h 1576"/>
                <a:gd name="T12" fmla="*/ 78 w 252"/>
                <a:gd name="T13" fmla="*/ 48 h 1576"/>
                <a:gd name="T14" fmla="*/ 88 w 252"/>
                <a:gd name="T15" fmla="*/ 66 h 15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cs-CZ" dirty="0">
                <a:effectLst>
                  <a:outerShdw blurRad="38100" dist="38100" dir="2700000" algn="tl">
                    <a:srgbClr val="000000">
                      <a:alpha val="43137"/>
                    </a:srgbClr>
                  </a:outerShdw>
                </a:effectLst>
                <a:cs typeface="+mn-cs"/>
              </a:endParaRPr>
            </a:p>
          </p:txBody>
        </p:sp>
        <p:sp>
          <p:nvSpPr>
            <p:cNvPr id="130084" name="Freeform 36"/>
            <p:cNvSpPr>
              <a:spLocks/>
            </p:cNvSpPr>
            <p:nvPr userDrawn="1"/>
          </p:nvSpPr>
          <p:spPr bwMode="ltGray">
            <a:xfrm>
              <a:off x="4169" y="1421"/>
              <a:ext cx="317" cy="138"/>
            </a:xfrm>
            <a:custGeom>
              <a:avLst/>
              <a:gdLst>
                <a:gd name="T0" fmla="*/ 161 w 316"/>
                <a:gd name="T1" fmla="*/ 0 h 138"/>
                <a:gd name="T2" fmla="*/ 227 w 316"/>
                <a:gd name="T3" fmla="*/ 6 h 138"/>
                <a:gd name="T4" fmla="*/ 275 w 316"/>
                <a:gd name="T5" fmla="*/ 36 h 138"/>
                <a:gd name="T6" fmla="*/ 304 w 316"/>
                <a:gd name="T7" fmla="*/ 78 h 138"/>
                <a:gd name="T8" fmla="*/ 316 w 316"/>
                <a:gd name="T9" fmla="*/ 138 h 138"/>
                <a:gd name="T10" fmla="*/ 0 w 316"/>
                <a:gd name="T11" fmla="*/ 138 h 138"/>
                <a:gd name="T12" fmla="*/ 11 w 316"/>
                <a:gd name="T13" fmla="*/ 78 h 138"/>
                <a:gd name="T14" fmla="*/ 47 w 316"/>
                <a:gd name="T15" fmla="*/ 36 h 138"/>
                <a:gd name="T16" fmla="*/ 95 w 316"/>
                <a:gd name="T17" fmla="*/ 6 h 138"/>
                <a:gd name="T18" fmla="*/ 161 w 316"/>
                <a:gd name="T19" fmla="*/ 0 h 138"/>
                <a:gd name="T20" fmla="*/ 161 w 316"/>
                <a:gd name="T2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cs-CZ" dirty="0">
                <a:effectLst>
                  <a:outerShdw blurRad="38100" dist="38100" dir="2700000" algn="tl">
                    <a:srgbClr val="000000">
                      <a:alpha val="43137"/>
                    </a:srgbClr>
                  </a:outerShdw>
                </a:effectLst>
                <a:cs typeface="+mn-cs"/>
              </a:endParaRPr>
            </a:p>
          </p:txBody>
        </p:sp>
      </p:grpSp>
      <p:sp>
        <p:nvSpPr>
          <p:cNvPr id="130085" name="Rectangle 37"/>
          <p:cNvSpPr>
            <a:spLocks noGrp="1" noChangeArrowheads="1"/>
          </p:cNvSpPr>
          <p:nvPr>
            <p:ph type="title"/>
          </p:nvPr>
        </p:nvSpPr>
        <p:spPr bwMode="auto">
          <a:xfrm>
            <a:off x="457200" y="277813"/>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cs-CZ" smtClean="0"/>
              <a:t>Klepnutím lze upravit styl předlohy nadpisů.</a:t>
            </a:r>
          </a:p>
        </p:txBody>
      </p:sp>
      <p:sp>
        <p:nvSpPr>
          <p:cNvPr id="130086" name="Rectangle 38"/>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p>
        </p:txBody>
      </p:sp>
      <p:sp>
        <p:nvSpPr>
          <p:cNvPr id="130087" name="Rectangle 39"/>
          <p:cNvSpPr>
            <a:spLocks noGrp="1" noChangeArrowheads="1"/>
          </p:cNvSpPr>
          <p:nvPr>
            <p:ph type="dt" sz="half" idx="2"/>
          </p:nvPr>
        </p:nvSpPr>
        <p:spPr bwMode="auto">
          <a:xfrm>
            <a:off x="457200" y="6278563"/>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effectLst/>
                <a:latin typeface="+mn-lt"/>
                <a:cs typeface="+mn-cs"/>
              </a:defRPr>
            </a:lvl1pPr>
          </a:lstStyle>
          <a:p>
            <a:pPr>
              <a:defRPr/>
            </a:pPr>
            <a:endParaRPr lang="cs-CZ" dirty="0"/>
          </a:p>
        </p:txBody>
      </p:sp>
      <p:sp>
        <p:nvSpPr>
          <p:cNvPr id="130088" name="Rectangle 40"/>
          <p:cNvSpPr>
            <a:spLocks noGrp="1" noChangeArrowheads="1"/>
          </p:cNvSpPr>
          <p:nvPr>
            <p:ph type="ftr" sz="quarter" idx="3"/>
          </p:nvPr>
        </p:nvSpPr>
        <p:spPr bwMode="auto">
          <a:xfrm>
            <a:off x="3124200" y="6278563"/>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solidFill>
                  <a:schemeClr val="tx1"/>
                </a:solidFill>
                <a:effectLst/>
                <a:latin typeface="+mn-lt"/>
                <a:cs typeface="+mn-cs"/>
              </a:defRPr>
            </a:lvl1pPr>
          </a:lstStyle>
          <a:p>
            <a:pPr>
              <a:defRPr/>
            </a:pPr>
            <a:endParaRPr lang="cs-CZ" dirty="0"/>
          </a:p>
        </p:txBody>
      </p:sp>
      <p:sp>
        <p:nvSpPr>
          <p:cNvPr id="130089" name="Rectangle 41"/>
          <p:cNvSpPr>
            <a:spLocks noGrp="1" noChangeArrowheads="1"/>
          </p:cNvSpPr>
          <p:nvPr>
            <p:ph type="sldNum" sz="quarter" idx="4"/>
          </p:nvPr>
        </p:nvSpPr>
        <p:spPr bwMode="auto">
          <a:xfrm>
            <a:off x="6553200" y="6278563"/>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effectLst/>
                <a:latin typeface="+mn-lt"/>
                <a:cs typeface="+mn-cs"/>
              </a:defRPr>
            </a:lvl1pPr>
          </a:lstStyle>
          <a:p>
            <a:pPr>
              <a:defRPr/>
            </a:pPr>
            <a:fld id="{10F7CEE4-A588-400B-B9B1-661A64E152C1}" type="slidenum">
              <a:rPr lang="cs-CZ"/>
              <a:pPr>
                <a:defRPr/>
              </a:pPr>
              <a:t>‹#›</a:t>
            </a:fld>
            <a:endParaRPr lang="cs-CZ" dirty="0"/>
          </a:p>
        </p:txBody>
      </p:sp>
    </p:spTree>
  </p:cSld>
  <p:clrMap bg1="dk2" tx1="lt1" bg2="dk1" tx2="lt2" accent1="accent1" accent2="accent2" accent3="accent3" accent4="accent4" accent5="accent5" accent6="accent6" hlink="hlink" folHlink="folHlink"/>
  <p:sldLayoutIdLst>
    <p:sldLayoutId id="2147487441" r:id="rId1"/>
    <p:sldLayoutId id="2147487403" r:id="rId2"/>
    <p:sldLayoutId id="2147487404" r:id="rId3"/>
    <p:sldLayoutId id="2147487405" r:id="rId4"/>
    <p:sldLayoutId id="2147487406" r:id="rId5"/>
    <p:sldLayoutId id="2147487407" r:id="rId6"/>
    <p:sldLayoutId id="2147487408" r:id="rId7"/>
    <p:sldLayoutId id="2147487409" r:id="rId8"/>
    <p:sldLayoutId id="2147487410" r:id="rId9"/>
    <p:sldLayoutId id="2147487411" r:id="rId10"/>
    <p:sldLayoutId id="2147487412" r:id="rId11"/>
  </p:sldLayoutIdLst>
  <p:transition spd="med">
    <p:cut/>
    <p:sndAc>
      <p:stSnd>
        <p:snd r:embed="rId13" name="arrow.wav"/>
      </p:stSnd>
    </p:sndAc>
  </p:transition>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Unicode MS" pitchFamily="34"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Unicode MS" pitchFamily="34"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Unicode MS" pitchFamily="34"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Unicode MS" pitchFamily="34"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Unicode MS" pitchFamily="34" charset="-128"/>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Unicode MS" pitchFamily="34" charset="-128"/>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Unicode MS" pitchFamily="34" charset="-128"/>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Unicode MS" pitchFamily="34" charset="-128"/>
        </a:defRPr>
      </a:lvl9pPr>
    </p:titleStyle>
    <p:bodyStyle>
      <a:lvl1pPr marL="342900" indent="-342900" algn="l" rtl="0" eaLnBrk="0" fontAlgn="base" hangingPunct="0">
        <a:spcBef>
          <a:spcPct val="20000"/>
        </a:spcBef>
        <a:spcAft>
          <a:spcPct val="0"/>
        </a:spcAft>
        <a:buClr>
          <a:schemeClr val="hlink"/>
        </a:buClr>
        <a:buSzPct val="65000"/>
        <a:buFont typeface="Arial Unicode MS" pitchFamily="34" charset="-128"/>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SzPct val="65000"/>
        <a:buFont typeface="Arial Unicode MS" pitchFamily="34" charset="-128"/>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SzPct val="65000"/>
        <a:buFont typeface="Arial Unicode MS" pitchFamily="34" charset="-128"/>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65000"/>
        <a:buFont typeface="Arial Unicode MS" pitchFamily="34" charset="-128"/>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65000"/>
        <a:buFont typeface="Arial Unicode MS" pitchFamily="34" charset="-128"/>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65000"/>
        <a:buFont typeface="Arial Unicode MS" pitchFamily="34" charset="-128"/>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65000"/>
        <a:buFont typeface="Arial Unicode MS" pitchFamily="34" charset="-128"/>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65000"/>
        <a:buFont typeface="Arial Unicode MS" pitchFamily="34" charset="-128"/>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65000"/>
        <a:buFont typeface="Arial Unicode MS" pitchFamily="34" charset="-128"/>
        <a:buChar char="n"/>
        <a:defRPr sz="2000">
          <a:solidFill>
            <a:schemeClr val="tx1"/>
          </a:solidFill>
          <a:effectLst>
            <a:outerShdw blurRad="38100" dist="38100" dir="2700000" algn="tl">
              <a:srgbClr val="000000"/>
            </a:outerShdw>
          </a:effectLst>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cs-CZ" altLang="cs-CZ" smtClean="0"/>
              <a:t>Klepnutím lze upravit styl předlohy nadpisů.</a:t>
            </a:r>
          </a:p>
        </p:txBody>
      </p:sp>
      <p:sp>
        <p:nvSpPr>
          <p:cNvPr id="4099"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smtClean="0"/>
              <a:t>Klepnutím lze upravit styly předlohy textu.</a:t>
            </a:r>
          </a:p>
          <a:p>
            <a:pPr lvl="1"/>
            <a:r>
              <a:rPr lang="cs-CZ" altLang="cs-CZ" smtClean="0"/>
              <a:t>Druhá úroveň</a:t>
            </a:r>
          </a:p>
          <a:p>
            <a:pPr lvl="2"/>
            <a:r>
              <a:rPr lang="cs-CZ" altLang="cs-CZ" smtClean="0"/>
              <a:t>Třetí úroveň</a:t>
            </a:r>
          </a:p>
          <a:p>
            <a:pPr lvl="3"/>
            <a:r>
              <a:rPr lang="cs-CZ" altLang="cs-CZ" smtClean="0"/>
              <a:t>Čtvrtá úroveň</a:t>
            </a:r>
          </a:p>
          <a:p>
            <a:pPr lvl="4"/>
            <a:r>
              <a:rPr lang="cs-CZ" altLang="cs-CZ" smtClean="0"/>
              <a:t>Pátá úroveň</a:t>
            </a:r>
          </a:p>
        </p:txBody>
      </p:sp>
      <p:sp>
        <p:nvSpPr>
          <p:cNvPr id="12083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solidFill>
                  <a:srgbClr val="FFFFFF"/>
                </a:solidFill>
                <a:effectLst/>
                <a:latin typeface="+mn-lt"/>
                <a:cs typeface="+mn-cs"/>
              </a:defRPr>
            </a:lvl1pPr>
          </a:lstStyle>
          <a:p>
            <a:pPr>
              <a:defRPr/>
            </a:pPr>
            <a:endParaRPr lang="cs-CZ" dirty="0"/>
          </a:p>
        </p:txBody>
      </p:sp>
      <p:sp>
        <p:nvSpPr>
          <p:cNvPr id="12083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rgbClr val="FFFFFF"/>
                </a:solidFill>
                <a:effectLst/>
                <a:latin typeface="+mn-lt"/>
                <a:cs typeface="+mn-cs"/>
              </a:defRPr>
            </a:lvl1pPr>
          </a:lstStyle>
          <a:p>
            <a:pPr>
              <a:defRPr/>
            </a:pPr>
            <a:endParaRPr lang="cs-CZ" dirty="0"/>
          </a:p>
        </p:txBody>
      </p:sp>
      <p:sp>
        <p:nvSpPr>
          <p:cNvPr id="12083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rgbClr val="FFFFFF"/>
                </a:solidFill>
                <a:effectLst/>
                <a:latin typeface="+mn-lt"/>
                <a:cs typeface="+mn-cs"/>
              </a:defRPr>
            </a:lvl1pPr>
          </a:lstStyle>
          <a:p>
            <a:pPr>
              <a:defRPr/>
            </a:pPr>
            <a:fld id="{C498C87A-C9BB-4ED4-995E-371CF7CDCCE1}" type="slidenum">
              <a:rPr lang="cs-CZ"/>
              <a:pPr>
                <a:defRPr/>
              </a:pPr>
              <a:t>‹#›</a:t>
            </a:fld>
            <a:endParaRPr lang="cs-CZ" dirty="0"/>
          </a:p>
        </p:txBody>
      </p:sp>
    </p:spTree>
  </p:cSld>
  <p:clrMap bg1="dk2" tx1="lt1" bg2="dk1" tx2="lt2" accent1="accent1" accent2="accent2" accent3="accent3" accent4="accent4" accent5="accent5" accent6="accent6" hlink="hlink" folHlink="folHlink"/>
  <p:sldLayoutIdLst>
    <p:sldLayoutId id="2147487413" r:id="rId1"/>
    <p:sldLayoutId id="2147487414" r:id="rId2"/>
    <p:sldLayoutId id="2147487415" r:id="rId3"/>
    <p:sldLayoutId id="2147487416" r:id="rId4"/>
    <p:sldLayoutId id="2147487417" r:id="rId5"/>
    <p:sldLayoutId id="2147487418" r:id="rId6"/>
    <p:sldLayoutId id="2147487419" r:id="rId7"/>
    <p:sldLayoutId id="2147487420" r:id="rId8"/>
    <p:sldLayoutId id="2147487421" r:id="rId9"/>
    <p:sldLayoutId id="2147487422" r:id="rId10"/>
    <p:sldLayoutId id="2147487423" r:id="rId11"/>
    <p:sldLayoutId id="2147487424" r:id="rId12"/>
  </p:sldLayoutIdLst>
  <p:transition spd="med">
    <p:cut/>
    <p:sndAc>
      <p:stSnd>
        <p:snd r:embed="rId14" name="arrow.wav"/>
      </p:stSnd>
    </p:sndAc>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Unicode MS" pitchFamily="34" charset="-128"/>
        </a:defRPr>
      </a:lvl2pPr>
      <a:lvl3pPr algn="ctr" rtl="0" eaLnBrk="0" fontAlgn="base" hangingPunct="0">
        <a:spcBef>
          <a:spcPct val="0"/>
        </a:spcBef>
        <a:spcAft>
          <a:spcPct val="0"/>
        </a:spcAft>
        <a:defRPr sz="4400">
          <a:solidFill>
            <a:schemeClr val="tx2"/>
          </a:solidFill>
          <a:latin typeface="Arial Unicode MS" pitchFamily="34" charset="-128"/>
        </a:defRPr>
      </a:lvl3pPr>
      <a:lvl4pPr algn="ctr" rtl="0" eaLnBrk="0" fontAlgn="base" hangingPunct="0">
        <a:spcBef>
          <a:spcPct val="0"/>
        </a:spcBef>
        <a:spcAft>
          <a:spcPct val="0"/>
        </a:spcAft>
        <a:defRPr sz="4400">
          <a:solidFill>
            <a:schemeClr val="tx2"/>
          </a:solidFill>
          <a:latin typeface="Arial Unicode MS" pitchFamily="34" charset="-128"/>
        </a:defRPr>
      </a:lvl4pPr>
      <a:lvl5pPr algn="ctr" rtl="0" eaLnBrk="0" fontAlgn="base" hangingPunct="0">
        <a:spcBef>
          <a:spcPct val="0"/>
        </a:spcBef>
        <a:spcAft>
          <a:spcPct val="0"/>
        </a:spcAft>
        <a:defRPr sz="4400">
          <a:solidFill>
            <a:schemeClr val="tx2"/>
          </a:solidFill>
          <a:latin typeface="Arial Unicode MS" pitchFamily="34" charset="-128"/>
        </a:defRPr>
      </a:lvl5pPr>
      <a:lvl6pPr marL="457200" algn="ctr" rtl="0" fontAlgn="base">
        <a:spcBef>
          <a:spcPct val="0"/>
        </a:spcBef>
        <a:spcAft>
          <a:spcPct val="0"/>
        </a:spcAft>
        <a:defRPr sz="4400">
          <a:solidFill>
            <a:schemeClr val="tx2"/>
          </a:solidFill>
          <a:latin typeface="Arial Unicode MS" pitchFamily="34" charset="-128"/>
        </a:defRPr>
      </a:lvl6pPr>
      <a:lvl7pPr marL="914400" algn="ctr" rtl="0" fontAlgn="base">
        <a:spcBef>
          <a:spcPct val="0"/>
        </a:spcBef>
        <a:spcAft>
          <a:spcPct val="0"/>
        </a:spcAft>
        <a:defRPr sz="4400">
          <a:solidFill>
            <a:schemeClr val="tx2"/>
          </a:solidFill>
          <a:latin typeface="Arial Unicode MS" pitchFamily="34" charset="-128"/>
        </a:defRPr>
      </a:lvl7pPr>
      <a:lvl8pPr marL="1371600" algn="ctr" rtl="0" fontAlgn="base">
        <a:spcBef>
          <a:spcPct val="0"/>
        </a:spcBef>
        <a:spcAft>
          <a:spcPct val="0"/>
        </a:spcAft>
        <a:defRPr sz="4400">
          <a:solidFill>
            <a:schemeClr val="tx2"/>
          </a:solidFill>
          <a:latin typeface="Arial Unicode MS" pitchFamily="34" charset="-128"/>
        </a:defRPr>
      </a:lvl8pPr>
      <a:lvl9pPr marL="1828800" algn="ctr" rtl="0" fontAlgn="base">
        <a:spcBef>
          <a:spcPct val="0"/>
        </a:spcBef>
        <a:spcAft>
          <a:spcPct val="0"/>
        </a:spcAft>
        <a:defRPr sz="4400">
          <a:solidFill>
            <a:schemeClr val="tx2"/>
          </a:solidFill>
          <a:latin typeface="Arial Unicode MS" pitchFamily="34"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cs-CZ" altLang="cs-CZ" smtClean="0"/>
              <a:t>Klepnutím lze upravit styl předlohy nadpisů.</a:t>
            </a:r>
          </a:p>
        </p:txBody>
      </p:sp>
      <p:sp>
        <p:nvSpPr>
          <p:cNvPr id="5123"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smtClean="0"/>
              <a:t>Klepnutím lze upravit styly předlohy textu.</a:t>
            </a:r>
          </a:p>
          <a:p>
            <a:pPr lvl="1"/>
            <a:r>
              <a:rPr lang="cs-CZ" altLang="cs-CZ" smtClean="0"/>
              <a:t>Druhá úroveň</a:t>
            </a:r>
          </a:p>
          <a:p>
            <a:pPr lvl="2"/>
            <a:r>
              <a:rPr lang="cs-CZ" altLang="cs-CZ" smtClean="0"/>
              <a:t>Třetí úroveň</a:t>
            </a:r>
          </a:p>
          <a:p>
            <a:pPr lvl="3"/>
            <a:r>
              <a:rPr lang="cs-CZ" altLang="cs-CZ" smtClean="0"/>
              <a:t>Čtvrtá úroveň</a:t>
            </a:r>
          </a:p>
          <a:p>
            <a:pPr lvl="4"/>
            <a:r>
              <a:rPr lang="cs-CZ" altLang="cs-CZ" smtClean="0"/>
              <a:t>Pátá úroveň</a:t>
            </a:r>
          </a:p>
        </p:txBody>
      </p:sp>
      <p:sp>
        <p:nvSpPr>
          <p:cNvPr id="12083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solidFill>
                  <a:srgbClr val="FFFFFF"/>
                </a:solidFill>
                <a:effectLst/>
                <a:latin typeface="+mn-lt"/>
                <a:cs typeface="+mn-cs"/>
              </a:defRPr>
            </a:lvl1pPr>
          </a:lstStyle>
          <a:p>
            <a:pPr>
              <a:defRPr/>
            </a:pPr>
            <a:endParaRPr lang="cs-CZ" dirty="0"/>
          </a:p>
        </p:txBody>
      </p:sp>
      <p:sp>
        <p:nvSpPr>
          <p:cNvPr id="12083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rgbClr val="FFFFFF"/>
                </a:solidFill>
                <a:effectLst/>
                <a:latin typeface="+mn-lt"/>
                <a:cs typeface="+mn-cs"/>
              </a:defRPr>
            </a:lvl1pPr>
          </a:lstStyle>
          <a:p>
            <a:pPr>
              <a:defRPr/>
            </a:pPr>
            <a:endParaRPr lang="cs-CZ" dirty="0"/>
          </a:p>
        </p:txBody>
      </p:sp>
      <p:sp>
        <p:nvSpPr>
          <p:cNvPr id="12083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rgbClr val="FFFFFF"/>
                </a:solidFill>
                <a:effectLst/>
                <a:latin typeface="+mn-lt"/>
                <a:cs typeface="+mn-cs"/>
              </a:defRPr>
            </a:lvl1pPr>
          </a:lstStyle>
          <a:p>
            <a:pPr>
              <a:defRPr/>
            </a:pPr>
            <a:fld id="{A79D6B86-1E66-4DE1-8FD7-75129A305164}" type="slidenum">
              <a:rPr lang="cs-CZ"/>
              <a:pPr>
                <a:defRPr/>
              </a:pPr>
              <a:t>‹#›</a:t>
            </a:fld>
            <a:endParaRPr lang="cs-CZ" dirty="0"/>
          </a:p>
        </p:txBody>
      </p:sp>
    </p:spTree>
  </p:cSld>
  <p:clrMap bg1="dk2" tx1="lt1" bg2="dk1" tx2="lt2" accent1="accent1" accent2="accent2" accent3="accent3" accent4="accent4" accent5="accent5" accent6="accent6" hlink="hlink" folHlink="folHlink"/>
  <p:sldLayoutIdLst>
    <p:sldLayoutId id="2147487425" r:id="rId1"/>
    <p:sldLayoutId id="2147487426" r:id="rId2"/>
    <p:sldLayoutId id="2147487427" r:id="rId3"/>
    <p:sldLayoutId id="2147487428" r:id="rId4"/>
    <p:sldLayoutId id="2147487429" r:id="rId5"/>
    <p:sldLayoutId id="2147487430" r:id="rId6"/>
    <p:sldLayoutId id="2147487431" r:id="rId7"/>
    <p:sldLayoutId id="2147487432" r:id="rId8"/>
    <p:sldLayoutId id="2147487433" r:id="rId9"/>
    <p:sldLayoutId id="2147487434" r:id="rId10"/>
    <p:sldLayoutId id="2147487435" r:id="rId11"/>
    <p:sldLayoutId id="2147487436" r:id="rId12"/>
  </p:sldLayoutIdLst>
  <p:transition spd="med">
    <p:cut/>
    <p:sndAc>
      <p:stSnd>
        <p:snd r:embed="rId14" name="arrow.wav"/>
      </p:stSnd>
    </p:sndAc>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Unicode MS" pitchFamily="34" charset="-128"/>
        </a:defRPr>
      </a:lvl2pPr>
      <a:lvl3pPr algn="ctr" rtl="0" eaLnBrk="0" fontAlgn="base" hangingPunct="0">
        <a:spcBef>
          <a:spcPct val="0"/>
        </a:spcBef>
        <a:spcAft>
          <a:spcPct val="0"/>
        </a:spcAft>
        <a:defRPr sz="4400">
          <a:solidFill>
            <a:schemeClr val="tx2"/>
          </a:solidFill>
          <a:latin typeface="Arial Unicode MS" pitchFamily="34" charset="-128"/>
        </a:defRPr>
      </a:lvl3pPr>
      <a:lvl4pPr algn="ctr" rtl="0" eaLnBrk="0" fontAlgn="base" hangingPunct="0">
        <a:spcBef>
          <a:spcPct val="0"/>
        </a:spcBef>
        <a:spcAft>
          <a:spcPct val="0"/>
        </a:spcAft>
        <a:defRPr sz="4400">
          <a:solidFill>
            <a:schemeClr val="tx2"/>
          </a:solidFill>
          <a:latin typeface="Arial Unicode MS" pitchFamily="34" charset="-128"/>
        </a:defRPr>
      </a:lvl4pPr>
      <a:lvl5pPr algn="ctr" rtl="0" eaLnBrk="0" fontAlgn="base" hangingPunct="0">
        <a:spcBef>
          <a:spcPct val="0"/>
        </a:spcBef>
        <a:spcAft>
          <a:spcPct val="0"/>
        </a:spcAft>
        <a:defRPr sz="4400">
          <a:solidFill>
            <a:schemeClr val="tx2"/>
          </a:solidFill>
          <a:latin typeface="Arial Unicode MS" pitchFamily="34" charset="-128"/>
        </a:defRPr>
      </a:lvl5pPr>
      <a:lvl6pPr marL="457200" algn="ctr" rtl="0" fontAlgn="base">
        <a:spcBef>
          <a:spcPct val="0"/>
        </a:spcBef>
        <a:spcAft>
          <a:spcPct val="0"/>
        </a:spcAft>
        <a:defRPr sz="4400">
          <a:solidFill>
            <a:schemeClr val="tx2"/>
          </a:solidFill>
          <a:latin typeface="Arial Unicode MS" pitchFamily="34" charset="-128"/>
        </a:defRPr>
      </a:lvl6pPr>
      <a:lvl7pPr marL="914400" algn="ctr" rtl="0" fontAlgn="base">
        <a:spcBef>
          <a:spcPct val="0"/>
        </a:spcBef>
        <a:spcAft>
          <a:spcPct val="0"/>
        </a:spcAft>
        <a:defRPr sz="4400">
          <a:solidFill>
            <a:schemeClr val="tx2"/>
          </a:solidFill>
          <a:latin typeface="Arial Unicode MS" pitchFamily="34" charset="-128"/>
        </a:defRPr>
      </a:lvl7pPr>
      <a:lvl8pPr marL="1371600" algn="ctr" rtl="0" fontAlgn="base">
        <a:spcBef>
          <a:spcPct val="0"/>
        </a:spcBef>
        <a:spcAft>
          <a:spcPct val="0"/>
        </a:spcAft>
        <a:defRPr sz="4400">
          <a:solidFill>
            <a:schemeClr val="tx2"/>
          </a:solidFill>
          <a:latin typeface="Arial Unicode MS" pitchFamily="34" charset="-128"/>
        </a:defRPr>
      </a:lvl8pPr>
      <a:lvl9pPr marL="1828800" algn="ctr" rtl="0" fontAlgn="base">
        <a:spcBef>
          <a:spcPct val="0"/>
        </a:spcBef>
        <a:spcAft>
          <a:spcPct val="0"/>
        </a:spcAft>
        <a:defRPr sz="4400">
          <a:solidFill>
            <a:schemeClr val="tx2"/>
          </a:solidFill>
          <a:latin typeface="Arial Unicode MS" pitchFamily="34"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cs-CZ" altLang="cs-CZ" smtClean="0"/>
              <a:t>Klepnutím lze upravit styl předlohy nadpisů.</a:t>
            </a:r>
          </a:p>
        </p:txBody>
      </p:sp>
      <p:sp>
        <p:nvSpPr>
          <p:cNvPr id="3075"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smtClean="0"/>
              <a:t>Klepnutím lze upravit styly předlohy textu.</a:t>
            </a:r>
          </a:p>
          <a:p>
            <a:pPr lvl="1"/>
            <a:r>
              <a:rPr lang="cs-CZ" altLang="cs-CZ" smtClean="0"/>
              <a:t>Druhá úroveň</a:t>
            </a:r>
          </a:p>
          <a:p>
            <a:pPr lvl="2"/>
            <a:r>
              <a:rPr lang="cs-CZ" altLang="cs-CZ" smtClean="0"/>
              <a:t>Třetí úroveň</a:t>
            </a:r>
          </a:p>
          <a:p>
            <a:pPr lvl="3"/>
            <a:r>
              <a:rPr lang="cs-CZ" altLang="cs-CZ" smtClean="0"/>
              <a:t>Čtvrtá úroveň</a:t>
            </a:r>
          </a:p>
          <a:p>
            <a:pPr lvl="4"/>
            <a:r>
              <a:rPr lang="cs-CZ" altLang="cs-CZ" smtClean="0"/>
              <a:t>Pátá úroveň</a:t>
            </a:r>
          </a:p>
        </p:txBody>
      </p:sp>
      <p:sp>
        <p:nvSpPr>
          <p:cNvPr id="12083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solidFill>
                  <a:schemeClr val="tx1"/>
                </a:solidFill>
                <a:effectLst/>
                <a:latin typeface="+mn-lt"/>
                <a:cs typeface="+mn-cs"/>
              </a:defRPr>
            </a:lvl1pPr>
          </a:lstStyle>
          <a:p>
            <a:pPr>
              <a:defRPr/>
            </a:pPr>
            <a:endParaRPr lang="cs-CZ">
              <a:solidFill>
                <a:srgbClr val="FFFFFF"/>
              </a:solidFill>
            </a:endParaRPr>
          </a:p>
        </p:txBody>
      </p:sp>
      <p:sp>
        <p:nvSpPr>
          <p:cNvPr id="12083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chemeClr val="tx1"/>
                </a:solidFill>
                <a:effectLst/>
                <a:latin typeface="+mn-lt"/>
                <a:cs typeface="+mn-cs"/>
              </a:defRPr>
            </a:lvl1pPr>
          </a:lstStyle>
          <a:p>
            <a:pPr>
              <a:defRPr/>
            </a:pPr>
            <a:endParaRPr lang="cs-CZ">
              <a:solidFill>
                <a:srgbClr val="FFFFFF"/>
              </a:solidFill>
            </a:endParaRPr>
          </a:p>
        </p:txBody>
      </p:sp>
      <p:sp>
        <p:nvSpPr>
          <p:cNvPr id="12083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chemeClr val="tx1"/>
                </a:solidFill>
                <a:effectLst/>
                <a:latin typeface="+mn-lt"/>
                <a:cs typeface="+mn-cs"/>
              </a:defRPr>
            </a:lvl1pPr>
          </a:lstStyle>
          <a:p>
            <a:pPr>
              <a:defRPr/>
            </a:pPr>
            <a:fld id="{E5A052EE-E0D9-4CCD-BCEA-FF39F82F1D32}" type="slidenum">
              <a:rPr lang="cs-CZ">
                <a:solidFill>
                  <a:srgbClr val="FFFFFF"/>
                </a:solidFill>
              </a:rPr>
              <a:pPr>
                <a:defRPr/>
              </a:pPr>
              <a:t>‹#›</a:t>
            </a:fld>
            <a:endParaRPr lang="cs-CZ" dirty="0">
              <a:solidFill>
                <a:srgbClr val="FFFFFF"/>
              </a:solidFill>
            </a:endParaRPr>
          </a:p>
        </p:txBody>
      </p:sp>
    </p:spTree>
    <p:extLst>
      <p:ext uri="{BB962C8B-B14F-4D97-AF65-F5344CB8AC3E}">
        <p14:creationId xmlns:p14="http://schemas.microsoft.com/office/powerpoint/2010/main" val="3806579372"/>
      </p:ext>
    </p:extLst>
  </p:cSld>
  <p:clrMap bg1="dk2" tx1="lt1" bg2="dk1" tx2="lt2" accent1="accent1" accent2="accent2" accent3="accent3" accent4="accent4" accent5="accent5" accent6="accent6" hlink="hlink" folHlink="folHlink"/>
  <p:sldLayoutIdLst>
    <p:sldLayoutId id="2147487461" r:id="rId1"/>
    <p:sldLayoutId id="2147487462" r:id="rId2"/>
    <p:sldLayoutId id="2147487463" r:id="rId3"/>
    <p:sldLayoutId id="2147487464" r:id="rId4"/>
    <p:sldLayoutId id="2147487465" r:id="rId5"/>
    <p:sldLayoutId id="2147487466" r:id="rId6"/>
    <p:sldLayoutId id="2147487467" r:id="rId7"/>
    <p:sldLayoutId id="2147487468" r:id="rId8"/>
    <p:sldLayoutId id="2147487469" r:id="rId9"/>
    <p:sldLayoutId id="2147487470" r:id="rId10"/>
    <p:sldLayoutId id="2147487471" r:id="rId11"/>
    <p:sldLayoutId id="2147487472" r:id="rId12"/>
  </p:sldLayoutIdLst>
  <p:transition spd="med">
    <p:cut/>
    <p:sndAc>
      <p:stSnd>
        <p:snd r:embed="rId14" name="arrow.wav"/>
      </p:stSnd>
    </p:sndAc>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Unicode MS" pitchFamily="34" charset="-128"/>
        </a:defRPr>
      </a:lvl2pPr>
      <a:lvl3pPr algn="ctr" rtl="0" eaLnBrk="0" fontAlgn="base" hangingPunct="0">
        <a:spcBef>
          <a:spcPct val="0"/>
        </a:spcBef>
        <a:spcAft>
          <a:spcPct val="0"/>
        </a:spcAft>
        <a:defRPr sz="4400">
          <a:solidFill>
            <a:schemeClr val="tx2"/>
          </a:solidFill>
          <a:latin typeface="Arial Unicode MS" pitchFamily="34" charset="-128"/>
        </a:defRPr>
      </a:lvl3pPr>
      <a:lvl4pPr algn="ctr" rtl="0" eaLnBrk="0" fontAlgn="base" hangingPunct="0">
        <a:spcBef>
          <a:spcPct val="0"/>
        </a:spcBef>
        <a:spcAft>
          <a:spcPct val="0"/>
        </a:spcAft>
        <a:defRPr sz="4400">
          <a:solidFill>
            <a:schemeClr val="tx2"/>
          </a:solidFill>
          <a:latin typeface="Arial Unicode MS" pitchFamily="34" charset="-128"/>
        </a:defRPr>
      </a:lvl4pPr>
      <a:lvl5pPr algn="ctr" rtl="0" eaLnBrk="0" fontAlgn="base" hangingPunct="0">
        <a:spcBef>
          <a:spcPct val="0"/>
        </a:spcBef>
        <a:spcAft>
          <a:spcPct val="0"/>
        </a:spcAft>
        <a:defRPr sz="4400">
          <a:solidFill>
            <a:schemeClr val="tx2"/>
          </a:solidFill>
          <a:latin typeface="Arial Unicode MS" pitchFamily="34" charset="-128"/>
        </a:defRPr>
      </a:lvl5pPr>
      <a:lvl6pPr marL="457200" algn="ctr" rtl="0" fontAlgn="base">
        <a:spcBef>
          <a:spcPct val="0"/>
        </a:spcBef>
        <a:spcAft>
          <a:spcPct val="0"/>
        </a:spcAft>
        <a:defRPr sz="4400">
          <a:solidFill>
            <a:schemeClr val="tx2"/>
          </a:solidFill>
          <a:latin typeface="Arial Unicode MS" pitchFamily="34" charset="-128"/>
        </a:defRPr>
      </a:lvl6pPr>
      <a:lvl7pPr marL="914400" algn="ctr" rtl="0" fontAlgn="base">
        <a:spcBef>
          <a:spcPct val="0"/>
        </a:spcBef>
        <a:spcAft>
          <a:spcPct val="0"/>
        </a:spcAft>
        <a:defRPr sz="4400">
          <a:solidFill>
            <a:schemeClr val="tx2"/>
          </a:solidFill>
          <a:latin typeface="Arial Unicode MS" pitchFamily="34" charset="-128"/>
        </a:defRPr>
      </a:lvl7pPr>
      <a:lvl8pPr marL="1371600" algn="ctr" rtl="0" fontAlgn="base">
        <a:spcBef>
          <a:spcPct val="0"/>
        </a:spcBef>
        <a:spcAft>
          <a:spcPct val="0"/>
        </a:spcAft>
        <a:defRPr sz="4400">
          <a:solidFill>
            <a:schemeClr val="tx2"/>
          </a:solidFill>
          <a:latin typeface="Arial Unicode MS" pitchFamily="34" charset="-128"/>
        </a:defRPr>
      </a:lvl8pPr>
      <a:lvl9pPr marL="1828800" algn="ctr" rtl="0" fontAlgn="base">
        <a:spcBef>
          <a:spcPct val="0"/>
        </a:spcBef>
        <a:spcAft>
          <a:spcPct val="0"/>
        </a:spcAft>
        <a:defRPr sz="4400">
          <a:solidFill>
            <a:schemeClr val="tx2"/>
          </a:solidFill>
          <a:latin typeface="Arial Unicode MS" pitchFamily="34"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49.xml"/></Relationships>
</file>

<file path=ppt/slides/_rels/slide1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4.xml"/></Relationships>
</file>

<file path=ppt/slides/_rels/slide10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10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4.xml"/></Relationships>
</file>

<file path=ppt/slides/_rels/slide11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11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11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11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11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4.xml"/></Relationships>
</file>

<file path=ppt/slides/_rels/slide1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1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1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12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12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4.xml"/></Relationships>
</file>

<file path=ppt/slides/_rels/slide13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13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13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13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13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14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14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14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14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14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14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6.xml"/></Relationships>
</file>

<file path=ppt/slides/_rels/slide15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15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16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4.xml"/></Relationships>
</file>

<file path=ppt/slides/_rels/slide17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17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17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17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17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18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18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18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18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18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18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18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20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8" Type="http://schemas.openxmlformats.org/officeDocument/2006/relationships/hyperlink" Target="http://www.beck-online.cz/legalis/document.seam?type=html&amp;rowIndex=1&amp;documentId=onrf6mjzhezv6nq&amp;conversationId=12835" TargetMode="External"/><Relationship Id="rId3" Type="http://schemas.openxmlformats.org/officeDocument/2006/relationships/hyperlink" Target="http://www.beck-online.cz/legalis/chapterview-document.seam?tocId=onrf6mjzhe4v6mjqgywts&amp;documentId=onrf6mjzhe4v6mjqgzpwgyjrfu4q&amp;chapterId=Sb_1999_106_ca1-9&amp;conversationId=12832" TargetMode="External"/><Relationship Id="rId7" Type="http://schemas.openxmlformats.org/officeDocument/2006/relationships/hyperlink" Target="http://www.beck-online.cz/legalis/document.seam?type=html&amp;rowIndex=1&amp;documentId=onrf6mjzhezv6mrygm&amp;conversationId=12835" TargetMode="Externa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hyperlink" Target="http://www.beck-online.cz/legalis/document.seam?type=html&amp;rowIndex=1&amp;documentId=onrf6mjzhe2f6mjzhe&amp;conversationId=12835" TargetMode="External"/><Relationship Id="rId5" Type="http://schemas.openxmlformats.org/officeDocument/2006/relationships/hyperlink" Target="http://www.beck-online.cz/legalis/document.seam?type=html&amp;rowIndex=1&amp;documentId=onrf6mjzhe2v6ojq&amp;conversationId=12835" TargetMode="External"/><Relationship Id="rId4" Type="http://schemas.openxmlformats.org/officeDocument/2006/relationships/hyperlink" Target="http://www.beck-online.cz/legalis/document.seam?type=html&amp;rowIndex=1&amp;documentId=onrf6mjzhe4f6mjv&amp;conversationId=12835" TargetMode="External"/></Relationships>
</file>

<file path=ppt/slides/_rels/slide2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37.xml"/></Relationships>
</file>

<file path=ppt/slides/_rels/slide2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3" Type="http://schemas.openxmlformats.org/officeDocument/2006/relationships/hyperlink" Target="http://www.mvcr.cz/odk2/soubor/metodicke-doporuceni-green-01.aspx" TargetMode="External"/><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9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9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9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20000"/>
            <a:lumOff val="80000"/>
            <a:alpha val="40000"/>
          </a:schemeClr>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46088" y="341064"/>
            <a:ext cx="8229600" cy="5824240"/>
          </a:xfrm>
        </p:spPr>
        <p:txBody>
          <a:bodyPr/>
          <a:lstStyle/>
          <a:p>
            <a:pPr eaLnBrk="1" hangingPunct="1"/>
            <a:r>
              <a:rPr lang="cs-CZ" altLang="cs-CZ" dirty="0" smtClean="0">
                <a:solidFill>
                  <a:srgbClr val="CC0000"/>
                </a:solidFill>
                <a:latin typeface="Arial" charset="0"/>
                <a:cs typeface="Arial" charset="0"/>
              </a:rPr>
              <a:t>Katedra správního práva a správní vědy PrF UK</a:t>
            </a:r>
            <a:br>
              <a:rPr lang="cs-CZ" altLang="cs-CZ" dirty="0" smtClean="0">
                <a:solidFill>
                  <a:srgbClr val="CC0000"/>
                </a:solidFill>
                <a:latin typeface="Arial" charset="0"/>
                <a:cs typeface="Arial" charset="0"/>
              </a:rPr>
            </a:br>
            <a:r>
              <a:rPr lang="cs-CZ" altLang="cs-CZ" sz="3000" dirty="0" smtClean="0">
                <a:solidFill>
                  <a:srgbClr val="002060"/>
                </a:solidFill>
                <a:latin typeface="Arial" charset="0"/>
                <a:cs typeface="Arial" charset="0"/>
              </a:rPr>
              <a:t>Mgr. František KORBEL, Ph.D.</a:t>
            </a:r>
            <a:r>
              <a:rPr lang="cs-CZ" altLang="cs-CZ" sz="3000" dirty="0" smtClean="0">
                <a:solidFill>
                  <a:srgbClr val="CC0000"/>
                </a:solidFill>
                <a:latin typeface="Arial" charset="0"/>
                <a:cs typeface="Arial" charset="0"/>
              </a:rPr>
              <a:t/>
            </a:r>
            <a:br>
              <a:rPr lang="cs-CZ" altLang="cs-CZ" sz="3000" dirty="0" smtClean="0">
                <a:solidFill>
                  <a:srgbClr val="CC0000"/>
                </a:solidFill>
                <a:latin typeface="Arial" charset="0"/>
                <a:cs typeface="Arial" charset="0"/>
              </a:rPr>
            </a:br>
            <a:r>
              <a:rPr lang="cs-CZ" altLang="cs-CZ" sz="3600" b="1" dirty="0" smtClean="0">
                <a:solidFill>
                  <a:srgbClr val="CC0000"/>
                </a:solidFill>
                <a:latin typeface="Arial" charset="0"/>
                <a:cs typeface="Arial" charset="0"/>
              </a:rPr>
              <a:t/>
            </a:r>
            <a:br>
              <a:rPr lang="cs-CZ" altLang="cs-CZ" sz="3600" b="1" dirty="0" smtClean="0">
                <a:solidFill>
                  <a:srgbClr val="CC0000"/>
                </a:solidFill>
                <a:latin typeface="Arial" charset="0"/>
                <a:cs typeface="Arial" charset="0"/>
              </a:rPr>
            </a:br>
            <a:r>
              <a:rPr lang="cs-CZ" sz="6600" b="1" dirty="0">
                <a:solidFill>
                  <a:srgbClr val="C00000"/>
                </a:solidFill>
              </a:rPr>
              <a:t>Právo na informace</a:t>
            </a:r>
            <a:r>
              <a:rPr lang="cs-CZ" sz="4800" dirty="0">
                <a:solidFill>
                  <a:srgbClr val="C00000"/>
                </a:solidFill>
              </a:rPr>
              <a:t/>
            </a:r>
            <a:br>
              <a:rPr lang="cs-CZ" sz="4800" dirty="0">
                <a:solidFill>
                  <a:srgbClr val="C00000"/>
                </a:solidFill>
              </a:rPr>
            </a:br>
            <a:r>
              <a:rPr lang="cs-CZ" sz="3600" dirty="0">
                <a:solidFill>
                  <a:srgbClr val="002060"/>
                </a:solidFill>
              </a:rPr>
              <a:t>Výklad zákona č. 106/1999 Sb.,</a:t>
            </a:r>
            <a:br>
              <a:rPr lang="cs-CZ" sz="3600" dirty="0">
                <a:solidFill>
                  <a:srgbClr val="002060"/>
                </a:solidFill>
              </a:rPr>
            </a:br>
            <a:r>
              <a:rPr lang="cs-CZ" sz="3600" dirty="0">
                <a:solidFill>
                  <a:srgbClr val="002060"/>
                </a:solidFill>
              </a:rPr>
              <a:t>o svobodném přístupu k informacím </a:t>
            </a:r>
            <a:r>
              <a:rPr lang="cs-CZ" sz="3600" dirty="0" smtClean="0">
                <a:solidFill>
                  <a:srgbClr val="002060"/>
                </a:solidFill>
              </a:rPr>
              <a:t>    s judikaturou – podklad k semináři na ZS 2018, úterý 18.00-19.30 hod., 304</a:t>
            </a:r>
            <a:endParaRPr lang="cs-CZ" altLang="cs-CZ" sz="3600" b="1" dirty="0" smtClean="0">
              <a:solidFill>
                <a:srgbClr val="002060"/>
              </a:solidFill>
              <a:latin typeface="Arial" charset="0"/>
              <a:cs typeface="Arial" charset="0"/>
            </a:endParaRPr>
          </a:p>
        </p:txBody>
      </p:sp>
    </p:spTree>
    <p:extLst>
      <p:ext uri="{BB962C8B-B14F-4D97-AF65-F5344CB8AC3E}">
        <p14:creationId xmlns:p14="http://schemas.microsoft.com/office/powerpoint/2010/main" val="2863985949"/>
      </p:ext>
    </p:extLst>
  </p:cSld>
  <p:clrMapOvr>
    <a:masterClrMapping/>
  </p:clrMapOvr>
  <p:transition spd="med">
    <p:cut/>
    <p:sndAc>
      <p:stSnd>
        <p:snd r:embed="rId2" name="arrow.wav"/>
      </p:stSnd>
    </p:sndAc>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6C68A0"/>
        </a:solidFill>
        <a:effectLst/>
      </p:bgPr>
    </p:bg>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a:xfrm>
            <a:off x="457200" y="198438"/>
            <a:ext cx="8229600" cy="1143000"/>
          </a:xfrm>
        </p:spPr>
        <p:txBody>
          <a:bodyPr/>
          <a:lstStyle/>
          <a:p>
            <a:pPr eaLnBrk="1" hangingPunct="1">
              <a:defRPr/>
            </a:pPr>
            <a:r>
              <a:rPr lang="cs-CZ" b="1" dirty="0" smtClean="0">
                <a:solidFill>
                  <a:srgbClr val="CC0000"/>
                </a:solidFill>
                <a:latin typeface="Arial" pitchFamily="34" charset="0"/>
                <a:cs typeface="Arial" pitchFamily="34" charset="0"/>
              </a:rPr>
              <a:t>Teorie vážení zájmů</a:t>
            </a:r>
          </a:p>
        </p:txBody>
      </p:sp>
      <p:sp>
        <p:nvSpPr>
          <p:cNvPr id="125955" name="Rectangle 3"/>
          <p:cNvSpPr>
            <a:spLocks noGrp="1" noChangeArrowheads="1"/>
          </p:cNvSpPr>
          <p:nvPr>
            <p:ph type="body" idx="1"/>
          </p:nvPr>
        </p:nvSpPr>
        <p:spPr>
          <a:xfrm>
            <a:off x="457200" y="1628775"/>
            <a:ext cx="8229600" cy="4530725"/>
          </a:xfrm>
        </p:spPr>
        <p:txBody>
          <a:bodyPr/>
          <a:lstStyle/>
          <a:p>
            <a:pPr marL="0" indent="0" eaLnBrk="1" hangingPunct="1">
              <a:spcBef>
                <a:spcPct val="100000"/>
              </a:spcBef>
              <a:buFont typeface="Arial Unicode MS" pitchFamily="34" charset="-128"/>
              <a:buNone/>
              <a:defRPr/>
            </a:pPr>
            <a:r>
              <a:rPr lang="cs-CZ" sz="2400" dirty="0" smtClean="0">
                <a:latin typeface="Arial" pitchFamily="34" charset="0"/>
                <a:cs typeface="Arial" pitchFamily="34" charset="0"/>
              </a:rPr>
              <a:t>Případnou konkurenci dvou základních práv</a:t>
            </a:r>
          </a:p>
          <a:p>
            <a:pPr marL="0" indent="0" eaLnBrk="1" hangingPunct="1">
              <a:spcBef>
                <a:spcPct val="100000"/>
              </a:spcBef>
              <a:buFont typeface="Arial Unicode MS" pitchFamily="34" charset="-128"/>
              <a:buNone/>
              <a:defRPr/>
            </a:pPr>
            <a:r>
              <a:rPr lang="cs-CZ" sz="2400" dirty="0" smtClean="0">
                <a:latin typeface="Arial" pitchFamily="34" charset="0"/>
                <a:cs typeface="Arial" pitchFamily="34" charset="0"/>
              </a:rPr>
              <a:t>realizovaných dvěma zákonnými normami stejné právní síly </a:t>
            </a:r>
          </a:p>
          <a:p>
            <a:pPr marL="0" indent="0" eaLnBrk="1" hangingPunct="1">
              <a:spcBef>
                <a:spcPct val="100000"/>
              </a:spcBef>
              <a:buFont typeface="Arial Unicode MS" pitchFamily="34" charset="-128"/>
              <a:buNone/>
              <a:defRPr/>
            </a:pPr>
            <a:r>
              <a:rPr lang="cs-CZ" sz="2400" dirty="0" smtClean="0">
                <a:latin typeface="Arial" pitchFamily="34" charset="0"/>
                <a:cs typeface="Arial" pitchFamily="34" charset="0"/>
              </a:rPr>
              <a:t>sledujícími dva odlišné cíle</a:t>
            </a:r>
          </a:p>
          <a:p>
            <a:pPr marL="0" indent="0" eaLnBrk="1" hangingPunct="1">
              <a:spcBef>
                <a:spcPct val="100000"/>
              </a:spcBef>
              <a:buFont typeface="Arial Unicode MS" pitchFamily="34" charset="-128"/>
              <a:buNone/>
              <a:defRPr/>
            </a:pPr>
            <a:r>
              <a:rPr lang="cs-CZ" sz="2400" dirty="0" smtClean="0">
                <a:latin typeface="Arial" pitchFamily="34" charset="0"/>
                <a:cs typeface="Arial" pitchFamily="34" charset="0"/>
              </a:rPr>
              <a:t>je na místě vyřešit za použití teorie </a:t>
            </a:r>
            <a:r>
              <a:rPr lang="cs-CZ" sz="2400" u="sng" dirty="0" smtClean="0">
                <a:latin typeface="Arial" pitchFamily="34" charset="0"/>
                <a:cs typeface="Arial" pitchFamily="34" charset="0"/>
              </a:rPr>
              <a:t>vážení zájmů</a:t>
            </a:r>
            <a:r>
              <a:rPr lang="cs-CZ" sz="2400" dirty="0" smtClean="0">
                <a:latin typeface="Arial" pitchFamily="34" charset="0"/>
                <a:cs typeface="Arial" pitchFamily="34" charset="0"/>
              </a:rPr>
              <a:t> </a:t>
            </a:r>
          </a:p>
          <a:p>
            <a:pPr marL="0" indent="0" eaLnBrk="1" hangingPunct="1">
              <a:spcBef>
                <a:spcPct val="100000"/>
              </a:spcBef>
              <a:buFont typeface="Arial Unicode MS" pitchFamily="34" charset="-128"/>
              <a:buNone/>
              <a:defRPr/>
            </a:pPr>
            <a:r>
              <a:rPr lang="cs-CZ" sz="2400" dirty="0" smtClean="0">
                <a:latin typeface="Arial" pitchFamily="34" charset="0"/>
                <a:cs typeface="Arial" pitchFamily="34" charset="0"/>
              </a:rPr>
              <a:t>tj. zkoumat podle principu proporcionality, jaké přínosy a jaká negativa s sebou nese ta či ona přednost jednomu ze základních práv.</a:t>
            </a:r>
          </a:p>
        </p:txBody>
      </p:sp>
    </p:spTree>
  </p:cSld>
  <p:clrMapOvr>
    <a:masterClrMapping/>
  </p:clrMapOvr>
  <p:transition spd="med">
    <p:cut/>
    <p:sndAc>
      <p:stSnd>
        <p:snd r:embed="rId2" name="arrow.wav"/>
      </p:stSnd>
    </p:sndAc>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457200" y="198438"/>
            <a:ext cx="8229600" cy="1143000"/>
          </a:xfrm>
        </p:spPr>
        <p:txBody>
          <a:bodyPr/>
          <a:lstStyle/>
          <a:p>
            <a:pPr eaLnBrk="1" hangingPunct="1"/>
            <a:r>
              <a:rPr lang="cs-CZ" altLang="cs-CZ" sz="3800" b="1" dirty="0" smtClean="0">
                <a:solidFill>
                  <a:srgbClr val="CC0000"/>
                </a:solidFill>
                <a:latin typeface="Arial" charset="0"/>
                <a:cs typeface="Arial" charset="0"/>
              </a:rPr>
              <a:t>Výjimky z ochrany osobních údajů</a:t>
            </a:r>
          </a:p>
        </p:txBody>
      </p:sp>
      <p:sp>
        <p:nvSpPr>
          <p:cNvPr id="99331" name="Rectangle 4"/>
          <p:cNvSpPr>
            <a:spLocks noChangeArrowheads="1"/>
          </p:cNvSpPr>
          <p:nvPr/>
        </p:nvSpPr>
        <p:spPr bwMode="auto">
          <a:xfrm>
            <a:off x="663575" y="1557338"/>
            <a:ext cx="7940675" cy="345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lgn="l" eaLnBrk="0" hangingPunct="0">
              <a:spcBef>
                <a:spcPct val="20000"/>
              </a:spcBef>
              <a:buChar char="•"/>
              <a:defRPr sz="3200">
                <a:solidFill>
                  <a:schemeClr val="tx1"/>
                </a:solidFill>
                <a:latin typeface="Arial Unicode MS" pitchFamily="34" charset="-128"/>
              </a:defRPr>
            </a:lvl1pPr>
            <a:lvl2pPr marL="742950" indent="-285750" algn="l" eaLnBrk="0" hangingPunct="0">
              <a:spcBef>
                <a:spcPct val="20000"/>
              </a:spcBef>
              <a:buChar char="–"/>
              <a:defRPr sz="2800">
                <a:solidFill>
                  <a:schemeClr val="tx1"/>
                </a:solidFill>
                <a:latin typeface="Arial Unicode MS" pitchFamily="34" charset="-128"/>
              </a:defRPr>
            </a:lvl2pPr>
            <a:lvl3pPr marL="1143000" indent="-228600" algn="l" eaLnBrk="0" hangingPunct="0">
              <a:spcBef>
                <a:spcPct val="20000"/>
              </a:spcBef>
              <a:buChar char="•"/>
              <a:defRPr sz="2400">
                <a:solidFill>
                  <a:schemeClr val="tx1"/>
                </a:solidFill>
                <a:latin typeface="Arial Unicode MS" pitchFamily="34" charset="-128"/>
              </a:defRPr>
            </a:lvl3pPr>
            <a:lvl4pPr marL="1600200" indent="-228600" algn="l" eaLnBrk="0" hangingPunct="0">
              <a:spcBef>
                <a:spcPct val="20000"/>
              </a:spcBef>
              <a:buChar char="–"/>
              <a:defRPr sz="2000">
                <a:solidFill>
                  <a:schemeClr val="tx1"/>
                </a:solidFill>
                <a:latin typeface="Arial Unicode MS" pitchFamily="34" charset="-128"/>
              </a:defRPr>
            </a:lvl4pPr>
            <a:lvl5pPr marL="2057400" indent="-228600" algn="l" eaLnBrk="0" hangingPunct="0">
              <a:spcBef>
                <a:spcPct val="20000"/>
              </a:spcBef>
              <a:buChar char="»"/>
              <a:defRPr sz="2000">
                <a:solidFill>
                  <a:schemeClr val="tx1"/>
                </a:solidFill>
                <a:latin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Arial Unicode MS" pitchFamily="34" charset="-128"/>
              </a:defRPr>
            </a:lvl9pPr>
          </a:lstStyle>
          <a:p>
            <a:pPr eaLnBrk="1" hangingPunct="1">
              <a:spcBef>
                <a:spcPts val="1800"/>
              </a:spcBef>
              <a:spcAft>
                <a:spcPts val="1200"/>
              </a:spcAft>
              <a:buFont typeface="Arial Unicode MS" pitchFamily="34" charset="-128"/>
              <a:buAutoNum type="arabicPeriod"/>
            </a:pPr>
            <a:r>
              <a:rPr lang="cs-CZ" altLang="cs-CZ" sz="2600" dirty="0"/>
              <a:t>souhlas subjektu údajů</a:t>
            </a:r>
          </a:p>
          <a:p>
            <a:pPr eaLnBrk="1" hangingPunct="1">
              <a:spcBef>
                <a:spcPts val="1800"/>
              </a:spcBef>
              <a:spcAft>
                <a:spcPts val="1200"/>
              </a:spcAft>
              <a:buFont typeface="Arial Unicode MS" pitchFamily="34" charset="-128"/>
              <a:buAutoNum type="arabicPeriod"/>
            </a:pPr>
            <a:r>
              <a:rPr lang="cs-CZ" altLang="cs-CZ" sz="2600" dirty="0"/>
              <a:t>občanskoprávní licence dle § 88-90 NOZ </a:t>
            </a:r>
          </a:p>
          <a:p>
            <a:pPr eaLnBrk="1" hangingPunct="1">
              <a:spcBef>
                <a:spcPts val="1800"/>
              </a:spcBef>
              <a:spcAft>
                <a:spcPts val="1200"/>
              </a:spcAft>
              <a:buFont typeface="Arial Unicode MS" pitchFamily="34" charset="-128"/>
              <a:buAutoNum type="arabicPeriod"/>
            </a:pPr>
            <a:r>
              <a:rPr lang="cs-CZ" altLang="cs-CZ" sz="2600" dirty="0"/>
              <a:t>zákonné licence dle § 5 odst. 2, § 9 ZOOÚ</a:t>
            </a:r>
          </a:p>
          <a:p>
            <a:pPr eaLnBrk="1" hangingPunct="1">
              <a:spcBef>
                <a:spcPts val="1800"/>
              </a:spcBef>
              <a:spcAft>
                <a:spcPts val="1200"/>
              </a:spcAft>
              <a:buFont typeface="Arial Unicode MS" pitchFamily="34" charset="-128"/>
              <a:buAutoNum type="arabicPeriod"/>
            </a:pPr>
            <a:r>
              <a:rPr lang="cs-CZ" altLang="cs-CZ" sz="2600" dirty="0"/>
              <a:t>oprávněně zveřejněné osobní údaje → veřejně přístupné registry dle § 5 odst. 5 InfZ !</a:t>
            </a:r>
          </a:p>
          <a:p>
            <a:pPr eaLnBrk="1" hangingPunct="1">
              <a:spcBef>
                <a:spcPts val="1800"/>
              </a:spcBef>
              <a:spcAft>
                <a:spcPts val="1200"/>
              </a:spcAft>
              <a:buFont typeface="Arial Unicode MS" pitchFamily="34" charset="-128"/>
              <a:buAutoNum type="arabicPeriod"/>
            </a:pPr>
            <a:r>
              <a:rPr lang="cs-CZ" altLang="cs-CZ" sz="2600" dirty="0"/>
              <a:t>základní osobní údaje o příjemcích veřejných prostředků dle § 8b InfZ </a:t>
            </a:r>
          </a:p>
        </p:txBody>
      </p:sp>
    </p:spTree>
  </p:cSld>
  <p:clrMapOvr>
    <a:masterClrMapping/>
  </p:clrMapOvr>
  <p:transition spd="med">
    <p:cut/>
    <p:sndAc>
      <p:stSnd>
        <p:snd r:embed="rId2" name="arrow.wav"/>
      </p:stSnd>
    </p:sndAc>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457200" y="198438"/>
            <a:ext cx="8229600" cy="1143000"/>
          </a:xfrm>
        </p:spPr>
        <p:txBody>
          <a:bodyPr/>
          <a:lstStyle/>
          <a:p>
            <a:pPr eaLnBrk="1" hangingPunct="1"/>
            <a:r>
              <a:rPr lang="cs-CZ" altLang="cs-CZ" sz="4200" b="1" dirty="0" smtClean="0">
                <a:solidFill>
                  <a:srgbClr val="CC0000"/>
                </a:solidFill>
                <a:latin typeface="Arial" charset="0"/>
                <a:cs typeface="Arial" charset="0"/>
              </a:rPr>
              <a:t>(Nové) občanskoprávní licence </a:t>
            </a:r>
          </a:p>
        </p:txBody>
      </p:sp>
      <p:sp>
        <p:nvSpPr>
          <p:cNvPr id="75780" name="Rectangle 4"/>
          <p:cNvSpPr>
            <a:spLocks noChangeArrowheads="1"/>
          </p:cNvSpPr>
          <p:nvPr/>
        </p:nvSpPr>
        <p:spPr bwMode="auto">
          <a:xfrm>
            <a:off x="663575" y="1557338"/>
            <a:ext cx="7940675" cy="4633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eaLnBrk="0" hangingPunct="0">
              <a:spcBef>
                <a:spcPct val="20000"/>
              </a:spcBef>
              <a:buChar char="•"/>
              <a:defRPr sz="3200">
                <a:solidFill>
                  <a:schemeClr val="tx1"/>
                </a:solidFill>
                <a:latin typeface="Arial Unicode MS" pitchFamily="34" charset="-128"/>
              </a:defRPr>
            </a:lvl1pPr>
            <a:lvl2pPr marL="742950" indent="-285750" algn="l" eaLnBrk="0" hangingPunct="0">
              <a:spcBef>
                <a:spcPct val="20000"/>
              </a:spcBef>
              <a:buChar char="–"/>
              <a:defRPr sz="2800">
                <a:solidFill>
                  <a:schemeClr val="tx1"/>
                </a:solidFill>
                <a:latin typeface="Arial Unicode MS" pitchFamily="34" charset="-128"/>
              </a:defRPr>
            </a:lvl2pPr>
            <a:lvl3pPr marL="1143000" indent="-228600" algn="l" eaLnBrk="0" hangingPunct="0">
              <a:spcBef>
                <a:spcPct val="20000"/>
              </a:spcBef>
              <a:buChar char="•"/>
              <a:defRPr sz="2400">
                <a:solidFill>
                  <a:schemeClr val="tx1"/>
                </a:solidFill>
                <a:latin typeface="Arial Unicode MS" pitchFamily="34" charset="-128"/>
              </a:defRPr>
            </a:lvl3pPr>
            <a:lvl4pPr marL="1600200" indent="-228600" algn="l" eaLnBrk="0" hangingPunct="0">
              <a:spcBef>
                <a:spcPct val="20000"/>
              </a:spcBef>
              <a:buChar char="–"/>
              <a:defRPr sz="2000">
                <a:solidFill>
                  <a:schemeClr val="tx1"/>
                </a:solidFill>
                <a:latin typeface="Arial Unicode MS" pitchFamily="34" charset="-128"/>
              </a:defRPr>
            </a:lvl4pPr>
            <a:lvl5pPr marL="2057400" indent="-228600" algn="l" eaLnBrk="0" hangingPunct="0">
              <a:spcBef>
                <a:spcPct val="20000"/>
              </a:spcBef>
              <a:buChar char="»"/>
              <a:defRPr sz="2000">
                <a:solidFill>
                  <a:schemeClr val="tx1"/>
                </a:solidFill>
                <a:latin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Arial Unicode MS" pitchFamily="34" charset="-128"/>
              </a:defRPr>
            </a:lvl9pPr>
          </a:lstStyle>
          <a:p>
            <a:pPr marL="0" indent="0" eaLnBrk="1" hangingPunct="1">
              <a:spcBef>
                <a:spcPts val="1800"/>
              </a:spcBef>
              <a:spcAft>
                <a:spcPts val="1200"/>
              </a:spcAft>
              <a:buFontTx/>
              <a:buNone/>
              <a:defRPr/>
            </a:pPr>
            <a:r>
              <a:rPr lang="cs-CZ" altLang="cs-CZ" sz="2600" dirty="0" smtClean="0"/>
              <a:t>§ 81 a násl. NOZ </a:t>
            </a:r>
            <a:r>
              <a:rPr lang="cs-CZ" altLang="cs-CZ" sz="2600" b="1" dirty="0" smtClean="0">
                <a:solidFill>
                  <a:srgbClr val="FFFF00"/>
                </a:solidFill>
              </a:rPr>
              <a:t>ochrana osobnosti</a:t>
            </a:r>
            <a:r>
              <a:rPr lang="cs-CZ" altLang="cs-CZ" sz="2600" dirty="0" smtClean="0"/>
              <a:t>, výjimky:</a:t>
            </a:r>
          </a:p>
          <a:p>
            <a:pPr eaLnBrk="1" hangingPunct="1">
              <a:spcBef>
                <a:spcPts val="1800"/>
              </a:spcBef>
              <a:spcAft>
                <a:spcPts val="1200"/>
              </a:spcAft>
              <a:defRPr/>
            </a:pPr>
            <a:r>
              <a:rPr lang="cs-CZ" altLang="cs-CZ" sz="2600" dirty="0" smtClean="0"/>
              <a:t>§ 88/1 NOZ – ochrana jiných práv</a:t>
            </a:r>
          </a:p>
          <a:p>
            <a:pPr eaLnBrk="1" hangingPunct="1">
              <a:spcBef>
                <a:spcPts val="1800"/>
              </a:spcBef>
              <a:spcAft>
                <a:spcPts val="1200"/>
              </a:spcAft>
              <a:defRPr/>
            </a:pPr>
            <a:r>
              <a:rPr lang="cs-CZ" altLang="cs-CZ" sz="2600" dirty="0" smtClean="0"/>
              <a:t>§ 88/2 NOZ – úřední licence, veřejná vystoupení ve veřejném zájmu</a:t>
            </a:r>
          </a:p>
          <a:p>
            <a:pPr eaLnBrk="1" hangingPunct="1">
              <a:spcBef>
                <a:spcPts val="1800"/>
              </a:spcBef>
              <a:spcAft>
                <a:spcPts val="1200"/>
              </a:spcAft>
              <a:defRPr/>
            </a:pPr>
            <a:r>
              <a:rPr lang="cs-CZ" altLang="cs-CZ" sz="2600" dirty="0" smtClean="0"/>
              <a:t>§ 89 NOZ – vědecká, umělecká a zpravodajská licence</a:t>
            </a:r>
          </a:p>
          <a:p>
            <a:pPr marL="0" indent="0" eaLnBrk="1" hangingPunct="1">
              <a:spcBef>
                <a:spcPts val="1800"/>
              </a:spcBef>
              <a:spcAft>
                <a:spcPts val="1200"/>
              </a:spcAft>
              <a:buFontTx/>
              <a:buNone/>
              <a:defRPr/>
            </a:pPr>
            <a:r>
              <a:rPr lang="cs-CZ" altLang="cs-CZ" sz="2600" dirty="0" smtClean="0"/>
              <a:t>+ § 90 NOZ – proporcionalita!</a:t>
            </a:r>
          </a:p>
        </p:txBody>
      </p:sp>
    </p:spTree>
  </p:cSld>
  <p:clrMapOvr>
    <a:masterClrMapping/>
  </p:clrMapOvr>
  <p:transition spd="med">
    <p:cut/>
    <p:sndAc>
      <p:stSnd>
        <p:snd r:embed="rId2" name="arrow.wav"/>
      </p:stSnd>
    </p:sndAc>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body" idx="1"/>
          </p:nvPr>
        </p:nvSpPr>
        <p:spPr>
          <a:xfrm>
            <a:off x="457200" y="1628775"/>
            <a:ext cx="8229600" cy="4895850"/>
          </a:xfrm>
        </p:spPr>
        <p:txBody>
          <a:bodyPr/>
          <a:lstStyle/>
          <a:p>
            <a:pPr marL="0" indent="0" eaLnBrk="1" hangingPunct="1">
              <a:spcBef>
                <a:spcPts val="1800"/>
              </a:spcBef>
              <a:buFontTx/>
              <a:buNone/>
            </a:pPr>
            <a:r>
              <a:rPr lang="cs-CZ" altLang="cs-CZ" sz="2400" i="1" smtClean="0">
                <a:latin typeface="Arial" charset="0"/>
                <a:cs typeface="Arial" charset="0"/>
              </a:rPr>
              <a:t>Věcí veřejnou jsou veškeré agendy státních institucí jakož i činnost osob působících ve veřejném životě, tj. např. činnost </a:t>
            </a:r>
            <a:r>
              <a:rPr lang="cs-CZ" altLang="cs-CZ" sz="2400" i="1" u="sng" smtClean="0">
                <a:latin typeface="Arial" charset="0"/>
                <a:cs typeface="Arial" charset="0"/>
              </a:rPr>
              <a:t>politiků</a:t>
            </a:r>
            <a:r>
              <a:rPr lang="cs-CZ" altLang="cs-CZ" sz="2400" i="1" smtClean="0">
                <a:latin typeface="Arial" charset="0"/>
                <a:cs typeface="Arial" charset="0"/>
              </a:rPr>
              <a:t> místních i celostátních, </a:t>
            </a:r>
            <a:r>
              <a:rPr lang="cs-CZ" altLang="cs-CZ" sz="2400" i="1" u="sng" smtClean="0">
                <a:latin typeface="Arial" charset="0"/>
                <a:cs typeface="Arial" charset="0"/>
              </a:rPr>
              <a:t>úředníků</a:t>
            </a:r>
            <a:r>
              <a:rPr lang="cs-CZ" altLang="cs-CZ" sz="2400" i="1" smtClean="0">
                <a:latin typeface="Arial" charset="0"/>
                <a:cs typeface="Arial" charset="0"/>
              </a:rPr>
              <a:t>, </a:t>
            </a:r>
            <a:r>
              <a:rPr lang="cs-CZ" altLang="cs-CZ" sz="2400" i="1" u="sng" smtClean="0">
                <a:latin typeface="Arial" charset="0"/>
                <a:cs typeface="Arial" charset="0"/>
              </a:rPr>
              <a:t>soudců</a:t>
            </a:r>
            <a:r>
              <a:rPr lang="cs-CZ" altLang="cs-CZ" sz="2400" i="1" smtClean="0">
                <a:latin typeface="Arial" charset="0"/>
                <a:cs typeface="Arial" charset="0"/>
              </a:rPr>
              <a:t>, </a:t>
            </a:r>
            <a:r>
              <a:rPr lang="cs-CZ" altLang="cs-CZ" sz="2400" i="1" u="sng" smtClean="0">
                <a:latin typeface="Arial" charset="0"/>
                <a:cs typeface="Arial" charset="0"/>
              </a:rPr>
              <a:t>advokátů</a:t>
            </a:r>
            <a:r>
              <a:rPr lang="cs-CZ" altLang="cs-CZ" sz="2400" i="1" smtClean="0">
                <a:latin typeface="Arial" charset="0"/>
                <a:cs typeface="Arial" charset="0"/>
              </a:rPr>
              <a:t>, popř. </a:t>
            </a:r>
            <a:r>
              <a:rPr lang="cs-CZ" altLang="cs-CZ" sz="2400" i="1" u="sng" smtClean="0">
                <a:latin typeface="Arial" charset="0"/>
                <a:cs typeface="Arial" charset="0"/>
              </a:rPr>
              <a:t>kandidátů</a:t>
            </a:r>
            <a:r>
              <a:rPr lang="cs-CZ" altLang="cs-CZ" sz="2400" i="1" smtClean="0">
                <a:latin typeface="Arial" charset="0"/>
                <a:cs typeface="Arial" charset="0"/>
              </a:rPr>
              <a:t> či čekatelů na tyto funkce; věcí veřejnou je ovšem i umění včetně </a:t>
            </a:r>
            <a:r>
              <a:rPr lang="cs-CZ" altLang="cs-CZ" sz="2400" i="1" u="sng" smtClean="0">
                <a:latin typeface="Arial" charset="0"/>
                <a:cs typeface="Arial" charset="0"/>
              </a:rPr>
              <a:t>novinářských aktivit</a:t>
            </a:r>
            <a:r>
              <a:rPr lang="cs-CZ" altLang="cs-CZ" sz="2400" i="1" smtClean="0">
                <a:latin typeface="Arial" charset="0"/>
                <a:cs typeface="Arial" charset="0"/>
              </a:rPr>
              <a:t> a </a:t>
            </a:r>
            <a:r>
              <a:rPr lang="cs-CZ" altLang="cs-CZ" sz="2400" i="1" u="sng" smtClean="0">
                <a:latin typeface="Arial" charset="0"/>
                <a:cs typeface="Arial" charset="0"/>
              </a:rPr>
              <a:t>showbyznysu</a:t>
            </a:r>
            <a:r>
              <a:rPr lang="cs-CZ" altLang="cs-CZ" sz="2400" i="1" smtClean="0">
                <a:latin typeface="Arial" charset="0"/>
                <a:cs typeface="Arial" charset="0"/>
              </a:rPr>
              <a:t> a dále </a:t>
            </a:r>
            <a:r>
              <a:rPr lang="cs-CZ" altLang="cs-CZ" sz="2400" i="1" u="sng" smtClean="0">
                <a:latin typeface="Arial" charset="0"/>
                <a:cs typeface="Arial" charset="0"/>
              </a:rPr>
              <a:t>vše, co na sebe upoutává veřejnou pozornost</a:t>
            </a:r>
            <a:r>
              <a:rPr lang="cs-CZ" altLang="cs-CZ" sz="2400" i="1" smtClean="0">
                <a:latin typeface="Arial" charset="0"/>
                <a:cs typeface="Arial" charset="0"/>
              </a:rPr>
              <a:t>. </a:t>
            </a:r>
          </a:p>
          <a:p>
            <a:pPr marL="0" indent="0" eaLnBrk="1" hangingPunct="1">
              <a:spcBef>
                <a:spcPts val="1800"/>
              </a:spcBef>
              <a:buFontTx/>
              <a:buNone/>
            </a:pPr>
            <a:r>
              <a:rPr lang="cs-CZ" altLang="cs-CZ" sz="2400" i="1" smtClean="0">
                <a:latin typeface="Arial" charset="0"/>
                <a:cs typeface="Arial" charset="0"/>
              </a:rPr>
              <a:t>Tyto veřejné záležitosti mohou být veřejně posuzovány. Při kritice veřejné záležitosti vykonávané veřejně působícími osobami platí presumpce, že jde o kritiku ústavně konfor-mní. Jde o výraz demokratického principu participace členů občanské společnosti  na věcech veřejných.</a:t>
            </a:r>
          </a:p>
        </p:txBody>
      </p:sp>
      <p:sp>
        <p:nvSpPr>
          <p:cNvPr id="101379" name="Rectangle 3"/>
          <p:cNvSpPr>
            <a:spLocks noGrp="1" noChangeArrowheads="1"/>
          </p:cNvSpPr>
          <p:nvPr>
            <p:ph type="title"/>
          </p:nvPr>
        </p:nvSpPr>
        <p:spPr>
          <a:xfrm>
            <a:off x="457200" y="269875"/>
            <a:ext cx="8229600" cy="1143000"/>
          </a:xfrm>
        </p:spPr>
        <p:txBody>
          <a:bodyPr/>
          <a:lstStyle/>
          <a:p>
            <a:pPr eaLnBrk="1" hangingPunct="1"/>
            <a:r>
              <a:rPr lang="cs-CZ" altLang="cs-CZ" sz="4200" b="1" smtClean="0">
                <a:solidFill>
                  <a:srgbClr val="CC0000"/>
                </a:solidFill>
                <a:latin typeface="Arial" charset="0"/>
                <a:cs typeface="Arial" charset="0"/>
              </a:rPr>
              <a:t>Nález I. ÚS 453/03 </a:t>
            </a:r>
            <a:br>
              <a:rPr lang="cs-CZ" altLang="cs-CZ" sz="4200" b="1" smtClean="0">
                <a:solidFill>
                  <a:srgbClr val="CC0000"/>
                </a:solidFill>
                <a:latin typeface="Arial" charset="0"/>
                <a:cs typeface="Arial" charset="0"/>
              </a:rPr>
            </a:br>
            <a:r>
              <a:rPr lang="cs-CZ" altLang="cs-CZ" sz="3600" b="1" smtClean="0">
                <a:solidFill>
                  <a:srgbClr val="CC0000"/>
                </a:solidFill>
                <a:latin typeface="Arial" charset="0"/>
                <a:cs typeface="Arial" charset="0"/>
              </a:rPr>
              <a:t>(Ivan Brezina vers. Miloš Zeman)</a:t>
            </a:r>
          </a:p>
        </p:txBody>
      </p:sp>
    </p:spTree>
  </p:cSld>
  <p:clrMapOvr>
    <a:masterClrMapping/>
  </p:clrMapOvr>
  <p:transition spd="med">
    <p:cut/>
    <p:sndAc>
      <p:stSnd>
        <p:snd r:embed="rId2" name="arrow.wav"/>
      </p:stSnd>
    </p:sndAc>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body" idx="1"/>
          </p:nvPr>
        </p:nvSpPr>
        <p:spPr>
          <a:xfrm>
            <a:off x="457200" y="1412875"/>
            <a:ext cx="8229600" cy="4895850"/>
          </a:xfrm>
        </p:spPr>
        <p:txBody>
          <a:bodyPr/>
          <a:lstStyle/>
          <a:p>
            <a:pPr marL="0" indent="0" eaLnBrk="1" hangingPunct="1">
              <a:spcBef>
                <a:spcPts val="1800"/>
              </a:spcBef>
              <a:buFontTx/>
              <a:buNone/>
            </a:pPr>
            <a:r>
              <a:rPr lang="cs-CZ" altLang="cs-CZ" sz="2400" b="1" dirty="0" smtClean="0">
                <a:solidFill>
                  <a:srgbClr val="FFFF00"/>
                </a:solidFill>
              </a:rPr>
              <a:t>NS USA: New York </a:t>
            </a:r>
            <a:r>
              <a:rPr lang="cs-CZ" altLang="cs-CZ" sz="2400" b="1" dirty="0" err="1" smtClean="0">
                <a:solidFill>
                  <a:srgbClr val="FFFF00"/>
                </a:solidFill>
              </a:rPr>
              <a:t>Times</a:t>
            </a:r>
            <a:r>
              <a:rPr lang="cs-CZ" altLang="cs-CZ" sz="2400" b="1" dirty="0" smtClean="0">
                <a:solidFill>
                  <a:srgbClr val="FFFF00"/>
                </a:solidFill>
              </a:rPr>
              <a:t> v. </a:t>
            </a:r>
            <a:r>
              <a:rPr lang="cs-CZ" altLang="cs-CZ" sz="2400" b="1" dirty="0" err="1" smtClean="0">
                <a:solidFill>
                  <a:srgbClr val="FFFF00"/>
                </a:solidFill>
              </a:rPr>
              <a:t>Sullivan</a:t>
            </a:r>
            <a:r>
              <a:rPr lang="cs-CZ" altLang="cs-CZ" sz="2400" b="1" dirty="0" smtClean="0">
                <a:solidFill>
                  <a:srgbClr val="FFFF00"/>
                </a:solidFill>
              </a:rPr>
              <a:t> 1964</a:t>
            </a:r>
          </a:p>
          <a:p>
            <a:pPr marL="0" indent="0" eaLnBrk="1" hangingPunct="1">
              <a:spcBef>
                <a:spcPts val="1800"/>
              </a:spcBef>
              <a:buFontTx/>
              <a:buNone/>
            </a:pPr>
            <a:r>
              <a:rPr lang="cs-CZ" altLang="cs-CZ" sz="2400" b="1" dirty="0" smtClean="0"/>
              <a:t>Snížený standard ochrany</a:t>
            </a:r>
            <a:r>
              <a:rPr lang="cs-CZ" altLang="cs-CZ" sz="2400" dirty="0" smtClean="0"/>
              <a:t> – veřejný funkcionář může dostat odškodné jen tehdy, když o něm mluvčí prohlásí něco urážlivého a nepravdivého, zároveň si je této nepravdivosti vědom, případně je s ní srozuměn. </a:t>
            </a:r>
          </a:p>
          <a:p>
            <a:pPr marL="0" indent="0" eaLnBrk="1" hangingPunct="1">
              <a:spcBef>
                <a:spcPts val="1800"/>
              </a:spcBef>
              <a:buFontTx/>
              <a:buNone/>
            </a:pPr>
            <a:r>
              <a:rPr lang="cs-CZ" altLang="cs-CZ" sz="2400" i="1" dirty="0" smtClean="0">
                <a:latin typeface="Arial" charset="0"/>
                <a:cs typeface="Arial" charset="0"/>
              </a:rPr>
              <a:t>Důvody: </a:t>
            </a:r>
          </a:p>
          <a:p>
            <a:pPr marL="0" indent="0" eaLnBrk="1" hangingPunct="1">
              <a:spcBef>
                <a:spcPts val="1800"/>
              </a:spcBef>
              <a:buFontTx/>
              <a:buNone/>
            </a:pPr>
            <a:r>
              <a:rPr lang="cs-CZ" altLang="cs-CZ" sz="2400" i="1" dirty="0" smtClean="0">
                <a:latin typeface="Arial" charset="0"/>
                <a:cs typeface="Arial" charset="0"/>
              </a:rPr>
              <a:t>1. </a:t>
            </a:r>
            <a:r>
              <a:rPr lang="cs-CZ" altLang="cs-CZ" sz="2400" dirty="0" smtClean="0"/>
              <a:t>snazší přístup do médií s možností obhajoby (týká se zejména pomluvy, soukromí v menší míře) </a:t>
            </a:r>
          </a:p>
          <a:p>
            <a:pPr marL="0" indent="0" eaLnBrk="1" hangingPunct="1">
              <a:spcBef>
                <a:spcPts val="1800"/>
              </a:spcBef>
              <a:buFontTx/>
              <a:buNone/>
            </a:pPr>
            <a:r>
              <a:rPr lang="cs-CZ" altLang="cs-CZ" sz="2400" i="1" dirty="0" smtClean="0">
                <a:latin typeface="Arial" charset="0"/>
                <a:cs typeface="Arial" charset="0"/>
              </a:rPr>
              <a:t>2. </a:t>
            </a:r>
            <a:r>
              <a:rPr lang="cs-CZ" altLang="cs-CZ" sz="2400" dirty="0" smtClean="0">
                <a:latin typeface="Arial" charset="0"/>
                <a:cs typeface="Arial" charset="0"/>
              </a:rPr>
              <a:t>mediální pozornost z titulu funkce, zostřená odpovědnost a společenská kontrola</a:t>
            </a:r>
          </a:p>
        </p:txBody>
      </p:sp>
      <p:sp>
        <p:nvSpPr>
          <p:cNvPr id="102403" name="Rectangle 3"/>
          <p:cNvSpPr>
            <a:spLocks noGrp="1" noChangeArrowheads="1"/>
          </p:cNvSpPr>
          <p:nvPr>
            <p:ph type="title"/>
          </p:nvPr>
        </p:nvSpPr>
        <p:spPr>
          <a:xfrm>
            <a:off x="457200" y="198438"/>
            <a:ext cx="8229600" cy="1143000"/>
          </a:xfrm>
        </p:spPr>
        <p:txBody>
          <a:bodyPr/>
          <a:lstStyle/>
          <a:p>
            <a:pPr eaLnBrk="1" hangingPunct="1"/>
            <a:r>
              <a:rPr lang="cs-CZ" altLang="cs-CZ" sz="4200" b="1" dirty="0" smtClean="0">
                <a:solidFill>
                  <a:srgbClr val="CC0000"/>
                </a:solidFill>
                <a:latin typeface="Arial" charset="0"/>
                <a:cs typeface="Arial" charset="0"/>
              </a:rPr>
              <a:t>Doktrína veřejně známé osoby</a:t>
            </a:r>
          </a:p>
        </p:txBody>
      </p:sp>
    </p:spTree>
  </p:cSld>
  <p:clrMapOvr>
    <a:masterClrMapping/>
  </p:clrMapOvr>
  <p:transition spd="med">
    <p:cut/>
    <p:sndAc>
      <p:stSnd>
        <p:snd r:embed="rId2" name="arrow.wav"/>
      </p:stSnd>
    </p:sndAc>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body" idx="1"/>
          </p:nvPr>
        </p:nvSpPr>
        <p:spPr>
          <a:xfrm>
            <a:off x="395288" y="1268413"/>
            <a:ext cx="8362950" cy="5329237"/>
          </a:xfrm>
        </p:spPr>
        <p:txBody>
          <a:bodyPr/>
          <a:lstStyle/>
          <a:p>
            <a:pPr marL="457200" indent="-457200" eaLnBrk="1" hangingPunct="1">
              <a:spcBef>
                <a:spcPts val="2400"/>
              </a:spcBef>
              <a:buFontTx/>
              <a:buAutoNum type="arabicPeriod"/>
            </a:pPr>
            <a:r>
              <a:rPr lang="cs-CZ" altLang="cs-CZ" sz="2400" b="1" smtClean="0">
                <a:solidFill>
                  <a:srgbClr val="FFFF00"/>
                </a:solidFill>
              </a:rPr>
              <a:t>veřejně činná osoba</a:t>
            </a:r>
            <a:r>
              <a:rPr lang="cs-CZ" altLang="cs-CZ" sz="2400" smtClean="0"/>
              <a:t> – veřejný funkcionář placený z veřejných rozpočtů (zejm. politik); před voliči „svlečený donaha“, musí snést velké zásahy do soukromí, majetku, politické i osobní minulosti; kritériem je význam funkce </a:t>
            </a:r>
          </a:p>
          <a:p>
            <a:pPr marL="457200" indent="-457200" eaLnBrk="1" hangingPunct="1">
              <a:spcBef>
                <a:spcPts val="2400"/>
              </a:spcBef>
              <a:buFontTx/>
              <a:buAutoNum type="arabicPeriod"/>
            </a:pPr>
            <a:r>
              <a:rPr lang="cs-CZ" altLang="cs-CZ" sz="2400" b="1" smtClean="0">
                <a:solidFill>
                  <a:srgbClr val="FFFF00"/>
                </a:solidFill>
              </a:rPr>
              <a:t>veřejně známá osoba</a:t>
            </a:r>
            <a:r>
              <a:rPr lang="cs-CZ" altLang="cs-CZ" sz="2400" smtClean="0"/>
              <a:t> – celebrita využívající záměrně mediální pozornost; superstar, pop, film, sport , média; Kokainfest, </a:t>
            </a:r>
            <a:r>
              <a:rPr lang="de-DE" altLang="cs-CZ" sz="2400" smtClean="0"/>
              <a:t>Axel Springer AG </a:t>
            </a:r>
            <a:r>
              <a:rPr lang="cs-CZ" altLang="cs-CZ" sz="2400" smtClean="0"/>
              <a:t>(Bild) – </a:t>
            </a:r>
            <a:r>
              <a:rPr lang="de-DE" altLang="cs-CZ" sz="2400" smtClean="0"/>
              <a:t>Německo</a:t>
            </a:r>
            <a:r>
              <a:rPr lang="cs-CZ" altLang="cs-CZ" sz="2400" smtClean="0"/>
              <a:t>, 2012 Rejžek–Vondráčková </a:t>
            </a:r>
            <a:r>
              <a:rPr lang="de-DE" altLang="cs-CZ" sz="2400" smtClean="0"/>
              <a:t>I.ÚS 367/03</a:t>
            </a:r>
            <a:r>
              <a:rPr lang="cs-CZ" altLang="cs-CZ" sz="2400" smtClean="0"/>
              <a:t>, Viewegh I.ÚS156/09</a:t>
            </a:r>
          </a:p>
          <a:p>
            <a:pPr marL="457200" indent="-457200" eaLnBrk="1" hangingPunct="1">
              <a:spcBef>
                <a:spcPts val="2400"/>
              </a:spcBef>
              <a:buFontTx/>
              <a:buAutoNum type="arabicPeriod"/>
            </a:pPr>
            <a:r>
              <a:rPr lang="cs-CZ" altLang="cs-CZ" sz="2400" b="1" smtClean="0">
                <a:solidFill>
                  <a:srgbClr val="FFFF00"/>
                </a:solidFill>
                <a:latin typeface="Arial" charset="0"/>
                <a:cs typeface="Arial" charset="0"/>
              </a:rPr>
              <a:t>odvozená veřejně známá osoba</a:t>
            </a:r>
            <a:r>
              <a:rPr lang="cs-CZ" altLang="cs-CZ" sz="2400" smtClean="0">
                <a:latin typeface="Arial" charset="0"/>
                <a:cs typeface="Arial" charset="0"/>
              </a:rPr>
              <a:t> – </a:t>
            </a:r>
            <a:r>
              <a:rPr lang="cs-CZ" altLang="cs-CZ" sz="2400" smtClean="0"/>
              <a:t>děti a partneři celebrit, aristokracie, osoby, které jsou „lovnou zvěří paparaziů“, ačkoliv si veřejnou sféru sami nevybrali             dopr. nehoda manžela H. Fibingerové, II.ÚS 171/12</a:t>
            </a:r>
          </a:p>
          <a:p>
            <a:pPr marL="457200" indent="-457200" eaLnBrk="1" hangingPunct="1">
              <a:spcBef>
                <a:spcPts val="2400"/>
              </a:spcBef>
              <a:buFontTx/>
              <a:buAutoNum type="arabicPeriod"/>
            </a:pPr>
            <a:r>
              <a:rPr lang="en-US" altLang="cs-CZ" sz="2400" smtClean="0"/>
              <a:t> </a:t>
            </a:r>
            <a:endParaRPr lang="cs-CZ" altLang="cs-CZ" sz="2400" smtClean="0"/>
          </a:p>
          <a:p>
            <a:pPr marL="457200" indent="-457200" eaLnBrk="1" hangingPunct="1">
              <a:spcBef>
                <a:spcPts val="2400"/>
              </a:spcBef>
              <a:buFontTx/>
              <a:buAutoNum type="arabicPeriod"/>
            </a:pPr>
            <a:endParaRPr lang="cs-CZ" altLang="cs-CZ" sz="2400" smtClean="0">
              <a:latin typeface="Arial" charset="0"/>
              <a:cs typeface="Arial" charset="0"/>
            </a:endParaRPr>
          </a:p>
        </p:txBody>
      </p:sp>
      <p:sp>
        <p:nvSpPr>
          <p:cNvPr id="103427" name="Rectangle 3"/>
          <p:cNvSpPr>
            <a:spLocks noGrp="1" noChangeArrowheads="1"/>
          </p:cNvSpPr>
          <p:nvPr>
            <p:ph type="title"/>
          </p:nvPr>
        </p:nvSpPr>
        <p:spPr>
          <a:xfrm>
            <a:off x="457200" y="115888"/>
            <a:ext cx="8229600" cy="1143000"/>
          </a:xfrm>
        </p:spPr>
        <p:txBody>
          <a:bodyPr/>
          <a:lstStyle/>
          <a:p>
            <a:pPr eaLnBrk="1" hangingPunct="1"/>
            <a:r>
              <a:rPr lang="cs-CZ" altLang="cs-CZ" sz="4200" b="1" smtClean="0">
                <a:solidFill>
                  <a:srgbClr val="CC0000"/>
                </a:solidFill>
                <a:latin typeface="Arial" charset="0"/>
                <a:cs typeface="Arial" charset="0"/>
              </a:rPr>
              <a:t>Dělení veřejně známých osob</a:t>
            </a:r>
          </a:p>
        </p:txBody>
      </p:sp>
    </p:spTree>
  </p:cSld>
  <p:clrMapOvr>
    <a:masterClrMapping/>
  </p:clrMapOvr>
  <p:transition spd="med">
    <p:cut/>
    <p:sndAc>
      <p:stSnd>
        <p:snd r:embed="rId2" name="arrow.wav"/>
      </p:stSnd>
    </p:sndAc>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body" idx="1"/>
          </p:nvPr>
        </p:nvSpPr>
        <p:spPr>
          <a:xfrm>
            <a:off x="457200" y="1412875"/>
            <a:ext cx="8229600" cy="4895850"/>
          </a:xfrm>
        </p:spPr>
        <p:txBody>
          <a:bodyPr/>
          <a:lstStyle/>
          <a:p>
            <a:pPr marL="457200" indent="-457200" eaLnBrk="1" hangingPunct="1">
              <a:spcBef>
                <a:spcPts val="2400"/>
              </a:spcBef>
              <a:buFont typeface="+mj-lt"/>
              <a:buAutoNum type="arabicPeriod" startAt="4"/>
              <a:defRPr/>
            </a:pPr>
            <a:r>
              <a:rPr lang="cs-CZ" sz="2400" b="1" dirty="0" smtClean="0">
                <a:solidFill>
                  <a:srgbClr val="FFFF00"/>
                </a:solidFill>
              </a:rPr>
              <a:t>veřejně známá osoba ad hoc</a:t>
            </a:r>
          </a:p>
          <a:p>
            <a:pPr eaLnBrk="1" hangingPunct="1">
              <a:spcBef>
                <a:spcPts val="2400"/>
              </a:spcBef>
              <a:buFont typeface="Courier New" panose="02070309020205020404" pitchFamily="49" charset="0"/>
              <a:buChar char="o"/>
              <a:defRPr/>
            </a:pPr>
            <a:r>
              <a:rPr lang="cs-CZ" sz="2400" dirty="0" smtClean="0"/>
              <a:t>dočasně známá osoba – v dobrém i špatném smyslu kvůli nahodilé události (hrdina)</a:t>
            </a:r>
          </a:p>
          <a:p>
            <a:pPr eaLnBrk="1" hangingPunct="1">
              <a:spcBef>
                <a:spcPts val="2400"/>
              </a:spcBef>
              <a:buFont typeface="Courier New" panose="02070309020205020404" pitchFamily="49" charset="0"/>
              <a:buChar char="o"/>
              <a:defRPr/>
            </a:pPr>
            <a:r>
              <a:rPr lang="cs-CZ" sz="2400" dirty="0" smtClean="0"/>
              <a:t>oběť „prominentních“ trestných činů (Jakub a Ondřej Mauerovi, Kuřimská kauza → tzv. „náhubkový“ zákon)</a:t>
            </a:r>
          </a:p>
          <a:p>
            <a:pPr eaLnBrk="1" hangingPunct="1">
              <a:spcBef>
                <a:spcPts val="2400"/>
              </a:spcBef>
              <a:buFont typeface="Courier New" panose="02070309020205020404" pitchFamily="49" charset="0"/>
              <a:buChar char="o"/>
              <a:defRPr/>
            </a:pPr>
            <a:r>
              <a:rPr lang="cs-CZ" sz="2400" dirty="0" smtClean="0"/>
              <a:t>pachatel „prominentních“ trestných činů</a:t>
            </a:r>
            <a:r>
              <a:rPr lang="cs-CZ" altLang="cs-CZ" sz="2400" dirty="0" smtClean="0">
                <a:latin typeface="Arial" charset="0"/>
                <a:cs typeface="Arial" charset="0"/>
              </a:rPr>
              <a:t> (Jiří Kajínek)</a:t>
            </a:r>
          </a:p>
          <a:p>
            <a:pPr marL="457200" indent="-457200" eaLnBrk="1" hangingPunct="1">
              <a:spcBef>
                <a:spcPts val="2400"/>
              </a:spcBef>
              <a:buFont typeface="+mj-lt"/>
              <a:buAutoNum type="arabicPeriod" startAt="5"/>
              <a:defRPr/>
            </a:pPr>
            <a:r>
              <a:rPr lang="cs-CZ" sz="2400" b="1" dirty="0" smtClean="0">
                <a:solidFill>
                  <a:srgbClr val="FFFF00"/>
                </a:solidFill>
              </a:rPr>
              <a:t>veřejně známá osoba v elektronické době</a:t>
            </a:r>
          </a:p>
          <a:p>
            <a:pPr marL="0" indent="0" eaLnBrk="1" hangingPunct="1">
              <a:spcBef>
                <a:spcPts val="2400"/>
              </a:spcBef>
              <a:buFontTx/>
              <a:buNone/>
              <a:defRPr/>
            </a:pPr>
            <a:r>
              <a:rPr lang="cs-CZ" sz="2400" i="1" dirty="0" smtClean="0"/>
              <a:t>„Éra </a:t>
            </a:r>
            <a:r>
              <a:rPr lang="cs-CZ" sz="2400" i="1" dirty="0"/>
              <a:t>soukromí je u konce</a:t>
            </a:r>
            <a:r>
              <a:rPr lang="cs-CZ" sz="2400" i="1" dirty="0" smtClean="0"/>
              <a:t>.“  </a:t>
            </a:r>
            <a:r>
              <a:rPr lang="cs-CZ" sz="2400" dirty="0" smtClean="0"/>
              <a:t>Mark </a:t>
            </a:r>
            <a:r>
              <a:rPr lang="cs-CZ" sz="2400" dirty="0"/>
              <a:t>Zuckerberg </a:t>
            </a:r>
            <a:r>
              <a:rPr lang="cs-CZ" sz="2400" dirty="0" smtClean="0"/>
              <a:t>, Facebook</a:t>
            </a:r>
            <a:endParaRPr lang="cs-CZ" altLang="cs-CZ" sz="2400" dirty="0" smtClean="0">
              <a:latin typeface="Arial" charset="0"/>
              <a:cs typeface="Arial" charset="0"/>
            </a:endParaRPr>
          </a:p>
        </p:txBody>
      </p:sp>
      <p:sp>
        <p:nvSpPr>
          <p:cNvPr id="104451" name="Rectangle 3"/>
          <p:cNvSpPr>
            <a:spLocks noGrp="1" noChangeArrowheads="1"/>
          </p:cNvSpPr>
          <p:nvPr>
            <p:ph type="title"/>
          </p:nvPr>
        </p:nvSpPr>
        <p:spPr>
          <a:xfrm>
            <a:off x="457200" y="198438"/>
            <a:ext cx="8229600" cy="1143000"/>
          </a:xfrm>
        </p:spPr>
        <p:txBody>
          <a:bodyPr/>
          <a:lstStyle/>
          <a:p>
            <a:pPr eaLnBrk="1" hangingPunct="1"/>
            <a:r>
              <a:rPr lang="cs-CZ" altLang="cs-CZ" sz="4200" b="1" smtClean="0">
                <a:solidFill>
                  <a:srgbClr val="CC0000"/>
                </a:solidFill>
                <a:latin typeface="Arial" charset="0"/>
                <a:cs typeface="Arial" charset="0"/>
              </a:rPr>
              <a:t>Dělení veřejně známých osob</a:t>
            </a:r>
          </a:p>
        </p:txBody>
      </p:sp>
    </p:spTree>
  </p:cSld>
  <p:clrMapOvr>
    <a:masterClrMapping/>
  </p:clrMapOvr>
  <p:transition spd="med">
    <p:cut/>
    <p:sndAc>
      <p:stSnd>
        <p:snd r:embed="rId2" name="arrow.wav"/>
      </p:stSnd>
    </p:sndAc>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body" idx="1"/>
          </p:nvPr>
        </p:nvSpPr>
        <p:spPr>
          <a:xfrm>
            <a:off x="457200" y="1125538"/>
            <a:ext cx="8229600" cy="4895850"/>
          </a:xfrm>
        </p:spPr>
        <p:txBody>
          <a:bodyPr/>
          <a:lstStyle/>
          <a:p>
            <a:pPr eaLnBrk="1" hangingPunct="1">
              <a:spcBef>
                <a:spcPts val="2400"/>
              </a:spcBef>
              <a:buFont typeface="Wingdings" pitchFamily="2" charset="2"/>
              <a:buChar char="ü"/>
            </a:pPr>
            <a:r>
              <a:rPr lang="cs-CZ" altLang="cs-CZ" sz="2400" dirty="0" smtClean="0"/>
              <a:t>skutkové tvrzení a hodnotící úsudek, justiční mafie</a:t>
            </a:r>
          </a:p>
          <a:p>
            <a:pPr eaLnBrk="1" hangingPunct="1">
              <a:spcBef>
                <a:spcPts val="2400"/>
              </a:spcBef>
              <a:buFont typeface="Wingdings" pitchFamily="2" charset="2"/>
              <a:buChar char="ü"/>
            </a:pPr>
            <a:r>
              <a:rPr lang="cs-CZ" altLang="cs-CZ" sz="2400" dirty="0" smtClean="0"/>
              <a:t>spoluzavinění oběti – jak se na narušování svého soukromí a využívání médií podílela dotčená osoba Březina v. </a:t>
            </a:r>
            <a:r>
              <a:rPr lang="cs-CZ" altLang="cs-CZ" sz="2400" dirty="0" err="1" smtClean="0"/>
              <a:t>Ringier</a:t>
            </a:r>
            <a:r>
              <a:rPr lang="cs-CZ" altLang="cs-CZ" sz="2400" dirty="0" smtClean="0"/>
              <a:t> ČR (Reflex), (exces) II.ÚS 468/03. Opačně P. Paroubková I.ÚS 2246/12</a:t>
            </a:r>
          </a:p>
          <a:p>
            <a:pPr eaLnBrk="1" hangingPunct="1">
              <a:spcBef>
                <a:spcPts val="2400"/>
              </a:spcBef>
              <a:buFont typeface="Wingdings" pitchFamily="2" charset="2"/>
              <a:buChar char="ü"/>
            </a:pPr>
            <a:r>
              <a:rPr lang="cs-CZ" altLang="cs-CZ" sz="2400" dirty="0" smtClean="0"/>
              <a:t>přínos veřejnému zájmu (M. Topolánek v Itálii X P. Buzková v Chorvatsku)</a:t>
            </a:r>
          </a:p>
          <a:p>
            <a:pPr eaLnBrk="1" hangingPunct="1">
              <a:spcBef>
                <a:spcPts val="2400"/>
              </a:spcBef>
              <a:buFont typeface="Wingdings" pitchFamily="2" charset="2"/>
              <a:buChar char="ü"/>
            </a:pPr>
            <a:r>
              <a:rPr lang="cs-CZ" altLang="cs-CZ" sz="2400" dirty="0" smtClean="0"/>
              <a:t>způsob pořízení, způsob vyjádření a veřejný kontext informace (Caroline von Hannover II.)</a:t>
            </a:r>
            <a:endParaRPr lang="cs-CZ" altLang="cs-CZ" sz="2400" dirty="0" smtClean="0">
              <a:latin typeface="Arial" charset="0"/>
              <a:cs typeface="Arial" charset="0"/>
            </a:endParaRPr>
          </a:p>
          <a:p>
            <a:pPr eaLnBrk="1" hangingPunct="1">
              <a:spcBef>
                <a:spcPts val="2400"/>
              </a:spcBef>
              <a:buFont typeface="Wingdings" pitchFamily="2" charset="2"/>
              <a:buChar char="ü"/>
            </a:pPr>
            <a:r>
              <a:rPr lang="cs-CZ" altLang="cs-CZ" sz="2400" dirty="0" smtClean="0"/>
              <a:t>etický rozměr, </a:t>
            </a:r>
            <a:r>
              <a:rPr lang="cs-CZ" altLang="cs-CZ" sz="2400" dirty="0" smtClean="0">
                <a:latin typeface="Arial" charset="0"/>
                <a:cs typeface="Arial" charset="0"/>
              </a:rPr>
              <a:t>test citlivosti (</a:t>
            </a:r>
            <a:r>
              <a:rPr lang="en-US" altLang="cs-CZ" sz="2400" dirty="0" smtClean="0"/>
              <a:t>Murray v</a:t>
            </a:r>
            <a:r>
              <a:rPr lang="cs-CZ" altLang="cs-CZ" sz="2400" dirty="0" smtClean="0"/>
              <a:t>.</a:t>
            </a:r>
            <a:r>
              <a:rPr lang="en-US" altLang="cs-CZ" sz="2400" dirty="0" smtClean="0"/>
              <a:t> Big Pictures Ltd., 2008</a:t>
            </a:r>
            <a:r>
              <a:rPr lang="cs-CZ" altLang="cs-CZ" sz="2400" dirty="0" smtClean="0"/>
              <a:t>)</a:t>
            </a:r>
            <a:endParaRPr lang="cs-CZ" altLang="cs-CZ" sz="2400" dirty="0" smtClean="0">
              <a:latin typeface="Arial" charset="0"/>
              <a:cs typeface="Arial" charset="0"/>
            </a:endParaRPr>
          </a:p>
        </p:txBody>
      </p:sp>
      <p:sp>
        <p:nvSpPr>
          <p:cNvPr id="105475" name="Rectangle 3"/>
          <p:cNvSpPr>
            <a:spLocks noGrp="1" noChangeArrowheads="1"/>
          </p:cNvSpPr>
          <p:nvPr>
            <p:ph type="title"/>
          </p:nvPr>
        </p:nvSpPr>
        <p:spPr>
          <a:xfrm>
            <a:off x="395288" y="125413"/>
            <a:ext cx="8362950" cy="1143000"/>
          </a:xfrm>
        </p:spPr>
        <p:txBody>
          <a:bodyPr/>
          <a:lstStyle/>
          <a:p>
            <a:pPr eaLnBrk="1" hangingPunct="1"/>
            <a:r>
              <a:rPr lang="cs-CZ" altLang="cs-CZ" sz="4200" b="1" smtClean="0">
                <a:solidFill>
                  <a:srgbClr val="CC0000"/>
                </a:solidFill>
                <a:latin typeface="Arial" charset="0"/>
                <a:cs typeface="Arial" charset="0"/>
              </a:rPr>
              <a:t>Kritéria (ne)oprávněnost zásahu</a:t>
            </a:r>
          </a:p>
        </p:txBody>
      </p:sp>
    </p:spTree>
  </p:cSld>
  <p:clrMapOvr>
    <a:masterClrMapping/>
  </p:clrMapOvr>
  <p:transition spd="med">
    <p:cut/>
    <p:sndAc>
      <p:stSnd>
        <p:snd r:embed="rId2" name="arrow.wav"/>
      </p:stSnd>
    </p:sndAc>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457200" y="198438"/>
            <a:ext cx="8229600" cy="1143000"/>
          </a:xfrm>
        </p:spPr>
        <p:txBody>
          <a:bodyPr/>
          <a:lstStyle/>
          <a:p>
            <a:pPr eaLnBrk="1" hangingPunct="1"/>
            <a:r>
              <a:rPr lang="cs-CZ" altLang="cs-CZ" sz="4200" b="1" dirty="0" smtClean="0">
                <a:solidFill>
                  <a:srgbClr val="CC0000"/>
                </a:solidFill>
                <a:latin typeface="Arial" charset="0"/>
                <a:cs typeface="Arial" charset="0"/>
              </a:rPr>
              <a:t>Licence dle ZOOÚ</a:t>
            </a:r>
          </a:p>
        </p:txBody>
      </p:sp>
      <p:sp>
        <p:nvSpPr>
          <p:cNvPr id="75780" name="Rectangle 4"/>
          <p:cNvSpPr>
            <a:spLocks noChangeArrowheads="1"/>
          </p:cNvSpPr>
          <p:nvPr/>
        </p:nvSpPr>
        <p:spPr bwMode="auto">
          <a:xfrm>
            <a:off x="663575" y="1340768"/>
            <a:ext cx="7940675" cy="463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eaLnBrk="0" hangingPunct="0">
              <a:spcBef>
                <a:spcPct val="20000"/>
              </a:spcBef>
              <a:buChar char="•"/>
              <a:defRPr sz="3200">
                <a:solidFill>
                  <a:schemeClr val="tx1"/>
                </a:solidFill>
                <a:latin typeface="Arial Unicode MS" pitchFamily="34" charset="-128"/>
              </a:defRPr>
            </a:lvl1pPr>
            <a:lvl2pPr marL="742950" indent="-285750" algn="l" eaLnBrk="0" hangingPunct="0">
              <a:spcBef>
                <a:spcPct val="20000"/>
              </a:spcBef>
              <a:buChar char="–"/>
              <a:defRPr sz="2800">
                <a:solidFill>
                  <a:schemeClr val="tx1"/>
                </a:solidFill>
                <a:latin typeface="Arial Unicode MS" pitchFamily="34" charset="-128"/>
              </a:defRPr>
            </a:lvl2pPr>
            <a:lvl3pPr marL="1143000" indent="-228600" algn="l" eaLnBrk="0" hangingPunct="0">
              <a:spcBef>
                <a:spcPct val="20000"/>
              </a:spcBef>
              <a:buChar char="•"/>
              <a:defRPr sz="2400">
                <a:solidFill>
                  <a:schemeClr val="tx1"/>
                </a:solidFill>
                <a:latin typeface="Arial Unicode MS" pitchFamily="34" charset="-128"/>
              </a:defRPr>
            </a:lvl3pPr>
            <a:lvl4pPr marL="1600200" indent="-228600" algn="l" eaLnBrk="0" hangingPunct="0">
              <a:spcBef>
                <a:spcPct val="20000"/>
              </a:spcBef>
              <a:buChar char="–"/>
              <a:defRPr sz="2000">
                <a:solidFill>
                  <a:schemeClr val="tx1"/>
                </a:solidFill>
                <a:latin typeface="Arial Unicode MS" pitchFamily="34" charset="-128"/>
              </a:defRPr>
            </a:lvl4pPr>
            <a:lvl5pPr marL="2057400" indent="-228600" algn="l" eaLnBrk="0" hangingPunct="0">
              <a:spcBef>
                <a:spcPct val="20000"/>
              </a:spcBef>
              <a:buChar char="»"/>
              <a:defRPr sz="2000">
                <a:solidFill>
                  <a:schemeClr val="tx1"/>
                </a:solidFill>
                <a:latin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Arial Unicode MS" pitchFamily="34" charset="-128"/>
              </a:defRPr>
            </a:lvl9pPr>
          </a:lstStyle>
          <a:p>
            <a:pPr marL="0" indent="0" eaLnBrk="1" hangingPunct="1">
              <a:spcBef>
                <a:spcPts val="1800"/>
              </a:spcBef>
              <a:spcAft>
                <a:spcPts val="1200"/>
              </a:spcAft>
              <a:buFontTx/>
              <a:buNone/>
              <a:defRPr/>
            </a:pPr>
            <a:r>
              <a:rPr lang="cs-CZ" altLang="cs-CZ" sz="2600" dirty="0" smtClean="0"/>
              <a:t>§ 5 odst. 1, § 13 ZOOÚ </a:t>
            </a:r>
            <a:r>
              <a:rPr lang="cs-CZ" altLang="cs-CZ" sz="2600" b="1" dirty="0" smtClean="0">
                <a:solidFill>
                  <a:srgbClr val="FFFF00"/>
                </a:solidFill>
              </a:rPr>
              <a:t>ochrana osobních údajů</a:t>
            </a:r>
            <a:r>
              <a:rPr lang="cs-CZ" altLang="cs-CZ" sz="2600" dirty="0" smtClean="0"/>
              <a:t>,</a:t>
            </a:r>
          </a:p>
          <a:p>
            <a:pPr marL="0" indent="0" eaLnBrk="1" hangingPunct="1">
              <a:spcBef>
                <a:spcPts val="1800"/>
              </a:spcBef>
              <a:spcAft>
                <a:spcPts val="1200"/>
              </a:spcAft>
              <a:buFontTx/>
              <a:buNone/>
              <a:defRPr/>
            </a:pPr>
            <a:r>
              <a:rPr lang="cs-CZ" altLang="cs-CZ" sz="2600" dirty="0" smtClean="0"/>
              <a:t>§ 5 odst. 2 ZOOÚ výjimky umožňující zpracování      i bez souhlasu subjektu údajů:</a:t>
            </a:r>
          </a:p>
          <a:p>
            <a:pPr eaLnBrk="1" hangingPunct="1">
              <a:spcBef>
                <a:spcPts val="600"/>
              </a:spcBef>
              <a:spcAft>
                <a:spcPts val="600"/>
              </a:spcAft>
              <a:defRPr/>
            </a:pPr>
            <a:r>
              <a:rPr lang="cs-CZ" altLang="cs-CZ" sz="2000" dirty="0" smtClean="0"/>
              <a:t>b) nezbytné pro uzavření či plnění smlouvy</a:t>
            </a:r>
          </a:p>
          <a:p>
            <a:pPr eaLnBrk="1" hangingPunct="1">
              <a:spcBef>
                <a:spcPts val="600"/>
              </a:spcBef>
              <a:spcAft>
                <a:spcPts val="600"/>
              </a:spcAft>
              <a:defRPr/>
            </a:pPr>
            <a:r>
              <a:rPr lang="cs-CZ" altLang="cs-CZ" sz="2000" dirty="0" smtClean="0"/>
              <a:t>c) nezbytné k ochraně životně důležitých zájmů subjektu údajů</a:t>
            </a:r>
          </a:p>
          <a:p>
            <a:pPr eaLnBrk="1" hangingPunct="1">
              <a:spcBef>
                <a:spcPts val="600"/>
              </a:spcBef>
              <a:spcAft>
                <a:spcPts val="600"/>
              </a:spcAft>
              <a:defRPr/>
            </a:pPr>
            <a:r>
              <a:rPr lang="cs-CZ" altLang="cs-CZ" sz="2000" dirty="0" smtClean="0"/>
              <a:t>d) oprávněně zveřejněné</a:t>
            </a:r>
          </a:p>
          <a:p>
            <a:pPr eaLnBrk="1" hangingPunct="1">
              <a:spcBef>
                <a:spcPts val="600"/>
              </a:spcBef>
              <a:spcAft>
                <a:spcPts val="600"/>
              </a:spcAft>
              <a:defRPr/>
            </a:pPr>
            <a:r>
              <a:rPr lang="cs-CZ" altLang="cs-CZ" sz="2000" dirty="0" smtClean="0"/>
              <a:t>e) nezbytné pro ochranu práv či plnění povinností správce</a:t>
            </a:r>
          </a:p>
          <a:p>
            <a:pPr eaLnBrk="1" hangingPunct="1">
              <a:spcBef>
                <a:spcPts val="600"/>
              </a:spcBef>
              <a:spcAft>
                <a:spcPts val="600"/>
              </a:spcAft>
              <a:defRPr/>
            </a:pPr>
            <a:r>
              <a:rPr lang="cs-CZ" altLang="cs-CZ" sz="2000" dirty="0" smtClean="0"/>
              <a:t> f) údaje o veřejně činné osobě, funkcionáři či zaměstnanci veřejné správy, které vypovídají o jeho veřejné anebo úřední činnosti, o jeho funkčním nebo pracovním zařazení</a:t>
            </a:r>
          </a:p>
          <a:p>
            <a:pPr marL="0" indent="0" eaLnBrk="1" hangingPunct="1">
              <a:spcBef>
                <a:spcPts val="1800"/>
              </a:spcBef>
              <a:spcAft>
                <a:spcPts val="1200"/>
              </a:spcAft>
              <a:buFontTx/>
              <a:buNone/>
              <a:defRPr/>
            </a:pPr>
            <a:r>
              <a:rPr lang="cs-CZ" altLang="cs-CZ" sz="2600" dirty="0" smtClean="0"/>
              <a:t>+ § 10 ZOOÚ – proporcionalita!</a:t>
            </a:r>
          </a:p>
        </p:txBody>
      </p:sp>
    </p:spTree>
  </p:cSld>
  <p:clrMapOvr>
    <a:masterClrMapping/>
  </p:clrMapOvr>
  <p:transition spd="med">
    <p:cut/>
    <p:sndAc>
      <p:stSnd>
        <p:snd r:embed="rId2" name="arrow.wav"/>
      </p:stSnd>
    </p:sndAc>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206375" y="115888"/>
            <a:ext cx="8686800" cy="1143000"/>
          </a:xfrm>
        </p:spPr>
        <p:txBody>
          <a:bodyPr/>
          <a:lstStyle/>
          <a:p>
            <a:pPr eaLnBrk="1" hangingPunct="1"/>
            <a:r>
              <a:rPr lang="cs-CZ" altLang="cs-CZ" sz="3700" b="1" smtClean="0">
                <a:solidFill>
                  <a:srgbClr val="CC0000"/>
                </a:solidFill>
                <a:latin typeface="Arial" charset="0"/>
                <a:cs typeface="Arial" charset="0"/>
              </a:rPr>
              <a:t>Judikatura k ochraně osobních údajů</a:t>
            </a:r>
          </a:p>
        </p:txBody>
      </p:sp>
      <p:sp>
        <p:nvSpPr>
          <p:cNvPr id="98307" name="Rectangle 3"/>
          <p:cNvSpPr>
            <a:spLocks noGrp="1" noChangeArrowheads="1"/>
          </p:cNvSpPr>
          <p:nvPr>
            <p:ph sz="half" idx="1"/>
          </p:nvPr>
        </p:nvSpPr>
        <p:spPr>
          <a:xfrm>
            <a:off x="457200" y="3356992"/>
            <a:ext cx="8218488" cy="3455988"/>
          </a:xfrm>
        </p:spPr>
        <p:txBody>
          <a:bodyPr/>
          <a:lstStyle/>
          <a:p>
            <a:pPr marL="0" indent="0" eaLnBrk="1" hangingPunct="1">
              <a:buFontTx/>
              <a:buNone/>
            </a:pPr>
            <a:r>
              <a:rPr lang="cs-CZ" altLang="cs-CZ" sz="2400" i="1" dirty="0">
                <a:latin typeface="Arial" charset="0"/>
                <a:cs typeface="Arial" charset="0"/>
              </a:rPr>
              <a:t>Informace o dosaženém vzdělání a odborné praxi </a:t>
            </a:r>
            <a:r>
              <a:rPr lang="cs-CZ" altLang="cs-CZ" sz="2400" i="1" dirty="0" err="1" smtClean="0">
                <a:latin typeface="Arial" charset="0"/>
                <a:cs typeface="Arial" charset="0"/>
              </a:rPr>
              <a:t>zaměst-nanců</a:t>
            </a:r>
            <a:r>
              <a:rPr lang="cs-CZ" altLang="cs-CZ" sz="2400" i="1" dirty="0" smtClean="0">
                <a:latin typeface="Arial" charset="0"/>
                <a:cs typeface="Arial" charset="0"/>
              </a:rPr>
              <a:t> </a:t>
            </a:r>
            <a:r>
              <a:rPr lang="cs-CZ" altLang="cs-CZ" sz="2400" i="1" dirty="0">
                <a:latin typeface="Arial" charset="0"/>
                <a:cs typeface="Arial" charset="0"/>
              </a:rPr>
              <a:t>veřejné správy patří do rozsahu pojmu "veřejná a úřední činnost" </a:t>
            </a:r>
            <a:r>
              <a:rPr lang="cs-CZ" altLang="cs-CZ" sz="2400" i="1" dirty="0" smtClean="0">
                <a:latin typeface="Arial" charset="0"/>
                <a:cs typeface="Arial" charset="0"/>
              </a:rPr>
              <a:t>v </a:t>
            </a:r>
            <a:r>
              <a:rPr lang="cs-CZ" altLang="cs-CZ" sz="2400" i="1" dirty="0">
                <a:latin typeface="Arial" charset="0"/>
                <a:cs typeface="Arial" charset="0"/>
              </a:rPr>
              <a:t>§ </a:t>
            </a:r>
            <a:r>
              <a:rPr lang="cs-CZ" altLang="cs-CZ" sz="2400" i="1" dirty="0" smtClean="0">
                <a:latin typeface="Arial" charset="0"/>
                <a:cs typeface="Arial" charset="0"/>
              </a:rPr>
              <a:t>5/2f</a:t>
            </a:r>
            <a:r>
              <a:rPr lang="cs-CZ" altLang="cs-CZ" sz="2400" i="1" dirty="0">
                <a:latin typeface="Arial" charset="0"/>
                <a:cs typeface="Arial" charset="0"/>
              </a:rPr>
              <a:t>) </a:t>
            </a:r>
            <a:r>
              <a:rPr lang="cs-CZ" altLang="cs-CZ" sz="2400" i="1" dirty="0" smtClean="0">
                <a:latin typeface="Arial" charset="0"/>
                <a:cs typeface="Arial" charset="0"/>
              </a:rPr>
              <a:t>ZOOÚ. </a:t>
            </a:r>
          </a:p>
          <a:p>
            <a:pPr marL="0" indent="0" eaLnBrk="1" hangingPunct="1">
              <a:spcBef>
                <a:spcPts val="1800"/>
              </a:spcBef>
              <a:buFontTx/>
              <a:buNone/>
            </a:pPr>
            <a:r>
              <a:rPr lang="cs-CZ" altLang="cs-CZ" sz="2400" i="1" dirty="0" smtClean="0">
                <a:latin typeface="Arial" charset="0"/>
                <a:cs typeface="Arial" charset="0"/>
              </a:rPr>
              <a:t>Pokud </a:t>
            </a:r>
            <a:r>
              <a:rPr lang="cs-CZ" altLang="cs-CZ" sz="2400" i="1" dirty="0">
                <a:latin typeface="Arial" charset="0"/>
                <a:cs typeface="Arial" charset="0"/>
              </a:rPr>
              <a:t>by v konkrétním případě žádost měla za cíl poškodit osobu, jíž se informace týká (např. ji šikanovat, vydírat, </a:t>
            </a:r>
            <a:r>
              <a:rPr lang="cs-CZ" altLang="cs-CZ" sz="2400" i="1" dirty="0" smtClean="0">
                <a:latin typeface="Arial" charset="0"/>
                <a:cs typeface="Arial" charset="0"/>
              </a:rPr>
              <a:t>vyprovokovat </a:t>
            </a:r>
            <a:r>
              <a:rPr lang="cs-CZ" altLang="cs-CZ" sz="2400" i="1" dirty="0">
                <a:latin typeface="Arial" charset="0"/>
                <a:cs typeface="Arial" charset="0"/>
              </a:rPr>
              <a:t>vůči ní nenávist apod.), bylo by možné </a:t>
            </a:r>
            <a:r>
              <a:rPr lang="cs-CZ" altLang="cs-CZ" sz="2400" i="1" dirty="0" smtClean="0">
                <a:latin typeface="Arial" charset="0"/>
                <a:cs typeface="Arial" charset="0"/>
              </a:rPr>
              <a:t>ji odepřít </a:t>
            </a:r>
            <a:r>
              <a:rPr lang="cs-CZ" altLang="cs-CZ" sz="2400" i="1" dirty="0">
                <a:latin typeface="Arial" charset="0"/>
                <a:cs typeface="Arial" charset="0"/>
              </a:rPr>
              <a:t>na základě principu zákazu zneužití práva.</a:t>
            </a:r>
            <a:endParaRPr lang="cs-CZ" altLang="cs-CZ" sz="2400" i="1" dirty="0" smtClean="0">
              <a:latin typeface="Arial" charset="0"/>
              <a:cs typeface="Arial" charset="0"/>
            </a:endParaRPr>
          </a:p>
        </p:txBody>
      </p:sp>
      <p:sp>
        <p:nvSpPr>
          <p:cNvPr id="98308" name="Rectangle 5"/>
          <p:cNvSpPr>
            <a:spLocks noChangeArrowheads="1"/>
          </p:cNvSpPr>
          <p:nvPr/>
        </p:nvSpPr>
        <p:spPr bwMode="auto">
          <a:xfrm>
            <a:off x="2268538" y="1412776"/>
            <a:ext cx="6480175" cy="1277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Arial Unicode MS" pitchFamily="34" charset="-128"/>
              </a:defRPr>
            </a:lvl1pPr>
            <a:lvl2pPr marL="742950" indent="-285750" algn="l" eaLnBrk="0" hangingPunct="0">
              <a:spcBef>
                <a:spcPct val="20000"/>
              </a:spcBef>
              <a:buChar char="–"/>
              <a:defRPr sz="2800">
                <a:solidFill>
                  <a:schemeClr val="tx1"/>
                </a:solidFill>
                <a:latin typeface="Arial Unicode MS" pitchFamily="34" charset="-128"/>
              </a:defRPr>
            </a:lvl2pPr>
            <a:lvl3pPr marL="1143000" indent="-228600" algn="l" eaLnBrk="0" hangingPunct="0">
              <a:spcBef>
                <a:spcPct val="20000"/>
              </a:spcBef>
              <a:buChar char="•"/>
              <a:defRPr sz="2400">
                <a:solidFill>
                  <a:schemeClr val="tx1"/>
                </a:solidFill>
                <a:latin typeface="Arial Unicode MS" pitchFamily="34" charset="-128"/>
              </a:defRPr>
            </a:lvl3pPr>
            <a:lvl4pPr marL="1600200" indent="-228600" algn="l" eaLnBrk="0" hangingPunct="0">
              <a:spcBef>
                <a:spcPct val="20000"/>
              </a:spcBef>
              <a:buChar char="–"/>
              <a:defRPr sz="2000">
                <a:solidFill>
                  <a:schemeClr val="tx1"/>
                </a:solidFill>
                <a:latin typeface="Arial Unicode MS" pitchFamily="34" charset="-128"/>
              </a:defRPr>
            </a:lvl4pPr>
            <a:lvl5pPr marL="2057400" indent="-228600" algn="l" eaLnBrk="0" hangingPunct="0">
              <a:spcBef>
                <a:spcPct val="20000"/>
              </a:spcBef>
              <a:buChar char="»"/>
              <a:defRPr sz="2000">
                <a:solidFill>
                  <a:schemeClr val="tx1"/>
                </a:solidFill>
                <a:latin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Arial Unicode MS" pitchFamily="34" charset="-128"/>
              </a:defRPr>
            </a:lvl9pPr>
          </a:lstStyle>
          <a:p>
            <a:pPr eaLnBrk="1" hangingPunct="1">
              <a:spcBef>
                <a:spcPct val="0"/>
              </a:spcBef>
              <a:buFontTx/>
              <a:buNone/>
            </a:pPr>
            <a:r>
              <a:rPr lang="cs-CZ" altLang="cs-CZ" sz="2400" b="1" dirty="0">
                <a:solidFill>
                  <a:srgbClr val="FFFF00"/>
                </a:solidFill>
              </a:rPr>
              <a:t>Rozsudek NSS z </a:t>
            </a:r>
            <a:r>
              <a:rPr lang="cs-CZ" altLang="cs-CZ" sz="2400" b="1" dirty="0" smtClean="0">
                <a:solidFill>
                  <a:srgbClr val="FFFF00"/>
                </a:solidFill>
              </a:rPr>
              <a:t>25. 3. </a:t>
            </a:r>
            <a:r>
              <a:rPr lang="cs-CZ" altLang="cs-CZ" sz="2400" b="1" dirty="0">
                <a:solidFill>
                  <a:srgbClr val="FFFF00"/>
                </a:solidFill>
              </a:rPr>
              <a:t>2015, 8 As </a:t>
            </a:r>
            <a:r>
              <a:rPr lang="cs-CZ" altLang="cs-CZ" sz="2400" b="1" dirty="0" smtClean="0">
                <a:solidFill>
                  <a:srgbClr val="FFFF00"/>
                </a:solidFill>
              </a:rPr>
              <a:t>12/201 (3310/2015)  </a:t>
            </a:r>
          </a:p>
          <a:p>
            <a:pPr eaLnBrk="1" hangingPunct="1">
              <a:spcBef>
                <a:spcPts val="600"/>
              </a:spcBef>
              <a:buFontTx/>
              <a:buNone/>
            </a:pPr>
            <a:r>
              <a:rPr lang="cs-CZ" altLang="cs-CZ" sz="2400" dirty="0" smtClean="0"/>
              <a:t>Oživení o.s. v</a:t>
            </a:r>
            <a:r>
              <a:rPr lang="cs-CZ" altLang="cs-CZ" sz="2400" dirty="0"/>
              <a:t>. </a:t>
            </a:r>
            <a:r>
              <a:rPr lang="cs-CZ" altLang="cs-CZ" sz="2400" dirty="0" smtClean="0"/>
              <a:t>ÚOHS</a:t>
            </a:r>
            <a:endParaRPr lang="cs-CZ" altLang="cs-CZ" sz="2400" dirty="0"/>
          </a:p>
        </p:txBody>
      </p:sp>
      <p:pic>
        <p:nvPicPr>
          <p:cNvPr id="98309" name="Picture 4" descr="sbirka_2004_s"/>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611560" y="1412776"/>
            <a:ext cx="1296988" cy="17049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280379131"/>
      </p:ext>
    </p:extLst>
  </p:cSld>
  <p:clrMapOvr>
    <a:masterClrMapping/>
  </p:clrMapOvr>
  <p:transition spd="med">
    <p:cut/>
    <p:sndAc>
      <p:stSnd>
        <p:snd r:embed="rId2" name="arrow.wav"/>
      </p:stSnd>
    </p:sndAc>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a:xfrm>
            <a:off x="457200" y="198438"/>
            <a:ext cx="8229600" cy="1143000"/>
          </a:xfrm>
        </p:spPr>
        <p:txBody>
          <a:bodyPr/>
          <a:lstStyle/>
          <a:p>
            <a:pPr eaLnBrk="1" hangingPunct="1"/>
            <a:r>
              <a:rPr lang="cs-CZ" altLang="cs-CZ" sz="4200" b="1" dirty="0" smtClean="0">
                <a:solidFill>
                  <a:srgbClr val="CC0000"/>
                </a:solidFill>
                <a:latin typeface="Arial" charset="0"/>
                <a:cs typeface="Arial" charset="0"/>
              </a:rPr>
              <a:t>Proporcionalita zásahů</a:t>
            </a:r>
          </a:p>
        </p:txBody>
      </p:sp>
      <p:sp>
        <p:nvSpPr>
          <p:cNvPr id="107523" name="Rectangle 4"/>
          <p:cNvSpPr>
            <a:spLocks noChangeArrowheads="1"/>
          </p:cNvSpPr>
          <p:nvPr/>
        </p:nvSpPr>
        <p:spPr bwMode="auto">
          <a:xfrm>
            <a:off x="663575" y="1387475"/>
            <a:ext cx="8085138" cy="51378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eaLnBrk="0" hangingPunct="0">
              <a:spcBef>
                <a:spcPct val="20000"/>
              </a:spcBef>
              <a:buChar char="•"/>
              <a:defRPr sz="3200">
                <a:solidFill>
                  <a:schemeClr val="tx1"/>
                </a:solidFill>
                <a:latin typeface="Arial Unicode MS" pitchFamily="34" charset="-128"/>
              </a:defRPr>
            </a:lvl1pPr>
            <a:lvl2pPr marL="742950" indent="-285750" algn="l" eaLnBrk="0" hangingPunct="0">
              <a:spcBef>
                <a:spcPct val="20000"/>
              </a:spcBef>
              <a:buChar char="–"/>
              <a:defRPr sz="2800">
                <a:solidFill>
                  <a:schemeClr val="tx1"/>
                </a:solidFill>
                <a:latin typeface="Arial Unicode MS" pitchFamily="34" charset="-128"/>
              </a:defRPr>
            </a:lvl2pPr>
            <a:lvl3pPr marL="1143000" indent="-228600" algn="l" eaLnBrk="0" hangingPunct="0">
              <a:spcBef>
                <a:spcPct val="20000"/>
              </a:spcBef>
              <a:buChar char="•"/>
              <a:defRPr sz="2400">
                <a:solidFill>
                  <a:schemeClr val="tx1"/>
                </a:solidFill>
                <a:latin typeface="Arial Unicode MS" pitchFamily="34" charset="-128"/>
              </a:defRPr>
            </a:lvl3pPr>
            <a:lvl4pPr marL="1600200" indent="-228600" algn="l" eaLnBrk="0" hangingPunct="0">
              <a:spcBef>
                <a:spcPct val="20000"/>
              </a:spcBef>
              <a:buChar char="–"/>
              <a:defRPr sz="2000">
                <a:solidFill>
                  <a:schemeClr val="tx1"/>
                </a:solidFill>
                <a:latin typeface="Arial Unicode MS" pitchFamily="34" charset="-128"/>
              </a:defRPr>
            </a:lvl4pPr>
            <a:lvl5pPr marL="2057400" indent="-228600" algn="l" eaLnBrk="0" hangingPunct="0">
              <a:spcBef>
                <a:spcPct val="20000"/>
              </a:spcBef>
              <a:buChar char="»"/>
              <a:defRPr sz="2000">
                <a:solidFill>
                  <a:schemeClr val="tx1"/>
                </a:solidFill>
                <a:latin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Arial Unicode MS" pitchFamily="34" charset="-128"/>
              </a:defRPr>
            </a:lvl9pPr>
          </a:lstStyle>
          <a:p>
            <a:pPr eaLnBrk="1" hangingPunct="1">
              <a:spcBef>
                <a:spcPts val="1800"/>
              </a:spcBef>
              <a:spcAft>
                <a:spcPts val="1200"/>
              </a:spcAft>
              <a:buFontTx/>
              <a:buNone/>
            </a:pPr>
            <a:r>
              <a:rPr lang="cs-CZ" altLang="cs-CZ" sz="2800" dirty="0"/>
              <a:t>Kauza </a:t>
            </a:r>
            <a:r>
              <a:rPr lang="cs-CZ" altLang="cs-CZ" sz="2800" b="1" dirty="0">
                <a:solidFill>
                  <a:srgbClr val="FFFF00"/>
                </a:solidFill>
              </a:rPr>
              <a:t>František Ryneš proti ÚOOÚ</a:t>
            </a:r>
            <a:r>
              <a:rPr lang="cs-CZ" altLang="cs-CZ" sz="2800" dirty="0"/>
              <a:t> o instalaci průmyslových kamer na ochranu domu</a:t>
            </a:r>
          </a:p>
          <a:p>
            <a:pPr eaLnBrk="1" hangingPunct="1">
              <a:spcBef>
                <a:spcPts val="1800"/>
              </a:spcBef>
              <a:spcAft>
                <a:spcPts val="1200"/>
              </a:spcAft>
              <a:buFontTx/>
              <a:buNone/>
            </a:pPr>
            <a:r>
              <a:rPr lang="cs-CZ" altLang="cs-CZ" sz="2800" dirty="0">
                <a:solidFill>
                  <a:srgbClr val="FFFF00"/>
                </a:solidFill>
              </a:rPr>
              <a:t>SD EU C-212/13 </a:t>
            </a:r>
            <a:r>
              <a:rPr lang="cs-CZ" altLang="cs-CZ" sz="2800" dirty="0"/>
              <a:t>– Nelze uplatnit domácí výjimku (zpracování výlučně pro osobní potřebu)</a:t>
            </a:r>
          </a:p>
          <a:p>
            <a:pPr>
              <a:buNone/>
            </a:pPr>
            <a:r>
              <a:rPr lang="cs-CZ" altLang="cs-CZ" sz="2600" dirty="0">
                <a:solidFill>
                  <a:srgbClr val="FFFF00"/>
                </a:solidFill>
              </a:rPr>
              <a:t>NSS </a:t>
            </a:r>
            <a:r>
              <a:rPr lang="cs-CZ" altLang="cs-CZ" sz="2800" dirty="0">
                <a:solidFill>
                  <a:srgbClr val="FFFF00"/>
                </a:solidFill>
              </a:rPr>
              <a:t>1 As 113/2012</a:t>
            </a:r>
            <a:r>
              <a:rPr lang="cs-CZ" altLang="cs-CZ" sz="2800" dirty="0"/>
              <a:t> –  Nutno aplikovat princip proporcionality mezi ochranou práv správce a dotčených osob </a:t>
            </a:r>
            <a:r>
              <a:rPr lang="cs-CZ" sz="2800" dirty="0"/>
              <a:t>(3222/2015 Sb. NSS</a:t>
            </a:r>
            <a:r>
              <a:rPr lang="cs-CZ" sz="2800" dirty="0" smtClean="0"/>
              <a:t>)</a:t>
            </a:r>
          </a:p>
          <a:p>
            <a:endParaRPr lang="cs-CZ" altLang="cs-CZ" sz="2800" dirty="0"/>
          </a:p>
          <a:p>
            <a:pPr>
              <a:buNone/>
            </a:pPr>
            <a:r>
              <a:rPr lang="cs-CZ" altLang="cs-CZ" sz="2800" b="1" dirty="0" smtClean="0">
                <a:solidFill>
                  <a:srgbClr val="FFFF00"/>
                </a:solidFill>
              </a:rPr>
              <a:t>Opačně ekolo.cz</a:t>
            </a:r>
            <a:r>
              <a:rPr lang="cs-CZ" altLang="cs-CZ" sz="2800" dirty="0" smtClean="0"/>
              <a:t> - </a:t>
            </a:r>
            <a:r>
              <a:rPr lang="cs-CZ" sz="2800" dirty="0" smtClean="0"/>
              <a:t>3 </a:t>
            </a:r>
            <a:r>
              <a:rPr lang="cs-CZ" sz="2800" dirty="0"/>
              <a:t>As </a:t>
            </a:r>
            <a:r>
              <a:rPr lang="cs-CZ" sz="2800" dirty="0" smtClean="0"/>
              <a:t>118/2015, III.ÚS </a:t>
            </a:r>
            <a:r>
              <a:rPr lang="cs-CZ" sz="2800" dirty="0"/>
              <a:t>3565/16</a:t>
            </a:r>
            <a:endParaRPr lang="cs-CZ" altLang="cs-CZ" sz="2800" dirty="0"/>
          </a:p>
        </p:txBody>
      </p:sp>
    </p:spTree>
  </p:cSld>
  <p:clrMapOvr>
    <a:masterClrMapping/>
  </p:clrMapOvr>
  <p:transition spd="med">
    <p:cut/>
    <p:sndAc>
      <p:stSnd>
        <p:snd r:embed="rId2" name="arrow.wav"/>
      </p:stSnd>
    </p:sndAc>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6C68A0"/>
        </a:solidFill>
        <a:effectLst/>
      </p:bgPr>
    </p:bg>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a:xfrm>
            <a:off x="457200" y="198438"/>
            <a:ext cx="8229600" cy="1143000"/>
          </a:xfrm>
        </p:spPr>
        <p:txBody>
          <a:bodyPr/>
          <a:lstStyle/>
          <a:p>
            <a:pPr eaLnBrk="1" hangingPunct="1">
              <a:defRPr/>
            </a:pPr>
            <a:r>
              <a:rPr lang="cs-CZ" b="1" dirty="0" smtClean="0">
                <a:solidFill>
                  <a:srgbClr val="CC0000"/>
                </a:solidFill>
                <a:latin typeface="Arial" pitchFamily="34" charset="0"/>
                <a:cs typeface="Arial" pitchFamily="34" charset="0"/>
              </a:rPr>
              <a:t>Teorie vážení zájmů</a:t>
            </a:r>
          </a:p>
        </p:txBody>
      </p:sp>
      <p:sp>
        <p:nvSpPr>
          <p:cNvPr id="125955" name="Rectangle 3"/>
          <p:cNvSpPr>
            <a:spLocks noGrp="1" noChangeArrowheads="1"/>
          </p:cNvSpPr>
          <p:nvPr>
            <p:ph type="body" idx="1"/>
          </p:nvPr>
        </p:nvSpPr>
        <p:spPr>
          <a:xfrm>
            <a:off x="519113" y="1628775"/>
            <a:ext cx="8229600" cy="4530725"/>
          </a:xfrm>
        </p:spPr>
        <p:txBody>
          <a:bodyPr/>
          <a:lstStyle/>
          <a:p>
            <a:pPr marL="0" indent="0" eaLnBrk="1" hangingPunct="1">
              <a:spcBef>
                <a:spcPct val="100000"/>
              </a:spcBef>
              <a:buFont typeface="Arial Unicode MS" pitchFamily="34" charset="-128"/>
              <a:buNone/>
              <a:defRPr/>
            </a:pPr>
            <a:r>
              <a:rPr lang="cs-CZ" sz="2400" b="1" dirty="0" smtClean="0">
                <a:solidFill>
                  <a:srgbClr val="FFFF00"/>
                </a:solidFill>
                <a:effectLst/>
                <a:latin typeface="Arial" pitchFamily="34" charset="0"/>
                <a:cs typeface="Arial" pitchFamily="34" charset="0"/>
              </a:rPr>
              <a:t>Směrnice </a:t>
            </a:r>
            <a:r>
              <a:rPr lang="cs-CZ" sz="2400" b="1" dirty="0">
                <a:solidFill>
                  <a:srgbClr val="FFFF00"/>
                </a:solidFill>
                <a:effectLst/>
                <a:latin typeface="Arial" pitchFamily="34" charset="0"/>
                <a:cs typeface="Arial" pitchFamily="34" charset="0"/>
              </a:rPr>
              <a:t>Evropského Parlamentu a Rady </a:t>
            </a:r>
            <a:r>
              <a:rPr lang="cs-CZ" sz="2400" b="1" dirty="0" smtClean="0">
                <a:solidFill>
                  <a:srgbClr val="FFFF00"/>
                </a:solidFill>
                <a:effectLst/>
                <a:latin typeface="Arial" pitchFamily="34" charset="0"/>
                <a:cs typeface="Arial" pitchFamily="34" charset="0"/>
              </a:rPr>
              <a:t>  č</a:t>
            </a:r>
            <a:r>
              <a:rPr lang="cs-CZ" sz="2400" b="1" dirty="0">
                <a:solidFill>
                  <a:srgbClr val="FFFF00"/>
                </a:solidFill>
                <a:effectLst/>
                <a:latin typeface="Arial" pitchFamily="34" charset="0"/>
                <a:cs typeface="Arial" pitchFamily="34" charset="0"/>
              </a:rPr>
              <a:t>. 2003/4/ES ze dne 28. ledna 2003 o přístupu veřejnosti k informacím </a:t>
            </a:r>
            <a:r>
              <a:rPr lang="cs-CZ" sz="2400" b="1" dirty="0" smtClean="0">
                <a:solidFill>
                  <a:srgbClr val="FFFF00"/>
                </a:solidFill>
                <a:effectLst/>
                <a:latin typeface="Arial" pitchFamily="34" charset="0"/>
                <a:cs typeface="Arial" pitchFamily="34" charset="0"/>
              </a:rPr>
              <a:t>  o </a:t>
            </a:r>
            <a:r>
              <a:rPr lang="cs-CZ" sz="2400" b="1" dirty="0">
                <a:solidFill>
                  <a:srgbClr val="FFFF00"/>
                </a:solidFill>
                <a:effectLst/>
                <a:latin typeface="Arial" pitchFamily="34" charset="0"/>
                <a:cs typeface="Arial" pitchFamily="34" charset="0"/>
              </a:rPr>
              <a:t>životním </a:t>
            </a:r>
            <a:r>
              <a:rPr lang="cs-CZ" sz="2400" b="1" dirty="0" smtClean="0">
                <a:solidFill>
                  <a:srgbClr val="FFFF00"/>
                </a:solidFill>
                <a:effectLst/>
                <a:latin typeface="Arial" pitchFamily="34" charset="0"/>
                <a:cs typeface="Arial" pitchFamily="34" charset="0"/>
              </a:rPr>
              <a:t>prostředí, článek 4</a:t>
            </a:r>
            <a:r>
              <a:rPr lang="cs-CZ" sz="2800" b="1" dirty="0" smtClean="0">
                <a:solidFill>
                  <a:srgbClr val="FFFF00"/>
                </a:solidFill>
                <a:latin typeface="Arial" pitchFamily="34" charset="0"/>
                <a:cs typeface="Arial" pitchFamily="34" charset="0"/>
              </a:rPr>
              <a:t>	</a:t>
            </a:r>
            <a:r>
              <a:rPr lang="cs-CZ" sz="2800" b="1" dirty="0">
                <a:solidFill>
                  <a:srgbClr val="FFFF00"/>
                </a:solidFill>
                <a:effectLst/>
                <a:latin typeface="Arial" pitchFamily="34" charset="0"/>
                <a:cs typeface="Arial" pitchFamily="34" charset="0"/>
              </a:rPr>
              <a:t> </a:t>
            </a:r>
            <a:endParaRPr lang="cs-CZ" sz="2800" b="1" dirty="0" smtClean="0">
              <a:solidFill>
                <a:srgbClr val="FFFF00"/>
              </a:solidFill>
              <a:effectLst/>
              <a:latin typeface="Arial" pitchFamily="34" charset="0"/>
              <a:cs typeface="Arial" pitchFamily="34" charset="0"/>
            </a:endParaRPr>
          </a:p>
          <a:p>
            <a:pPr marL="0" indent="0" eaLnBrk="1" hangingPunct="1">
              <a:spcBef>
                <a:spcPct val="100000"/>
              </a:spcBef>
              <a:buFont typeface="Arial Unicode MS" pitchFamily="34" charset="-128"/>
              <a:buNone/>
              <a:defRPr/>
            </a:pPr>
            <a:r>
              <a:rPr lang="cs-CZ" sz="2400" i="1" dirty="0" smtClean="0">
                <a:effectLst/>
                <a:latin typeface="Arial" pitchFamily="34" charset="0"/>
                <a:cs typeface="Arial" pitchFamily="34" charset="0"/>
              </a:rPr>
              <a:t>Důvody </a:t>
            </a:r>
            <a:r>
              <a:rPr lang="cs-CZ" sz="2400" i="1" dirty="0">
                <a:effectLst/>
                <a:latin typeface="Arial" pitchFamily="34" charset="0"/>
                <a:cs typeface="Arial" pitchFamily="34" charset="0"/>
              </a:rPr>
              <a:t>pro odmítnutí informací je nezbytné vykládat restriktivním způsobem, v němž je potřebné </a:t>
            </a:r>
            <a:r>
              <a:rPr lang="cs-CZ" sz="2400" b="1" i="1" u="sng" dirty="0">
                <a:effectLst/>
                <a:latin typeface="Arial" pitchFamily="34" charset="0"/>
                <a:cs typeface="Arial" pitchFamily="34" charset="0"/>
              </a:rPr>
              <a:t>zvážit veřejný zájem, kterému poskytnutí slouží, proti zájmu, kterému slouží odmítnutí</a:t>
            </a:r>
            <a:r>
              <a:rPr lang="cs-CZ" sz="2400" i="1" dirty="0">
                <a:effectLst/>
                <a:latin typeface="Arial" pitchFamily="34" charset="0"/>
                <a:cs typeface="Arial" pitchFamily="34" charset="0"/>
              </a:rPr>
              <a:t>. </a:t>
            </a:r>
            <a:endParaRPr lang="cs-CZ" sz="2800" i="1" dirty="0" smtClean="0">
              <a:latin typeface="Arial" pitchFamily="34" charset="0"/>
              <a:cs typeface="Arial" pitchFamily="34" charset="0"/>
            </a:endParaRPr>
          </a:p>
        </p:txBody>
      </p:sp>
    </p:spTree>
  </p:cSld>
  <p:clrMapOvr>
    <a:masterClrMapping/>
  </p:clrMapOvr>
  <p:transition spd="med">
    <p:cut/>
    <p:sndAc>
      <p:stSnd>
        <p:snd r:embed="rId2" name="arrow.wav"/>
      </p:stSnd>
    </p:sndAc>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a:xfrm>
            <a:off x="250825" y="115888"/>
            <a:ext cx="8686800" cy="1143000"/>
          </a:xfrm>
        </p:spPr>
        <p:txBody>
          <a:bodyPr/>
          <a:lstStyle/>
          <a:p>
            <a:pPr eaLnBrk="1" hangingPunct="1"/>
            <a:r>
              <a:rPr lang="cs-CZ" altLang="cs-CZ" sz="3600" b="1" dirty="0" smtClean="0">
                <a:solidFill>
                  <a:srgbClr val="CC0000"/>
                </a:solidFill>
                <a:latin typeface="Arial" charset="0"/>
                <a:cs typeface="Arial" charset="0"/>
              </a:rPr>
              <a:t>Zveřejněné osobní údaje profesionálů</a:t>
            </a:r>
          </a:p>
        </p:txBody>
      </p:sp>
      <p:sp>
        <p:nvSpPr>
          <p:cNvPr id="108547" name="Rectangle 3"/>
          <p:cNvSpPr>
            <a:spLocks noGrp="1" noChangeArrowheads="1"/>
          </p:cNvSpPr>
          <p:nvPr>
            <p:ph sz="half" idx="1"/>
          </p:nvPr>
        </p:nvSpPr>
        <p:spPr>
          <a:xfrm>
            <a:off x="457200" y="2924175"/>
            <a:ext cx="8218488" cy="3671888"/>
          </a:xfrm>
        </p:spPr>
        <p:txBody>
          <a:bodyPr/>
          <a:lstStyle/>
          <a:p>
            <a:pPr marL="0" indent="0" algn="just" eaLnBrk="1" hangingPunct="1">
              <a:buFontTx/>
              <a:buNone/>
            </a:pPr>
            <a:r>
              <a:rPr lang="cs-CZ" altLang="cs-CZ" sz="2400" i="1" dirty="0" smtClean="0">
                <a:latin typeface="Arial" charset="0"/>
                <a:cs typeface="Arial" charset="0"/>
              </a:rPr>
              <a:t>Jména advokátů, která jsou na základě zvláštního právního předpisu zapsána ve veřejně přístupných seznamech, pokud jsou uvedeny v souvislosti s jejich působností, pro které byla do veřejně přístupných seznamů zapsána, nejsou chráněnými údaji → </a:t>
            </a:r>
            <a:r>
              <a:rPr lang="cs-CZ" altLang="cs-CZ" sz="2400" b="1" u="sng" dirty="0" smtClean="0">
                <a:latin typeface="Arial" charset="0"/>
                <a:cs typeface="Arial" charset="0"/>
              </a:rPr>
              <a:t>oprávněně zveřejněné.</a:t>
            </a:r>
          </a:p>
          <a:p>
            <a:pPr marL="0" indent="0" algn="just" eaLnBrk="1" hangingPunct="1">
              <a:buFontTx/>
              <a:buNone/>
            </a:pPr>
            <a:endParaRPr lang="cs-CZ" altLang="cs-CZ" sz="2400" i="1" dirty="0" smtClean="0">
              <a:latin typeface="Arial" charset="0"/>
              <a:cs typeface="Arial" charset="0"/>
            </a:endParaRPr>
          </a:p>
          <a:p>
            <a:pPr marL="0" indent="0" algn="just" eaLnBrk="1" hangingPunct="1">
              <a:buFontTx/>
              <a:buNone/>
            </a:pPr>
            <a:r>
              <a:rPr lang="cs-CZ" altLang="cs-CZ" sz="2400" dirty="0" smtClean="0">
                <a:latin typeface="Arial" charset="0"/>
                <a:cs typeface="Arial" charset="0"/>
              </a:rPr>
              <a:t>Dtto pro notáře, exekutory, insolvenční správce, znalce, tlumočníky, daňové poradce, patentové zástupce aj.</a:t>
            </a:r>
          </a:p>
        </p:txBody>
      </p:sp>
      <p:sp>
        <p:nvSpPr>
          <p:cNvPr id="108548" name="Rectangle 5"/>
          <p:cNvSpPr>
            <a:spLocks noChangeArrowheads="1"/>
          </p:cNvSpPr>
          <p:nvPr/>
        </p:nvSpPr>
        <p:spPr bwMode="auto">
          <a:xfrm>
            <a:off x="395288" y="1341438"/>
            <a:ext cx="8208962"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Arial Unicode MS" pitchFamily="34" charset="-128"/>
              </a:defRPr>
            </a:lvl1pPr>
            <a:lvl2pPr marL="742950" indent="-285750" algn="l" eaLnBrk="0" hangingPunct="0">
              <a:spcBef>
                <a:spcPct val="20000"/>
              </a:spcBef>
              <a:buChar char="–"/>
              <a:defRPr sz="2800">
                <a:solidFill>
                  <a:schemeClr val="tx1"/>
                </a:solidFill>
                <a:latin typeface="Arial Unicode MS" pitchFamily="34" charset="-128"/>
              </a:defRPr>
            </a:lvl2pPr>
            <a:lvl3pPr marL="1143000" indent="-228600" algn="l" eaLnBrk="0" hangingPunct="0">
              <a:spcBef>
                <a:spcPct val="20000"/>
              </a:spcBef>
              <a:buChar char="•"/>
              <a:defRPr sz="2400">
                <a:solidFill>
                  <a:schemeClr val="tx1"/>
                </a:solidFill>
                <a:latin typeface="Arial Unicode MS" pitchFamily="34" charset="-128"/>
              </a:defRPr>
            </a:lvl3pPr>
            <a:lvl4pPr marL="1600200" indent="-228600" algn="l" eaLnBrk="0" hangingPunct="0">
              <a:spcBef>
                <a:spcPct val="20000"/>
              </a:spcBef>
              <a:buChar char="–"/>
              <a:defRPr sz="2000">
                <a:solidFill>
                  <a:schemeClr val="tx1"/>
                </a:solidFill>
                <a:latin typeface="Arial Unicode MS" pitchFamily="34" charset="-128"/>
              </a:defRPr>
            </a:lvl4pPr>
            <a:lvl5pPr marL="2057400" indent="-228600" algn="l" eaLnBrk="0" hangingPunct="0">
              <a:spcBef>
                <a:spcPct val="20000"/>
              </a:spcBef>
              <a:buChar char="»"/>
              <a:defRPr sz="2000">
                <a:solidFill>
                  <a:schemeClr val="tx1"/>
                </a:solidFill>
                <a:latin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Arial Unicode MS" pitchFamily="34" charset="-128"/>
              </a:defRPr>
            </a:lvl9pPr>
          </a:lstStyle>
          <a:p>
            <a:pPr eaLnBrk="1" hangingPunct="1">
              <a:spcBef>
                <a:spcPct val="0"/>
              </a:spcBef>
              <a:buFontTx/>
              <a:buNone/>
            </a:pPr>
            <a:r>
              <a:rPr lang="cs-CZ" altLang="cs-CZ" sz="2400" b="1" dirty="0">
                <a:solidFill>
                  <a:srgbClr val="FFFF00"/>
                </a:solidFill>
              </a:rPr>
              <a:t>Instrukce Ministerstva spravedlnosti ze dne 24. 7. 2009, čj. 13/2008-SOSV-SP </a:t>
            </a:r>
          </a:p>
          <a:p>
            <a:pPr eaLnBrk="1" hangingPunct="1">
              <a:spcBef>
                <a:spcPct val="0"/>
              </a:spcBef>
              <a:buFontTx/>
              <a:buNone/>
            </a:pPr>
            <a:r>
              <a:rPr lang="cs-CZ" altLang="cs-CZ" sz="2400" b="1" dirty="0">
                <a:solidFill>
                  <a:srgbClr val="FFFF00"/>
                </a:solidFill>
              </a:rPr>
              <a:t>Rozsudek NSS z 31. 5. 2012, </a:t>
            </a:r>
            <a:r>
              <a:rPr lang="cs-CZ" altLang="cs-CZ" sz="2400" b="1" dirty="0">
                <a:solidFill>
                  <a:srgbClr val="FFFF00"/>
                </a:solidFill>
                <a:latin typeface="Tahoma" pitchFamily="34" charset="0"/>
              </a:rPr>
              <a:t>9</a:t>
            </a:r>
            <a:r>
              <a:rPr lang="cs-CZ" altLang="cs-CZ" sz="2400" b="1" dirty="0">
                <a:solidFill>
                  <a:srgbClr val="FFFF00"/>
                </a:solidFill>
              </a:rPr>
              <a:t> A</a:t>
            </a:r>
            <a:r>
              <a:rPr lang="cs-CZ" altLang="cs-CZ" sz="2400" b="1" dirty="0">
                <a:solidFill>
                  <a:srgbClr val="FFFF00"/>
                </a:solidFill>
                <a:latin typeface="Tahoma" pitchFamily="34" charset="0"/>
              </a:rPr>
              <a:t>ns</a:t>
            </a:r>
            <a:r>
              <a:rPr lang="cs-CZ" altLang="cs-CZ" sz="2400" b="1" dirty="0">
                <a:solidFill>
                  <a:srgbClr val="FFFF00"/>
                </a:solidFill>
              </a:rPr>
              <a:t> 5/2012</a:t>
            </a:r>
          </a:p>
        </p:txBody>
      </p:sp>
    </p:spTree>
  </p:cSld>
  <p:clrMapOvr>
    <a:masterClrMapping/>
  </p:clrMapOvr>
  <p:transition spd="med">
    <p:cut/>
    <p:sndAc>
      <p:stSnd>
        <p:snd r:embed="rId2" name="arrow.wav"/>
      </p:stSnd>
    </p:sndAc>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3"/>
          <p:cNvSpPr>
            <a:spLocks noGrp="1" noChangeArrowheads="1"/>
          </p:cNvSpPr>
          <p:nvPr>
            <p:ph type="body" idx="1"/>
          </p:nvPr>
        </p:nvSpPr>
        <p:spPr>
          <a:xfrm>
            <a:off x="457200" y="1196975"/>
            <a:ext cx="8229600" cy="5472113"/>
          </a:xfrm>
        </p:spPr>
        <p:txBody>
          <a:bodyPr/>
          <a:lstStyle/>
          <a:p>
            <a:pPr eaLnBrk="1" hangingPunct="1">
              <a:lnSpc>
                <a:spcPct val="80000"/>
              </a:lnSpc>
              <a:buFontTx/>
              <a:buNone/>
            </a:pPr>
            <a:r>
              <a:rPr lang="cs-CZ" altLang="cs-CZ" sz="2200" b="1" dirty="0" smtClean="0">
                <a:latin typeface="Arial" charset="0"/>
                <a:cs typeface="Arial" charset="0"/>
              </a:rPr>
              <a:t>(1) Povinný subjekt poskytne </a:t>
            </a:r>
            <a:r>
              <a:rPr lang="cs-CZ" altLang="cs-CZ" sz="2200" b="1" u="sng" dirty="0" smtClean="0">
                <a:latin typeface="Arial" charset="0"/>
                <a:cs typeface="Arial" charset="0"/>
              </a:rPr>
              <a:t>základní osobní údaje</a:t>
            </a:r>
            <a:r>
              <a:rPr lang="cs-CZ" altLang="cs-CZ" sz="2200" b="1" dirty="0" smtClean="0">
                <a:latin typeface="Arial" charset="0"/>
                <a:cs typeface="Arial" charset="0"/>
              </a:rPr>
              <a:t> o osobě, které poskytl </a:t>
            </a:r>
            <a:r>
              <a:rPr lang="cs-CZ" altLang="cs-CZ" sz="2200" b="1" u="sng" dirty="0" smtClean="0">
                <a:latin typeface="Arial" charset="0"/>
                <a:cs typeface="Arial" charset="0"/>
              </a:rPr>
              <a:t>veřejné prostředky</a:t>
            </a:r>
            <a:r>
              <a:rPr lang="cs-CZ" altLang="cs-CZ" sz="2200" b="1" dirty="0" smtClean="0">
                <a:latin typeface="Arial" charset="0"/>
                <a:cs typeface="Arial" charset="0"/>
              </a:rPr>
              <a:t>.</a:t>
            </a:r>
          </a:p>
          <a:p>
            <a:pPr eaLnBrk="1" hangingPunct="1">
              <a:lnSpc>
                <a:spcPct val="80000"/>
              </a:lnSpc>
              <a:buFontTx/>
              <a:buNone/>
            </a:pPr>
            <a:r>
              <a:rPr lang="cs-CZ" altLang="cs-CZ" sz="2200" b="1" dirty="0" smtClean="0">
                <a:latin typeface="Arial" charset="0"/>
                <a:cs typeface="Arial" charset="0"/>
              </a:rPr>
              <a:t> </a:t>
            </a:r>
          </a:p>
          <a:p>
            <a:pPr eaLnBrk="1" hangingPunct="1">
              <a:lnSpc>
                <a:spcPct val="80000"/>
              </a:lnSpc>
              <a:buFontTx/>
              <a:buNone/>
            </a:pPr>
            <a:r>
              <a:rPr lang="cs-CZ" altLang="cs-CZ" sz="2200" b="1" dirty="0" smtClean="0">
                <a:latin typeface="Arial" charset="0"/>
                <a:cs typeface="Arial" charset="0"/>
              </a:rPr>
              <a:t>(2) Ustanovení odstavce 1 se nevztahuje na poskytování veřejných prostředků podle zákonů v oblasti sociální, poskytování zdravotní péče, hmotného zabezpečení v nezaměstnanosti, státní podpory stavebního spoření a státní pomoci při obnově území </a:t>
            </a:r>
            <a:r>
              <a:rPr lang="cs-CZ" altLang="cs-CZ" sz="2200" b="1" baseline="30000" dirty="0" smtClean="0">
                <a:latin typeface="Arial" charset="0"/>
                <a:cs typeface="Arial" charset="0"/>
              </a:rPr>
              <a:t>4c)</a:t>
            </a:r>
            <a:r>
              <a:rPr lang="cs-CZ" altLang="cs-CZ" sz="2200" b="1" dirty="0" smtClean="0">
                <a:latin typeface="Arial" charset="0"/>
                <a:cs typeface="Arial" charset="0"/>
              </a:rPr>
              <a:t>.</a:t>
            </a:r>
          </a:p>
          <a:p>
            <a:pPr eaLnBrk="1" hangingPunct="1">
              <a:lnSpc>
                <a:spcPct val="80000"/>
              </a:lnSpc>
              <a:buFontTx/>
              <a:buNone/>
            </a:pPr>
            <a:r>
              <a:rPr lang="cs-CZ" altLang="cs-CZ" sz="2200" b="1" dirty="0" smtClean="0">
                <a:latin typeface="Arial" charset="0"/>
                <a:cs typeface="Arial" charset="0"/>
              </a:rPr>
              <a:t> </a:t>
            </a:r>
          </a:p>
          <a:p>
            <a:pPr eaLnBrk="1" hangingPunct="1">
              <a:lnSpc>
                <a:spcPct val="80000"/>
              </a:lnSpc>
              <a:buFontTx/>
              <a:buNone/>
            </a:pPr>
            <a:r>
              <a:rPr lang="cs-CZ" altLang="cs-CZ" sz="2200" b="1" dirty="0" smtClean="0">
                <a:latin typeface="Arial" charset="0"/>
                <a:cs typeface="Arial" charset="0"/>
              </a:rPr>
              <a:t>(3) Základní osobní údaje podle odstavce 1 se poskytnou pouze v tomto rozsahu: jméno, příjmení, rok narození, obec, kde má příjemce trvalý pobyt, výše, účel a podmínky poskytnutých veřejných prostředků.</a:t>
            </a:r>
          </a:p>
          <a:p>
            <a:pPr eaLnBrk="1" hangingPunct="1">
              <a:lnSpc>
                <a:spcPct val="80000"/>
              </a:lnSpc>
              <a:buFontTx/>
              <a:buNone/>
            </a:pPr>
            <a:endParaRPr lang="cs-CZ" altLang="cs-CZ" sz="2000" dirty="0" smtClean="0">
              <a:latin typeface="Arial" charset="0"/>
              <a:cs typeface="Arial" charset="0"/>
            </a:endParaRPr>
          </a:p>
          <a:p>
            <a:pPr eaLnBrk="1" hangingPunct="1">
              <a:lnSpc>
                <a:spcPct val="80000"/>
              </a:lnSpc>
              <a:buFontTx/>
              <a:buNone/>
            </a:pPr>
            <a:r>
              <a:rPr lang="cs-CZ" altLang="cs-CZ" sz="1600" baseline="30000" dirty="0" smtClean="0">
                <a:latin typeface="Arial" charset="0"/>
                <a:cs typeface="Arial" charset="0"/>
              </a:rPr>
              <a:t>4c)	</a:t>
            </a:r>
            <a:r>
              <a:rPr lang="cs-CZ" altLang="cs-CZ" sz="1600" dirty="0" smtClean="0">
                <a:latin typeface="Arial" charset="0"/>
                <a:cs typeface="Arial" charset="0"/>
              </a:rPr>
              <a:t>Například zákon č. 155/1995 Sb. , o důchodovém pojištění, zákon č. 48/1997 Sb. , o veřejném zdravotním pojištění, zákon č. 117/1995 Sb. , o státní sociální podpoře, zákon č. 100/1988 Sb. , o sociálním zabezpečení, zákon č. 96/1993 Sb. , o stavebním spoření a státní podpoře stavebního spoření a zákon č. 12/2001 Sb. , o státní pomoci při obnově území postiženého živelní nebo jinou pohromou.</a:t>
            </a:r>
          </a:p>
        </p:txBody>
      </p:sp>
      <p:sp>
        <p:nvSpPr>
          <p:cNvPr id="109571" name="Rectangle 4"/>
          <p:cNvSpPr>
            <a:spLocks noGrp="1" noChangeArrowheads="1"/>
          </p:cNvSpPr>
          <p:nvPr>
            <p:ph type="title"/>
          </p:nvPr>
        </p:nvSpPr>
        <p:spPr>
          <a:xfrm>
            <a:off x="457200" y="44450"/>
            <a:ext cx="8229600" cy="1143000"/>
          </a:xfrm>
        </p:spPr>
        <p:txBody>
          <a:bodyPr/>
          <a:lstStyle/>
          <a:p>
            <a:pPr eaLnBrk="1" hangingPunct="1"/>
            <a:r>
              <a:rPr lang="cs-CZ" altLang="cs-CZ" sz="3600" b="1" dirty="0" smtClean="0">
                <a:solidFill>
                  <a:srgbClr val="CC0000"/>
                </a:solidFill>
                <a:latin typeface="Arial" charset="0"/>
                <a:cs typeface="Arial" charset="0"/>
              </a:rPr>
              <a:t>§ 8b – Příjemci veřejných prostředků</a:t>
            </a:r>
          </a:p>
        </p:txBody>
      </p:sp>
    </p:spTree>
  </p:cSld>
  <p:clrMapOvr>
    <a:masterClrMapping/>
  </p:clrMapOvr>
  <p:transition spd="med">
    <p:cut/>
    <p:sndAc>
      <p:stSnd>
        <p:snd r:embed="rId2" name="arrow.wav"/>
      </p:stSnd>
    </p:sndAc>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body" idx="1"/>
          </p:nvPr>
        </p:nvSpPr>
        <p:spPr>
          <a:xfrm>
            <a:off x="457200" y="1341438"/>
            <a:ext cx="8229600" cy="5256212"/>
          </a:xfrm>
        </p:spPr>
        <p:txBody>
          <a:bodyPr/>
          <a:lstStyle/>
          <a:p>
            <a:pPr marL="0" indent="0" eaLnBrk="1" hangingPunct="1">
              <a:buFontTx/>
              <a:buNone/>
            </a:pPr>
            <a:r>
              <a:rPr lang="cs-CZ" altLang="cs-CZ" sz="2400" dirty="0" smtClean="0">
                <a:solidFill>
                  <a:srgbClr val="FFFF00"/>
                </a:solidFill>
                <a:latin typeface="Arial" charset="0"/>
                <a:cs typeface="Arial" charset="0"/>
              </a:rPr>
              <a:t>NSS</a:t>
            </a:r>
            <a:r>
              <a:rPr lang="cs-CZ" altLang="cs-CZ" sz="2400" b="1" dirty="0" smtClean="0">
                <a:solidFill>
                  <a:srgbClr val="FFFF00"/>
                </a:solidFill>
                <a:latin typeface="Arial" charset="0"/>
                <a:cs typeface="Arial" charset="0"/>
              </a:rPr>
              <a:t> 2 As 6/2004</a:t>
            </a:r>
            <a:r>
              <a:rPr lang="cs-CZ" altLang="cs-CZ" sz="2400" dirty="0" smtClean="0">
                <a:solidFill>
                  <a:srgbClr val="FFFF00"/>
                </a:solidFill>
                <a:latin typeface="Arial" charset="0"/>
                <a:cs typeface="Arial" charset="0"/>
              </a:rPr>
              <a:t>, KS ČB </a:t>
            </a:r>
            <a:r>
              <a:rPr lang="cs-CZ" altLang="cs-CZ" sz="2400" b="1" dirty="0" smtClean="0">
                <a:solidFill>
                  <a:srgbClr val="FFFF00"/>
                </a:solidFill>
                <a:latin typeface="Arial" charset="0"/>
                <a:cs typeface="Arial" charset="0"/>
              </a:rPr>
              <a:t>10 Ca 161/2004 </a:t>
            </a:r>
            <a:r>
              <a:rPr lang="cs-CZ" altLang="cs-CZ" sz="2400" dirty="0" smtClean="0">
                <a:solidFill>
                  <a:srgbClr val="FFFF00"/>
                </a:solidFill>
                <a:latin typeface="Arial" charset="0"/>
                <a:cs typeface="Arial" charset="0"/>
              </a:rPr>
              <a:t>a </a:t>
            </a:r>
            <a:r>
              <a:rPr lang="cs-CZ" altLang="cs-CZ" sz="2400" b="1" dirty="0" smtClean="0">
                <a:solidFill>
                  <a:srgbClr val="FFFF00"/>
                </a:solidFill>
                <a:latin typeface="Arial" charset="0"/>
                <a:cs typeface="Arial" charset="0"/>
              </a:rPr>
              <a:t>132/2003</a:t>
            </a:r>
            <a:r>
              <a:rPr lang="cs-CZ" altLang="cs-CZ" sz="2400" dirty="0" smtClean="0">
                <a:solidFill>
                  <a:srgbClr val="FFFF00"/>
                </a:solidFill>
                <a:latin typeface="Arial" charset="0"/>
                <a:cs typeface="Arial" charset="0"/>
              </a:rPr>
              <a:t>: </a:t>
            </a:r>
          </a:p>
          <a:p>
            <a:pPr marL="0" indent="0" eaLnBrk="1" hangingPunct="1">
              <a:buFontTx/>
              <a:buNone/>
            </a:pPr>
            <a:r>
              <a:rPr lang="cs-CZ" altLang="cs-CZ" sz="2400" i="1" dirty="0" smtClean="0">
                <a:latin typeface="Arial" charset="0"/>
                <a:cs typeface="Arial" charset="0"/>
              </a:rPr>
              <a:t>Nelze poskytnout informaci o konkrétní výši odměn vyplacené konkrétním uvolněným členům zastupitelstva, a to ani anonymizovaně, pokud by šlo zastupitele dohledat.</a:t>
            </a:r>
          </a:p>
          <a:p>
            <a:pPr marL="0" indent="0" eaLnBrk="1" hangingPunct="1">
              <a:buFontTx/>
              <a:buNone/>
            </a:pPr>
            <a:endParaRPr lang="cs-CZ" altLang="cs-CZ" sz="2400" dirty="0" smtClean="0">
              <a:latin typeface="Arial" charset="0"/>
              <a:cs typeface="Arial" charset="0"/>
            </a:endParaRPr>
          </a:p>
          <a:p>
            <a:pPr marL="0" indent="0" eaLnBrk="1" hangingPunct="1">
              <a:buFontTx/>
              <a:buNone/>
            </a:pPr>
            <a:r>
              <a:rPr lang="cs-CZ" altLang="cs-CZ" sz="2400" dirty="0" smtClean="0">
                <a:solidFill>
                  <a:srgbClr val="FFFF00"/>
                </a:solidFill>
                <a:latin typeface="Arial" charset="0"/>
                <a:cs typeface="Arial" charset="0"/>
              </a:rPr>
              <a:t>KS ČB</a:t>
            </a:r>
            <a:r>
              <a:rPr lang="cs-CZ" altLang="cs-CZ" sz="2400" b="1" dirty="0" smtClean="0">
                <a:solidFill>
                  <a:srgbClr val="FFFF00"/>
                </a:solidFill>
                <a:latin typeface="Arial" charset="0"/>
                <a:cs typeface="Arial" charset="0"/>
              </a:rPr>
              <a:t> 10 Ca 243/2001:</a:t>
            </a:r>
            <a:endParaRPr lang="cs-CZ" altLang="cs-CZ" sz="2400" dirty="0" smtClean="0">
              <a:solidFill>
                <a:srgbClr val="FFFF00"/>
              </a:solidFill>
              <a:latin typeface="Arial" charset="0"/>
              <a:cs typeface="Arial" charset="0"/>
            </a:endParaRPr>
          </a:p>
          <a:p>
            <a:pPr marL="0" indent="0" eaLnBrk="1" hangingPunct="1">
              <a:buFontTx/>
              <a:buNone/>
            </a:pPr>
            <a:r>
              <a:rPr lang="cs-CZ" altLang="cs-CZ" sz="2400" i="1" dirty="0" smtClean="0">
                <a:latin typeface="Arial" charset="0"/>
                <a:cs typeface="Arial" charset="0"/>
              </a:rPr>
              <a:t>Lze poskytnout souhrnnou částku vyplácenou všem uvolněným zastupitelům, čímž nedojde k narušení ochrany osobních údajů.</a:t>
            </a:r>
          </a:p>
          <a:p>
            <a:pPr marL="0" indent="0" eaLnBrk="1" hangingPunct="1">
              <a:buFontTx/>
              <a:buNone/>
            </a:pPr>
            <a:endParaRPr lang="cs-CZ" altLang="cs-CZ" sz="2400" i="1" dirty="0" smtClean="0">
              <a:latin typeface="Arial" charset="0"/>
              <a:cs typeface="Arial" charset="0"/>
            </a:endParaRPr>
          </a:p>
          <a:p>
            <a:pPr marL="0" indent="0" eaLnBrk="1" hangingPunct="1">
              <a:buFontTx/>
              <a:buNone/>
            </a:pPr>
            <a:r>
              <a:rPr lang="cs-CZ" altLang="cs-CZ" sz="2400" dirty="0" smtClean="0">
                <a:solidFill>
                  <a:srgbClr val="FFFF00"/>
                </a:solidFill>
                <a:latin typeface="Arial" charset="0"/>
                <a:cs typeface="Arial" charset="0"/>
              </a:rPr>
              <a:t>KS ČB 22 Ca 248/2000: </a:t>
            </a:r>
          </a:p>
          <a:p>
            <a:pPr marL="0" indent="0" eaLnBrk="1" hangingPunct="1">
              <a:buFontTx/>
              <a:buNone/>
            </a:pPr>
            <a:r>
              <a:rPr lang="cs-CZ" altLang="cs-CZ" sz="2400" i="1" dirty="0" smtClean="0">
                <a:latin typeface="Arial" charset="0"/>
                <a:cs typeface="Arial" charset="0"/>
              </a:rPr>
              <a:t>Lze poskytnout informaci o důvodech odměny starostovi. </a:t>
            </a:r>
          </a:p>
        </p:txBody>
      </p:sp>
      <p:sp>
        <p:nvSpPr>
          <p:cNvPr id="110595" name="Rectangle 3"/>
          <p:cNvSpPr>
            <a:spLocks noGrp="1" noChangeArrowheads="1"/>
          </p:cNvSpPr>
          <p:nvPr>
            <p:ph type="title"/>
          </p:nvPr>
        </p:nvSpPr>
        <p:spPr>
          <a:xfrm>
            <a:off x="457200" y="125413"/>
            <a:ext cx="8229600" cy="1143000"/>
          </a:xfrm>
        </p:spPr>
        <p:txBody>
          <a:bodyPr/>
          <a:lstStyle/>
          <a:p>
            <a:pPr eaLnBrk="1" hangingPunct="1"/>
            <a:r>
              <a:rPr lang="cs-CZ" altLang="cs-CZ" sz="3600" b="1" dirty="0" smtClean="0">
                <a:solidFill>
                  <a:srgbClr val="CC0000"/>
                </a:solidFill>
                <a:latin typeface="Arial" charset="0"/>
                <a:cs typeface="Arial" charset="0"/>
              </a:rPr>
              <a:t>Starší judikatura k otázkám platu</a:t>
            </a:r>
          </a:p>
        </p:txBody>
      </p:sp>
    </p:spTree>
  </p:cSld>
  <p:clrMapOvr>
    <a:masterClrMapping/>
  </p:clrMapOvr>
  <p:transition spd="med">
    <p:cut/>
    <p:sndAc>
      <p:stSnd>
        <p:snd r:embed="rId2" name="arrow.wav"/>
      </p:stSnd>
    </p:sndAc>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body" idx="1"/>
          </p:nvPr>
        </p:nvSpPr>
        <p:spPr>
          <a:xfrm>
            <a:off x="457200" y="1052513"/>
            <a:ext cx="8229600" cy="5472112"/>
          </a:xfrm>
        </p:spPr>
        <p:txBody>
          <a:bodyPr/>
          <a:lstStyle/>
          <a:p>
            <a:pPr marL="0" indent="0" eaLnBrk="1" hangingPunct="1">
              <a:lnSpc>
                <a:spcPct val="80000"/>
              </a:lnSpc>
              <a:buFontTx/>
              <a:buNone/>
              <a:defRPr/>
            </a:pPr>
            <a:endParaRPr lang="cs-CZ" sz="2400" b="1" dirty="0" smtClean="0">
              <a:latin typeface="Arial" pitchFamily="34" charset="0"/>
              <a:cs typeface="Arial" pitchFamily="34" charset="0"/>
            </a:endParaRPr>
          </a:p>
          <a:p>
            <a:pPr marL="0" indent="0" eaLnBrk="1" hangingPunct="1">
              <a:lnSpc>
                <a:spcPct val="80000"/>
              </a:lnSpc>
              <a:buFontTx/>
              <a:buNone/>
              <a:defRPr/>
            </a:pPr>
            <a:r>
              <a:rPr lang="cs-CZ" sz="2400" b="1" dirty="0" smtClean="0">
                <a:solidFill>
                  <a:srgbClr val="FFFF00"/>
                </a:solidFill>
                <a:latin typeface="Arial" pitchFamily="34" charset="0"/>
                <a:cs typeface="Arial" pitchFamily="34" charset="0"/>
              </a:rPr>
              <a:t>Rozsudek Nejvyššího správního soudu</a:t>
            </a:r>
          </a:p>
          <a:p>
            <a:pPr marL="0" indent="0" eaLnBrk="1" hangingPunct="1">
              <a:lnSpc>
                <a:spcPct val="80000"/>
              </a:lnSpc>
              <a:buFontTx/>
              <a:buNone/>
              <a:defRPr/>
            </a:pPr>
            <a:r>
              <a:rPr lang="cs-CZ" sz="2400" b="1" dirty="0" smtClean="0">
                <a:solidFill>
                  <a:srgbClr val="FFFF00"/>
                </a:solidFill>
                <a:latin typeface="Arial" pitchFamily="34" charset="0"/>
                <a:cs typeface="Arial" pitchFamily="34" charset="0"/>
              </a:rPr>
              <a:t>z 27. 5. 2011, </a:t>
            </a:r>
            <a:r>
              <a:rPr lang="cs-CZ" sz="2400" b="1" dirty="0">
                <a:solidFill>
                  <a:srgbClr val="FFFF00"/>
                </a:solidFill>
                <a:latin typeface="Arial" pitchFamily="34" charset="0"/>
                <a:cs typeface="Arial" pitchFamily="34" charset="0"/>
              </a:rPr>
              <a:t>5 As 57/2010 </a:t>
            </a:r>
            <a:endParaRPr lang="cs-CZ" sz="2400" b="1" dirty="0" smtClean="0">
              <a:solidFill>
                <a:srgbClr val="FFFF00"/>
              </a:solidFill>
              <a:latin typeface="Arial" pitchFamily="34" charset="0"/>
              <a:cs typeface="Arial" pitchFamily="34" charset="0"/>
            </a:endParaRPr>
          </a:p>
          <a:p>
            <a:pPr marL="0" indent="0" eaLnBrk="1" hangingPunct="1">
              <a:lnSpc>
                <a:spcPct val="80000"/>
              </a:lnSpc>
              <a:buFontTx/>
              <a:buNone/>
              <a:defRPr/>
            </a:pPr>
            <a:endParaRPr lang="cs-CZ" sz="2400" b="1" i="1" dirty="0">
              <a:latin typeface="Arial" pitchFamily="34" charset="0"/>
              <a:cs typeface="Arial" pitchFamily="34" charset="0"/>
            </a:endParaRPr>
          </a:p>
          <a:p>
            <a:pPr>
              <a:defRPr/>
            </a:pPr>
            <a:r>
              <a:rPr lang="cs-CZ" sz="2400" dirty="0">
                <a:latin typeface="Arial" pitchFamily="34" charset="0"/>
                <a:cs typeface="Arial" pitchFamily="34" charset="0"/>
              </a:rPr>
              <a:t>Zaměstnanec veřejné správy dostává za svou práci plat, který je mu vyplácen z </a:t>
            </a:r>
            <a:r>
              <a:rPr lang="cs-CZ" sz="2400" dirty="0" smtClean="0">
                <a:latin typeface="Arial" pitchFamily="34" charset="0"/>
                <a:cs typeface="Arial" pitchFamily="34" charset="0"/>
              </a:rPr>
              <a:t>veřejných prostředků</a:t>
            </a:r>
            <a:r>
              <a:rPr lang="cs-CZ" sz="2400" dirty="0">
                <a:latin typeface="Arial" pitchFamily="34" charset="0"/>
                <a:cs typeface="Arial" pitchFamily="34" charset="0"/>
              </a:rPr>
              <a:t>. Je proto ve smyslu § 8b odst. </a:t>
            </a:r>
            <a:r>
              <a:rPr lang="cs-CZ" sz="2400" dirty="0" smtClean="0">
                <a:latin typeface="Arial" pitchFamily="34" charset="0"/>
                <a:cs typeface="Arial" pitchFamily="34" charset="0"/>
              </a:rPr>
              <a:t>1</a:t>
            </a:r>
            <a:r>
              <a:rPr lang="cs-CZ" sz="2400" i="1" dirty="0" smtClean="0">
                <a:latin typeface="Arial" pitchFamily="34" charset="0"/>
                <a:cs typeface="Arial" pitchFamily="34" charset="0"/>
              </a:rPr>
              <a:t>„příjemcem </a:t>
            </a:r>
            <a:r>
              <a:rPr lang="cs-CZ" sz="2400" i="1" dirty="0">
                <a:latin typeface="Arial" pitchFamily="34" charset="0"/>
                <a:cs typeface="Arial" pitchFamily="34" charset="0"/>
              </a:rPr>
              <a:t>veřejných prostředků</a:t>
            </a:r>
            <a:r>
              <a:rPr lang="cs-CZ" sz="2400" i="1" dirty="0" smtClean="0">
                <a:latin typeface="Arial" pitchFamily="34" charset="0"/>
                <a:cs typeface="Arial" pitchFamily="34" charset="0"/>
              </a:rPr>
              <a:t>“.</a:t>
            </a:r>
          </a:p>
          <a:p>
            <a:pPr>
              <a:defRPr/>
            </a:pPr>
            <a:endParaRPr lang="cs-CZ" sz="2400" dirty="0" smtClean="0">
              <a:latin typeface="Arial" pitchFamily="34" charset="0"/>
              <a:cs typeface="Arial" pitchFamily="34" charset="0"/>
            </a:endParaRPr>
          </a:p>
          <a:p>
            <a:pPr>
              <a:defRPr/>
            </a:pPr>
            <a:r>
              <a:rPr lang="cs-CZ" sz="2400" dirty="0" smtClean="0">
                <a:latin typeface="Arial" pitchFamily="34" charset="0"/>
                <a:cs typeface="Arial" pitchFamily="34" charset="0"/>
              </a:rPr>
              <a:t>Zákon výslovně </a:t>
            </a:r>
            <a:r>
              <a:rPr lang="cs-CZ" sz="2400" dirty="0">
                <a:latin typeface="Arial" pitchFamily="34" charset="0"/>
                <a:cs typeface="Arial" pitchFamily="34" charset="0"/>
              </a:rPr>
              <a:t>stanoví, že výše poskytnutých veřejných prostředků ve </a:t>
            </a:r>
            <a:r>
              <a:rPr lang="cs-CZ" sz="2400" dirty="0" smtClean="0">
                <a:latin typeface="Arial" pitchFamily="34" charset="0"/>
                <a:cs typeface="Arial" pitchFamily="34" charset="0"/>
              </a:rPr>
              <a:t>spojení se </a:t>
            </a:r>
            <a:r>
              <a:rPr lang="cs-CZ" sz="2400" dirty="0">
                <a:latin typeface="Arial" pitchFamily="34" charset="0"/>
                <a:cs typeface="Arial" pitchFamily="34" charset="0"/>
              </a:rPr>
              <a:t>jménem a příjmením osoby, které byly </a:t>
            </a:r>
            <a:r>
              <a:rPr lang="cs-CZ" sz="2400" dirty="0" smtClean="0">
                <a:latin typeface="Arial" pitchFamily="34" charset="0"/>
                <a:cs typeface="Arial" pitchFamily="34" charset="0"/>
              </a:rPr>
              <a:t>poskytnuty, </a:t>
            </a:r>
            <a:r>
              <a:rPr lang="cs-CZ" sz="2400" dirty="0">
                <a:latin typeface="Arial" pitchFamily="34" charset="0"/>
                <a:cs typeface="Arial" pitchFamily="34" charset="0"/>
              </a:rPr>
              <a:t>jsou údaji, které povinný </a:t>
            </a:r>
            <a:r>
              <a:rPr lang="cs-CZ" sz="2400" dirty="0" smtClean="0">
                <a:latin typeface="Arial" pitchFamily="34" charset="0"/>
                <a:cs typeface="Arial" pitchFamily="34" charset="0"/>
              </a:rPr>
              <a:t>subjekt žadateli </a:t>
            </a:r>
            <a:r>
              <a:rPr lang="cs-CZ" sz="2400" dirty="0">
                <a:latin typeface="Arial" pitchFamily="34" charset="0"/>
                <a:cs typeface="Arial" pitchFamily="34" charset="0"/>
              </a:rPr>
              <a:t>poskytne.</a:t>
            </a:r>
            <a:endParaRPr lang="cs-CZ" sz="2400" dirty="0" smtClean="0">
              <a:latin typeface="Arial" pitchFamily="34" charset="0"/>
              <a:cs typeface="Arial" pitchFamily="34" charset="0"/>
            </a:endParaRPr>
          </a:p>
        </p:txBody>
      </p:sp>
      <p:sp>
        <p:nvSpPr>
          <p:cNvPr id="111619" name="Rectangle 3"/>
          <p:cNvSpPr>
            <a:spLocks noGrp="1" noChangeArrowheads="1"/>
          </p:cNvSpPr>
          <p:nvPr>
            <p:ph type="title"/>
          </p:nvPr>
        </p:nvSpPr>
        <p:spPr>
          <a:xfrm>
            <a:off x="457200" y="198438"/>
            <a:ext cx="8229600" cy="1143000"/>
          </a:xfrm>
        </p:spPr>
        <p:txBody>
          <a:bodyPr/>
          <a:lstStyle/>
          <a:p>
            <a:pPr eaLnBrk="1" hangingPunct="1"/>
            <a:r>
              <a:rPr lang="cs-CZ" altLang="cs-CZ" sz="3600" b="1" dirty="0" smtClean="0">
                <a:solidFill>
                  <a:srgbClr val="CC0000"/>
                </a:solidFill>
                <a:latin typeface="Arial" charset="0"/>
                <a:cs typeface="Arial" charset="0"/>
              </a:rPr>
              <a:t>Nová judikatura k otázkám platu</a:t>
            </a:r>
          </a:p>
        </p:txBody>
      </p:sp>
    </p:spTree>
  </p:cSld>
  <p:clrMapOvr>
    <a:masterClrMapping/>
  </p:clrMapOvr>
  <p:transition spd="med">
    <p:cut/>
    <p:sndAc>
      <p:stSnd>
        <p:snd r:embed="rId2" name="arrow.wav"/>
      </p:stSnd>
    </p:sndAc>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body" idx="1"/>
          </p:nvPr>
        </p:nvSpPr>
        <p:spPr>
          <a:xfrm>
            <a:off x="457200" y="1414463"/>
            <a:ext cx="8229600" cy="5183187"/>
          </a:xfrm>
        </p:spPr>
        <p:txBody>
          <a:bodyPr/>
          <a:lstStyle/>
          <a:p>
            <a:pPr marL="0" indent="0" eaLnBrk="1" hangingPunct="1">
              <a:spcBef>
                <a:spcPts val="2400"/>
              </a:spcBef>
              <a:buFontTx/>
              <a:buNone/>
            </a:pPr>
            <a:r>
              <a:rPr lang="cs-CZ" altLang="cs-CZ" sz="2400" b="1" dirty="0" smtClean="0">
                <a:latin typeface="Arial" charset="0"/>
                <a:cs typeface="Arial" charset="0"/>
              </a:rPr>
              <a:t>MS Praha 10 A 289/2011 </a:t>
            </a:r>
            <a:r>
              <a:rPr lang="cs-CZ" altLang="cs-CZ" sz="2400" dirty="0" smtClean="0">
                <a:latin typeface="Arial" charset="0"/>
                <a:cs typeface="Arial" charset="0"/>
              </a:rPr>
              <a:t>– mzdy managementu ČT</a:t>
            </a:r>
          </a:p>
          <a:p>
            <a:pPr marL="0" indent="0" eaLnBrk="1" hangingPunct="1">
              <a:spcBef>
                <a:spcPts val="2400"/>
              </a:spcBef>
              <a:buFontTx/>
              <a:buNone/>
            </a:pPr>
            <a:r>
              <a:rPr lang="cs-CZ" altLang="cs-CZ" sz="2400" b="1" dirty="0" smtClean="0">
                <a:latin typeface="Arial" charset="0"/>
                <a:cs typeface="Arial" charset="0"/>
              </a:rPr>
              <a:t>MS Praha 5 A 274/2011</a:t>
            </a:r>
            <a:r>
              <a:rPr lang="cs-CZ" altLang="cs-CZ" sz="2400" dirty="0" smtClean="0">
                <a:latin typeface="Arial" charset="0"/>
                <a:cs typeface="Arial" charset="0"/>
              </a:rPr>
              <a:t> – plat vedoucích úředníků KPR</a:t>
            </a:r>
          </a:p>
          <a:p>
            <a:pPr marL="0" indent="0" eaLnBrk="1" hangingPunct="1">
              <a:spcBef>
                <a:spcPts val="2400"/>
              </a:spcBef>
              <a:buFontTx/>
              <a:buNone/>
            </a:pPr>
            <a:r>
              <a:rPr lang="cs-CZ" altLang="cs-CZ" sz="2400" b="1" dirty="0" smtClean="0">
                <a:latin typeface="Arial" charset="0"/>
                <a:cs typeface="Arial" charset="0"/>
              </a:rPr>
              <a:t>NSS 1 As 169/2012 </a:t>
            </a:r>
            <a:r>
              <a:rPr lang="cs-CZ" altLang="cs-CZ" sz="2400" dirty="0" smtClean="0">
                <a:latin typeface="Arial" charset="0"/>
                <a:cs typeface="Arial" charset="0"/>
              </a:rPr>
              <a:t> - plat vedoucích úředníků MÚ Benešov</a:t>
            </a:r>
          </a:p>
          <a:p>
            <a:pPr marL="0" indent="0" eaLnBrk="1" hangingPunct="1">
              <a:spcBef>
                <a:spcPts val="2400"/>
              </a:spcBef>
              <a:buFontTx/>
              <a:buNone/>
            </a:pPr>
            <a:r>
              <a:rPr lang="cs-CZ" altLang="cs-CZ" sz="2400" b="1" dirty="0" smtClean="0">
                <a:latin typeface="Arial" charset="0"/>
                <a:cs typeface="Arial" charset="0"/>
              </a:rPr>
              <a:t>NSS 4 As 40/2010 + KS Praha 45 A 4/2012</a:t>
            </a:r>
            <a:r>
              <a:rPr lang="cs-CZ" altLang="cs-CZ" sz="2400" dirty="0" smtClean="0">
                <a:latin typeface="Arial" charset="0"/>
                <a:cs typeface="Arial" charset="0"/>
              </a:rPr>
              <a:t> – odměny učitelů v základní a mateřské škole - sporné</a:t>
            </a:r>
          </a:p>
          <a:p>
            <a:pPr marL="0" indent="0" eaLnBrk="1" hangingPunct="1">
              <a:spcBef>
                <a:spcPts val="2400"/>
              </a:spcBef>
              <a:buFontTx/>
              <a:buNone/>
            </a:pPr>
            <a:r>
              <a:rPr lang="cs-CZ" altLang="cs-CZ" sz="2400" b="1" dirty="0" smtClean="0">
                <a:latin typeface="Arial" charset="0"/>
                <a:cs typeface="Arial" charset="0"/>
              </a:rPr>
              <a:t>Usnesení NSS z 28. 2. 2013, 8 As 55/2012 – 23</a:t>
            </a:r>
          </a:p>
          <a:p>
            <a:pPr marL="0" indent="0" eaLnBrk="1" hangingPunct="1">
              <a:spcBef>
                <a:spcPts val="1200"/>
              </a:spcBef>
              <a:buFontTx/>
              <a:buNone/>
            </a:pPr>
            <a:r>
              <a:rPr lang="cs-CZ" altLang="cs-CZ" sz="2400" b="1" dirty="0" smtClean="0">
                <a:solidFill>
                  <a:srgbClr val="FFFF00"/>
                </a:solidFill>
                <a:latin typeface="Arial" charset="0"/>
                <a:cs typeface="Arial" charset="0"/>
              </a:rPr>
              <a:t>→ postoupeno RS s otázkou na test proporcionality</a:t>
            </a:r>
          </a:p>
        </p:txBody>
      </p:sp>
      <p:sp>
        <p:nvSpPr>
          <p:cNvPr id="112643" name="Rectangle 3"/>
          <p:cNvSpPr>
            <a:spLocks noGrp="1" noChangeArrowheads="1"/>
          </p:cNvSpPr>
          <p:nvPr>
            <p:ph type="title"/>
          </p:nvPr>
        </p:nvSpPr>
        <p:spPr>
          <a:xfrm>
            <a:off x="457200" y="198438"/>
            <a:ext cx="8229600" cy="1143000"/>
          </a:xfrm>
        </p:spPr>
        <p:txBody>
          <a:bodyPr/>
          <a:lstStyle/>
          <a:p>
            <a:pPr eaLnBrk="1" hangingPunct="1"/>
            <a:r>
              <a:rPr lang="cs-CZ" altLang="cs-CZ" sz="3600" b="1" dirty="0" smtClean="0">
                <a:solidFill>
                  <a:srgbClr val="CC0000"/>
                </a:solidFill>
                <a:latin typeface="Arial" charset="0"/>
                <a:cs typeface="Arial" charset="0"/>
              </a:rPr>
              <a:t>Nová judikatura k otázkám platu</a:t>
            </a:r>
          </a:p>
        </p:txBody>
      </p:sp>
    </p:spTree>
  </p:cSld>
  <p:clrMapOvr>
    <a:masterClrMapping/>
  </p:clrMapOvr>
  <p:transition spd="med">
    <p:cut/>
    <p:sndAc>
      <p:stSnd>
        <p:snd r:embed="rId2" name="arrow.wav"/>
      </p:stSnd>
    </p:sndAc>
  </p:transition>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a:xfrm>
            <a:off x="457200" y="44450"/>
            <a:ext cx="8229600" cy="1143000"/>
          </a:xfrm>
        </p:spPr>
        <p:txBody>
          <a:bodyPr/>
          <a:lstStyle/>
          <a:p>
            <a:pPr>
              <a:defRPr/>
            </a:pPr>
            <a:r>
              <a:rPr lang="cs-CZ" altLang="cs-CZ" sz="3600" b="1" dirty="0">
                <a:solidFill>
                  <a:srgbClr val="CC0000"/>
                </a:solidFill>
              </a:rPr>
              <a:t>RS NSS z 22.10.2014, 8 As 55/2012</a:t>
            </a:r>
          </a:p>
        </p:txBody>
      </p:sp>
      <p:sp>
        <p:nvSpPr>
          <p:cNvPr id="377859" name="Rectangle 3"/>
          <p:cNvSpPr>
            <a:spLocks noChangeArrowheads="1"/>
          </p:cNvSpPr>
          <p:nvPr/>
        </p:nvSpPr>
        <p:spPr bwMode="auto">
          <a:xfrm>
            <a:off x="539750" y="3313435"/>
            <a:ext cx="7993063" cy="2923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defRPr/>
            </a:pPr>
            <a:r>
              <a:rPr lang="cs-CZ" sz="2400" i="1" dirty="0">
                <a:solidFill>
                  <a:schemeClr val="tx1"/>
                </a:solidFill>
                <a:latin typeface="Arial" panose="020B0604020202020204" pitchFamily="34" charset="0"/>
                <a:cs typeface="Arial" panose="020B0604020202020204" pitchFamily="34" charset="0"/>
              </a:rPr>
              <a:t>Informace o příjmech osob placených za svoji činnost z veřejných prostředků se poskytují, a to zejm. u osob:</a:t>
            </a:r>
          </a:p>
          <a:p>
            <a:pPr marL="457200" indent="-457200" algn="just">
              <a:spcBef>
                <a:spcPts val="1200"/>
              </a:spcBef>
              <a:buFont typeface="Calibri" panose="020F0502020204030204" pitchFamily="34" charset="0"/>
              <a:buChar char="–"/>
              <a:defRPr/>
            </a:pPr>
            <a:r>
              <a:rPr lang="cs-CZ" sz="2400" i="1" dirty="0">
                <a:solidFill>
                  <a:schemeClr val="tx1"/>
                </a:solidFill>
                <a:latin typeface="Arial" panose="020B0604020202020204" pitchFamily="34" charset="0"/>
                <a:cs typeface="Arial" panose="020B0604020202020204" pitchFamily="34" charset="0"/>
              </a:rPr>
              <a:t>v řídících pozicích</a:t>
            </a:r>
          </a:p>
          <a:p>
            <a:pPr marL="457200" indent="-457200" algn="just">
              <a:spcBef>
                <a:spcPts val="1200"/>
              </a:spcBef>
              <a:buFont typeface="Calibri" panose="020F0502020204030204" pitchFamily="34" charset="0"/>
              <a:buChar char="–"/>
              <a:defRPr/>
            </a:pPr>
            <a:r>
              <a:rPr lang="cs-CZ" sz="2400" i="1" dirty="0">
                <a:solidFill>
                  <a:schemeClr val="tx1"/>
                </a:solidFill>
                <a:latin typeface="Arial" panose="020B0604020202020204" pitchFamily="34" charset="0"/>
                <a:cs typeface="Arial" panose="020B0604020202020204" pitchFamily="34" charset="0"/>
              </a:rPr>
              <a:t>podílejících se na výkonu působnosti</a:t>
            </a:r>
          </a:p>
          <a:p>
            <a:pPr marL="457200" indent="-457200" algn="just">
              <a:spcBef>
                <a:spcPts val="1200"/>
              </a:spcBef>
              <a:buFont typeface="Calibri" panose="020F0502020204030204" pitchFamily="34" charset="0"/>
              <a:buChar char="–"/>
              <a:defRPr/>
            </a:pPr>
            <a:r>
              <a:rPr lang="cs-CZ" sz="2400" i="1" dirty="0">
                <a:solidFill>
                  <a:schemeClr val="tx1"/>
                </a:solidFill>
                <a:latin typeface="Arial" panose="020B0604020202020204" pitchFamily="34" charset="0"/>
                <a:cs typeface="Arial" panose="020B0604020202020204" pitchFamily="34" charset="0"/>
              </a:rPr>
              <a:t>jejichž činnost může mít ekonomické dopady</a:t>
            </a:r>
          </a:p>
          <a:p>
            <a:pPr marL="457200" indent="-457200" algn="just">
              <a:spcBef>
                <a:spcPts val="1200"/>
              </a:spcBef>
              <a:buFont typeface="Calibri" panose="020F0502020204030204" pitchFamily="34" charset="0"/>
              <a:buChar char="–"/>
              <a:defRPr/>
            </a:pPr>
            <a:r>
              <a:rPr lang="cs-CZ" sz="2400" i="1" dirty="0">
                <a:solidFill>
                  <a:schemeClr val="tx1"/>
                </a:solidFill>
                <a:latin typeface="Arial" panose="020B0604020202020204" pitchFamily="34" charset="0"/>
                <a:cs typeface="Arial" panose="020B0604020202020204" pitchFamily="34" charset="0"/>
              </a:rPr>
              <a:t>majících faktický vliv na činnost povinného </a:t>
            </a:r>
            <a:r>
              <a:rPr lang="cs-CZ" sz="2400" i="1" dirty="0" smtClean="0">
                <a:solidFill>
                  <a:schemeClr val="tx1"/>
                </a:solidFill>
                <a:latin typeface="Arial" panose="020B0604020202020204" pitchFamily="34" charset="0"/>
                <a:cs typeface="Arial" panose="020B0604020202020204" pitchFamily="34" charset="0"/>
              </a:rPr>
              <a:t>subjektu</a:t>
            </a:r>
            <a:endParaRPr lang="cs-CZ" sz="2400" i="1" dirty="0">
              <a:solidFill>
                <a:schemeClr val="tx1"/>
              </a:solidFill>
              <a:latin typeface="Arial" panose="020B0604020202020204" pitchFamily="34" charset="0"/>
              <a:cs typeface="Arial" panose="020B0604020202020204" pitchFamily="34" charset="0"/>
            </a:endParaRPr>
          </a:p>
        </p:txBody>
      </p:sp>
      <p:pic>
        <p:nvPicPr>
          <p:cNvPr id="116740" name="Picture 4" descr="sbirka_2004_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4675" y="1268413"/>
            <a:ext cx="1404938" cy="184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6741" name="Rectangle 5"/>
          <p:cNvSpPr>
            <a:spLocks noChangeArrowheads="1"/>
          </p:cNvSpPr>
          <p:nvPr/>
        </p:nvSpPr>
        <p:spPr bwMode="auto">
          <a:xfrm>
            <a:off x="2195736" y="1341438"/>
            <a:ext cx="6552853" cy="1246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eaLnBrk="0" hangingPunct="0">
              <a:spcBef>
                <a:spcPct val="20000"/>
              </a:spcBef>
              <a:buChar char="•"/>
              <a:defRPr sz="3200">
                <a:solidFill>
                  <a:schemeClr val="tx1"/>
                </a:solidFill>
                <a:latin typeface="Arial Unicode MS" pitchFamily="34" charset="-128"/>
              </a:defRPr>
            </a:lvl1pPr>
            <a:lvl2pPr marL="742950" indent="-285750" algn="l" eaLnBrk="0" hangingPunct="0">
              <a:spcBef>
                <a:spcPct val="20000"/>
              </a:spcBef>
              <a:buChar char="–"/>
              <a:defRPr sz="2800">
                <a:solidFill>
                  <a:schemeClr val="tx1"/>
                </a:solidFill>
                <a:latin typeface="Arial Unicode MS" pitchFamily="34" charset="-128"/>
              </a:defRPr>
            </a:lvl2pPr>
            <a:lvl3pPr marL="1143000" indent="-228600" algn="l" eaLnBrk="0" hangingPunct="0">
              <a:spcBef>
                <a:spcPct val="20000"/>
              </a:spcBef>
              <a:buChar char="•"/>
              <a:defRPr sz="2400">
                <a:solidFill>
                  <a:schemeClr val="tx1"/>
                </a:solidFill>
                <a:latin typeface="Arial Unicode MS" pitchFamily="34" charset="-128"/>
              </a:defRPr>
            </a:lvl3pPr>
            <a:lvl4pPr marL="1600200" indent="-228600" algn="l" eaLnBrk="0" hangingPunct="0">
              <a:spcBef>
                <a:spcPct val="20000"/>
              </a:spcBef>
              <a:buChar char="–"/>
              <a:defRPr sz="2000">
                <a:solidFill>
                  <a:schemeClr val="tx1"/>
                </a:solidFill>
                <a:latin typeface="Arial Unicode MS" pitchFamily="34" charset="-128"/>
              </a:defRPr>
            </a:lvl4pPr>
            <a:lvl5pPr marL="2057400" indent="-228600" algn="l" eaLnBrk="0" hangingPunct="0">
              <a:spcBef>
                <a:spcPct val="20000"/>
              </a:spcBef>
              <a:buChar char="»"/>
              <a:defRPr sz="2000">
                <a:solidFill>
                  <a:schemeClr val="tx1"/>
                </a:solidFill>
                <a:latin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Arial Unicode MS" pitchFamily="34" charset="-128"/>
              </a:defRPr>
            </a:lvl9pPr>
          </a:lstStyle>
          <a:p>
            <a:pPr eaLnBrk="1" hangingPunct="1">
              <a:spcBef>
                <a:spcPts val="1200"/>
              </a:spcBef>
              <a:buFontTx/>
              <a:buNone/>
            </a:pPr>
            <a:r>
              <a:rPr lang="cs-CZ" altLang="cs-CZ" sz="2500" dirty="0"/>
              <a:t>Žadatel proti KÚ Zlínského kraje o poskytnutí informací o odměnách ředitele ZŠ Lhota u </a:t>
            </a:r>
            <a:r>
              <a:rPr lang="cs-CZ" altLang="cs-CZ" sz="2500" dirty="0" smtClean="0"/>
              <a:t>Vsetína </a:t>
            </a:r>
            <a:r>
              <a:rPr lang="cs-CZ" altLang="cs-CZ" sz="2500" dirty="0">
                <a:solidFill>
                  <a:srgbClr val="FFFF00"/>
                </a:solidFill>
              </a:rPr>
              <a:t>(</a:t>
            </a:r>
            <a:r>
              <a:rPr lang="cs-CZ" altLang="cs-CZ" sz="2500" dirty="0" smtClean="0">
                <a:solidFill>
                  <a:srgbClr val="FFFF00"/>
                </a:solidFill>
              </a:rPr>
              <a:t>3155/2015 Sb. NSS)</a:t>
            </a:r>
            <a:endParaRPr lang="cs-CZ" altLang="cs-CZ" sz="2500" dirty="0">
              <a:latin typeface="Tahoma" pitchFamily="34" charset="0"/>
            </a:endParaRPr>
          </a:p>
        </p:txBody>
      </p:sp>
    </p:spTree>
    <p:extLst>
      <p:ext uri="{BB962C8B-B14F-4D97-AF65-F5344CB8AC3E}">
        <p14:creationId xmlns:p14="http://schemas.microsoft.com/office/powerpoint/2010/main" val="3527136317"/>
      </p:ext>
    </p:extLst>
  </p:cSld>
  <p:clrMapOvr>
    <a:masterClrMapping/>
  </p:clrMapOvr>
  <p:transition spd="med">
    <p:cut/>
    <p:sndAc>
      <p:stSnd>
        <p:snd r:embed="rId2" name="arrow.wav"/>
      </p:stSnd>
    </p:sndAc>
  </p:transition>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a:xfrm>
            <a:off x="457200" y="44450"/>
            <a:ext cx="8229600" cy="1143000"/>
          </a:xfrm>
        </p:spPr>
        <p:txBody>
          <a:bodyPr/>
          <a:lstStyle/>
          <a:p>
            <a:pPr>
              <a:defRPr/>
            </a:pPr>
            <a:r>
              <a:rPr lang="cs-CZ" altLang="cs-CZ" sz="3600" b="1" dirty="0">
                <a:solidFill>
                  <a:srgbClr val="CC0000"/>
                </a:solidFill>
              </a:rPr>
              <a:t>RS NSS z 22.10.2014, 8 As 55/2012</a:t>
            </a:r>
          </a:p>
        </p:txBody>
      </p:sp>
      <p:sp>
        <p:nvSpPr>
          <p:cNvPr id="377859" name="Rectangle 3"/>
          <p:cNvSpPr>
            <a:spLocks noChangeArrowheads="1"/>
          </p:cNvSpPr>
          <p:nvPr/>
        </p:nvSpPr>
        <p:spPr bwMode="auto">
          <a:xfrm>
            <a:off x="539750" y="1412776"/>
            <a:ext cx="7993063" cy="4093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defRPr/>
            </a:pPr>
            <a:r>
              <a:rPr lang="cs-CZ" sz="2400" i="1" dirty="0" smtClean="0">
                <a:solidFill>
                  <a:schemeClr val="tx1"/>
                </a:solidFill>
                <a:latin typeface="Arial" panose="020B0604020202020204" pitchFamily="34" charset="0"/>
                <a:cs typeface="Arial" panose="020B0604020202020204" pitchFamily="34" charset="0"/>
              </a:rPr>
              <a:t>… tyto </a:t>
            </a:r>
            <a:r>
              <a:rPr lang="cs-CZ" sz="2400" i="1" dirty="0">
                <a:solidFill>
                  <a:schemeClr val="tx1"/>
                </a:solidFill>
                <a:latin typeface="Arial" panose="020B0604020202020204" pitchFamily="34" charset="0"/>
                <a:cs typeface="Arial" panose="020B0604020202020204" pitchFamily="34" charset="0"/>
              </a:rPr>
              <a:t>informace se neposkytují jen výjimečně, pokud se osoba na podstatě vlastní činnosti povinného subjektu podílí jen nepřímo </a:t>
            </a:r>
            <a:r>
              <a:rPr lang="cs-CZ" sz="2400" b="1" dirty="0">
                <a:solidFill>
                  <a:srgbClr val="FFFF00"/>
                </a:solidFill>
                <a:latin typeface="Arial" panose="020B0604020202020204" pitchFamily="34" charset="0"/>
                <a:cs typeface="Arial" panose="020B0604020202020204" pitchFamily="34" charset="0"/>
              </a:rPr>
              <a:t>a </a:t>
            </a:r>
            <a:r>
              <a:rPr lang="cs-CZ" sz="2400" i="1" dirty="0">
                <a:solidFill>
                  <a:schemeClr val="tx1"/>
                </a:solidFill>
                <a:latin typeface="Arial" panose="020B0604020202020204" pitchFamily="34" charset="0"/>
                <a:cs typeface="Arial" panose="020B0604020202020204" pitchFamily="34" charset="0"/>
              </a:rPr>
              <a:t>nevýznamným způsobem </a:t>
            </a:r>
            <a:r>
              <a:rPr lang="cs-CZ" sz="2400" b="1" dirty="0">
                <a:solidFill>
                  <a:srgbClr val="FFFF00"/>
                </a:solidFill>
                <a:latin typeface="Arial" panose="020B0604020202020204" pitchFamily="34" charset="0"/>
                <a:cs typeface="Arial" panose="020B0604020202020204" pitchFamily="34" charset="0"/>
              </a:rPr>
              <a:t>a zároveň</a:t>
            </a:r>
            <a:r>
              <a:rPr lang="cs-CZ" sz="2400" i="1" dirty="0">
                <a:solidFill>
                  <a:schemeClr val="tx1"/>
                </a:solidFill>
                <a:latin typeface="Arial" panose="020B0604020202020204" pitchFamily="34" charset="0"/>
                <a:cs typeface="Arial" panose="020B0604020202020204" pitchFamily="34" charset="0"/>
              </a:rPr>
              <a:t> nevyvstávají o jejím odměňování pochybnosti </a:t>
            </a:r>
            <a:endParaRPr lang="cs-CZ" sz="2400" i="1" dirty="0" smtClean="0">
              <a:solidFill>
                <a:schemeClr val="tx1"/>
              </a:solidFill>
              <a:latin typeface="Arial" panose="020B0604020202020204" pitchFamily="34" charset="0"/>
              <a:cs typeface="Arial" panose="020B0604020202020204" pitchFamily="34" charset="0"/>
            </a:endParaRPr>
          </a:p>
          <a:p>
            <a:pPr algn="just">
              <a:defRPr/>
            </a:pPr>
            <a:r>
              <a:rPr lang="cs-CZ" sz="2400" dirty="0" smtClean="0">
                <a:solidFill>
                  <a:srgbClr val="FFFF00"/>
                </a:solidFill>
                <a:latin typeface="Arial" panose="020B0604020202020204" pitchFamily="34" charset="0"/>
                <a:cs typeface="Arial" panose="020B0604020202020204" pitchFamily="34" charset="0"/>
              </a:rPr>
              <a:t>→ cumulative</a:t>
            </a:r>
          </a:p>
          <a:p>
            <a:pPr algn="just">
              <a:spcBef>
                <a:spcPts val="2400"/>
              </a:spcBef>
              <a:defRPr/>
            </a:pPr>
            <a:r>
              <a:rPr lang="cs-CZ" sz="2400" i="1" dirty="0">
                <a:solidFill>
                  <a:schemeClr val="tx1"/>
                </a:solidFill>
                <a:latin typeface="Arial" panose="020B0604020202020204" pitchFamily="34" charset="0"/>
                <a:cs typeface="Arial" panose="020B0604020202020204" pitchFamily="34" charset="0"/>
              </a:rPr>
              <a:t>Pokud by se </a:t>
            </a:r>
            <a:r>
              <a:rPr lang="cs-CZ" sz="2400" i="1" dirty="0" smtClean="0">
                <a:solidFill>
                  <a:schemeClr val="tx1"/>
                </a:solidFill>
                <a:latin typeface="Arial" panose="020B0604020202020204" pitchFamily="34" charset="0"/>
                <a:cs typeface="Arial" panose="020B0604020202020204" pitchFamily="34" charset="0"/>
              </a:rPr>
              <a:t>ukázalo</a:t>
            </a:r>
            <a:r>
              <a:rPr lang="cs-CZ" sz="2400" i="1" dirty="0">
                <a:solidFill>
                  <a:schemeClr val="tx1"/>
                </a:solidFill>
                <a:latin typeface="Arial" panose="020B0604020202020204" pitchFamily="34" charset="0"/>
                <a:cs typeface="Arial" panose="020B0604020202020204" pitchFamily="34" charset="0"/>
              </a:rPr>
              <a:t>, že </a:t>
            </a:r>
            <a:r>
              <a:rPr lang="cs-CZ" sz="2400" i="1" dirty="0" smtClean="0">
                <a:solidFill>
                  <a:schemeClr val="tx1"/>
                </a:solidFill>
                <a:latin typeface="Arial" panose="020B0604020202020204" pitchFamily="34" charset="0"/>
                <a:cs typeface="Arial" panose="020B0604020202020204" pitchFamily="34" charset="0"/>
              </a:rPr>
              <a:t>žádost </a:t>
            </a:r>
            <a:r>
              <a:rPr lang="cs-CZ" sz="2400" i="1" dirty="0">
                <a:solidFill>
                  <a:schemeClr val="tx1"/>
                </a:solidFill>
                <a:latin typeface="Arial" panose="020B0604020202020204" pitchFamily="34" charset="0"/>
                <a:cs typeface="Arial" panose="020B0604020202020204" pitchFamily="34" charset="0"/>
              </a:rPr>
              <a:t>o informace o </a:t>
            </a:r>
            <a:r>
              <a:rPr lang="cs-CZ" sz="2400" i="1" dirty="0" smtClean="0">
                <a:solidFill>
                  <a:schemeClr val="tx1"/>
                </a:solidFill>
                <a:latin typeface="Arial" panose="020B0604020202020204" pitchFamily="34" charset="0"/>
                <a:cs typeface="Arial" panose="020B0604020202020204" pitchFamily="34" charset="0"/>
              </a:rPr>
              <a:t>platech má </a:t>
            </a:r>
            <a:r>
              <a:rPr lang="cs-CZ" sz="2400" i="1" dirty="0">
                <a:solidFill>
                  <a:schemeClr val="tx1"/>
                </a:solidFill>
                <a:latin typeface="Arial" panose="020B0604020202020204" pitchFamily="34" charset="0"/>
                <a:cs typeface="Arial" panose="020B0604020202020204" pitchFamily="34" charset="0"/>
              </a:rPr>
              <a:t>za cíl poškodit legitimní zájmy těch, o jejichž platech má být informováno (např. je šikanovat, vydírat, vyprovokovat vůči nim nenávist apod. ), lze právo na informace </a:t>
            </a:r>
            <a:r>
              <a:rPr lang="cs-CZ" sz="2400" i="1" dirty="0" smtClean="0">
                <a:solidFill>
                  <a:schemeClr val="tx1"/>
                </a:solidFill>
                <a:latin typeface="Arial" panose="020B0604020202020204" pitchFamily="34" charset="0"/>
                <a:cs typeface="Arial" panose="020B0604020202020204" pitchFamily="34" charset="0"/>
              </a:rPr>
              <a:t>odepřít </a:t>
            </a:r>
            <a:r>
              <a:rPr lang="cs-CZ" sz="2400" i="1" dirty="0">
                <a:solidFill>
                  <a:schemeClr val="tx1"/>
                </a:solidFill>
                <a:latin typeface="Arial" panose="020B0604020202020204" pitchFamily="34" charset="0"/>
                <a:cs typeface="Arial" panose="020B0604020202020204" pitchFamily="34" charset="0"/>
              </a:rPr>
              <a:t>na základě principu zákazu </a:t>
            </a:r>
            <a:r>
              <a:rPr lang="cs-CZ" sz="2400" i="1" dirty="0">
                <a:solidFill>
                  <a:srgbClr val="FFFF00"/>
                </a:solidFill>
                <a:latin typeface="Arial" panose="020B0604020202020204" pitchFamily="34" charset="0"/>
                <a:cs typeface="Arial" panose="020B0604020202020204" pitchFamily="34" charset="0"/>
              </a:rPr>
              <a:t>zneužití práva</a:t>
            </a:r>
            <a:r>
              <a:rPr lang="cs-CZ" sz="2400" i="1" dirty="0">
                <a:solidFill>
                  <a:schemeClr val="tx1"/>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331538614"/>
      </p:ext>
    </p:extLst>
  </p:cSld>
  <p:clrMapOvr>
    <a:masterClrMapping/>
  </p:clrMapOvr>
  <p:transition spd="med">
    <p:cut/>
    <p:sndAc>
      <p:stSnd>
        <p:snd r:embed="rId2" name="arrow.wav"/>
      </p:stSnd>
    </p:sndAc>
  </p:transition>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a:xfrm>
            <a:off x="457200" y="125760"/>
            <a:ext cx="8229600" cy="1143000"/>
          </a:xfrm>
        </p:spPr>
        <p:txBody>
          <a:bodyPr/>
          <a:lstStyle/>
          <a:p>
            <a:pPr>
              <a:defRPr/>
            </a:pPr>
            <a:r>
              <a:rPr lang="cs-CZ" altLang="cs-CZ" sz="3600" b="1" dirty="0">
                <a:solidFill>
                  <a:srgbClr val="CC0000"/>
                </a:solidFill>
              </a:rPr>
              <a:t>Změna IV. ÚS </a:t>
            </a:r>
            <a:r>
              <a:rPr lang="cs-CZ" altLang="cs-CZ" sz="3600" b="1" dirty="0" smtClean="0">
                <a:solidFill>
                  <a:srgbClr val="CC0000"/>
                </a:solidFill>
              </a:rPr>
              <a:t>1378/16 z 1.11.2017</a:t>
            </a:r>
            <a:endParaRPr lang="cs-CZ" altLang="cs-CZ" sz="3600" b="1" dirty="0">
              <a:solidFill>
                <a:srgbClr val="CC0000"/>
              </a:solidFill>
            </a:endParaRPr>
          </a:p>
        </p:txBody>
      </p:sp>
      <p:sp>
        <p:nvSpPr>
          <p:cNvPr id="377859" name="Rectangle 3"/>
          <p:cNvSpPr>
            <a:spLocks noChangeArrowheads="1"/>
          </p:cNvSpPr>
          <p:nvPr/>
        </p:nvSpPr>
        <p:spPr bwMode="auto">
          <a:xfrm>
            <a:off x="539750" y="1268760"/>
            <a:ext cx="7993063" cy="5047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defRPr/>
            </a:pPr>
            <a:r>
              <a:rPr lang="cs-CZ" sz="2400" i="1" dirty="0">
                <a:solidFill>
                  <a:schemeClr val="tx1"/>
                </a:solidFill>
                <a:latin typeface="Arial" panose="020B0604020202020204" pitchFamily="34" charset="0"/>
                <a:cs typeface="Arial" panose="020B0604020202020204" pitchFamily="34" charset="0"/>
              </a:rPr>
              <a:t>Zaměstnavatel </a:t>
            </a:r>
            <a:r>
              <a:rPr lang="cs-CZ" sz="2400" b="1" i="1" u="sng" dirty="0" smtClean="0">
                <a:solidFill>
                  <a:schemeClr val="tx1"/>
                </a:solidFill>
                <a:latin typeface="Arial" panose="020B0604020202020204" pitchFamily="34" charset="0"/>
                <a:cs typeface="Arial" panose="020B0604020202020204" pitchFamily="34" charset="0"/>
              </a:rPr>
              <a:t>může </a:t>
            </a:r>
            <a:r>
              <a:rPr lang="cs-CZ" sz="2400" b="1" i="1" u="sng" dirty="0">
                <a:solidFill>
                  <a:schemeClr val="tx1"/>
                </a:solidFill>
                <a:latin typeface="Arial" panose="020B0604020202020204" pitchFamily="34" charset="0"/>
                <a:cs typeface="Arial" panose="020B0604020202020204" pitchFamily="34" charset="0"/>
              </a:rPr>
              <a:t>odmítnout</a:t>
            </a:r>
            <a:r>
              <a:rPr lang="cs-CZ" sz="2400" i="1" dirty="0">
                <a:solidFill>
                  <a:schemeClr val="tx1"/>
                </a:solidFill>
                <a:latin typeface="Arial" panose="020B0604020202020204" pitchFamily="34" charset="0"/>
                <a:cs typeface="Arial" panose="020B0604020202020204" pitchFamily="34" charset="0"/>
              </a:rPr>
              <a:t> poskytnout žadateli informaci o platu zaměstnance, pokud nejsou splněny všechny tyto podmínky:</a:t>
            </a:r>
          </a:p>
          <a:p>
            <a:pPr algn="just">
              <a:defRPr/>
            </a:pPr>
            <a:endParaRPr lang="cs-CZ" sz="2400" i="1" dirty="0">
              <a:solidFill>
                <a:schemeClr val="tx1"/>
              </a:solidFill>
              <a:latin typeface="Arial" panose="020B0604020202020204" pitchFamily="34" charset="0"/>
              <a:cs typeface="Arial" panose="020B0604020202020204" pitchFamily="34" charset="0"/>
            </a:endParaRPr>
          </a:p>
          <a:p>
            <a:pPr algn="just">
              <a:defRPr/>
            </a:pPr>
            <a:r>
              <a:rPr lang="cs-CZ" sz="2400" i="1" dirty="0">
                <a:solidFill>
                  <a:schemeClr val="tx1"/>
                </a:solidFill>
                <a:latin typeface="Arial" panose="020B0604020202020204" pitchFamily="34" charset="0"/>
                <a:cs typeface="Arial" panose="020B0604020202020204" pitchFamily="34" charset="0"/>
              </a:rPr>
              <a:t>a) účelem vyžádání informace je přispět k diskusi o věcech veřejného zájmu;</a:t>
            </a:r>
          </a:p>
          <a:p>
            <a:pPr algn="just">
              <a:defRPr/>
            </a:pPr>
            <a:r>
              <a:rPr lang="cs-CZ" sz="2400" i="1" dirty="0">
                <a:solidFill>
                  <a:schemeClr val="tx1"/>
                </a:solidFill>
                <a:latin typeface="Arial" panose="020B0604020202020204" pitchFamily="34" charset="0"/>
                <a:cs typeface="Arial" panose="020B0604020202020204" pitchFamily="34" charset="0"/>
              </a:rPr>
              <a:t>b) informace samotná se týká veřejného zájmu;</a:t>
            </a:r>
          </a:p>
          <a:p>
            <a:pPr algn="just">
              <a:defRPr/>
            </a:pPr>
            <a:r>
              <a:rPr lang="cs-CZ" sz="2400" i="1" dirty="0">
                <a:solidFill>
                  <a:schemeClr val="tx1"/>
                </a:solidFill>
                <a:latin typeface="Arial" panose="020B0604020202020204" pitchFamily="34" charset="0"/>
                <a:cs typeface="Arial" panose="020B0604020202020204" pitchFamily="34" charset="0"/>
              </a:rPr>
              <a:t>c) žadatel o informaci plní úkoly či poslání dozoru veřejnosti či roli tzv. „společenského hlídacího psa“;</a:t>
            </a:r>
          </a:p>
          <a:p>
            <a:pPr algn="just">
              <a:defRPr/>
            </a:pPr>
            <a:r>
              <a:rPr lang="cs-CZ" sz="2400" i="1" dirty="0">
                <a:solidFill>
                  <a:schemeClr val="tx1"/>
                </a:solidFill>
                <a:latin typeface="Arial" panose="020B0604020202020204" pitchFamily="34" charset="0"/>
                <a:cs typeface="Arial" panose="020B0604020202020204" pitchFamily="34" charset="0"/>
              </a:rPr>
              <a:t>d) informace existuje a je dostupná</a:t>
            </a:r>
            <a:r>
              <a:rPr lang="cs-CZ" sz="2400" i="1" dirty="0" smtClean="0">
                <a:solidFill>
                  <a:schemeClr val="tx1"/>
                </a:solidFill>
                <a:latin typeface="Arial" panose="020B0604020202020204" pitchFamily="34" charset="0"/>
                <a:cs typeface="Arial" panose="020B0604020202020204" pitchFamily="34" charset="0"/>
              </a:rPr>
              <a:t>.</a:t>
            </a:r>
          </a:p>
          <a:p>
            <a:pPr algn="just">
              <a:defRPr/>
            </a:pPr>
            <a:endParaRPr lang="cs-CZ" sz="2400" i="1" dirty="0">
              <a:solidFill>
                <a:schemeClr val="tx1"/>
              </a:solidFill>
              <a:latin typeface="Arial" panose="020B0604020202020204" pitchFamily="34" charset="0"/>
              <a:cs typeface="Arial" panose="020B0604020202020204" pitchFamily="34" charset="0"/>
            </a:endParaRPr>
          </a:p>
          <a:p>
            <a:pPr algn="just">
              <a:defRPr/>
            </a:pPr>
            <a:r>
              <a:rPr lang="cs-CZ" sz="2400" b="1" dirty="0" smtClean="0">
                <a:solidFill>
                  <a:schemeClr val="tx1"/>
                </a:solidFill>
                <a:latin typeface="Arial" panose="020B0604020202020204" pitchFamily="34" charset="0"/>
                <a:cs typeface="Arial" panose="020B0604020202020204" pitchFamily="34" charset="0"/>
              </a:rPr>
              <a:t>→ nutný </a:t>
            </a:r>
            <a:r>
              <a:rPr lang="cs-CZ" sz="2400" b="1" dirty="0" smtClean="0">
                <a:solidFill>
                  <a:srgbClr val="FFFF00"/>
                </a:solidFill>
                <a:latin typeface="Arial" panose="020B0604020202020204" pitchFamily="34" charset="0"/>
                <a:cs typeface="Arial" panose="020B0604020202020204" pitchFamily="34" charset="0"/>
              </a:rPr>
              <a:t>test proporcionality </a:t>
            </a:r>
            <a:r>
              <a:rPr lang="cs-CZ" sz="2400" b="1" dirty="0" smtClean="0">
                <a:solidFill>
                  <a:schemeClr val="tx1"/>
                </a:solidFill>
                <a:latin typeface="Arial" panose="020B0604020202020204" pitchFamily="34" charset="0"/>
                <a:cs typeface="Arial" panose="020B0604020202020204" pitchFamily="34" charset="0"/>
              </a:rPr>
              <a:t>ad hoc</a:t>
            </a:r>
          </a:p>
          <a:p>
            <a:pPr algn="just">
              <a:spcBef>
                <a:spcPts val="1200"/>
              </a:spcBef>
              <a:defRPr/>
            </a:pPr>
            <a:r>
              <a:rPr lang="cs-CZ" sz="2400" dirty="0" smtClean="0">
                <a:solidFill>
                  <a:schemeClr val="tx1"/>
                </a:solidFill>
                <a:latin typeface="Arial" panose="020B0604020202020204" pitchFamily="34" charset="0"/>
                <a:cs typeface="Arial" panose="020B0604020202020204" pitchFamily="34" charset="0"/>
              </a:rPr>
              <a:t>Obdobně </a:t>
            </a:r>
            <a:r>
              <a:rPr lang="cs-CZ" sz="2400" dirty="0">
                <a:solidFill>
                  <a:schemeClr val="tx1"/>
                </a:solidFill>
                <a:latin typeface="Arial" panose="020B0604020202020204" pitchFamily="34" charset="0"/>
                <a:cs typeface="Arial" panose="020B0604020202020204" pitchFamily="34" charset="0"/>
              </a:rPr>
              <a:t>nález </a:t>
            </a:r>
            <a:r>
              <a:rPr lang="cs-CZ" sz="2400" b="1" dirty="0">
                <a:solidFill>
                  <a:srgbClr val="FFFF00"/>
                </a:solidFill>
                <a:latin typeface="Arial" panose="020B0604020202020204" pitchFamily="34" charset="0"/>
                <a:cs typeface="Arial" panose="020B0604020202020204" pitchFamily="34" charset="0"/>
              </a:rPr>
              <a:t>IV. ÚS </a:t>
            </a:r>
            <a:r>
              <a:rPr lang="cs-CZ" sz="2400" b="1" dirty="0" smtClean="0">
                <a:solidFill>
                  <a:srgbClr val="FFFF00"/>
                </a:solidFill>
                <a:latin typeface="Arial" panose="020B0604020202020204" pitchFamily="34" charset="0"/>
                <a:cs typeface="Arial" panose="020B0604020202020204" pitchFamily="34" charset="0"/>
              </a:rPr>
              <a:t>1200/16</a:t>
            </a:r>
            <a:r>
              <a:rPr lang="cs-CZ" sz="2400" dirty="0" smtClean="0">
                <a:solidFill>
                  <a:schemeClr val="tx1"/>
                </a:solidFill>
                <a:latin typeface="Arial" panose="020B0604020202020204" pitchFamily="34" charset="0"/>
                <a:cs typeface="Arial" panose="020B0604020202020204" pitchFamily="34" charset="0"/>
              </a:rPr>
              <a:t> z 18.4.2018</a:t>
            </a:r>
            <a:endParaRPr lang="cs-CZ" sz="2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4644137"/>
      </p:ext>
    </p:extLst>
  </p:cSld>
  <p:clrMapOvr>
    <a:masterClrMapping/>
  </p:clrMapOvr>
  <p:transition spd="med">
    <p:cut/>
    <p:sndAc>
      <p:stSnd>
        <p:snd r:embed="rId2" name="arrow.wav"/>
      </p:stSnd>
    </p:sndAc>
  </p:transition>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457200" y="187325"/>
            <a:ext cx="8229600" cy="1009650"/>
          </a:xfrm>
        </p:spPr>
        <p:txBody>
          <a:bodyPr/>
          <a:lstStyle/>
          <a:p>
            <a:pPr eaLnBrk="1" hangingPunct="1"/>
            <a:r>
              <a:rPr lang="cs-CZ" altLang="cs-CZ" sz="3600" b="1" dirty="0" smtClean="0">
                <a:solidFill>
                  <a:srgbClr val="CC0000"/>
                </a:solidFill>
                <a:latin typeface="Arial" charset="0"/>
                <a:cs typeface="Arial" charset="0"/>
              </a:rPr>
              <a:t>§ 9 – Ochrana obchodního tajemství</a:t>
            </a:r>
          </a:p>
        </p:txBody>
      </p:sp>
      <p:sp>
        <p:nvSpPr>
          <p:cNvPr id="114691" name="Rectangle 3"/>
          <p:cNvSpPr>
            <a:spLocks noGrp="1" noChangeArrowheads="1"/>
          </p:cNvSpPr>
          <p:nvPr>
            <p:ph type="body" idx="1"/>
          </p:nvPr>
        </p:nvSpPr>
        <p:spPr>
          <a:xfrm>
            <a:off x="600075" y="1455738"/>
            <a:ext cx="7932738" cy="1612900"/>
          </a:xfrm>
          <a:ln>
            <a:solidFill>
              <a:schemeClr val="tx1"/>
            </a:solidFill>
            <a:miter lim="800000"/>
            <a:headEnd/>
            <a:tailEnd/>
          </a:ln>
        </p:spPr>
        <p:txBody>
          <a:bodyPr/>
          <a:lstStyle/>
          <a:p>
            <a:pPr eaLnBrk="1" hangingPunct="1">
              <a:spcBef>
                <a:spcPct val="0"/>
              </a:spcBef>
              <a:buFontTx/>
              <a:buNone/>
            </a:pPr>
            <a:r>
              <a:rPr lang="cs-CZ" altLang="cs-CZ" sz="2600" b="1" dirty="0" smtClean="0">
                <a:latin typeface="Arial" charset="0"/>
                <a:cs typeface="Arial" charset="0"/>
              </a:rPr>
              <a:t>(1) Pokud je požadovaná informace obchodním tajemstvím</a:t>
            </a:r>
            <a:r>
              <a:rPr lang="cs-CZ" altLang="cs-CZ" sz="2600" b="1" baseline="30000" dirty="0" smtClean="0">
                <a:latin typeface="Arial" charset="0"/>
                <a:cs typeface="Arial" charset="0"/>
              </a:rPr>
              <a:t>6)</a:t>
            </a:r>
            <a:r>
              <a:rPr lang="cs-CZ" altLang="cs-CZ" sz="2600" b="1" dirty="0" smtClean="0">
                <a:latin typeface="Arial" charset="0"/>
                <a:cs typeface="Arial" charset="0"/>
              </a:rPr>
              <a:t>, povinný subjekt ji neposkytne.</a:t>
            </a:r>
          </a:p>
          <a:p>
            <a:pPr eaLnBrk="1" hangingPunct="1">
              <a:spcBef>
                <a:spcPct val="0"/>
              </a:spcBef>
              <a:buFontTx/>
              <a:buNone/>
            </a:pPr>
            <a:endParaRPr lang="cs-CZ" altLang="cs-CZ" sz="2000" dirty="0" smtClean="0">
              <a:latin typeface="Arial" charset="0"/>
              <a:cs typeface="Arial" charset="0"/>
            </a:endParaRPr>
          </a:p>
          <a:p>
            <a:pPr eaLnBrk="1" hangingPunct="1">
              <a:spcBef>
                <a:spcPct val="0"/>
              </a:spcBef>
              <a:buFontTx/>
              <a:buNone/>
            </a:pPr>
            <a:r>
              <a:rPr lang="cs-CZ" altLang="cs-CZ" sz="2000" baseline="30000" dirty="0" smtClean="0">
                <a:latin typeface="Arial" charset="0"/>
                <a:cs typeface="Arial" charset="0"/>
              </a:rPr>
              <a:t>6)</a:t>
            </a:r>
            <a:r>
              <a:rPr lang="cs-CZ" altLang="cs-CZ" sz="2000" dirty="0" smtClean="0">
                <a:latin typeface="Arial" charset="0"/>
                <a:cs typeface="Arial" charset="0"/>
              </a:rPr>
              <a:t> § 17 zákona č. 513/1991 Sb. (správně § 504 NOZ)</a:t>
            </a:r>
          </a:p>
        </p:txBody>
      </p:sp>
      <p:sp>
        <p:nvSpPr>
          <p:cNvPr id="114692" name="Rectangle 4"/>
          <p:cNvSpPr>
            <a:spLocks noChangeArrowheads="1"/>
          </p:cNvSpPr>
          <p:nvPr/>
        </p:nvSpPr>
        <p:spPr bwMode="auto">
          <a:xfrm>
            <a:off x="204788" y="3429000"/>
            <a:ext cx="8470900" cy="3384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eaLnBrk="0" hangingPunct="0">
              <a:spcBef>
                <a:spcPct val="20000"/>
              </a:spcBef>
              <a:buChar char="•"/>
              <a:defRPr sz="3200">
                <a:solidFill>
                  <a:schemeClr val="tx1"/>
                </a:solidFill>
                <a:latin typeface="Arial Unicode MS" pitchFamily="34" charset="-128"/>
              </a:defRPr>
            </a:lvl1pPr>
            <a:lvl2pPr marL="742950" indent="-285750" algn="l" eaLnBrk="0" hangingPunct="0">
              <a:spcBef>
                <a:spcPct val="20000"/>
              </a:spcBef>
              <a:buChar char="–"/>
              <a:defRPr sz="2800">
                <a:solidFill>
                  <a:schemeClr val="tx1"/>
                </a:solidFill>
                <a:latin typeface="Arial Unicode MS" pitchFamily="34" charset="-128"/>
              </a:defRPr>
            </a:lvl2pPr>
            <a:lvl3pPr marL="1143000" indent="-228600" algn="l" eaLnBrk="0" hangingPunct="0">
              <a:spcBef>
                <a:spcPct val="20000"/>
              </a:spcBef>
              <a:buChar char="•"/>
              <a:defRPr sz="2400">
                <a:solidFill>
                  <a:schemeClr val="tx1"/>
                </a:solidFill>
                <a:latin typeface="Arial Unicode MS" pitchFamily="34" charset="-128"/>
              </a:defRPr>
            </a:lvl3pPr>
            <a:lvl4pPr marL="1600200" indent="-228600" algn="l" eaLnBrk="0" hangingPunct="0">
              <a:spcBef>
                <a:spcPct val="20000"/>
              </a:spcBef>
              <a:buChar char="–"/>
              <a:defRPr sz="2000">
                <a:solidFill>
                  <a:schemeClr val="tx1"/>
                </a:solidFill>
                <a:latin typeface="Arial Unicode MS" pitchFamily="34" charset="-128"/>
              </a:defRPr>
            </a:lvl4pPr>
            <a:lvl5pPr marL="2057400" indent="-228600" algn="l" eaLnBrk="0" hangingPunct="0">
              <a:spcBef>
                <a:spcPct val="20000"/>
              </a:spcBef>
              <a:buChar char="»"/>
              <a:defRPr sz="2000">
                <a:solidFill>
                  <a:schemeClr val="tx1"/>
                </a:solidFill>
                <a:latin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Arial Unicode MS" pitchFamily="34" charset="-128"/>
              </a:defRPr>
            </a:lvl9pPr>
          </a:lstStyle>
          <a:p>
            <a:pPr lvl="1" eaLnBrk="1" hangingPunct="1">
              <a:spcBef>
                <a:spcPts val="600"/>
              </a:spcBef>
              <a:buFontTx/>
              <a:buNone/>
            </a:pPr>
            <a:r>
              <a:rPr lang="cs-CZ" altLang="cs-CZ" sz="2400" dirty="0"/>
              <a:t>-  definice a charakter obchodního tajemství dle NOZ</a:t>
            </a:r>
          </a:p>
          <a:p>
            <a:pPr lvl="1" eaLnBrk="1" hangingPunct="1">
              <a:spcBef>
                <a:spcPts val="600"/>
              </a:spcBef>
              <a:buFontTx/>
              <a:buNone/>
            </a:pPr>
            <a:r>
              <a:rPr lang="cs-CZ" altLang="cs-CZ" sz="2400" dirty="0"/>
              <a:t>-  nestačí pouhé označení</a:t>
            </a:r>
          </a:p>
          <a:p>
            <a:pPr lvl="1" eaLnBrk="1" hangingPunct="1">
              <a:spcBef>
                <a:spcPts val="600"/>
              </a:spcBef>
              <a:buFontTx/>
              <a:buNone/>
            </a:pPr>
            <a:r>
              <a:rPr lang="cs-CZ" altLang="cs-CZ" sz="2400" dirty="0"/>
              <a:t>-	pomíjivost</a:t>
            </a:r>
          </a:p>
          <a:p>
            <a:pPr lvl="1" eaLnBrk="1" hangingPunct="1">
              <a:spcBef>
                <a:spcPts val="600"/>
              </a:spcBef>
              <a:buFontTx/>
              <a:buChar char="-"/>
            </a:pPr>
            <a:r>
              <a:rPr lang="cs-CZ" altLang="cs-CZ" sz="2400" dirty="0"/>
              <a:t>vztah mlčenlivosti, důvěrnosti, know-how </a:t>
            </a:r>
          </a:p>
          <a:p>
            <a:pPr lvl="1" eaLnBrk="1" hangingPunct="1">
              <a:spcBef>
                <a:spcPts val="600"/>
              </a:spcBef>
              <a:buFontTx/>
              <a:buChar char="-"/>
            </a:pPr>
            <a:r>
              <a:rPr lang="cs-CZ" altLang="cs-CZ" sz="2400" dirty="0"/>
              <a:t>dohody dle § 271 ObchZ., resp. 1730, 2366/2 NOZ</a:t>
            </a:r>
          </a:p>
          <a:p>
            <a:pPr lvl="1" eaLnBrk="1" hangingPunct="1">
              <a:spcBef>
                <a:spcPts val="600"/>
              </a:spcBef>
              <a:buFontTx/>
              <a:buChar char="-"/>
            </a:pPr>
            <a:r>
              <a:rPr lang="cs-CZ" altLang="cs-CZ" sz="2400" dirty="0"/>
              <a:t>vztah k hospodářskému tajemství</a:t>
            </a:r>
          </a:p>
        </p:txBody>
      </p:sp>
    </p:spTree>
  </p:cSld>
  <p:clrMapOvr>
    <a:masterClrMapping/>
  </p:clrMapOvr>
  <p:transition spd="med">
    <p:cut/>
    <p:sndAc>
      <p:stSnd>
        <p:snd r:embed="rId2" name="arrow.wav"/>
      </p:stSnd>
    </p:sndAc>
  </p:transition>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a:xfrm>
            <a:off x="323850" y="198438"/>
            <a:ext cx="8569325" cy="998537"/>
          </a:xfrm>
        </p:spPr>
        <p:txBody>
          <a:bodyPr/>
          <a:lstStyle/>
          <a:p>
            <a:pPr eaLnBrk="1" hangingPunct="1"/>
            <a:r>
              <a:rPr lang="cs-CZ" altLang="cs-CZ" sz="3600" b="1" dirty="0" smtClean="0">
                <a:solidFill>
                  <a:srgbClr val="CC0000"/>
                </a:solidFill>
                <a:latin typeface="Arial" charset="0"/>
                <a:cs typeface="Arial" charset="0"/>
              </a:rPr>
              <a:t>Definiční znaky obchodního tajemství</a:t>
            </a:r>
          </a:p>
        </p:txBody>
      </p:sp>
      <p:sp>
        <p:nvSpPr>
          <p:cNvPr id="86019" name="Rectangle 3"/>
          <p:cNvSpPr>
            <a:spLocks noGrp="1" noChangeArrowheads="1"/>
          </p:cNvSpPr>
          <p:nvPr>
            <p:ph sz="half" idx="1"/>
          </p:nvPr>
        </p:nvSpPr>
        <p:spPr>
          <a:xfrm>
            <a:off x="539750" y="1270000"/>
            <a:ext cx="8218488" cy="5472113"/>
          </a:xfrm>
        </p:spPr>
        <p:txBody>
          <a:bodyPr/>
          <a:lstStyle/>
          <a:p>
            <a:pPr marL="0" indent="0" eaLnBrk="1" hangingPunct="1">
              <a:buFontTx/>
              <a:buNone/>
              <a:defRPr/>
            </a:pPr>
            <a:r>
              <a:rPr lang="cs-CZ" altLang="cs-CZ" sz="2400" b="1" u="sng" dirty="0" smtClean="0">
                <a:solidFill>
                  <a:srgbClr val="FFFF00"/>
                </a:solidFill>
                <a:latin typeface="Arial" charset="0"/>
                <a:cs typeface="Arial" charset="0"/>
              </a:rPr>
              <a:t>§ 504 NOZ</a:t>
            </a:r>
            <a:r>
              <a:rPr lang="cs-CZ" altLang="cs-CZ" sz="2400" dirty="0" smtClean="0">
                <a:solidFill>
                  <a:srgbClr val="FFFF00"/>
                </a:solidFill>
                <a:latin typeface="Arial" charset="0"/>
                <a:cs typeface="Arial" charset="0"/>
              </a:rPr>
              <a:t> (do 31.112.2013 § </a:t>
            </a:r>
            <a:r>
              <a:rPr lang="cs-CZ" altLang="cs-CZ" sz="2400" dirty="0">
                <a:solidFill>
                  <a:srgbClr val="FFFF00"/>
                </a:solidFill>
                <a:latin typeface="Arial" charset="0"/>
                <a:cs typeface="Arial" charset="0"/>
              </a:rPr>
              <a:t>17 obchodního </a:t>
            </a:r>
            <a:r>
              <a:rPr lang="cs-CZ" altLang="cs-CZ" sz="2400" dirty="0" smtClean="0">
                <a:solidFill>
                  <a:srgbClr val="FFFF00"/>
                </a:solidFill>
                <a:latin typeface="Arial" charset="0"/>
                <a:cs typeface="Arial" charset="0"/>
              </a:rPr>
              <a:t>zákoníku)</a:t>
            </a:r>
            <a:r>
              <a:rPr lang="cs-CZ" altLang="cs-CZ" sz="2400" dirty="0" smtClean="0">
                <a:latin typeface="Arial" charset="0"/>
                <a:cs typeface="Arial" charset="0"/>
              </a:rPr>
              <a:t/>
            </a:r>
            <a:br>
              <a:rPr lang="cs-CZ" altLang="cs-CZ" sz="2400" dirty="0" smtClean="0">
                <a:latin typeface="Arial" charset="0"/>
                <a:cs typeface="Arial" charset="0"/>
              </a:rPr>
            </a:br>
            <a:endParaRPr lang="cs-CZ" altLang="cs-CZ" sz="2400" dirty="0" smtClean="0">
              <a:latin typeface="Arial" charset="0"/>
              <a:cs typeface="Arial" charset="0"/>
            </a:endParaRPr>
          </a:p>
          <a:p>
            <a:pPr marL="0" indent="0" eaLnBrk="1" hangingPunct="1">
              <a:buFontTx/>
              <a:buNone/>
              <a:defRPr/>
            </a:pPr>
            <a:r>
              <a:rPr lang="cs-CZ" altLang="cs-CZ" sz="2400" dirty="0" smtClean="0">
                <a:latin typeface="Arial" charset="0"/>
                <a:cs typeface="Arial" charset="0"/>
              </a:rPr>
              <a:t>Obchodní tajemství tvoří</a:t>
            </a:r>
            <a:r>
              <a:rPr lang="cs-CZ" altLang="cs-CZ" sz="2400" dirty="0">
                <a:latin typeface="Arial" charset="0"/>
                <a:cs typeface="Arial" charset="0"/>
              </a:rPr>
              <a:t> skutečnosti </a:t>
            </a:r>
            <a:r>
              <a:rPr lang="cs-CZ" altLang="cs-CZ" sz="2400" dirty="0" smtClean="0">
                <a:latin typeface="Arial" charset="0"/>
                <a:cs typeface="Arial" charset="0"/>
              </a:rPr>
              <a:t>:</a:t>
            </a:r>
          </a:p>
          <a:p>
            <a:pPr marL="457200" indent="-457200" eaLnBrk="1" hangingPunct="1">
              <a:spcBef>
                <a:spcPct val="40000"/>
              </a:spcBef>
              <a:buFontTx/>
              <a:buAutoNum type="arabicPeriod"/>
              <a:defRPr/>
            </a:pPr>
            <a:r>
              <a:rPr lang="cs-CZ" altLang="cs-CZ" sz="2400" dirty="0" smtClean="0">
                <a:latin typeface="Arial" charset="0"/>
                <a:cs typeface="Arial" charset="0"/>
              </a:rPr>
              <a:t>konkurenčně významné</a:t>
            </a:r>
          </a:p>
          <a:p>
            <a:pPr marL="457200" indent="-457200" eaLnBrk="1" hangingPunct="1">
              <a:spcBef>
                <a:spcPct val="40000"/>
              </a:spcBef>
              <a:buFontTx/>
              <a:buAutoNum type="arabicPeriod"/>
              <a:defRPr/>
            </a:pPr>
            <a:r>
              <a:rPr lang="cs-CZ" altLang="cs-CZ" sz="2400" dirty="0" smtClean="0">
                <a:latin typeface="Arial" charset="0"/>
                <a:cs typeface="Arial" charset="0"/>
              </a:rPr>
              <a:t>určitelné </a:t>
            </a:r>
          </a:p>
          <a:p>
            <a:pPr marL="457200" indent="-457200" eaLnBrk="1" hangingPunct="1">
              <a:spcBef>
                <a:spcPct val="40000"/>
              </a:spcBef>
              <a:buFontTx/>
              <a:buAutoNum type="arabicPeriod"/>
              <a:defRPr/>
            </a:pPr>
            <a:r>
              <a:rPr lang="cs-CZ" altLang="cs-CZ" sz="2400" dirty="0" smtClean="0">
                <a:latin typeface="Arial" charset="0"/>
                <a:cs typeface="Arial" charset="0"/>
              </a:rPr>
              <a:t>ocenitelné</a:t>
            </a:r>
          </a:p>
          <a:p>
            <a:pPr marL="457200" indent="-457200" eaLnBrk="1" hangingPunct="1">
              <a:spcBef>
                <a:spcPct val="40000"/>
              </a:spcBef>
              <a:buFontTx/>
              <a:buAutoNum type="arabicPeriod"/>
              <a:defRPr/>
            </a:pPr>
            <a:r>
              <a:rPr lang="cs-CZ" altLang="cs-CZ" sz="2400" dirty="0">
                <a:latin typeface="Arial" charset="0"/>
                <a:cs typeface="Arial" charset="0"/>
              </a:rPr>
              <a:t>v příslušných obchodních kruzích běžně nedostupné </a:t>
            </a:r>
            <a:endParaRPr lang="cs-CZ" altLang="cs-CZ" sz="2400" dirty="0" smtClean="0">
              <a:latin typeface="Arial" charset="0"/>
              <a:cs typeface="Arial" charset="0"/>
            </a:endParaRPr>
          </a:p>
          <a:p>
            <a:pPr marL="457200" indent="-457200" eaLnBrk="1" hangingPunct="1">
              <a:spcBef>
                <a:spcPct val="40000"/>
              </a:spcBef>
              <a:buFontTx/>
              <a:buAutoNum type="arabicPeriod"/>
              <a:defRPr/>
            </a:pPr>
            <a:r>
              <a:rPr lang="cs-CZ" altLang="cs-CZ" sz="2400" dirty="0" smtClean="0">
                <a:latin typeface="Arial" charset="0"/>
                <a:cs typeface="Arial" charset="0"/>
              </a:rPr>
              <a:t>související </a:t>
            </a:r>
            <a:r>
              <a:rPr lang="cs-CZ" altLang="cs-CZ" sz="2400" dirty="0">
                <a:latin typeface="Arial" charset="0"/>
                <a:cs typeface="Arial" charset="0"/>
              </a:rPr>
              <a:t>se závodem </a:t>
            </a:r>
            <a:endParaRPr lang="cs-CZ" altLang="cs-CZ" sz="2400" dirty="0" smtClean="0">
              <a:latin typeface="Arial" charset="0"/>
              <a:cs typeface="Arial" charset="0"/>
            </a:endParaRPr>
          </a:p>
          <a:p>
            <a:pPr marL="457200" indent="-457200" eaLnBrk="1" hangingPunct="1">
              <a:spcBef>
                <a:spcPct val="40000"/>
              </a:spcBef>
              <a:buFontTx/>
              <a:buAutoNum type="arabicPeriod"/>
              <a:defRPr/>
            </a:pPr>
            <a:r>
              <a:rPr lang="cs-CZ" altLang="cs-CZ" sz="2400" dirty="0">
                <a:latin typeface="Arial" charset="0"/>
                <a:cs typeface="Arial" charset="0"/>
              </a:rPr>
              <a:t>vlastníkem </a:t>
            </a:r>
            <a:r>
              <a:rPr lang="cs-CZ" altLang="cs-CZ" sz="2400" dirty="0" smtClean="0">
                <a:latin typeface="Arial" charset="0"/>
                <a:cs typeface="Arial" charset="0"/>
              </a:rPr>
              <a:t>odpovídajícím </a:t>
            </a:r>
            <a:r>
              <a:rPr lang="cs-CZ" altLang="cs-CZ" sz="2400" dirty="0">
                <a:latin typeface="Arial" charset="0"/>
                <a:cs typeface="Arial" charset="0"/>
              </a:rPr>
              <a:t>způsobem </a:t>
            </a:r>
            <a:r>
              <a:rPr lang="cs-CZ" altLang="cs-CZ" sz="2400" dirty="0" smtClean="0">
                <a:latin typeface="Arial" charset="0"/>
                <a:cs typeface="Arial" charset="0"/>
              </a:rPr>
              <a:t>utajované </a:t>
            </a:r>
          </a:p>
          <a:p>
            <a:pPr marL="0" indent="0" eaLnBrk="1" hangingPunct="1">
              <a:spcBef>
                <a:spcPts val="2400"/>
              </a:spcBef>
              <a:buFontTx/>
              <a:buNone/>
              <a:defRPr/>
            </a:pPr>
            <a:r>
              <a:rPr lang="cs-CZ" altLang="cs-CZ" sz="2400" b="1" i="1" dirty="0" smtClean="0">
                <a:latin typeface="Arial" charset="0"/>
                <a:cs typeface="Arial" charset="0"/>
              </a:rPr>
              <a:t>→ nutné kumulativní splnění všech podmínek!</a:t>
            </a:r>
          </a:p>
        </p:txBody>
      </p:sp>
    </p:spTree>
  </p:cSld>
  <p:clrMapOvr>
    <a:masterClrMapping/>
  </p:clrMapOvr>
  <p:transition spd="med">
    <p:cut/>
    <p:sndAc>
      <p:stSnd>
        <p:snd r:embed="rId2" name="arrow.wav"/>
      </p:stSnd>
    </p:sndAc>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6C68A0"/>
        </a:solidFill>
        <a:effectLst/>
      </p:bgPr>
    </p:bg>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a:xfrm>
            <a:off x="457200" y="198438"/>
            <a:ext cx="8229600" cy="1143000"/>
          </a:xfrm>
        </p:spPr>
        <p:txBody>
          <a:bodyPr/>
          <a:lstStyle/>
          <a:p>
            <a:pPr eaLnBrk="1" hangingPunct="1">
              <a:defRPr/>
            </a:pPr>
            <a:r>
              <a:rPr lang="cs-CZ" b="1" dirty="0" smtClean="0">
                <a:solidFill>
                  <a:srgbClr val="CC0000"/>
                </a:solidFill>
                <a:latin typeface="Arial" pitchFamily="34" charset="0"/>
                <a:cs typeface="Arial" pitchFamily="34" charset="0"/>
              </a:rPr>
              <a:t>Teorie vážení zájmů</a:t>
            </a:r>
          </a:p>
        </p:txBody>
      </p:sp>
      <p:sp>
        <p:nvSpPr>
          <p:cNvPr id="125955" name="Rectangle 3"/>
          <p:cNvSpPr>
            <a:spLocks noGrp="1" noChangeArrowheads="1"/>
          </p:cNvSpPr>
          <p:nvPr>
            <p:ph type="body" idx="1"/>
          </p:nvPr>
        </p:nvSpPr>
        <p:spPr>
          <a:xfrm>
            <a:off x="457200" y="1628775"/>
            <a:ext cx="8229600" cy="4530725"/>
          </a:xfrm>
        </p:spPr>
        <p:txBody>
          <a:bodyPr/>
          <a:lstStyle/>
          <a:p>
            <a:pPr marL="0" indent="0" eaLnBrk="1" hangingPunct="1">
              <a:spcBef>
                <a:spcPct val="100000"/>
              </a:spcBef>
              <a:buFont typeface="Arial Unicode MS" pitchFamily="34" charset="-128"/>
              <a:buNone/>
              <a:defRPr/>
            </a:pPr>
            <a:r>
              <a:rPr lang="cs-CZ" sz="2400" b="1" dirty="0" smtClean="0">
                <a:solidFill>
                  <a:srgbClr val="FFFF00"/>
                </a:solidFill>
                <a:latin typeface="Arial" pitchFamily="34" charset="0"/>
                <a:cs typeface="Arial" pitchFamily="34" charset="0"/>
              </a:rPr>
              <a:t>Úmluva </a:t>
            </a:r>
            <a:r>
              <a:rPr lang="cs-CZ" sz="2400" b="1" dirty="0">
                <a:solidFill>
                  <a:srgbClr val="FFFF00"/>
                </a:solidFill>
                <a:latin typeface="Arial" pitchFamily="34" charset="0"/>
                <a:cs typeface="Arial" pitchFamily="34" charset="0"/>
              </a:rPr>
              <a:t>Rady Evropy o přístupu k úředním dokumentům, Tromsø, 18. 6. 2009, článek 3 odst. 2 </a:t>
            </a:r>
            <a:endParaRPr lang="cs-CZ" sz="2400" b="1" dirty="0" smtClean="0">
              <a:solidFill>
                <a:srgbClr val="FFFF00"/>
              </a:solidFill>
              <a:effectLst/>
              <a:latin typeface="Arial" pitchFamily="34" charset="0"/>
              <a:cs typeface="Arial" pitchFamily="34" charset="0"/>
            </a:endParaRPr>
          </a:p>
          <a:p>
            <a:pPr marL="0" indent="0" eaLnBrk="1" hangingPunct="1">
              <a:spcBef>
                <a:spcPct val="100000"/>
              </a:spcBef>
              <a:buFont typeface="Arial Unicode MS" pitchFamily="34" charset="-128"/>
              <a:buNone/>
              <a:defRPr/>
            </a:pPr>
            <a:r>
              <a:rPr lang="cs-CZ" sz="2400" i="1" dirty="0" smtClean="0">
                <a:effectLst/>
                <a:latin typeface="Arial" pitchFamily="34" charset="0"/>
                <a:cs typeface="Arial" pitchFamily="34" charset="0"/>
              </a:rPr>
              <a:t>Přístup </a:t>
            </a:r>
            <a:r>
              <a:rPr lang="cs-CZ" sz="2400" i="1" dirty="0">
                <a:effectLst/>
                <a:latin typeface="Arial" pitchFamily="34" charset="0"/>
                <a:cs typeface="Arial" pitchFamily="34" charset="0"/>
              </a:rPr>
              <a:t>k informacím </a:t>
            </a:r>
            <a:r>
              <a:rPr lang="cs-CZ" sz="2400" i="1" dirty="0" smtClean="0">
                <a:effectLst/>
                <a:latin typeface="Arial" pitchFamily="34" charset="0"/>
                <a:cs typeface="Arial" pitchFamily="34" charset="0"/>
              </a:rPr>
              <a:t>může </a:t>
            </a:r>
            <a:r>
              <a:rPr lang="cs-CZ" sz="2400" i="1" dirty="0">
                <a:effectLst/>
                <a:latin typeface="Arial" pitchFamily="34" charset="0"/>
                <a:cs typeface="Arial" pitchFamily="34" charset="0"/>
              </a:rPr>
              <a:t>být odmítnut, pokud </a:t>
            </a:r>
            <a:r>
              <a:rPr lang="cs-CZ" sz="2400" i="1" dirty="0" smtClean="0">
                <a:effectLst/>
                <a:latin typeface="Arial" pitchFamily="34" charset="0"/>
                <a:cs typeface="Arial" pitchFamily="34" charset="0"/>
              </a:rPr>
              <a:t>by zpřístupnění informace </a:t>
            </a:r>
            <a:r>
              <a:rPr lang="cs-CZ" sz="2400" i="1" dirty="0">
                <a:effectLst/>
                <a:latin typeface="Arial" pitchFamily="34" charset="0"/>
                <a:cs typeface="Arial" pitchFamily="34" charset="0"/>
              </a:rPr>
              <a:t>poškodilo </a:t>
            </a:r>
            <a:r>
              <a:rPr lang="cs-CZ" sz="2400" i="1" dirty="0" smtClean="0">
                <a:effectLst/>
                <a:latin typeface="Arial" pitchFamily="34" charset="0"/>
                <a:cs typeface="Arial" pitchFamily="34" charset="0"/>
              </a:rPr>
              <a:t>nebo </a:t>
            </a:r>
            <a:r>
              <a:rPr lang="cs-CZ" sz="2400" i="1" dirty="0">
                <a:effectLst/>
                <a:latin typeface="Arial" pitchFamily="34" charset="0"/>
                <a:cs typeface="Arial" pitchFamily="34" charset="0"/>
              </a:rPr>
              <a:t>by mohlo </a:t>
            </a:r>
            <a:r>
              <a:rPr lang="cs-CZ" sz="2400" i="1" dirty="0" smtClean="0">
                <a:effectLst/>
                <a:latin typeface="Arial" pitchFamily="34" charset="0"/>
                <a:cs typeface="Arial" pitchFamily="34" charset="0"/>
              </a:rPr>
              <a:t>pravděpodobně poškodit některý z chráněných zájmů , </a:t>
            </a:r>
            <a:r>
              <a:rPr lang="cs-CZ" sz="2400" i="1" dirty="0">
                <a:effectLst/>
                <a:latin typeface="Arial" pitchFamily="34" charset="0"/>
                <a:cs typeface="Arial" pitchFamily="34" charset="0"/>
              </a:rPr>
              <a:t>pokud ovšem v otázce </a:t>
            </a:r>
            <a:r>
              <a:rPr lang="cs-CZ" sz="2400" i="1" dirty="0" smtClean="0">
                <a:effectLst/>
                <a:latin typeface="Arial" pitchFamily="34" charset="0"/>
                <a:cs typeface="Arial" pitchFamily="34" charset="0"/>
              </a:rPr>
              <a:t>zpřístupnění nepřevažuje </a:t>
            </a:r>
            <a:r>
              <a:rPr lang="cs-CZ" sz="2400" i="1" dirty="0">
                <a:effectLst/>
                <a:latin typeface="Arial" pitchFamily="34" charset="0"/>
                <a:cs typeface="Arial" pitchFamily="34" charset="0"/>
              </a:rPr>
              <a:t>veřejný zájem</a:t>
            </a:r>
            <a:r>
              <a:rPr lang="cs-CZ" sz="2400" i="1" dirty="0" smtClean="0">
                <a:effectLst/>
                <a:latin typeface="Arial" pitchFamily="34" charset="0"/>
                <a:cs typeface="Arial" pitchFamily="34" charset="0"/>
              </a:rPr>
              <a:t>.</a:t>
            </a:r>
            <a:endParaRPr lang="cs-CZ" sz="2400" i="1" dirty="0" smtClean="0">
              <a:latin typeface="Arial" pitchFamily="34" charset="0"/>
              <a:cs typeface="Arial" pitchFamily="34" charset="0"/>
            </a:endParaRPr>
          </a:p>
        </p:txBody>
      </p:sp>
    </p:spTree>
  </p:cSld>
  <p:clrMapOvr>
    <a:masterClrMapping/>
  </p:clrMapOvr>
  <p:transition spd="med">
    <p:cut/>
    <p:sndAc>
      <p:stSnd>
        <p:snd r:embed="rId2" name="arrow.wav"/>
      </p:stSnd>
    </p:sndAc>
  </p:transition>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a:xfrm>
            <a:off x="457200" y="44450"/>
            <a:ext cx="8229600" cy="1143000"/>
          </a:xfrm>
        </p:spPr>
        <p:txBody>
          <a:bodyPr/>
          <a:lstStyle/>
          <a:p>
            <a:pPr eaLnBrk="1" hangingPunct="1"/>
            <a:r>
              <a:rPr lang="en-US" altLang="cs-CZ" sz="3600" b="1" dirty="0" smtClean="0">
                <a:solidFill>
                  <a:srgbClr val="CC0000"/>
                </a:solidFill>
                <a:latin typeface="Arial" charset="0"/>
                <a:cs typeface="Arial" charset="0"/>
              </a:rPr>
              <a:t>Judikatura k</a:t>
            </a:r>
            <a:r>
              <a:rPr lang="cs-CZ" altLang="cs-CZ" sz="3600" b="1" dirty="0" smtClean="0">
                <a:solidFill>
                  <a:srgbClr val="CC0000"/>
                </a:solidFill>
                <a:latin typeface="Arial" charset="0"/>
                <a:cs typeface="Arial" charset="0"/>
              </a:rPr>
              <a:t> obchodnímu tajemství</a:t>
            </a:r>
          </a:p>
        </p:txBody>
      </p:sp>
      <p:sp>
        <p:nvSpPr>
          <p:cNvPr id="377859" name="Rectangle 3"/>
          <p:cNvSpPr>
            <a:spLocks noChangeArrowheads="1"/>
          </p:cNvSpPr>
          <p:nvPr/>
        </p:nvSpPr>
        <p:spPr bwMode="auto">
          <a:xfrm>
            <a:off x="539750" y="3500438"/>
            <a:ext cx="7993063" cy="2278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defRPr/>
            </a:pPr>
            <a:r>
              <a:rPr lang="cs-CZ" sz="2600" i="1" dirty="0">
                <a:solidFill>
                  <a:schemeClr val="tx1"/>
                </a:solidFill>
                <a:cs typeface="+mn-cs"/>
              </a:rPr>
              <a:t>Aby určitá skutečnost spadala pod rozsah ochrany obchodního tajemství, nestačí ji takto podle § 9 odst. 1 InfZ označit, ale musí splňovat zákonné definiční znaky obchodního tajemství.</a:t>
            </a:r>
          </a:p>
          <a:p>
            <a:pPr algn="l">
              <a:spcBef>
                <a:spcPts val="1200"/>
              </a:spcBef>
              <a:defRPr/>
            </a:pPr>
            <a:r>
              <a:rPr lang="cs-CZ" sz="2800" dirty="0">
                <a:solidFill>
                  <a:srgbClr val="FFFF00"/>
                </a:solidFill>
              </a:rPr>
              <a:t>→ tj. Posuzuje se objektivně!</a:t>
            </a:r>
            <a:endParaRPr lang="cs-CZ" sz="2600" i="1" dirty="0">
              <a:solidFill>
                <a:srgbClr val="FFFF00"/>
              </a:solidFill>
              <a:effectLst>
                <a:outerShdw blurRad="38100" dist="38100" dir="2700000" algn="tl">
                  <a:srgbClr val="000000"/>
                </a:outerShdw>
              </a:effectLst>
              <a:cs typeface="+mn-cs"/>
            </a:endParaRPr>
          </a:p>
        </p:txBody>
      </p:sp>
      <p:pic>
        <p:nvPicPr>
          <p:cNvPr id="116740" name="Picture 4" descr="sbirka_2004_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4675" y="1268413"/>
            <a:ext cx="1404938" cy="184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6741" name="Rectangle 5"/>
          <p:cNvSpPr>
            <a:spLocks noChangeArrowheads="1"/>
          </p:cNvSpPr>
          <p:nvPr/>
        </p:nvSpPr>
        <p:spPr bwMode="auto">
          <a:xfrm>
            <a:off x="2124075" y="1341438"/>
            <a:ext cx="6840538" cy="178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Arial Unicode MS" pitchFamily="34" charset="-128"/>
              </a:defRPr>
            </a:lvl1pPr>
            <a:lvl2pPr marL="742950" indent="-285750" algn="l" eaLnBrk="0" hangingPunct="0">
              <a:spcBef>
                <a:spcPct val="20000"/>
              </a:spcBef>
              <a:buChar char="–"/>
              <a:defRPr sz="2800">
                <a:solidFill>
                  <a:schemeClr val="tx1"/>
                </a:solidFill>
                <a:latin typeface="Arial Unicode MS" pitchFamily="34" charset="-128"/>
              </a:defRPr>
            </a:lvl2pPr>
            <a:lvl3pPr marL="1143000" indent="-228600" algn="l" eaLnBrk="0" hangingPunct="0">
              <a:spcBef>
                <a:spcPct val="20000"/>
              </a:spcBef>
              <a:buChar char="•"/>
              <a:defRPr sz="2400">
                <a:solidFill>
                  <a:schemeClr val="tx1"/>
                </a:solidFill>
                <a:latin typeface="Arial Unicode MS" pitchFamily="34" charset="-128"/>
              </a:defRPr>
            </a:lvl3pPr>
            <a:lvl4pPr marL="1600200" indent="-228600" algn="l" eaLnBrk="0" hangingPunct="0">
              <a:spcBef>
                <a:spcPct val="20000"/>
              </a:spcBef>
              <a:buChar char="–"/>
              <a:defRPr sz="2000">
                <a:solidFill>
                  <a:schemeClr val="tx1"/>
                </a:solidFill>
                <a:latin typeface="Arial Unicode MS" pitchFamily="34" charset="-128"/>
              </a:defRPr>
            </a:lvl4pPr>
            <a:lvl5pPr marL="2057400" indent="-228600" algn="l" eaLnBrk="0" hangingPunct="0">
              <a:spcBef>
                <a:spcPct val="20000"/>
              </a:spcBef>
              <a:buChar char="»"/>
              <a:defRPr sz="2000">
                <a:solidFill>
                  <a:schemeClr val="tx1"/>
                </a:solidFill>
                <a:latin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Arial Unicode MS" pitchFamily="34" charset="-128"/>
              </a:defRPr>
            </a:lvl9pPr>
          </a:lstStyle>
          <a:p>
            <a:pPr eaLnBrk="1" hangingPunct="1">
              <a:spcBef>
                <a:spcPct val="0"/>
              </a:spcBef>
              <a:buFontTx/>
              <a:buNone/>
            </a:pPr>
            <a:r>
              <a:rPr lang="cs-CZ" altLang="cs-CZ" sz="2500" dirty="0">
                <a:solidFill>
                  <a:srgbClr val="FFFF00"/>
                </a:solidFill>
              </a:rPr>
              <a:t>Rozsudek NSS</a:t>
            </a:r>
            <a:r>
              <a:rPr lang="cs-CZ" altLang="cs-CZ" sz="2500" dirty="0">
                <a:solidFill>
                  <a:srgbClr val="FFFF00"/>
                </a:solidFill>
                <a:latin typeface="Tahoma" pitchFamily="34" charset="0"/>
              </a:rPr>
              <a:t> </a:t>
            </a:r>
            <a:r>
              <a:rPr lang="cs-CZ" altLang="cs-CZ" sz="2500" dirty="0">
                <a:solidFill>
                  <a:srgbClr val="FFFF00"/>
                </a:solidFill>
              </a:rPr>
              <a:t>z 16. 5. 2007, </a:t>
            </a:r>
            <a:r>
              <a:rPr lang="cs-CZ" altLang="cs-CZ" sz="2500" dirty="0">
                <a:solidFill>
                  <a:srgbClr val="FFFF00"/>
                </a:solidFill>
                <a:latin typeface="Tahoma" pitchFamily="34" charset="0"/>
              </a:rPr>
              <a:t>3</a:t>
            </a:r>
            <a:r>
              <a:rPr lang="cs-CZ" altLang="cs-CZ" sz="2500" dirty="0">
                <a:solidFill>
                  <a:srgbClr val="FFFF00"/>
                </a:solidFill>
              </a:rPr>
              <a:t> A</a:t>
            </a:r>
            <a:r>
              <a:rPr lang="cs-CZ" altLang="cs-CZ" sz="2500" dirty="0">
                <a:solidFill>
                  <a:srgbClr val="FFFF00"/>
                </a:solidFill>
                <a:latin typeface="Tahoma" pitchFamily="34" charset="0"/>
              </a:rPr>
              <a:t>ds</a:t>
            </a:r>
            <a:r>
              <a:rPr lang="cs-CZ" altLang="cs-CZ" sz="2500" dirty="0">
                <a:solidFill>
                  <a:srgbClr val="FFFF00"/>
                </a:solidFill>
              </a:rPr>
              <a:t> </a:t>
            </a:r>
            <a:r>
              <a:rPr lang="cs-CZ" altLang="cs-CZ" sz="2500" dirty="0">
                <a:solidFill>
                  <a:srgbClr val="FFFF00"/>
                </a:solidFill>
                <a:latin typeface="Tahoma" pitchFamily="34" charset="0"/>
              </a:rPr>
              <a:t>33</a:t>
            </a:r>
            <a:r>
              <a:rPr lang="cs-CZ" altLang="cs-CZ" sz="2500" dirty="0">
                <a:solidFill>
                  <a:srgbClr val="FFFF00"/>
                </a:solidFill>
              </a:rPr>
              <a:t>/2006 </a:t>
            </a:r>
          </a:p>
          <a:p>
            <a:pPr eaLnBrk="1" hangingPunct="1">
              <a:spcBef>
                <a:spcPct val="0"/>
              </a:spcBef>
              <a:buFontTx/>
              <a:buNone/>
            </a:pPr>
            <a:r>
              <a:rPr lang="cs-CZ" altLang="cs-CZ" sz="2500" dirty="0">
                <a:solidFill>
                  <a:srgbClr val="FFFF00"/>
                </a:solidFill>
              </a:rPr>
              <a:t>(</a:t>
            </a:r>
            <a:r>
              <a:rPr lang="cs-CZ" altLang="cs-CZ" sz="2500" dirty="0">
                <a:solidFill>
                  <a:srgbClr val="FFFF00"/>
                </a:solidFill>
                <a:latin typeface="Arial" charset="0"/>
              </a:rPr>
              <a:t>1272/2007 Sb. NSS)</a:t>
            </a:r>
            <a:endParaRPr lang="cs-CZ" altLang="cs-CZ" sz="2500" dirty="0">
              <a:solidFill>
                <a:srgbClr val="FFFF00"/>
              </a:solidFill>
            </a:endParaRPr>
          </a:p>
          <a:p>
            <a:pPr eaLnBrk="1" hangingPunct="1">
              <a:spcBef>
                <a:spcPts val="1200"/>
              </a:spcBef>
              <a:buFontTx/>
              <a:buNone/>
            </a:pPr>
            <a:r>
              <a:rPr lang="cs-CZ" altLang="cs-CZ" sz="2500" dirty="0"/>
              <a:t>Žadatel </a:t>
            </a:r>
            <a:r>
              <a:rPr lang="cs-CZ" altLang="cs-CZ" sz="2500" dirty="0">
                <a:latin typeface="Tahoma" pitchFamily="34" charset="0"/>
              </a:rPr>
              <a:t>proti Všeobecné zdravotní pojišťovně  o platbách zdravotnickým zařízením</a:t>
            </a:r>
          </a:p>
        </p:txBody>
      </p:sp>
    </p:spTree>
  </p:cSld>
  <p:clrMapOvr>
    <a:masterClrMapping/>
  </p:clrMapOvr>
  <p:transition spd="med">
    <p:cut/>
    <p:sndAc>
      <p:stSnd>
        <p:snd r:embed="rId2" name="arrow.wav"/>
      </p:stSnd>
    </p:sndAc>
  </p:transition>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a:xfrm>
            <a:off x="457200" y="44450"/>
            <a:ext cx="8229600" cy="1143000"/>
          </a:xfrm>
        </p:spPr>
        <p:txBody>
          <a:bodyPr/>
          <a:lstStyle/>
          <a:p>
            <a:pPr eaLnBrk="1" hangingPunct="1"/>
            <a:r>
              <a:rPr lang="cs-CZ" altLang="cs-CZ" sz="3600" b="1" dirty="0" smtClean="0">
                <a:solidFill>
                  <a:srgbClr val="CC0000"/>
                </a:solidFill>
                <a:latin typeface="Arial" charset="0"/>
                <a:cs typeface="Arial" charset="0"/>
              </a:rPr>
              <a:t>Judikatura</a:t>
            </a:r>
            <a:r>
              <a:rPr lang="en-US" altLang="cs-CZ" sz="3600" b="1" dirty="0" smtClean="0">
                <a:solidFill>
                  <a:srgbClr val="CC0000"/>
                </a:solidFill>
                <a:latin typeface="Arial" charset="0"/>
                <a:cs typeface="Arial" charset="0"/>
              </a:rPr>
              <a:t> k</a:t>
            </a:r>
            <a:r>
              <a:rPr lang="cs-CZ" altLang="cs-CZ" sz="3600" b="1" dirty="0" smtClean="0">
                <a:solidFill>
                  <a:srgbClr val="CC0000"/>
                </a:solidFill>
                <a:latin typeface="Arial" charset="0"/>
                <a:cs typeface="Arial" charset="0"/>
              </a:rPr>
              <a:t> obchodnímu tajemství</a:t>
            </a:r>
          </a:p>
        </p:txBody>
      </p:sp>
      <p:sp>
        <p:nvSpPr>
          <p:cNvPr id="377859" name="Rectangle 3"/>
          <p:cNvSpPr>
            <a:spLocks noChangeArrowheads="1"/>
          </p:cNvSpPr>
          <p:nvPr/>
        </p:nvSpPr>
        <p:spPr bwMode="auto">
          <a:xfrm>
            <a:off x="539750" y="3305175"/>
            <a:ext cx="7993063" cy="350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defRPr/>
            </a:pPr>
            <a:r>
              <a:rPr lang="cs-CZ" sz="2600" i="1" dirty="0">
                <a:solidFill>
                  <a:schemeClr val="tx1"/>
                </a:solidFill>
                <a:cs typeface="+mn-cs"/>
              </a:rPr>
              <a:t>Jestliže soud ze správního spisu zjistí, že v době rozhodování správního orgánu ve spisu nebylo nic svědčící o tom, že by podnikatel požadovanou informaci označil za obchodní tajemství, pak soud takové správní rozhodnutí zruší.</a:t>
            </a:r>
          </a:p>
          <a:p>
            <a:pPr algn="l">
              <a:spcBef>
                <a:spcPts val="1200"/>
              </a:spcBef>
              <a:defRPr/>
            </a:pPr>
            <a:r>
              <a:rPr lang="cs-CZ" sz="2800" dirty="0">
                <a:solidFill>
                  <a:srgbClr val="FFFF00"/>
                </a:solidFill>
              </a:rPr>
              <a:t>→ tj. </a:t>
            </a:r>
            <a:r>
              <a:rPr lang="cs-CZ" sz="2800" dirty="0" smtClean="0">
                <a:solidFill>
                  <a:srgbClr val="FFFF00"/>
                </a:solidFill>
              </a:rPr>
              <a:t>vůbec </a:t>
            </a:r>
            <a:r>
              <a:rPr lang="cs-CZ" sz="2800" dirty="0">
                <a:solidFill>
                  <a:srgbClr val="FFFF00"/>
                </a:solidFill>
              </a:rPr>
              <a:t>nejde o obchodní tajemství, pokud jej nikdo od počátku ani neoznačil!</a:t>
            </a:r>
            <a:endParaRPr lang="cs-CZ" sz="2600" i="1" dirty="0">
              <a:solidFill>
                <a:srgbClr val="FFFF00"/>
              </a:solidFill>
              <a:effectLst>
                <a:outerShdw blurRad="38100" dist="38100" dir="2700000" algn="tl">
                  <a:srgbClr val="000000"/>
                </a:outerShdw>
              </a:effectLst>
              <a:cs typeface="+mn-cs"/>
            </a:endParaRPr>
          </a:p>
          <a:p>
            <a:pPr algn="l">
              <a:defRPr/>
            </a:pPr>
            <a:endParaRPr lang="cs-CZ" sz="2600" i="1" dirty="0">
              <a:solidFill>
                <a:schemeClr val="tx1"/>
              </a:solidFill>
              <a:effectLst>
                <a:outerShdw blurRad="38100" dist="38100" dir="2700000" algn="tl">
                  <a:srgbClr val="000000"/>
                </a:outerShdw>
              </a:effectLst>
              <a:cs typeface="+mn-cs"/>
            </a:endParaRPr>
          </a:p>
        </p:txBody>
      </p:sp>
      <p:sp>
        <p:nvSpPr>
          <p:cNvPr id="117764" name="Rectangle 5"/>
          <p:cNvSpPr>
            <a:spLocks noChangeArrowheads="1"/>
          </p:cNvSpPr>
          <p:nvPr/>
        </p:nvSpPr>
        <p:spPr bwMode="auto">
          <a:xfrm>
            <a:off x="2195513" y="1412875"/>
            <a:ext cx="6840537"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Arial Unicode MS" pitchFamily="34" charset="-128"/>
              </a:defRPr>
            </a:lvl1pPr>
            <a:lvl2pPr marL="742950" indent="-285750" algn="l" eaLnBrk="0" hangingPunct="0">
              <a:spcBef>
                <a:spcPct val="20000"/>
              </a:spcBef>
              <a:buChar char="–"/>
              <a:defRPr sz="2800">
                <a:solidFill>
                  <a:schemeClr val="tx1"/>
                </a:solidFill>
                <a:latin typeface="Arial Unicode MS" pitchFamily="34" charset="-128"/>
              </a:defRPr>
            </a:lvl2pPr>
            <a:lvl3pPr marL="1143000" indent="-228600" algn="l" eaLnBrk="0" hangingPunct="0">
              <a:spcBef>
                <a:spcPct val="20000"/>
              </a:spcBef>
              <a:buChar char="•"/>
              <a:defRPr sz="2400">
                <a:solidFill>
                  <a:schemeClr val="tx1"/>
                </a:solidFill>
                <a:latin typeface="Arial Unicode MS" pitchFamily="34" charset="-128"/>
              </a:defRPr>
            </a:lvl3pPr>
            <a:lvl4pPr marL="1600200" indent="-228600" algn="l" eaLnBrk="0" hangingPunct="0">
              <a:spcBef>
                <a:spcPct val="20000"/>
              </a:spcBef>
              <a:buChar char="–"/>
              <a:defRPr sz="2000">
                <a:solidFill>
                  <a:schemeClr val="tx1"/>
                </a:solidFill>
                <a:latin typeface="Arial Unicode MS" pitchFamily="34" charset="-128"/>
              </a:defRPr>
            </a:lvl4pPr>
            <a:lvl5pPr marL="2057400" indent="-228600" algn="l" eaLnBrk="0" hangingPunct="0">
              <a:spcBef>
                <a:spcPct val="20000"/>
              </a:spcBef>
              <a:buChar char="»"/>
              <a:defRPr sz="2000">
                <a:solidFill>
                  <a:schemeClr val="tx1"/>
                </a:solidFill>
                <a:latin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Arial Unicode MS" pitchFamily="34" charset="-128"/>
              </a:defRPr>
            </a:lvl9pPr>
          </a:lstStyle>
          <a:p>
            <a:pPr eaLnBrk="1" hangingPunct="1">
              <a:spcBef>
                <a:spcPct val="0"/>
              </a:spcBef>
              <a:buFontTx/>
              <a:buNone/>
            </a:pPr>
            <a:r>
              <a:rPr lang="cs-CZ" altLang="cs-CZ" sz="2500" dirty="0">
                <a:solidFill>
                  <a:srgbClr val="FFFF00"/>
                </a:solidFill>
              </a:rPr>
              <a:t>Rozsudek NSS</a:t>
            </a:r>
            <a:r>
              <a:rPr lang="cs-CZ" altLang="cs-CZ" sz="2500" b="1" dirty="0">
                <a:solidFill>
                  <a:srgbClr val="FFFF00"/>
                </a:solidFill>
                <a:latin typeface="Tahoma" pitchFamily="34" charset="0"/>
              </a:rPr>
              <a:t> </a:t>
            </a:r>
            <a:r>
              <a:rPr lang="cs-CZ" altLang="cs-CZ" sz="2500" dirty="0">
                <a:solidFill>
                  <a:srgbClr val="FFFF00"/>
                </a:solidFill>
              </a:rPr>
              <a:t>z 27. 2. 2004, 6 A 1</a:t>
            </a:r>
            <a:r>
              <a:rPr lang="cs-CZ" altLang="cs-CZ" sz="2500" dirty="0">
                <a:solidFill>
                  <a:srgbClr val="FFFF00"/>
                </a:solidFill>
                <a:latin typeface="Tahoma" pitchFamily="34" charset="0"/>
              </a:rPr>
              <a:t>36</a:t>
            </a:r>
            <a:r>
              <a:rPr lang="cs-CZ" altLang="cs-CZ" sz="2500" dirty="0">
                <a:solidFill>
                  <a:srgbClr val="FFFF00"/>
                </a:solidFill>
              </a:rPr>
              <a:t>/2002 </a:t>
            </a:r>
          </a:p>
          <a:p>
            <a:pPr eaLnBrk="1" hangingPunct="1">
              <a:spcBef>
                <a:spcPts val="1200"/>
              </a:spcBef>
              <a:buFontTx/>
              <a:buNone/>
            </a:pPr>
            <a:r>
              <a:rPr lang="cs-CZ" altLang="cs-CZ" sz="2500" dirty="0"/>
              <a:t>Žadatel </a:t>
            </a:r>
            <a:r>
              <a:rPr lang="cs-CZ" altLang="cs-CZ" sz="2500" dirty="0">
                <a:latin typeface="Tahoma" pitchFamily="34" charset="0"/>
              </a:rPr>
              <a:t>proti Ministerstvu vnitra</a:t>
            </a:r>
          </a:p>
        </p:txBody>
      </p:sp>
      <p:pic>
        <p:nvPicPr>
          <p:cNvPr id="117765" name="Picture 4" descr="sbirka_2004_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4675" y="1268413"/>
            <a:ext cx="1404938" cy="184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cut/>
    <p:sndAc>
      <p:stSnd>
        <p:snd r:embed="rId2" name="arrow.wav"/>
      </p:stSnd>
    </p:sndAc>
  </p:transition>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a:xfrm>
            <a:off x="206375" y="117475"/>
            <a:ext cx="8686800" cy="1008063"/>
          </a:xfrm>
        </p:spPr>
        <p:txBody>
          <a:bodyPr/>
          <a:lstStyle/>
          <a:p>
            <a:pPr eaLnBrk="1" hangingPunct="1"/>
            <a:r>
              <a:rPr lang="cs-CZ" altLang="cs-CZ" sz="3800" b="1" dirty="0" smtClean="0">
                <a:solidFill>
                  <a:srgbClr val="CC0000"/>
                </a:solidFill>
                <a:latin typeface="Arial" charset="0"/>
                <a:cs typeface="Arial" charset="0"/>
              </a:rPr>
              <a:t>Judikatura</a:t>
            </a:r>
            <a:r>
              <a:rPr lang="en-US" altLang="cs-CZ" sz="3800" b="1" dirty="0" smtClean="0">
                <a:solidFill>
                  <a:srgbClr val="CC0000"/>
                </a:solidFill>
                <a:latin typeface="Arial" charset="0"/>
                <a:cs typeface="Arial" charset="0"/>
              </a:rPr>
              <a:t> k</a:t>
            </a:r>
            <a:r>
              <a:rPr lang="cs-CZ" altLang="cs-CZ" sz="3800" b="1" dirty="0" smtClean="0">
                <a:solidFill>
                  <a:srgbClr val="CC0000"/>
                </a:solidFill>
                <a:latin typeface="Arial" charset="0"/>
                <a:cs typeface="Arial" charset="0"/>
              </a:rPr>
              <a:t> informacím od 3. osob</a:t>
            </a:r>
          </a:p>
        </p:txBody>
      </p:sp>
      <p:sp>
        <p:nvSpPr>
          <p:cNvPr id="372739" name="Rectangle 3"/>
          <p:cNvSpPr>
            <a:spLocks noChangeArrowheads="1"/>
          </p:cNvSpPr>
          <p:nvPr/>
        </p:nvSpPr>
        <p:spPr bwMode="auto">
          <a:xfrm>
            <a:off x="539750" y="3370263"/>
            <a:ext cx="8208963" cy="3154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defRPr/>
            </a:pPr>
            <a:r>
              <a:rPr lang="cs-CZ" sz="2700" i="1" dirty="0">
                <a:solidFill>
                  <a:schemeClr val="tx1"/>
                </a:solidFill>
                <a:cs typeface="+mn-cs"/>
              </a:rPr>
              <a:t>Ochrana obchodního tajemství nevzniká evidencí nebo zápisem, ani uvedením do smlouvy, ale vzniká </a:t>
            </a:r>
            <a:r>
              <a:rPr lang="cs-CZ" sz="2700" dirty="0">
                <a:solidFill>
                  <a:schemeClr val="tx1"/>
                </a:solidFill>
                <a:cs typeface="+mn-cs"/>
              </a:rPr>
              <a:t>(a zaniká – pozn. aut.) </a:t>
            </a:r>
            <a:r>
              <a:rPr lang="cs-CZ" sz="2700" i="1" dirty="0">
                <a:solidFill>
                  <a:schemeClr val="tx1"/>
                </a:solidFill>
                <a:cs typeface="+mn-cs"/>
              </a:rPr>
              <a:t>okamžikem naplnění všech pojmových znaků obchodního tajemství. </a:t>
            </a:r>
          </a:p>
          <a:p>
            <a:pPr algn="l">
              <a:spcBef>
                <a:spcPts val="1200"/>
              </a:spcBef>
              <a:defRPr/>
            </a:pPr>
            <a:r>
              <a:rPr lang="cs-CZ" sz="2700" i="1" dirty="0">
                <a:solidFill>
                  <a:schemeClr val="tx1"/>
                </a:solidFill>
                <a:cs typeface="+mn-cs"/>
              </a:rPr>
              <a:t>Obchodní tajemství je kategorií objektivní, a proto se o ní nestačí jen dohodnout.</a:t>
            </a:r>
          </a:p>
          <a:p>
            <a:pPr algn="l">
              <a:defRPr/>
            </a:pPr>
            <a:endParaRPr lang="cs-CZ" sz="2700" i="1" dirty="0">
              <a:solidFill>
                <a:schemeClr val="tx1"/>
              </a:solidFill>
              <a:cs typeface="+mn-cs"/>
            </a:endParaRPr>
          </a:p>
        </p:txBody>
      </p:sp>
      <p:sp>
        <p:nvSpPr>
          <p:cNvPr id="118788" name="Rectangle 4"/>
          <p:cNvSpPr>
            <a:spLocks noChangeArrowheads="1"/>
          </p:cNvSpPr>
          <p:nvPr/>
        </p:nvSpPr>
        <p:spPr bwMode="auto">
          <a:xfrm>
            <a:off x="2268538" y="1420813"/>
            <a:ext cx="6551612"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Arial Unicode MS" pitchFamily="34" charset="-128"/>
              </a:defRPr>
            </a:lvl1pPr>
            <a:lvl2pPr marL="742950" indent="-285750" algn="l" eaLnBrk="0" hangingPunct="0">
              <a:spcBef>
                <a:spcPct val="20000"/>
              </a:spcBef>
              <a:buChar char="–"/>
              <a:defRPr sz="2800">
                <a:solidFill>
                  <a:schemeClr val="tx1"/>
                </a:solidFill>
                <a:latin typeface="Arial Unicode MS" pitchFamily="34" charset="-128"/>
              </a:defRPr>
            </a:lvl2pPr>
            <a:lvl3pPr marL="1143000" indent="-228600" algn="l" eaLnBrk="0" hangingPunct="0">
              <a:spcBef>
                <a:spcPct val="20000"/>
              </a:spcBef>
              <a:buChar char="•"/>
              <a:defRPr sz="2400">
                <a:solidFill>
                  <a:schemeClr val="tx1"/>
                </a:solidFill>
                <a:latin typeface="Arial Unicode MS" pitchFamily="34" charset="-128"/>
              </a:defRPr>
            </a:lvl3pPr>
            <a:lvl4pPr marL="1600200" indent="-228600" algn="l" eaLnBrk="0" hangingPunct="0">
              <a:spcBef>
                <a:spcPct val="20000"/>
              </a:spcBef>
              <a:buChar char="–"/>
              <a:defRPr sz="2000">
                <a:solidFill>
                  <a:schemeClr val="tx1"/>
                </a:solidFill>
                <a:latin typeface="Arial Unicode MS" pitchFamily="34" charset="-128"/>
              </a:defRPr>
            </a:lvl4pPr>
            <a:lvl5pPr marL="2057400" indent="-228600" algn="l" eaLnBrk="0" hangingPunct="0">
              <a:spcBef>
                <a:spcPct val="20000"/>
              </a:spcBef>
              <a:buChar char="»"/>
              <a:defRPr sz="2000">
                <a:solidFill>
                  <a:schemeClr val="tx1"/>
                </a:solidFill>
                <a:latin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Arial Unicode MS" pitchFamily="34" charset="-128"/>
              </a:defRPr>
            </a:lvl9pPr>
          </a:lstStyle>
          <a:p>
            <a:pPr eaLnBrk="1" hangingPunct="1">
              <a:spcBef>
                <a:spcPct val="0"/>
              </a:spcBef>
              <a:buFontTx/>
              <a:buNone/>
            </a:pPr>
            <a:r>
              <a:rPr lang="cs-CZ" altLang="cs-CZ" sz="2400" dirty="0">
                <a:solidFill>
                  <a:srgbClr val="FFFF00"/>
                </a:solidFill>
              </a:rPr>
              <a:t>Rozsudek NSS</a:t>
            </a:r>
            <a:r>
              <a:rPr lang="cs-CZ" altLang="cs-CZ" sz="2400" dirty="0">
                <a:solidFill>
                  <a:srgbClr val="FFFF00"/>
                </a:solidFill>
                <a:latin typeface="Tahoma" pitchFamily="34" charset="0"/>
              </a:rPr>
              <a:t> z 3</a:t>
            </a:r>
            <a:r>
              <a:rPr lang="cs-CZ" altLang="cs-CZ" sz="2400" dirty="0">
                <a:solidFill>
                  <a:srgbClr val="FFFF00"/>
                </a:solidFill>
              </a:rPr>
              <a:t>1. 7. 2006,  A 2/2003</a:t>
            </a:r>
          </a:p>
          <a:p>
            <a:pPr eaLnBrk="1" hangingPunct="1">
              <a:spcBef>
                <a:spcPct val="0"/>
              </a:spcBef>
              <a:buFontTx/>
              <a:buNone/>
            </a:pPr>
            <a:r>
              <a:rPr lang="cs-CZ" altLang="cs-CZ" sz="2400" dirty="0">
                <a:solidFill>
                  <a:srgbClr val="FFFF00"/>
                </a:solidFill>
              </a:rPr>
              <a:t>(1469</a:t>
            </a:r>
            <a:r>
              <a:rPr lang="cs-CZ" altLang="cs-CZ" sz="2400" dirty="0">
                <a:solidFill>
                  <a:srgbClr val="FFFF00"/>
                </a:solidFill>
                <a:latin typeface="Arial" charset="0"/>
              </a:rPr>
              <a:t>/2008 Sb. NSS; kauza „Ruský dluh“)</a:t>
            </a:r>
            <a:endParaRPr lang="cs-CZ" altLang="cs-CZ" sz="2400" dirty="0">
              <a:solidFill>
                <a:srgbClr val="FFFF00"/>
              </a:solidFill>
            </a:endParaRPr>
          </a:p>
          <a:p>
            <a:pPr eaLnBrk="1" hangingPunct="1">
              <a:spcBef>
                <a:spcPts val="1800"/>
              </a:spcBef>
              <a:buFontTx/>
              <a:buNone/>
            </a:pPr>
            <a:r>
              <a:rPr lang="cs-CZ" altLang="cs-CZ" sz="2400" dirty="0"/>
              <a:t>Žadatel </a:t>
            </a:r>
            <a:r>
              <a:rPr lang="cs-CZ" altLang="cs-CZ" sz="2400" dirty="0">
                <a:latin typeface="Tahoma" pitchFamily="34" charset="0"/>
              </a:rPr>
              <a:t>proti Ministerstvu financí</a:t>
            </a:r>
          </a:p>
        </p:txBody>
      </p:sp>
      <p:pic>
        <p:nvPicPr>
          <p:cNvPr id="118789" name="Picture 4" descr="sbirka_2004_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4675" y="1268413"/>
            <a:ext cx="1404938" cy="184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cut/>
    <p:sndAc>
      <p:stSnd>
        <p:snd r:embed="rId2" name="arrow.wav"/>
      </p:stSnd>
    </p:sndAc>
  </p:transition>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a:xfrm>
            <a:off x="457200" y="187325"/>
            <a:ext cx="8362950" cy="1009650"/>
          </a:xfrm>
        </p:spPr>
        <p:txBody>
          <a:bodyPr/>
          <a:lstStyle/>
          <a:p>
            <a:pPr eaLnBrk="1" hangingPunct="1"/>
            <a:r>
              <a:rPr lang="cs-CZ" altLang="cs-CZ" sz="4100" b="1" dirty="0" smtClean="0">
                <a:solidFill>
                  <a:srgbClr val="CC0000"/>
                </a:solidFill>
                <a:latin typeface="Arial" charset="0"/>
                <a:cs typeface="Arial" charset="0"/>
              </a:rPr>
              <a:t>Průlom do obchodního tajemství</a:t>
            </a:r>
          </a:p>
        </p:txBody>
      </p:sp>
      <p:sp>
        <p:nvSpPr>
          <p:cNvPr id="122883" name="Rectangle 4"/>
          <p:cNvSpPr>
            <a:spLocks noChangeArrowheads="1"/>
          </p:cNvSpPr>
          <p:nvPr/>
        </p:nvSpPr>
        <p:spPr bwMode="auto">
          <a:xfrm>
            <a:off x="611188" y="1411288"/>
            <a:ext cx="8075612" cy="23050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eaLnBrk="0" hangingPunct="0">
              <a:spcBef>
                <a:spcPct val="20000"/>
              </a:spcBef>
              <a:buChar char="•"/>
              <a:defRPr sz="3200">
                <a:solidFill>
                  <a:schemeClr val="tx1"/>
                </a:solidFill>
                <a:latin typeface="Arial Unicode MS" pitchFamily="34" charset="-128"/>
              </a:defRPr>
            </a:lvl1pPr>
            <a:lvl2pPr algn="l" eaLnBrk="0" hangingPunct="0">
              <a:spcBef>
                <a:spcPct val="20000"/>
              </a:spcBef>
              <a:buChar char="–"/>
              <a:defRPr sz="2800">
                <a:solidFill>
                  <a:schemeClr val="tx1"/>
                </a:solidFill>
                <a:latin typeface="Arial Unicode MS" pitchFamily="34" charset="-128"/>
              </a:defRPr>
            </a:lvl2pPr>
            <a:lvl3pPr marL="1143000" indent="-228600" algn="l" eaLnBrk="0" hangingPunct="0">
              <a:spcBef>
                <a:spcPct val="20000"/>
              </a:spcBef>
              <a:buChar char="•"/>
              <a:defRPr sz="2400">
                <a:solidFill>
                  <a:schemeClr val="tx1"/>
                </a:solidFill>
                <a:latin typeface="Arial Unicode MS" pitchFamily="34" charset="-128"/>
              </a:defRPr>
            </a:lvl3pPr>
            <a:lvl4pPr marL="1600200" indent="-228600" algn="l" eaLnBrk="0" hangingPunct="0">
              <a:spcBef>
                <a:spcPct val="20000"/>
              </a:spcBef>
              <a:buChar char="–"/>
              <a:defRPr sz="2000">
                <a:solidFill>
                  <a:schemeClr val="tx1"/>
                </a:solidFill>
                <a:latin typeface="Arial Unicode MS" pitchFamily="34" charset="-128"/>
              </a:defRPr>
            </a:lvl4pPr>
            <a:lvl5pPr marL="2057400" indent="-228600" algn="l" eaLnBrk="0" hangingPunct="0">
              <a:spcBef>
                <a:spcPct val="20000"/>
              </a:spcBef>
              <a:buChar char="»"/>
              <a:defRPr sz="2000">
                <a:solidFill>
                  <a:schemeClr val="tx1"/>
                </a:solidFill>
                <a:latin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Arial Unicode MS" pitchFamily="34" charset="-128"/>
              </a:defRPr>
            </a:lvl9pPr>
          </a:lstStyle>
          <a:p>
            <a:pPr marL="0" lvl="1" eaLnBrk="1" hangingPunct="1">
              <a:spcBef>
                <a:spcPct val="0"/>
              </a:spcBef>
              <a:buFontTx/>
              <a:buNone/>
            </a:pPr>
            <a:r>
              <a:rPr lang="cs-CZ" altLang="cs-CZ" sz="2600" b="1" dirty="0">
                <a:solidFill>
                  <a:srgbClr val="FFFF00"/>
                </a:solidFill>
              </a:rPr>
              <a:t>§ 9 odst. 2 InfZ:</a:t>
            </a:r>
          </a:p>
          <a:p>
            <a:pPr marL="0" lvl="1" eaLnBrk="1" hangingPunct="1">
              <a:spcBef>
                <a:spcPts val="1200"/>
              </a:spcBef>
              <a:buFontTx/>
              <a:buNone/>
            </a:pPr>
            <a:r>
              <a:rPr lang="cs-CZ" altLang="cs-CZ" sz="2600" dirty="0"/>
              <a:t>Při poskytování informace, která se týká používání </a:t>
            </a:r>
            <a:r>
              <a:rPr lang="cs-CZ" altLang="cs-CZ" sz="2600" b="1" u="sng" dirty="0"/>
              <a:t>veřejných prostředků</a:t>
            </a:r>
            <a:r>
              <a:rPr lang="cs-CZ" altLang="cs-CZ" sz="2600" dirty="0"/>
              <a:t>, se nepovažuje poskytnutí informace o rozsahu a příjemci těchto prostředků za porušení obchodního tajemství.</a:t>
            </a:r>
          </a:p>
        </p:txBody>
      </p:sp>
      <p:sp>
        <p:nvSpPr>
          <p:cNvPr id="122884" name="Obdélník 1"/>
          <p:cNvSpPr>
            <a:spLocks noChangeArrowheads="1"/>
          </p:cNvSpPr>
          <p:nvPr/>
        </p:nvSpPr>
        <p:spPr bwMode="auto">
          <a:xfrm>
            <a:off x="611188" y="3933825"/>
            <a:ext cx="8075612" cy="192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Arial Unicode MS" pitchFamily="34" charset="-128"/>
              </a:defRPr>
            </a:lvl1pPr>
            <a:lvl2pPr marL="800100" indent="-342900" algn="l" eaLnBrk="0" hangingPunct="0">
              <a:spcBef>
                <a:spcPct val="20000"/>
              </a:spcBef>
              <a:buChar char="–"/>
              <a:defRPr sz="2800">
                <a:solidFill>
                  <a:schemeClr val="tx1"/>
                </a:solidFill>
                <a:latin typeface="Arial Unicode MS" pitchFamily="34" charset="-128"/>
              </a:defRPr>
            </a:lvl2pPr>
            <a:lvl3pPr marL="1143000" indent="-228600" algn="l" eaLnBrk="0" hangingPunct="0">
              <a:spcBef>
                <a:spcPct val="20000"/>
              </a:spcBef>
              <a:buChar char="•"/>
              <a:defRPr sz="2400">
                <a:solidFill>
                  <a:schemeClr val="tx1"/>
                </a:solidFill>
                <a:latin typeface="Arial Unicode MS" pitchFamily="34" charset="-128"/>
              </a:defRPr>
            </a:lvl3pPr>
            <a:lvl4pPr marL="1600200" indent="-228600" algn="l" eaLnBrk="0" hangingPunct="0">
              <a:spcBef>
                <a:spcPct val="20000"/>
              </a:spcBef>
              <a:buChar char="–"/>
              <a:defRPr sz="2000">
                <a:solidFill>
                  <a:schemeClr val="tx1"/>
                </a:solidFill>
                <a:latin typeface="Arial Unicode MS" pitchFamily="34" charset="-128"/>
              </a:defRPr>
            </a:lvl4pPr>
            <a:lvl5pPr marL="2057400" indent="-228600" algn="l" eaLnBrk="0" hangingPunct="0">
              <a:spcBef>
                <a:spcPct val="20000"/>
              </a:spcBef>
              <a:buChar char="»"/>
              <a:defRPr sz="2000">
                <a:solidFill>
                  <a:schemeClr val="tx1"/>
                </a:solidFill>
                <a:latin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Arial Unicode MS" pitchFamily="34" charset="-128"/>
              </a:defRPr>
            </a:lvl9pPr>
          </a:lstStyle>
          <a:p>
            <a:pPr algn="just" eaLnBrk="1" hangingPunct="1">
              <a:spcBef>
                <a:spcPts val="2400"/>
              </a:spcBef>
              <a:buFontTx/>
              <a:buNone/>
            </a:pPr>
            <a:r>
              <a:rPr lang="cs-CZ" altLang="cs-CZ" sz="2600" dirty="0">
                <a:solidFill>
                  <a:srgbClr val="FFFF00"/>
                </a:solidFill>
                <a:latin typeface="Calibri" pitchFamily="34" charset="0"/>
              </a:rPr>
              <a:t>→ t</a:t>
            </a:r>
            <a:r>
              <a:rPr lang="cs-CZ" altLang="cs-CZ" sz="2600" dirty="0">
                <a:solidFill>
                  <a:srgbClr val="FFFF00"/>
                </a:solidFill>
              </a:rPr>
              <a:t>j. </a:t>
            </a:r>
            <a:r>
              <a:rPr lang="cs-CZ" altLang="cs-CZ" sz="2600" u="sng" dirty="0">
                <a:solidFill>
                  <a:srgbClr val="FFFF00"/>
                </a:solidFill>
              </a:rPr>
              <a:t>Nelze chránit</a:t>
            </a:r>
            <a:r>
              <a:rPr lang="cs-CZ" altLang="cs-CZ" sz="2600" dirty="0">
                <a:solidFill>
                  <a:srgbClr val="FFFF00"/>
                </a:solidFill>
              </a:rPr>
              <a:t>:</a:t>
            </a:r>
            <a:r>
              <a:rPr lang="cs-CZ" altLang="cs-CZ" sz="2600" dirty="0"/>
              <a:t>	</a:t>
            </a:r>
          </a:p>
          <a:p>
            <a:pPr lvl="1" algn="just" eaLnBrk="1" hangingPunct="1">
              <a:spcBef>
                <a:spcPts val="600"/>
              </a:spcBef>
              <a:buFontTx/>
              <a:buChar char="-"/>
            </a:pPr>
            <a:r>
              <a:rPr lang="cs-CZ" altLang="cs-CZ" sz="2600" dirty="0"/>
              <a:t>rozsah využití veřejných prostředků</a:t>
            </a:r>
          </a:p>
          <a:p>
            <a:pPr lvl="1" algn="just" eaLnBrk="1" hangingPunct="1">
              <a:spcBef>
                <a:spcPts val="600"/>
              </a:spcBef>
              <a:buFontTx/>
              <a:buChar char="-"/>
            </a:pPr>
            <a:r>
              <a:rPr lang="cs-CZ" altLang="cs-CZ" sz="2600" dirty="0"/>
              <a:t>identifikaci příjemce veřejných prostředků</a:t>
            </a:r>
          </a:p>
          <a:p>
            <a:pPr lvl="1" algn="just" eaLnBrk="1" hangingPunct="1">
              <a:spcBef>
                <a:spcPts val="600"/>
              </a:spcBef>
              <a:buFontTx/>
              <a:buChar char="-"/>
            </a:pPr>
            <a:r>
              <a:rPr lang="cs-CZ" altLang="cs-CZ" sz="2600" dirty="0"/>
              <a:t>účel využití veřejných prostředků</a:t>
            </a:r>
            <a:r>
              <a:rPr lang="cs-CZ" altLang="cs-CZ" sz="2600" b="1" dirty="0"/>
              <a:t>! </a:t>
            </a:r>
            <a:r>
              <a:rPr lang="cs-CZ" altLang="cs-CZ" sz="2600" dirty="0">
                <a:solidFill>
                  <a:srgbClr val="FFFF00"/>
                </a:solidFill>
              </a:rPr>
              <a:t>(judikatura)</a:t>
            </a:r>
          </a:p>
        </p:txBody>
      </p:sp>
    </p:spTree>
  </p:cSld>
  <p:clrMapOvr>
    <a:masterClrMapping/>
  </p:clrMapOvr>
  <p:transition spd="med">
    <p:cut/>
    <p:sndAc>
      <p:stSnd>
        <p:snd r:embed="rId2" name="arrow.wav"/>
      </p:stSnd>
    </p:sndAc>
  </p:transition>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a:xfrm>
            <a:off x="457200" y="44450"/>
            <a:ext cx="8229600" cy="1143000"/>
          </a:xfrm>
        </p:spPr>
        <p:txBody>
          <a:bodyPr/>
          <a:lstStyle/>
          <a:p>
            <a:pPr eaLnBrk="1" hangingPunct="1"/>
            <a:r>
              <a:rPr lang="en-US" altLang="cs-CZ" sz="3600" b="1" dirty="0" smtClean="0">
                <a:solidFill>
                  <a:srgbClr val="CC0000"/>
                </a:solidFill>
                <a:latin typeface="Arial" charset="0"/>
                <a:cs typeface="Arial" charset="0"/>
              </a:rPr>
              <a:t>Judikatura k</a:t>
            </a:r>
            <a:r>
              <a:rPr lang="cs-CZ" altLang="cs-CZ" sz="3600" b="1" dirty="0" smtClean="0">
                <a:solidFill>
                  <a:srgbClr val="CC0000"/>
                </a:solidFill>
                <a:latin typeface="Arial" charset="0"/>
                <a:cs typeface="Arial" charset="0"/>
              </a:rPr>
              <a:t> obchodnímu tajemství</a:t>
            </a:r>
          </a:p>
        </p:txBody>
      </p:sp>
      <p:sp>
        <p:nvSpPr>
          <p:cNvPr id="377859" name="Rectangle 3"/>
          <p:cNvSpPr>
            <a:spLocks noChangeArrowheads="1"/>
          </p:cNvSpPr>
          <p:nvPr/>
        </p:nvSpPr>
        <p:spPr bwMode="auto">
          <a:xfrm>
            <a:off x="611188" y="3529013"/>
            <a:ext cx="7993062" cy="2492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defRPr/>
            </a:pPr>
            <a:r>
              <a:rPr lang="cs-CZ" sz="2600" i="1" dirty="0">
                <a:solidFill>
                  <a:schemeClr val="tx1"/>
                </a:solidFill>
                <a:cs typeface="+mn-cs"/>
              </a:rPr>
              <a:t>Smyslem úpravy § 9 odst. 2 InfZ je umožnit veřejnou kontrolu hospodaření s veřejnými prostředky. Jelikož samotná informace o ceně nevypovídá o tomto způsobu hospodaření, je nutné společně s ní vždy poskytnout informaci o předmětu plnění, za něž se cena poskytuje.</a:t>
            </a:r>
          </a:p>
        </p:txBody>
      </p:sp>
      <p:pic>
        <p:nvPicPr>
          <p:cNvPr id="123908" name="Picture 4" descr="sbirka_2004_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413" y="1295400"/>
            <a:ext cx="1274762" cy="167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909" name="Rectangle 5"/>
          <p:cNvSpPr>
            <a:spLocks noChangeArrowheads="1"/>
          </p:cNvSpPr>
          <p:nvPr/>
        </p:nvSpPr>
        <p:spPr bwMode="auto">
          <a:xfrm>
            <a:off x="2124075" y="1252538"/>
            <a:ext cx="6840538" cy="181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Arial Unicode MS" pitchFamily="34" charset="-128"/>
              </a:defRPr>
            </a:lvl1pPr>
            <a:lvl2pPr marL="742950" indent="-285750" algn="l" eaLnBrk="0" hangingPunct="0">
              <a:spcBef>
                <a:spcPct val="20000"/>
              </a:spcBef>
              <a:buChar char="–"/>
              <a:defRPr sz="2800">
                <a:solidFill>
                  <a:schemeClr val="tx1"/>
                </a:solidFill>
                <a:latin typeface="Arial Unicode MS" pitchFamily="34" charset="-128"/>
              </a:defRPr>
            </a:lvl2pPr>
            <a:lvl3pPr marL="1143000" indent="-228600" algn="l" eaLnBrk="0" hangingPunct="0">
              <a:spcBef>
                <a:spcPct val="20000"/>
              </a:spcBef>
              <a:buChar char="•"/>
              <a:defRPr sz="2400">
                <a:solidFill>
                  <a:schemeClr val="tx1"/>
                </a:solidFill>
                <a:latin typeface="Arial Unicode MS" pitchFamily="34" charset="-128"/>
              </a:defRPr>
            </a:lvl3pPr>
            <a:lvl4pPr marL="1600200" indent="-228600" algn="l" eaLnBrk="0" hangingPunct="0">
              <a:spcBef>
                <a:spcPct val="20000"/>
              </a:spcBef>
              <a:buChar char="–"/>
              <a:defRPr sz="2000">
                <a:solidFill>
                  <a:schemeClr val="tx1"/>
                </a:solidFill>
                <a:latin typeface="Arial Unicode MS" pitchFamily="34" charset="-128"/>
              </a:defRPr>
            </a:lvl4pPr>
            <a:lvl5pPr marL="2057400" indent="-228600" algn="l" eaLnBrk="0" hangingPunct="0">
              <a:spcBef>
                <a:spcPct val="20000"/>
              </a:spcBef>
              <a:buChar char="»"/>
              <a:defRPr sz="2000">
                <a:solidFill>
                  <a:schemeClr val="tx1"/>
                </a:solidFill>
                <a:latin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Arial Unicode MS" pitchFamily="34" charset="-128"/>
              </a:defRPr>
            </a:lvl9pPr>
          </a:lstStyle>
          <a:p>
            <a:pPr eaLnBrk="1" hangingPunct="1">
              <a:spcBef>
                <a:spcPct val="0"/>
              </a:spcBef>
              <a:buFontTx/>
              <a:buNone/>
            </a:pPr>
            <a:r>
              <a:rPr lang="cs-CZ" altLang="cs-CZ" sz="2500" b="1" dirty="0">
                <a:solidFill>
                  <a:srgbClr val="FFFF00"/>
                </a:solidFill>
              </a:rPr>
              <a:t>Rozsudek NSS</a:t>
            </a:r>
            <a:r>
              <a:rPr lang="cs-CZ" altLang="cs-CZ" sz="2500" b="1" dirty="0">
                <a:solidFill>
                  <a:srgbClr val="FFFF00"/>
                </a:solidFill>
                <a:latin typeface="Tahoma" pitchFamily="34" charset="0"/>
              </a:rPr>
              <a:t> </a:t>
            </a:r>
            <a:r>
              <a:rPr lang="cs-CZ" altLang="cs-CZ" sz="2500" b="1" dirty="0">
                <a:solidFill>
                  <a:srgbClr val="FFFF00"/>
                </a:solidFill>
              </a:rPr>
              <a:t>z 9. 12. 2004, 7 A 118/2002</a:t>
            </a:r>
          </a:p>
          <a:p>
            <a:pPr eaLnBrk="1" hangingPunct="1">
              <a:spcBef>
                <a:spcPct val="0"/>
              </a:spcBef>
              <a:buFontTx/>
              <a:buNone/>
            </a:pPr>
            <a:r>
              <a:rPr lang="cs-CZ" altLang="cs-CZ" sz="2500" b="1" dirty="0">
                <a:solidFill>
                  <a:srgbClr val="FFFF00"/>
                </a:solidFill>
              </a:rPr>
              <a:t>(</a:t>
            </a:r>
            <a:r>
              <a:rPr lang="cs-CZ" altLang="cs-CZ" sz="2500" b="1" dirty="0">
                <a:solidFill>
                  <a:srgbClr val="FFFF00"/>
                </a:solidFill>
                <a:latin typeface="Arial" charset="0"/>
              </a:rPr>
              <a:t>654/2005 Sb. NSS)</a:t>
            </a:r>
            <a:endParaRPr lang="cs-CZ" altLang="cs-CZ" sz="2500" b="1" dirty="0">
              <a:solidFill>
                <a:srgbClr val="FFFF00"/>
              </a:solidFill>
            </a:endParaRPr>
          </a:p>
          <a:p>
            <a:pPr eaLnBrk="1" hangingPunct="1">
              <a:spcBef>
                <a:spcPct val="0"/>
              </a:spcBef>
              <a:buFontTx/>
              <a:buNone/>
            </a:pPr>
            <a:endParaRPr lang="cs-CZ" altLang="cs-CZ" sz="1200" dirty="0">
              <a:latin typeface="Tahoma" pitchFamily="34" charset="0"/>
            </a:endParaRPr>
          </a:p>
          <a:p>
            <a:pPr eaLnBrk="1" hangingPunct="1">
              <a:spcBef>
                <a:spcPct val="0"/>
              </a:spcBef>
              <a:buFontTx/>
              <a:buNone/>
            </a:pPr>
            <a:r>
              <a:rPr lang="cs-CZ" altLang="cs-CZ" sz="2500" dirty="0"/>
              <a:t>Žadatel proti Ministerstvu dopravy o poskytnutí smlouvy na stavbu Dálnice D 47</a:t>
            </a:r>
            <a:endParaRPr lang="cs-CZ" altLang="cs-CZ" sz="2500" dirty="0">
              <a:latin typeface="Tahoma" pitchFamily="34" charset="0"/>
            </a:endParaRPr>
          </a:p>
        </p:txBody>
      </p:sp>
    </p:spTree>
  </p:cSld>
  <p:clrMapOvr>
    <a:masterClrMapping/>
  </p:clrMapOvr>
  <p:transition spd="med">
    <p:cut/>
    <p:sndAc>
      <p:stSnd>
        <p:snd r:embed="rId2" name="arrow.wav"/>
      </p:stSnd>
    </p:sndAc>
  </p:transition>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a:xfrm>
            <a:off x="457200" y="115888"/>
            <a:ext cx="8362950" cy="1009650"/>
          </a:xfrm>
        </p:spPr>
        <p:txBody>
          <a:bodyPr/>
          <a:lstStyle/>
          <a:p>
            <a:pPr eaLnBrk="1" hangingPunct="1"/>
            <a:r>
              <a:rPr lang="cs-CZ" altLang="cs-CZ" sz="3300" b="1" dirty="0" smtClean="0">
                <a:solidFill>
                  <a:srgbClr val="CC0000"/>
                </a:solidFill>
                <a:latin typeface="Arial" charset="0"/>
                <a:cs typeface="Arial" charset="0"/>
              </a:rPr>
              <a:t>Omezení ochrany obchodního tajemství</a:t>
            </a:r>
          </a:p>
        </p:txBody>
      </p:sp>
      <p:sp>
        <p:nvSpPr>
          <p:cNvPr id="124931" name="Rectangle 4"/>
          <p:cNvSpPr>
            <a:spLocks noChangeArrowheads="1"/>
          </p:cNvSpPr>
          <p:nvPr/>
        </p:nvSpPr>
        <p:spPr bwMode="auto">
          <a:xfrm>
            <a:off x="611188" y="1196975"/>
            <a:ext cx="8075612" cy="5762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eaLnBrk="0" hangingPunct="0">
              <a:spcBef>
                <a:spcPct val="20000"/>
              </a:spcBef>
              <a:buChar char="•"/>
              <a:defRPr sz="3200">
                <a:solidFill>
                  <a:schemeClr val="tx1"/>
                </a:solidFill>
                <a:latin typeface="Arial Unicode MS" pitchFamily="34" charset="-128"/>
              </a:defRPr>
            </a:lvl1pPr>
            <a:lvl2pPr algn="l" eaLnBrk="0" hangingPunct="0">
              <a:spcBef>
                <a:spcPct val="20000"/>
              </a:spcBef>
              <a:buChar char="–"/>
              <a:defRPr sz="2800">
                <a:solidFill>
                  <a:schemeClr val="tx1"/>
                </a:solidFill>
                <a:latin typeface="Arial Unicode MS" pitchFamily="34" charset="-128"/>
              </a:defRPr>
            </a:lvl2pPr>
            <a:lvl3pPr marL="1143000" indent="-228600" algn="l" eaLnBrk="0" hangingPunct="0">
              <a:spcBef>
                <a:spcPct val="20000"/>
              </a:spcBef>
              <a:buChar char="•"/>
              <a:defRPr sz="2400">
                <a:solidFill>
                  <a:schemeClr val="tx1"/>
                </a:solidFill>
                <a:latin typeface="Arial Unicode MS" pitchFamily="34" charset="-128"/>
              </a:defRPr>
            </a:lvl3pPr>
            <a:lvl4pPr marL="1600200" indent="-228600" algn="l" eaLnBrk="0" hangingPunct="0">
              <a:spcBef>
                <a:spcPct val="20000"/>
              </a:spcBef>
              <a:buChar char="–"/>
              <a:defRPr sz="2000">
                <a:solidFill>
                  <a:schemeClr val="tx1"/>
                </a:solidFill>
                <a:latin typeface="Arial Unicode MS" pitchFamily="34" charset="-128"/>
              </a:defRPr>
            </a:lvl4pPr>
            <a:lvl5pPr marL="2057400" indent="-228600" algn="l" eaLnBrk="0" hangingPunct="0">
              <a:spcBef>
                <a:spcPct val="20000"/>
              </a:spcBef>
              <a:buChar char="»"/>
              <a:defRPr sz="2000">
                <a:solidFill>
                  <a:schemeClr val="tx1"/>
                </a:solidFill>
                <a:latin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Arial Unicode MS" pitchFamily="34" charset="-128"/>
              </a:defRPr>
            </a:lvl9pPr>
          </a:lstStyle>
          <a:p>
            <a:pPr marL="0" lvl="1" eaLnBrk="1" hangingPunct="1">
              <a:spcBef>
                <a:spcPct val="0"/>
              </a:spcBef>
              <a:buFontTx/>
              <a:buNone/>
            </a:pPr>
            <a:endParaRPr lang="cs-CZ" altLang="cs-CZ" sz="500" b="1" dirty="0"/>
          </a:p>
          <a:p>
            <a:pPr marL="0" lvl="1" eaLnBrk="1" hangingPunct="1">
              <a:spcBef>
                <a:spcPct val="0"/>
              </a:spcBef>
              <a:buFontTx/>
              <a:buNone/>
            </a:pPr>
            <a:r>
              <a:rPr lang="cs-CZ" altLang="cs-CZ" sz="2400" b="1" dirty="0"/>
              <a:t>Zvláštní předpisy – životní prostředí</a:t>
            </a:r>
          </a:p>
        </p:txBody>
      </p:sp>
      <p:sp>
        <p:nvSpPr>
          <p:cNvPr id="124932" name="Obdélník 1"/>
          <p:cNvSpPr>
            <a:spLocks noChangeArrowheads="1"/>
          </p:cNvSpPr>
          <p:nvPr/>
        </p:nvSpPr>
        <p:spPr bwMode="auto">
          <a:xfrm>
            <a:off x="611188" y="1989138"/>
            <a:ext cx="8075612"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Arial Unicode MS" pitchFamily="34" charset="-128"/>
              </a:defRPr>
            </a:lvl1pPr>
            <a:lvl2pPr marL="742950" indent="-285750" algn="l" eaLnBrk="0" hangingPunct="0">
              <a:spcBef>
                <a:spcPct val="20000"/>
              </a:spcBef>
              <a:buChar char="–"/>
              <a:defRPr sz="2800">
                <a:solidFill>
                  <a:schemeClr val="tx1"/>
                </a:solidFill>
                <a:latin typeface="Arial Unicode MS" pitchFamily="34" charset="-128"/>
              </a:defRPr>
            </a:lvl2pPr>
            <a:lvl3pPr marL="1143000" indent="-228600" algn="l" eaLnBrk="0" hangingPunct="0">
              <a:spcBef>
                <a:spcPct val="20000"/>
              </a:spcBef>
              <a:buChar char="•"/>
              <a:defRPr sz="2400">
                <a:solidFill>
                  <a:schemeClr val="tx1"/>
                </a:solidFill>
                <a:latin typeface="Arial Unicode MS" pitchFamily="34" charset="-128"/>
              </a:defRPr>
            </a:lvl3pPr>
            <a:lvl4pPr marL="1600200" indent="-228600" algn="l" eaLnBrk="0" hangingPunct="0">
              <a:spcBef>
                <a:spcPct val="20000"/>
              </a:spcBef>
              <a:buChar char="–"/>
              <a:defRPr sz="2000">
                <a:solidFill>
                  <a:schemeClr val="tx1"/>
                </a:solidFill>
                <a:latin typeface="Arial Unicode MS" pitchFamily="34" charset="-128"/>
              </a:defRPr>
            </a:lvl4pPr>
            <a:lvl5pPr marL="2057400" indent="-228600" algn="l" eaLnBrk="0" hangingPunct="0">
              <a:spcBef>
                <a:spcPct val="20000"/>
              </a:spcBef>
              <a:buChar char="»"/>
              <a:defRPr sz="2000">
                <a:solidFill>
                  <a:schemeClr val="tx1"/>
                </a:solidFill>
                <a:latin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Arial Unicode MS" pitchFamily="34" charset="-128"/>
              </a:defRPr>
            </a:lvl9pPr>
          </a:lstStyle>
          <a:p>
            <a:pPr algn="just" eaLnBrk="1" hangingPunct="1">
              <a:spcBef>
                <a:spcPct val="0"/>
              </a:spcBef>
              <a:buFontTx/>
              <a:buNone/>
            </a:pPr>
            <a:endParaRPr lang="cs-CZ" altLang="cs-CZ" sz="800" dirty="0">
              <a:latin typeface="Arial" charset="0"/>
            </a:endParaRPr>
          </a:p>
          <a:p>
            <a:pPr algn="just" eaLnBrk="1" hangingPunct="1">
              <a:spcBef>
                <a:spcPts val="600"/>
              </a:spcBef>
              <a:buFontTx/>
              <a:buNone/>
            </a:pPr>
            <a:r>
              <a:rPr lang="cs-CZ" altLang="cs-CZ" sz="2400" dirty="0">
                <a:latin typeface="Arial" charset="0"/>
              </a:rPr>
              <a:t>Aarhuská úmluva (č. 124/2004 Sb.m.s.),</a:t>
            </a:r>
          </a:p>
          <a:p>
            <a:pPr eaLnBrk="1" hangingPunct="1">
              <a:spcBef>
                <a:spcPts val="600"/>
              </a:spcBef>
              <a:buFontTx/>
              <a:buNone/>
            </a:pPr>
            <a:r>
              <a:rPr lang="cs-CZ" altLang="cs-CZ" sz="2400" dirty="0">
                <a:latin typeface="Arial" charset="0"/>
              </a:rPr>
              <a:t>Směrnice Evropského Parlamentu a Rady č. 2003/4/ES   o přístupu veřejnosti k informacím o životním prostředí :</a:t>
            </a:r>
          </a:p>
          <a:p>
            <a:pPr algn="just" eaLnBrk="1" hangingPunct="1">
              <a:spcBef>
                <a:spcPts val="1200"/>
              </a:spcBef>
              <a:buFontTx/>
              <a:buNone/>
            </a:pPr>
            <a:r>
              <a:rPr lang="cs-CZ" altLang="cs-CZ" sz="2400" i="1" dirty="0">
                <a:latin typeface="Arial" charset="0"/>
              </a:rPr>
              <a:t>Jako </a:t>
            </a:r>
            <a:r>
              <a:rPr lang="cs-CZ" altLang="cs-CZ" sz="2400" b="1" i="1" dirty="0">
                <a:latin typeface="Arial" charset="0"/>
              </a:rPr>
              <a:t>obchodní tajemství</a:t>
            </a:r>
            <a:r>
              <a:rPr lang="cs-CZ" altLang="cs-CZ" sz="2400" i="1" dirty="0">
                <a:latin typeface="Arial" charset="0"/>
              </a:rPr>
              <a:t> nelze chránit informace o emisích, které jsou relevantní pro ochranu životního prostředí.</a:t>
            </a:r>
          </a:p>
          <a:p>
            <a:pPr algn="just" eaLnBrk="1" hangingPunct="1">
              <a:spcBef>
                <a:spcPts val="1200"/>
              </a:spcBef>
              <a:buFontTx/>
              <a:buNone/>
            </a:pPr>
            <a:endParaRPr lang="cs-CZ" altLang="cs-CZ" sz="2400" b="1" i="1" dirty="0">
              <a:latin typeface="Arial" charset="0"/>
            </a:endParaRPr>
          </a:p>
        </p:txBody>
      </p:sp>
    </p:spTree>
  </p:cSld>
  <p:clrMapOvr>
    <a:masterClrMapping/>
  </p:clrMapOvr>
  <p:transition spd="med">
    <p:cut/>
    <p:sndAc>
      <p:stSnd>
        <p:snd r:embed="rId2" name="arrow.wav"/>
      </p:stSnd>
    </p:sndAc>
  </p:transition>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a:xfrm>
            <a:off x="457200" y="115888"/>
            <a:ext cx="8362950" cy="1009650"/>
          </a:xfrm>
        </p:spPr>
        <p:txBody>
          <a:bodyPr/>
          <a:lstStyle/>
          <a:p>
            <a:pPr eaLnBrk="1" hangingPunct="1"/>
            <a:r>
              <a:rPr lang="cs-CZ" altLang="cs-CZ" sz="3300" b="1" dirty="0" smtClean="0">
                <a:solidFill>
                  <a:srgbClr val="CC0000"/>
                </a:solidFill>
                <a:latin typeface="Arial" charset="0"/>
                <a:cs typeface="Arial" charset="0"/>
              </a:rPr>
              <a:t>Omezení ochrany obchodního tajemství</a:t>
            </a:r>
          </a:p>
        </p:txBody>
      </p:sp>
      <p:sp>
        <p:nvSpPr>
          <p:cNvPr id="125955" name="Rectangle 4"/>
          <p:cNvSpPr>
            <a:spLocks noChangeArrowheads="1"/>
          </p:cNvSpPr>
          <p:nvPr/>
        </p:nvSpPr>
        <p:spPr bwMode="auto">
          <a:xfrm>
            <a:off x="611188" y="1196975"/>
            <a:ext cx="8075612" cy="5762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eaLnBrk="0" hangingPunct="0">
              <a:spcBef>
                <a:spcPct val="20000"/>
              </a:spcBef>
              <a:buChar char="•"/>
              <a:defRPr sz="3200">
                <a:solidFill>
                  <a:schemeClr val="tx1"/>
                </a:solidFill>
                <a:latin typeface="Arial Unicode MS" pitchFamily="34" charset="-128"/>
              </a:defRPr>
            </a:lvl1pPr>
            <a:lvl2pPr algn="l" eaLnBrk="0" hangingPunct="0">
              <a:spcBef>
                <a:spcPct val="20000"/>
              </a:spcBef>
              <a:buChar char="–"/>
              <a:defRPr sz="2800">
                <a:solidFill>
                  <a:schemeClr val="tx1"/>
                </a:solidFill>
                <a:latin typeface="Arial Unicode MS" pitchFamily="34" charset="-128"/>
              </a:defRPr>
            </a:lvl2pPr>
            <a:lvl3pPr marL="1143000" indent="-228600" algn="l" eaLnBrk="0" hangingPunct="0">
              <a:spcBef>
                <a:spcPct val="20000"/>
              </a:spcBef>
              <a:buChar char="•"/>
              <a:defRPr sz="2400">
                <a:solidFill>
                  <a:schemeClr val="tx1"/>
                </a:solidFill>
                <a:latin typeface="Arial Unicode MS" pitchFamily="34" charset="-128"/>
              </a:defRPr>
            </a:lvl3pPr>
            <a:lvl4pPr marL="1600200" indent="-228600" algn="l" eaLnBrk="0" hangingPunct="0">
              <a:spcBef>
                <a:spcPct val="20000"/>
              </a:spcBef>
              <a:buChar char="–"/>
              <a:defRPr sz="2000">
                <a:solidFill>
                  <a:schemeClr val="tx1"/>
                </a:solidFill>
                <a:latin typeface="Arial Unicode MS" pitchFamily="34" charset="-128"/>
              </a:defRPr>
            </a:lvl4pPr>
            <a:lvl5pPr marL="2057400" indent="-228600" algn="l" eaLnBrk="0" hangingPunct="0">
              <a:spcBef>
                <a:spcPct val="20000"/>
              </a:spcBef>
              <a:buChar char="»"/>
              <a:defRPr sz="2000">
                <a:solidFill>
                  <a:schemeClr val="tx1"/>
                </a:solidFill>
                <a:latin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Arial Unicode MS" pitchFamily="34" charset="-128"/>
              </a:defRPr>
            </a:lvl9pPr>
          </a:lstStyle>
          <a:p>
            <a:pPr marL="0" lvl="1" eaLnBrk="1" hangingPunct="1">
              <a:spcBef>
                <a:spcPct val="0"/>
              </a:spcBef>
              <a:buFontTx/>
              <a:buNone/>
            </a:pPr>
            <a:endParaRPr lang="cs-CZ" altLang="cs-CZ" sz="500" b="1" dirty="0"/>
          </a:p>
          <a:p>
            <a:pPr marL="0" lvl="1" eaLnBrk="1" hangingPunct="1">
              <a:spcBef>
                <a:spcPct val="0"/>
              </a:spcBef>
              <a:buFontTx/>
              <a:buNone/>
            </a:pPr>
            <a:r>
              <a:rPr lang="cs-CZ" altLang="cs-CZ" sz="2400" b="1" dirty="0"/>
              <a:t>Zvláštní předpisy – životní prostředí</a:t>
            </a:r>
          </a:p>
        </p:txBody>
      </p:sp>
      <p:sp>
        <p:nvSpPr>
          <p:cNvPr id="96260" name="Obdélník 1"/>
          <p:cNvSpPr>
            <a:spLocks noChangeArrowheads="1"/>
          </p:cNvSpPr>
          <p:nvPr/>
        </p:nvSpPr>
        <p:spPr bwMode="auto">
          <a:xfrm>
            <a:off x="600075" y="1916113"/>
            <a:ext cx="8075613" cy="449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Arial Unicode MS" pitchFamily="34" charset="-128"/>
              </a:defRPr>
            </a:lvl1pPr>
            <a:lvl2pPr marL="742950" indent="-285750" algn="l" eaLnBrk="0" hangingPunct="0">
              <a:spcBef>
                <a:spcPct val="20000"/>
              </a:spcBef>
              <a:buChar char="–"/>
              <a:defRPr sz="2800">
                <a:solidFill>
                  <a:schemeClr val="tx1"/>
                </a:solidFill>
                <a:latin typeface="Arial Unicode MS" pitchFamily="34" charset="-128"/>
              </a:defRPr>
            </a:lvl2pPr>
            <a:lvl3pPr marL="1143000" indent="-228600" algn="l" eaLnBrk="0" hangingPunct="0">
              <a:spcBef>
                <a:spcPct val="20000"/>
              </a:spcBef>
              <a:buChar char="•"/>
              <a:defRPr sz="2400">
                <a:solidFill>
                  <a:schemeClr val="tx1"/>
                </a:solidFill>
                <a:latin typeface="Arial Unicode MS" pitchFamily="34" charset="-128"/>
              </a:defRPr>
            </a:lvl3pPr>
            <a:lvl4pPr marL="1600200" indent="-228600" algn="l" eaLnBrk="0" hangingPunct="0">
              <a:spcBef>
                <a:spcPct val="20000"/>
              </a:spcBef>
              <a:buChar char="–"/>
              <a:defRPr sz="2000">
                <a:solidFill>
                  <a:schemeClr val="tx1"/>
                </a:solidFill>
                <a:latin typeface="Arial Unicode MS" pitchFamily="34" charset="-128"/>
              </a:defRPr>
            </a:lvl4pPr>
            <a:lvl5pPr marL="2057400" indent="-228600" algn="l" eaLnBrk="0" hangingPunct="0">
              <a:spcBef>
                <a:spcPct val="20000"/>
              </a:spcBef>
              <a:buChar char="»"/>
              <a:defRPr sz="2000">
                <a:solidFill>
                  <a:schemeClr val="tx1"/>
                </a:solidFill>
                <a:latin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Arial Unicode MS" pitchFamily="34" charset="-128"/>
              </a:defRPr>
            </a:lvl9pPr>
          </a:lstStyle>
          <a:p>
            <a:pPr algn="just" eaLnBrk="1" hangingPunct="1">
              <a:spcBef>
                <a:spcPct val="0"/>
              </a:spcBef>
              <a:buFontTx/>
              <a:buNone/>
              <a:defRPr/>
            </a:pPr>
            <a:endParaRPr lang="cs-CZ" altLang="cs-CZ" sz="800" dirty="0" smtClean="0">
              <a:latin typeface="Arial" charset="0"/>
            </a:endParaRPr>
          </a:p>
          <a:p>
            <a:pPr algn="just" eaLnBrk="1" hangingPunct="1">
              <a:spcBef>
                <a:spcPts val="1200"/>
              </a:spcBef>
              <a:buFontTx/>
              <a:buNone/>
              <a:defRPr/>
            </a:pPr>
            <a:r>
              <a:rPr lang="cs-CZ" altLang="cs-CZ" sz="2400" dirty="0" smtClean="0">
                <a:latin typeface="Arial" charset="0"/>
              </a:rPr>
              <a:t>Zákon č. 123/1998 Sb., o právu na informace o životním prostředí, § 8 odst. 4, 9</a:t>
            </a:r>
          </a:p>
          <a:p>
            <a:pPr eaLnBrk="1" hangingPunct="1">
              <a:spcBef>
                <a:spcPts val="1200"/>
              </a:spcBef>
              <a:buFontTx/>
              <a:buNone/>
              <a:defRPr/>
            </a:pPr>
            <a:r>
              <a:rPr lang="cs-CZ" altLang="cs-CZ" sz="2400" i="1" dirty="0" smtClean="0">
                <a:latin typeface="Arial" charset="0"/>
              </a:rPr>
              <a:t>porušením </a:t>
            </a:r>
            <a:r>
              <a:rPr lang="cs-CZ" altLang="cs-CZ" sz="2400" b="1" i="1" dirty="0" smtClean="0">
                <a:latin typeface="Arial" charset="0"/>
              </a:rPr>
              <a:t>obchodního tajemství </a:t>
            </a:r>
            <a:r>
              <a:rPr lang="cs-CZ" altLang="cs-CZ" sz="2400" i="1" dirty="0" smtClean="0">
                <a:latin typeface="Arial" charset="0"/>
              </a:rPr>
              <a:t>není zpřístupnění informace označené za obchodní tajemství, pokud:</a:t>
            </a:r>
          </a:p>
          <a:p>
            <a:pPr marL="457200" indent="-457200" eaLnBrk="1" hangingPunct="1">
              <a:spcBef>
                <a:spcPts val="1200"/>
              </a:spcBef>
              <a:buFont typeface="+mj-lt"/>
              <a:buAutoNum type="alphaLcParenR"/>
              <a:defRPr/>
            </a:pPr>
            <a:r>
              <a:rPr lang="cs-CZ" altLang="cs-CZ" sz="2200" i="1" dirty="0" smtClean="0">
                <a:latin typeface="Arial" charset="0"/>
              </a:rPr>
              <a:t>se požadovaná informace týká působení provozní činnosti podnikatele na životní prostředí,</a:t>
            </a:r>
          </a:p>
          <a:p>
            <a:pPr marL="457200" indent="-457200" eaLnBrk="1" hangingPunct="1">
              <a:spcBef>
                <a:spcPts val="1200"/>
              </a:spcBef>
              <a:buFont typeface="+mj-lt"/>
              <a:buAutoNum type="alphaLcParenR"/>
              <a:defRPr/>
            </a:pPr>
            <a:r>
              <a:rPr lang="cs-CZ" altLang="cs-CZ" sz="2200" i="1" dirty="0" smtClean="0">
                <a:latin typeface="Arial" charset="0"/>
              </a:rPr>
              <a:t>hrozí bezprostřední ohrožení lidského zdraví a životního prostředí,</a:t>
            </a:r>
          </a:p>
          <a:p>
            <a:pPr marL="457200" indent="-457200" eaLnBrk="1" hangingPunct="1">
              <a:spcBef>
                <a:spcPts val="1200"/>
              </a:spcBef>
              <a:buFont typeface="+mj-lt"/>
              <a:buAutoNum type="alphaLcParenR"/>
              <a:defRPr/>
            </a:pPr>
            <a:r>
              <a:rPr lang="cs-CZ" altLang="cs-CZ" sz="2200" i="1" dirty="0" smtClean="0">
                <a:latin typeface="Arial" charset="0"/>
              </a:rPr>
              <a:t>jde o žádost o poskytnutí informace o emisích vypouštěných nebo vyzařovaných do životního prostředí.</a:t>
            </a:r>
          </a:p>
        </p:txBody>
      </p:sp>
    </p:spTree>
  </p:cSld>
  <p:clrMapOvr>
    <a:masterClrMapping/>
  </p:clrMapOvr>
  <p:transition spd="med">
    <p:cut/>
    <p:sndAc>
      <p:stSnd>
        <p:snd r:embed="rId2" name="arrow.wav"/>
      </p:stSnd>
    </p:sndAc>
  </p:transition>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a:xfrm>
            <a:off x="457200" y="115888"/>
            <a:ext cx="8362950" cy="1009650"/>
          </a:xfrm>
        </p:spPr>
        <p:txBody>
          <a:bodyPr/>
          <a:lstStyle/>
          <a:p>
            <a:pPr eaLnBrk="1" hangingPunct="1"/>
            <a:r>
              <a:rPr lang="cs-CZ" altLang="cs-CZ" sz="3300" b="1" dirty="0" smtClean="0">
                <a:solidFill>
                  <a:srgbClr val="CC0000"/>
                </a:solidFill>
                <a:latin typeface="Arial" charset="0"/>
                <a:cs typeface="Arial" charset="0"/>
              </a:rPr>
              <a:t>Omezení ochrany obchodního tajemství</a:t>
            </a:r>
          </a:p>
        </p:txBody>
      </p:sp>
      <p:sp>
        <p:nvSpPr>
          <p:cNvPr id="126979" name="Rectangle 4"/>
          <p:cNvSpPr>
            <a:spLocks noChangeArrowheads="1"/>
          </p:cNvSpPr>
          <p:nvPr/>
        </p:nvSpPr>
        <p:spPr bwMode="auto">
          <a:xfrm>
            <a:off x="611188" y="1052736"/>
            <a:ext cx="8075612" cy="5762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eaLnBrk="0" hangingPunct="0">
              <a:spcBef>
                <a:spcPct val="20000"/>
              </a:spcBef>
              <a:buChar char="•"/>
              <a:defRPr sz="3200">
                <a:solidFill>
                  <a:schemeClr val="tx1"/>
                </a:solidFill>
                <a:latin typeface="Arial Unicode MS" pitchFamily="34" charset="-128"/>
              </a:defRPr>
            </a:lvl1pPr>
            <a:lvl2pPr algn="l" eaLnBrk="0" hangingPunct="0">
              <a:spcBef>
                <a:spcPct val="20000"/>
              </a:spcBef>
              <a:buChar char="–"/>
              <a:defRPr sz="2800">
                <a:solidFill>
                  <a:schemeClr val="tx1"/>
                </a:solidFill>
                <a:latin typeface="Arial Unicode MS" pitchFamily="34" charset="-128"/>
              </a:defRPr>
            </a:lvl2pPr>
            <a:lvl3pPr marL="1143000" indent="-228600" algn="l" eaLnBrk="0" hangingPunct="0">
              <a:spcBef>
                <a:spcPct val="20000"/>
              </a:spcBef>
              <a:buChar char="•"/>
              <a:defRPr sz="2400">
                <a:solidFill>
                  <a:schemeClr val="tx1"/>
                </a:solidFill>
                <a:latin typeface="Arial Unicode MS" pitchFamily="34" charset="-128"/>
              </a:defRPr>
            </a:lvl3pPr>
            <a:lvl4pPr marL="1600200" indent="-228600" algn="l" eaLnBrk="0" hangingPunct="0">
              <a:spcBef>
                <a:spcPct val="20000"/>
              </a:spcBef>
              <a:buChar char="–"/>
              <a:defRPr sz="2000">
                <a:solidFill>
                  <a:schemeClr val="tx1"/>
                </a:solidFill>
                <a:latin typeface="Arial Unicode MS" pitchFamily="34" charset="-128"/>
              </a:defRPr>
            </a:lvl4pPr>
            <a:lvl5pPr marL="2057400" indent="-228600" algn="l" eaLnBrk="0" hangingPunct="0">
              <a:spcBef>
                <a:spcPct val="20000"/>
              </a:spcBef>
              <a:buChar char="»"/>
              <a:defRPr sz="2000">
                <a:solidFill>
                  <a:schemeClr val="tx1"/>
                </a:solidFill>
                <a:latin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Arial Unicode MS" pitchFamily="34" charset="-128"/>
              </a:defRPr>
            </a:lvl9pPr>
          </a:lstStyle>
          <a:p>
            <a:pPr marL="0" lvl="1" eaLnBrk="1" hangingPunct="1">
              <a:spcBef>
                <a:spcPct val="0"/>
              </a:spcBef>
              <a:buFontTx/>
              <a:buNone/>
            </a:pPr>
            <a:endParaRPr lang="cs-CZ" altLang="cs-CZ" sz="500" b="1" dirty="0">
              <a:latin typeface="Arial" charset="0"/>
            </a:endParaRPr>
          </a:p>
          <a:p>
            <a:pPr marL="0" lvl="1" eaLnBrk="1" hangingPunct="1">
              <a:spcBef>
                <a:spcPct val="0"/>
              </a:spcBef>
              <a:buFontTx/>
              <a:buNone/>
            </a:pPr>
            <a:r>
              <a:rPr lang="cs-CZ" altLang="cs-CZ" sz="2400" b="1" dirty="0">
                <a:latin typeface="Arial" charset="0"/>
              </a:rPr>
              <a:t>Zvláštní předpisy – </a:t>
            </a:r>
            <a:r>
              <a:rPr lang="cs-CZ" altLang="cs-CZ" sz="2400" b="1" dirty="0" smtClean="0">
                <a:latin typeface="Arial" charset="0"/>
              </a:rPr>
              <a:t>chemie, zdraví</a:t>
            </a:r>
            <a:endParaRPr lang="cs-CZ" altLang="cs-CZ" sz="2400" b="1" dirty="0">
              <a:latin typeface="Arial" charset="0"/>
            </a:endParaRPr>
          </a:p>
        </p:txBody>
      </p:sp>
      <p:sp>
        <p:nvSpPr>
          <p:cNvPr id="126980" name="Obdélník 1"/>
          <p:cNvSpPr>
            <a:spLocks noChangeArrowheads="1"/>
          </p:cNvSpPr>
          <p:nvPr/>
        </p:nvSpPr>
        <p:spPr bwMode="auto">
          <a:xfrm>
            <a:off x="611188" y="1628800"/>
            <a:ext cx="8075612"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Arial Unicode MS" pitchFamily="34" charset="-128"/>
              </a:defRPr>
            </a:lvl1pPr>
            <a:lvl2pPr marL="742950" indent="-285750" algn="l" eaLnBrk="0" hangingPunct="0">
              <a:spcBef>
                <a:spcPct val="20000"/>
              </a:spcBef>
              <a:buChar char="–"/>
              <a:defRPr sz="2800">
                <a:solidFill>
                  <a:schemeClr val="tx1"/>
                </a:solidFill>
                <a:latin typeface="Arial Unicode MS" pitchFamily="34" charset="-128"/>
              </a:defRPr>
            </a:lvl2pPr>
            <a:lvl3pPr marL="1143000" indent="-228600" algn="l" eaLnBrk="0" hangingPunct="0">
              <a:spcBef>
                <a:spcPct val="20000"/>
              </a:spcBef>
              <a:buChar char="•"/>
              <a:defRPr sz="2400">
                <a:solidFill>
                  <a:schemeClr val="tx1"/>
                </a:solidFill>
                <a:latin typeface="Arial Unicode MS" pitchFamily="34" charset="-128"/>
              </a:defRPr>
            </a:lvl3pPr>
            <a:lvl4pPr marL="1600200" indent="-228600" algn="l" eaLnBrk="0" hangingPunct="0">
              <a:spcBef>
                <a:spcPct val="20000"/>
              </a:spcBef>
              <a:buChar char="–"/>
              <a:defRPr sz="2000">
                <a:solidFill>
                  <a:schemeClr val="tx1"/>
                </a:solidFill>
                <a:latin typeface="Arial Unicode MS" pitchFamily="34" charset="-128"/>
              </a:defRPr>
            </a:lvl4pPr>
            <a:lvl5pPr marL="2057400" indent="-228600" algn="l" eaLnBrk="0" hangingPunct="0">
              <a:spcBef>
                <a:spcPct val="20000"/>
              </a:spcBef>
              <a:buChar char="»"/>
              <a:defRPr sz="2000">
                <a:solidFill>
                  <a:schemeClr val="tx1"/>
                </a:solidFill>
                <a:latin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Arial Unicode MS" pitchFamily="34" charset="-128"/>
              </a:defRPr>
            </a:lvl9pPr>
          </a:lstStyle>
          <a:p>
            <a:pPr algn="just" eaLnBrk="1" hangingPunct="1">
              <a:spcBef>
                <a:spcPct val="0"/>
              </a:spcBef>
              <a:buFontTx/>
              <a:buNone/>
            </a:pPr>
            <a:endParaRPr lang="cs-CZ" altLang="cs-CZ" sz="500" dirty="0">
              <a:latin typeface="Arial" charset="0"/>
            </a:endParaRPr>
          </a:p>
          <a:p>
            <a:pPr eaLnBrk="1" hangingPunct="1">
              <a:spcBef>
                <a:spcPts val="600"/>
              </a:spcBef>
              <a:buFontTx/>
              <a:buNone/>
            </a:pPr>
            <a:r>
              <a:rPr lang="cs-CZ" altLang="cs-CZ" sz="2400" dirty="0">
                <a:latin typeface="Arial" charset="0"/>
              </a:rPr>
              <a:t>Čl. 31/6 nařízení Evropského parlamentu a Rady (ES)     č. 1907/2006 o registraci, hodnocení, povolování a omezování chemických látek (tzv. </a:t>
            </a:r>
            <a:r>
              <a:rPr lang="cs-CZ" altLang="cs-CZ" sz="2400" b="1" dirty="0">
                <a:latin typeface="Arial" charset="0"/>
              </a:rPr>
              <a:t>nařízení REACH</a:t>
            </a:r>
            <a:r>
              <a:rPr lang="cs-CZ" altLang="cs-CZ" sz="2400" dirty="0">
                <a:latin typeface="Arial" charset="0"/>
              </a:rPr>
              <a:t>):</a:t>
            </a:r>
          </a:p>
          <a:p>
            <a:pPr eaLnBrk="1" hangingPunct="1">
              <a:spcBef>
                <a:spcPts val="1200"/>
              </a:spcBef>
              <a:buFontTx/>
              <a:buNone/>
            </a:pPr>
            <a:r>
              <a:rPr lang="cs-CZ" altLang="cs-CZ" sz="2400" i="1" dirty="0">
                <a:latin typeface="Arial" charset="0"/>
              </a:rPr>
              <a:t>Obchodním tajemstvím nemohou být informace, které vypovídají o nebezpečných vlastnostech </a:t>
            </a:r>
            <a:r>
              <a:rPr lang="cs-CZ" altLang="cs-CZ" sz="2400" i="1" dirty="0" smtClean="0">
                <a:latin typeface="Arial" charset="0"/>
              </a:rPr>
              <a:t>látky.</a:t>
            </a:r>
          </a:p>
          <a:p>
            <a:pPr eaLnBrk="1" hangingPunct="1">
              <a:spcBef>
                <a:spcPts val="1200"/>
              </a:spcBef>
              <a:buFontTx/>
              <a:buNone/>
            </a:pPr>
            <a:endParaRPr lang="cs-CZ" altLang="cs-CZ" sz="2400" i="1" dirty="0" smtClean="0">
              <a:latin typeface="Arial" charset="0"/>
            </a:endParaRPr>
          </a:p>
          <a:p>
            <a:pPr eaLnBrk="1" hangingPunct="1">
              <a:spcBef>
                <a:spcPts val="1200"/>
              </a:spcBef>
              <a:buFontTx/>
              <a:buNone/>
            </a:pPr>
            <a:r>
              <a:rPr lang="cs-CZ" altLang="cs-CZ" sz="2400" dirty="0" smtClean="0">
                <a:latin typeface="Arial" charset="0"/>
              </a:rPr>
              <a:t>§ 39f/11 zákona </a:t>
            </a:r>
            <a:r>
              <a:rPr lang="cs-CZ" altLang="cs-CZ" sz="2400" dirty="0">
                <a:latin typeface="Arial" charset="0"/>
              </a:rPr>
              <a:t>č. 48/1997 Sb., o veřejném zdravotním </a:t>
            </a:r>
            <a:r>
              <a:rPr lang="cs-CZ" altLang="cs-CZ" sz="2400" dirty="0" smtClean="0">
                <a:latin typeface="Arial" charset="0"/>
              </a:rPr>
              <a:t>pojištění: </a:t>
            </a:r>
            <a:r>
              <a:rPr lang="cs-CZ" altLang="cs-CZ" sz="2400" i="1" dirty="0" smtClean="0">
                <a:latin typeface="Arial" charset="0"/>
              </a:rPr>
              <a:t>V žádosti </a:t>
            </a:r>
            <a:r>
              <a:rPr lang="cs-CZ" altLang="cs-CZ" sz="2400" i="1" dirty="0">
                <a:latin typeface="Arial" charset="0"/>
              </a:rPr>
              <a:t>o stanovení maximální ceny přípravku nelze označit </a:t>
            </a:r>
            <a:r>
              <a:rPr lang="cs-CZ" altLang="cs-CZ" sz="2400" i="1" dirty="0" smtClean="0">
                <a:latin typeface="Arial" charset="0"/>
              </a:rPr>
              <a:t>za </a:t>
            </a:r>
            <a:r>
              <a:rPr lang="cs-CZ" altLang="cs-CZ" sz="2400" i="1" dirty="0">
                <a:latin typeface="Arial" charset="0"/>
              </a:rPr>
              <a:t>předmět obchodního </a:t>
            </a:r>
            <a:r>
              <a:rPr lang="cs-CZ" altLang="cs-CZ" sz="2400" i="1">
                <a:latin typeface="Arial" charset="0"/>
              </a:rPr>
              <a:t>tajemství </a:t>
            </a:r>
            <a:r>
              <a:rPr lang="cs-CZ" altLang="cs-CZ" sz="2400" i="1" smtClean="0">
                <a:latin typeface="Arial" charset="0"/>
              </a:rPr>
              <a:t>..a)-j)</a:t>
            </a:r>
            <a:endParaRPr lang="cs-CZ" altLang="cs-CZ" sz="2400" i="1" dirty="0">
              <a:latin typeface="Arial" charset="0"/>
            </a:endParaRPr>
          </a:p>
        </p:txBody>
      </p:sp>
    </p:spTree>
  </p:cSld>
  <p:clrMapOvr>
    <a:masterClrMapping/>
  </p:clrMapOvr>
  <p:transition spd="med">
    <p:cut/>
    <p:sndAc>
      <p:stSnd>
        <p:snd r:embed="rId2" name="arrow.wav"/>
      </p:stSnd>
    </p:sndAc>
  </p:transition>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a:xfrm>
            <a:off x="457200" y="115888"/>
            <a:ext cx="8362950" cy="1009650"/>
          </a:xfrm>
        </p:spPr>
        <p:txBody>
          <a:bodyPr/>
          <a:lstStyle/>
          <a:p>
            <a:pPr eaLnBrk="1" hangingPunct="1"/>
            <a:r>
              <a:rPr lang="cs-CZ" altLang="cs-CZ" sz="3200" b="1" dirty="0" smtClean="0">
                <a:solidFill>
                  <a:srgbClr val="CC0000"/>
                </a:solidFill>
                <a:latin typeface="Arial" charset="0"/>
                <a:cs typeface="Arial" charset="0"/>
              </a:rPr>
              <a:t>Omezení ochrany obchodního tajemství</a:t>
            </a:r>
            <a:endParaRPr lang="cs-CZ" altLang="cs-CZ" sz="3300" b="1" dirty="0" smtClean="0">
              <a:solidFill>
                <a:srgbClr val="CC0000"/>
              </a:solidFill>
              <a:latin typeface="Arial" charset="0"/>
              <a:cs typeface="Arial" charset="0"/>
            </a:endParaRPr>
          </a:p>
        </p:txBody>
      </p:sp>
      <p:sp>
        <p:nvSpPr>
          <p:cNvPr id="128003" name="Rectangle 4"/>
          <p:cNvSpPr>
            <a:spLocks noChangeArrowheads="1"/>
          </p:cNvSpPr>
          <p:nvPr/>
        </p:nvSpPr>
        <p:spPr bwMode="auto">
          <a:xfrm>
            <a:off x="611188" y="1196975"/>
            <a:ext cx="8075612" cy="5762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eaLnBrk="0" hangingPunct="0">
              <a:spcBef>
                <a:spcPct val="20000"/>
              </a:spcBef>
              <a:buChar char="•"/>
              <a:defRPr sz="3200">
                <a:solidFill>
                  <a:schemeClr val="tx1"/>
                </a:solidFill>
                <a:latin typeface="Arial Unicode MS" pitchFamily="34" charset="-128"/>
              </a:defRPr>
            </a:lvl1pPr>
            <a:lvl2pPr algn="l" eaLnBrk="0" hangingPunct="0">
              <a:spcBef>
                <a:spcPct val="20000"/>
              </a:spcBef>
              <a:buChar char="–"/>
              <a:defRPr sz="2800">
                <a:solidFill>
                  <a:schemeClr val="tx1"/>
                </a:solidFill>
                <a:latin typeface="Arial Unicode MS" pitchFamily="34" charset="-128"/>
              </a:defRPr>
            </a:lvl2pPr>
            <a:lvl3pPr marL="1143000" indent="-228600" algn="l" eaLnBrk="0" hangingPunct="0">
              <a:spcBef>
                <a:spcPct val="20000"/>
              </a:spcBef>
              <a:buChar char="•"/>
              <a:defRPr sz="2400">
                <a:solidFill>
                  <a:schemeClr val="tx1"/>
                </a:solidFill>
                <a:latin typeface="Arial Unicode MS" pitchFamily="34" charset="-128"/>
              </a:defRPr>
            </a:lvl3pPr>
            <a:lvl4pPr marL="1600200" indent="-228600" algn="l" eaLnBrk="0" hangingPunct="0">
              <a:spcBef>
                <a:spcPct val="20000"/>
              </a:spcBef>
              <a:buChar char="–"/>
              <a:defRPr sz="2000">
                <a:solidFill>
                  <a:schemeClr val="tx1"/>
                </a:solidFill>
                <a:latin typeface="Arial Unicode MS" pitchFamily="34" charset="-128"/>
              </a:defRPr>
            </a:lvl4pPr>
            <a:lvl5pPr marL="2057400" indent="-228600" algn="l" eaLnBrk="0" hangingPunct="0">
              <a:spcBef>
                <a:spcPct val="20000"/>
              </a:spcBef>
              <a:buChar char="»"/>
              <a:defRPr sz="2000">
                <a:solidFill>
                  <a:schemeClr val="tx1"/>
                </a:solidFill>
                <a:latin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Arial Unicode MS" pitchFamily="34" charset="-128"/>
              </a:defRPr>
            </a:lvl9pPr>
          </a:lstStyle>
          <a:p>
            <a:pPr marL="0" lvl="1" eaLnBrk="1" hangingPunct="1">
              <a:spcBef>
                <a:spcPct val="0"/>
              </a:spcBef>
              <a:buFontTx/>
              <a:buNone/>
            </a:pPr>
            <a:endParaRPr lang="cs-CZ" altLang="cs-CZ" sz="500" b="1" dirty="0"/>
          </a:p>
          <a:p>
            <a:pPr marL="0" lvl="1" eaLnBrk="1" hangingPunct="1">
              <a:spcBef>
                <a:spcPct val="0"/>
              </a:spcBef>
              <a:buFontTx/>
              <a:buNone/>
            </a:pPr>
            <a:r>
              <a:rPr lang="cs-CZ" altLang="cs-CZ" sz="2400" b="1" dirty="0"/>
              <a:t>Procesní předpisy – nahlížení do spisu</a:t>
            </a:r>
          </a:p>
        </p:txBody>
      </p:sp>
      <p:sp>
        <p:nvSpPr>
          <p:cNvPr id="67588" name="Obdélník 1"/>
          <p:cNvSpPr>
            <a:spLocks noChangeArrowheads="1"/>
          </p:cNvSpPr>
          <p:nvPr/>
        </p:nvSpPr>
        <p:spPr bwMode="auto">
          <a:xfrm>
            <a:off x="611188" y="1989138"/>
            <a:ext cx="8075612" cy="402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spcBef>
                <a:spcPct val="20000"/>
              </a:spcBef>
              <a:defRPr/>
            </a:pPr>
            <a:r>
              <a:rPr lang="cs-CZ" sz="2400" b="1" kern="0" dirty="0">
                <a:solidFill>
                  <a:srgbClr val="FFFFFF"/>
                </a:solidFill>
                <a:latin typeface="Arial" pitchFamily="34" charset="0"/>
                <a:cs typeface="Arial" pitchFamily="34" charset="0"/>
              </a:rPr>
              <a:t>Závěr poradního sboru ministra vnitra k § 38  SpŘ</a:t>
            </a:r>
          </a:p>
          <a:p>
            <a:pPr algn="l">
              <a:spcBef>
                <a:spcPct val="55000"/>
              </a:spcBef>
              <a:defRPr/>
            </a:pPr>
            <a:r>
              <a:rPr lang="cs-CZ" sz="2400" i="1" kern="0" dirty="0">
                <a:solidFill>
                  <a:srgbClr val="FFFFFF"/>
                </a:solidFill>
                <a:latin typeface="Arial" pitchFamily="34" charset="0"/>
                <a:cs typeface="Arial" pitchFamily="34" charset="0"/>
              </a:rPr>
              <a:t>„Při nahlížení do spisu je třeba podle § 38 odst. 1 správního  řádu umožnit účastníkům řízení a jejich zástupcům nahlédnutí i do písemností obsahujících obchodní tajemství, pokud zvláštní zákon nestanoví jinak.“</a:t>
            </a:r>
          </a:p>
          <a:p>
            <a:pPr algn="l">
              <a:spcBef>
                <a:spcPct val="55000"/>
              </a:spcBef>
              <a:defRPr/>
            </a:pPr>
            <a:r>
              <a:rPr lang="cs-CZ" sz="2400" i="1" kern="0" dirty="0">
                <a:solidFill>
                  <a:srgbClr val="FFFFFF"/>
                </a:solidFill>
                <a:latin typeface="Arial" pitchFamily="34" charset="0"/>
                <a:cs typeface="Arial" pitchFamily="34" charset="0"/>
              </a:rPr>
              <a:t>Povinnost mlčenlivosti , která omezuje právo nahlížet do spisu, musí mít veřejnoprávní charakter.</a:t>
            </a:r>
          </a:p>
          <a:p>
            <a:pPr algn="l">
              <a:spcBef>
                <a:spcPct val="55000"/>
              </a:spcBef>
              <a:defRPr/>
            </a:pPr>
            <a:r>
              <a:rPr lang="cs-CZ" sz="2400" kern="0" dirty="0">
                <a:solidFill>
                  <a:srgbClr val="FFFFFF"/>
                </a:solidFill>
                <a:latin typeface="Arial" pitchFamily="34" charset="0"/>
                <a:cs typeface="Arial" pitchFamily="34" charset="0"/>
              </a:rPr>
              <a:t>obdobně rozsudek Vrchního soudu v Olomouci sp. zn. 2 A 4/1999 (SJS 543/1999)</a:t>
            </a:r>
          </a:p>
        </p:txBody>
      </p:sp>
    </p:spTree>
  </p:cSld>
  <p:clrMapOvr>
    <a:masterClrMapping/>
  </p:clrMapOvr>
  <p:transition spd="med">
    <p:cut/>
    <p:sndAc>
      <p:stSnd>
        <p:snd r:embed="rId2" name="arrow.wav"/>
      </p:stSnd>
    </p:sndAc>
  </p:transition>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a:xfrm>
            <a:off x="457200" y="115888"/>
            <a:ext cx="8362950" cy="1009650"/>
          </a:xfrm>
        </p:spPr>
        <p:txBody>
          <a:bodyPr/>
          <a:lstStyle/>
          <a:p>
            <a:pPr eaLnBrk="1" hangingPunct="1"/>
            <a:r>
              <a:rPr lang="cs-CZ" altLang="cs-CZ" sz="3600" b="1" dirty="0" smtClean="0">
                <a:solidFill>
                  <a:srgbClr val="CC0000"/>
                </a:solidFill>
                <a:latin typeface="Arial" charset="0"/>
                <a:cs typeface="Arial" charset="0"/>
              </a:rPr>
              <a:t>Specifická </a:t>
            </a:r>
            <a:r>
              <a:rPr lang="cs-CZ" altLang="cs-CZ" sz="3600" b="1" dirty="0">
                <a:solidFill>
                  <a:srgbClr val="CC0000"/>
                </a:solidFill>
                <a:latin typeface="Arial" charset="0"/>
                <a:cs typeface="Arial" charset="0"/>
              </a:rPr>
              <a:t>úprava v § 122/2 ZVZ</a:t>
            </a:r>
            <a:endParaRPr lang="cs-CZ" altLang="cs-CZ" sz="3600" b="1" dirty="0" smtClean="0">
              <a:solidFill>
                <a:srgbClr val="CC0000"/>
              </a:solidFill>
              <a:latin typeface="Arial" charset="0"/>
              <a:cs typeface="Arial" charset="0"/>
            </a:endParaRPr>
          </a:p>
        </p:txBody>
      </p:sp>
      <p:sp>
        <p:nvSpPr>
          <p:cNvPr id="67588" name="Obdélník 1"/>
          <p:cNvSpPr>
            <a:spLocks noChangeArrowheads="1"/>
          </p:cNvSpPr>
          <p:nvPr/>
        </p:nvSpPr>
        <p:spPr bwMode="auto">
          <a:xfrm>
            <a:off x="611188" y="1268760"/>
            <a:ext cx="8075612" cy="518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spcBef>
                <a:spcPct val="20000"/>
              </a:spcBef>
              <a:defRPr/>
            </a:pPr>
            <a:r>
              <a:rPr lang="cs-CZ" sz="2400" b="1" kern="0" dirty="0" smtClean="0">
                <a:solidFill>
                  <a:srgbClr val="FFFF00"/>
                </a:solidFill>
                <a:latin typeface="Arial" pitchFamily="34" charset="0"/>
                <a:cs typeface="Arial" pitchFamily="34" charset="0"/>
              </a:rPr>
              <a:t>NSS z </a:t>
            </a:r>
            <a:r>
              <a:rPr lang="cs-CZ" sz="2400" b="1" kern="0" dirty="0">
                <a:solidFill>
                  <a:srgbClr val="FFFF00"/>
                </a:solidFill>
                <a:latin typeface="Arial" pitchFamily="34" charset="0"/>
                <a:cs typeface="Arial" pitchFamily="34" charset="0"/>
              </a:rPr>
              <a:t>30. 5. 2014, </a:t>
            </a:r>
            <a:r>
              <a:rPr lang="cs-CZ" sz="2400" b="1" kern="0" dirty="0" smtClean="0">
                <a:solidFill>
                  <a:srgbClr val="FFFF00"/>
                </a:solidFill>
                <a:latin typeface="Arial" pitchFamily="34" charset="0"/>
                <a:cs typeface="Arial" pitchFamily="34" charset="0"/>
              </a:rPr>
              <a:t>5  </a:t>
            </a:r>
            <a:r>
              <a:rPr lang="cs-CZ" sz="2400" b="1" kern="0" dirty="0">
                <a:solidFill>
                  <a:srgbClr val="FFFF00"/>
                </a:solidFill>
                <a:latin typeface="Arial" pitchFamily="34" charset="0"/>
                <a:cs typeface="Arial" pitchFamily="34" charset="0"/>
              </a:rPr>
              <a:t>Afs </a:t>
            </a:r>
            <a:r>
              <a:rPr lang="cs-CZ" sz="2400" b="1" kern="0" dirty="0" smtClean="0">
                <a:solidFill>
                  <a:srgbClr val="FFFF00"/>
                </a:solidFill>
                <a:latin typeface="Arial" pitchFamily="34" charset="0"/>
                <a:cs typeface="Arial" pitchFamily="34" charset="0"/>
              </a:rPr>
              <a:t>48/2013-272</a:t>
            </a:r>
            <a:r>
              <a:rPr lang="cs-CZ" sz="2400" b="1" kern="0" dirty="0" smtClean="0">
                <a:solidFill>
                  <a:srgbClr val="FFFFFF"/>
                </a:solidFill>
                <a:latin typeface="Arial" pitchFamily="34" charset="0"/>
                <a:cs typeface="Arial" pitchFamily="34" charset="0"/>
              </a:rPr>
              <a:t> </a:t>
            </a:r>
            <a:r>
              <a:rPr lang="cs-CZ" sz="2400" kern="0" dirty="0" smtClean="0">
                <a:solidFill>
                  <a:srgbClr val="FFFFFF"/>
                </a:solidFill>
                <a:latin typeface="Arial" pitchFamily="34" charset="0"/>
                <a:cs typeface="Arial" pitchFamily="34" charset="0"/>
              </a:rPr>
              <a:t>(3142/2015 </a:t>
            </a:r>
            <a:r>
              <a:rPr lang="cs-CZ" sz="2400" kern="0" dirty="0">
                <a:solidFill>
                  <a:srgbClr val="FFFFFF"/>
                </a:solidFill>
                <a:latin typeface="Arial" pitchFamily="34" charset="0"/>
                <a:cs typeface="Arial" pitchFamily="34" charset="0"/>
              </a:rPr>
              <a:t>Sb. </a:t>
            </a:r>
            <a:r>
              <a:rPr lang="cs-CZ" sz="2400" kern="0" dirty="0" smtClean="0">
                <a:solidFill>
                  <a:srgbClr val="FFFFFF"/>
                </a:solidFill>
                <a:latin typeface="Arial" pitchFamily="34" charset="0"/>
                <a:cs typeface="Arial" pitchFamily="34" charset="0"/>
              </a:rPr>
              <a:t>NSS, </a:t>
            </a:r>
            <a:r>
              <a:rPr lang="cs-CZ" sz="2400" kern="0" dirty="0">
                <a:solidFill>
                  <a:srgbClr val="FFFFFF"/>
                </a:solidFill>
                <a:latin typeface="Arial" pitchFamily="34" charset="0"/>
                <a:cs typeface="Arial" pitchFamily="34" charset="0"/>
              </a:rPr>
              <a:t>Škoda </a:t>
            </a:r>
            <a:r>
              <a:rPr lang="cs-CZ" sz="2400" kern="0" dirty="0" err="1" smtClean="0">
                <a:solidFill>
                  <a:srgbClr val="FFFFFF"/>
                </a:solidFill>
                <a:latin typeface="Arial" pitchFamily="34" charset="0"/>
                <a:cs typeface="Arial" pitchFamily="34" charset="0"/>
              </a:rPr>
              <a:t>Transportation</a:t>
            </a:r>
            <a:r>
              <a:rPr lang="cs-CZ" sz="2400" kern="0" dirty="0" smtClean="0">
                <a:solidFill>
                  <a:srgbClr val="FFFFFF"/>
                </a:solidFill>
                <a:latin typeface="Arial" pitchFamily="34" charset="0"/>
                <a:cs typeface="Arial" pitchFamily="34" charset="0"/>
              </a:rPr>
              <a:t> v. ÚOHS; </a:t>
            </a:r>
            <a:r>
              <a:rPr lang="cs-CZ" sz="2400" kern="0" dirty="0" err="1" smtClean="0">
                <a:solidFill>
                  <a:srgbClr val="FFFFFF"/>
                </a:solidFill>
                <a:latin typeface="Arial" pitchFamily="34" charset="0"/>
                <a:cs typeface="Arial" pitchFamily="34" charset="0"/>
              </a:rPr>
              <a:t>Railjet</a:t>
            </a:r>
            <a:r>
              <a:rPr lang="cs-CZ" sz="2400" kern="0" dirty="0" smtClean="0">
                <a:solidFill>
                  <a:srgbClr val="FFFFFF"/>
                </a:solidFill>
                <a:latin typeface="Arial" pitchFamily="34" charset="0"/>
                <a:cs typeface="Arial" pitchFamily="34" charset="0"/>
              </a:rPr>
              <a:t>)</a:t>
            </a:r>
            <a:endParaRPr lang="cs-CZ" sz="2400" kern="0" dirty="0">
              <a:solidFill>
                <a:srgbClr val="FFFFFF"/>
              </a:solidFill>
              <a:latin typeface="Arial" pitchFamily="34" charset="0"/>
              <a:cs typeface="Arial" pitchFamily="34" charset="0"/>
            </a:endParaRPr>
          </a:p>
          <a:p>
            <a:pPr algn="l">
              <a:spcBef>
                <a:spcPct val="20000"/>
              </a:spcBef>
              <a:defRPr/>
            </a:pPr>
            <a:r>
              <a:rPr lang="cs-CZ" sz="2400" i="1" kern="0" dirty="0">
                <a:solidFill>
                  <a:srgbClr val="FFFFFF"/>
                </a:solidFill>
                <a:latin typeface="Arial" pitchFamily="34" charset="0"/>
                <a:cs typeface="Arial" pitchFamily="34" charset="0"/>
              </a:rPr>
              <a:t>ÚOHS je v řízení </a:t>
            </a:r>
            <a:r>
              <a:rPr lang="cs-CZ" sz="2400" i="1" kern="0" dirty="0" smtClean="0">
                <a:solidFill>
                  <a:srgbClr val="FFFFFF"/>
                </a:solidFill>
                <a:latin typeface="Arial" pitchFamily="34" charset="0"/>
                <a:cs typeface="Arial" pitchFamily="34" charset="0"/>
              </a:rPr>
              <a:t>dle </a:t>
            </a:r>
            <a:r>
              <a:rPr lang="cs-CZ" sz="2400" i="1" kern="0" dirty="0">
                <a:solidFill>
                  <a:srgbClr val="FFFFFF"/>
                </a:solidFill>
                <a:latin typeface="Arial" pitchFamily="34" charset="0"/>
                <a:cs typeface="Arial" pitchFamily="34" charset="0"/>
              </a:rPr>
              <a:t>ZVZ oprávněn omezit účastníkovi </a:t>
            </a:r>
            <a:r>
              <a:rPr lang="cs-CZ" sz="2400" i="1" kern="0" dirty="0" smtClean="0">
                <a:solidFill>
                  <a:srgbClr val="FFFFFF"/>
                </a:solidFill>
                <a:latin typeface="Arial" pitchFamily="34" charset="0"/>
                <a:cs typeface="Arial" pitchFamily="34" charset="0"/>
              </a:rPr>
              <a:t>nahlížení </a:t>
            </a:r>
            <a:r>
              <a:rPr lang="cs-CZ" sz="2400" i="1" kern="0" dirty="0">
                <a:solidFill>
                  <a:srgbClr val="FFFFFF"/>
                </a:solidFill>
                <a:latin typeface="Arial" pitchFamily="34" charset="0"/>
                <a:cs typeface="Arial" pitchFamily="34" charset="0"/>
              </a:rPr>
              <a:t>do </a:t>
            </a:r>
            <a:r>
              <a:rPr lang="cs-CZ" sz="2400" i="1" kern="0" dirty="0" smtClean="0">
                <a:solidFill>
                  <a:srgbClr val="FFFFFF"/>
                </a:solidFill>
                <a:latin typeface="Arial" pitchFamily="34" charset="0"/>
                <a:cs typeface="Arial" pitchFamily="34" charset="0"/>
              </a:rPr>
              <a:t>spisu </a:t>
            </a:r>
            <a:r>
              <a:rPr lang="cs-CZ" sz="2400" i="1" kern="0" dirty="0">
                <a:solidFill>
                  <a:srgbClr val="FFFFFF"/>
                </a:solidFill>
                <a:latin typeface="Arial" pitchFamily="34" charset="0"/>
                <a:cs typeface="Arial" pitchFamily="34" charset="0"/>
              </a:rPr>
              <a:t>z důvodu ochrany obchodního </a:t>
            </a:r>
            <a:r>
              <a:rPr lang="cs-CZ" sz="2400" i="1" kern="0" dirty="0" smtClean="0">
                <a:solidFill>
                  <a:srgbClr val="FFFFFF"/>
                </a:solidFill>
                <a:latin typeface="Arial" pitchFamily="34" charset="0"/>
                <a:cs typeface="Arial" pitchFamily="34" charset="0"/>
              </a:rPr>
              <a:t>tajemství podle § 122/2 ZVZ; pouhý § 38/6 </a:t>
            </a:r>
            <a:r>
              <a:rPr lang="cs-CZ" sz="2400" i="1" kern="0" dirty="0">
                <a:solidFill>
                  <a:srgbClr val="FFFFFF"/>
                </a:solidFill>
                <a:latin typeface="Arial" pitchFamily="34" charset="0"/>
                <a:cs typeface="Arial" pitchFamily="34" charset="0"/>
              </a:rPr>
              <a:t>SŘ </a:t>
            </a:r>
            <a:r>
              <a:rPr lang="cs-CZ" sz="2400" i="1" kern="0" dirty="0" smtClean="0">
                <a:solidFill>
                  <a:srgbClr val="FFFFFF"/>
                </a:solidFill>
                <a:latin typeface="Arial" pitchFamily="34" charset="0"/>
                <a:cs typeface="Arial" pitchFamily="34" charset="0"/>
              </a:rPr>
              <a:t>k odepření obchodního tajemství nestačí, neboť ten chrání pouze restrikce dané veřejným právem.</a:t>
            </a:r>
          </a:p>
          <a:p>
            <a:pPr algn="l">
              <a:spcBef>
                <a:spcPct val="20000"/>
              </a:spcBef>
              <a:defRPr/>
            </a:pPr>
            <a:endParaRPr lang="cs-CZ" sz="1800" b="1" kern="0" dirty="0" smtClean="0">
              <a:solidFill>
                <a:srgbClr val="FFFFFF"/>
              </a:solidFill>
              <a:latin typeface="Arial" pitchFamily="34" charset="0"/>
              <a:cs typeface="Arial" pitchFamily="34" charset="0"/>
            </a:endParaRPr>
          </a:p>
          <a:p>
            <a:pPr algn="l">
              <a:spcBef>
                <a:spcPct val="20000"/>
              </a:spcBef>
              <a:defRPr/>
            </a:pPr>
            <a:r>
              <a:rPr lang="cs-CZ" sz="2400" b="1" kern="0" dirty="0" smtClean="0">
                <a:solidFill>
                  <a:srgbClr val="FFFF00"/>
                </a:solidFill>
                <a:latin typeface="Arial" pitchFamily="34" charset="0"/>
                <a:cs typeface="Arial" pitchFamily="34" charset="0"/>
              </a:rPr>
              <a:t>SDEU </a:t>
            </a:r>
            <a:r>
              <a:rPr lang="cs-CZ" sz="2400" b="1" kern="0" dirty="0" err="1" smtClean="0">
                <a:solidFill>
                  <a:srgbClr val="FFFF00"/>
                </a:solidFill>
                <a:latin typeface="Arial" pitchFamily="34" charset="0"/>
                <a:cs typeface="Arial" pitchFamily="34" charset="0"/>
              </a:rPr>
              <a:t>Varec</a:t>
            </a:r>
            <a:r>
              <a:rPr lang="cs-CZ" sz="2400" b="1" kern="0" dirty="0" smtClean="0">
                <a:solidFill>
                  <a:srgbClr val="FFFF00"/>
                </a:solidFill>
                <a:latin typeface="Arial" pitchFamily="34" charset="0"/>
                <a:cs typeface="Arial" pitchFamily="34" charset="0"/>
              </a:rPr>
              <a:t> SA v. Belgie, C-450/06</a:t>
            </a:r>
          </a:p>
          <a:p>
            <a:pPr algn="l">
              <a:spcBef>
                <a:spcPct val="20000"/>
              </a:spcBef>
              <a:defRPr/>
            </a:pPr>
            <a:r>
              <a:rPr lang="cs-CZ" sz="2400" i="1" kern="0" dirty="0" smtClean="0">
                <a:solidFill>
                  <a:srgbClr val="FFFFFF"/>
                </a:solidFill>
                <a:latin typeface="Arial" pitchFamily="34" charset="0"/>
                <a:cs typeface="Arial" pitchFamily="34" charset="0"/>
              </a:rPr>
              <a:t>Omezení </a:t>
            </a:r>
            <a:r>
              <a:rPr lang="cs-CZ" sz="2400" i="1" kern="0" dirty="0">
                <a:solidFill>
                  <a:srgbClr val="FFFFFF"/>
                </a:solidFill>
                <a:latin typeface="Arial" pitchFamily="34" charset="0"/>
                <a:cs typeface="Arial" pitchFamily="34" charset="0"/>
              </a:rPr>
              <a:t>však musí umožnit efektivní výkon procesních práv </a:t>
            </a:r>
            <a:r>
              <a:rPr lang="cs-CZ" sz="2400" i="1" kern="0" dirty="0" smtClean="0">
                <a:solidFill>
                  <a:srgbClr val="FFFFFF"/>
                </a:solidFill>
                <a:latin typeface="Arial" pitchFamily="34" charset="0"/>
                <a:cs typeface="Arial" pitchFamily="34" charset="0"/>
              </a:rPr>
              <a:t>a dodržení práva na spravedlivý proces. </a:t>
            </a:r>
            <a:r>
              <a:rPr lang="cs-CZ" sz="2400" kern="0" dirty="0" smtClean="0">
                <a:solidFill>
                  <a:srgbClr val="FFFFFF"/>
                </a:solidFill>
                <a:latin typeface="Arial" pitchFamily="34" charset="0"/>
                <a:cs typeface="Arial" pitchFamily="34" charset="0"/>
              </a:rPr>
              <a:t>→ </a:t>
            </a:r>
            <a:r>
              <a:rPr lang="cs-CZ" sz="2400" kern="0" dirty="0" smtClean="0">
                <a:solidFill>
                  <a:srgbClr val="FFFF00"/>
                </a:solidFill>
                <a:latin typeface="Arial" pitchFamily="34" charset="0"/>
                <a:cs typeface="Arial" pitchFamily="34" charset="0"/>
              </a:rPr>
              <a:t>separace</a:t>
            </a:r>
            <a:r>
              <a:rPr lang="cs-CZ" sz="2400" kern="0" dirty="0" smtClean="0">
                <a:solidFill>
                  <a:srgbClr val="FFFFFF"/>
                </a:solidFill>
                <a:latin typeface="Arial" pitchFamily="34" charset="0"/>
                <a:cs typeface="Arial" pitchFamily="34" charset="0"/>
              </a:rPr>
              <a:t> jednotlivých částí obchodního tajemství dle nezbytnosti    k výkonu konkurenčních práv a vzájemné proporcionality</a:t>
            </a:r>
            <a:endParaRPr lang="cs-CZ" sz="2400" kern="0" dirty="0">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1522162278"/>
      </p:ext>
    </p:extLst>
  </p:cSld>
  <p:clrMapOvr>
    <a:masterClrMapping/>
  </p:clrMapOvr>
  <p:transition spd="med">
    <p:cut/>
    <p:sndAc>
      <p:stSnd>
        <p:snd r:embed="rId2" name="arrow.wav"/>
      </p:stSnd>
    </p:sndAc>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6C68A0"/>
        </a:solidFill>
        <a:effectLst/>
      </p:bgPr>
    </p:bg>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a:xfrm>
            <a:off x="457200" y="198438"/>
            <a:ext cx="8229600" cy="1143000"/>
          </a:xfrm>
        </p:spPr>
        <p:txBody>
          <a:bodyPr/>
          <a:lstStyle/>
          <a:p>
            <a:pPr eaLnBrk="1" hangingPunct="1">
              <a:defRPr/>
            </a:pPr>
            <a:r>
              <a:rPr lang="cs-CZ" b="1" dirty="0" smtClean="0">
                <a:solidFill>
                  <a:srgbClr val="CC0000"/>
                </a:solidFill>
                <a:latin typeface="Arial" pitchFamily="34" charset="0"/>
                <a:cs typeface="Arial" pitchFamily="34" charset="0"/>
              </a:rPr>
              <a:t>Teorie vážení zájmů</a:t>
            </a:r>
          </a:p>
        </p:txBody>
      </p:sp>
      <p:sp>
        <p:nvSpPr>
          <p:cNvPr id="125955" name="Rectangle 3"/>
          <p:cNvSpPr>
            <a:spLocks noGrp="1" noChangeArrowheads="1"/>
          </p:cNvSpPr>
          <p:nvPr>
            <p:ph type="body" idx="1"/>
          </p:nvPr>
        </p:nvSpPr>
        <p:spPr>
          <a:xfrm>
            <a:off x="457200" y="1628775"/>
            <a:ext cx="8229600" cy="4530725"/>
          </a:xfrm>
        </p:spPr>
        <p:txBody>
          <a:bodyPr/>
          <a:lstStyle/>
          <a:p>
            <a:pPr marL="0" indent="0" eaLnBrk="1" hangingPunct="1">
              <a:spcBef>
                <a:spcPct val="100000"/>
              </a:spcBef>
              <a:buFont typeface="Arial Unicode MS" pitchFamily="34" charset="-128"/>
              <a:buNone/>
              <a:defRPr/>
            </a:pPr>
            <a:r>
              <a:rPr lang="cs-CZ" sz="2400" b="1" dirty="0" smtClean="0">
                <a:solidFill>
                  <a:srgbClr val="FFFF00"/>
                </a:solidFill>
                <a:latin typeface="Arial" pitchFamily="34" charset="0"/>
                <a:cs typeface="Arial" pitchFamily="34" charset="0"/>
              </a:rPr>
              <a:t>Návrh novely InfZ, MV ČR, 2013, § 12 odst. 2</a:t>
            </a:r>
            <a:endParaRPr lang="cs-CZ" sz="2400" b="1" dirty="0" smtClean="0">
              <a:solidFill>
                <a:srgbClr val="FFFF00"/>
              </a:solidFill>
              <a:effectLst/>
              <a:latin typeface="Arial" pitchFamily="34" charset="0"/>
              <a:cs typeface="Arial" pitchFamily="34" charset="0"/>
            </a:endParaRPr>
          </a:p>
          <a:p>
            <a:pPr marL="0" indent="0" eaLnBrk="1" hangingPunct="1">
              <a:spcBef>
                <a:spcPct val="100000"/>
              </a:spcBef>
              <a:buFont typeface="Arial Unicode MS" pitchFamily="34" charset="-128"/>
              <a:buNone/>
              <a:defRPr/>
            </a:pPr>
            <a:r>
              <a:rPr lang="cs-CZ" sz="2400" i="1" dirty="0">
                <a:effectLst/>
                <a:latin typeface="Arial" pitchFamily="34" charset="0"/>
                <a:cs typeface="Arial" pitchFamily="34" charset="0"/>
              </a:rPr>
              <a:t>Pokud důvod zákonem stanovené ochrany informace nepřevažuje nad veřejným zájmem na jejím poskytnutí, povinný subjekt informaci poskytne. </a:t>
            </a:r>
            <a:endParaRPr lang="cs-CZ" sz="2400" i="1" dirty="0" smtClean="0">
              <a:effectLst/>
              <a:latin typeface="Arial" pitchFamily="34" charset="0"/>
              <a:cs typeface="Arial" pitchFamily="34" charset="0"/>
            </a:endParaRPr>
          </a:p>
          <a:p>
            <a:pPr marL="0" indent="0" eaLnBrk="1" hangingPunct="1">
              <a:spcBef>
                <a:spcPct val="100000"/>
              </a:spcBef>
              <a:buFont typeface="Arial Unicode MS" pitchFamily="34" charset="-128"/>
              <a:buNone/>
              <a:defRPr/>
            </a:pPr>
            <a:r>
              <a:rPr lang="cs-CZ" sz="2400" i="1" dirty="0" smtClean="0">
                <a:effectLst/>
                <a:latin typeface="Arial" pitchFamily="34" charset="0"/>
                <a:cs typeface="Arial" pitchFamily="34" charset="0"/>
              </a:rPr>
              <a:t>Přitom </a:t>
            </a:r>
            <a:r>
              <a:rPr lang="cs-CZ" sz="2400" i="1" dirty="0">
                <a:effectLst/>
                <a:latin typeface="Arial" pitchFamily="34" charset="0"/>
                <a:cs typeface="Arial" pitchFamily="34" charset="0"/>
              </a:rPr>
              <a:t>zejména dbá, aby poskytnutím informace nedošlo k nepřiměřenému zásahu do práv nebo oprávněných zájmů osob, jichž se informace týká. </a:t>
            </a:r>
            <a:endParaRPr lang="cs-CZ" sz="2400" i="1" dirty="0" smtClean="0">
              <a:latin typeface="Arial" pitchFamily="34" charset="0"/>
              <a:cs typeface="Arial" pitchFamily="34" charset="0"/>
            </a:endParaRPr>
          </a:p>
        </p:txBody>
      </p:sp>
    </p:spTree>
  </p:cSld>
  <p:clrMapOvr>
    <a:masterClrMapping/>
  </p:clrMapOvr>
  <p:transition spd="med">
    <p:cut/>
    <p:sndAc>
      <p:stSnd>
        <p:snd r:embed="rId2" name="arrow.wav"/>
      </p:stSnd>
    </p:sndAc>
  </p:transition>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a:xfrm>
            <a:off x="252413" y="115888"/>
            <a:ext cx="8712200" cy="1009650"/>
          </a:xfrm>
        </p:spPr>
        <p:txBody>
          <a:bodyPr/>
          <a:lstStyle/>
          <a:p>
            <a:pPr eaLnBrk="1" hangingPunct="1"/>
            <a:r>
              <a:rPr lang="cs-CZ" altLang="cs-CZ" sz="3500" b="1" dirty="0" smtClean="0">
                <a:solidFill>
                  <a:srgbClr val="CC0000"/>
                </a:solidFill>
                <a:latin typeface="Arial" charset="0"/>
                <a:cs typeface="Arial" charset="0"/>
              </a:rPr>
              <a:t>Omezení ochrany obchodního tajemství</a:t>
            </a:r>
          </a:p>
        </p:txBody>
      </p:sp>
      <p:sp>
        <p:nvSpPr>
          <p:cNvPr id="129027" name="Rectangle 4"/>
          <p:cNvSpPr>
            <a:spLocks noChangeArrowheads="1"/>
          </p:cNvSpPr>
          <p:nvPr/>
        </p:nvSpPr>
        <p:spPr bwMode="auto">
          <a:xfrm>
            <a:off x="385763" y="1196975"/>
            <a:ext cx="8434387"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eaLnBrk="0" hangingPunct="0">
              <a:spcBef>
                <a:spcPct val="20000"/>
              </a:spcBef>
              <a:buChar char="•"/>
              <a:defRPr sz="3200">
                <a:solidFill>
                  <a:schemeClr val="tx1"/>
                </a:solidFill>
                <a:latin typeface="Arial Unicode MS" pitchFamily="34" charset="-128"/>
              </a:defRPr>
            </a:lvl1pPr>
            <a:lvl2pPr algn="l" eaLnBrk="0" hangingPunct="0">
              <a:spcBef>
                <a:spcPct val="20000"/>
              </a:spcBef>
              <a:buChar char="–"/>
              <a:defRPr sz="2800">
                <a:solidFill>
                  <a:schemeClr val="tx1"/>
                </a:solidFill>
                <a:latin typeface="Arial Unicode MS" pitchFamily="34" charset="-128"/>
              </a:defRPr>
            </a:lvl2pPr>
            <a:lvl3pPr marL="1143000" indent="-228600" algn="l" eaLnBrk="0" hangingPunct="0">
              <a:spcBef>
                <a:spcPct val="20000"/>
              </a:spcBef>
              <a:buChar char="•"/>
              <a:defRPr sz="2400">
                <a:solidFill>
                  <a:schemeClr val="tx1"/>
                </a:solidFill>
                <a:latin typeface="Arial Unicode MS" pitchFamily="34" charset="-128"/>
              </a:defRPr>
            </a:lvl3pPr>
            <a:lvl4pPr marL="1600200" indent="-228600" algn="l" eaLnBrk="0" hangingPunct="0">
              <a:spcBef>
                <a:spcPct val="20000"/>
              </a:spcBef>
              <a:buChar char="–"/>
              <a:defRPr sz="2000">
                <a:solidFill>
                  <a:schemeClr val="tx1"/>
                </a:solidFill>
                <a:latin typeface="Arial Unicode MS" pitchFamily="34" charset="-128"/>
              </a:defRPr>
            </a:lvl4pPr>
            <a:lvl5pPr marL="2057400" indent="-228600" algn="l" eaLnBrk="0" hangingPunct="0">
              <a:spcBef>
                <a:spcPct val="20000"/>
              </a:spcBef>
              <a:buChar char="»"/>
              <a:defRPr sz="2000">
                <a:solidFill>
                  <a:schemeClr val="tx1"/>
                </a:solidFill>
                <a:latin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Arial Unicode MS" pitchFamily="34" charset="-128"/>
              </a:defRPr>
            </a:lvl9pPr>
          </a:lstStyle>
          <a:p>
            <a:pPr marL="0" lvl="1" eaLnBrk="1" hangingPunct="1">
              <a:spcBef>
                <a:spcPct val="0"/>
              </a:spcBef>
              <a:buFontTx/>
              <a:buNone/>
            </a:pPr>
            <a:r>
              <a:rPr lang="cs-CZ" altLang="cs-CZ" b="1" u="sng" dirty="0"/>
              <a:t>Procesní předpisy – dokazování</a:t>
            </a:r>
          </a:p>
        </p:txBody>
      </p:sp>
      <p:sp>
        <p:nvSpPr>
          <p:cNvPr id="67588" name="Obdélník 1"/>
          <p:cNvSpPr>
            <a:spLocks noChangeArrowheads="1"/>
          </p:cNvSpPr>
          <p:nvPr/>
        </p:nvSpPr>
        <p:spPr bwMode="auto">
          <a:xfrm>
            <a:off x="385763" y="2170113"/>
            <a:ext cx="8434387" cy="362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spcBef>
                <a:spcPct val="20000"/>
              </a:spcBef>
              <a:defRPr/>
            </a:pPr>
            <a:r>
              <a:rPr lang="cs-CZ" sz="2400" b="1" kern="0" dirty="0">
                <a:solidFill>
                  <a:srgbClr val="FFFFFF"/>
                </a:solidFill>
                <a:latin typeface="Arial" pitchFamily="34" charset="0"/>
                <a:cs typeface="Arial" pitchFamily="34" charset="0"/>
              </a:rPr>
              <a:t>Usnesení Nejvyššího soudu sp. zn. 29 Odo 371/2005:</a:t>
            </a:r>
          </a:p>
          <a:p>
            <a:pPr algn="l">
              <a:spcBef>
                <a:spcPct val="55000"/>
              </a:spcBef>
              <a:defRPr/>
            </a:pPr>
            <a:r>
              <a:rPr lang="cs-CZ" sz="2400" i="1" kern="0" dirty="0">
                <a:solidFill>
                  <a:srgbClr val="FFFFFF"/>
                </a:solidFill>
                <a:latin typeface="Arial" pitchFamily="34" charset="0"/>
                <a:cs typeface="Arial" pitchFamily="34" charset="0"/>
              </a:rPr>
              <a:t>„Znalec, který se při zpracování znaleckého posudku seznámil s obchodním tajemstvím, je povinen je zachovat.“</a:t>
            </a:r>
          </a:p>
          <a:p>
            <a:pPr algn="l">
              <a:spcBef>
                <a:spcPts val="4200"/>
              </a:spcBef>
              <a:defRPr/>
            </a:pPr>
            <a:r>
              <a:rPr lang="cs-CZ" sz="2400" b="1" kern="0" dirty="0">
                <a:solidFill>
                  <a:srgbClr val="FFFFFF"/>
                </a:solidFill>
                <a:latin typeface="Arial" pitchFamily="34" charset="0"/>
                <a:cs typeface="Arial" pitchFamily="34" charset="0"/>
              </a:rPr>
              <a:t>Rozsudek Nejvyššího soudu sp. zn. 21 Cdo 1874/2004: </a:t>
            </a:r>
            <a:endParaRPr lang="cs-CZ" sz="2400" i="1" kern="0" dirty="0">
              <a:solidFill>
                <a:srgbClr val="FFFFFF"/>
              </a:solidFill>
              <a:latin typeface="Arial" pitchFamily="34" charset="0"/>
              <a:cs typeface="Arial" pitchFamily="34" charset="0"/>
            </a:endParaRPr>
          </a:p>
          <a:p>
            <a:pPr algn="l">
              <a:spcBef>
                <a:spcPct val="55000"/>
              </a:spcBef>
              <a:defRPr/>
            </a:pPr>
            <a:r>
              <a:rPr lang="cs-CZ" sz="2400" i="1" kern="0" dirty="0">
                <a:solidFill>
                  <a:srgbClr val="FFFFFF"/>
                </a:solidFill>
                <a:latin typeface="Arial" pitchFamily="34" charset="0"/>
                <a:cs typeface="Arial" pitchFamily="34" charset="0"/>
              </a:rPr>
              <a:t>Zaměstnavatel  je povinen seznámit zaměstnance, s nímž rozvazuje pracovní poměr , s důvody výpovědi, ikdyž obsahují skutečnosti tvořící obchodní tajemství.</a:t>
            </a:r>
          </a:p>
        </p:txBody>
      </p:sp>
    </p:spTree>
  </p:cSld>
  <p:clrMapOvr>
    <a:masterClrMapping/>
  </p:clrMapOvr>
  <p:transition spd="med">
    <p:cut/>
    <p:sndAc>
      <p:stSnd>
        <p:snd r:embed="rId2" name="arrow.wav"/>
      </p:stSnd>
    </p:sndAc>
  </p:transition>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a:xfrm>
            <a:off x="312738" y="271463"/>
            <a:ext cx="8507412" cy="854075"/>
          </a:xfrm>
        </p:spPr>
        <p:txBody>
          <a:bodyPr/>
          <a:lstStyle/>
          <a:p>
            <a:pPr eaLnBrk="1" hangingPunct="1"/>
            <a:r>
              <a:rPr lang="cs-CZ" altLang="cs-CZ" sz="4200" b="1" dirty="0" smtClean="0">
                <a:solidFill>
                  <a:srgbClr val="CC0000"/>
                </a:solidFill>
                <a:latin typeface="Arial" charset="0"/>
                <a:cs typeface="Arial" charset="0"/>
              </a:rPr>
              <a:t>Ochrana bankovního tajemství</a:t>
            </a:r>
          </a:p>
        </p:txBody>
      </p:sp>
      <p:sp>
        <p:nvSpPr>
          <p:cNvPr id="76803" name="Rectangle 3"/>
          <p:cNvSpPr>
            <a:spLocks noGrp="1" noChangeArrowheads="1"/>
          </p:cNvSpPr>
          <p:nvPr>
            <p:ph type="body" idx="1"/>
          </p:nvPr>
        </p:nvSpPr>
        <p:spPr>
          <a:xfrm>
            <a:off x="519113" y="1412875"/>
            <a:ext cx="8229600" cy="5472113"/>
          </a:xfrm>
        </p:spPr>
        <p:txBody>
          <a:bodyPr/>
          <a:lstStyle/>
          <a:p>
            <a:pPr eaLnBrk="1" hangingPunct="1">
              <a:lnSpc>
                <a:spcPct val="80000"/>
              </a:lnSpc>
              <a:buFontTx/>
              <a:buNone/>
              <a:defRPr/>
            </a:pPr>
            <a:r>
              <a:rPr lang="cs-CZ" sz="2800" b="1" u="sng" dirty="0" smtClean="0">
                <a:latin typeface="Arial" pitchFamily="34" charset="0"/>
                <a:cs typeface="Arial" pitchFamily="34" charset="0"/>
              </a:rPr>
              <a:t>§ 38 zákona č. 21/1992 Sb., o bankách:</a:t>
            </a:r>
            <a:endParaRPr lang="cs-CZ" sz="2800" b="1" dirty="0" smtClean="0">
              <a:latin typeface="Arial" pitchFamily="34" charset="0"/>
              <a:cs typeface="Arial" pitchFamily="34" charset="0"/>
            </a:endParaRPr>
          </a:p>
          <a:p>
            <a:pPr marL="0" indent="0" eaLnBrk="1" hangingPunct="1">
              <a:lnSpc>
                <a:spcPct val="90000"/>
              </a:lnSpc>
              <a:spcBef>
                <a:spcPts val="1200"/>
              </a:spcBef>
              <a:buFontTx/>
              <a:buNone/>
              <a:defRPr/>
            </a:pPr>
            <a:r>
              <a:rPr lang="cs-CZ" sz="2800" dirty="0" smtClean="0">
                <a:latin typeface="Arial" pitchFamily="34" charset="0"/>
                <a:cs typeface="Arial" pitchFamily="34" charset="0"/>
              </a:rPr>
              <a:t>„Na všechny bankovní obchody, peněžní služby bank, včetně stavů na účtech a depozit, se vztahuje </a:t>
            </a:r>
            <a:r>
              <a:rPr lang="cs-CZ" sz="2800" b="1" dirty="0" smtClean="0">
                <a:latin typeface="Arial" pitchFamily="34" charset="0"/>
                <a:cs typeface="Arial" pitchFamily="34" charset="0"/>
              </a:rPr>
              <a:t>bankovní tajemství</a:t>
            </a:r>
            <a:r>
              <a:rPr lang="cs-CZ" sz="2800" dirty="0" smtClean="0">
                <a:latin typeface="Arial" pitchFamily="34" charset="0"/>
                <a:cs typeface="Arial" pitchFamily="34" charset="0"/>
              </a:rPr>
              <a:t>.“</a:t>
            </a:r>
          </a:p>
          <a:p>
            <a:pPr marL="0" indent="0" eaLnBrk="1" hangingPunct="1">
              <a:lnSpc>
                <a:spcPct val="80000"/>
              </a:lnSpc>
              <a:spcBef>
                <a:spcPct val="55000"/>
              </a:spcBef>
              <a:buFontTx/>
              <a:buNone/>
              <a:defRPr/>
            </a:pPr>
            <a:r>
              <a:rPr lang="cs-CZ" sz="2200" dirty="0" smtClean="0">
                <a:latin typeface="Arial" pitchFamily="34" charset="0"/>
                <a:cs typeface="Arial" pitchFamily="34" charset="0"/>
              </a:rPr>
              <a:t>výjimkou je poskytnutí informací bankovnímu dohledu ČNB, soudu, soudními exekutorům, Policii, NBÚ, správcům daně aj.</a:t>
            </a:r>
            <a:endParaRPr lang="cs-CZ" sz="2200" dirty="0">
              <a:latin typeface="Arial" pitchFamily="34" charset="0"/>
              <a:cs typeface="Arial" pitchFamily="34" charset="0"/>
            </a:endParaRPr>
          </a:p>
          <a:p>
            <a:pPr marL="0" indent="0" eaLnBrk="1" hangingPunct="1">
              <a:lnSpc>
                <a:spcPct val="80000"/>
              </a:lnSpc>
              <a:spcBef>
                <a:spcPct val="55000"/>
              </a:spcBef>
              <a:buFontTx/>
              <a:buNone/>
              <a:defRPr/>
            </a:pPr>
            <a:endParaRPr lang="cs-CZ" sz="2200" u="sng" dirty="0" smtClean="0">
              <a:latin typeface="Arial" pitchFamily="34" charset="0"/>
              <a:cs typeface="Arial" pitchFamily="34" charset="0"/>
            </a:endParaRPr>
          </a:p>
          <a:p>
            <a:pPr marL="0" indent="0" eaLnBrk="1" hangingPunct="1">
              <a:lnSpc>
                <a:spcPct val="80000"/>
              </a:lnSpc>
              <a:spcBef>
                <a:spcPct val="55000"/>
              </a:spcBef>
              <a:buFontTx/>
              <a:buNone/>
              <a:defRPr/>
            </a:pPr>
            <a:r>
              <a:rPr lang="cs-CZ" sz="2800" b="1" u="sng" dirty="0" smtClean="0">
                <a:latin typeface="Arial" pitchFamily="34" charset="0"/>
                <a:cs typeface="Arial" pitchFamily="34" charset="0"/>
              </a:rPr>
              <a:t>obdobně § 49 zákona č. 6/1993 Sb., o ČNB:</a:t>
            </a:r>
          </a:p>
          <a:p>
            <a:pPr marL="0" indent="0" eaLnBrk="1" hangingPunct="1">
              <a:lnSpc>
                <a:spcPct val="90000"/>
              </a:lnSpc>
              <a:spcBef>
                <a:spcPts val="1200"/>
              </a:spcBef>
              <a:buFontTx/>
              <a:buNone/>
              <a:defRPr/>
            </a:pPr>
            <a:r>
              <a:rPr lang="cs-CZ" sz="2800" dirty="0" smtClean="0">
                <a:latin typeface="Arial" pitchFamily="34" charset="0"/>
                <a:cs typeface="Arial" pitchFamily="34" charset="0"/>
              </a:rPr>
              <a:t>„Na všechny bankovní operace České národní banky včetně stavů na účtech, které vede, se vztahuje </a:t>
            </a:r>
            <a:r>
              <a:rPr lang="cs-CZ" sz="2800" b="1" dirty="0" smtClean="0">
                <a:latin typeface="Arial" pitchFamily="34" charset="0"/>
                <a:cs typeface="Arial" pitchFamily="34" charset="0"/>
              </a:rPr>
              <a:t>bankovní tajemství</a:t>
            </a:r>
            <a:r>
              <a:rPr lang="cs-CZ" sz="2800" dirty="0" smtClean="0">
                <a:latin typeface="Arial" pitchFamily="34" charset="0"/>
                <a:cs typeface="Arial" pitchFamily="34" charset="0"/>
              </a:rPr>
              <a:t>.“</a:t>
            </a:r>
          </a:p>
        </p:txBody>
      </p:sp>
    </p:spTree>
  </p:cSld>
  <p:clrMapOvr>
    <a:masterClrMapping/>
  </p:clrMapOvr>
  <p:transition spd="med">
    <p:cut/>
    <p:sndAc>
      <p:stSnd>
        <p:snd r:embed="rId2" name="arrow.wav"/>
      </p:stSnd>
    </p:sndAc>
  </p:transition>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a:xfrm>
            <a:off x="457200" y="341313"/>
            <a:ext cx="8229600" cy="1143000"/>
          </a:xfrm>
        </p:spPr>
        <p:txBody>
          <a:bodyPr/>
          <a:lstStyle/>
          <a:p>
            <a:pPr eaLnBrk="1" hangingPunct="1"/>
            <a:r>
              <a:rPr lang="cs-CZ" altLang="cs-CZ" sz="4000" b="1" dirty="0" smtClean="0">
                <a:solidFill>
                  <a:srgbClr val="CC0000"/>
                </a:solidFill>
                <a:latin typeface="Arial" charset="0"/>
                <a:cs typeface="Arial" charset="0"/>
              </a:rPr>
              <a:t>§ 10 - Ochrana důvěrnosti majetkových poměrů</a:t>
            </a:r>
          </a:p>
        </p:txBody>
      </p:sp>
      <p:sp>
        <p:nvSpPr>
          <p:cNvPr id="77827" name="Rectangle 3"/>
          <p:cNvSpPr>
            <a:spLocks noGrp="1" noChangeArrowheads="1"/>
          </p:cNvSpPr>
          <p:nvPr>
            <p:ph type="body" idx="1"/>
          </p:nvPr>
        </p:nvSpPr>
        <p:spPr>
          <a:xfrm>
            <a:off x="457200" y="1782763"/>
            <a:ext cx="8229600" cy="4525962"/>
          </a:xfrm>
        </p:spPr>
        <p:txBody>
          <a:bodyPr/>
          <a:lstStyle/>
          <a:p>
            <a:pPr marL="0" indent="0" eaLnBrk="1" hangingPunct="1">
              <a:buFontTx/>
              <a:buNone/>
              <a:defRPr/>
            </a:pPr>
            <a:r>
              <a:rPr lang="cs-CZ" sz="2700" b="1" dirty="0" smtClean="0">
                <a:latin typeface="Arial" pitchFamily="34" charset="0"/>
                <a:cs typeface="Arial" pitchFamily="34" charset="0"/>
              </a:rPr>
              <a:t>Informace o majetkových poměrech osoby</a:t>
            </a:r>
            <a:r>
              <a:rPr lang="cs-CZ" sz="2700" dirty="0" smtClean="0">
                <a:latin typeface="Arial" pitchFamily="34" charset="0"/>
                <a:cs typeface="Arial" pitchFamily="34" charset="0"/>
              </a:rPr>
              <a:t>, která není povinným subjektem, </a:t>
            </a:r>
            <a:r>
              <a:rPr lang="cs-CZ" sz="2700" u="sng" dirty="0" smtClean="0">
                <a:latin typeface="Arial" pitchFamily="34" charset="0"/>
                <a:cs typeface="Arial" pitchFamily="34" charset="0"/>
              </a:rPr>
              <a:t>získané na základě zákonů o daních, poplatcích, penzijním nebo zdravotním pojištění anebo sociálním zabezpečení</a:t>
            </a:r>
            <a:r>
              <a:rPr lang="cs-CZ" sz="2700" baseline="30000" dirty="0" smtClean="0">
                <a:latin typeface="Arial" pitchFamily="34" charset="0"/>
                <a:cs typeface="Arial" pitchFamily="34" charset="0"/>
              </a:rPr>
              <a:t>8)</a:t>
            </a:r>
            <a:r>
              <a:rPr lang="cs-CZ" sz="2700" dirty="0" smtClean="0">
                <a:latin typeface="Arial" pitchFamily="34" charset="0"/>
                <a:cs typeface="Arial" pitchFamily="34" charset="0"/>
              </a:rPr>
              <a:t> povinný subjekt podle tohoto zákona </a:t>
            </a:r>
            <a:r>
              <a:rPr lang="cs-CZ" sz="2700" b="1" dirty="0" smtClean="0">
                <a:latin typeface="Arial" pitchFamily="34" charset="0"/>
                <a:cs typeface="Arial" pitchFamily="34" charset="0"/>
              </a:rPr>
              <a:t>neposkytne</a:t>
            </a:r>
            <a:r>
              <a:rPr lang="cs-CZ" sz="2700" dirty="0" smtClean="0">
                <a:latin typeface="Arial" pitchFamily="34" charset="0"/>
                <a:cs typeface="Arial" pitchFamily="34" charset="0"/>
              </a:rPr>
              <a:t>.</a:t>
            </a:r>
          </a:p>
          <a:p>
            <a:pPr eaLnBrk="1" hangingPunct="1">
              <a:buFontTx/>
              <a:buNone/>
              <a:defRPr/>
            </a:pPr>
            <a:endParaRPr lang="cs-CZ" sz="2000" dirty="0" smtClean="0">
              <a:latin typeface="Arial" pitchFamily="34" charset="0"/>
              <a:cs typeface="Arial" pitchFamily="34" charset="0"/>
            </a:endParaRPr>
          </a:p>
          <a:p>
            <a:pPr marL="0" indent="0" eaLnBrk="1" hangingPunct="1">
              <a:buFontTx/>
              <a:buNone/>
              <a:defRPr/>
            </a:pPr>
            <a:endParaRPr lang="cs-CZ" sz="1800" baseline="30000" dirty="0" smtClean="0">
              <a:latin typeface="Arial" pitchFamily="34" charset="0"/>
              <a:cs typeface="Arial" pitchFamily="34" charset="0"/>
            </a:endParaRPr>
          </a:p>
          <a:p>
            <a:pPr marL="0" indent="0" eaLnBrk="1" hangingPunct="1">
              <a:buFontTx/>
              <a:buNone/>
              <a:defRPr/>
            </a:pPr>
            <a:r>
              <a:rPr lang="cs-CZ" sz="2000" baseline="30000" dirty="0" smtClean="0">
                <a:latin typeface="Arial" pitchFamily="34" charset="0"/>
                <a:cs typeface="Arial" pitchFamily="34" charset="0"/>
              </a:rPr>
              <a:t>8) </a:t>
            </a:r>
            <a:r>
              <a:rPr lang="cs-CZ" sz="2000" dirty="0" smtClean="0">
                <a:latin typeface="Arial" pitchFamily="34" charset="0"/>
                <a:cs typeface="Arial" pitchFamily="34" charset="0"/>
              </a:rPr>
              <a:t>Například § 24 zákona č. 337/1992 Sb., o správě daní a poplatků,     § 23 zákona č. 592/1992 Sb., o pojistném na všeobecné zdravotní pojištění, § 14 zákona č. 582/1991 Sb., o organizaci a provádění sociálního zabezpečení, § 24a zákona č. 551/1991 Sb., o Všeobecné zdravotní pojišťovně České republiky, zákon č. 117/1995 Sb., o státní sociální podpoře.</a:t>
            </a:r>
          </a:p>
        </p:txBody>
      </p:sp>
    </p:spTree>
  </p:cSld>
  <p:clrMapOvr>
    <a:masterClrMapping/>
  </p:clrMapOvr>
  <p:transition spd="med">
    <p:cut/>
    <p:sndAc>
      <p:stSnd>
        <p:snd r:embed="rId2" name="arrow.wav"/>
      </p:stSnd>
    </p:sndAc>
  </p:transition>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a:xfrm>
            <a:off x="250825" y="188913"/>
            <a:ext cx="8435975" cy="936625"/>
          </a:xfrm>
        </p:spPr>
        <p:txBody>
          <a:bodyPr/>
          <a:lstStyle/>
          <a:p>
            <a:pPr eaLnBrk="1" hangingPunct="1"/>
            <a:r>
              <a:rPr lang="cs-CZ" altLang="cs-CZ" sz="3800" b="1" dirty="0" smtClean="0">
                <a:solidFill>
                  <a:srgbClr val="CC0000"/>
                </a:solidFill>
                <a:latin typeface="Arial" charset="0"/>
                <a:cs typeface="Arial" charset="0"/>
              </a:rPr>
              <a:t>Judikatura</a:t>
            </a:r>
            <a:r>
              <a:rPr lang="en-US" altLang="cs-CZ" sz="3800" b="1" dirty="0" smtClean="0">
                <a:solidFill>
                  <a:srgbClr val="CC0000"/>
                </a:solidFill>
                <a:latin typeface="Arial" charset="0"/>
                <a:cs typeface="Arial" charset="0"/>
              </a:rPr>
              <a:t> k</a:t>
            </a:r>
            <a:r>
              <a:rPr lang="cs-CZ" altLang="cs-CZ" sz="3800" b="1" dirty="0" smtClean="0">
                <a:solidFill>
                  <a:srgbClr val="CC0000"/>
                </a:solidFill>
                <a:latin typeface="Arial" charset="0"/>
                <a:cs typeface="Arial" charset="0"/>
              </a:rPr>
              <a:t> § 10 – prominutí daně</a:t>
            </a:r>
          </a:p>
        </p:txBody>
      </p:sp>
      <p:sp>
        <p:nvSpPr>
          <p:cNvPr id="91139" name="Rectangle 3"/>
          <p:cNvSpPr>
            <a:spLocks noGrp="1" noChangeArrowheads="1"/>
          </p:cNvSpPr>
          <p:nvPr>
            <p:ph type="body" idx="1"/>
          </p:nvPr>
        </p:nvSpPr>
        <p:spPr>
          <a:xfrm>
            <a:off x="468313" y="1198265"/>
            <a:ext cx="8351837" cy="5399087"/>
          </a:xfrm>
        </p:spPr>
        <p:txBody>
          <a:bodyPr/>
          <a:lstStyle/>
          <a:p>
            <a:pPr marL="715963" indent="-447675" algn="just" eaLnBrk="1" fontAlgn="t" hangingPunct="1">
              <a:lnSpc>
                <a:spcPct val="110000"/>
              </a:lnSpc>
              <a:spcBef>
                <a:spcPct val="0"/>
              </a:spcBef>
              <a:buFontTx/>
              <a:buNone/>
              <a:defRPr/>
            </a:pPr>
            <a:r>
              <a:rPr lang="cs-CZ" sz="2400" b="1" dirty="0" smtClean="0">
                <a:solidFill>
                  <a:srgbClr val="FFFF00"/>
                </a:solidFill>
                <a:latin typeface="Arial" pitchFamily="34" charset="0"/>
                <a:cs typeface="Arial" pitchFamily="34" charset="0"/>
              </a:rPr>
              <a:t>			  Rozsudek rozšířeného </a:t>
            </a:r>
            <a:r>
              <a:rPr lang="cs-CZ" sz="2400" b="1" dirty="0">
                <a:solidFill>
                  <a:srgbClr val="FFFF00"/>
                </a:solidFill>
                <a:latin typeface="Arial" pitchFamily="34" charset="0"/>
                <a:cs typeface="Arial" pitchFamily="34" charset="0"/>
              </a:rPr>
              <a:t>senátu </a:t>
            </a:r>
            <a:r>
              <a:rPr lang="cs-CZ" sz="2400" b="1" dirty="0" smtClean="0">
                <a:solidFill>
                  <a:srgbClr val="FFFF00"/>
                </a:solidFill>
                <a:latin typeface="Arial" pitchFamily="34" charset="0"/>
                <a:cs typeface="Arial" pitchFamily="34" charset="0"/>
              </a:rPr>
              <a:t>NSS			  ze </a:t>
            </a:r>
            <a:r>
              <a:rPr lang="cs-CZ" sz="2400" b="1" dirty="0">
                <a:solidFill>
                  <a:srgbClr val="FFFF00"/>
                </a:solidFill>
                <a:latin typeface="Arial" pitchFamily="34" charset="0"/>
                <a:cs typeface="Arial" pitchFamily="34" charset="0"/>
              </a:rPr>
              <a:t>dne </a:t>
            </a:r>
            <a:r>
              <a:rPr lang="cs-CZ" sz="2400" b="1" dirty="0" smtClean="0">
                <a:solidFill>
                  <a:srgbClr val="FFFF00"/>
                </a:solidFill>
                <a:latin typeface="Arial" pitchFamily="34" charset="0"/>
                <a:cs typeface="Arial" pitchFamily="34" charset="0"/>
              </a:rPr>
              <a:t>1. 6. 2010, </a:t>
            </a:r>
            <a:r>
              <a:rPr lang="cs-CZ" sz="2400" b="1" dirty="0">
                <a:solidFill>
                  <a:srgbClr val="FFFF00"/>
                </a:solidFill>
                <a:latin typeface="Arial" pitchFamily="34" charset="0"/>
                <a:cs typeface="Arial" pitchFamily="34" charset="0"/>
              </a:rPr>
              <a:t>č. j. </a:t>
            </a:r>
            <a:r>
              <a:rPr lang="cs-CZ" sz="2400" b="1" dirty="0" smtClean="0">
                <a:solidFill>
                  <a:srgbClr val="FFFF00"/>
                </a:solidFill>
                <a:latin typeface="Arial" pitchFamily="34" charset="0"/>
                <a:cs typeface="Arial" pitchFamily="34" charset="0"/>
              </a:rPr>
              <a:t>5 </a:t>
            </a:r>
            <a:r>
              <a:rPr lang="cs-CZ" sz="2400" b="1" dirty="0">
                <a:solidFill>
                  <a:srgbClr val="FFFF00"/>
                </a:solidFill>
                <a:latin typeface="Arial" pitchFamily="34" charset="0"/>
                <a:cs typeface="Arial" pitchFamily="34" charset="0"/>
              </a:rPr>
              <a:t>As </a:t>
            </a:r>
            <a:r>
              <a:rPr lang="cs-CZ" sz="2400" b="1" dirty="0" smtClean="0">
                <a:solidFill>
                  <a:srgbClr val="FFFF00"/>
                </a:solidFill>
                <a:latin typeface="Arial" pitchFamily="34" charset="0"/>
                <a:cs typeface="Arial" pitchFamily="34" charset="0"/>
              </a:rPr>
              <a:t>64/2008 – 155</a:t>
            </a:r>
          </a:p>
          <a:p>
            <a:pPr marL="715963" indent="-447675" algn="just" eaLnBrk="1" fontAlgn="t" hangingPunct="1">
              <a:lnSpc>
                <a:spcPct val="110000"/>
              </a:lnSpc>
              <a:spcBef>
                <a:spcPct val="0"/>
              </a:spcBef>
              <a:buFontTx/>
              <a:buNone/>
              <a:defRPr/>
            </a:pPr>
            <a:r>
              <a:rPr lang="cs-CZ" sz="2400" b="1" dirty="0" smtClean="0">
                <a:solidFill>
                  <a:srgbClr val="FFFF00"/>
                </a:solidFill>
                <a:latin typeface="Arial" pitchFamily="34" charset="0"/>
                <a:cs typeface="Arial" pitchFamily="34" charset="0"/>
              </a:rPr>
              <a:t> 			  (2109/2010 Sb. NSS)</a:t>
            </a:r>
          </a:p>
          <a:p>
            <a:pPr marL="715963" indent="-447675" algn="just" eaLnBrk="1" fontAlgn="t" hangingPunct="1">
              <a:lnSpc>
                <a:spcPct val="110000"/>
              </a:lnSpc>
              <a:spcBef>
                <a:spcPts val="1200"/>
              </a:spcBef>
              <a:buFontTx/>
              <a:buNone/>
              <a:defRPr/>
            </a:pPr>
            <a:r>
              <a:rPr lang="cs-CZ" sz="2400" b="1" dirty="0" smtClean="0">
                <a:latin typeface="Arial" pitchFamily="34" charset="0"/>
                <a:cs typeface="Arial" pitchFamily="34" charset="0"/>
              </a:rPr>
              <a:t>			</a:t>
            </a:r>
            <a:r>
              <a:rPr lang="cs-CZ" sz="2400" dirty="0" smtClean="0">
                <a:latin typeface="Arial" pitchFamily="34" charset="0"/>
                <a:cs typeface="Arial" pitchFamily="34" charset="0"/>
              </a:rPr>
              <a:t>  Žadatel proti Finančnímu ředitelství v Plzni</a:t>
            </a:r>
            <a:endParaRPr lang="cs-CZ" sz="2400" b="1" dirty="0" smtClean="0">
              <a:latin typeface="Arial" pitchFamily="34" charset="0"/>
              <a:cs typeface="Arial" pitchFamily="34" charset="0"/>
            </a:endParaRPr>
          </a:p>
          <a:p>
            <a:pPr marL="715963" indent="-447675" algn="just" eaLnBrk="1" fontAlgn="t" hangingPunct="1">
              <a:lnSpc>
                <a:spcPct val="110000"/>
              </a:lnSpc>
              <a:spcBef>
                <a:spcPct val="0"/>
              </a:spcBef>
              <a:buFontTx/>
              <a:buNone/>
              <a:defRPr/>
            </a:pPr>
            <a:endParaRPr lang="cs-CZ" sz="2400" b="1" dirty="0" smtClean="0">
              <a:latin typeface="Arial" pitchFamily="34" charset="0"/>
              <a:cs typeface="Arial" pitchFamily="34" charset="0"/>
            </a:endParaRPr>
          </a:p>
          <a:p>
            <a:pPr marL="0" indent="0">
              <a:spcBef>
                <a:spcPts val="1800"/>
              </a:spcBef>
              <a:buFontTx/>
              <a:buNone/>
              <a:defRPr/>
            </a:pPr>
            <a:r>
              <a:rPr lang="cs-CZ" sz="2600" b="1" i="1" u="sng" dirty="0" smtClean="0">
                <a:latin typeface="Arial" pitchFamily="34" charset="0"/>
                <a:cs typeface="Arial" pitchFamily="34" charset="0"/>
              </a:rPr>
              <a:t>Prominutí </a:t>
            </a:r>
            <a:r>
              <a:rPr lang="cs-CZ" sz="2600" b="1" i="1" u="sng" dirty="0">
                <a:latin typeface="Arial" pitchFamily="34" charset="0"/>
                <a:cs typeface="Arial" pitchFamily="34" charset="0"/>
              </a:rPr>
              <a:t>daně</a:t>
            </a:r>
            <a:r>
              <a:rPr lang="cs-CZ" sz="2600" i="1" dirty="0">
                <a:latin typeface="Arial" pitchFamily="34" charset="0"/>
                <a:cs typeface="Arial" pitchFamily="34" charset="0"/>
              </a:rPr>
              <a:t> či jejího příslušenství </a:t>
            </a:r>
            <a:r>
              <a:rPr lang="cs-CZ" sz="2600" i="1" dirty="0" smtClean="0">
                <a:latin typeface="Arial" pitchFamily="34" charset="0"/>
                <a:cs typeface="Arial" pitchFamily="34" charset="0"/>
              </a:rPr>
              <a:t>je poskytnutím </a:t>
            </a:r>
            <a:r>
              <a:rPr lang="cs-CZ" sz="2600" i="1" dirty="0">
                <a:latin typeface="Arial" pitchFamily="34" charset="0"/>
                <a:cs typeface="Arial" pitchFamily="34" charset="0"/>
              </a:rPr>
              <a:t>veřejných prostředků podle § </a:t>
            </a:r>
            <a:r>
              <a:rPr lang="cs-CZ" sz="2600" i="1" dirty="0" smtClean="0">
                <a:latin typeface="Arial" pitchFamily="34" charset="0"/>
                <a:cs typeface="Arial" pitchFamily="34" charset="0"/>
              </a:rPr>
              <a:t>8b InfZ.</a:t>
            </a:r>
          </a:p>
          <a:p>
            <a:pPr marL="0" indent="0">
              <a:spcBef>
                <a:spcPts val="2400"/>
              </a:spcBef>
              <a:buFontTx/>
              <a:buNone/>
              <a:defRPr/>
            </a:pPr>
            <a:r>
              <a:rPr lang="cs-CZ" sz="2600" i="1" dirty="0">
                <a:latin typeface="Arial" pitchFamily="34" charset="0"/>
                <a:cs typeface="Arial" pitchFamily="34" charset="0"/>
              </a:rPr>
              <a:t>Tam, kde stát poskytuje dobrodiní v podobě prominutí zákonných </a:t>
            </a:r>
            <a:r>
              <a:rPr lang="cs-CZ" sz="2600" i="1" dirty="0" smtClean="0">
                <a:latin typeface="Arial" pitchFamily="34" charset="0"/>
                <a:cs typeface="Arial" pitchFamily="34" charset="0"/>
              </a:rPr>
              <a:t>povinností na </a:t>
            </a:r>
            <a:r>
              <a:rPr lang="cs-CZ" sz="2600" i="1" dirty="0">
                <a:latin typeface="Arial" pitchFamily="34" charset="0"/>
                <a:cs typeface="Arial" pitchFamily="34" charset="0"/>
              </a:rPr>
              <a:t>základě správního uvážení, má přednost veřejný zájem na zveřejnění informací o příjemcích </a:t>
            </a:r>
            <a:r>
              <a:rPr lang="cs-CZ" sz="2600" i="1" dirty="0" smtClean="0">
                <a:latin typeface="Arial" pitchFamily="34" charset="0"/>
                <a:cs typeface="Arial" pitchFamily="34" charset="0"/>
              </a:rPr>
              <a:t>dobrodiní </a:t>
            </a:r>
            <a:r>
              <a:rPr lang="cs-CZ" sz="2600" i="1" dirty="0">
                <a:latin typeface="Arial" pitchFamily="34" charset="0"/>
                <a:cs typeface="Arial" pitchFamily="34" charset="0"/>
              </a:rPr>
              <a:t>před ochranou osobních údajů.</a:t>
            </a:r>
            <a:endParaRPr lang="cs-CZ" sz="2600" i="1" dirty="0" smtClean="0">
              <a:latin typeface="Arial" pitchFamily="34" charset="0"/>
              <a:cs typeface="Arial" pitchFamily="34" charset="0"/>
            </a:endParaRPr>
          </a:p>
        </p:txBody>
      </p:sp>
      <p:pic>
        <p:nvPicPr>
          <p:cNvPr id="132100" name="Picture 4" descr="sbirka_2004_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1176338"/>
            <a:ext cx="1512887" cy="1987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cut/>
    <p:sndAc>
      <p:stSnd>
        <p:snd r:embed="rId2" name="arrow.wav"/>
      </p:stSnd>
    </p:sndAc>
  </p:transition>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a:xfrm>
            <a:off x="323850" y="127000"/>
            <a:ext cx="8569325" cy="1285875"/>
          </a:xfrm>
        </p:spPr>
        <p:txBody>
          <a:bodyPr/>
          <a:lstStyle/>
          <a:p>
            <a:pPr algn="l" eaLnBrk="1" hangingPunct="1">
              <a:spcBef>
                <a:spcPts val="600"/>
              </a:spcBef>
            </a:pPr>
            <a:r>
              <a:rPr lang="cs-CZ" altLang="cs-CZ" sz="3400" b="1" dirty="0" smtClean="0">
                <a:solidFill>
                  <a:srgbClr val="CC0000"/>
                </a:solidFill>
                <a:latin typeface="Arial" charset="0"/>
                <a:cs typeface="Arial" charset="0"/>
              </a:rPr>
              <a:t>§ 11 – Další omezení práva na informace</a:t>
            </a:r>
            <a:endParaRPr lang="cs-CZ" altLang="cs-CZ" sz="3400" u="sng" dirty="0" smtClean="0">
              <a:solidFill>
                <a:srgbClr val="FFFF00"/>
              </a:solidFill>
              <a:latin typeface="Arial" charset="0"/>
              <a:cs typeface="Arial" charset="0"/>
            </a:endParaRPr>
          </a:p>
        </p:txBody>
      </p:sp>
      <p:sp>
        <p:nvSpPr>
          <p:cNvPr id="135171" name="Rectangle 3"/>
          <p:cNvSpPr>
            <a:spLocks noGrp="1" noChangeArrowheads="1"/>
          </p:cNvSpPr>
          <p:nvPr>
            <p:ph type="body" idx="1"/>
          </p:nvPr>
        </p:nvSpPr>
        <p:spPr>
          <a:xfrm>
            <a:off x="457200" y="1268760"/>
            <a:ext cx="8291513" cy="5256213"/>
          </a:xfrm>
        </p:spPr>
        <p:txBody>
          <a:bodyPr/>
          <a:lstStyle/>
          <a:p>
            <a:pPr eaLnBrk="1" hangingPunct="1">
              <a:buFontTx/>
              <a:buNone/>
            </a:pPr>
            <a:r>
              <a:rPr lang="cs-CZ" altLang="cs-CZ" sz="2200" dirty="0" smtClean="0">
                <a:latin typeface="Arial" charset="0"/>
                <a:cs typeface="Arial" charset="0"/>
              </a:rPr>
              <a:t>(1) Povinný subjekt </a:t>
            </a:r>
            <a:r>
              <a:rPr lang="cs-CZ" altLang="cs-CZ" sz="2200" b="1" u="sng" dirty="0" smtClean="0">
                <a:latin typeface="Arial" charset="0"/>
                <a:cs typeface="Arial" charset="0"/>
              </a:rPr>
              <a:t>může omezit</a:t>
            </a:r>
            <a:r>
              <a:rPr lang="cs-CZ" altLang="cs-CZ" sz="2200" dirty="0" smtClean="0">
                <a:latin typeface="Arial" charset="0"/>
                <a:cs typeface="Arial" charset="0"/>
              </a:rPr>
              <a:t> poskytnutí informace, pokud:</a:t>
            </a:r>
          </a:p>
          <a:p>
            <a:pPr eaLnBrk="1" hangingPunct="1">
              <a:spcBef>
                <a:spcPts val="2400"/>
              </a:spcBef>
              <a:buFontTx/>
              <a:buNone/>
            </a:pPr>
            <a:r>
              <a:rPr lang="cs-CZ" altLang="cs-CZ" sz="2200" dirty="0" smtClean="0">
                <a:latin typeface="Arial" charset="0"/>
                <a:cs typeface="Arial" charset="0"/>
              </a:rPr>
              <a:t>a) se vztahuje </a:t>
            </a:r>
            <a:r>
              <a:rPr lang="cs-CZ" altLang="cs-CZ" sz="2200" u="sng" dirty="0" smtClean="0">
                <a:latin typeface="Arial" charset="0"/>
                <a:cs typeface="Arial" charset="0"/>
              </a:rPr>
              <a:t>výlučně</a:t>
            </a:r>
            <a:r>
              <a:rPr lang="cs-CZ" altLang="cs-CZ" sz="2200" dirty="0" smtClean="0">
                <a:latin typeface="Arial" charset="0"/>
                <a:cs typeface="Arial" charset="0"/>
              </a:rPr>
              <a:t> k </a:t>
            </a:r>
            <a:r>
              <a:rPr lang="cs-CZ" altLang="cs-CZ" sz="2200" u="sng" dirty="0" smtClean="0">
                <a:latin typeface="Arial" charset="0"/>
                <a:cs typeface="Arial" charset="0"/>
              </a:rPr>
              <a:t>vnitřním pokynům</a:t>
            </a:r>
            <a:r>
              <a:rPr lang="cs-CZ" altLang="cs-CZ" sz="2200" dirty="0" smtClean="0">
                <a:latin typeface="Arial" charset="0"/>
                <a:cs typeface="Arial" charset="0"/>
              </a:rPr>
              <a:t> </a:t>
            </a:r>
            <a:r>
              <a:rPr lang="cs-CZ" altLang="cs-CZ" sz="2200" u="sng" dirty="0" smtClean="0">
                <a:latin typeface="Arial" charset="0"/>
                <a:cs typeface="Arial" charset="0"/>
              </a:rPr>
              <a:t>a</a:t>
            </a:r>
            <a:r>
              <a:rPr lang="cs-CZ" altLang="cs-CZ" sz="2200" dirty="0" smtClean="0">
                <a:latin typeface="Arial" charset="0"/>
                <a:cs typeface="Arial" charset="0"/>
              </a:rPr>
              <a:t> </a:t>
            </a:r>
            <a:r>
              <a:rPr lang="cs-CZ" altLang="cs-CZ" sz="2200" u="sng" dirty="0" smtClean="0">
                <a:latin typeface="Arial" charset="0"/>
                <a:cs typeface="Arial" charset="0"/>
              </a:rPr>
              <a:t>personálním předpisům</a:t>
            </a:r>
            <a:r>
              <a:rPr lang="cs-CZ" altLang="cs-CZ" sz="2200" dirty="0" smtClean="0">
                <a:latin typeface="Arial" charset="0"/>
                <a:cs typeface="Arial" charset="0"/>
              </a:rPr>
              <a:t> povinného subjektu,</a:t>
            </a:r>
          </a:p>
          <a:p>
            <a:pPr eaLnBrk="1" hangingPunct="1">
              <a:spcBef>
                <a:spcPts val="2400"/>
              </a:spcBef>
              <a:buFontTx/>
              <a:buNone/>
            </a:pPr>
            <a:r>
              <a:rPr lang="cs-CZ" altLang="cs-CZ" sz="2200" dirty="0" smtClean="0">
                <a:latin typeface="Arial" charset="0"/>
                <a:cs typeface="Arial" charset="0"/>
              </a:rPr>
              <a:t>b) jde o </a:t>
            </a:r>
            <a:r>
              <a:rPr lang="cs-CZ" altLang="cs-CZ" sz="2200" u="sng" dirty="0" smtClean="0">
                <a:latin typeface="Arial" charset="0"/>
                <a:cs typeface="Arial" charset="0"/>
              </a:rPr>
              <a:t>novou informaci</a:t>
            </a:r>
            <a:r>
              <a:rPr lang="cs-CZ" altLang="cs-CZ" sz="2200" dirty="0" smtClean="0">
                <a:latin typeface="Arial" charset="0"/>
                <a:cs typeface="Arial" charset="0"/>
              </a:rPr>
              <a:t>, která vznikla při přípravě rozhodnutí povinného subjektu, pokud zákon nestanoví jinak; to platí jen do doby, kdy se příprava ukončí rozhodnutím, nebo</a:t>
            </a:r>
          </a:p>
          <a:p>
            <a:pPr eaLnBrk="1" hangingPunct="1">
              <a:spcBef>
                <a:spcPts val="2400"/>
              </a:spcBef>
              <a:buFontTx/>
              <a:buNone/>
            </a:pPr>
            <a:r>
              <a:rPr lang="cs-CZ" altLang="cs-CZ" sz="2200" dirty="0" smtClean="0">
                <a:latin typeface="Arial" charset="0"/>
                <a:cs typeface="Arial" charset="0"/>
              </a:rPr>
              <a:t>c) jde o informaci NATO nebo EU, která je chráněna označením „</a:t>
            </a:r>
            <a:r>
              <a:rPr lang="cs-CZ" altLang="cs-CZ" sz="2200" u="sng" dirty="0" smtClean="0">
                <a:latin typeface="Arial" charset="0"/>
                <a:cs typeface="Arial" charset="0"/>
              </a:rPr>
              <a:t>NATO UNCLASSIFIED</a:t>
            </a:r>
            <a:r>
              <a:rPr lang="cs-CZ" altLang="cs-CZ" sz="2200" dirty="0" smtClean="0">
                <a:latin typeface="Arial" charset="0"/>
                <a:cs typeface="Arial" charset="0"/>
              </a:rPr>
              <a:t>“ nebo „</a:t>
            </a:r>
            <a:r>
              <a:rPr lang="cs-CZ" altLang="cs-CZ" sz="2200" u="sng" dirty="0" smtClean="0">
                <a:latin typeface="Arial" charset="0"/>
                <a:cs typeface="Arial" charset="0"/>
              </a:rPr>
              <a:t>LIMITE</a:t>
            </a:r>
            <a:r>
              <a:rPr lang="cs-CZ" altLang="cs-CZ" sz="2200" dirty="0" smtClean="0">
                <a:latin typeface="Arial" charset="0"/>
                <a:cs typeface="Arial" charset="0"/>
              </a:rPr>
              <a:t>“, pokud původce nedal k poskytnutí souhlas. (Označit ji může jen NATO a EU, ne české orgány, viz § 64a z. č. 499/2004 Sb.)</a:t>
            </a:r>
          </a:p>
          <a:p>
            <a:pPr eaLnBrk="1" hangingPunct="1">
              <a:spcBef>
                <a:spcPts val="1800"/>
              </a:spcBef>
              <a:buFontTx/>
              <a:buNone/>
            </a:pPr>
            <a:r>
              <a:rPr lang="cs-CZ" altLang="cs-CZ" sz="2400" dirty="0" smtClean="0">
                <a:solidFill>
                  <a:srgbClr val="FFFF00"/>
                </a:solidFill>
                <a:latin typeface="Arial" charset="0"/>
                <a:cs typeface="Arial" charset="0"/>
              </a:rPr>
              <a:t>→odst. 1 je fakultativní = „může“ „omezit“, nikoli musí odepřít! Jde o správní uvážení, které je nutno odůvodnit!</a:t>
            </a:r>
          </a:p>
          <a:p>
            <a:pPr eaLnBrk="1" hangingPunct="1">
              <a:buFontTx/>
              <a:buNone/>
            </a:pPr>
            <a:endParaRPr lang="cs-CZ" altLang="cs-CZ" sz="2200" dirty="0" smtClean="0">
              <a:latin typeface="Arial" charset="0"/>
              <a:cs typeface="Arial" charset="0"/>
            </a:endParaRPr>
          </a:p>
        </p:txBody>
      </p:sp>
    </p:spTree>
  </p:cSld>
  <p:clrMapOvr>
    <a:masterClrMapping/>
  </p:clrMapOvr>
  <p:transition spd="med">
    <p:cut/>
    <p:sndAc>
      <p:stSnd>
        <p:snd r:embed="rId2" name="arrow.wav"/>
      </p:stSnd>
    </p:sndAc>
  </p:transition>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a:xfrm>
            <a:off x="457200" y="115888"/>
            <a:ext cx="8229600" cy="1009650"/>
          </a:xfrm>
        </p:spPr>
        <p:txBody>
          <a:bodyPr/>
          <a:lstStyle/>
          <a:p>
            <a:pPr eaLnBrk="1" hangingPunct="1"/>
            <a:r>
              <a:rPr lang="cs-CZ" altLang="cs-CZ" sz="3600" b="1" dirty="0" smtClean="0">
                <a:solidFill>
                  <a:srgbClr val="CC0000"/>
                </a:solidFill>
                <a:latin typeface="Arial" charset="0"/>
                <a:cs typeface="Arial" charset="0"/>
              </a:rPr>
              <a:t>Judikatura</a:t>
            </a:r>
            <a:r>
              <a:rPr lang="en-US" altLang="cs-CZ" sz="3600" b="1" dirty="0" smtClean="0">
                <a:solidFill>
                  <a:srgbClr val="CC0000"/>
                </a:solidFill>
                <a:latin typeface="Arial" charset="0"/>
                <a:cs typeface="Arial" charset="0"/>
              </a:rPr>
              <a:t> k</a:t>
            </a:r>
            <a:r>
              <a:rPr lang="cs-CZ" altLang="cs-CZ" sz="3600" b="1" dirty="0" smtClean="0">
                <a:solidFill>
                  <a:srgbClr val="CC0000"/>
                </a:solidFill>
                <a:latin typeface="Arial" charset="0"/>
                <a:cs typeface="Arial" charset="0"/>
              </a:rPr>
              <a:t> „interním informacím“</a:t>
            </a:r>
          </a:p>
        </p:txBody>
      </p:sp>
      <p:sp>
        <p:nvSpPr>
          <p:cNvPr id="136195" name="Rectangle 3"/>
          <p:cNvSpPr>
            <a:spLocks noGrp="1" noChangeArrowheads="1"/>
          </p:cNvSpPr>
          <p:nvPr>
            <p:ph sz="half" idx="1"/>
          </p:nvPr>
        </p:nvSpPr>
        <p:spPr>
          <a:xfrm>
            <a:off x="611188" y="2852738"/>
            <a:ext cx="8075612" cy="3816350"/>
          </a:xfrm>
        </p:spPr>
        <p:txBody>
          <a:bodyPr/>
          <a:lstStyle/>
          <a:p>
            <a:pPr marL="0" indent="0">
              <a:spcBef>
                <a:spcPts val="1800"/>
              </a:spcBef>
              <a:buFontTx/>
              <a:buNone/>
            </a:pPr>
            <a:r>
              <a:rPr lang="cs-CZ" altLang="cs-CZ" sz="2400" i="1" dirty="0" smtClean="0">
                <a:latin typeface="Arial" charset="0"/>
                <a:cs typeface="Arial" charset="0"/>
              </a:rPr>
              <a:t>Aplikace§ 11/1a) je podmíněna  splněním dvou podmínek: </a:t>
            </a:r>
          </a:p>
          <a:p>
            <a:pPr marL="0" indent="0">
              <a:spcBef>
                <a:spcPts val="1800"/>
              </a:spcBef>
              <a:buFontTx/>
              <a:buNone/>
            </a:pPr>
            <a:r>
              <a:rPr lang="cs-CZ" altLang="cs-CZ" sz="2400" i="1" dirty="0" smtClean="0">
                <a:latin typeface="Arial" charset="0"/>
                <a:cs typeface="Arial" charset="0"/>
              </a:rPr>
              <a:t>V prvé řadě je to možnost subsumovat požadované informace pod hypotézu normy, tj. pojem „vnitřní pokyny“. </a:t>
            </a:r>
          </a:p>
          <a:p>
            <a:pPr marL="0" indent="0">
              <a:spcBef>
                <a:spcPts val="1800"/>
              </a:spcBef>
              <a:buFontTx/>
              <a:buNone/>
            </a:pPr>
            <a:r>
              <a:rPr lang="cs-CZ" altLang="cs-CZ" sz="2400" i="1" dirty="0" smtClean="0">
                <a:latin typeface="Arial" charset="0"/>
                <a:cs typeface="Arial" charset="0"/>
              </a:rPr>
              <a:t>Povinné subjekty však musí dále uvážit, zda je odepření informací </a:t>
            </a:r>
            <a:r>
              <a:rPr lang="cs-CZ" altLang="cs-CZ" sz="2400" b="1" i="1" u="sng" dirty="0" smtClean="0">
                <a:latin typeface="Arial" charset="0"/>
                <a:cs typeface="Arial" charset="0"/>
              </a:rPr>
              <a:t>nezbytné</a:t>
            </a:r>
            <a:r>
              <a:rPr lang="cs-CZ" altLang="cs-CZ" sz="2400" i="1" dirty="0" smtClean="0">
                <a:latin typeface="Arial" charset="0"/>
                <a:cs typeface="Arial" charset="0"/>
              </a:rPr>
              <a:t> a svůj závěr musí řádně odůvodnit.    V opačném případě by se jednalo o rozhodování automatické, anebo svévolné,  které je nepřípustné.</a:t>
            </a:r>
          </a:p>
        </p:txBody>
      </p:sp>
      <p:sp>
        <p:nvSpPr>
          <p:cNvPr id="136196" name="Rectangle 5"/>
          <p:cNvSpPr>
            <a:spLocks noChangeArrowheads="1"/>
          </p:cNvSpPr>
          <p:nvPr/>
        </p:nvSpPr>
        <p:spPr bwMode="auto">
          <a:xfrm>
            <a:off x="684213" y="1220788"/>
            <a:ext cx="7993062"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Arial Unicode MS" pitchFamily="34" charset="-128"/>
              </a:defRPr>
            </a:lvl1pPr>
            <a:lvl2pPr marL="742950" indent="-285750" algn="l" eaLnBrk="0" hangingPunct="0">
              <a:spcBef>
                <a:spcPct val="20000"/>
              </a:spcBef>
              <a:buChar char="–"/>
              <a:defRPr sz="2800">
                <a:solidFill>
                  <a:schemeClr val="tx1"/>
                </a:solidFill>
                <a:latin typeface="Arial Unicode MS" pitchFamily="34" charset="-128"/>
              </a:defRPr>
            </a:lvl2pPr>
            <a:lvl3pPr marL="1143000" indent="-228600" algn="l" eaLnBrk="0" hangingPunct="0">
              <a:spcBef>
                <a:spcPct val="20000"/>
              </a:spcBef>
              <a:buChar char="•"/>
              <a:defRPr sz="2400">
                <a:solidFill>
                  <a:schemeClr val="tx1"/>
                </a:solidFill>
                <a:latin typeface="Arial Unicode MS" pitchFamily="34" charset="-128"/>
              </a:defRPr>
            </a:lvl3pPr>
            <a:lvl4pPr marL="1600200" indent="-228600" algn="l" eaLnBrk="0" hangingPunct="0">
              <a:spcBef>
                <a:spcPct val="20000"/>
              </a:spcBef>
              <a:buChar char="–"/>
              <a:defRPr sz="2000">
                <a:solidFill>
                  <a:schemeClr val="tx1"/>
                </a:solidFill>
                <a:latin typeface="Arial Unicode MS" pitchFamily="34" charset="-128"/>
              </a:defRPr>
            </a:lvl4pPr>
            <a:lvl5pPr marL="2057400" indent="-228600" algn="l" eaLnBrk="0" hangingPunct="0">
              <a:spcBef>
                <a:spcPct val="20000"/>
              </a:spcBef>
              <a:buChar char="»"/>
              <a:defRPr sz="2000">
                <a:solidFill>
                  <a:schemeClr val="tx1"/>
                </a:solidFill>
                <a:latin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Arial Unicode MS" pitchFamily="34" charset="-128"/>
              </a:defRPr>
            </a:lvl9pPr>
          </a:lstStyle>
          <a:p>
            <a:pPr eaLnBrk="1" hangingPunct="1">
              <a:spcBef>
                <a:spcPct val="0"/>
              </a:spcBef>
              <a:buFontTx/>
              <a:buNone/>
            </a:pPr>
            <a:r>
              <a:rPr lang="cs-CZ" altLang="cs-CZ" sz="2400" b="1" dirty="0">
                <a:solidFill>
                  <a:srgbClr val="FFFF00"/>
                </a:solidFill>
              </a:rPr>
              <a:t>Rozsudek NSS</a:t>
            </a:r>
            <a:r>
              <a:rPr lang="cs-CZ" altLang="cs-CZ" sz="2400" b="1" dirty="0">
                <a:solidFill>
                  <a:srgbClr val="FFFF00"/>
                </a:solidFill>
                <a:latin typeface="Tahoma" pitchFamily="34" charset="0"/>
              </a:rPr>
              <a:t> </a:t>
            </a:r>
            <a:r>
              <a:rPr lang="cs-CZ" altLang="cs-CZ" sz="2400" b="1" dirty="0">
                <a:solidFill>
                  <a:srgbClr val="FFFF00"/>
                </a:solidFill>
              </a:rPr>
              <a:t>z 17. 2. 2011, 1 A</a:t>
            </a:r>
            <a:r>
              <a:rPr lang="cs-CZ" altLang="cs-CZ" sz="2400" b="1" dirty="0">
                <a:solidFill>
                  <a:srgbClr val="FFFF00"/>
                </a:solidFill>
                <a:latin typeface="Tahoma" pitchFamily="34" charset="0"/>
              </a:rPr>
              <a:t>s 105</a:t>
            </a:r>
            <a:r>
              <a:rPr lang="cs-CZ" altLang="cs-CZ" sz="2400" b="1" dirty="0">
                <a:solidFill>
                  <a:srgbClr val="FFFF00"/>
                </a:solidFill>
              </a:rPr>
              <a:t>/2010</a:t>
            </a:r>
          </a:p>
          <a:p>
            <a:pPr eaLnBrk="1" hangingPunct="1">
              <a:spcBef>
                <a:spcPct val="0"/>
              </a:spcBef>
              <a:buFontTx/>
              <a:buNone/>
            </a:pPr>
            <a:endParaRPr lang="cs-CZ" altLang="cs-CZ" sz="2400" dirty="0">
              <a:latin typeface="Tahoma" pitchFamily="34" charset="0"/>
            </a:endParaRPr>
          </a:p>
          <a:p>
            <a:pPr eaLnBrk="1" hangingPunct="1">
              <a:spcBef>
                <a:spcPct val="0"/>
              </a:spcBef>
              <a:buFontTx/>
              <a:buNone/>
            </a:pPr>
            <a:r>
              <a:rPr lang="cs-CZ" altLang="cs-CZ" sz="2400" dirty="0"/>
              <a:t>Žadatel </a:t>
            </a:r>
            <a:r>
              <a:rPr lang="cs-CZ" altLang="cs-CZ" sz="2400" dirty="0">
                <a:latin typeface="Tahoma" pitchFamily="34" charset="0"/>
              </a:rPr>
              <a:t>proti Ministerstvu vnitra (korespondence s StZ)</a:t>
            </a:r>
          </a:p>
        </p:txBody>
      </p:sp>
    </p:spTree>
  </p:cSld>
  <p:clrMapOvr>
    <a:masterClrMapping/>
  </p:clrMapOvr>
  <p:transition spd="med">
    <p:cut/>
    <p:sndAc>
      <p:stSnd>
        <p:snd r:embed="rId2" name="arrow.wav"/>
      </p:stSnd>
    </p:sndAc>
  </p:transition>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a:xfrm>
            <a:off x="457200" y="115888"/>
            <a:ext cx="8229600" cy="1009650"/>
          </a:xfrm>
        </p:spPr>
        <p:txBody>
          <a:bodyPr/>
          <a:lstStyle/>
          <a:p>
            <a:pPr eaLnBrk="1" hangingPunct="1"/>
            <a:r>
              <a:rPr lang="cs-CZ" altLang="cs-CZ" sz="3600" b="1" dirty="0" smtClean="0">
                <a:solidFill>
                  <a:srgbClr val="CC0000"/>
                </a:solidFill>
                <a:latin typeface="Arial" charset="0"/>
                <a:cs typeface="Arial" charset="0"/>
              </a:rPr>
              <a:t>Judikatura</a:t>
            </a:r>
            <a:r>
              <a:rPr lang="en-US" altLang="cs-CZ" sz="3600" b="1" dirty="0" smtClean="0">
                <a:solidFill>
                  <a:srgbClr val="CC0000"/>
                </a:solidFill>
                <a:latin typeface="Arial" charset="0"/>
                <a:cs typeface="Arial" charset="0"/>
              </a:rPr>
              <a:t> k</a:t>
            </a:r>
            <a:r>
              <a:rPr lang="cs-CZ" altLang="cs-CZ" sz="3600" b="1" dirty="0" smtClean="0">
                <a:solidFill>
                  <a:srgbClr val="CC0000"/>
                </a:solidFill>
                <a:latin typeface="Arial" charset="0"/>
                <a:cs typeface="Arial" charset="0"/>
              </a:rPr>
              <a:t> „interním informacím“</a:t>
            </a:r>
          </a:p>
        </p:txBody>
      </p:sp>
      <p:sp>
        <p:nvSpPr>
          <p:cNvPr id="137219" name="Rectangle 3"/>
          <p:cNvSpPr>
            <a:spLocks noGrp="1" noChangeArrowheads="1"/>
          </p:cNvSpPr>
          <p:nvPr>
            <p:ph sz="half" idx="1"/>
          </p:nvPr>
        </p:nvSpPr>
        <p:spPr>
          <a:xfrm>
            <a:off x="457200" y="3429000"/>
            <a:ext cx="8435975" cy="3024188"/>
          </a:xfrm>
        </p:spPr>
        <p:txBody>
          <a:bodyPr/>
          <a:lstStyle/>
          <a:p>
            <a:pPr marL="0" indent="0" eaLnBrk="1" hangingPunct="1">
              <a:spcBef>
                <a:spcPct val="50000"/>
              </a:spcBef>
              <a:buFontTx/>
              <a:buNone/>
            </a:pPr>
            <a:r>
              <a:rPr lang="cs-CZ" altLang="cs-CZ" sz="2400" i="1" dirty="0" smtClean="0">
                <a:latin typeface="Arial" charset="0"/>
                <a:cs typeface="Arial" charset="0"/>
              </a:rPr>
              <a:t>Za interní pokyn podle § 11 odst. 1 písm. a) zákona č. 106/1999 Sb. nelze považovat každý akt, který správní orgán takto označí. Rozhodný je vždy </a:t>
            </a:r>
            <a:r>
              <a:rPr lang="cs-CZ" altLang="cs-CZ" sz="2400" b="1" i="1" u="sng" dirty="0" smtClean="0">
                <a:latin typeface="Arial" charset="0"/>
                <a:cs typeface="Arial" charset="0"/>
              </a:rPr>
              <a:t>obsah</a:t>
            </a:r>
            <a:r>
              <a:rPr lang="cs-CZ" altLang="cs-CZ" sz="2400" i="1" dirty="0" smtClean="0">
                <a:latin typeface="Arial" charset="0"/>
                <a:cs typeface="Arial" charset="0"/>
              </a:rPr>
              <a:t> konkrétního pokynu nebo jiného aktu. </a:t>
            </a:r>
          </a:p>
          <a:p>
            <a:pPr marL="0" indent="0" eaLnBrk="1" hangingPunct="1">
              <a:spcBef>
                <a:spcPct val="50000"/>
              </a:spcBef>
              <a:buFontTx/>
              <a:buNone/>
            </a:pPr>
            <a:r>
              <a:rPr lang="cs-CZ" altLang="cs-CZ" sz="2400" i="1" dirty="0" smtClean="0">
                <a:latin typeface="Arial" charset="0"/>
                <a:cs typeface="Arial" charset="0"/>
              </a:rPr>
              <a:t>Týkají-li se informace výkonu veřejné správy </a:t>
            </a:r>
            <a:r>
              <a:rPr lang="cs-CZ" altLang="cs-CZ" sz="2400" i="1" u="sng" dirty="0" smtClean="0">
                <a:latin typeface="Arial" charset="0"/>
                <a:cs typeface="Arial" charset="0"/>
              </a:rPr>
              <a:t>navenek</a:t>
            </a:r>
            <a:r>
              <a:rPr lang="cs-CZ" altLang="cs-CZ" sz="2400" i="1" dirty="0" smtClean="0">
                <a:latin typeface="Arial" charset="0"/>
                <a:cs typeface="Arial" charset="0"/>
              </a:rPr>
              <a:t> vůči veřejnosti, nelze je považovat za informace vyloučené z práva na jejich poskytnutí. </a:t>
            </a:r>
          </a:p>
        </p:txBody>
      </p:sp>
      <p:pic>
        <p:nvPicPr>
          <p:cNvPr id="137220" name="Picture 4" descr="sbirka_2004_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1268413"/>
            <a:ext cx="1368425" cy="179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7221" name="Rectangle 5"/>
          <p:cNvSpPr>
            <a:spLocks noChangeArrowheads="1"/>
          </p:cNvSpPr>
          <p:nvPr/>
        </p:nvSpPr>
        <p:spPr bwMode="auto">
          <a:xfrm>
            <a:off x="2411413" y="1196975"/>
            <a:ext cx="6048375" cy="1938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Arial Unicode MS" pitchFamily="34" charset="-128"/>
              </a:defRPr>
            </a:lvl1pPr>
            <a:lvl2pPr marL="742950" indent="-285750" algn="l" eaLnBrk="0" hangingPunct="0">
              <a:spcBef>
                <a:spcPct val="20000"/>
              </a:spcBef>
              <a:buChar char="–"/>
              <a:defRPr sz="2800">
                <a:solidFill>
                  <a:schemeClr val="tx1"/>
                </a:solidFill>
                <a:latin typeface="Arial Unicode MS" pitchFamily="34" charset="-128"/>
              </a:defRPr>
            </a:lvl2pPr>
            <a:lvl3pPr marL="1143000" indent="-228600" algn="l" eaLnBrk="0" hangingPunct="0">
              <a:spcBef>
                <a:spcPct val="20000"/>
              </a:spcBef>
              <a:buChar char="•"/>
              <a:defRPr sz="2400">
                <a:solidFill>
                  <a:schemeClr val="tx1"/>
                </a:solidFill>
                <a:latin typeface="Arial Unicode MS" pitchFamily="34" charset="-128"/>
              </a:defRPr>
            </a:lvl3pPr>
            <a:lvl4pPr marL="1600200" indent="-228600" algn="l" eaLnBrk="0" hangingPunct="0">
              <a:spcBef>
                <a:spcPct val="20000"/>
              </a:spcBef>
              <a:buChar char="–"/>
              <a:defRPr sz="2000">
                <a:solidFill>
                  <a:schemeClr val="tx1"/>
                </a:solidFill>
                <a:latin typeface="Arial Unicode MS" pitchFamily="34" charset="-128"/>
              </a:defRPr>
            </a:lvl4pPr>
            <a:lvl5pPr marL="2057400" indent="-228600" algn="l" eaLnBrk="0" hangingPunct="0">
              <a:spcBef>
                <a:spcPct val="20000"/>
              </a:spcBef>
              <a:buChar char="»"/>
              <a:defRPr sz="2000">
                <a:solidFill>
                  <a:schemeClr val="tx1"/>
                </a:solidFill>
                <a:latin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Arial Unicode MS" pitchFamily="34" charset="-128"/>
              </a:defRPr>
            </a:lvl9pPr>
          </a:lstStyle>
          <a:p>
            <a:pPr eaLnBrk="1" hangingPunct="1">
              <a:spcBef>
                <a:spcPct val="0"/>
              </a:spcBef>
              <a:buFontTx/>
              <a:buNone/>
            </a:pPr>
            <a:r>
              <a:rPr lang="cs-CZ" altLang="cs-CZ" sz="2400" b="1" dirty="0">
                <a:solidFill>
                  <a:srgbClr val="FFFF00"/>
                </a:solidFill>
              </a:rPr>
              <a:t>Rozsudek NSS</a:t>
            </a:r>
            <a:r>
              <a:rPr lang="cs-CZ" altLang="cs-CZ" sz="2400" b="1" dirty="0">
                <a:solidFill>
                  <a:srgbClr val="FFFF00"/>
                </a:solidFill>
                <a:latin typeface="Tahoma" pitchFamily="34" charset="0"/>
              </a:rPr>
              <a:t> </a:t>
            </a:r>
            <a:r>
              <a:rPr lang="cs-CZ" altLang="cs-CZ" sz="2400" b="1" dirty="0">
                <a:solidFill>
                  <a:srgbClr val="FFFF00"/>
                </a:solidFill>
              </a:rPr>
              <a:t>sp. zn. </a:t>
            </a:r>
            <a:r>
              <a:rPr lang="cs-CZ" altLang="cs-CZ" sz="2400" b="1" dirty="0">
                <a:solidFill>
                  <a:srgbClr val="FFFF00"/>
                </a:solidFill>
                <a:latin typeface="Tahoma" pitchFamily="34" charset="0"/>
              </a:rPr>
              <a:t>5</a:t>
            </a:r>
            <a:r>
              <a:rPr lang="cs-CZ" altLang="cs-CZ" sz="2400" b="1" dirty="0">
                <a:solidFill>
                  <a:srgbClr val="FFFF00"/>
                </a:solidFill>
              </a:rPr>
              <a:t> A</a:t>
            </a:r>
            <a:r>
              <a:rPr lang="cs-CZ" altLang="cs-CZ" sz="2400" b="1" dirty="0">
                <a:solidFill>
                  <a:srgbClr val="FFFF00"/>
                </a:solidFill>
                <a:latin typeface="Tahoma" pitchFamily="34" charset="0"/>
              </a:rPr>
              <a:t>s</a:t>
            </a:r>
            <a:r>
              <a:rPr lang="cs-CZ" altLang="cs-CZ" sz="2400" b="1" dirty="0">
                <a:solidFill>
                  <a:srgbClr val="FFFF00"/>
                </a:solidFill>
              </a:rPr>
              <a:t> </a:t>
            </a:r>
            <a:r>
              <a:rPr lang="cs-CZ" altLang="cs-CZ" sz="2400" b="1" dirty="0">
                <a:solidFill>
                  <a:srgbClr val="FFFF00"/>
                </a:solidFill>
                <a:latin typeface="Tahoma" pitchFamily="34" charset="0"/>
              </a:rPr>
              <a:t>28</a:t>
            </a:r>
            <a:r>
              <a:rPr lang="cs-CZ" altLang="cs-CZ" sz="2400" b="1" dirty="0">
                <a:solidFill>
                  <a:srgbClr val="FFFF00"/>
                </a:solidFill>
              </a:rPr>
              <a:t>/2007 </a:t>
            </a:r>
          </a:p>
          <a:p>
            <a:pPr eaLnBrk="1" hangingPunct="1">
              <a:spcBef>
                <a:spcPct val="0"/>
              </a:spcBef>
              <a:buFontTx/>
              <a:buNone/>
            </a:pPr>
            <a:r>
              <a:rPr lang="cs-CZ" altLang="cs-CZ" sz="2400" dirty="0">
                <a:solidFill>
                  <a:srgbClr val="FFFF00"/>
                </a:solidFill>
              </a:rPr>
              <a:t>z 17. 1. 2008 (</a:t>
            </a:r>
            <a:r>
              <a:rPr lang="cs-CZ" altLang="cs-CZ" sz="2400" dirty="0">
                <a:solidFill>
                  <a:srgbClr val="FFFF00"/>
                </a:solidFill>
                <a:latin typeface="Arial" charset="0"/>
              </a:rPr>
              <a:t>1532/2008 Sb. NSS)</a:t>
            </a:r>
            <a:endParaRPr lang="cs-CZ" altLang="cs-CZ" sz="2400" dirty="0">
              <a:solidFill>
                <a:srgbClr val="FFFF00"/>
              </a:solidFill>
            </a:endParaRPr>
          </a:p>
          <a:p>
            <a:pPr eaLnBrk="1" hangingPunct="1">
              <a:spcBef>
                <a:spcPct val="0"/>
              </a:spcBef>
              <a:buFontTx/>
              <a:buNone/>
            </a:pPr>
            <a:endParaRPr lang="cs-CZ" altLang="cs-CZ" sz="2400" dirty="0">
              <a:latin typeface="Tahoma" pitchFamily="34" charset="0"/>
            </a:endParaRPr>
          </a:p>
          <a:p>
            <a:pPr eaLnBrk="1" hangingPunct="1">
              <a:spcBef>
                <a:spcPct val="0"/>
              </a:spcBef>
              <a:buFontTx/>
              <a:buNone/>
            </a:pPr>
            <a:r>
              <a:rPr lang="cs-CZ" altLang="cs-CZ" sz="2400" dirty="0"/>
              <a:t>Žadatel </a:t>
            </a:r>
            <a:r>
              <a:rPr lang="cs-CZ" altLang="cs-CZ" sz="2400" dirty="0">
                <a:latin typeface="Tahoma" pitchFamily="34" charset="0"/>
              </a:rPr>
              <a:t>proti Ministerstvu financí </a:t>
            </a:r>
          </a:p>
          <a:p>
            <a:pPr eaLnBrk="1" hangingPunct="1">
              <a:spcBef>
                <a:spcPct val="0"/>
              </a:spcBef>
              <a:buFontTx/>
              <a:buNone/>
            </a:pPr>
            <a:r>
              <a:rPr lang="cs-CZ" altLang="cs-CZ" sz="2400" dirty="0">
                <a:latin typeface="Tahoma" pitchFamily="34" charset="0"/>
              </a:rPr>
              <a:t>(metodické pokyny „</a:t>
            </a:r>
            <a:r>
              <a:rPr lang="cs-CZ" altLang="cs-CZ" sz="2400" b="1" dirty="0">
                <a:latin typeface="Tahoma" pitchFamily="34" charset="0"/>
              </a:rPr>
              <a:t>DS</a:t>
            </a:r>
            <a:r>
              <a:rPr lang="cs-CZ" altLang="cs-CZ" sz="2400" dirty="0">
                <a:latin typeface="Tahoma" pitchFamily="34" charset="0"/>
              </a:rPr>
              <a:t>“)</a:t>
            </a:r>
          </a:p>
        </p:txBody>
      </p:sp>
    </p:spTree>
  </p:cSld>
  <p:clrMapOvr>
    <a:masterClrMapping/>
  </p:clrMapOvr>
  <p:transition spd="med">
    <p:cut/>
    <p:sndAc>
      <p:stSnd>
        <p:snd r:embed="rId2" name="arrow.wav"/>
      </p:stSnd>
    </p:sndAc>
  </p:transition>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a:xfrm>
            <a:off x="457200" y="117475"/>
            <a:ext cx="8229600" cy="1008063"/>
          </a:xfrm>
        </p:spPr>
        <p:txBody>
          <a:bodyPr/>
          <a:lstStyle/>
          <a:p>
            <a:pPr eaLnBrk="1" hangingPunct="1"/>
            <a:r>
              <a:rPr lang="cs-CZ" altLang="cs-CZ" sz="4000" b="1" dirty="0" smtClean="0">
                <a:solidFill>
                  <a:srgbClr val="CC0000"/>
                </a:solidFill>
                <a:latin typeface="Arial" charset="0"/>
                <a:cs typeface="Arial" charset="0"/>
              </a:rPr>
              <a:t>Judikatura</a:t>
            </a:r>
            <a:r>
              <a:rPr lang="en-US" altLang="cs-CZ" sz="4000" b="1" dirty="0" smtClean="0">
                <a:solidFill>
                  <a:srgbClr val="CC0000"/>
                </a:solidFill>
                <a:latin typeface="Arial" charset="0"/>
                <a:cs typeface="Arial" charset="0"/>
              </a:rPr>
              <a:t> k</a:t>
            </a:r>
            <a:r>
              <a:rPr lang="cs-CZ" altLang="cs-CZ" sz="4000" b="1" dirty="0" smtClean="0">
                <a:solidFill>
                  <a:srgbClr val="CC0000"/>
                </a:solidFill>
                <a:latin typeface="Arial" charset="0"/>
                <a:cs typeface="Arial" charset="0"/>
              </a:rPr>
              <a:t> novým informacím</a:t>
            </a:r>
          </a:p>
        </p:txBody>
      </p:sp>
      <p:sp>
        <p:nvSpPr>
          <p:cNvPr id="372739" name="Rectangle 3"/>
          <p:cNvSpPr>
            <a:spLocks noChangeArrowheads="1"/>
          </p:cNvSpPr>
          <p:nvPr/>
        </p:nvSpPr>
        <p:spPr bwMode="auto">
          <a:xfrm>
            <a:off x="466725" y="3068638"/>
            <a:ext cx="8208963" cy="309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514350" indent="-514350" algn="l">
              <a:spcBef>
                <a:spcPts val="1200"/>
              </a:spcBef>
              <a:buFontTx/>
              <a:buAutoNum type="romanUcPeriod"/>
              <a:defRPr/>
            </a:pPr>
            <a:r>
              <a:rPr lang="cs-CZ" sz="2500" i="1" dirty="0">
                <a:solidFill>
                  <a:schemeClr val="tx1"/>
                </a:solidFill>
                <a:cs typeface="+mn-cs"/>
              </a:rPr>
              <a:t>Za rozhodnutí povinného subjektu považovat jakékoli rozhodnutí, nikoli jen rozhodnutí učiněné podle SpŘ.</a:t>
            </a:r>
          </a:p>
          <a:p>
            <a:pPr marL="514350" indent="-514350" algn="l">
              <a:spcBef>
                <a:spcPts val="1200"/>
              </a:spcBef>
              <a:buFontTx/>
              <a:buAutoNum type="romanUcPeriod"/>
              <a:defRPr/>
            </a:pPr>
            <a:r>
              <a:rPr lang="cs-CZ" sz="2500" i="1" dirty="0">
                <a:solidFill>
                  <a:schemeClr val="tx1"/>
                </a:solidFill>
                <a:cs typeface="+mn-cs"/>
              </a:rPr>
              <a:t>Důvodovou zprávu k usnesení rady lze považovat za novou informaci při přípravě rozhodnutí dle § 11/1b). </a:t>
            </a:r>
            <a:r>
              <a:rPr lang="cs-CZ" sz="2500" i="1" dirty="0">
                <a:solidFill>
                  <a:srgbClr val="FFFF00"/>
                </a:solidFill>
                <a:cs typeface="+mn-cs"/>
              </a:rPr>
              <a:t>Sporné, jde o vhodný příklad?</a:t>
            </a:r>
            <a:endParaRPr lang="cs-CZ" sz="2500" i="1" dirty="0">
              <a:solidFill>
                <a:schemeClr val="tx1"/>
              </a:solidFill>
              <a:cs typeface="+mn-cs"/>
            </a:endParaRPr>
          </a:p>
          <a:p>
            <a:pPr marL="514350" indent="-514350" algn="l">
              <a:spcBef>
                <a:spcPts val="1200"/>
              </a:spcBef>
              <a:buFontTx/>
              <a:buAutoNum type="romanUcPeriod"/>
              <a:defRPr/>
            </a:pPr>
            <a:r>
              <a:rPr lang="cs-CZ" sz="2500" i="1" dirty="0">
                <a:solidFill>
                  <a:schemeClr val="tx1"/>
                </a:solidFill>
                <a:cs typeface="+mn-cs"/>
              </a:rPr>
              <a:t>Jakmile je rozhodnutí učiněno, byla </a:t>
            </a:r>
            <a:r>
              <a:rPr lang="cs-CZ" sz="2500" i="1" dirty="0">
                <a:solidFill>
                  <a:schemeClr val="tx1"/>
                </a:solidFill>
              </a:rPr>
              <a:t>příprava </a:t>
            </a:r>
            <a:r>
              <a:rPr lang="cs-CZ" sz="2500" i="1" dirty="0">
                <a:solidFill>
                  <a:schemeClr val="tx1"/>
                </a:solidFill>
                <a:cs typeface="+mn-cs"/>
              </a:rPr>
              <a:t>ukončena a odepření nelze aplikovat.</a:t>
            </a:r>
          </a:p>
        </p:txBody>
      </p:sp>
      <p:sp>
        <p:nvSpPr>
          <p:cNvPr id="141316" name="Rectangle 4"/>
          <p:cNvSpPr>
            <a:spLocks noChangeArrowheads="1"/>
          </p:cNvSpPr>
          <p:nvPr/>
        </p:nvSpPr>
        <p:spPr bwMode="auto">
          <a:xfrm>
            <a:off x="2484438" y="1277938"/>
            <a:ext cx="6551612" cy="1430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Arial Unicode MS" pitchFamily="34" charset="-128"/>
              </a:defRPr>
            </a:lvl1pPr>
            <a:lvl2pPr marL="742950" indent="-285750" algn="l" eaLnBrk="0" hangingPunct="0">
              <a:spcBef>
                <a:spcPct val="20000"/>
              </a:spcBef>
              <a:buChar char="–"/>
              <a:defRPr sz="2800">
                <a:solidFill>
                  <a:schemeClr val="tx1"/>
                </a:solidFill>
                <a:latin typeface="Arial Unicode MS" pitchFamily="34" charset="-128"/>
              </a:defRPr>
            </a:lvl2pPr>
            <a:lvl3pPr marL="1143000" indent="-228600" algn="l" eaLnBrk="0" hangingPunct="0">
              <a:spcBef>
                <a:spcPct val="20000"/>
              </a:spcBef>
              <a:buChar char="•"/>
              <a:defRPr sz="2400">
                <a:solidFill>
                  <a:schemeClr val="tx1"/>
                </a:solidFill>
                <a:latin typeface="Arial Unicode MS" pitchFamily="34" charset="-128"/>
              </a:defRPr>
            </a:lvl3pPr>
            <a:lvl4pPr marL="1600200" indent="-228600" algn="l" eaLnBrk="0" hangingPunct="0">
              <a:spcBef>
                <a:spcPct val="20000"/>
              </a:spcBef>
              <a:buChar char="–"/>
              <a:defRPr sz="2000">
                <a:solidFill>
                  <a:schemeClr val="tx1"/>
                </a:solidFill>
                <a:latin typeface="Arial Unicode MS" pitchFamily="34" charset="-128"/>
              </a:defRPr>
            </a:lvl4pPr>
            <a:lvl5pPr marL="2057400" indent="-228600" algn="l" eaLnBrk="0" hangingPunct="0">
              <a:spcBef>
                <a:spcPct val="20000"/>
              </a:spcBef>
              <a:buChar char="»"/>
              <a:defRPr sz="2000">
                <a:solidFill>
                  <a:schemeClr val="tx1"/>
                </a:solidFill>
                <a:latin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Arial Unicode MS" pitchFamily="34" charset="-128"/>
              </a:defRPr>
            </a:lvl9pPr>
          </a:lstStyle>
          <a:p>
            <a:pPr eaLnBrk="1" hangingPunct="1">
              <a:spcBef>
                <a:spcPct val="0"/>
              </a:spcBef>
              <a:buFontTx/>
              <a:buNone/>
            </a:pPr>
            <a:r>
              <a:rPr lang="cs-CZ" altLang="cs-CZ" sz="2400" b="1" dirty="0">
                <a:solidFill>
                  <a:srgbClr val="FFFF00"/>
                </a:solidFill>
              </a:rPr>
              <a:t>Rozsudek MS Praha </a:t>
            </a:r>
            <a:r>
              <a:rPr lang="cs-CZ" altLang="cs-CZ" sz="2400" b="1" dirty="0">
                <a:solidFill>
                  <a:srgbClr val="FFFF00"/>
                </a:solidFill>
                <a:latin typeface="Tahoma" pitchFamily="34" charset="0"/>
              </a:rPr>
              <a:t>z </a:t>
            </a:r>
            <a:r>
              <a:rPr lang="cs-CZ" altLang="cs-CZ" sz="2400" b="1" dirty="0">
                <a:solidFill>
                  <a:srgbClr val="FFFF00"/>
                </a:solidFill>
              </a:rPr>
              <a:t>19. 11. 2013</a:t>
            </a:r>
          </a:p>
          <a:p>
            <a:pPr eaLnBrk="1" hangingPunct="1">
              <a:spcBef>
                <a:spcPct val="0"/>
              </a:spcBef>
              <a:buFontTx/>
              <a:buNone/>
            </a:pPr>
            <a:r>
              <a:rPr lang="cs-CZ" altLang="cs-CZ" sz="2400" b="1" dirty="0">
                <a:solidFill>
                  <a:srgbClr val="FFFF00"/>
                </a:solidFill>
              </a:rPr>
              <a:t>11 A 149/2012 </a:t>
            </a:r>
            <a:r>
              <a:rPr lang="cs-CZ" altLang="cs-CZ" sz="2400" dirty="0">
                <a:solidFill>
                  <a:srgbClr val="FFFF00"/>
                </a:solidFill>
              </a:rPr>
              <a:t>(3023</a:t>
            </a:r>
            <a:r>
              <a:rPr lang="cs-CZ" altLang="cs-CZ" sz="2400" dirty="0">
                <a:solidFill>
                  <a:srgbClr val="FFFF00"/>
                </a:solidFill>
                <a:latin typeface="Arial" charset="0"/>
              </a:rPr>
              <a:t>/2014 Sb. NSS)</a:t>
            </a:r>
            <a:endParaRPr lang="cs-CZ" altLang="cs-CZ" sz="2400" dirty="0">
              <a:solidFill>
                <a:srgbClr val="FFFF00"/>
              </a:solidFill>
            </a:endParaRPr>
          </a:p>
          <a:p>
            <a:pPr eaLnBrk="1" hangingPunct="1">
              <a:spcBef>
                <a:spcPts val="1800"/>
              </a:spcBef>
              <a:buFontTx/>
              <a:buNone/>
            </a:pPr>
            <a:r>
              <a:rPr lang="cs-CZ" altLang="cs-CZ" sz="2400" dirty="0"/>
              <a:t>Žadatel </a:t>
            </a:r>
            <a:r>
              <a:rPr lang="cs-CZ" altLang="cs-CZ" sz="2400" dirty="0">
                <a:latin typeface="Tahoma" pitchFamily="34" charset="0"/>
              </a:rPr>
              <a:t>proti Magistrátu hl. m. Prahy</a:t>
            </a:r>
          </a:p>
        </p:txBody>
      </p:sp>
      <p:pic>
        <p:nvPicPr>
          <p:cNvPr id="141317" name="Picture 4" descr="sbirka_2004_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1125538"/>
            <a:ext cx="1368425" cy="179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cut/>
    <p:sndAc>
      <p:stSnd>
        <p:snd r:embed="rId2" name="arrow.wav"/>
      </p:stSnd>
    </p:sndAc>
  </p:transition>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a:xfrm>
            <a:off x="457200" y="115888"/>
            <a:ext cx="8229600" cy="1009650"/>
          </a:xfrm>
        </p:spPr>
        <p:txBody>
          <a:bodyPr/>
          <a:lstStyle/>
          <a:p>
            <a:pPr eaLnBrk="1" hangingPunct="1"/>
            <a:r>
              <a:rPr lang="cs-CZ" altLang="cs-CZ" sz="3600" b="1" dirty="0" smtClean="0">
                <a:solidFill>
                  <a:srgbClr val="CC0000"/>
                </a:solidFill>
                <a:latin typeface="Arial" charset="0"/>
                <a:cs typeface="Arial" charset="0"/>
              </a:rPr>
              <a:t>Judikatura</a:t>
            </a:r>
            <a:r>
              <a:rPr lang="en-US" altLang="cs-CZ" sz="3600" b="1" dirty="0" smtClean="0">
                <a:solidFill>
                  <a:srgbClr val="CC0000"/>
                </a:solidFill>
                <a:latin typeface="Arial" charset="0"/>
                <a:cs typeface="Arial" charset="0"/>
              </a:rPr>
              <a:t> k</a:t>
            </a:r>
            <a:r>
              <a:rPr lang="cs-CZ" altLang="cs-CZ" sz="3600" b="1" dirty="0" smtClean="0">
                <a:solidFill>
                  <a:srgbClr val="CC0000"/>
                </a:solidFill>
                <a:latin typeface="Arial" charset="0"/>
                <a:cs typeface="Arial" charset="0"/>
              </a:rPr>
              <a:t> novým informacím</a:t>
            </a:r>
          </a:p>
        </p:txBody>
      </p:sp>
      <p:sp>
        <p:nvSpPr>
          <p:cNvPr id="142339" name="Rectangle 3"/>
          <p:cNvSpPr>
            <a:spLocks noGrp="1" noChangeArrowheads="1"/>
          </p:cNvSpPr>
          <p:nvPr>
            <p:ph sz="half" idx="1"/>
          </p:nvPr>
        </p:nvSpPr>
        <p:spPr>
          <a:xfrm>
            <a:off x="323850" y="2781300"/>
            <a:ext cx="8435975" cy="3816350"/>
          </a:xfrm>
        </p:spPr>
        <p:txBody>
          <a:bodyPr/>
          <a:lstStyle/>
          <a:p>
            <a:r>
              <a:rPr lang="cs-CZ" altLang="cs-CZ" sz="2400" i="1" dirty="0" smtClean="0">
                <a:latin typeface="Arial" charset="0"/>
                <a:cs typeface="Arial" charset="0"/>
              </a:rPr>
              <a:t>Koncept je jen pracovní verzí, přípravným nezávazným nástinem, který se ve výsledku může od verze konečného správního aktu (listiny) i značně lišit.</a:t>
            </a:r>
          </a:p>
          <a:p>
            <a:pPr>
              <a:spcBef>
                <a:spcPts val="2400"/>
              </a:spcBef>
            </a:pPr>
            <a:r>
              <a:rPr lang="cs-CZ" altLang="cs-CZ" sz="2400" i="1" dirty="0" smtClean="0">
                <a:latin typeface="Arial" charset="0"/>
                <a:cs typeface="Arial" charset="0"/>
              </a:rPr>
              <a:t>Informací dle  § 3/3 InfZ se rozumí veškerý obsah listiny, který vznikl v rámci řádného výkonu veřejné správy, tzn. nejen v rámci pravomoci a působnosti žalovaného, ale také v průběhu takové činnosti, která je v souladu se zákonem.   </a:t>
            </a:r>
            <a:r>
              <a:rPr lang="cs-CZ" altLang="cs-CZ" sz="2400" dirty="0" smtClean="0">
                <a:latin typeface="Arial" charset="0"/>
                <a:cs typeface="Arial" charset="0"/>
              </a:rPr>
              <a:t>(</a:t>
            </a:r>
            <a:r>
              <a:rPr lang="cs-CZ" altLang="cs-CZ" sz="2400" b="1" dirty="0" smtClean="0">
                <a:solidFill>
                  <a:srgbClr val="FFFF00"/>
                </a:solidFill>
                <a:latin typeface="Arial" charset="0"/>
                <a:cs typeface="Arial" charset="0"/>
              </a:rPr>
              <a:t>Velmi sporné! Považováno za exces…</a:t>
            </a:r>
            <a:r>
              <a:rPr lang="cs-CZ" altLang="cs-CZ" sz="2400" dirty="0" smtClean="0">
                <a:latin typeface="Arial" charset="0"/>
                <a:cs typeface="Arial" charset="0"/>
              </a:rPr>
              <a:t>)</a:t>
            </a:r>
          </a:p>
        </p:txBody>
      </p:sp>
      <p:sp>
        <p:nvSpPr>
          <p:cNvPr id="142340" name="Rectangle 5"/>
          <p:cNvSpPr>
            <a:spLocks noChangeArrowheads="1"/>
          </p:cNvSpPr>
          <p:nvPr/>
        </p:nvSpPr>
        <p:spPr bwMode="auto">
          <a:xfrm>
            <a:off x="755650" y="1220788"/>
            <a:ext cx="7993063"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Arial Unicode MS" pitchFamily="34" charset="-128"/>
              </a:defRPr>
            </a:lvl1pPr>
            <a:lvl2pPr marL="742950" indent="-285750" algn="l" eaLnBrk="0" hangingPunct="0">
              <a:spcBef>
                <a:spcPct val="20000"/>
              </a:spcBef>
              <a:buChar char="–"/>
              <a:defRPr sz="2800">
                <a:solidFill>
                  <a:schemeClr val="tx1"/>
                </a:solidFill>
                <a:latin typeface="Arial Unicode MS" pitchFamily="34" charset="-128"/>
              </a:defRPr>
            </a:lvl2pPr>
            <a:lvl3pPr marL="1143000" indent="-228600" algn="l" eaLnBrk="0" hangingPunct="0">
              <a:spcBef>
                <a:spcPct val="20000"/>
              </a:spcBef>
              <a:buChar char="•"/>
              <a:defRPr sz="2400">
                <a:solidFill>
                  <a:schemeClr val="tx1"/>
                </a:solidFill>
                <a:latin typeface="Arial Unicode MS" pitchFamily="34" charset="-128"/>
              </a:defRPr>
            </a:lvl3pPr>
            <a:lvl4pPr marL="1600200" indent="-228600" algn="l" eaLnBrk="0" hangingPunct="0">
              <a:spcBef>
                <a:spcPct val="20000"/>
              </a:spcBef>
              <a:buChar char="–"/>
              <a:defRPr sz="2000">
                <a:solidFill>
                  <a:schemeClr val="tx1"/>
                </a:solidFill>
                <a:latin typeface="Arial Unicode MS" pitchFamily="34" charset="-128"/>
              </a:defRPr>
            </a:lvl4pPr>
            <a:lvl5pPr marL="2057400" indent="-228600" algn="l" eaLnBrk="0" hangingPunct="0">
              <a:spcBef>
                <a:spcPct val="20000"/>
              </a:spcBef>
              <a:buChar char="»"/>
              <a:defRPr sz="2000">
                <a:solidFill>
                  <a:schemeClr val="tx1"/>
                </a:solidFill>
                <a:latin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Arial Unicode MS" pitchFamily="34" charset="-128"/>
              </a:defRPr>
            </a:lvl9pPr>
          </a:lstStyle>
          <a:p>
            <a:pPr eaLnBrk="1" hangingPunct="1">
              <a:spcBef>
                <a:spcPct val="0"/>
              </a:spcBef>
              <a:buFontTx/>
              <a:buNone/>
            </a:pPr>
            <a:r>
              <a:rPr lang="cs-CZ" altLang="cs-CZ" sz="2400" b="1" dirty="0">
                <a:solidFill>
                  <a:srgbClr val="FFFF00"/>
                </a:solidFill>
              </a:rPr>
              <a:t>Rozsudek NSS</a:t>
            </a:r>
            <a:r>
              <a:rPr lang="cs-CZ" altLang="cs-CZ" sz="2400" b="1" dirty="0">
                <a:solidFill>
                  <a:srgbClr val="FFFF00"/>
                </a:solidFill>
                <a:latin typeface="Tahoma" pitchFamily="34" charset="0"/>
              </a:rPr>
              <a:t> </a:t>
            </a:r>
            <a:r>
              <a:rPr lang="cs-CZ" altLang="cs-CZ" sz="2400" b="1" dirty="0">
                <a:solidFill>
                  <a:srgbClr val="FFFF00"/>
                </a:solidFill>
              </a:rPr>
              <a:t>z 21. 5. 2009, 5 A</a:t>
            </a:r>
            <a:r>
              <a:rPr lang="cs-CZ" altLang="cs-CZ" sz="2400" b="1" dirty="0">
                <a:solidFill>
                  <a:srgbClr val="FFFF00"/>
                </a:solidFill>
                <a:latin typeface="Tahoma" pitchFamily="34" charset="0"/>
              </a:rPr>
              <a:t>s 68</a:t>
            </a:r>
            <a:r>
              <a:rPr lang="cs-CZ" altLang="cs-CZ" sz="2400" b="1" dirty="0">
                <a:solidFill>
                  <a:srgbClr val="FFFF00"/>
                </a:solidFill>
              </a:rPr>
              <a:t>/2008</a:t>
            </a:r>
          </a:p>
          <a:p>
            <a:pPr eaLnBrk="1" hangingPunct="1">
              <a:spcBef>
                <a:spcPct val="0"/>
              </a:spcBef>
              <a:buFontTx/>
              <a:buNone/>
            </a:pPr>
            <a:endParaRPr lang="cs-CZ" altLang="cs-CZ" sz="2400" dirty="0">
              <a:latin typeface="Tahoma" pitchFamily="34" charset="0"/>
            </a:endParaRPr>
          </a:p>
          <a:p>
            <a:pPr eaLnBrk="1" hangingPunct="1">
              <a:spcBef>
                <a:spcPct val="0"/>
              </a:spcBef>
              <a:buFontTx/>
              <a:buNone/>
            </a:pPr>
            <a:r>
              <a:rPr lang="cs-CZ" altLang="cs-CZ" sz="2400" dirty="0"/>
              <a:t>Žadatel </a:t>
            </a:r>
            <a:r>
              <a:rPr lang="cs-CZ" altLang="cs-CZ" sz="2400" dirty="0">
                <a:latin typeface="Tahoma" pitchFamily="34" charset="0"/>
              </a:rPr>
              <a:t>proti SÚJB (koncept kontrolního protokolu)</a:t>
            </a:r>
          </a:p>
        </p:txBody>
      </p:sp>
    </p:spTree>
  </p:cSld>
  <p:clrMapOvr>
    <a:masterClrMapping/>
  </p:clrMapOvr>
  <p:transition spd="med">
    <p:cut/>
    <p:sndAc>
      <p:stSnd>
        <p:snd r:embed="rId2" name="arrow.wav"/>
      </p:stSnd>
    </p:sndAc>
  </p:transition>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a:xfrm>
            <a:off x="457200" y="187102"/>
            <a:ext cx="8229600" cy="1009650"/>
          </a:xfrm>
        </p:spPr>
        <p:txBody>
          <a:bodyPr/>
          <a:lstStyle/>
          <a:p>
            <a:pPr eaLnBrk="1" hangingPunct="1"/>
            <a:r>
              <a:rPr lang="cs-CZ" altLang="cs-CZ" sz="3600" b="1" dirty="0" smtClean="0">
                <a:solidFill>
                  <a:srgbClr val="CC0000"/>
                </a:solidFill>
                <a:latin typeface="Arial" charset="0"/>
                <a:cs typeface="Arial" charset="0"/>
              </a:rPr>
              <a:t>Příklady nových informací</a:t>
            </a:r>
          </a:p>
        </p:txBody>
      </p:sp>
      <p:sp>
        <p:nvSpPr>
          <p:cNvPr id="142339" name="Rectangle 3"/>
          <p:cNvSpPr>
            <a:spLocks noGrp="1" noChangeArrowheads="1"/>
          </p:cNvSpPr>
          <p:nvPr>
            <p:ph sz="half" idx="1"/>
          </p:nvPr>
        </p:nvSpPr>
        <p:spPr>
          <a:xfrm>
            <a:off x="611560" y="1988840"/>
            <a:ext cx="8004175" cy="3816350"/>
          </a:xfrm>
        </p:spPr>
        <p:txBody>
          <a:bodyPr/>
          <a:lstStyle/>
          <a:p>
            <a:pPr marL="0" indent="0">
              <a:buNone/>
            </a:pPr>
            <a:r>
              <a:rPr lang="cs-CZ" altLang="cs-CZ" sz="2400" i="1" dirty="0" smtClean="0">
                <a:latin typeface="Arial" charset="0"/>
                <a:cs typeface="Arial" charset="0"/>
              </a:rPr>
              <a:t>Usnesení</a:t>
            </a:r>
            <a:r>
              <a:rPr lang="cs-CZ" altLang="cs-CZ" sz="2400" i="1" dirty="0">
                <a:latin typeface="Arial" charset="0"/>
                <a:cs typeface="Arial" charset="0"/>
              </a:rPr>
              <a:t>, jímž zastupitelstvo </a:t>
            </a:r>
            <a:r>
              <a:rPr lang="cs-CZ" altLang="cs-CZ" sz="2400" i="1" dirty="0" smtClean="0">
                <a:latin typeface="Arial" charset="0"/>
                <a:cs typeface="Arial" charset="0"/>
              </a:rPr>
              <a:t>nebo </a:t>
            </a:r>
            <a:r>
              <a:rPr lang="cs-CZ" altLang="cs-CZ" sz="2400" i="1" dirty="0">
                <a:latin typeface="Arial" charset="0"/>
                <a:cs typeface="Arial" charset="0"/>
              </a:rPr>
              <a:t>rada obce rozhodly o nabytí věci v dražbě, ve veřejné soutěži o nejvhodnější nabídku nebo o jejím nabytí jiným obdobným způsobem, se až do ukončení dražby, veřejné soutěže </a:t>
            </a:r>
            <a:r>
              <a:rPr lang="cs-CZ" altLang="cs-CZ" sz="2400" i="1" dirty="0" smtClean="0">
                <a:latin typeface="Arial" charset="0"/>
                <a:cs typeface="Arial" charset="0"/>
              </a:rPr>
              <a:t>nebo </a:t>
            </a:r>
            <a:r>
              <a:rPr lang="cs-CZ" altLang="cs-CZ" sz="2400" i="1" dirty="0">
                <a:latin typeface="Arial" charset="0"/>
                <a:cs typeface="Arial" charset="0"/>
              </a:rPr>
              <a:t>jiného obdobného postupu nezpřístupňují podle tohoto zákona ani neposkytují podle jiného právního </a:t>
            </a:r>
            <a:r>
              <a:rPr lang="cs-CZ" altLang="cs-CZ" sz="2400" i="1" dirty="0" smtClean="0">
                <a:latin typeface="Arial" charset="0"/>
                <a:cs typeface="Arial" charset="0"/>
              </a:rPr>
              <a:t>předpisu (InfZ).</a:t>
            </a:r>
            <a:endParaRPr lang="cs-CZ" altLang="cs-CZ" sz="2400" i="1" dirty="0">
              <a:latin typeface="Arial" charset="0"/>
              <a:cs typeface="Arial" charset="0"/>
            </a:endParaRPr>
          </a:p>
        </p:txBody>
      </p:sp>
      <p:sp>
        <p:nvSpPr>
          <p:cNvPr id="142340" name="Rectangle 5"/>
          <p:cNvSpPr>
            <a:spLocks noChangeArrowheads="1"/>
          </p:cNvSpPr>
          <p:nvPr/>
        </p:nvSpPr>
        <p:spPr bwMode="auto">
          <a:xfrm>
            <a:off x="611560" y="1220788"/>
            <a:ext cx="7993063"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Arial Unicode MS" pitchFamily="34" charset="-128"/>
              </a:defRPr>
            </a:lvl1pPr>
            <a:lvl2pPr marL="742950" indent="-285750" algn="l" eaLnBrk="0" hangingPunct="0">
              <a:spcBef>
                <a:spcPct val="20000"/>
              </a:spcBef>
              <a:buChar char="–"/>
              <a:defRPr sz="2800">
                <a:solidFill>
                  <a:schemeClr val="tx1"/>
                </a:solidFill>
                <a:latin typeface="Arial Unicode MS" pitchFamily="34" charset="-128"/>
              </a:defRPr>
            </a:lvl2pPr>
            <a:lvl3pPr marL="1143000" indent="-228600" algn="l" eaLnBrk="0" hangingPunct="0">
              <a:spcBef>
                <a:spcPct val="20000"/>
              </a:spcBef>
              <a:buChar char="•"/>
              <a:defRPr sz="2400">
                <a:solidFill>
                  <a:schemeClr val="tx1"/>
                </a:solidFill>
                <a:latin typeface="Arial Unicode MS" pitchFamily="34" charset="-128"/>
              </a:defRPr>
            </a:lvl3pPr>
            <a:lvl4pPr marL="1600200" indent="-228600" algn="l" eaLnBrk="0" hangingPunct="0">
              <a:spcBef>
                <a:spcPct val="20000"/>
              </a:spcBef>
              <a:buChar char="–"/>
              <a:defRPr sz="2000">
                <a:solidFill>
                  <a:schemeClr val="tx1"/>
                </a:solidFill>
                <a:latin typeface="Arial Unicode MS" pitchFamily="34" charset="-128"/>
              </a:defRPr>
            </a:lvl4pPr>
            <a:lvl5pPr marL="2057400" indent="-228600" algn="l" eaLnBrk="0" hangingPunct="0">
              <a:spcBef>
                <a:spcPct val="20000"/>
              </a:spcBef>
              <a:buChar char="»"/>
              <a:defRPr sz="2000">
                <a:solidFill>
                  <a:schemeClr val="tx1"/>
                </a:solidFill>
                <a:latin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Arial Unicode MS" pitchFamily="34" charset="-128"/>
              </a:defRPr>
            </a:lvl9pPr>
          </a:lstStyle>
          <a:p>
            <a:pPr eaLnBrk="1" hangingPunct="1">
              <a:spcBef>
                <a:spcPct val="0"/>
              </a:spcBef>
              <a:buFontTx/>
              <a:buNone/>
            </a:pPr>
            <a:r>
              <a:rPr lang="cs-CZ" altLang="cs-CZ" sz="2600" b="1" dirty="0" smtClean="0">
                <a:solidFill>
                  <a:srgbClr val="FFFF00"/>
                </a:solidFill>
              </a:rPr>
              <a:t>§ 40 zákona o obcích</a:t>
            </a:r>
            <a:endParaRPr lang="cs-CZ" altLang="cs-CZ" sz="2600" dirty="0">
              <a:latin typeface="Tahoma" pitchFamily="34" charset="0"/>
            </a:endParaRPr>
          </a:p>
        </p:txBody>
      </p:sp>
    </p:spTree>
    <p:extLst>
      <p:ext uri="{BB962C8B-B14F-4D97-AF65-F5344CB8AC3E}">
        <p14:creationId xmlns:p14="http://schemas.microsoft.com/office/powerpoint/2010/main" val="2027649628"/>
      </p:ext>
    </p:extLst>
  </p:cSld>
  <p:clrMapOvr>
    <a:masterClrMapping/>
  </p:clrMapOvr>
  <p:transition spd="med">
    <p:cut/>
    <p:sndAc>
      <p:stSnd>
        <p:snd r:embed="rId2" name="arrow.wav"/>
      </p:stSnd>
    </p:sndAc>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323850" y="354013"/>
            <a:ext cx="8569325" cy="987425"/>
          </a:xfrm>
        </p:spPr>
        <p:txBody>
          <a:bodyPr/>
          <a:lstStyle/>
          <a:p>
            <a:pPr eaLnBrk="1" hangingPunct="1"/>
            <a:r>
              <a:rPr lang="cs-CZ" altLang="cs-CZ" sz="3600" b="1" dirty="0" smtClean="0">
                <a:solidFill>
                  <a:srgbClr val="CC0000"/>
                </a:solidFill>
                <a:latin typeface="Arial" charset="0"/>
                <a:cs typeface="Arial" charset="0"/>
              </a:rPr>
              <a:t>Judikatura ESLP k teorii vážení zájmů</a:t>
            </a:r>
          </a:p>
        </p:txBody>
      </p:sp>
      <p:sp>
        <p:nvSpPr>
          <p:cNvPr id="25603" name="Rectangle 3"/>
          <p:cNvSpPr>
            <a:spLocks noChangeArrowheads="1"/>
          </p:cNvSpPr>
          <p:nvPr/>
        </p:nvSpPr>
        <p:spPr bwMode="auto">
          <a:xfrm>
            <a:off x="468313" y="1557338"/>
            <a:ext cx="8229600" cy="51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eaLnBrk="0" hangingPunct="0">
              <a:spcBef>
                <a:spcPct val="20000"/>
              </a:spcBef>
              <a:buChar char="•"/>
              <a:defRPr sz="3200">
                <a:solidFill>
                  <a:schemeClr val="tx1"/>
                </a:solidFill>
                <a:latin typeface="Arial Unicode MS" pitchFamily="34" charset="-128"/>
              </a:defRPr>
            </a:lvl1pPr>
            <a:lvl2pPr marL="742950" indent="-285750" algn="l" eaLnBrk="0" hangingPunct="0">
              <a:spcBef>
                <a:spcPct val="20000"/>
              </a:spcBef>
              <a:buChar char="–"/>
              <a:defRPr sz="2800">
                <a:solidFill>
                  <a:schemeClr val="tx1"/>
                </a:solidFill>
                <a:latin typeface="Arial Unicode MS" pitchFamily="34" charset="-128"/>
              </a:defRPr>
            </a:lvl2pPr>
            <a:lvl3pPr marL="1143000" indent="-228600" algn="l" eaLnBrk="0" hangingPunct="0">
              <a:spcBef>
                <a:spcPct val="20000"/>
              </a:spcBef>
              <a:buChar char="•"/>
              <a:defRPr sz="2400">
                <a:solidFill>
                  <a:schemeClr val="tx1"/>
                </a:solidFill>
                <a:latin typeface="Arial Unicode MS" pitchFamily="34" charset="-128"/>
              </a:defRPr>
            </a:lvl3pPr>
            <a:lvl4pPr marL="1600200" indent="-228600" algn="l" eaLnBrk="0" hangingPunct="0">
              <a:spcBef>
                <a:spcPct val="20000"/>
              </a:spcBef>
              <a:buChar char="–"/>
              <a:defRPr sz="2000">
                <a:solidFill>
                  <a:schemeClr val="tx1"/>
                </a:solidFill>
                <a:latin typeface="Arial Unicode MS" pitchFamily="34" charset="-128"/>
              </a:defRPr>
            </a:lvl4pPr>
            <a:lvl5pPr marL="2057400" indent="-228600" algn="l" eaLnBrk="0" hangingPunct="0">
              <a:spcBef>
                <a:spcPct val="20000"/>
              </a:spcBef>
              <a:buChar char="»"/>
              <a:defRPr sz="2000">
                <a:solidFill>
                  <a:schemeClr val="tx1"/>
                </a:solidFill>
                <a:latin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Arial Unicode MS" pitchFamily="34" charset="-128"/>
              </a:defRPr>
            </a:lvl9pPr>
          </a:lstStyle>
          <a:p>
            <a:pPr eaLnBrk="1" hangingPunct="1">
              <a:buFontTx/>
              <a:buNone/>
            </a:pPr>
            <a:r>
              <a:rPr lang="cs-CZ" altLang="cs-CZ" sz="2400" b="1" dirty="0">
                <a:solidFill>
                  <a:srgbClr val="FFFF00"/>
                </a:solidFill>
                <a:latin typeface="Arial" charset="0"/>
              </a:rPr>
              <a:t>R. Fressoz a R. Roire proti Francii</a:t>
            </a:r>
            <a:r>
              <a:rPr lang="cs-CZ" altLang="cs-CZ" sz="2400" dirty="0">
                <a:solidFill>
                  <a:srgbClr val="FFFF00"/>
                </a:solidFill>
                <a:latin typeface="Arial" charset="0"/>
              </a:rPr>
              <a:t>, 1999 </a:t>
            </a:r>
          </a:p>
          <a:p>
            <a:pPr eaLnBrk="1" hangingPunct="1">
              <a:spcBef>
                <a:spcPts val="600"/>
              </a:spcBef>
              <a:buFontTx/>
              <a:buNone/>
            </a:pPr>
            <a:r>
              <a:rPr lang="cs-CZ" altLang="cs-CZ" sz="2200" i="1" dirty="0">
                <a:latin typeface="Arial" charset="0"/>
              </a:rPr>
              <a:t>Rozhodujícím kritériem je, zda se informace týkají „</a:t>
            </a:r>
            <a:r>
              <a:rPr lang="cs-CZ" altLang="cs-CZ" sz="2200" b="1" i="1" dirty="0">
                <a:latin typeface="Arial" charset="0"/>
              </a:rPr>
              <a:t>otázek veřejného zájmu</a:t>
            </a:r>
            <a:r>
              <a:rPr lang="cs-CZ" altLang="cs-CZ" sz="2200" i="1" dirty="0">
                <a:latin typeface="Arial" charset="0"/>
              </a:rPr>
              <a:t>“ a zda přispívají k jejich </a:t>
            </a:r>
            <a:r>
              <a:rPr lang="cs-CZ" altLang="cs-CZ" sz="2200" b="1" i="1" dirty="0">
                <a:latin typeface="Arial" charset="0"/>
              </a:rPr>
              <a:t>veřejné diskusi</a:t>
            </a:r>
            <a:r>
              <a:rPr lang="cs-CZ" altLang="cs-CZ" sz="2200" i="1" dirty="0">
                <a:latin typeface="Arial" charset="0"/>
              </a:rPr>
              <a:t>. Pokud ano, je omezení stěží představitelné. Rozhodně jej nemůže odůvodnit pouhá ochrana soukromí (zejm. u politiků, ale i jiných více či méně veřejně vystupujících osob, jako např. umělců, sportovců, úředníků, špičkových manažerů ad.). </a:t>
            </a:r>
          </a:p>
          <a:p>
            <a:pPr eaLnBrk="1" hangingPunct="1">
              <a:buFontTx/>
              <a:buNone/>
            </a:pPr>
            <a:endParaRPr lang="cs-CZ" altLang="cs-CZ" sz="1800" dirty="0">
              <a:latin typeface="Arial" charset="0"/>
            </a:endParaRPr>
          </a:p>
          <a:p>
            <a:pPr eaLnBrk="1" hangingPunct="1">
              <a:buFontTx/>
              <a:buNone/>
            </a:pPr>
            <a:r>
              <a:rPr lang="cs-CZ" altLang="cs-CZ" sz="2400" b="1" dirty="0">
                <a:solidFill>
                  <a:srgbClr val="FFFF00"/>
                </a:solidFill>
                <a:latin typeface="Arial" charset="0"/>
              </a:rPr>
              <a:t>Caroline von Hannover proti Německu</a:t>
            </a:r>
            <a:r>
              <a:rPr lang="cs-CZ" altLang="cs-CZ" sz="2400" dirty="0">
                <a:solidFill>
                  <a:srgbClr val="FFFF00"/>
                </a:solidFill>
                <a:latin typeface="Arial" charset="0"/>
              </a:rPr>
              <a:t>, 2004</a:t>
            </a:r>
          </a:p>
          <a:p>
            <a:pPr eaLnBrk="1" hangingPunct="1">
              <a:spcBef>
                <a:spcPts val="600"/>
              </a:spcBef>
              <a:buFontTx/>
              <a:buNone/>
            </a:pPr>
            <a:r>
              <a:rPr lang="cs-CZ" altLang="cs-CZ" sz="2200" i="1" dirty="0">
                <a:latin typeface="Arial" charset="0"/>
              </a:rPr>
              <a:t>Rozlišuje se, zda má šíření informací myšlenkový přínos k diskutovaným otázkám, či zda je vyvoláno pouze bulvárním, příp. úzce komerčním zájmem. V takových případech staví naopak jako vyšší hodnotu ochranu soukromí osob. </a:t>
            </a:r>
          </a:p>
        </p:txBody>
      </p:sp>
    </p:spTree>
  </p:cSld>
  <p:clrMapOvr>
    <a:masterClrMapping/>
  </p:clrMapOvr>
  <p:transition spd="med">
    <p:cut/>
    <p:sndAc>
      <p:stSnd>
        <p:snd r:embed="rId2" name="arrow.wav"/>
      </p:stSnd>
    </p:sndAc>
  </p:transition>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a:xfrm>
            <a:off x="457200" y="198438"/>
            <a:ext cx="8435975" cy="1143000"/>
          </a:xfrm>
        </p:spPr>
        <p:txBody>
          <a:bodyPr/>
          <a:lstStyle/>
          <a:p>
            <a:pPr algn="l" eaLnBrk="1" hangingPunct="1"/>
            <a:r>
              <a:rPr lang="cs-CZ" altLang="cs-CZ" sz="3400" b="1" dirty="0" smtClean="0">
                <a:solidFill>
                  <a:srgbClr val="CC0000"/>
                </a:solidFill>
                <a:latin typeface="Arial" charset="0"/>
                <a:cs typeface="Arial" charset="0"/>
              </a:rPr>
              <a:t>§ 11 – Další omezení</a:t>
            </a:r>
            <a:r>
              <a:rPr lang="cs-CZ" altLang="cs-CZ" sz="3400" dirty="0" smtClean="0">
                <a:solidFill>
                  <a:srgbClr val="CC0000"/>
                </a:solidFill>
                <a:latin typeface="Arial" charset="0"/>
                <a:cs typeface="Arial" charset="0"/>
              </a:rPr>
              <a:t> práva na informace</a:t>
            </a:r>
            <a:r>
              <a:rPr lang="cs-CZ" altLang="cs-CZ" sz="2800" dirty="0" smtClean="0">
                <a:solidFill>
                  <a:srgbClr val="CC0000"/>
                </a:solidFill>
                <a:latin typeface="Arial" charset="0"/>
                <a:cs typeface="Arial" charset="0"/>
              </a:rPr>
              <a:t/>
            </a:r>
            <a:br>
              <a:rPr lang="cs-CZ" altLang="cs-CZ" sz="2800" dirty="0" smtClean="0">
                <a:solidFill>
                  <a:srgbClr val="CC0000"/>
                </a:solidFill>
                <a:latin typeface="Arial" charset="0"/>
                <a:cs typeface="Arial" charset="0"/>
              </a:rPr>
            </a:br>
            <a:r>
              <a:rPr lang="cs-CZ" altLang="cs-CZ" sz="2400" dirty="0" smtClean="0">
                <a:solidFill>
                  <a:srgbClr val="CC0000"/>
                </a:solidFill>
                <a:latin typeface="Arial" charset="0"/>
                <a:cs typeface="Arial" charset="0"/>
              </a:rPr>
              <a:t>odst. 2 (obligatorní = neposkytne, tj. nesmí poskytnout)</a:t>
            </a:r>
          </a:p>
        </p:txBody>
      </p:sp>
      <p:sp>
        <p:nvSpPr>
          <p:cNvPr id="143363" name="Rectangle 3"/>
          <p:cNvSpPr>
            <a:spLocks noGrp="1" noChangeArrowheads="1"/>
          </p:cNvSpPr>
          <p:nvPr>
            <p:ph type="body" idx="1"/>
          </p:nvPr>
        </p:nvSpPr>
        <p:spPr>
          <a:xfrm>
            <a:off x="457200" y="1484313"/>
            <a:ext cx="8291513" cy="4968875"/>
          </a:xfrm>
        </p:spPr>
        <p:txBody>
          <a:bodyPr/>
          <a:lstStyle/>
          <a:p>
            <a:pPr eaLnBrk="1" hangingPunct="1">
              <a:buFontTx/>
              <a:buNone/>
            </a:pPr>
            <a:r>
              <a:rPr lang="cs-CZ" altLang="cs-CZ" sz="2300" dirty="0" smtClean="0">
                <a:latin typeface="Arial" charset="0"/>
                <a:cs typeface="Arial" charset="0"/>
              </a:rPr>
              <a:t>(2) Povinný subjekt informaci neposkytne, pokud:</a:t>
            </a:r>
          </a:p>
          <a:p>
            <a:pPr eaLnBrk="1" hangingPunct="1">
              <a:spcBef>
                <a:spcPts val="1800"/>
              </a:spcBef>
              <a:buFontTx/>
              <a:buNone/>
            </a:pPr>
            <a:r>
              <a:rPr lang="cs-CZ" altLang="cs-CZ" sz="2300" dirty="0" smtClean="0">
                <a:latin typeface="Arial" charset="0"/>
                <a:cs typeface="Arial" charset="0"/>
              </a:rPr>
              <a:t>a) jde o </a:t>
            </a:r>
            <a:r>
              <a:rPr lang="cs-CZ" altLang="cs-CZ" sz="2300" u="sng" dirty="0" smtClean="0">
                <a:latin typeface="Arial" charset="0"/>
                <a:cs typeface="Arial" charset="0"/>
              </a:rPr>
              <a:t>informaci vzniklou bez použití veřejných prostředků, která byla předána osobou, jež k tomu neměla povinnost</a:t>
            </a:r>
            <a:endParaRPr lang="cs-CZ" altLang="cs-CZ" sz="2300" dirty="0" smtClean="0">
              <a:latin typeface="Arial" charset="0"/>
              <a:cs typeface="Arial" charset="0"/>
            </a:endParaRPr>
          </a:p>
          <a:p>
            <a:pPr eaLnBrk="1" hangingPunct="1">
              <a:buFontTx/>
              <a:buNone/>
            </a:pPr>
            <a:r>
              <a:rPr lang="cs-CZ" altLang="cs-CZ" sz="2300" i="1" dirty="0" smtClean="0">
                <a:latin typeface="Arial" charset="0"/>
                <a:cs typeface="Arial" charset="0"/>
              </a:rPr>
              <a:t>	→ např. podání občanů, žádosti o dotace před přidělením</a:t>
            </a:r>
          </a:p>
          <a:p>
            <a:pPr eaLnBrk="1" hangingPunct="1">
              <a:spcBef>
                <a:spcPts val="1800"/>
              </a:spcBef>
              <a:buFontTx/>
              <a:buNone/>
            </a:pPr>
            <a:r>
              <a:rPr lang="cs-CZ" altLang="cs-CZ" sz="2300" dirty="0" smtClean="0">
                <a:latin typeface="Arial" charset="0"/>
                <a:cs typeface="Arial" charset="0"/>
              </a:rPr>
              <a:t>b) ji </a:t>
            </a:r>
            <a:r>
              <a:rPr lang="cs-CZ" altLang="cs-CZ" sz="2300" u="sng" dirty="0" smtClean="0">
                <a:latin typeface="Arial" charset="0"/>
                <a:cs typeface="Arial" charset="0"/>
              </a:rPr>
              <a:t>zveřejňuje v předem stanovených pravidelných obdobích</a:t>
            </a:r>
            <a:endParaRPr lang="cs-CZ" altLang="cs-CZ" sz="2300" dirty="0" smtClean="0">
              <a:latin typeface="Arial" charset="0"/>
              <a:cs typeface="Arial" charset="0"/>
            </a:endParaRPr>
          </a:p>
          <a:p>
            <a:pPr eaLnBrk="1" hangingPunct="1">
              <a:buFontTx/>
              <a:buNone/>
            </a:pPr>
            <a:r>
              <a:rPr lang="cs-CZ" altLang="cs-CZ" sz="2300" i="1" dirty="0" smtClean="0">
                <a:latin typeface="Arial" charset="0"/>
                <a:cs typeface="Arial" charset="0"/>
              </a:rPr>
              <a:t>	→ např. informace zveřejňované ČSÚ, ČNB aj.</a:t>
            </a:r>
          </a:p>
          <a:p>
            <a:pPr eaLnBrk="1" hangingPunct="1">
              <a:spcBef>
                <a:spcPts val="1800"/>
              </a:spcBef>
              <a:buFontTx/>
              <a:buNone/>
            </a:pPr>
            <a:r>
              <a:rPr lang="cs-CZ" altLang="cs-CZ" sz="2300" dirty="0" smtClean="0">
                <a:latin typeface="Arial" charset="0"/>
                <a:cs typeface="Arial" charset="0"/>
              </a:rPr>
              <a:t>c) by tím byla porušena ochrana práv třetích osob k předmětu </a:t>
            </a:r>
            <a:r>
              <a:rPr lang="cs-CZ" altLang="cs-CZ" sz="2300" u="sng" dirty="0" smtClean="0">
                <a:latin typeface="Arial" charset="0"/>
                <a:cs typeface="Arial" charset="0"/>
              </a:rPr>
              <a:t>práva autorského</a:t>
            </a:r>
            <a:r>
              <a:rPr lang="cs-CZ" altLang="cs-CZ" sz="2300" dirty="0" smtClean="0">
                <a:latin typeface="Arial" charset="0"/>
                <a:cs typeface="Arial" charset="0"/>
              </a:rPr>
              <a:t> </a:t>
            </a:r>
            <a:r>
              <a:rPr lang="cs-CZ" altLang="cs-CZ" sz="2300" dirty="0" smtClean="0">
                <a:solidFill>
                  <a:srgbClr val="FFC000"/>
                </a:solidFill>
                <a:latin typeface="Arial" charset="0"/>
                <a:cs typeface="Arial" charset="0"/>
              </a:rPr>
              <a:t>nebo práv souvisejících</a:t>
            </a:r>
            <a:r>
              <a:rPr lang="cs-CZ" altLang="cs-CZ" sz="2300" dirty="0" smtClean="0">
                <a:latin typeface="Arial" charset="0"/>
                <a:cs typeface="Arial" charset="0"/>
              </a:rPr>
              <a:t> </a:t>
            </a:r>
            <a:r>
              <a:rPr lang="cs-CZ" altLang="cs-CZ" sz="2300" i="1" dirty="0" smtClean="0">
                <a:solidFill>
                  <a:srgbClr val="FFFF00"/>
                </a:solidFill>
                <a:latin typeface="Arial" charset="0"/>
                <a:cs typeface="Arial" charset="0"/>
              </a:rPr>
              <a:t>(pozor § 14a!)</a:t>
            </a:r>
          </a:p>
          <a:p>
            <a:pPr eaLnBrk="1" hangingPunct="1">
              <a:spcBef>
                <a:spcPts val="1800"/>
              </a:spcBef>
              <a:buFontTx/>
              <a:buNone/>
            </a:pPr>
            <a:r>
              <a:rPr lang="cs-CZ" altLang="cs-CZ" sz="2300" dirty="0" smtClean="0">
                <a:solidFill>
                  <a:srgbClr val="FFC000"/>
                </a:solidFill>
                <a:latin typeface="Arial" charset="0"/>
                <a:cs typeface="Arial" charset="0"/>
              </a:rPr>
              <a:t>d) jde o informaci, která se </a:t>
            </a:r>
            <a:r>
              <a:rPr lang="cs-CZ" altLang="cs-CZ" sz="2300" dirty="0">
                <a:solidFill>
                  <a:srgbClr val="FFC000"/>
                </a:solidFill>
                <a:latin typeface="Arial" charset="0"/>
                <a:cs typeface="Arial" charset="0"/>
              </a:rPr>
              <a:t>týká stability finančního </a:t>
            </a:r>
            <a:r>
              <a:rPr lang="cs-CZ" altLang="cs-CZ" sz="2300" dirty="0" smtClean="0">
                <a:solidFill>
                  <a:srgbClr val="FFC000"/>
                </a:solidFill>
                <a:latin typeface="Arial" charset="0"/>
                <a:cs typeface="Arial" charset="0"/>
              </a:rPr>
              <a:t>systému</a:t>
            </a:r>
            <a:r>
              <a:rPr lang="cs-CZ" altLang="cs-CZ" sz="2300" dirty="0">
                <a:solidFill>
                  <a:srgbClr val="FFC000"/>
                </a:solidFill>
                <a:latin typeface="Arial" charset="0"/>
                <a:cs typeface="Arial" charset="0"/>
              </a:rPr>
              <a:t> </a:t>
            </a:r>
            <a:r>
              <a:rPr lang="cs-CZ" altLang="cs-CZ" sz="2300" i="1" dirty="0" smtClean="0">
                <a:latin typeface="Arial" charset="0"/>
                <a:cs typeface="Arial" charset="0"/>
              </a:rPr>
              <a:t> → </a:t>
            </a:r>
            <a:r>
              <a:rPr lang="cs-CZ" altLang="cs-CZ" sz="2300" i="1" dirty="0" smtClean="0">
                <a:solidFill>
                  <a:srgbClr val="FFC000"/>
                </a:solidFill>
                <a:latin typeface="Arial" charset="0"/>
                <a:cs typeface="Arial" charset="0"/>
              </a:rPr>
              <a:t>§ </a:t>
            </a:r>
            <a:r>
              <a:rPr lang="cs-CZ" altLang="cs-CZ" sz="2300" i="1" dirty="0">
                <a:solidFill>
                  <a:srgbClr val="FFC000"/>
                </a:solidFill>
                <a:latin typeface="Arial" charset="0"/>
                <a:cs typeface="Arial" charset="0"/>
              </a:rPr>
              <a:t>2 zákona č. 6/1993 Sb., o </a:t>
            </a:r>
            <a:r>
              <a:rPr lang="cs-CZ" altLang="cs-CZ" sz="2300" i="1" dirty="0" smtClean="0">
                <a:solidFill>
                  <a:srgbClr val="FFC000"/>
                </a:solidFill>
                <a:latin typeface="Arial" charset="0"/>
                <a:cs typeface="Arial" charset="0"/>
              </a:rPr>
              <a:t>ČNB (nebylo součástí návrhu MV, vyhovění připomínce ČNB na vládě) </a:t>
            </a:r>
          </a:p>
        </p:txBody>
      </p:sp>
    </p:spTree>
  </p:cSld>
  <p:clrMapOvr>
    <a:masterClrMapping/>
  </p:clrMapOvr>
  <p:transition spd="med">
    <p:cut/>
    <p:sndAc>
      <p:stSnd>
        <p:snd r:embed="rId2" name="arrow.wav"/>
      </p:stSnd>
    </p:sndAc>
  </p:transition>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a:xfrm>
            <a:off x="206375" y="117475"/>
            <a:ext cx="8686800" cy="1008063"/>
          </a:xfrm>
        </p:spPr>
        <p:txBody>
          <a:bodyPr/>
          <a:lstStyle/>
          <a:p>
            <a:pPr eaLnBrk="1" hangingPunct="1"/>
            <a:r>
              <a:rPr lang="cs-CZ" altLang="cs-CZ" sz="3800" b="1" dirty="0" smtClean="0">
                <a:solidFill>
                  <a:srgbClr val="CC0000"/>
                </a:solidFill>
                <a:latin typeface="Arial" charset="0"/>
                <a:cs typeface="Arial" charset="0"/>
              </a:rPr>
              <a:t>Judikatura</a:t>
            </a:r>
            <a:r>
              <a:rPr lang="en-US" altLang="cs-CZ" sz="3800" b="1" dirty="0" smtClean="0">
                <a:solidFill>
                  <a:srgbClr val="CC0000"/>
                </a:solidFill>
                <a:latin typeface="Arial" charset="0"/>
                <a:cs typeface="Arial" charset="0"/>
              </a:rPr>
              <a:t> k</a:t>
            </a:r>
            <a:r>
              <a:rPr lang="cs-CZ" altLang="cs-CZ" sz="3800" b="1" dirty="0" smtClean="0">
                <a:solidFill>
                  <a:srgbClr val="CC0000"/>
                </a:solidFill>
                <a:latin typeface="Arial" charset="0"/>
                <a:cs typeface="Arial" charset="0"/>
              </a:rPr>
              <a:t> informacím od 3. osob</a:t>
            </a:r>
          </a:p>
        </p:txBody>
      </p:sp>
      <p:sp>
        <p:nvSpPr>
          <p:cNvPr id="372739" name="Rectangle 3"/>
          <p:cNvSpPr>
            <a:spLocks noChangeArrowheads="1"/>
          </p:cNvSpPr>
          <p:nvPr/>
        </p:nvSpPr>
        <p:spPr bwMode="auto">
          <a:xfrm>
            <a:off x="539750" y="3213100"/>
            <a:ext cx="8208963" cy="1754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defRPr/>
            </a:pPr>
            <a:r>
              <a:rPr lang="cs-CZ" sz="2700" i="1" dirty="0">
                <a:solidFill>
                  <a:schemeClr val="tx1"/>
                </a:solidFill>
                <a:cs typeface="+mn-cs"/>
              </a:rPr>
              <a:t>Povinný subjekt se nemůže zprostit povinnosti poskytnout informace tvrzením, že celá smlouva obsahuje informace poskytnuté druhou smluvní stranou.</a:t>
            </a:r>
          </a:p>
        </p:txBody>
      </p:sp>
      <p:sp>
        <p:nvSpPr>
          <p:cNvPr id="144388" name="Rectangle 4"/>
          <p:cNvSpPr>
            <a:spLocks noChangeArrowheads="1"/>
          </p:cNvSpPr>
          <p:nvPr/>
        </p:nvSpPr>
        <p:spPr bwMode="auto">
          <a:xfrm>
            <a:off x="2339975" y="1420813"/>
            <a:ext cx="6551613"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Arial Unicode MS" pitchFamily="34" charset="-128"/>
              </a:defRPr>
            </a:lvl1pPr>
            <a:lvl2pPr marL="742950" indent="-285750" algn="l" eaLnBrk="0" hangingPunct="0">
              <a:spcBef>
                <a:spcPct val="20000"/>
              </a:spcBef>
              <a:buChar char="–"/>
              <a:defRPr sz="2800">
                <a:solidFill>
                  <a:schemeClr val="tx1"/>
                </a:solidFill>
                <a:latin typeface="Arial Unicode MS" pitchFamily="34" charset="-128"/>
              </a:defRPr>
            </a:lvl2pPr>
            <a:lvl3pPr marL="1143000" indent="-228600" algn="l" eaLnBrk="0" hangingPunct="0">
              <a:spcBef>
                <a:spcPct val="20000"/>
              </a:spcBef>
              <a:buChar char="•"/>
              <a:defRPr sz="2400">
                <a:solidFill>
                  <a:schemeClr val="tx1"/>
                </a:solidFill>
                <a:latin typeface="Arial Unicode MS" pitchFamily="34" charset="-128"/>
              </a:defRPr>
            </a:lvl3pPr>
            <a:lvl4pPr marL="1600200" indent="-228600" algn="l" eaLnBrk="0" hangingPunct="0">
              <a:spcBef>
                <a:spcPct val="20000"/>
              </a:spcBef>
              <a:buChar char="–"/>
              <a:defRPr sz="2000">
                <a:solidFill>
                  <a:schemeClr val="tx1"/>
                </a:solidFill>
                <a:latin typeface="Arial Unicode MS" pitchFamily="34" charset="-128"/>
              </a:defRPr>
            </a:lvl4pPr>
            <a:lvl5pPr marL="2057400" indent="-228600" algn="l" eaLnBrk="0" hangingPunct="0">
              <a:spcBef>
                <a:spcPct val="20000"/>
              </a:spcBef>
              <a:buChar char="»"/>
              <a:defRPr sz="2000">
                <a:solidFill>
                  <a:schemeClr val="tx1"/>
                </a:solidFill>
                <a:latin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Arial Unicode MS" pitchFamily="34" charset="-128"/>
              </a:defRPr>
            </a:lvl9pPr>
          </a:lstStyle>
          <a:p>
            <a:pPr eaLnBrk="1" hangingPunct="1">
              <a:spcBef>
                <a:spcPct val="0"/>
              </a:spcBef>
              <a:buFontTx/>
              <a:buNone/>
            </a:pPr>
            <a:r>
              <a:rPr lang="cs-CZ" altLang="cs-CZ" sz="2400" b="1" dirty="0">
                <a:solidFill>
                  <a:srgbClr val="FFFF00"/>
                </a:solidFill>
              </a:rPr>
              <a:t>Rozsudek NSS</a:t>
            </a:r>
            <a:r>
              <a:rPr lang="cs-CZ" altLang="cs-CZ" sz="2400" b="1" dirty="0">
                <a:solidFill>
                  <a:srgbClr val="FFFF00"/>
                </a:solidFill>
                <a:latin typeface="Tahoma" pitchFamily="34" charset="0"/>
              </a:rPr>
              <a:t> z 3</a:t>
            </a:r>
            <a:r>
              <a:rPr lang="cs-CZ" altLang="cs-CZ" sz="2400" b="1" dirty="0">
                <a:solidFill>
                  <a:srgbClr val="FFFF00"/>
                </a:solidFill>
              </a:rPr>
              <a:t>1. 7. 2006,  A 2/2003</a:t>
            </a:r>
          </a:p>
          <a:p>
            <a:pPr eaLnBrk="1" hangingPunct="1">
              <a:spcBef>
                <a:spcPct val="0"/>
              </a:spcBef>
              <a:buFontTx/>
              <a:buNone/>
            </a:pPr>
            <a:r>
              <a:rPr lang="cs-CZ" altLang="cs-CZ" sz="2400" dirty="0">
                <a:solidFill>
                  <a:srgbClr val="FFFF00"/>
                </a:solidFill>
              </a:rPr>
              <a:t>(1469</a:t>
            </a:r>
            <a:r>
              <a:rPr lang="cs-CZ" altLang="cs-CZ" sz="2400" dirty="0">
                <a:solidFill>
                  <a:srgbClr val="FFFF00"/>
                </a:solidFill>
                <a:latin typeface="Arial" charset="0"/>
              </a:rPr>
              <a:t>/2008 Sb. NSS; kauza „Ruský dluh“)</a:t>
            </a:r>
            <a:endParaRPr lang="cs-CZ" altLang="cs-CZ" sz="2400" dirty="0">
              <a:solidFill>
                <a:srgbClr val="FFFF00"/>
              </a:solidFill>
            </a:endParaRPr>
          </a:p>
          <a:p>
            <a:pPr eaLnBrk="1" hangingPunct="1">
              <a:spcBef>
                <a:spcPts val="1800"/>
              </a:spcBef>
              <a:buFontTx/>
              <a:buNone/>
            </a:pPr>
            <a:r>
              <a:rPr lang="cs-CZ" altLang="cs-CZ" sz="2400" dirty="0"/>
              <a:t>Žadatel </a:t>
            </a:r>
            <a:r>
              <a:rPr lang="cs-CZ" altLang="cs-CZ" sz="2400" dirty="0">
                <a:latin typeface="Tahoma" pitchFamily="34" charset="0"/>
              </a:rPr>
              <a:t>proti Ministerstvu financí</a:t>
            </a:r>
          </a:p>
        </p:txBody>
      </p:sp>
      <p:pic>
        <p:nvPicPr>
          <p:cNvPr id="144389" name="Picture 5" descr="sbirka_2004_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1290638"/>
            <a:ext cx="1295400" cy="170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cut/>
    <p:sndAc>
      <p:stSnd>
        <p:snd r:embed="rId2" name="arrow.wav"/>
      </p:stSnd>
    </p:sndAc>
  </p:transition>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a:xfrm>
            <a:off x="206375" y="117475"/>
            <a:ext cx="8686800" cy="1008063"/>
          </a:xfrm>
        </p:spPr>
        <p:txBody>
          <a:bodyPr/>
          <a:lstStyle/>
          <a:p>
            <a:pPr eaLnBrk="1" hangingPunct="1"/>
            <a:r>
              <a:rPr lang="cs-CZ" altLang="cs-CZ" sz="3800" b="1" dirty="0" smtClean="0">
                <a:solidFill>
                  <a:srgbClr val="CC0000"/>
                </a:solidFill>
                <a:latin typeface="Arial" charset="0"/>
                <a:cs typeface="Arial" charset="0"/>
              </a:rPr>
              <a:t>Judikatura</a:t>
            </a:r>
            <a:r>
              <a:rPr lang="en-US" altLang="cs-CZ" sz="3800" b="1" dirty="0" smtClean="0">
                <a:solidFill>
                  <a:srgbClr val="CC0000"/>
                </a:solidFill>
                <a:latin typeface="Arial" charset="0"/>
                <a:cs typeface="Arial" charset="0"/>
              </a:rPr>
              <a:t> k</a:t>
            </a:r>
            <a:r>
              <a:rPr lang="cs-CZ" altLang="cs-CZ" sz="3800" b="1" dirty="0" smtClean="0">
                <a:solidFill>
                  <a:srgbClr val="CC0000"/>
                </a:solidFill>
                <a:latin typeface="Arial" charset="0"/>
                <a:cs typeface="Arial" charset="0"/>
              </a:rPr>
              <a:t> informacím od 3. osob</a:t>
            </a:r>
          </a:p>
        </p:txBody>
      </p:sp>
      <p:sp>
        <p:nvSpPr>
          <p:cNvPr id="372739" name="Rectangle 3"/>
          <p:cNvSpPr>
            <a:spLocks noChangeArrowheads="1"/>
          </p:cNvSpPr>
          <p:nvPr/>
        </p:nvSpPr>
        <p:spPr bwMode="auto">
          <a:xfrm>
            <a:off x="539750" y="3213100"/>
            <a:ext cx="8208963" cy="281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defRPr/>
            </a:pPr>
            <a:r>
              <a:rPr lang="cs-CZ" sz="2700" i="1" dirty="0">
                <a:solidFill>
                  <a:schemeClr val="tx1"/>
                </a:solidFill>
                <a:cs typeface="+mn-cs"/>
              </a:rPr>
              <a:t>Odevzdáním nabídky uchazeče zadavateli veřejné zakázky se stávají informace v této nabídce součástí veřejné soutěže, a tudíž i veřejně dostupným zdrojem informací podléhajícím veřejné kontrole. </a:t>
            </a:r>
          </a:p>
          <a:p>
            <a:pPr algn="l">
              <a:spcBef>
                <a:spcPts val="1800"/>
              </a:spcBef>
              <a:defRPr/>
            </a:pPr>
            <a:r>
              <a:rPr lang="cs-CZ" sz="2700" i="1" dirty="0">
                <a:solidFill>
                  <a:schemeClr val="tx1"/>
                </a:solidFill>
                <a:cs typeface="+mn-cs"/>
              </a:rPr>
              <a:t>Nesouhlas uchazeče nemá relevanci s ohledem na zásadu transparentnosti podle § 6 ZVZ.</a:t>
            </a:r>
            <a:endParaRPr lang="cs-CZ" sz="2700" i="1" dirty="0">
              <a:solidFill>
                <a:schemeClr val="tx1"/>
              </a:solidFill>
              <a:effectLst>
                <a:outerShdw blurRad="38100" dist="38100" dir="2700000" algn="tl">
                  <a:srgbClr val="000000"/>
                </a:outerShdw>
              </a:effectLst>
              <a:cs typeface="+mn-cs"/>
            </a:endParaRPr>
          </a:p>
        </p:txBody>
      </p:sp>
      <p:sp>
        <p:nvSpPr>
          <p:cNvPr id="145412" name="Rectangle 4"/>
          <p:cNvSpPr>
            <a:spLocks noChangeArrowheads="1"/>
          </p:cNvSpPr>
          <p:nvPr/>
        </p:nvSpPr>
        <p:spPr bwMode="auto">
          <a:xfrm>
            <a:off x="2339975" y="1420813"/>
            <a:ext cx="6408738"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Arial Unicode MS" pitchFamily="34" charset="-128"/>
              </a:defRPr>
            </a:lvl1pPr>
            <a:lvl2pPr marL="742950" indent="-285750" algn="l" eaLnBrk="0" hangingPunct="0">
              <a:spcBef>
                <a:spcPct val="20000"/>
              </a:spcBef>
              <a:buChar char="–"/>
              <a:defRPr sz="2800">
                <a:solidFill>
                  <a:schemeClr val="tx1"/>
                </a:solidFill>
                <a:latin typeface="Arial Unicode MS" pitchFamily="34" charset="-128"/>
              </a:defRPr>
            </a:lvl2pPr>
            <a:lvl3pPr marL="1143000" indent="-228600" algn="l" eaLnBrk="0" hangingPunct="0">
              <a:spcBef>
                <a:spcPct val="20000"/>
              </a:spcBef>
              <a:buChar char="•"/>
              <a:defRPr sz="2400">
                <a:solidFill>
                  <a:schemeClr val="tx1"/>
                </a:solidFill>
                <a:latin typeface="Arial Unicode MS" pitchFamily="34" charset="-128"/>
              </a:defRPr>
            </a:lvl3pPr>
            <a:lvl4pPr marL="1600200" indent="-228600" algn="l" eaLnBrk="0" hangingPunct="0">
              <a:spcBef>
                <a:spcPct val="20000"/>
              </a:spcBef>
              <a:buChar char="–"/>
              <a:defRPr sz="2000">
                <a:solidFill>
                  <a:schemeClr val="tx1"/>
                </a:solidFill>
                <a:latin typeface="Arial Unicode MS" pitchFamily="34" charset="-128"/>
              </a:defRPr>
            </a:lvl4pPr>
            <a:lvl5pPr marL="2057400" indent="-228600" algn="l" eaLnBrk="0" hangingPunct="0">
              <a:spcBef>
                <a:spcPct val="20000"/>
              </a:spcBef>
              <a:buChar char="»"/>
              <a:defRPr sz="2000">
                <a:solidFill>
                  <a:schemeClr val="tx1"/>
                </a:solidFill>
                <a:latin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Arial Unicode MS" pitchFamily="34" charset="-128"/>
              </a:defRPr>
            </a:lvl9pPr>
          </a:lstStyle>
          <a:p>
            <a:pPr eaLnBrk="1" hangingPunct="1">
              <a:spcBef>
                <a:spcPct val="0"/>
              </a:spcBef>
              <a:buFontTx/>
              <a:buNone/>
            </a:pPr>
            <a:r>
              <a:rPr lang="cs-CZ" altLang="cs-CZ" sz="2400" b="1" dirty="0">
                <a:solidFill>
                  <a:srgbClr val="FFFF00"/>
                </a:solidFill>
              </a:rPr>
              <a:t>Rozsudek KS UL</a:t>
            </a:r>
            <a:r>
              <a:rPr lang="cs-CZ" altLang="cs-CZ" sz="2400" b="1" dirty="0">
                <a:solidFill>
                  <a:srgbClr val="FFFF00"/>
                </a:solidFill>
                <a:latin typeface="Tahoma" pitchFamily="34" charset="0"/>
              </a:rPr>
              <a:t> </a:t>
            </a:r>
            <a:r>
              <a:rPr lang="cs-CZ" altLang="cs-CZ" sz="2400" dirty="0">
                <a:solidFill>
                  <a:srgbClr val="FFFF00"/>
                </a:solidFill>
                <a:latin typeface="Tahoma" pitchFamily="34" charset="0"/>
              </a:rPr>
              <a:t>z 25</a:t>
            </a:r>
            <a:r>
              <a:rPr lang="cs-CZ" altLang="cs-CZ" sz="2400" dirty="0">
                <a:solidFill>
                  <a:srgbClr val="FFFF00"/>
                </a:solidFill>
              </a:rPr>
              <a:t>.4.2012, 15 Ca 89/2009</a:t>
            </a:r>
          </a:p>
          <a:p>
            <a:pPr eaLnBrk="1" hangingPunct="1">
              <a:spcBef>
                <a:spcPct val="0"/>
              </a:spcBef>
              <a:buFontTx/>
              <a:buNone/>
            </a:pPr>
            <a:r>
              <a:rPr lang="cs-CZ" altLang="cs-CZ" sz="2400" dirty="0">
                <a:solidFill>
                  <a:srgbClr val="FFFF00"/>
                </a:solidFill>
              </a:rPr>
              <a:t>(2694</a:t>
            </a:r>
            <a:r>
              <a:rPr lang="cs-CZ" altLang="cs-CZ" sz="2400" dirty="0">
                <a:solidFill>
                  <a:srgbClr val="FFFF00"/>
                </a:solidFill>
                <a:latin typeface="Arial" charset="0"/>
              </a:rPr>
              <a:t>/2012 Sb. NSS !)</a:t>
            </a:r>
            <a:endParaRPr lang="cs-CZ" altLang="cs-CZ" sz="2400" dirty="0">
              <a:solidFill>
                <a:srgbClr val="FFFF00"/>
              </a:solidFill>
            </a:endParaRPr>
          </a:p>
          <a:p>
            <a:pPr eaLnBrk="1" hangingPunct="1">
              <a:spcBef>
                <a:spcPts val="1800"/>
              </a:spcBef>
              <a:buFontTx/>
              <a:buNone/>
            </a:pPr>
            <a:r>
              <a:rPr lang="cs-CZ" altLang="cs-CZ" sz="2400" dirty="0"/>
              <a:t>Žadatel </a:t>
            </a:r>
            <a:r>
              <a:rPr lang="cs-CZ" altLang="cs-CZ" sz="2400" dirty="0">
                <a:latin typeface="Tahoma" pitchFamily="34" charset="0"/>
              </a:rPr>
              <a:t>proti KÚ ÚstK (a městu Žatec)</a:t>
            </a:r>
          </a:p>
        </p:txBody>
      </p:sp>
      <p:pic>
        <p:nvPicPr>
          <p:cNvPr id="145413" name="Picture 5" descr="sbirka_2004_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1290638"/>
            <a:ext cx="1295400" cy="170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cut/>
    <p:sndAc>
      <p:stSnd>
        <p:snd r:embed="rId2" name="arrow.wav"/>
      </p:stSnd>
    </p:sndAc>
  </p:transition>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a:xfrm>
            <a:off x="277813" y="188913"/>
            <a:ext cx="8686800" cy="1008062"/>
          </a:xfrm>
        </p:spPr>
        <p:txBody>
          <a:bodyPr/>
          <a:lstStyle/>
          <a:p>
            <a:pPr eaLnBrk="1" hangingPunct="1"/>
            <a:r>
              <a:rPr lang="cs-CZ" altLang="cs-CZ" sz="3800" b="1" dirty="0" smtClean="0">
                <a:solidFill>
                  <a:srgbClr val="CC0000"/>
                </a:solidFill>
                <a:latin typeface="Arial" charset="0"/>
                <a:cs typeface="Arial" charset="0"/>
              </a:rPr>
              <a:t>Judikatura</a:t>
            </a:r>
            <a:r>
              <a:rPr lang="en-US" altLang="cs-CZ" sz="3800" b="1" dirty="0" smtClean="0">
                <a:solidFill>
                  <a:srgbClr val="CC0000"/>
                </a:solidFill>
                <a:latin typeface="Arial" charset="0"/>
                <a:cs typeface="Arial" charset="0"/>
              </a:rPr>
              <a:t> k</a:t>
            </a:r>
            <a:r>
              <a:rPr lang="cs-CZ" altLang="cs-CZ" sz="3800" b="1" dirty="0" smtClean="0">
                <a:solidFill>
                  <a:srgbClr val="CC0000"/>
                </a:solidFill>
                <a:latin typeface="Arial" charset="0"/>
                <a:cs typeface="Arial" charset="0"/>
              </a:rPr>
              <a:t> informacím od 3. osob</a:t>
            </a:r>
            <a:endParaRPr lang="cs-CZ" altLang="cs-CZ" b="1" dirty="0" smtClean="0">
              <a:solidFill>
                <a:srgbClr val="CC0000"/>
              </a:solidFill>
              <a:latin typeface="Arial" charset="0"/>
              <a:cs typeface="Arial" charset="0"/>
            </a:endParaRPr>
          </a:p>
        </p:txBody>
      </p:sp>
      <p:sp>
        <p:nvSpPr>
          <p:cNvPr id="372739" name="Rectangle 3"/>
          <p:cNvSpPr>
            <a:spLocks noChangeArrowheads="1"/>
          </p:cNvSpPr>
          <p:nvPr/>
        </p:nvSpPr>
        <p:spPr bwMode="auto">
          <a:xfrm>
            <a:off x="539750" y="2882900"/>
            <a:ext cx="7920038" cy="3154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ts val="1200"/>
              </a:spcBef>
              <a:defRPr/>
            </a:pPr>
            <a:r>
              <a:rPr lang="cs-CZ" sz="2700" i="1" dirty="0">
                <a:solidFill>
                  <a:schemeClr val="tx1"/>
                </a:solidFill>
                <a:cs typeface="+mn-cs"/>
              </a:rPr>
              <a:t>Rozhodnutím účastnit se výběrového řízení jsou uchazeči nuceni respektovat veřejný charakter a požadavek jeho veřejné kontroly. Podáním nabídek tak vyjadřují svou vůli (souhlas) se režimu veřejného výběrového řízení podrobit.</a:t>
            </a:r>
          </a:p>
          <a:p>
            <a:pPr algn="l">
              <a:spcBef>
                <a:spcPts val="1200"/>
              </a:spcBef>
              <a:defRPr/>
            </a:pPr>
            <a:r>
              <a:rPr lang="cs-CZ" sz="2700" dirty="0">
                <a:solidFill>
                  <a:srgbClr val="FFFF00"/>
                </a:solidFill>
                <a:cs typeface="+mn-cs"/>
              </a:rPr>
              <a:t>→ tj. Samotným podáním nabídky uchazeč souhlasí s jejím poskytnutím podle § 11/2a InfZ!!</a:t>
            </a:r>
          </a:p>
        </p:txBody>
      </p:sp>
      <p:sp>
        <p:nvSpPr>
          <p:cNvPr id="146436" name="Rectangle 4"/>
          <p:cNvSpPr>
            <a:spLocks noChangeArrowheads="1"/>
          </p:cNvSpPr>
          <p:nvPr/>
        </p:nvSpPr>
        <p:spPr bwMode="auto">
          <a:xfrm>
            <a:off x="539750" y="1268413"/>
            <a:ext cx="8280400" cy="18004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Arial Unicode MS" pitchFamily="34" charset="-128"/>
              </a:defRPr>
            </a:lvl1pPr>
            <a:lvl2pPr marL="742950" indent="-285750" algn="l" eaLnBrk="0" hangingPunct="0">
              <a:spcBef>
                <a:spcPct val="20000"/>
              </a:spcBef>
              <a:buChar char="–"/>
              <a:defRPr sz="2800">
                <a:solidFill>
                  <a:schemeClr val="tx1"/>
                </a:solidFill>
                <a:latin typeface="Arial Unicode MS" pitchFamily="34" charset="-128"/>
              </a:defRPr>
            </a:lvl2pPr>
            <a:lvl3pPr marL="1143000" indent="-228600" algn="l" eaLnBrk="0" hangingPunct="0">
              <a:spcBef>
                <a:spcPct val="20000"/>
              </a:spcBef>
              <a:buChar char="•"/>
              <a:defRPr sz="2400">
                <a:solidFill>
                  <a:schemeClr val="tx1"/>
                </a:solidFill>
                <a:latin typeface="Arial Unicode MS" pitchFamily="34" charset="-128"/>
              </a:defRPr>
            </a:lvl3pPr>
            <a:lvl4pPr marL="1600200" indent="-228600" algn="l" eaLnBrk="0" hangingPunct="0">
              <a:spcBef>
                <a:spcPct val="20000"/>
              </a:spcBef>
              <a:buChar char="–"/>
              <a:defRPr sz="2000">
                <a:solidFill>
                  <a:schemeClr val="tx1"/>
                </a:solidFill>
                <a:latin typeface="Arial Unicode MS" pitchFamily="34" charset="-128"/>
              </a:defRPr>
            </a:lvl4pPr>
            <a:lvl5pPr marL="2057400" indent="-228600" algn="l" eaLnBrk="0" hangingPunct="0">
              <a:spcBef>
                <a:spcPct val="20000"/>
              </a:spcBef>
              <a:buChar char="»"/>
              <a:defRPr sz="2000">
                <a:solidFill>
                  <a:schemeClr val="tx1"/>
                </a:solidFill>
                <a:latin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Arial Unicode MS" pitchFamily="34" charset="-128"/>
              </a:defRPr>
            </a:lvl9pPr>
          </a:lstStyle>
          <a:p>
            <a:pPr eaLnBrk="1" hangingPunct="1">
              <a:spcBef>
                <a:spcPct val="0"/>
              </a:spcBef>
              <a:buFontTx/>
              <a:buNone/>
            </a:pPr>
            <a:r>
              <a:rPr lang="cs-CZ" altLang="cs-CZ" sz="2400" b="1" dirty="0">
                <a:solidFill>
                  <a:srgbClr val="FFFF00"/>
                </a:solidFill>
              </a:rPr>
              <a:t>Rozsudek NSS</a:t>
            </a:r>
            <a:r>
              <a:rPr lang="cs-CZ" altLang="cs-CZ" sz="2400" b="1" dirty="0">
                <a:solidFill>
                  <a:srgbClr val="FFFF00"/>
                </a:solidFill>
                <a:latin typeface="Tahoma" pitchFamily="34" charset="0"/>
              </a:rPr>
              <a:t> z 14</a:t>
            </a:r>
            <a:r>
              <a:rPr lang="cs-CZ" altLang="cs-CZ" sz="2400" b="1" dirty="0">
                <a:solidFill>
                  <a:srgbClr val="FFFF00"/>
                </a:solidFill>
              </a:rPr>
              <a:t>. 8. 2014, 10 A</a:t>
            </a:r>
            <a:r>
              <a:rPr lang="cs-CZ" altLang="cs-CZ" sz="2400" b="1" dirty="0">
                <a:solidFill>
                  <a:srgbClr val="FFFF00"/>
                </a:solidFill>
                <a:latin typeface="Tahoma" pitchFamily="34" charset="0"/>
              </a:rPr>
              <a:t>s</a:t>
            </a:r>
            <a:r>
              <a:rPr lang="cs-CZ" altLang="cs-CZ" sz="2400" b="1" dirty="0">
                <a:solidFill>
                  <a:srgbClr val="FFFF00"/>
                </a:solidFill>
              </a:rPr>
              <a:t> </a:t>
            </a:r>
            <a:r>
              <a:rPr lang="cs-CZ" altLang="cs-CZ" sz="2400" b="1" dirty="0" smtClean="0">
                <a:solidFill>
                  <a:srgbClr val="FFFF00"/>
                </a:solidFill>
              </a:rPr>
              <a:t>59/2014 (3126/2014 Sb. NSS)</a:t>
            </a:r>
            <a:endParaRPr lang="cs-CZ" altLang="cs-CZ" sz="2400" b="1" dirty="0">
              <a:solidFill>
                <a:srgbClr val="FFFF00"/>
              </a:solidFill>
            </a:endParaRPr>
          </a:p>
          <a:p>
            <a:pPr eaLnBrk="1" hangingPunct="1">
              <a:spcBef>
                <a:spcPts val="1800"/>
              </a:spcBef>
              <a:buFontTx/>
              <a:buNone/>
            </a:pPr>
            <a:r>
              <a:rPr lang="cs-CZ" altLang="cs-CZ" sz="2400" b="1" dirty="0"/>
              <a:t>euroAWK, s. r. o. </a:t>
            </a:r>
            <a:r>
              <a:rPr lang="cs-CZ" altLang="cs-CZ" sz="2400" dirty="0">
                <a:latin typeface="Tahoma" pitchFamily="34" charset="0"/>
              </a:rPr>
              <a:t>proti </a:t>
            </a:r>
            <a:r>
              <a:rPr lang="cs-CZ" altLang="cs-CZ" sz="2400" b="1" dirty="0" smtClean="0"/>
              <a:t>MV </a:t>
            </a:r>
            <a:r>
              <a:rPr lang="cs-CZ" altLang="cs-CZ" sz="2400" dirty="0" smtClean="0"/>
              <a:t>o poskytnutí </a:t>
            </a:r>
            <a:r>
              <a:rPr lang="cs-CZ" altLang="cs-CZ" sz="2400" dirty="0"/>
              <a:t>nabídek do výběrového </a:t>
            </a:r>
            <a:r>
              <a:rPr lang="cs-CZ" altLang="cs-CZ" sz="2400" dirty="0" smtClean="0"/>
              <a:t>řízení na pronájem majetku hl.m.Prahy)</a:t>
            </a:r>
            <a:endParaRPr lang="cs-CZ" altLang="cs-CZ" sz="2400" dirty="0">
              <a:latin typeface="Tahoma" pitchFamily="34" charset="0"/>
            </a:endParaRPr>
          </a:p>
        </p:txBody>
      </p:sp>
    </p:spTree>
  </p:cSld>
  <p:clrMapOvr>
    <a:masterClrMapping/>
  </p:clrMapOvr>
  <p:transition spd="med">
    <p:cut/>
    <p:sndAc>
      <p:stSnd>
        <p:snd r:embed="rId2" name="arrow.wav"/>
      </p:stSnd>
    </p:sndAc>
  </p:transition>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457200" y="117475"/>
            <a:ext cx="8229600" cy="1008063"/>
          </a:xfrm>
        </p:spPr>
        <p:txBody>
          <a:bodyPr/>
          <a:lstStyle/>
          <a:p>
            <a:pPr eaLnBrk="1" hangingPunct="1"/>
            <a:r>
              <a:rPr lang="cs-CZ" altLang="cs-CZ" sz="4000" b="1" dirty="0" smtClean="0">
                <a:solidFill>
                  <a:srgbClr val="CC0000"/>
                </a:solidFill>
                <a:latin typeface="Arial" charset="0"/>
                <a:cs typeface="Arial" charset="0"/>
              </a:rPr>
              <a:t>Ochrana informací v § 218 ZZVZ</a:t>
            </a:r>
          </a:p>
        </p:txBody>
      </p:sp>
      <p:sp>
        <p:nvSpPr>
          <p:cNvPr id="372739" name="Rectangle 3"/>
          <p:cNvSpPr>
            <a:spLocks noChangeArrowheads="1"/>
          </p:cNvSpPr>
          <p:nvPr/>
        </p:nvSpPr>
        <p:spPr bwMode="auto">
          <a:xfrm>
            <a:off x="539750" y="1225490"/>
            <a:ext cx="8208963" cy="4939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ts val="1200"/>
              </a:spcBef>
              <a:defRPr/>
            </a:pPr>
            <a:r>
              <a:rPr lang="cs-CZ" sz="2500" i="1" dirty="0">
                <a:solidFill>
                  <a:schemeClr val="tx1"/>
                </a:solidFill>
                <a:cs typeface="+mn-cs"/>
              </a:rPr>
              <a:t>(</a:t>
            </a:r>
            <a:r>
              <a:rPr lang="cs-CZ" sz="2500" i="1" dirty="0" smtClean="0">
                <a:solidFill>
                  <a:schemeClr val="tx1"/>
                </a:solidFill>
                <a:cs typeface="+mn-cs"/>
              </a:rPr>
              <a:t>1) Za </a:t>
            </a:r>
            <a:r>
              <a:rPr lang="cs-CZ" sz="2500" i="1" dirty="0">
                <a:solidFill>
                  <a:schemeClr val="tx1"/>
                </a:solidFill>
                <a:cs typeface="+mn-cs"/>
              </a:rPr>
              <a:t>důvěrné se považují údaje nebo sdělení, které dodavatel poskytl zadavateli v zadávacím řízení a označil je jako důvěrné.</a:t>
            </a:r>
          </a:p>
          <a:p>
            <a:pPr algn="l">
              <a:spcBef>
                <a:spcPts val="2400"/>
              </a:spcBef>
              <a:defRPr/>
            </a:pPr>
            <a:r>
              <a:rPr lang="cs-CZ" sz="2500" i="1" dirty="0">
                <a:solidFill>
                  <a:schemeClr val="tx1"/>
                </a:solidFill>
                <a:cs typeface="+mn-cs"/>
              </a:rPr>
              <a:t>(2</a:t>
            </a:r>
            <a:r>
              <a:rPr lang="cs-CZ" sz="2500" i="1" dirty="0" smtClean="0">
                <a:solidFill>
                  <a:schemeClr val="tx1"/>
                </a:solidFill>
                <a:cs typeface="+mn-cs"/>
              </a:rPr>
              <a:t>) Zadavatel </a:t>
            </a:r>
            <a:r>
              <a:rPr lang="cs-CZ" sz="2500" i="1" dirty="0">
                <a:solidFill>
                  <a:schemeClr val="tx1"/>
                </a:solidFill>
                <a:cs typeface="+mn-cs"/>
              </a:rPr>
              <a:t>neposkytne podle </a:t>
            </a:r>
            <a:r>
              <a:rPr lang="cs-CZ" sz="2500" i="1" dirty="0" smtClean="0">
                <a:solidFill>
                  <a:schemeClr val="tx1"/>
                </a:solidFill>
                <a:cs typeface="+mn-cs"/>
              </a:rPr>
              <a:t>InfZ, </a:t>
            </a:r>
            <a:endParaRPr lang="cs-CZ" sz="2500" i="1" dirty="0">
              <a:solidFill>
                <a:schemeClr val="tx1"/>
              </a:solidFill>
              <a:cs typeface="+mn-cs"/>
            </a:endParaRPr>
          </a:p>
          <a:p>
            <a:pPr marL="538163" algn="l">
              <a:spcBef>
                <a:spcPts val="1200"/>
              </a:spcBef>
              <a:defRPr/>
            </a:pPr>
            <a:r>
              <a:rPr lang="cs-CZ" sz="2500" i="1" dirty="0">
                <a:solidFill>
                  <a:schemeClr val="tx1"/>
                </a:solidFill>
                <a:cs typeface="+mn-cs"/>
              </a:rPr>
              <a:t>a</a:t>
            </a:r>
            <a:r>
              <a:rPr lang="cs-CZ" sz="2500" i="1" dirty="0" smtClean="0">
                <a:solidFill>
                  <a:schemeClr val="tx1"/>
                </a:solidFill>
                <a:cs typeface="+mn-cs"/>
              </a:rPr>
              <a:t>) do </a:t>
            </a:r>
            <a:r>
              <a:rPr lang="cs-CZ" sz="2500" i="1" dirty="0">
                <a:solidFill>
                  <a:schemeClr val="tx1"/>
                </a:solidFill>
                <a:cs typeface="+mn-cs"/>
              </a:rPr>
              <a:t>ukončení zadávacího řízení informace, které se týkají obsahu nabídek a osob, které se podílejí na průběhu zadávacího řízení,  </a:t>
            </a:r>
          </a:p>
          <a:p>
            <a:pPr marL="538163" algn="l">
              <a:spcBef>
                <a:spcPts val="1200"/>
              </a:spcBef>
              <a:defRPr/>
            </a:pPr>
            <a:r>
              <a:rPr lang="cs-CZ" sz="2500" i="1" dirty="0">
                <a:solidFill>
                  <a:schemeClr val="tx1"/>
                </a:solidFill>
                <a:cs typeface="+mn-cs"/>
              </a:rPr>
              <a:t>b</a:t>
            </a:r>
            <a:r>
              <a:rPr lang="cs-CZ" sz="2500" i="1" dirty="0" smtClean="0">
                <a:solidFill>
                  <a:schemeClr val="tx1"/>
                </a:solidFill>
                <a:cs typeface="+mn-cs"/>
              </a:rPr>
              <a:t>) důvěrnou </a:t>
            </a:r>
            <a:r>
              <a:rPr lang="cs-CZ" sz="2500" i="1" dirty="0">
                <a:solidFill>
                  <a:schemeClr val="tx1"/>
                </a:solidFill>
                <a:cs typeface="+mn-cs"/>
              </a:rPr>
              <a:t>informaci podle odstavce 1; to neplatí pro informace, které má zadavatel povinnost </a:t>
            </a:r>
            <a:r>
              <a:rPr lang="cs-CZ" sz="2500" i="1" dirty="0" smtClean="0">
                <a:solidFill>
                  <a:schemeClr val="tx1"/>
                </a:solidFill>
                <a:cs typeface="+mn-cs"/>
              </a:rPr>
              <a:t>uvést </a:t>
            </a:r>
            <a:r>
              <a:rPr lang="cs-CZ" sz="2500" i="1" dirty="0">
                <a:solidFill>
                  <a:schemeClr val="tx1"/>
                </a:solidFill>
                <a:cs typeface="+mn-cs"/>
              </a:rPr>
              <a:t>ve zprávě o </a:t>
            </a:r>
            <a:r>
              <a:rPr lang="cs-CZ" sz="2500" i="1" dirty="0" smtClean="0">
                <a:solidFill>
                  <a:schemeClr val="tx1"/>
                </a:solidFill>
                <a:cs typeface="+mn-cs"/>
              </a:rPr>
              <a:t>hodnocení či v </a:t>
            </a:r>
            <a:r>
              <a:rPr lang="cs-CZ" sz="2500" i="1" dirty="0">
                <a:solidFill>
                  <a:schemeClr val="tx1"/>
                </a:solidFill>
                <a:cs typeface="+mn-cs"/>
              </a:rPr>
              <a:t>oznámení o výběru </a:t>
            </a:r>
            <a:r>
              <a:rPr lang="cs-CZ" sz="2500" i="1" dirty="0" smtClean="0">
                <a:solidFill>
                  <a:schemeClr val="tx1"/>
                </a:solidFill>
                <a:cs typeface="+mn-cs"/>
              </a:rPr>
              <a:t>dodavatele.</a:t>
            </a:r>
            <a:endParaRPr lang="cs-CZ" sz="2500" i="1" dirty="0">
              <a:solidFill>
                <a:schemeClr val="tx1"/>
              </a:solidFill>
              <a:cs typeface="+mn-cs"/>
            </a:endParaRPr>
          </a:p>
        </p:txBody>
      </p:sp>
    </p:spTree>
    <p:extLst>
      <p:ext uri="{BB962C8B-B14F-4D97-AF65-F5344CB8AC3E}">
        <p14:creationId xmlns:p14="http://schemas.microsoft.com/office/powerpoint/2010/main" val="959784699"/>
      </p:ext>
    </p:extLst>
  </p:cSld>
  <p:clrMapOvr>
    <a:masterClrMapping/>
  </p:clrMapOvr>
  <p:transition spd="med">
    <p:cut/>
    <p:sndAc>
      <p:stSnd>
        <p:snd r:embed="rId2" name="arrow.wav"/>
      </p:stSnd>
    </p:sndAc>
  </p:transition>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a:xfrm>
            <a:off x="206375" y="117475"/>
            <a:ext cx="8686800" cy="1008063"/>
          </a:xfrm>
        </p:spPr>
        <p:txBody>
          <a:bodyPr/>
          <a:lstStyle/>
          <a:p>
            <a:pPr eaLnBrk="1" hangingPunct="1"/>
            <a:r>
              <a:rPr lang="cs-CZ" altLang="cs-CZ" sz="4000" b="1" dirty="0" smtClean="0">
                <a:solidFill>
                  <a:srgbClr val="CC0000"/>
                </a:solidFill>
                <a:latin typeface="Arial" charset="0"/>
                <a:cs typeface="Arial" charset="0"/>
              </a:rPr>
              <a:t>Autorskoprávní ochrana</a:t>
            </a:r>
          </a:p>
        </p:txBody>
      </p:sp>
      <p:sp>
        <p:nvSpPr>
          <p:cNvPr id="372739" name="Rectangle 3"/>
          <p:cNvSpPr>
            <a:spLocks noChangeArrowheads="1"/>
          </p:cNvSpPr>
          <p:nvPr/>
        </p:nvSpPr>
        <p:spPr bwMode="auto">
          <a:xfrm>
            <a:off x="539750" y="2859901"/>
            <a:ext cx="8208963" cy="3493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defRPr/>
            </a:pPr>
            <a:r>
              <a:rPr lang="cs-CZ" sz="2700" i="1" dirty="0" smtClean="0">
                <a:solidFill>
                  <a:schemeClr val="tx1"/>
                </a:solidFill>
                <a:cs typeface="+mn-cs"/>
              </a:rPr>
              <a:t>Právní analýza externí advokátní kanceláře může být autorským dílem dle § 2 z.č. 121/2000 Sb.(AutZ).</a:t>
            </a:r>
          </a:p>
          <a:p>
            <a:pPr algn="l">
              <a:spcBef>
                <a:spcPts val="1200"/>
              </a:spcBef>
              <a:defRPr/>
            </a:pPr>
            <a:r>
              <a:rPr lang="cs-CZ" sz="2400" i="1" dirty="0" smtClean="0">
                <a:solidFill>
                  <a:schemeClr val="tx1"/>
                </a:solidFill>
                <a:cs typeface="+mn-cs"/>
              </a:rPr>
              <a:t>Pouze </a:t>
            </a:r>
            <a:r>
              <a:rPr lang="cs-CZ" sz="2400" i="1" dirty="0">
                <a:solidFill>
                  <a:schemeClr val="tx1"/>
                </a:solidFill>
                <a:cs typeface="+mn-cs"/>
              </a:rPr>
              <a:t>autor poskytuje nabyvateli </a:t>
            </a:r>
            <a:r>
              <a:rPr lang="cs-CZ" sz="2400" i="1" dirty="0" smtClean="0">
                <a:solidFill>
                  <a:schemeClr val="tx1"/>
                </a:solidFill>
                <a:cs typeface="+mn-cs"/>
              </a:rPr>
              <a:t>oprávnění autor-</a:t>
            </a:r>
            <a:r>
              <a:rPr lang="cs-CZ" sz="2400" i="1" dirty="0" err="1" smtClean="0">
                <a:solidFill>
                  <a:schemeClr val="tx1"/>
                </a:solidFill>
                <a:cs typeface="+mn-cs"/>
              </a:rPr>
              <a:t>ské</a:t>
            </a:r>
            <a:r>
              <a:rPr lang="cs-CZ" sz="2400" i="1" dirty="0" smtClean="0">
                <a:solidFill>
                  <a:schemeClr val="tx1"/>
                </a:solidFill>
                <a:cs typeface="+mn-cs"/>
              </a:rPr>
              <a:t> </a:t>
            </a:r>
            <a:r>
              <a:rPr lang="cs-CZ" sz="2400" i="1" dirty="0">
                <a:solidFill>
                  <a:schemeClr val="tx1"/>
                </a:solidFill>
                <a:cs typeface="+mn-cs"/>
              </a:rPr>
              <a:t>dílo užít </a:t>
            </a:r>
            <a:r>
              <a:rPr lang="cs-CZ" sz="2400" i="1" dirty="0" smtClean="0">
                <a:solidFill>
                  <a:schemeClr val="tx1"/>
                </a:solidFill>
                <a:cs typeface="+mn-cs"/>
              </a:rPr>
              <a:t>v určitém rozsahu (licenci) a zaplatit za to cenu. Podle § 61/1 AutZ je objednatel bez dalšího ujednání </a:t>
            </a:r>
            <a:r>
              <a:rPr lang="cs-CZ" sz="2400" i="1" dirty="0">
                <a:solidFill>
                  <a:schemeClr val="tx1"/>
                </a:solidFill>
                <a:cs typeface="+mn-cs"/>
              </a:rPr>
              <a:t>oprávněn užít </a:t>
            </a:r>
            <a:r>
              <a:rPr lang="cs-CZ" sz="2400" i="1" dirty="0" smtClean="0">
                <a:solidFill>
                  <a:schemeClr val="tx1"/>
                </a:solidFill>
                <a:cs typeface="+mn-cs"/>
              </a:rPr>
              <a:t>dílo </a:t>
            </a:r>
            <a:r>
              <a:rPr lang="cs-CZ" sz="2400" i="1" dirty="0">
                <a:solidFill>
                  <a:schemeClr val="tx1"/>
                </a:solidFill>
                <a:cs typeface="+mn-cs"/>
              </a:rPr>
              <a:t>pouze v mezích smlouvy o </a:t>
            </a:r>
            <a:r>
              <a:rPr lang="cs-CZ" sz="2400" i="1" dirty="0" smtClean="0">
                <a:solidFill>
                  <a:schemeClr val="tx1"/>
                </a:solidFill>
                <a:cs typeface="+mn-cs"/>
              </a:rPr>
              <a:t>dílo, tj. obvykle pro sebe, a nikoli jej dále šířit.</a:t>
            </a:r>
          </a:p>
          <a:p>
            <a:pPr algn="l">
              <a:spcBef>
                <a:spcPts val="1200"/>
              </a:spcBef>
              <a:defRPr/>
            </a:pPr>
            <a:r>
              <a:rPr lang="cs-CZ" sz="2700" dirty="0" smtClean="0">
                <a:solidFill>
                  <a:srgbClr val="FFFF00"/>
                </a:solidFill>
                <a:cs typeface="+mn-cs"/>
              </a:rPr>
              <a:t>Ale zrušeno </a:t>
            </a:r>
            <a:r>
              <a:rPr lang="cs-CZ" sz="2700" dirty="0">
                <a:solidFill>
                  <a:srgbClr val="FFFF00"/>
                </a:solidFill>
                <a:cs typeface="+mn-cs"/>
              </a:rPr>
              <a:t>nálezem z </a:t>
            </a:r>
            <a:r>
              <a:rPr lang="cs-CZ" sz="2700" dirty="0" smtClean="0">
                <a:solidFill>
                  <a:srgbClr val="FFFF00"/>
                </a:solidFill>
                <a:cs typeface="+mn-cs"/>
              </a:rPr>
              <a:t>21.3.2017, </a:t>
            </a:r>
            <a:r>
              <a:rPr lang="cs-CZ" sz="2700" dirty="0">
                <a:solidFill>
                  <a:srgbClr val="FFFF00"/>
                </a:solidFill>
                <a:cs typeface="+mn-cs"/>
              </a:rPr>
              <a:t>IV. ÚS </a:t>
            </a:r>
            <a:r>
              <a:rPr lang="cs-CZ" sz="2700" dirty="0" smtClean="0">
                <a:solidFill>
                  <a:srgbClr val="FFFF00"/>
                </a:solidFill>
                <a:cs typeface="+mn-cs"/>
              </a:rPr>
              <a:t>3208/16…</a:t>
            </a:r>
          </a:p>
        </p:txBody>
      </p:sp>
      <p:sp>
        <p:nvSpPr>
          <p:cNvPr id="145412" name="Rectangle 4"/>
          <p:cNvSpPr>
            <a:spLocks noChangeArrowheads="1"/>
          </p:cNvSpPr>
          <p:nvPr/>
        </p:nvSpPr>
        <p:spPr bwMode="auto">
          <a:xfrm>
            <a:off x="539552" y="1219399"/>
            <a:ext cx="8280920" cy="1354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eaLnBrk="0" hangingPunct="0">
              <a:spcBef>
                <a:spcPct val="20000"/>
              </a:spcBef>
              <a:buChar char="•"/>
              <a:defRPr sz="3200">
                <a:solidFill>
                  <a:schemeClr val="tx1"/>
                </a:solidFill>
                <a:latin typeface="Arial Unicode MS" pitchFamily="34" charset="-128"/>
              </a:defRPr>
            </a:lvl1pPr>
            <a:lvl2pPr marL="742950" indent="-285750" algn="l" eaLnBrk="0" hangingPunct="0">
              <a:spcBef>
                <a:spcPct val="20000"/>
              </a:spcBef>
              <a:buChar char="–"/>
              <a:defRPr sz="2800">
                <a:solidFill>
                  <a:schemeClr val="tx1"/>
                </a:solidFill>
                <a:latin typeface="Arial Unicode MS" pitchFamily="34" charset="-128"/>
              </a:defRPr>
            </a:lvl2pPr>
            <a:lvl3pPr marL="1143000" indent="-228600" algn="l" eaLnBrk="0" hangingPunct="0">
              <a:spcBef>
                <a:spcPct val="20000"/>
              </a:spcBef>
              <a:buChar char="•"/>
              <a:defRPr sz="2400">
                <a:solidFill>
                  <a:schemeClr val="tx1"/>
                </a:solidFill>
                <a:latin typeface="Arial Unicode MS" pitchFamily="34" charset="-128"/>
              </a:defRPr>
            </a:lvl3pPr>
            <a:lvl4pPr marL="1600200" indent="-228600" algn="l" eaLnBrk="0" hangingPunct="0">
              <a:spcBef>
                <a:spcPct val="20000"/>
              </a:spcBef>
              <a:buChar char="–"/>
              <a:defRPr sz="2000">
                <a:solidFill>
                  <a:schemeClr val="tx1"/>
                </a:solidFill>
                <a:latin typeface="Arial Unicode MS" pitchFamily="34" charset="-128"/>
              </a:defRPr>
            </a:lvl4pPr>
            <a:lvl5pPr marL="2057400" indent="-228600" algn="l" eaLnBrk="0" hangingPunct="0">
              <a:spcBef>
                <a:spcPct val="20000"/>
              </a:spcBef>
              <a:buChar char="»"/>
              <a:defRPr sz="2000">
                <a:solidFill>
                  <a:schemeClr val="tx1"/>
                </a:solidFill>
                <a:latin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Arial Unicode MS" pitchFamily="34" charset="-128"/>
              </a:defRPr>
            </a:lvl9pPr>
          </a:lstStyle>
          <a:p>
            <a:pPr eaLnBrk="1" hangingPunct="1">
              <a:spcBef>
                <a:spcPct val="0"/>
              </a:spcBef>
              <a:buFontTx/>
              <a:buNone/>
            </a:pPr>
            <a:r>
              <a:rPr lang="cs-CZ" altLang="cs-CZ" sz="2400" b="1" dirty="0">
                <a:solidFill>
                  <a:srgbClr val="FFFF00"/>
                </a:solidFill>
              </a:rPr>
              <a:t>Rozsudek </a:t>
            </a:r>
            <a:r>
              <a:rPr lang="cs-CZ" altLang="cs-CZ" sz="2400" b="1" dirty="0" smtClean="0">
                <a:solidFill>
                  <a:srgbClr val="FFFF00"/>
                </a:solidFill>
              </a:rPr>
              <a:t>MS Praha z 9. 6. 2015, </a:t>
            </a:r>
            <a:r>
              <a:rPr lang="cs-CZ" altLang="cs-CZ" sz="2400" b="1" dirty="0">
                <a:solidFill>
                  <a:srgbClr val="FFFF00"/>
                </a:solidFill>
              </a:rPr>
              <a:t>11 A  6/2001-84 </a:t>
            </a:r>
            <a:endParaRPr lang="cs-CZ" altLang="cs-CZ" sz="2400" b="1" dirty="0" smtClean="0">
              <a:solidFill>
                <a:srgbClr val="FFFF00"/>
              </a:solidFill>
            </a:endParaRPr>
          </a:p>
          <a:p>
            <a:pPr eaLnBrk="1" hangingPunct="1">
              <a:spcBef>
                <a:spcPct val="0"/>
              </a:spcBef>
              <a:buFontTx/>
              <a:buNone/>
            </a:pPr>
            <a:r>
              <a:rPr lang="cs-CZ" altLang="cs-CZ" sz="2400" b="1" dirty="0" smtClean="0">
                <a:solidFill>
                  <a:srgbClr val="FFFF00"/>
                </a:solidFill>
                <a:latin typeface="Arial" charset="0"/>
              </a:rPr>
              <a:t>Rozsudek NSS z </a:t>
            </a:r>
            <a:r>
              <a:rPr lang="pt-BR" altLang="cs-CZ" sz="2400" b="1" dirty="0" smtClean="0">
                <a:solidFill>
                  <a:srgbClr val="FFFF00"/>
                </a:solidFill>
                <a:latin typeface="Arial" charset="0"/>
              </a:rPr>
              <a:t>2</a:t>
            </a:r>
            <a:r>
              <a:rPr lang="cs-CZ" altLang="cs-CZ" sz="2400" b="1" dirty="0" smtClean="0">
                <a:solidFill>
                  <a:srgbClr val="FFFF00"/>
                </a:solidFill>
                <a:latin typeface="Arial" charset="0"/>
              </a:rPr>
              <a:t>0</a:t>
            </a:r>
            <a:r>
              <a:rPr lang="pt-BR" altLang="cs-CZ" sz="2400" b="1" dirty="0" smtClean="0">
                <a:solidFill>
                  <a:srgbClr val="FFFF00"/>
                </a:solidFill>
                <a:latin typeface="Arial" charset="0"/>
              </a:rPr>
              <a:t>.</a:t>
            </a:r>
            <a:r>
              <a:rPr lang="cs-CZ" altLang="cs-CZ" sz="2400" b="1" dirty="0" smtClean="0">
                <a:solidFill>
                  <a:srgbClr val="FFFF00"/>
                </a:solidFill>
                <a:latin typeface="Arial" charset="0"/>
              </a:rPr>
              <a:t> 7</a:t>
            </a:r>
            <a:r>
              <a:rPr lang="pt-BR" altLang="cs-CZ" sz="2400" b="1" dirty="0" smtClean="0">
                <a:solidFill>
                  <a:srgbClr val="FFFF00"/>
                </a:solidFill>
                <a:latin typeface="Arial" charset="0"/>
              </a:rPr>
              <a:t>.</a:t>
            </a:r>
            <a:r>
              <a:rPr lang="cs-CZ" altLang="cs-CZ" sz="2400" b="1" dirty="0" smtClean="0">
                <a:solidFill>
                  <a:srgbClr val="FFFF00"/>
                </a:solidFill>
                <a:latin typeface="Arial" charset="0"/>
              </a:rPr>
              <a:t> 2016, 3</a:t>
            </a:r>
            <a:r>
              <a:rPr lang="pt-BR" altLang="cs-CZ" sz="2400" b="1" dirty="0" smtClean="0">
                <a:solidFill>
                  <a:srgbClr val="FFFF00"/>
                </a:solidFill>
                <a:latin typeface="Arial" charset="0"/>
              </a:rPr>
              <a:t> </a:t>
            </a:r>
            <a:r>
              <a:rPr lang="pt-BR" altLang="cs-CZ" sz="2400" b="1" dirty="0">
                <a:solidFill>
                  <a:srgbClr val="FFFF00"/>
                </a:solidFill>
                <a:latin typeface="Arial" charset="0"/>
              </a:rPr>
              <a:t>As </a:t>
            </a:r>
            <a:r>
              <a:rPr lang="cs-CZ" altLang="cs-CZ" sz="2400" b="1" dirty="0" smtClean="0">
                <a:solidFill>
                  <a:srgbClr val="FFFF00"/>
                </a:solidFill>
                <a:latin typeface="Arial" charset="0"/>
              </a:rPr>
              <a:t>15</a:t>
            </a:r>
            <a:r>
              <a:rPr lang="pt-BR" altLang="cs-CZ" sz="2400" b="1" dirty="0" smtClean="0">
                <a:solidFill>
                  <a:srgbClr val="FFFF00"/>
                </a:solidFill>
                <a:latin typeface="Arial" charset="0"/>
              </a:rPr>
              <a:t>9/20</a:t>
            </a:r>
            <a:r>
              <a:rPr lang="cs-CZ" altLang="cs-CZ" sz="2400" b="1" dirty="0" smtClean="0">
                <a:solidFill>
                  <a:srgbClr val="FFFF00"/>
                </a:solidFill>
                <a:latin typeface="Arial" charset="0"/>
              </a:rPr>
              <a:t>15-32</a:t>
            </a:r>
          </a:p>
          <a:p>
            <a:pPr eaLnBrk="1" hangingPunct="1">
              <a:spcBef>
                <a:spcPts val="1200"/>
              </a:spcBef>
              <a:buFontTx/>
              <a:buNone/>
            </a:pPr>
            <a:r>
              <a:rPr lang="cs-CZ" altLang="cs-CZ" sz="2400" i="1" dirty="0" smtClean="0">
                <a:solidFill>
                  <a:srgbClr val="FFFF00"/>
                </a:solidFill>
                <a:latin typeface="Arial" charset="0"/>
              </a:rPr>
              <a:t>o poskytnutí právní analýzy zpracované pro povinný subjekt</a:t>
            </a:r>
            <a:endParaRPr lang="cs-CZ" altLang="cs-CZ" sz="2400" i="1" dirty="0">
              <a:solidFill>
                <a:srgbClr val="FFFF00"/>
              </a:solidFill>
            </a:endParaRPr>
          </a:p>
        </p:txBody>
      </p:sp>
    </p:spTree>
    <p:extLst>
      <p:ext uri="{BB962C8B-B14F-4D97-AF65-F5344CB8AC3E}">
        <p14:creationId xmlns:p14="http://schemas.microsoft.com/office/powerpoint/2010/main" val="460656750"/>
      </p:ext>
    </p:extLst>
  </p:cSld>
  <p:clrMapOvr>
    <a:masterClrMapping/>
  </p:clrMapOvr>
  <p:transition spd="med">
    <p:cut/>
    <p:sndAc>
      <p:stSnd>
        <p:snd r:embed="rId2" name="arrow.wav"/>
      </p:stSnd>
    </p:sndAc>
  </p:transition>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a:xfrm>
            <a:off x="206375" y="117475"/>
            <a:ext cx="8686800" cy="1008063"/>
          </a:xfrm>
        </p:spPr>
        <p:txBody>
          <a:bodyPr/>
          <a:lstStyle/>
          <a:p>
            <a:pPr eaLnBrk="1" hangingPunct="1"/>
            <a:r>
              <a:rPr lang="cs-CZ" altLang="cs-CZ" sz="4000" b="1" dirty="0" smtClean="0">
                <a:solidFill>
                  <a:srgbClr val="CC0000"/>
                </a:solidFill>
                <a:latin typeface="Arial" charset="0"/>
                <a:cs typeface="Arial" charset="0"/>
              </a:rPr>
              <a:t>Autorskoprávní ochrana</a:t>
            </a:r>
          </a:p>
        </p:txBody>
      </p:sp>
      <p:sp>
        <p:nvSpPr>
          <p:cNvPr id="372739" name="Rectangle 3"/>
          <p:cNvSpPr>
            <a:spLocks noChangeArrowheads="1"/>
          </p:cNvSpPr>
          <p:nvPr/>
        </p:nvSpPr>
        <p:spPr bwMode="auto">
          <a:xfrm>
            <a:off x="539750" y="2492896"/>
            <a:ext cx="8208963" cy="3293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defRPr/>
            </a:pPr>
            <a:r>
              <a:rPr lang="cs-CZ" sz="2600" i="1" dirty="0">
                <a:solidFill>
                  <a:schemeClr val="tx1"/>
                </a:solidFill>
                <a:cs typeface="+mn-cs"/>
              </a:rPr>
              <a:t>Znalecký posudek není jedinečným výsledkem tvůrčí činnosti autora </a:t>
            </a:r>
            <a:r>
              <a:rPr lang="cs-CZ" sz="2600" i="1" dirty="0" smtClean="0">
                <a:solidFill>
                  <a:schemeClr val="tx1"/>
                </a:solidFill>
                <a:cs typeface="+mn-cs"/>
              </a:rPr>
              <a:t>dle § 2/1, 2 AutZ, </a:t>
            </a:r>
            <a:r>
              <a:rPr lang="cs-CZ" sz="2600" i="1" dirty="0">
                <a:solidFill>
                  <a:schemeClr val="tx1"/>
                </a:solidFill>
                <a:cs typeface="+mn-cs"/>
              </a:rPr>
              <a:t>a nemůže být </a:t>
            </a:r>
            <a:r>
              <a:rPr lang="cs-CZ" sz="2600" i="1" dirty="0" smtClean="0">
                <a:solidFill>
                  <a:schemeClr val="tx1"/>
                </a:solidFill>
                <a:cs typeface="+mn-cs"/>
              </a:rPr>
              <a:t>před-</a:t>
            </a:r>
            <a:r>
              <a:rPr lang="cs-CZ" sz="2600" i="1" dirty="0" err="1" smtClean="0">
                <a:solidFill>
                  <a:schemeClr val="tx1"/>
                </a:solidFill>
                <a:cs typeface="+mn-cs"/>
              </a:rPr>
              <a:t>mětem</a:t>
            </a:r>
            <a:r>
              <a:rPr lang="cs-CZ" sz="2600" i="1" dirty="0" smtClean="0">
                <a:solidFill>
                  <a:schemeClr val="tx1"/>
                </a:solidFill>
                <a:cs typeface="+mn-cs"/>
              </a:rPr>
              <a:t> </a:t>
            </a:r>
            <a:r>
              <a:rPr lang="cs-CZ" sz="2600" i="1" dirty="0">
                <a:solidFill>
                  <a:schemeClr val="tx1"/>
                </a:solidFill>
                <a:cs typeface="+mn-cs"/>
              </a:rPr>
              <a:t>ochrany práva autorského </a:t>
            </a:r>
            <a:r>
              <a:rPr lang="cs-CZ" sz="2600" i="1" dirty="0" smtClean="0">
                <a:solidFill>
                  <a:schemeClr val="tx1"/>
                </a:solidFill>
                <a:cs typeface="+mn-cs"/>
              </a:rPr>
              <a:t>dle § 11/2/c InfZ. </a:t>
            </a:r>
          </a:p>
          <a:p>
            <a:pPr algn="l">
              <a:defRPr/>
            </a:pPr>
            <a:endParaRPr lang="cs-CZ" sz="2600" i="1" dirty="0" smtClean="0">
              <a:solidFill>
                <a:schemeClr val="tx1"/>
              </a:solidFill>
              <a:cs typeface="+mn-cs"/>
            </a:endParaRPr>
          </a:p>
          <a:p>
            <a:pPr algn="l">
              <a:defRPr/>
            </a:pPr>
            <a:r>
              <a:rPr lang="cs-CZ" sz="2600" i="1" dirty="0" smtClean="0">
                <a:solidFill>
                  <a:schemeClr val="tx1"/>
                </a:solidFill>
                <a:cs typeface="+mn-cs"/>
              </a:rPr>
              <a:t>Znalecká </a:t>
            </a:r>
            <a:r>
              <a:rPr lang="cs-CZ" sz="2600" i="1" dirty="0">
                <a:solidFill>
                  <a:schemeClr val="tx1"/>
                </a:solidFill>
                <a:cs typeface="+mn-cs"/>
              </a:rPr>
              <a:t>činnost předpokládá užití postupů opírajících se o v daném oboru obecně známé, verifikovatelné metody, jejichž užití je výrazem odbornosti znalce, nikoli jeho osobní tvůrčí jedinečnosti.</a:t>
            </a:r>
            <a:endParaRPr lang="cs-CZ" sz="2600" i="1" dirty="0" smtClean="0">
              <a:solidFill>
                <a:schemeClr val="tx1"/>
              </a:solidFill>
              <a:cs typeface="+mn-cs"/>
            </a:endParaRPr>
          </a:p>
        </p:txBody>
      </p:sp>
      <p:sp>
        <p:nvSpPr>
          <p:cNvPr id="145412" name="Rectangle 4"/>
          <p:cNvSpPr>
            <a:spLocks noChangeArrowheads="1"/>
          </p:cNvSpPr>
          <p:nvPr/>
        </p:nvSpPr>
        <p:spPr bwMode="auto">
          <a:xfrm>
            <a:off x="539552" y="1219399"/>
            <a:ext cx="8280920" cy="984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eaLnBrk="0" hangingPunct="0">
              <a:spcBef>
                <a:spcPct val="20000"/>
              </a:spcBef>
              <a:buChar char="•"/>
              <a:defRPr sz="3200">
                <a:solidFill>
                  <a:schemeClr val="tx1"/>
                </a:solidFill>
                <a:latin typeface="Arial Unicode MS" pitchFamily="34" charset="-128"/>
              </a:defRPr>
            </a:lvl1pPr>
            <a:lvl2pPr marL="742950" indent="-285750" algn="l" eaLnBrk="0" hangingPunct="0">
              <a:spcBef>
                <a:spcPct val="20000"/>
              </a:spcBef>
              <a:buChar char="–"/>
              <a:defRPr sz="2800">
                <a:solidFill>
                  <a:schemeClr val="tx1"/>
                </a:solidFill>
                <a:latin typeface="Arial Unicode MS" pitchFamily="34" charset="-128"/>
              </a:defRPr>
            </a:lvl2pPr>
            <a:lvl3pPr marL="1143000" indent="-228600" algn="l" eaLnBrk="0" hangingPunct="0">
              <a:spcBef>
                <a:spcPct val="20000"/>
              </a:spcBef>
              <a:buChar char="•"/>
              <a:defRPr sz="2400">
                <a:solidFill>
                  <a:schemeClr val="tx1"/>
                </a:solidFill>
                <a:latin typeface="Arial Unicode MS" pitchFamily="34" charset="-128"/>
              </a:defRPr>
            </a:lvl3pPr>
            <a:lvl4pPr marL="1600200" indent="-228600" algn="l" eaLnBrk="0" hangingPunct="0">
              <a:spcBef>
                <a:spcPct val="20000"/>
              </a:spcBef>
              <a:buChar char="–"/>
              <a:defRPr sz="2000">
                <a:solidFill>
                  <a:schemeClr val="tx1"/>
                </a:solidFill>
                <a:latin typeface="Arial Unicode MS" pitchFamily="34" charset="-128"/>
              </a:defRPr>
            </a:lvl4pPr>
            <a:lvl5pPr marL="2057400" indent="-228600" algn="l" eaLnBrk="0" hangingPunct="0">
              <a:spcBef>
                <a:spcPct val="20000"/>
              </a:spcBef>
              <a:buChar char="»"/>
              <a:defRPr sz="2000">
                <a:solidFill>
                  <a:schemeClr val="tx1"/>
                </a:solidFill>
                <a:latin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Arial Unicode MS" pitchFamily="34" charset="-128"/>
              </a:defRPr>
            </a:lvl9pPr>
          </a:lstStyle>
          <a:p>
            <a:pPr eaLnBrk="1" hangingPunct="1">
              <a:spcBef>
                <a:spcPct val="0"/>
              </a:spcBef>
              <a:buFontTx/>
              <a:buNone/>
            </a:pPr>
            <a:r>
              <a:rPr lang="cs-CZ" altLang="cs-CZ" sz="2400" b="1" dirty="0" smtClean="0">
                <a:solidFill>
                  <a:srgbClr val="FFFF00"/>
                </a:solidFill>
                <a:latin typeface="Arial" charset="0"/>
              </a:rPr>
              <a:t>Rozsudek NSS 6</a:t>
            </a:r>
            <a:r>
              <a:rPr lang="pt-BR" altLang="cs-CZ" sz="2400" b="1" dirty="0" smtClean="0">
                <a:solidFill>
                  <a:srgbClr val="FFFF00"/>
                </a:solidFill>
                <a:latin typeface="Arial" charset="0"/>
              </a:rPr>
              <a:t> A </a:t>
            </a:r>
            <a:r>
              <a:rPr lang="cs-CZ" altLang="cs-CZ" sz="2400" b="1" dirty="0" smtClean="0">
                <a:solidFill>
                  <a:srgbClr val="FFFF00"/>
                </a:solidFill>
                <a:latin typeface="Arial" charset="0"/>
              </a:rPr>
              <a:t>246/2013-59</a:t>
            </a:r>
          </a:p>
          <a:p>
            <a:pPr eaLnBrk="1" hangingPunct="1">
              <a:spcBef>
                <a:spcPts val="1200"/>
              </a:spcBef>
              <a:buFontTx/>
              <a:buNone/>
            </a:pPr>
            <a:r>
              <a:rPr lang="cs-CZ" altLang="cs-CZ" sz="2400" i="1" dirty="0" smtClean="0">
                <a:solidFill>
                  <a:srgbClr val="FFFF00"/>
                </a:solidFill>
                <a:latin typeface="Arial" charset="0"/>
              </a:rPr>
              <a:t>o poskytnutí znaleckého posudku</a:t>
            </a:r>
            <a:endParaRPr lang="cs-CZ" altLang="cs-CZ" sz="2400" i="1" dirty="0">
              <a:solidFill>
                <a:srgbClr val="FFFF00"/>
              </a:solidFill>
            </a:endParaRPr>
          </a:p>
        </p:txBody>
      </p:sp>
    </p:spTree>
    <p:extLst>
      <p:ext uri="{BB962C8B-B14F-4D97-AF65-F5344CB8AC3E}">
        <p14:creationId xmlns:p14="http://schemas.microsoft.com/office/powerpoint/2010/main" val="150481606"/>
      </p:ext>
    </p:extLst>
  </p:cSld>
  <p:clrMapOvr>
    <a:masterClrMapping/>
  </p:clrMapOvr>
  <p:transition spd="med">
    <p:cut/>
    <p:sndAc>
      <p:stSnd>
        <p:snd r:embed="rId2" name="arrow.wav"/>
      </p:stSnd>
    </p:sndAc>
  </p:transition>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a:xfrm>
            <a:off x="457200" y="115888"/>
            <a:ext cx="8229600" cy="1009650"/>
          </a:xfrm>
        </p:spPr>
        <p:txBody>
          <a:bodyPr/>
          <a:lstStyle/>
          <a:p>
            <a:pPr algn="l" eaLnBrk="1" hangingPunct="1"/>
            <a:r>
              <a:rPr lang="cs-CZ" altLang="cs-CZ" sz="3600" b="1" dirty="0" smtClean="0">
                <a:solidFill>
                  <a:srgbClr val="CC0000"/>
                </a:solidFill>
                <a:latin typeface="Arial" charset="0"/>
                <a:cs typeface="Arial" charset="0"/>
              </a:rPr>
              <a:t>§ 11 odst. 3 – Informace z kontroly</a:t>
            </a:r>
          </a:p>
        </p:txBody>
      </p:sp>
      <p:sp>
        <p:nvSpPr>
          <p:cNvPr id="148483" name="Rectangle 3"/>
          <p:cNvSpPr>
            <a:spLocks noGrp="1" noChangeArrowheads="1"/>
          </p:cNvSpPr>
          <p:nvPr>
            <p:ph type="body" idx="1"/>
          </p:nvPr>
        </p:nvSpPr>
        <p:spPr>
          <a:xfrm>
            <a:off x="457200" y="1196975"/>
            <a:ext cx="8229600" cy="5256213"/>
          </a:xfrm>
        </p:spPr>
        <p:txBody>
          <a:bodyPr/>
          <a:lstStyle/>
          <a:p>
            <a:pPr eaLnBrk="1" hangingPunct="1">
              <a:lnSpc>
                <a:spcPct val="95000"/>
              </a:lnSpc>
              <a:buFontTx/>
              <a:buNone/>
            </a:pPr>
            <a:r>
              <a:rPr lang="cs-CZ" altLang="cs-CZ" sz="2300" dirty="0" smtClean="0">
                <a:latin typeface="Arial" charset="0"/>
                <a:cs typeface="Arial" charset="0"/>
              </a:rPr>
              <a:t>(3)  </a:t>
            </a:r>
            <a:r>
              <a:rPr lang="cs-CZ" altLang="cs-CZ" sz="2300" u="sng" dirty="0" smtClean="0">
                <a:latin typeface="Arial" charset="0"/>
                <a:cs typeface="Arial" charset="0"/>
              </a:rPr>
              <a:t>Informace, které získal povinný subjekt od třetí osoby</a:t>
            </a:r>
            <a:r>
              <a:rPr lang="cs-CZ" altLang="cs-CZ" sz="2300" dirty="0" smtClean="0">
                <a:latin typeface="Arial" charset="0"/>
                <a:cs typeface="Arial" charset="0"/>
              </a:rPr>
              <a:t> při plnění úkolů v rámci kontrolní, dozorové, dohledové nebo obdobné činnosti prováděné na základě zvláštního právního předpisu</a:t>
            </a:r>
            <a:r>
              <a:rPr lang="cs-CZ" altLang="cs-CZ" sz="2300" baseline="30000" dirty="0" smtClean="0">
                <a:latin typeface="Arial" charset="0"/>
                <a:cs typeface="Arial" charset="0"/>
              </a:rPr>
              <a:t>11)</a:t>
            </a:r>
            <a:r>
              <a:rPr lang="cs-CZ" altLang="cs-CZ" sz="2300" dirty="0" smtClean="0">
                <a:latin typeface="Arial" charset="0"/>
                <a:cs typeface="Arial" charset="0"/>
              </a:rPr>
              <a:t>, podle kterého se na ně vztahuje povinnost mlčenlivosti anebo jiný postup chránící je před zveřejněním nebo zneužitím, </a:t>
            </a:r>
            <a:r>
              <a:rPr lang="cs-CZ" altLang="cs-CZ" sz="2300" u="sng" dirty="0" smtClean="0">
                <a:latin typeface="Arial" charset="0"/>
                <a:cs typeface="Arial" charset="0"/>
              </a:rPr>
              <a:t>se neposkytují</a:t>
            </a:r>
            <a:r>
              <a:rPr lang="cs-CZ" altLang="cs-CZ" sz="2300" dirty="0" smtClean="0">
                <a:latin typeface="Arial" charset="0"/>
                <a:cs typeface="Arial" charset="0"/>
              </a:rPr>
              <a:t>. </a:t>
            </a:r>
          </a:p>
          <a:p>
            <a:pPr eaLnBrk="1" hangingPunct="1">
              <a:lnSpc>
                <a:spcPct val="95000"/>
              </a:lnSpc>
              <a:buFontTx/>
              <a:buNone/>
            </a:pPr>
            <a:r>
              <a:rPr lang="cs-CZ" altLang="cs-CZ" sz="2300" b="1" i="1" dirty="0" smtClean="0">
                <a:solidFill>
                  <a:srgbClr val="FFFF00"/>
                </a:solidFill>
                <a:latin typeface="Arial" charset="0"/>
                <a:cs typeface="Arial" charset="0"/>
              </a:rPr>
              <a:t>	→ jde o informace třetích osob, obdobně jako § 11/2a)</a:t>
            </a:r>
          </a:p>
          <a:p>
            <a:pPr eaLnBrk="1" hangingPunct="1">
              <a:lnSpc>
                <a:spcPct val="95000"/>
              </a:lnSpc>
              <a:spcBef>
                <a:spcPct val="75000"/>
              </a:spcBef>
              <a:buFontTx/>
              <a:buNone/>
            </a:pPr>
            <a:r>
              <a:rPr lang="cs-CZ" altLang="cs-CZ" sz="2300" dirty="0" smtClean="0">
                <a:latin typeface="Arial" charset="0"/>
                <a:cs typeface="Arial" charset="0"/>
              </a:rPr>
              <a:t>	  </a:t>
            </a:r>
            <a:r>
              <a:rPr lang="cs-CZ" altLang="cs-CZ" sz="2300" u="sng" dirty="0" smtClean="0">
                <a:latin typeface="Arial" charset="0"/>
                <a:cs typeface="Arial" charset="0"/>
              </a:rPr>
              <a:t>Povinný subjekt poskytne pouze ty informace, které při plnění těchto úkolů vznikly jeho činností</a:t>
            </a:r>
            <a:r>
              <a:rPr lang="cs-CZ" altLang="cs-CZ" sz="2300" dirty="0" smtClean="0">
                <a:latin typeface="Arial" charset="0"/>
                <a:cs typeface="Arial" charset="0"/>
              </a:rPr>
              <a:t>.</a:t>
            </a:r>
            <a:endParaRPr lang="cs-CZ" altLang="cs-CZ" sz="2300" i="1" dirty="0" smtClean="0">
              <a:latin typeface="Arial" charset="0"/>
              <a:cs typeface="Arial" charset="0"/>
            </a:endParaRPr>
          </a:p>
          <a:p>
            <a:pPr eaLnBrk="1" hangingPunct="1">
              <a:lnSpc>
                <a:spcPct val="95000"/>
              </a:lnSpc>
              <a:buFontTx/>
              <a:buNone/>
            </a:pPr>
            <a:r>
              <a:rPr lang="cs-CZ" altLang="cs-CZ" sz="2300" b="1" i="1" dirty="0" smtClean="0">
                <a:solidFill>
                  <a:srgbClr val="FFFF00"/>
                </a:solidFill>
                <a:latin typeface="Arial" charset="0"/>
                <a:cs typeface="Arial" charset="0"/>
              </a:rPr>
              <a:t>	→ jde o informace povinného subjektu, srov. § 19</a:t>
            </a:r>
            <a:endParaRPr lang="cs-CZ" altLang="cs-CZ" sz="2400" b="1" baseline="30000" dirty="0" smtClean="0">
              <a:solidFill>
                <a:srgbClr val="FFFF00"/>
              </a:solidFill>
              <a:latin typeface="Arial" charset="0"/>
              <a:cs typeface="Arial" charset="0"/>
            </a:endParaRPr>
          </a:p>
          <a:p>
            <a:pPr eaLnBrk="1" hangingPunct="1">
              <a:lnSpc>
                <a:spcPct val="95000"/>
              </a:lnSpc>
              <a:buFontTx/>
              <a:buNone/>
            </a:pPr>
            <a:endParaRPr lang="cs-CZ" altLang="cs-CZ" sz="2400" baseline="30000" dirty="0" smtClean="0">
              <a:solidFill>
                <a:srgbClr val="CC0000"/>
              </a:solidFill>
              <a:latin typeface="Arial" charset="0"/>
              <a:cs typeface="Arial" charset="0"/>
            </a:endParaRPr>
          </a:p>
          <a:p>
            <a:pPr eaLnBrk="1" hangingPunct="1">
              <a:lnSpc>
                <a:spcPct val="95000"/>
              </a:lnSpc>
              <a:buFontTx/>
              <a:buNone/>
            </a:pPr>
            <a:r>
              <a:rPr lang="cs-CZ" altLang="cs-CZ" sz="1800" baseline="30000" dirty="0" smtClean="0">
                <a:latin typeface="Arial" charset="0"/>
                <a:cs typeface="Arial" charset="0"/>
              </a:rPr>
              <a:t>11)	</a:t>
            </a:r>
            <a:r>
              <a:rPr lang="cs-CZ" altLang="cs-CZ" sz="1800" dirty="0" smtClean="0">
                <a:latin typeface="Arial" charset="0"/>
                <a:cs typeface="Arial" charset="0"/>
              </a:rPr>
              <a:t>Například zákon č. 552/1991 Sb., o státní kontrole</a:t>
            </a:r>
          </a:p>
          <a:p>
            <a:pPr eaLnBrk="1" hangingPunct="1">
              <a:lnSpc>
                <a:spcPct val="95000"/>
              </a:lnSpc>
              <a:spcBef>
                <a:spcPct val="0"/>
              </a:spcBef>
              <a:buFontTx/>
              <a:buNone/>
            </a:pPr>
            <a:r>
              <a:rPr lang="cs-CZ" altLang="cs-CZ" sz="1800" dirty="0" smtClean="0">
                <a:latin typeface="Arial" charset="0"/>
                <a:cs typeface="Arial" charset="0"/>
              </a:rPr>
              <a:t>	   zákon č. 15/1998 Sb., o Komisi pro cenné papíry</a:t>
            </a:r>
          </a:p>
          <a:p>
            <a:pPr eaLnBrk="1" hangingPunct="1">
              <a:lnSpc>
                <a:spcPct val="95000"/>
              </a:lnSpc>
              <a:spcBef>
                <a:spcPct val="0"/>
              </a:spcBef>
              <a:buFontTx/>
              <a:buNone/>
            </a:pPr>
            <a:r>
              <a:rPr lang="cs-CZ" altLang="cs-CZ" sz="1800" dirty="0" smtClean="0">
                <a:latin typeface="Arial" charset="0"/>
                <a:cs typeface="Arial" charset="0"/>
              </a:rPr>
              <a:t>	   zákon č. 64/1986 Sb., o České obchodní inspekci</a:t>
            </a:r>
          </a:p>
          <a:p>
            <a:pPr eaLnBrk="1" hangingPunct="1">
              <a:lnSpc>
                <a:spcPct val="95000"/>
              </a:lnSpc>
              <a:spcBef>
                <a:spcPct val="0"/>
              </a:spcBef>
              <a:buFontTx/>
              <a:buNone/>
            </a:pPr>
            <a:r>
              <a:rPr lang="cs-CZ" altLang="cs-CZ" sz="1800" dirty="0" smtClean="0">
                <a:latin typeface="Arial" charset="0"/>
                <a:cs typeface="Arial" charset="0"/>
              </a:rPr>
              <a:t> 	   zákon č. 133/1985 Sb., o požární ochraně aj.</a:t>
            </a:r>
          </a:p>
        </p:txBody>
      </p:sp>
    </p:spTree>
  </p:cSld>
  <p:clrMapOvr>
    <a:masterClrMapping/>
  </p:clrMapOvr>
  <p:transition spd="med">
    <p:cut/>
    <p:sndAc>
      <p:stSnd>
        <p:snd r:embed="rId2" name="arrow.wav"/>
      </p:stSnd>
    </p:sndAc>
  </p:transition>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a:xfrm>
            <a:off x="457200" y="198438"/>
            <a:ext cx="8435975" cy="1143000"/>
          </a:xfrm>
        </p:spPr>
        <p:txBody>
          <a:bodyPr/>
          <a:lstStyle/>
          <a:p>
            <a:pPr algn="l" eaLnBrk="1" hangingPunct="1"/>
            <a:r>
              <a:rPr lang="cs-CZ" altLang="cs-CZ" sz="3400" b="1" dirty="0" smtClean="0">
                <a:solidFill>
                  <a:srgbClr val="CC0000"/>
                </a:solidFill>
                <a:latin typeface="Arial" charset="0"/>
                <a:cs typeface="Arial" charset="0"/>
              </a:rPr>
              <a:t>§ 11 – Další omezení</a:t>
            </a:r>
            <a:r>
              <a:rPr lang="cs-CZ" altLang="cs-CZ" sz="3400" dirty="0" smtClean="0">
                <a:solidFill>
                  <a:srgbClr val="CC0000"/>
                </a:solidFill>
                <a:latin typeface="Arial" charset="0"/>
                <a:cs typeface="Arial" charset="0"/>
              </a:rPr>
              <a:t> práva na informace</a:t>
            </a:r>
            <a:r>
              <a:rPr lang="cs-CZ" altLang="cs-CZ" sz="2800" dirty="0" smtClean="0">
                <a:solidFill>
                  <a:srgbClr val="CC0000"/>
                </a:solidFill>
                <a:latin typeface="Arial" charset="0"/>
                <a:cs typeface="Arial" charset="0"/>
              </a:rPr>
              <a:t/>
            </a:r>
            <a:br>
              <a:rPr lang="cs-CZ" altLang="cs-CZ" sz="2800" dirty="0" smtClean="0">
                <a:solidFill>
                  <a:srgbClr val="CC0000"/>
                </a:solidFill>
                <a:latin typeface="Arial" charset="0"/>
                <a:cs typeface="Arial" charset="0"/>
              </a:rPr>
            </a:br>
            <a:r>
              <a:rPr lang="cs-CZ" altLang="cs-CZ" sz="2400" dirty="0" smtClean="0">
                <a:solidFill>
                  <a:srgbClr val="CC0000"/>
                </a:solidFill>
                <a:latin typeface="Arial" charset="0"/>
                <a:cs typeface="Arial" charset="0"/>
              </a:rPr>
              <a:t>odst. 4 – zvláštní agendy s omezením poskytování informací</a:t>
            </a:r>
          </a:p>
        </p:txBody>
      </p:sp>
      <p:sp>
        <p:nvSpPr>
          <p:cNvPr id="149507" name="Rectangle 3"/>
          <p:cNvSpPr>
            <a:spLocks noGrp="1" noChangeArrowheads="1"/>
          </p:cNvSpPr>
          <p:nvPr>
            <p:ph type="body" idx="1"/>
          </p:nvPr>
        </p:nvSpPr>
        <p:spPr>
          <a:xfrm>
            <a:off x="457200" y="1555750"/>
            <a:ext cx="8229600" cy="5329238"/>
          </a:xfrm>
        </p:spPr>
        <p:txBody>
          <a:bodyPr/>
          <a:lstStyle/>
          <a:p>
            <a:pPr eaLnBrk="1" hangingPunct="1">
              <a:lnSpc>
                <a:spcPct val="90000"/>
              </a:lnSpc>
              <a:spcBef>
                <a:spcPts val="1200"/>
              </a:spcBef>
              <a:buFontTx/>
              <a:buNone/>
            </a:pPr>
            <a:r>
              <a:rPr lang="cs-CZ" altLang="cs-CZ" sz="2300" b="1" dirty="0" smtClean="0">
                <a:latin typeface="Arial" charset="0"/>
                <a:cs typeface="Arial" charset="0"/>
              </a:rPr>
              <a:t>(4) Povinné subjekty dále neposkytnou informace o:</a:t>
            </a:r>
          </a:p>
          <a:p>
            <a:pPr eaLnBrk="1" hangingPunct="1">
              <a:lnSpc>
                <a:spcPct val="90000"/>
              </a:lnSpc>
              <a:spcBef>
                <a:spcPts val="1200"/>
              </a:spcBef>
              <a:buFontTx/>
              <a:buNone/>
            </a:pPr>
            <a:r>
              <a:rPr lang="cs-CZ" altLang="cs-CZ" sz="2300" dirty="0" smtClean="0">
                <a:latin typeface="Arial" charset="0"/>
                <a:cs typeface="Arial" charset="0"/>
              </a:rPr>
              <a:t>a) probíhajícím trestním řízení </a:t>
            </a:r>
            <a:r>
              <a:rPr lang="cs-CZ" altLang="cs-CZ" sz="2300" i="1" dirty="0" smtClean="0">
                <a:solidFill>
                  <a:srgbClr val="FFFF00"/>
                </a:solidFill>
                <a:latin typeface="Arial" charset="0"/>
                <a:cs typeface="Arial" charset="0"/>
              </a:rPr>
              <a:t>→ </a:t>
            </a:r>
            <a:r>
              <a:rPr lang="cs-CZ" altLang="cs-CZ" sz="2200" i="1" dirty="0" smtClean="0">
                <a:solidFill>
                  <a:srgbClr val="FFFF00"/>
                </a:solidFill>
                <a:latin typeface="Arial" charset="0"/>
                <a:cs typeface="Arial" charset="0"/>
              </a:rPr>
              <a:t>o skončeném viz § 11 odst. 6</a:t>
            </a:r>
          </a:p>
          <a:p>
            <a:pPr eaLnBrk="1" hangingPunct="1">
              <a:lnSpc>
                <a:spcPct val="90000"/>
              </a:lnSpc>
              <a:spcBef>
                <a:spcPts val="1200"/>
              </a:spcBef>
              <a:buFontTx/>
              <a:buNone/>
            </a:pPr>
            <a:r>
              <a:rPr lang="cs-CZ" altLang="cs-CZ" sz="2300" dirty="0" smtClean="0">
                <a:latin typeface="Arial" charset="0"/>
                <a:cs typeface="Arial" charset="0"/>
              </a:rPr>
              <a:t>b) rozhodovací činnosti soudů, s výjimkou rozsudků</a:t>
            </a:r>
          </a:p>
          <a:p>
            <a:pPr eaLnBrk="1" hangingPunct="1">
              <a:lnSpc>
                <a:spcPct val="90000"/>
              </a:lnSpc>
              <a:spcBef>
                <a:spcPts val="1200"/>
              </a:spcBef>
              <a:buFontTx/>
              <a:buNone/>
            </a:pPr>
            <a:r>
              <a:rPr lang="cs-CZ" altLang="cs-CZ" sz="2300" dirty="0" smtClean="0">
                <a:latin typeface="Arial" charset="0"/>
                <a:cs typeface="Arial" charset="0"/>
              </a:rPr>
              <a:t>c) plnění úkolů zpravodajských služeb</a:t>
            </a:r>
            <a:endParaRPr lang="cs-CZ" altLang="cs-CZ" sz="2300" baseline="30000" dirty="0" smtClean="0">
              <a:latin typeface="Arial" charset="0"/>
              <a:cs typeface="Arial" charset="0"/>
            </a:endParaRPr>
          </a:p>
          <a:p>
            <a:pPr eaLnBrk="1" hangingPunct="1">
              <a:lnSpc>
                <a:spcPct val="90000"/>
              </a:lnSpc>
              <a:spcBef>
                <a:spcPts val="1200"/>
              </a:spcBef>
              <a:buFontTx/>
              <a:buNone/>
            </a:pPr>
            <a:r>
              <a:rPr lang="cs-CZ" altLang="cs-CZ" sz="2300" dirty="0" smtClean="0">
                <a:latin typeface="Arial" charset="0"/>
                <a:cs typeface="Arial" charset="0"/>
              </a:rPr>
              <a:t>d) přípravě, průběhu a projednávání výsledků kontrol NKÚ</a:t>
            </a:r>
          </a:p>
          <a:p>
            <a:pPr eaLnBrk="1" hangingPunct="1">
              <a:lnSpc>
                <a:spcPct val="90000"/>
              </a:lnSpc>
              <a:spcBef>
                <a:spcPts val="1200"/>
              </a:spcBef>
              <a:buFontTx/>
              <a:buNone/>
            </a:pPr>
            <a:r>
              <a:rPr lang="cs-CZ" altLang="cs-CZ" sz="2300" dirty="0" smtClean="0">
                <a:latin typeface="Arial" charset="0"/>
                <a:cs typeface="Arial" charset="0"/>
              </a:rPr>
              <a:t>e) činnosti Ministerstva financí podle zákona o některých opatřeních proti legalizaci výnosů z trestné činnosti a financování terorismu nebo podle zákona o provádění mezinárodních sankcí </a:t>
            </a:r>
            <a:r>
              <a:rPr lang="cs-CZ" altLang="cs-CZ" sz="2300" i="1" dirty="0" smtClean="0">
                <a:latin typeface="Arial" charset="0"/>
                <a:cs typeface="Arial" charset="0"/>
              </a:rPr>
              <a:t>→ finanční analytický odbor</a:t>
            </a:r>
          </a:p>
          <a:p>
            <a:pPr eaLnBrk="1" hangingPunct="1">
              <a:lnSpc>
                <a:spcPct val="90000"/>
              </a:lnSpc>
              <a:spcBef>
                <a:spcPts val="1200"/>
              </a:spcBef>
              <a:buFontTx/>
              <a:buNone/>
            </a:pPr>
            <a:r>
              <a:rPr lang="cs-CZ" altLang="cs-CZ" sz="2300" strike="sngStrike" dirty="0" smtClean="0">
                <a:latin typeface="Arial" charset="0"/>
                <a:cs typeface="Arial" charset="0"/>
              </a:rPr>
              <a:t>f) evidenci incidentů podle zákona o kybernetické bezpečnosti</a:t>
            </a:r>
          </a:p>
          <a:p>
            <a:pPr eaLnBrk="1" hangingPunct="1">
              <a:lnSpc>
                <a:spcPct val="90000"/>
              </a:lnSpc>
              <a:spcBef>
                <a:spcPts val="1200"/>
              </a:spcBef>
              <a:buFontTx/>
              <a:buNone/>
            </a:pPr>
            <a:r>
              <a:rPr lang="cs-CZ" altLang="cs-CZ" sz="2300" dirty="0">
                <a:latin typeface="Arial" charset="0"/>
                <a:cs typeface="Arial" charset="0"/>
              </a:rPr>
              <a:t>g) činnosti </a:t>
            </a:r>
            <a:r>
              <a:rPr lang="cs-CZ" altLang="cs-CZ" sz="2300" dirty="0" smtClean="0">
                <a:latin typeface="Arial" charset="0"/>
                <a:cs typeface="Arial" charset="0"/>
              </a:rPr>
              <a:t>ČNB při vedení </a:t>
            </a:r>
            <a:r>
              <a:rPr lang="cs-CZ" altLang="cs-CZ" sz="2300" dirty="0">
                <a:latin typeface="Arial" charset="0"/>
                <a:cs typeface="Arial" charset="0"/>
              </a:rPr>
              <a:t>centrální evidence účtů</a:t>
            </a:r>
            <a:endParaRPr lang="cs-CZ" altLang="cs-CZ" sz="2300" dirty="0" smtClean="0">
              <a:latin typeface="Arial" charset="0"/>
              <a:cs typeface="Arial" charset="0"/>
            </a:endParaRPr>
          </a:p>
        </p:txBody>
      </p:sp>
    </p:spTree>
  </p:cSld>
  <p:clrMapOvr>
    <a:masterClrMapping/>
  </p:clrMapOvr>
  <p:transition spd="med">
    <p:cut/>
    <p:sndAc>
      <p:stSnd>
        <p:snd r:embed="rId2" name="arrow.wav"/>
      </p:stSnd>
    </p:sndAc>
  </p:transition>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a:xfrm>
            <a:off x="457200" y="198438"/>
            <a:ext cx="8435975" cy="1143000"/>
          </a:xfrm>
        </p:spPr>
        <p:txBody>
          <a:bodyPr/>
          <a:lstStyle/>
          <a:p>
            <a:pPr algn="l" eaLnBrk="1" hangingPunct="1"/>
            <a:r>
              <a:rPr lang="cs-CZ" altLang="cs-CZ" sz="3500" b="1" dirty="0" smtClean="0">
                <a:solidFill>
                  <a:srgbClr val="CC0000"/>
                </a:solidFill>
                <a:latin typeface="Arial" charset="0"/>
                <a:cs typeface="Arial" charset="0"/>
              </a:rPr>
              <a:t>Informace o kybernetické bezpečnosti</a:t>
            </a:r>
          </a:p>
        </p:txBody>
      </p:sp>
      <p:sp>
        <p:nvSpPr>
          <p:cNvPr id="149507" name="Rectangle 3"/>
          <p:cNvSpPr>
            <a:spLocks noGrp="1" noChangeArrowheads="1"/>
          </p:cNvSpPr>
          <p:nvPr>
            <p:ph type="body" idx="1"/>
          </p:nvPr>
        </p:nvSpPr>
        <p:spPr>
          <a:xfrm>
            <a:off x="457200" y="1555750"/>
            <a:ext cx="8229600" cy="5329238"/>
          </a:xfrm>
        </p:spPr>
        <p:txBody>
          <a:bodyPr/>
          <a:lstStyle/>
          <a:p>
            <a:pPr eaLnBrk="1" hangingPunct="1">
              <a:spcBef>
                <a:spcPts val="1200"/>
              </a:spcBef>
              <a:buFontTx/>
              <a:buNone/>
            </a:pPr>
            <a:r>
              <a:rPr lang="cs-CZ" altLang="cs-CZ" sz="2300" b="1" dirty="0" smtClean="0">
                <a:latin typeface="Arial" charset="0"/>
                <a:cs typeface="Arial" charset="0"/>
              </a:rPr>
              <a:t>§ 10a zákona č</a:t>
            </a:r>
            <a:r>
              <a:rPr lang="cs-CZ" altLang="cs-CZ" sz="2300" b="1" dirty="0">
                <a:latin typeface="Arial" charset="0"/>
                <a:cs typeface="Arial" charset="0"/>
              </a:rPr>
              <a:t>. 181/2014 Sb., o kybernetické </a:t>
            </a:r>
            <a:r>
              <a:rPr lang="cs-CZ" altLang="cs-CZ" sz="2300" b="1" dirty="0" smtClean="0">
                <a:latin typeface="Arial" charset="0"/>
                <a:cs typeface="Arial" charset="0"/>
              </a:rPr>
              <a:t>bezpečnosti, ve znění zákona č. 205/2017 Sb.: </a:t>
            </a:r>
          </a:p>
          <a:p>
            <a:pPr eaLnBrk="1" hangingPunct="1">
              <a:spcBef>
                <a:spcPts val="1200"/>
              </a:spcBef>
              <a:buFontTx/>
              <a:buNone/>
            </a:pPr>
            <a:r>
              <a:rPr lang="cs-CZ" altLang="cs-CZ" sz="2300" i="1" dirty="0">
                <a:latin typeface="Arial" charset="0"/>
                <a:cs typeface="Arial" charset="0"/>
              </a:rPr>
              <a:t>Informace, jejichž zpřístupnění by mohlo ohrozit zajišťování kybernetické bezpečnosti nebo účinnost opatření vydaného podle tohoto zákona, nebo informace, které jsou vedené v evidenci incidentů, ze kterých by bylo možné identifikovat orgán nebo osobu, která kybernetický bezpečnostní incident ohlásila, se podle předpisů upravujících svobodný přístup k informacím neposkytují</a:t>
            </a:r>
            <a:r>
              <a:rPr lang="cs-CZ" altLang="cs-CZ" sz="2300" i="1" dirty="0" smtClean="0">
                <a:latin typeface="Arial" charset="0"/>
                <a:cs typeface="Arial" charset="0"/>
              </a:rPr>
              <a:t>.</a:t>
            </a:r>
          </a:p>
        </p:txBody>
      </p:sp>
    </p:spTree>
    <p:extLst>
      <p:ext uri="{BB962C8B-B14F-4D97-AF65-F5344CB8AC3E}">
        <p14:creationId xmlns:p14="http://schemas.microsoft.com/office/powerpoint/2010/main" val="3521046012"/>
      </p:ext>
    </p:extLst>
  </p:cSld>
  <p:clrMapOvr>
    <a:masterClrMapping/>
  </p:clrMapOvr>
  <p:transition spd="med">
    <p:cut/>
    <p:sndAc>
      <p:stSnd>
        <p:snd r:embed="rId2" name="arrow.wav"/>
      </p:stSnd>
    </p:sndAc>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4"/>
          <p:cNvSpPr>
            <a:spLocks noGrp="1" noChangeArrowheads="1"/>
          </p:cNvSpPr>
          <p:nvPr>
            <p:ph type="title"/>
          </p:nvPr>
        </p:nvSpPr>
        <p:spPr>
          <a:xfrm>
            <a:off x="466725" y="1557338"/>
            <a:ext cx="8208963" cy="4968875"/>
          </a:xfrm>
        </p:spPr>
        <p:txBody>
          <a:bodyPr anchor="t"/>
          <a:lstStyle/>
          <a:p>
            <a:pPr algn="l" eaLnBrk="1" hangingPunct="1">
              <a:spcBef>
                <a:spcPts val="4200"/>
              </a:spcBef>
            </a:pPr>
            <a:r>
              <a:rPr lang="cs-CZ" altLang="cs-CZ" sz="2400" b="1" dirty="0" smtClean="0">
                <a:solidFill>
                  <a:srgbClr val="FFFF00"/>
                </a:solidFill>
                <a:latin typeface="Arial" charset="0"/>
                <a:cs typeface="Arial" charset="0"/>
              </a:rPr>
              <a:t>Nález  I. ÚS 517/10 (členství soudců v KSČ)</a:t>
            </a:r>
            <a:r>
              <a:rPr lang="cs-CZ" altLang="cs-CZ" sz="2400" i="1" dirty="0" smtClean="0">
                <a:latin typeface="Arial" charset="0"/>
                <a:cs typeface="Arial" charset="0"/>
              </a:rPr>
              <a:t/>
            </a:r>
            <a:br>
              <a:rPr lang="cs-CZ" altLang="cs-CZ" sz="2400" i="1" dirty="0" smtClean="0">
                <a:latin typeface="Arial" charset="0"/>
                <a:cs typeface="Arial" charset="0"/>
              </a:rPr>
            </a:br>
            <a:r>
              <a:rPr lang="cs-CZ" altLang="cs-CZ" sz="2400" i="1" dirty="0" smtClean="0">
                <a:latin typeface="Arial" charset="0"/>
                <a:cs typeface="Arial" charset="0"/>
              </a:rPr>
              <a:t/>
            </a:r>
            <a:br>
              <a:rPr lang="cs-CZ" altLang="cs-CZ" sz="2400" i="1" dirty="0" smtClean="0">
                <a:latin typeface="Arial" charset="0"/>
                <a:cs typeface="Arial" charset="0"/>
              </a:rPr>
            </a:br>
            <a:r>
              <a:rPr lang="cs-CZ" altLang="cs-CZ" sz="2200" i="1" dirty="0" smtClean="0">
                <a:latin typeface="Arial" charset="0"/>
                <a:cs typeface="Arial" charset="0"/>
              </a:rPr>
              <a:t>Jestliže je informace součástí veřejné sféry, dopadá na ni základní právo na informace dle čl. 17 Listiny a čl. 10 Úmluvy. </a:t>
            </a:r>
            <a:br>
              <a:rPr lang="cs-CZ" altLang="cs-CZ" sz="2200" i="1" dirty="0" smtClean="0">
                <a:latin typeface="Arial" charset="0"/>
                <a:cs typeface="Arial" charset="0"/>
              </a:rPr>
            </a:br>
            <a:r>
              <a:rPr lang="cs-CZ" altLang="cs-CZ" sz="2200" i="1" dirty="0" smtClean="0">
                <a:latin typeface="Arial" charset="0"/>
                <a:cs typeface="Arial" charset="0"/>
              </a:rPr>
              <a:t/>
            </a:r>
            <a:br>
              <a:rPr lang="cs-CZ" altLang="cs-CZ" sz="2200" i="1" dirty="0" smtClean="0">
                <a:latin typeface="Arial" charset="0"/>
                <a:cs typeface="Arial" charset="0"/>
              </a:rPr>
            </a:br>
            <a:r>
              <a:rPr lang="cs-CZ" altLang="cs-CZ" sz="2200" i="1" dirty="0" smtClean="0">
                <a:latin typeface="Arial" charset="0"/>
                <a:cs typeface="Arial" charset="0"/>
              </a:rPr>
              <a:t>Součástí veřejné sféry je to, co může být předmětem legitimního veřejného zájmu. V zásadě na všem, co může souviset s fungováním moci ve státě.</a:t>
            </a:r>
            <a:br>
              <a:rPr lang="cs-CZ" altLang="cs-CZ" sz="2200" i="1" dirty="0" smtClean="0">
                <a:latin typeface="Arial" charset="0"/>
                <a:cs typeface="Arial" charset="0"/>
              </a:rPr>
            </a:br>
            <a:r>
              <a:rPr lang="cs-CZ" altLang="cs-CZ" sz="2200" i="1" dirty="0" smtClean="0">
                <a:latin typeface="Arial" charset="0"/>
                <a:cs typeface="Arial" charset="0"/>
              </a:rPr>
              <a:t/>
            </a:r>
            <a:br>
              <a:rPr lang="cs-CZ" altLang="cs-CZ" sz="2200" i="1" dirty="0" smtClean="0">
                <a:latin typeface="Arial" charset="0"/>
                <a:cs typeface="Arial" charset="0"/>
              </a:rPr>
            </a:br>
            <a:r>
              <a:rPr lang="cs-CZ" altLang="cs-CZ" sz="2200" i="1" dirty="0" smtClean="0">
                <a:latin typeface="Arial" charset="0"/>
                <a:cs typeface="Arial" charset="0"/>
              </a:rPr>
              <a:t>Profesionální sféra (a informace o ní) osob působících ve veřejném životě - i soudců - náleží do sféry veřejné, neboť může souviset s realizací soudní moci.</a:t>
            </a:r>
            <a:br>
              <a:rPr lang="cs-CZ" altLang="cs-CZ" sz="2200" i="1" dirty="0" smtClean="0">
                <a:latin typeface="Arial" charset="0"/>
                <a:cs typeface="Arial" charset="0"/>
              </a:rPr>
            </a:br>
            <a:endParaRPr lang="cs-CZ" altLang="cs-CZ" sz="2200" i="1" dirty="0" smtClean="0">
              <a:latin typeface="Arial" charset="0"/>
              <a:cs typeface="Arial" charset="0"/>
            </a:endParaRPr>
          </a:p>
        </p:txBody>
      </p:sp>
      <p:sp>
        <p:nvSpPr>
          <p:cNvPr id="159749" name="Rectangle 5"/>
          <p:cNvSpPr>
            <a:spLocks noChangeArrowheads="1"/>
          </p:cNvSpPr>
          <p:nvPr/>
        </p:nvSpPr>
        <p:spPr bwMode="auto">
          <a:xfrm>
            <a:off x="179388" y="269875"/>
            <a:ext cx="8723312"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defRPr/>
            </a:pPr>
            <a:r>
              <a:rPr lang="cs-CZ" sz="3800" b="1" dirty="0">
                <a:solidFill>
                  <a:srgbClr val="CC0000"/>
                </a:solidFill>
              </a:rPr>
              <a:t>Judikatura US k teorii vážení zájmů</a:t>
            </a:r>
            <a:endParaRPr lang="cs-CZ" sz="3800" b="1" dirty="0">
              <a:solidFill>
                <a:srgbClr val="CC0000"/>
              </a:solidFill>
              <a:ea typeface="+mj-ea"/>
              <a:cs typeface="+mj-cs"/>
            </a:endParaRPr>
          </a:p>
        </p:txBody>
      </p:sp>
    </p:spTree>
  </p:cSld>
  <p:clrMapOvr>
    <a:masterClrMapping/>
  </p:clrMapOvr>
  <p:transition spd="med">
    <p:cut/>
    <p:sndAc>
      <p:stSnd>
        <p:snd r:embed="rId2" name="arrow.wav"/>
      </p:stSnd>
    </p:sndAc>
  </p:transition>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a:xfrm>
            <a:off x="323850" y="414685"/>
            <a:ext cx="8578850" cy="854075"/>
          </a:xfrm>
        </p:spPr>
        <p:txBody>
          <a:bodyPr/>
          <a:lstStyle/>
          <a:p>
            <a:pPr eaLnBrk="1" hangingPunct="1">
              <a:lnSpc>
                <a:spcPct val="90000"/>
              </a:lnSpc>
            </a:pPr>
            <a:r>
              <a:rPr lang="cs-CZ" altLang="cs-CZ" sz="4200" b="1" dirty="0" smtClean="0">
                <a:solidFill>
                  <a:srgbClr val="CC0000"/>
                </a:solidFill>
                <a:latin typeface="Arial" charset="0"/>
                <a:cs typeface="Arial" charset="0"/>
              </a:rPr>
              <a:t>Informace o probíhajícím trestním řízení</a:t>
            </a:r>
          </a:p>
        </p:txBody>
      </p:sp>
      <p:sp>
        <p:nvSpPr>
          <p:cNvPr id="39939" name="Rectangle 3"/>
          <p:cNvSpPr>
            <a:spLocks noGrp="1" noChangeArrowheads="1"/>
          </p:cNvSpPr>
          <p:nvPr>
            <p:ph type="body" idx="1"/>
          </p:nvPr>
        </p:nvSpPr>
        <p:spPr>
          <a:xfrm>
            <a:off x="385763" y="1771650"/>
            <a:ext cx="8578850" cy="5689600"/>
          </a:xfrm>
        </p:spPr>
        <p:txBody>
          <a:bodyPr/>
          <a:lstStyle/>
          <a:p>
            <a:pPr marL="1970088" indent="6350">
              <a:buFontTx/>
              <a:buNone/>
              <a:defRPr/>
            </a:pPr>
            <a:r>
              <a:rPr lang="cs-CZ" sz="2400" b="1" dirty="0" smtClean="0">
                <a:solidFill>
                  <a:srgbClr val="FFFF00"/>
                </a:solidFill>
                <a:latin typeface="Arial" pitchFamily="34" charset="0"/>
                <a:cs typeface="Arial" pitchFamily="34" charset="0"/>
              </a:rPr>
              <a:t>R</a:t>
            </a:r>
            <a:r>
              <a:rPr lang="cs-CZ" sz="2400" b="1" dirty="0" smtClean="0">
                <a:solidFill>
                  <a:srgbClr val="FFFF00"/>
                </a:solidFill>
                <a:latin typeface="Arial" pitchFamily="34" charset="0"/>
                <a:ea typeface="Arial Unicode MS" pitchFamily="34" charset="-128"/>
                <a:cs typeface="Arial" pitchFamily="34" charset="0"/>
              </a:rPr>
              <a:t>ozsudek </a:t>
            </a:r>
            <a:r>
              <a:rPr lang="cs-CZ" sz="2400" b="1" dirty="0">
                <a:solidFill>
                  <a:srgbClr val="FFFF00"/>
                </a:solidFill>
                <a:latin typeface="Arial" pitchFamily="34" charset="0"/>
                <a:ea typeface="Arial Unicode MS" pitchFamily="34" charset="-128"/>
                <a:cs typeface="Arial" pitchFamily="34" charset="0"/>
              </a:rPr>
              <a:t>NSS </a:t>
            </a:r>
            <a:r>
              <a:rPr lang="cs-CZ" sz="2400" b="1" dirty="0" smtClean="0">
                <a:solidFill>
                  <a:srgbClr val="FFFF00"/>
                </a:solidFill>
                <a:latin typeface="Arial" pitchFamily="34" charset="0"/>
                <a:ea typeface="Arial Unicode MS" pitchFamily="34" charset="-128"/>
                <a:cs typeface="Arial" pitchFamily="34" charset="0"/>
              </a:rPr>
              <a:t>z 1.12.2010, </a:t>
            </a:r>
            <a:r>
              <a:rPr lang="cs-CZ" sz="2400" b="1" dirty="0" smtClean="0">
                <a:solidFill>
                  <a:srgbClr val="FFFF00"/>
                </a:solidFill>
                <a:latin typeface="Arial" pitchFamily="34" charset="0"/>
                <a:cs typeface="Arial" pitchFamily="34" charset="0"/>
              </a:rPr>
              <a:t>1 </a:t>
            </a:r>
            <a:r>
              <a:rPr lang="cs-CZ" sz="2400" b="1" dirty="0">
                <a:solidFill>
                  <a:srgbClr val="FFFF00"/>
                </a:solidFill>
                <a:latin typeface="Arial" pitchFamily="34" charset="0"/>
                <a:cs typeface="Arial" pitchFamily="34" charset="0"/>
              </a:rPr>
              <a:t>As </a:t>
            </a:r>
            <a:r>
              <a:rPr lang="cs-CZ" sz="2400" b="1" dirty="0" smtClean="0">
                <a:solidFill>
                  <a:srgbClr val="FFFF00"/>
                </a:solidFill>
                <a:latin typeface="Arial" pitchFamily="34" charset="0"/>
                <a:cs typeface="Arial" pitchFamily="34" charset="0"/>
              </a:rPr>
              <a:t>44/2010</a:t>
            </a:r>
            <a:endParaRPr lang="cs-CZ" sz="2400" b="1" dirty="0">
              <a:solidFill>
                <a:srgbClr val="FFFF00"/>
              </a:solidFill>
              <a:latin typeface="Arial" pitchFamily="34" charset="0"/>
              <a:ea typeface="Arial Unicode MS" pitchFamily="34" charset="-128"/>
              <a:cs typeface="Arial" pitchFamily="34" charset="0"/>
            </a:endParaRPr>
          </a:p>
          <a:p>
            <a:pPr marL="1970088" indent="6350">
              <a:buFontTx/>
              <a:buNone/>
              <a:defRPr/>
            </a:pPr>
            <a:r>
              <a:rPr lang="cs-CZ" sz="2400" dirty="0" smtClean="0">
                <a:solidFill>
                  <a:srgbClr val="FFFF00"/>
                </a:solidFill>
                <a:latin typeface="Arial" pitchFamily="34" charset="0"/>
                <a:ea typeface="Arial Unicode MS" pitchFamily="34" charset="-128"/>
                <a:cs typeface="Arial" pitchFamily="34" charset="0"/>
              </a:rPr>
              <a:t>(</a:t>
            </a:r>
            <a:r>
              <a:rPr lang="cs-CZ" sz="2400" dirty="0" smtClean="0">
                <a:solidFill>
                  <a:srgbClr val="FFFF00"/>
                </a:solidFill>
                <a:latin typeface="Arial" pitchFamily="34" charset="0"/>
                <a:cs typeface="Arial" pitchFamily="34" charset="0"/>
              </a:rPr>
              <a:t>2441/2011 </a:t>
            </a:r>
            <a:r>
              <a:rPr lang="cs-CZ" sz="2400" dirty="0">
                <a:solidFill>
                  <a:srgbClr val="FFFF00"/>
                </a:solidFill>
                <a:latin typeface="Arial" pitchFamily="34" charset="0"/>
                <a:cs typeface="Arial" pitchFamily="34" charset="0"/>
              </a:rPr>
              <a:t>Sb. </a:t>
            </a:r>
            <a:r>
              <a:rPr lang="cs-CZ" sz="2400" dirty="0" smtClean="0">
                <a:solidFill>
                  <a:srgbClr val="FFFF00"/>
                </a:solidFill>
                <a:latin typeface="Arial" pitchFamily="34" charset="0"/>
                <a:cs typeface="Arial" pitchFamily="34" charset="0"/>
              </a:rPr>
              <a:t>NSS), obdobně 1 As 97/2009</a:t>
            </a:r>
            <a:endParaRPr lang="cs-CZ" sz="2400" dirty="0">
              <a:solidFill>
                <a:srgbClr val="FFFF00"/>
              </a:solidFill>
              <a:latin typeface="Arial" pitchFamily="34" charset="0"/>
              <a:ea typeface="Arial Unicode MS" pitchFamily="34" charset="-128"/>
              <a:cs typeface="Arial" pitchFamily="34" charset="0"/>
            </a:endParaRPr>
          </a:p>
          <a:p>
            <a:pPr marL="1970088" indent="6350">
              <a:buFontTx/>
              <a:buNone/>
              <a:defRPr/>
            </a:pPr>
            <a:endParaRPr lang="cs-CZ" sz="2400" dirty="0">
              <a:latin typeface="Arial" pitchFamily="34" charset="0"/>
              <a:ea typeface="Arial Unicode MS" pitchFamily="34" charset="-128"/>
              <a:cs typeface="Arial" pitchFamily="34" charset="0"/>
            </a:endParaRPr>
          </a:p>
          <a:p>
            <a:pPr marL="6350" indent="6350">
              <a:spcBef>
                <a:spcPts val="1200"/>
              </a:spcBef>
              <a:buFontTx/>
              <a:buNone/>
              <a:defRPr/>
            </a:pPr>
            <a:r>
              <a:rPr lang="cs-CZ" sz="2400" i="1" dirty="0" smtClean="0">
                <a:latin typeface="Arial" pitchFamily="34" charset="0"/>
                <a:ea typeface="Arial Unicode MS" pitchFamily="34" charset="-128"/>
                <a:cs typeface="Arial" pitchFamily="34" charset="0"/>
              </a:rPr>
              <a:t>Povinné </a:t>
            </a:r>
            <a:r>
              <a:rPr lang="cs-CZ" sz="2400" i="1" dirty="0">
                <a:latin typeface="Arial" pitchFamily="34" charset="0"/>
                <a:ea typeface="Arial Unicode MS" pitchFamily="34" charset="-128"/>
                <a:cs typeface="Arial" pitchFamily="34" charset="0"/>
              </a:rPr>
              <a:t>subjekty neposkytnou informace o probíhajícím trestním řízení </a:t>
            </a:r>
            <a:r>
              <a:rPr lang="cs-CZ" sz="2400" i="1" dirty="0" smtClean="0">
                <a:latin typeface="Arial" pitchFamily="34" charset="0"/>
                <a:ea typeface="Arial Unicode MS" pitchFamily="34" charset="-128"/>
                <a:cs typeface="Arial" pitchFamily="34" charset="0"/>
              </a:rPr>
              <a:t>poté</a:t>
            </a:r>
            <a:r>
              <a:rPr lang="cs-CZ" sz="2400" i="1" dirty="0">
                <a:latin typeface="Arial" pitchFamily="34" charset="0"/>
                <a:ea typeface="Arial Unicode MS" pitchFamily="34" charset="-128"/>
                <a:cs typeface="Arial" pitchFamily="34" charset="0"/>
              </a:rPr>
              <a:t>, co zváží, nakolik je důvod neposkytnutí informace </a:t>
            </a:r>
            <a:r>
              <a:rPr lang="cs-CZ" sz="2400" i="1" dirty="0" smtClean="0">
                <a:latin typeface="Arial" pitchFamily="34" charset="0"/>
                <a:ea typeface="Arial Unicode MS" pitchFamily="34" charset="-128"/>
                <a:cs typeface="Arial" pitchFamily="34" charset="0"/>
              </a:rPr>
              <a:t>ospravedlněn </a:t>
            </a:r>
            <a:r>
              <a:rPr lang="cs-CZ" sz="2400" i="1" dirty="0">
                <a:latin typeface="Arial" pitchFamily="34" charset="0"/>
                <a:ea typeface="Arial Unicode MS" pitchFamily="34" charset="-128"/>
                <a:cs typeface="Arial" pitchFamily="34" charset="0"/>
              </a:rPr>
              <a:t>naléhavou společenskou potřebou. Tou </a:t>
            </a:r>
            <a:r>
              <a:rPr lang="cs-CZ" sz="2400" i="1" dirty="0" smtClean="0">
                <a:latin typeface="Arial" pitchFamily="34" charset="0"/>
                <a:ea typeface="Arial Unicode MS" pitchFamily="34" charset="-128"/>
                <a:cs typeface="Arial" pitchFamily="34" charset="0"/>
              </a:rPr>
              <a:t>budou pravidelně zájmy  uvedené v § 8a a násl. TŘ. (neohrozit objasnění </a:t>
            </a:r>
            <a:r>
              <a:rPr lang="cs-CZ" sz="2400" i="1" dirty="0">
                <a:latin typeface="Arial" pitchFamily="34" charset="0"/>
                <a:ea typeface="Arial Unicode MS" pitchFamily="34" charset="-128"/>
                <a:cs typeface="Arial" pitchFamily="34" charset="0"/>
              </a:rPr>
              <a:t>skutečností důležitých pro trestní </a:t>
            </a:r>
            <a:r>
              <a:rPr lang="cs-CZ" sz="2400" i="1" dirty="0" smtClean="0">
                <a:latin typeface="Arial" pitchFamily="34" charset="0"/>
                <a:ea typeface="Arial Unicode MS" pitchFamily="34" charset="-128"/>
                <a:cs typeface="Arial" pitchFamily="34" charset="0"/>
              </a:rPr>
              <a:t>řízení, nezveřejnit o </a:t>
            </a:r>
            <a:r>
              <a:rPr lang="cs-CZ" sz="2400" i="1" dirty="0">
                <a:latin typeface="Arial" pitchFamily="34" charset="0"/>
                <a:ea typeface="Arial Unicode MS" pitchFamily="34" charset="-128"/>
                <a:cs typeface="Arial" pitchFamily="34" charset="0"/>
              </a:rPr>
              <a:t>osobách zúčastněných na trestním řízení údaje, které přímo nesouvisejí s trestnou činností, </a:t>
            </a:r>
            <a:r>
              <a:rPr lang="cs-CZ" sz="2400" i="1" dirty="0" smtClean="0">
                <a:latin typeface="Arial" pitchFamily="34" charset="0"/>
                <a:ea typeface="Arial Unicode MS" pitchFamily="34" charset="-128"/>
                <a:cs typeface="Arial" pitchFamily="34" charset="0"/>
              </a:rPr>
              <a:t>neporušit zásadu presumpce neviny, chránit mladistvé, poškozené aj.)</a:t>
            </a:r>
            <a:endParaRPr lang="cs-CZ" sz="2400" i="1" dirty="0">
              <a:latin typeface="Arial" pitchFamily="34" charset="0"/>
              <a:ea typeface="Arial Unicode MS" pitchFamily="34" charset="-128"/>
              <a:cs typeface="Arial" pitchFamily="34" charset="0"/>
            </a:endParaRPr>
          </a:p>
        </p:txBody>
      </p:sp>
      <p:pic>
        <p:nvPicPr>
          <p:cNvPr id="150532" name="Picture 4" descr="sbirka_2004_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1196975"/>
            <a:ext cx="1347787"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cut/>
    <p:sndAc>
      <p:stSnd>
        <p:snd r:embed="rId2" name="arrow.wav"/>
      </p:stSnd>
    </p:sndAc>
  </p:transition>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a:xfrm>
            <a:off x="323850" y="342900"/>
            <a:ext cx="8578850" cy="854075"/>
          </a:xfrm>
        </p:spPr>
        <p:txBody>
          <a:bodyPr/>
          <a:lstStyle/>
          <a:p>
            <a:pPr eaLnBrk="1" hangingPunct="1">
              <a:lnSpc>
                <a:spcPct val="90000"/>
              </a:lnSpc>
            </a:pPr>
            <a:r>
              <a:rPr lang="cs-CZ" altLang="cs-CZ" sz="4200" b="1" dirty="0" smtClean="0">
                <a:solidFill>
                  <a:srgbClr val="CC0000"/>
                </a:solidFill>
                <a:latin typeface="Arial" charset="0"/>
                <a:cs typeface="Arial" charset="0"/>
              </a:rPr>
              <a:t>Poskytování rozsudků soudů</a:t>
            </a:r>
          </a:p>
        </p:txBody>
      </p:sp>
      <p:sp>
        <p:nvSpPr>
          <p:cNvPr id="39939" name="Rectangle 3"/>
          <p:cNvSpPr>
            <a:spLocks noGrp="1" noChangeArrowheads="1"/>
          </p:cNvSpPr>
          <p:nvPr>
            <p:ph type="body" idx="1"/>
          </p:nvPr>
        </p:nvSpPr>
        <p:spPr>
          <a:xfrm>
            <a:off x="539750" y="1484313"/>
            <a:ext cx="8208963" cy="4465637"/>
          </a:xfrm>
        </p:spPr>
        <p:txBody>
          <a:bodyPr/>
          <a:lstStyle/>
          <a:p>
            <a:pPr marL="6350" indent="6350">
              <a:buFontTx/>
              <a:buNone/>
              <a:defRPr/>
            </a:pPr>
            <a:r>
              <a:rPr lang="cs-CZ" sz="2400" b="1" i="1" dirty="0" smtClean="0">
                <a:solidFill>
                  <a:srgbClr val="FFFF00"/>
                </a:solidFill>
                <a:latin typeface="Arial" pitchFamily="34" charset="0"/>
                <a:cs typeface="Arial" pitchFamily="34" charset="0"/>
              </a:rPr>
              <a:t>Co když je již samotná žádost formulována s využitím chráněných osobních údajů?</a:t>
            </a:r>
          </a:p>
          <a:p>
            <a:pPr marL="6350" indent="6350">
              <a:buFontTx/>
              <a:buNone/>
              <a:defRPr/>
            </a:pPr>
            <a:endParaRPr lang="cs-CZ" sz="2400" b="1" dirty="0" smtClean="0">
              <a:solidFill>
                <a:srgbClr val="FFFF00"/>
              </a:solidFill>
              <a:latin typeface="Arial" pitchFamily="34" charset="0"/>
              <a:cs typeface="Arial" pitchFamily="34" charset="0"/>
            </a:endParaRPr>
          </a:p>
          <a:p>
            <a:pPr marL="6350" indent="6350">
              <a:buFontTx/>
              <a:buNone/>
              <a:defRPr/>
            </a:pPr>
            <a:r>
              <a:rPr lang="cs-CZ" sz="2400" b="1" dirty="0" smtClean="0">
                <a:solidFill>
                  <a:srgbClr val="FFFF00"/>
                </a:solidFill>
                <a:latin typeface="Arial" pitchFamily="34" charset="0"/>
                <a:cs typeface="Arial" pitchFamily="34" charset="0"/>
              </a:rPr>
              <a:t>R</a:t>
            </a:r>
            <a:r>
              <a:rPr lang="cs-CZ" sz="2400" b="1" dirty="0" smtClean="0">
                <a:solidFill>
                  <a:srgbClr val="FFFF00"/>
                </a:solidFill>
                <a:latin typeface="Arial" pitchFamily="34" charset="0"/>
                <a:ea typeface="Arial Unicode MS" pitchFamily="34" charset="-128"/>
                <a:cs typeface="Arial" pitchFamily="34" charset="0"/>
              </a:rPr>
              <a:t>ozsudek KS Praha 44 </a:t>
            </a:r>
            <a:r>
              <a:rPr lang="cs-CZ" sz="2400" b="1" dirty="0" smtClean="0">
                <a:solidFill>
                  <a:srgbClr val="FFFF00"/>
                </a:solidFill>
                <a:latin typeface="Arial" pitchFamily="34" charset="0"/>
                <a:cs typeface="Arial" pitchFamily="34" charset="0"/>
              </a:rPr>
              <a:t>A 75/2010</a:t>
            </a:r>
            <a:endParaRPr lang="cs-CZ" sz="2400" b="1" dirty="0">
              <a:solidFill>
                <a:srgbClr val="FFFF00"/>
              </a:solidFill>
              <a:latin typeface="Arial" pitchFamily="34" charset="0"/>
              <a:ea typeface="Arial Unicode MS" pitchFamily="34" charset="-128"/>
              <a:cs typeface="Arial" pitchFamily="34" charset="0"/>
            </a:endParaRPr>
          </a:p>
          <a:p>
            <a:pPr marL="0" indent="0">
              <a:buFontTx/>
              <a:buNone/>
              <a:defRPr/>
            </a:pPr>
            <a:r>
              <a:rPr lang="cs-CZ" sz="2400" i="1" dirty="0" smtClean="0">
                <a:latin typeface="Arial" panose="020B0604020202020204" pitchFamily="34" charset="0"/>
                <a:cs typeface="Arial" panose="020B0604020202020204" pitchFamily="34" charset="0"/>
              </a:rPr>
              <a:t>Ochrana </a:t>
            </a:r>
            <a:r>
              <a:rPr lang="cs-CZ" sz="2400" i="1" dirty="0">
                <a:latin typeface="Arial" panose="020B0604020202020204" pitchFamily="34" charset="0"/>
                <a:cs typeface="Arial" panose="020B0604020202020204" pitchFamily="34" charset="0"/>
              </a:rPr>
              <a:t>osobních údajů </a:t>
            </a:r>
            <a:r>
              <a:rPr lang="cs-CZ" sz="2400" i="1" dirty="0" smtClean="0">
                <a:latin typeface="Arial" panose="020B0604020202020204" pitchFamily="34" charset="0"/>
                <a:cs typeface="Arial" panose="020B0604020202020204" pitchFamily="34" charset="0"/>
              </a:rPr>
              <a:t>dle ZOOÚ neupravuje </a:t>
            </a:r>
            <a:r>
              <a:rPr lang="cs-CZ" sz="2400" i="1" dirty="0">
                <a:latin typeface="Arial" panose="020B0604020202020204" pitchFamily="34" charset="0"/>
                <a:cs typeface="Arial" panose="020B0604020202020204" pitchFamily="34" charset="0"/>
              </a:rPr>
              <a:t>odlišně </a:t>
            </a:r>
            <a:r>
              <a:rPr lang="cs-CZ" sz="2400" i="1" dirty="0" smtClean="0">
                <a:latin typeface="Arial" panose="020B0604020202020204" pitchFamily="34" charset="0"/>
                <a:cs typeface="Arial" panose="020B0604020202020204" pitchFamily="34" charset="0"/>
              </a:rPr>
              <a:t>poskytování </a:t>
            </a:r>
            <a:r>
              <a:rPr lang="cs-CZ" sz="2400" i="1" dirty="0">
                <a:latin typeface="Arial" panose="020B0604020202020204" pitchFamily="34" charset="0"/>
                <a:cs typeface="Arial" panose="020B0604020202020204" pitchFamily="34" charset="0"/>
              </a:rPr>
              <a:t>osobních údajů </a:t>
            </a:r>
            <a:r>
              <a:rPr lang="cs-CZ" sz="2400" i="1" dirty="0" smtClean="0">
                <a:latin typeface="Arial" panose="020B0604020202020204" pitchFamily="34" charset="0"/>
                <a:cs typeface="Arial" panose="020B0604020202020204" pitchFamily="34" charset="0"/>
              </a:rPr>
              <a:t>žadateli, který je již </a:t>
            </a:r>
            <a:r>
              <a:rPr lang="cs-CZ" sz="2400" i="1" dirty="0">
                <a:latin typeface="Arial" panose="020B0604020202020204" pitchFamily="34" charset="0"/>
                <a:cs typeface="Arial" panose="020B0604020202020204" pitchFamily="34" charset="0"/>
              </a:rPr>
              <a:t>zná. </a:t>
            </a:r>
            <a:r>
              <a:rPr lang="cs-CZ" sz="2400" i="1" dirty="0" smtClean="0">
                <a:latin typeface="Arial" panose="020B0604020202020204" pitchFamily="34" charset="0"/>
                <a:cs typeface="Arial" panose="020B0604020202020204" pitchFamily="34" charset="0"/>
              </a:rPr>
              <a:t>Pro </a:t>
            </a:r>
            <a:r>
              <a:rPr lang="cs-CZ" sz="2400" i="1" dirty="0">
                <a:latin typeface="Arial" panose="020B0604020202020204" pitchFamily="34" charset="0"/>
                <a:cs typeface="Arial" panose="020B0604020202020204" pitchFamily="34" charset="0"/>
              </a:rPr>
              <a:t>odlišné zacházení se žádostí </a:t>
            </a:r>
            <a:r>
              <a:rPr lang="cs-CZ" sz="2400" i="1" dirty="0" smtClean="0">
                <a:latin typeface="Arial" panose="020B0604020202020204" pitchFamily="34" charset="0"/>
                <a:cs typeface="Arial" panose="020B0604020202020204" pitchFamily="34" charset="0"/>
              </a:rPr>
              <a:t>není dán zákonný podklad. Pokud </a:t>
            </a:r>
            <a:r>
              <a:rPr lang="cs-CZ" sz="2400" i="1" dirty="0">
                <a:latin typeface="Arial" panose="020B0604020202020204" pitchFamily="34" charset="0"/>
                <a:cs typeface="Arial" panose="020B0604020202020204" pitchFamily="34" charset="0"/>
              </a:rPr>
              <a:t>žadatel podrobí veřejné diskusi anonymizovaný text rozhodnutí a ze své vůle k němu dodá jemu známé osobní údaje dotčených osob, může tak učinit na své riziko a svou odpovědnost.</a:t>
            </a:r>
          </a:p>
        </p:txBody>
      </p:sp>
    </p:spTree>
  </p:cSld>
  <p:clrMapOvr>
    <a:masterClrMapping/>
  </p:clrMapOvr>
  <p:transition spd="med">
    <p:cut/>
    <p:sndAc>
      <p:stSnd>
        <p:snd r:embed="rId2" name="arrow.wav"/>
      </p:stSnd>
    </p:sndAc>
  </p:transition>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a:xfrm>
            <a:off x="323850" y="342900"/>
            <a:ext cx="8578850" cy="854075"/>
          </a:xfrm>
        </p:spPr>
        <p:txBody>
          <a:bodyPr/>
          <a:lstStyle/>
          <a:p>
            <a:pPr eaLnBrk="1" hangingPunct="1">
              <a:lnSpc>
                <a:spcPct val="90000"/>
              </a:lnSpc>
            </a:pPr>
            <a:r>
              <a:rPr lang="cs-CZ" altLang="cs-CZ" sz="3400" b="1" dirty="0" smtClean="0">
                <a:solidFill>
                  <a:srgbClr val="CC0000"/>
                </a:solidFill>
                <a:latin typeface="Arial" charset="0"/>
                <a:cs typeface="Arial" charset="0"/>
              </a:rPr>
              <a:t>Poskytování nepravomocných rozsudků</a:t>
            </a:r>
          </a:p>
        </p:txBody>
      </p:sp>
      <p:sp>
        <p:nvSpPr>
          <p:cNvPr id="39939" name="Rectangle 3"/>
          <p:cNvSpPr>
            <a:spLocks noGrp="1" noChangeArrowheads="1"/>
          </p:cNvSpPr>
          <p:nvPr>
            <p:ph type="body" idx="1"/>
          </p:nvPr>
        </p:nvSpPr>
        <p:spPr>
          <a:xfrm>
            <a:off x="539751" y="1340768"/>
            <a:ext cx="8064698" cy="5256584"/>
          </a:xfrm>
        </p:spPr>
        <p:txBody>
          <a:bodyPr/>
          <a:lstStyle/>
          <a:p>
            <a:pPr marL="6350" indent="6350">
              <a:buFontTx/>
              <a:buNone/>
              <a:defRPr/>
            </a:pPr>
            <a:r>
              <a:rPr lang="cs-CZ" sz="2400" b="1" dirty="0" smtClean="0">
                <a:solidFill>
                  <a:srgbClr val="FFFF00"/>
                </a:solidFill>
                <a:latin typeface="Arial" pitchFamily="34" charset="0"/>
                <a:cs typeface="Arial" pitchFamily="34" charset="0"/>
              </a:rPr>
              <a:t>Nález Pl. ÚS 2/10 (123/2010 Sb.)</a:t>
            </a:r>
            <a:endParaRPr lang="cs-CZ" sz="2400" b="1" dirty="0">
              <a:solidFill>
                <a:srgbClr val="FFFF00"/>
              </a:solidFill>
              <a:latin typeface="Arial" pitchFamily="34" charset="0"/>
              <a:ea typeface="Arial Unicode MS" pitchFamily="34" charset="-128"/>
              <a:cs typeface="Arial" pitchFamily="34" charset="0"/>
            </a:endParaRPr>
          </a:p>
          <a:p>
            <a:pPr marL="0" indent="0">
              <a:spcBef>
                <a:spcPts val="1800"/>
              </a:spcBef>
              <a:buFontTx/>
              <a:buNone/>
              <a:defRPr/>
            </a:pPr>
            <a:r>
              <a:rPr lang="cs-CZ" sz="2400" i="1" dirty="0" smtClean="0">
                <a:latin typeface="Arial" panose="020B0604020202020204" pitchFamily="34" charset="0"/>
                <a:cs typeface="Arial" panose="020B0604020202020204" pitchFamily="34" charset="0"/>
              </a:rPr>
              <a:t>Podmínka právní moci rozsudku neumožňovala zkoumat existenci nezbytnosti, resp. "naléhavé </a:t>
            </a:r>
            <a:r>
              <a:rPr lang="cs-CZ" sz="2400" i="1" dirty="0">
                <a:latin typeface="Arial" panose="020B0604020202020204" pitchFamily="34" charset="0"/>
                <a:cs typeface="Arial" panose="020B0604020202020204" pitchFamily="34" charset="0"/>
              </a:rPr>
              <a:t>společenské potřeby" </a:t>
            </a:r>
            <a:r>
              <a:rPr lang="cs-CZ" sz="2400" i="1" dirty="0" smtClean="0">
                <a:latin typeface="Arial" panose="020B0604020202020204" pitchFamily="34" charset="0"/>
                <a:cs typeface="Arial" panose="020B0604020202020204" pitchFamily="34" charset="0"/>
              </a:rPr>
              <a:t>pro omezení </a:t>
            </a:r>
            <a:r>
              <a:rPr lang="cs-CZ" sz="2400" i="1" dirty="0">
                <a:latin typeface="Arial" panose="020B0604020202020204" pitchFamily="34" charset="0"/>
                <a:cs typeface="Arial" panose="020B0604020202020204" pitchFamily="34" charset="0"/>
              </a:rPr>
              <a:t>základního práva </a:t>
            </a:r>
            <a:r>
              <a:rPr lang="cs-CZ" sz="2400" i="1" dirty="0" smtClean="0">
                <a:latin typeface="Arial" panose="020B0604020202020204" pitchFamily="34" charset="0"/>
                <a:cs typeface="Arial" panose="020B0604020202020204" pitchFamily="34" charset="0"/>
              </a:rPr>
              <a:t>na informace.</a:t>
            </a:r>
          </a:p>
          <a:p>
            <a:pPr marL="0" indent="0">
              <a:spcBef>
                <a:spcPts val="1800"/>
              </a:spcBef>
              <a:buFontTx/>
              <a:buNone/>
              <a:defRPr/>
            </a:pPr>
            <a:r>
              <a:rPr lang="cs-CZ" sz="2400" i="1" dirty="0" smtClean="0">
                <a:latin typeface="Arial" panose="020B0604020202020204" pitchFamily="34" charset="0"/>
                <a:cs typeface="Arial" panose="020B0604020202020204" pitchFamily="34" charset="0"/>
              </a:rPr>
              <a:t>Veřejná </a:t>
            </a:r>
            <a:r>
              <a:rPr lang="cs-CZ" sz="2400" i="1" dirty="0">
                <a:latin typeface="Arial" panose="020B0604020202020204" pitchFamily="34" charset="0"/>
                <a:cs typeface="Arial" panose="020B0604020202020204" pitchFamily="34" charset="0"/>
              </a:rPr>
              <a:t>diskuse o věci řešené nepravomocným rozsudkem může </a:t>
            </a:r>
            <a:r>
              <a:rPr lang="cs-CZ" sz="2400" i="1" dirty="0" smtClean="0">
                <a:latin typeface="Arial" panose="020B0604020202020204" pitchFamily="34" charset="0"/>
                <a:cs typeface="Arial" panose="020B0604020202020204" pitchFamily="34" charset="0"/>
              </a:rPr>
              <a:t>přispět </a:t>
            </a:r>
            <a:r>
              <a:rPr lang="cs-CZ" sz="2400" i="1" dirty="0">
                <a:latin typeface="Arial" panose="020B0604020202020204" pitchFamily="34" charset="0"/>
                <a:cs typeface="Arial" panose="020B0604020202020204" pitchFamily="34" charset="0"/>
              </a:rPr>
              <a:t>k nezávislému a nestrannému </a:t>
            </a:r>
            <a:r>
              <a:rPr lang="cs-CZ" sz="2400" i="1" dirty="0" smtClean="0">
                <a:latin typeface="Arial" panose="020B0604020202020204" pitchFamily="34" charset="0"/>
                <a:cs typeface="Arial" panose="020B0604020202020204" pitchFamily="34" charset="0"/>
              </a:rPr>
              <a:t>rozhodování soudu. Legitimním </a:t>
            </a:r>
            <a:r>
              <a:rPr lang="cs-CZ" sz="2400" i="1" dirty="0">
                <a:latin typeface="Arial" panose="020B0604020202020204" pitchFamily="34" charset="0"/>
                <a:cs typeface="Arial" panose="020B0604020202020204" pitchFamily="34" charset="0"/>
              </a:rPr>
              <a:t>cílem veřejné diskuse je veřejná kontrolovatelnost konání </a:t>
            </a:r>
            <a:r>
              <a:rPr lang="cs-CZ" sz="2400" i="1" dirty="0" smtClean="0">
                <a:latin typeface="Arial" panose="020B0604020202020204" pitchFamily="34" charset="0"/>
                <a:cs typeface="Arial" panose="020B0604020202020204" pitchFamily="34" charset="0"/>
              </a:rPr>
              <a:t>spravedlnosti, aby souzení negenerovalo podezření, </a:t>
            </a:r>
            <a:r>
              <a:rPr lang="cs-CZ" sz="2400" i="1" dirty="0">
                <a:latin typeface="Arial" panose="020B0604020202020204" pitchFamily="34" charset="0"/>
                <a:cs typeface="Arial" panose="020B0604020202020204" pitchFamily="34" charset="0"/>
              </a:rPr>
              <a:t>že "je co skrývat". </a:t>
            </a:r>
            <a:endParaRPr lang="cs-CZ" sz="2400" i="1" dirty="0" smtClean="0">
              <a:latin typeface="Arial" panose="020B0604020202020204" pitchFamily="34" charset="0"/>
              <a:cs typeface="Arial" panose="020B0604020202020204" pitchFamily="34" charset="0"/>
            </a:endParaRPr>
          </a:p>
          <a:p>
            <a:pPr marL="0" indent="0">
              <a:spcBef>
                <a:spcPts val="3000"/>
              </a:spcBef>
              <a:buFontTx/>
              <a:buNone/>
              <a:defRPr/>
            </a:pPr>
            <a:r>
              <a:rPr lang="cs-CZ" sz="2400" i="1" dirty="0" smtClean="0">
                <a:latin typeface="Arial" panose="020B0604020202020204" pitchFamily="34" charset="0"/>
                <a:cs typeface="Arial" panose="020B0604020202020204" pitchFamily="34" charset="0"/>
              </a:rPr>
              <a:t>Dtto i pro správní rozhodnutí? </a:t>
            </a:r>
            <a:r>
              <a:rPr lang="cs-CZ" sz="2400" dirty="0" smtClean="0">
                <a:solidFill>
                  <a:srgbClr val="FFFF00"/>
                </a:solidFill>
                <a:latin typeface="Arial" panose="020B0604020202020204" pitchFamily="34" charset="0"/>
                <a:cs typeface="Arial" panose="020B0604020202020204" pitchFamily="34" charset="0"/>
              </a:rPr>
              <a:t>KS Brno </a:t>
            </a:r>
            <a:r>
              <a:rPr lang="cs-CZ" sz="2400" dirty="0">
                <a:solidFill>
                  <a:srgbClr val="FFFF00"/>
                </a:solidFill>
              </a:rPr>
              <a:t>29 A </a:t>
            </a:r>
            <a:r>
              <a:rPr lang="cs-CZ" sz="2400" dirty="0" smtClean="0">
                <a:solidFill>
                  <a:srgbClr val="FFFF00"/>
                </a:solidFill>
              </a:rPr>
              <a:t>55/2013: Ano</a:t>
            </a:r>
            <a:endParaRPr lang="cs-CZ" sz="2400" dirty="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78093681"/>
      </p:ext>
    </p:extLst>
  </p:cSld>
  <p:clrMapOvr>
    <a:masterClrMapping/>
  </p:clrMapOvr>
  <p:transition spd="med">
    <p:cut/>
    <p:sndAc>
      <p:stSnd>
        <p:snd r:embed="rId2" name="arrow.wav"/>
      </p:stSnd>
    </p:sndAc>
  </p:transition>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3"/>
          <p:cNvSpPr>
            <a:spLocks noGrp="1" noChangeArrowheads="1"/>
          </p:cNvSpPr>
          <p:nvPr>
            <p:ph type="body" idx="1"/>
          </p:nvPr>
        </p:nvSpPr>
        <p:spPr>
          <a:xfrm>
            <a:off x="519113" y="1196752"/>
            <a:ext cx="8229600" cy="5400600"/>
          </a:xfrm>
        </p:spPr>
        <p:txBody>
          <a:bodyPr/>
          <a:lstStyle/>
          <a:p>
            <a:pPr marL="0" indent="0" eaLnBrk="1" hangingPunct="1">
              <a:lnSpc>
                <a:spcPct val="80000"/>
              </a:lnSpc>
              <a:buFontTx/>
              <a:buNone/>
              <a:tabLst>
                <a:tab pos="0" algn="l"/>
              </a:tabLst>
              <a:defRPr/>
            </a:pPr>
            <a:r>
              <a:rPr lang="cs-CZ" sz="2200" dirty="0" smtClean="0">
                <a:latin typeface="Arial" pitchFamily="34" charset="0"/>
                <a:cs typeface="Arial" pitchFamily="34" charset="0"/>
              </a:rPr>
              <a:t>Povinný subjekt neposkytne informaci, která je předmětem ochrany práva autorského</a:t>
            </a:r>
            <a:r>
              <a:rPr lang="cs-CZ" sz="2200" baseline="30000" dirty="0" smtClean="0">
                <a:latin typeface="Arial" pitchFamily="34" charset="0"/>
                <a:cs typeface="Arial" pitchFamily="34" charset="0"/>
              </a:rPr>
              <a:t>2b)</a:t>
            </a:r>
            <a:r>
              <a:rPr lang="cs-CZ" sz="2200" dirty="0" smtClean="0">
                <a:latin typeface="Arial" pitchFamily="34" charset="0"/>
                <a:cs typeface="Arial" pitchFamily="34" charset="0"/>
              </a:rPr>
              <a:t>, je-li v držení:</a:t>
            </a:r>
          </a:p>
          <a:p>
            <a:pPr eaLnBrk="1" hangingPunct="1">
              <a:spcBef>
                <a:spcPts val="1200"/>
              </a:spcBef>
              <a:buFontTx/>
              <a:buNone/>
              <a:defRPr/>
            </a:pPr>
            <a:r>
              <a:rPr lang="cs-CZ" sz="2200" dirty="0" smtClean="0">
                <a:latin typeface="Arial" pitchFamily="34" charset="0"/>
                <a:cs typeface="Arial" pitchFamily="34" charset="0"/>
              </a:rPr>
              <a:t> 	a) provozovatelů rozhlasového nebo televizního vysílání</a:t>
            </a:r>
          </a:p>
          <a:p>
            <a:pPr eaLnBrk="1" hangingPunct="1">
              <a:spcBef>
                <a:spcPts val="1200"/>
              </a:spcBef>
              <a:buFontTx/>
              <a:buNone/>
              <a:defRPr/>
            </a:pPr>
            <a:r>
              <a:rPr lang="cs-CZ" sz="2200" dirty="0" smtClean="0">
                <a:latin typeface="Arial" pitchFamily="34" charset="0"/>
                <a:cs typeface="Arial" pitchFamily="34" charset="0"/>
              </a:rPr>
              <a:t>	b) škol a školských zařízen</a:t>
            </a:r>
          </a:p>
          <a:p>
            <a:pPr eaLnBrk="1" hangingPunct="1">
              <a:spcBef>
                <a:spcPts val="1200"/>
              </a:spcBef>
              <a:buFontTx/>
              <a:buNone/>
              <a:defRPr/>
            </a:pPr>
            <a:r>
              <a:rPr lang="cs-CZ" sz="2200" dirty="0" smtClean="0">
                <a:latin typeface="Arial" pitchFamily="34" charset="0"/>
                <a:cs typeface="Arial" pitchFamily="34" charset="0"/>
              </a:rPr>
              <a:t>	c) Akademie věd České republiky a dalších veřejných institucí, které jsou příjemci podpory výzkumu a vývoje z veřejných prostředků</a:t>
            </a:r>
          </a:p>
          <a:p>
            <a:pPr eaLnBrk="1" hangingPunct="1">
              <a:spcBef>
                <a:spcPts val="1200"/>
              </a:spcBef>
              <a:buFontTx/>
              <a:buNone/>
              <a:defRPr/>
            </a:pPr>
            <a:r>
              <a:rPr lang="cs-CZ" sz="2200" dirty="0" smtClean="0">
                <a:latin typeface="Arial" pitchFamily="34" charset="0"/>
                <a:cs typeface="Arial" pitchFamily="34" charset="0"/>
              </a:rPr>
              <a:t>	</a:t>
            </a:r>
            <a:r>
              <a:rPr lang="cs-CZ" sz="2200" dirty="0">
                <a:latin typeface="Arial" pitchFamily="34" charset="0"/>
                <a:cs typeface="Arial" pitchFamily="34" charset="0"/>
              </a:rPr>
              <a:t>d) kulturních institucí hospodařících s veřejnými prostředky, jako jsou divadla, orchestry a další umělecké soubory, </a:t>
            </a:r>
            <a:r>
              <a:rPr lang="cs-CZ" sz="2200" dirty="0">
                <a:solidFill>
                  <a:srgbClr val="FFC000"/>
                </a:solidFill>
                <a:latin typeface="Arial" pitchFamily="34" charset="0"/>
                <a:cs typeface="Arial" pitchFamily="34" charset="0"/>
              </a:rPr>
              <a:t>s výjimkou knihoven poskytujících veřejné knihovnické a informační služby podle knihovního </a:t>
            </a:r>
            <a:r>
              <a:rPr lang="cs-CZ" sz="2200" dirty="0" smtClean="0">
                <a:solidFill>
                  <a:srgbClr val="FFC000"/>
                </a:solidFill>
                <a:latin typeface="Arial" pitchFamily="34" charset="0"/>
                <a:cs typeface="Arial" pitchFamily="34" charset="0"/>
              </a:rPr>
              <a:t>zákona </a:t>
            </a:r>
            <a:r>
              <a:rPr lang="cs-CZ" sz="2200" dirty="0">
                <a:solidFill>
                  <a:srgbClr val="FFC000"/>
                </a:solidFill>
                <a:latin typeface="Arial" pitchFamily="34" charset="0"/>
                <a:cs typeface="Arial" pitchFamily="34" charset="0"/>
              </a:rPr>
              <a:t>a muzeí a galerií poskytujících standardizované veřejné </a:t>
            </a:r>
            <a:r>
              <a:rPr lang="cs-CZ" sz="2200" dirty="0" smtClean="0">
                <a:solidFill>
                  <a:srgbClr val="FFC000"/>
                </a:solidFill>
                <a:latin typeface="Arial" pitchFamily="34" charset="0"/>
                <a:cs typeface="Arial" pitchFamily="34" charset="0"/>
              </a:rPr>
              <a:t>služby</a:t>
            </a:r>
            <a:r>
              <a:rPr lang="cs-CZ" sz="2200" dirty="0" smtClean="0">
                <a:latin typeface="Arial" pitchFamily="34" charset="0"/>
                <a:cs typeface="Arial" pitchFamily="34" charset="0"/>
              </a:rPr>
              <a:t>.</a:t>
            </a:r>
          </a:p>
          <a:p>
            <a:pPr eaLnBrk="1" hangingPunct="1">
              <a:spcBef>
                <a:spcPts val="600"/>
              </a:spcBef>
              <a:buFontTx/>
              <a:buNone/>
              <a:defRPr/>
            </a:pPr>
            <a:r>
              <a:rPr lang="cs-CZ" sz="2000" i="1" dirty="0" smtClean="0">
                <a:latin typeface="Arial" pitchFamily="34" charset="0"/>
                <a:cs typeface="Arial" pitchFamily="34" charset="0"/>
              </a:rPr>
              <a:t>	(Dle Směrnice budou sbírky </a:t>
            </a:r>
            <a:r>
              <a:rPr lang="cs-CZ" sz="2000" i="1" dirty="0">
                <a:latin typeface="Arial" pitchFamily="34" charset="0"/>
                <a:cs typeface="Arial" pitchFamily="34" charset="0"/>
              </a:rPr>
              <a:t>těchto </a:t>
            </a:r>
            <a:r>
              <a:rPr lang="cs-CZ" sz="2000" i="1" dirty="0" smtClean="0">
                <a:latin typeface="Arial" pitchFamily="34" charset="0"/>
                <a:cs typeface="Arial" pitchFamily="34" charset="0"/>
              </a:rPr>
              <a:t>institucí čím </a:t>
            </a:r>
            <a:r>
              <a:rPr lang="cs-CZ" sz="2000" i="1" dirty="0">
                <a:latin typeface="Arial" pitchFamily="34" charset="0"/>
                <a:cs typeface="Arial" pitchFamily="34" charset="0"/>
              </a:rPr>
              <a:t>dál častěji </a:t>
            </a:r>
            <a:r>
              <a:rPr lang="cs-CZ" sz="2000" i="1" dirty="0" smtClean="0">
                <a:latin typeface="Arial" pitchFamily="34" charset="0"/>
                <a:cs typeface="Arial" pitchFamily="34" charset="0"/>
              </a:rPr>
              <a:t>cenným </a:t>
            </a:r>
            <a:r>
              <a:rPr lang="cs-CZ" sz="2000" i="1" dirty="0">
                <a:latin typeface="Arial" pitchFamily="34" charset="0"/>
                <a:cs typeface="Arial" pitchFamily="34" charset="0"/>
              </a:rPr>
              <a:t>materiálem pro opakované </a:t>
            </a:r>
            <a:r>
              <a:rPr lang="cs-CZ" sz="2000" i="1" dirty="0" smtClean="0">
                <a:latin typeface="Arial" pitchFamily="34" charset="0"/>
                <a:cs typeface="Arial" pitchFamily="34" charset="0"/>
              </a:rPr>
              <a:t>použití, např. v mobilních aplikacích)</a:t>
            </a:r>
            <a:endParaRPr lang="cs-CZ" sz="2200" i="1" dirty="0" smtClean="0">
              <a:latin typeface="Arial" pitchFamily="34" charset="0"/>
              <a:cs typeface="Arial" pitchFamily="34" charset="0"/>
            </a:endParaRPr>
          </a:p>
        </p:txBody>
      </p:sp>
      <p:sp>
        <p:nvSpPr>
          <p:cNvPr id="154627" name="Rectangle 7"/>
          <p:cNvSpPr>
            <a:spLocks noGrp="1" noChangeArrowheads="1"/>
          </p:cNvSpPr>
          <p:nvPr>
            <p:ph type="title"/>
          </p:nvPr>
        </p:nvSpPr>
        <p:spPr>
          <a:xfrm>
            <a:off x="457200" y="116632"/>
            <a:ext cx="8435975" cy="1143000"/>
          </a:xfrm>
        </p:spPr>
        <p:txBody>
          <a:bodyPr/>
          <a:lstStyle/>
          <a:p>
            <a:pPr algn="l" eaLnBrk="1" hangingPunct="1"/>
            <a:r>
              <a:rPr lang="cs-CZ" altLang="cs-CZ" sz="3800" b="1" dirty="0" smtClean="0">
                <a:solidFill>
                  <a:srgbClr val="CC0000"/>
                </a:solidFill>
                <a:latin typeface="Arial" charset="0"/>
                <a:cs typeface="Arial" charset="0"/>
              </a:rPr>
              <a:t>§ 11/5 – Další omezení práva na inf.</a:t>
            </a:r>
          </a:p>
        </p:txBody>
      </p:sp>
    </p:spTree>
  </p:cSld>
  <p:clrMapOvr>
    <a:masterClrMapping/>
  </p:clrMapOvr>
  <p:transition spd="med">
    <p:cut/>
    <p:sndAc>
      <p:stSnd>
        <p:snd r:embed="rId2" name="arrow.wav"/>
      </p:stSnd>
    </p:sndAc>
  </p:transition>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body" idx="1"/>
          </p:nvPr>
        </p:nvSpPr>
        <p:spPr>
          <a:xfrm>
            <a:off x="468313" y="1454150"/>
            <a:ext cx="8424862" cy="5287963"/>
          </a:xfrm>
        </p:spPr>
        <p:txBody>
          <a:bodyPr/>
          <a:lstStyle/>
          <a:p>
            <a:pPr eaLnBrk="1" hangingPunct="1">
              <a:lnSpc>
                <a:spcPct val="120000"/>
              </a:lnSpc>
              <a:buFontTx/>
              <a:buNone/>
            </a:pPr>
            <a:r>
              <a:rPr lang="cs-CZ" altLang="cs-CZ" sz="2400" dirty="0" smtClean="0">
                <a:latin typeface="Arial" charset="0"/>
                <a:cs typeface="Arial" charset="0"/>
              </a:rPr>
              <a:t>(6) Povinný subjekt </a:t>
            </a:r>
            <a:r>
              <a:rPr lang="cs-CZ" altLang="cs-CZ" sz="2400" b="1" u="sng" dirty="0" smtClean="0">
                <a:latin typeface="Arial" charset="0"/>
                <a:cs typeface="Arial" charset="0"/>
              </a:rPr>
              <a:t>neposkytne</a:t>
            </a:r>
            <a:r>
              <a:rPr lang="cs-CZ" altLang="cs-CZ" sz="2400" dirty="0" smtClean="0">
                <a:latin typeface="Arial" charset="0"/>
                <a:cs typeface="Arial" charset="0"/>
              </a:rPr>
              <a:t> informaci o činnosti orgánů činných v trestním řízení, </a:t>
            </a:r>
            <a:r>
              <a:rPr lang="cs-CZ" altLang="cs-CZ" sz="2400" u="sng" dirty="0" smtClean="0">
                <a:latin typeface="Arial" charset="0"/>
                <a:cs typeface="Arial" charset="0"/>
              </a:rPr>
              <a:t>pokud by se tím ohrozila práva třetích osob anebo schopnost orgánů činných v trestním řízení předcházet trestné činnosti, vyhledávat nebo odhalovat trestnou činnost nebo stíhat trestné činy nebo zajišťovat bezpečnost České republiky</a:t>
            </a:r>
            <a:r>
              <a:rPr lang="cs-CZ" altLang="cs-CZ" sz="2400" dirty="0" smtClean="0">
                <a:latin typeface="Arial" charset="0"/>
                <a:cs typeface="Arial" charset="0"/>
              </a:rPr>
              <a:t>.</a:t>
            </a:r>
          </a:p>
          <a:p>
            <a:pPr eaLnBrk="1" hangingPunct="1">
              <a:lnSpc>
                <a:spcPct val="120000"/>
              </a:lnSpc>
              <a:spcBef>
                <a:spcPct val="50000"/>
              </a:spcBef>
              <a:buFontTx/>
              <a:buNone/>
            </a:pPr>
            <a:r>
              <a:rPr lang="cs-CZ" altLang="cs-CZ" sz="2400" dirty="0" smtClean="0">
                <a:latin typeface="Arial" charset="0"/>
                <a:cs typeface="Arial" charset="0"/>
              </a:rPr>
              <a:t>	→ v opačném případě poskytne!	</a:t>
            </a:r>
          </a:p>
        </p:txBody>
      </p:sp>
      <p:sp>
        <p:nvSpPr>
          <p:cNvPr id="155651" name="Rectangle 3"/>
          <p:cNvSpPr>
            <a:spLocks noGrp="1" noChangeArrowheads="1"/>
          </p:cNvSpPr>
          <p:nvPr>
            <p:ph type="title"/>
          </p:nvPr>
        </p:nvSpPr>
        <p:spPr>
          <a:xfrm>
            <a:off x="457200" y="198438"/>
            <a:ext cx="8435975" cy="1143000"/>
          </a:xfrm>
        </p:spPr>
        <p:txBody>
          <a:bodyPr/>
          <a:lstStyle/>
          <a:p>
            <a:pPr algn="l" eaLnBrk="1" hangingPunct="1"/>
            <a:r>
              <a:rPr lang="cs-CZ" altLang="cs-CZ" sz="3400" b="1" dirty="0" smtClean="0">
                <a:solidFill>
                  <a:srgbClr val="CC0000"/>
                </a:solidFill>
                <a:latin typeface="Arial" charset="0"/>
                <a:cs typeface="Arial" charset="0"/>
              </a:rPr>
              <a:t>§ 11 – Další omezení</a:t>
            </a:r>
            <a:r>
              <a:rPr lang="cs-CZ" altLang="cs-CZ" sz="3400" dirty="0" smtClean="0">
                <a:solidFill>
                  <a:srgbClr val="CC0000"/>
                </a:solidFill>
                <a:latin typeface="Arial" charset="0"/>
                <a:cs typeface="Arial" charset="0"/>
              </a:rPr>
              <a:t> práva na informace</a:t>
            </a:r>
            <a:br>
              <a:rPr lang="cs-CZ" altLang="cs-CZ" sz="3400" dirty="0" smtClean="0">
                <a:solidFill>
                  <a:srgbClr val="CC0000"/>
                </a:solidFill>
                <a:latin typeface="Arial" charset="0"/>
                <a:cs typeface="Arial" charset="0"/>
              </a:rPr>
            </a:br>
            <a:r>
              <a:rPr lang="cs-CZ" altLang="cs-CZ" sz="2400" dirty="0" smtClean="0">
                <a:solidFill>
                  <a:srgbClr val="CC0000"/>
                </a:solidFill>
                <a:latin typeface="Arial" charset="0"/>
                <a:cs typeface="Arial" charset="0"/>
              </a:rPr>
              <a:t>odst. 6 – poskytování informací o skončeném trestním řízení</a:t>
            </a:r>
          </a:p>
        </p:txBody>
      </p:sp>
    </p:spTree>
  </p:cSld>
  <p:clrMapOvr>
    <a:masterClrMapping/>
  </p:clrMapOvr>
  <p:transition spd="med">
    <p:cut/>
    <p:sndAc>
      <p:stSnd>
        <p:snd r:embed="rId2" name="arrow.wav"/>
      </p:stSnd>
    </p:sndAc>
  </p:transition>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a:xfrm>
            <a:off x="323850" y="198438"/>
            <a:ext cx="8578850" cy="854075"/>
          </a:xfrm>
        </p:spPr>
        <p:txBody>
          <a:bodyPr/>
          <a:lstStyle/>
          <a:p>
            <a:pPr eaLnBrk="1" hangingPunct="1"/>
            <a:r>
              <a:rPr lang="cs-CZ" altLang="cs-CZ" sz="4200" b="1" dirty="0" smtClean="0">
                <a:solidFill>
                  <a:srgbClr val="CC0000"/>
                </a:solidFill>
                <a:latin typeface="Arial" charset="0"/>
                <a:cs typeface="Arial" charset="0"/>
              </a:rPr>
              <a:t>Informace státního zastupitelství</a:t>
            </a:r>
          </a:p>
        </p:txBody>
      </p:sp>
      <p:sp>
        <p:nvSpPr>
          <p:cNvPr id="39939" name="Rectangle 3"/>
          <p:cNvSpPr>
            <a:spLocks noGrp="1" noChangeArrowheads="1"/>
          </p:cNvSpPr>
          <p:nvPr>
            <p:ph type="body" idx="1"/>
          </p:nvPr>
        </p:nvSpPr>
        <p:spPr>
          <a:xfrm>
            <a:off x="395288" y="1412875"/>
            <a:ext cx="8578850" cy="5040313"/>
          </a:xfrm>
        </p:spPr>
        <p:txBody>
          <a:bodyPr/>
          <a:lstStyle/>
          <a:p>
            <a:pPr marL="1970088" indent="6350">
              <a:buFontTx/>
              <a:buNone/>
              <a:defRPr/>
            </a:pPr>
            <a:r>
              <a:rPr lang="cs-CZ" sz="2400" b="1" dirty="0" smtClean="0">
                <a:solidFill>
                  <a:srgbClr val="FFFF00"/>
                </a:solidFill>
                <a:latin typeface="Arial" pitchFamily="34" charset="0"/>
                <a:cs typeface="Arial" pitchFamily="34" charset="0"/>
              </a:rPr>
              <a:t>R</a:t>
            </a:r>
            <a:r>
              <a:rPr lang="cs-CZ" sz="2400" b="1" dirty="0" smtClean="0">
                <a:solidFill>
                  <a:srgbClr val="FFFF00"/>
                </a:solidFill>
                <a:latin typeface="Arial" pitchFamily="34" charset="0"/>
                <a:ea typeface="Arial Unicode MS" pitchFamily="34" charset="-128"/>
                <a:cs typeface="Arial" pitchFamily="34" charset="0"/>
              </a:rPr>
              <a:t>ozsudek </a:t>
            </a:r>
            <a:r>
              <a:rPr lang="cs-CZ" sz="2400" b="1" dirty="0">
                <a:solidFill>
                  <a:srgbClr val="FFFF00"/>
                </a:solidFill>
                <a:latin typeface="Arial" pitchFamily="34" charset="0"/>
                <a:ea typeface="Arial Unicode MS" pitchFamily="34" charset="-128"/>
                <a:cs typeface="Arial" pitchFamily="34" charset="0"/>
              </a:rPr>
              <a:t>NSS </a:t>
            </a:r>
            <a:r>
              <a:rPr lang="cs-CZ" sz="2400" b="1" dirty="0" smtClean="0">
                <a:solidFill>
                  <a:srgbClr val="FFFF00"/>
                </a:solidFill>
                <a:latin typeface="Arial" pitchFamily="34" charset="0"/>
                <a:ea typeface="Arial Unicode MS" pitchFamily="34" charset="-128"/>
                <a:cs typeface="Arial" pitchFamily="34" charset="0"/>
              </a:rPr>
              <a:t> </a:t>
            </a:r>
            <a:r>
              <a:rPr lang="cs-CZ" sz="2400" b="1" dirty="0" smtClean="0">
                <a:solidFill>
                  <a:srgbClr val="FFFF00"/>
                </a:solidFill>
                <a:latin typeface="Arial" pitchFamily="34" charset="0"/>
                <a:cs typeface="Arial" pitchFamily="34" charset="0"/>
              </a:rPr>
              <a:t>2 </a:t>
            </a:r>
            <a:r>
              <a:rPr lang="cs-CZ" sz="2400" b="1" dirty="0">
                <a:solidFill>
                  <a:srgbClr val="FFFF00"/>
                </a:solidFill>
                <a:latin typeface="Arial" pitchFamily="34" charset="0"/>
                <a:cs typeface="Arial" pitchFamily="34" charset="0"/>
              </a:rPr>
              <a:t>As </a:t>
            </a:r>
            <a:r>
              <a:rPr lang="cs-CZ" sz="2400" b="1" dirty="0" smtClean="0">
                <a:solidFill>
                  <a:srgbClr val="FFFF00"/>
                </a:solidFill>
                <a:latin typeface="Arial" pitchFamily="34" charset="0"/>
                <a:cs typeface="Arial" pitchFamily="34" charset="0"/>
              </a:rPr>
              <a:t>93/2011</a:t>
            </a:r>
            <a:endParaRPr lang="cs-CZ" sz="2400" b="1" dirty="0">
              <a:solidFill>
                <a:srgbClr val="FFFF00"/>
              </a:solidFill>
              <a:latin typeface="Arial" pitchFamily="34" charset="0"/>
              <a:ea typeface="Arial Unicode MS" pitchFamily="34" charset="-128"/>
              <a:cs typeface="Arial" pitchFamily="34" charset="0"/>
            </a:endParaRPr>
          </a:p>
          <a:p>
            <a:pPr marL="1970088" indent="6350">
              <a:buFontTx/>
              <a:buNone/>
              <a:defRPr/>
            </a:pPr>
            <a:r>
              <a:rPr lang="cs-CZ" sz="2400" dirty="0" smtClean="0">
                <a:solidFill>
                  <a:srgbClr val="FFFF00"/>
                </a:solidFill>
                <a:latin typeface="Arial" pitchFamily="34" charset="0"/>
                <a:ea typeface="Arial Unicode MS" pitchFamily="34" charset="-128"/>
                <a:cs typeface="Arial" pitchFamily="34" charset="0"/>
              </a:rPr>
              <a:t>(</a:t>
            </a:r>
            <a:r>
              <a:rPr lang="cs-CZ" sz="2400" dirty="0" smtClean="0">
                <a:solidFill>
                  <a:srgbClr val="FFFF00"/>
                </a:solidFill>
                <a:latin typeface="Arial" pitchFamily="34" charset="0"/>
                <a:cs typeface="Arial" pitchFamily="34" charset="0"/>
              </a:rPr>
              <a:t>2462/2012 </a:t>
            </a:r>
            <a:r>
              <a:rPr lang="cs-CZ" sz="2400" dirty="0">
                <a:solidFill>
                  <a:srgbClr val="FFFF00"/>
                </a:solidFill>
                <a:latin typeface="Arial" pitchFamily="34" charset="0"/>
                <a:cs typeface="Arial" pitchFamily="34" charset="0"/>
              </a:rPr>
              <a:t>Sb. </a:t>
            </a:r>
            <a:r>
              <a:rPr lang="cs-CZ" sz="2400" dirty="0" smtClean="0">
                <a:solidFill>
                  <a:srgbClr val="FFFF00"/>
                </a:solidFill>
                <a:latin typeface="Arial" pitchFamily="34" charset="0"/>
                <a:cs typeface="Arial" pitchFamily="34" charset="0"/>
              </a:rPr>
              <a:t>NSS)</a:t>
            </a:r>
            <a:endParaRPr lang="cs-CZ" sz="2400" dirty="0">
              <a:solidFill>
                <a:srgbClr val="FFFF00"/>
              </a:solidFill>
              <a:latin typeface="Arial" pitchFamily="34" charset="0"/>
              <a:ea typeface="Arial Unicode MS" pitchFamily="34" charset="-128"/>
              <a:cs typeface="Arial" pitchFamily="34" charset="0"/>
            </a:endParaRPr>
          </a:p>
          <a:p>
            <a:pPr marL="1970088" indent="6350">
              <a:buFontTx/>
              <a:buNone/>
              <a:defRPr/>
            </a:pPr>
            <a:r>
              <a:rPr lang="cs-CZ" sz="2400" dirty="0" smtClean="0">
                <a:latin typeface="Arial" pitchFamily="34" charset="0"/>
                <a:ea typeface="Arial Unicode MS" pitchFamily="34" charset="-128"/>
                <a:cs typeface="Arial" pitchFamily="34" charset="0"/>
              </a:rPr>
              <a:t>informace z dozorového spisu VSZ v Praze</a:t>
            </a:r>
            <a:endParaRPr lang="cs-CZ" sz="2400" dirty="0">
              <a:latin typeface="Arial" pitchFamily="34" charset="0"/>
              <a:ea typeface="Arial Unicode MS" pitchFamily="34" charset="-128"/>
              <a:cs typeface="Arial" pitchFamily="34" charset="0"/>
            </a:endParaRPr>
          </a:p>
          <a:p>
            <a:pPr marL="1525588" indent="6350">
              <a:spcBef>
                <a:spcPts val="1200"/>
              </a:spcBef>
              <a:buFontTx/>
              <a:buNone/>
              <a:defRPr/>
            </a:pPr>
            <a:endParaRPr lang="cs-CZ" sz="2400" i="1" dirty="0" smtClean="0">
              <a:latin typeface="Arial" pitchFamily="34" charset="0"/>
              <a:ea typeface="Arial Unicode MS" pitchFamily="34" charset="-128"/>
              <a:cs typeface="Arial" pitchFamily="34" charset="0"/>
            </a:endParaRPr>
          </a:p>
          <a:p>
            <a:pPr marL="6350" indent="6350">
              <a:spcBef>
                <a:spcPts val="1200"/>
              </a:spcBef>
              <a:buFontTx/>
              <a:buNone/>
              <a:defRPr/>
            </a:pPr>
            <a:r>
              <a:rPr lang="cs-CZ" sz="2400" i="1" dirty="0" smtClean="0">
                <a:latin typeface="Arial" pitchFamily="34" charset="0"/>
                <a:ea typeface="Arial Unicode MS" pitchFamily="34" charset="-128"/>
                <a:cs typeface="Arial" pitchFamily="34" charset="0"/>
              </a:rPr>
              <a:t>Rozhodnutí </a:t>
            </a:r>
            <a:r>
              <a:rPr lang="cs-CZ" sz="2400" i="1" dirty="0">
                <a:latin typeface="Arial" pitchFamily="34" charset="0"/>
                <a:ea typeface="Arial Unicode MS" pitchFamily="34" charset="-128"/>
                <a:cs typeface="Arial" pitchFamily="34" charset="0"/>
              </a:rPr>
              <a:t>státního zastupitelství o žádosti o poskytnutí informací z dozorového spisu </a:t>
            </a:r>
            <a:r>
              <a:rPr lang="cs-CZ" sz="2400" i="1" dirty="0" smtClean="0">
                <a:latin typeface="Arial" pitchFamily="34" charset="0"/>
                <a:ea typeface="Arial Unicode MS" pitchFamily="34" charset="-128"/>
                <a:cs typeface="Arial" pitchFamily="34" charset="0"/>
              </a:rPr>
              <a:t>podléhá </a:t>
            </a:r>
            <a:r>
              <a:rPr lang="cs-CZ" sz="2400" i="1" dirty="0">
                <a:latin typeface="Arial" pitchFamily="34" charset="0"/>
                <a:ea typeface="Arial Unicode MS" pitchFamily="34" charset="-128"/>
                <a:cs typeface="Arial" pitchFamily="34" charset="0"/>
              </a:rPr>
              <a:t>přezkumu ve správním </a:t>
            </a:r>
            <a:r>
              <a:rPr lang="cs-CZ" sz="2400" i="1" dirty="0" smtClean="0">
                <a:latin typeface="Arial" pitchFamily="34" charset="0"/>
                <a:ea typeface="Arial Unicode MS" pitchFamily="34" charset="-128"/>
                <a:cs typeface="Arial" pitchFamily="34" charset="0"/>
              </a:rPr>
              <a:t>soudnictví</a:t>
            </a:r>
          </a:p>
          <a:p>
            <a:pPr marL="6350" indent="6350">
              <a:spcBef>
                <a:spcPts val="1200"/>
              </a:spcBef>
              <a:buFontTx/>
              <a:buNone/>
              <a:defRPr/>
            </a:pPr>
            <a:r>
              <a:rPr lang="cs-CZ" sz="2400" i="1" dirty="0" smtClean="0">
                <a:latin typeface="Arial" pitchFamily="34" charset="0"/>
                <a:cs typeface="Arial" pitchFamily="34" charset="0"/>
              </a:rPr>
              <a:t>Na </a:t>
            </a:r>
            <a:r>
              <a:rPr lang="cs-CZ" sz="2400" i="1" dirty="0">
                <a:latin typeface="Arial" pitchFamily="34" charset="0"/>
                <a:cs typeface="Arial" pitchFamily="34" charset="0"/>
              </a:rPr>
              <a:t>poskytnutí informací z dozorového spisu bude nutné uplatnit </a:t>
            </a:r>
            <a:r>
              <a:rPr lang="cs-CZ" sz="2400" i="1" dirty="0" smtClean="0">
                <a:latin typeface="Arial" pitchFamily="34" charset="0"/>
                <a:cs typeface="Arial" pitchFamily="34" charset="0"/>
              </a:rPr>
              <a:t>omezení </a:t>
            </a:r>
            <a:r>
              <a:rPr lang="cs-CZ" sz="2400" i="1" dirty="0">
                <a:latin typeface="Arial" pitchFamily="34" charset="0"/>
                <a:cs typeface="Arial" pitchFamily="34" charset="0"/>
              </a:rPr>
              <a:t>plynoucí </a:t>
            </a:r>
            <a:r>
              <a:rPr lang="cs-CZ" sz="2400" i="1" dirty="0" smtClean="0">
                <a:latin typeface="Arial" pitchFamily="34" charset="0"/>
                <a:cs typeface="Arial" pitchFamily="34" charset="0"/>
              </a:rPr>
              <a:t>z InfZ (</a:t>
            </a:r>
            <a:r>
              <a:rPr lang="cs-CZ" sz="2400" i="1" dirty="0">
                <a:latin typeface="Arial" pitchFamily="34" charset="0"/>
                <a:cs typeface="Arial" pitchFamily="34" charset="0"/>
              </a:rPr>
              <a:t>ve vazbě na zachování účelu trestního řízení). </a:t>
            </a:r>
            <a:r>
              <a:rPr lang="cs-CZ" sz="2400" i="1" dirty="0" smtClean="0">
                <a:latin typeface="Arial" pitchFamily="34" charset="0"/>
                <a:cs typeface="Arial" pitchFamily="34" charset="0"/>
              </a:rPr>
              <a:t>Nelze ani vyloučit</a:t>
            </a:r>
            <a:r>
              <a:rPr lang="cs-CZ" sz="2400" i="1" dirty="0">
                <a:latin typeface="Arial" pitchFamily="34" charset="0"/>
                <a:cs typeface="Arial" pitchFamily="34" charset="0"/>
              </a:rPr>
              <a:t>, že </a:t>
            </a:r>
            <a:r>
              <a:rPr lang="cs-CZ" sz="2400" i="1" dirty="0" smtClean="0">
                <a:latin typeface="Arial" pitchFamily="34" charset="0"/>
                <a:cs typeface="Arial" pitchFamily="34" charset="0"/>
              </a:rPr>
              <a:t>by se </a:t>
            </a:r>
            <a:r>
              <a:rPr lang="cs-CZ" sz="2400" i="1" dirty="0">
                <a:latin typeface="Arial" pitchFamily="34" charset="0"/>
                <a:cs typeface="Arial" pitchFamily="34" charset="0"/>
              </a:rPr>
              <a:t>na </a:t>
            </a:r>
            <a:r>
              <a:rPr lang="cs-CZ" sz="2400" i="1" dirty="0" smtClean="0">
                <a:latin typeface="Arial" pitchFamily="34" charset="0"/>
                <a:cs typeface="Arial" pitchFamily="34" charset="0"/>
              </a:rPr>
              <a:t>tyto informace vztahovalo </a:t>
            </a:r>
            <a:r>
              <a:rPr lang="cs-CZ" sz="2400" i="1" dirty="0">
                <a:latin typeface="Arial" pitchFamily="34" charset="0"/>
                <a:cs typeface="Arial" pitchFamily="34" charset="0"/>
              </a:rPr>
              <a:t>více zákonných omezení zároveň. </a:t>
            </a:r>
            <a:endParaRPr lang="cs-CZ" sz="2400" i="1" dirty="0">
              <a:latin typeface="Arial" pitchFamily="34" charset="0"/>
              <a:ea typeface="Arial Unicode MS" pitchFamily="34" charset="-128"/>
              <a:cs typeface="Arial" pitchFamily="34" charset="0"/>
            </a:endParaRPr>
          </a:p>
        </p:txBody>
      </p:sp>
      <p:pic>
        <p:nvPicPr>
          <p:cNvPr id="156676" name="Picture 4" descr="sbirka_2004_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1196975"/>
            <a:ext cx="1368425" cy="179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cut/>
    <p:sndAc>
      <p:stSnd>
        <p:snd r:embed="rId2" name="arrow.wav"/>
      </p:stSnd>
    </p:sndAc>
  </p:transition>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bg>
      <p:bgPr>
        <a:pattFill prst="pct90">
          <a:fgClr>
            <a:schemeClr val="accent6">
              <a:lumMod val="20000"/>
              <a:lumOff val="80000"/>
            </a:schemeClr>
          </a:fgClr>
          <a:bgClr>
            <a:schemeClr val="bg1"/>
          </a:bgClr>
        </a:pattFill>
        <a:effectLst/>
      </p:bgPr>
    </p:bg>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a:xfrm>
            <a:off x="446088" y="981075"/>
            <a:ext cx="8229600" cy="5246688"/>
          </a:xfrm>
        </p:spPr>
        <p:txBody>
          <a:bodyPr/>
          <a:lstStyle/>
          <a:p>
            <a:pPr eaLnBrk="1" hangingPunct="1"/>
            <a:r>
              <a:rPr lang="cs-CZ" altLang="cs-CZ" b="1" dirty="0" smtClean="0">
                <a:solidFill>
                  <a:srgbClr val="CC0000"/>
                </a:solidFill>
                <a:latin typeface="Arial" charset="0"/>
                <a:cs typeface="Arial" charset="0"/>
              </a:rPr>
              <a:t>IV.</a:t>
            </a:r>
            <a:br>
              <a:rPr lang="cs-CZ" altLang="cs-CZ" b="1" dirty="0" smtClean="0">
                <a:solidFill>
                  <a:srgbClr val="CC0000"/>
                </a:solidFill>
                <a:latin typeface="Arial" charset="0"/>
                <a:cs typeface="Arial" charset="0"/>
              </a:rPr>
            </a:br>
            <a:r>
              <a:rPr lang="cs-CZ" altLang="cs-CZ" b="1" dirty="0" smtClean="0">
                <a:solidFill>
                  <a:srgbClr val="CC0000"/>
                </a:solidFill>
                <a:latin typeface="Arial" charset="0"/>
                <a:cs typeface="Arial" charset="0"/>
              </a:rPr>
              <a:t>PRÁVO NA INFORMACE</a:t>
            </a:r>
            <a:br>
              <a:rPr lang="cs-CZ" altLang="cs-CZ" b="1" dirty="0" smtClean="0">
                <a:solidFill>
                  <a:srgbClr val="CC0000"/>
                </a:solidFill>
                <a:latin typeface="Arial" charset="0"/>
                <a:cs typeface="Arial" charset="0"/>
              </a:rPr>
            </a:br>
            <a:r>
              <a:rPr lang="cs-CZ" altLang="cs-CZ" b="1" dirty="0" smtClean="0">
                <a:solidFill>
                  <a:srgbClr val="CC0000"/>
                </a:solidFill>
                <a:latin typeface="Arial" charset="0"/>
                <a:cs typeface="Arial" charset="0"/>
              </a:rPr>
              <a:t>PROCESNÍ</a:t>
            </a:r>
            <a:r>
              <a:rPr lang="cs-CZ" altLang="cs-CZ" sz="3600" b="1" dirty="0" smtClean="0">
                <a:solidFill>
                  <a:srgbClr val="CC0000"/>
                </a:solidFill>
                <a:latin typeface="Arial" charset="0"/>
                <a:cs typeface="Arial" charset="0"/>
              </a:rPr>
              <a:t/>
            </a:r>
            <a:br>
              <a:rPr lang="cs-CZ" altLang="cs-CZ" sz="3600" b="1" dirty="0" smtClean="0">
                <a:solidFill>
                  <a:srgbClr val="CC0000"/>
                </a:solidFill>
                <a:latin typeface="Arial" charset="0"/>
                <a:cs typeface="Arial" charset="0"/>
              </a:rPr>
            </a:br>
            <a:r>
              <a:rPr lang="cs-CZ" altLang="cs-CZ" sz="3600" b="1" dirty="0" smtClean="0">
                <a:solidFill>
                  <a:srgbClr val="CC0000"/>
                </a:solidFill>
                <a:latin typeface="Arial" charset="0"/>
                <a:cs typeface="Arial" charset="0"/>
              </a:rPr>
              <a:t/>
            </a:r>
            <a:br>
              <a:rPr lang="cs-CZ" altLang="cs-CZ" sz="3600" b="1" dirty="0" smtClean="0">
                <a:solidFill>
                  <a:srgbClr val="CC0000"/>
                </a:solidFill>
                <a:latin typeface="Arial" charset="0"/>
                <a:cs typeface="Arial" charset="0"/>
              </a:rPr>
            </a:br>
            <a:r>
              <a:rPr lang="cs-CZ" altLang="cs-CZ" sz="3600" b="1" dirty="0" smtClean="0">
                <a:solidFill>
                  <a:srgbClr val="CC0000"/>
                </a:solidFill>
                <a:latin typeface="Arial" charset="0"/>
                <a:cs typeface="Arial" charset="0"/>
              </a:rPr>
              <a:t>žádost</a:t>
            </a:r>
            <a:br>
              <a:rPr lang="cs-CZ" altLang="cs-CZ" sz="3600" b="1" dirty="0" smtClean="0">
                <a:solidFill>
                  <a:srgbClr val="CC0000"/>
                </a:solidFill>
                <a:latin typeface="Arial" charset="0"/>
                <a:cs typeface="Arial" charset="0"/>
              </a:rPr>
            </a:br>
            <a:r>
              <a:rPr lang="cs-CZ" altLang="cs-CZ" sz="3600" b="1" dirty="0" smtClean="0">
                <a:solidFill>
                  <a:srgbClr val="CC0000"/>
                </a:solidFill>
                <a:latin typeface="Arial" charset="0"/>
                <a:cs typeface="Arial" charset="0"/>
              </a:rPr>
              <a:t>rozhodnutí</a:t>
            </a:r>
            <a:br>
              <a:rPr lang="cs-CZ" altLang="cs-CZ" sz="3600" b="1" dirty="0" smtClean="0">
                <a:solidFill>
                  <a:srgbClr val="CC0000"/>
                </a:solidFill>
                <a:latin typeface="Arial" charset="0"/>
                <a:cs typeface="Arial" charset="0"/>
              </a:rPr>
            </a:br>
            <a:r>
              <a:rPr lang="cs-CZ" altLang="cs-CZ" sz="3600" b="1" dirty="0" smtClean="0">
                <a:solidFill>
                  <a:srgbClr val="CC0000"/>
                </a:solidFill>
                <a:latin typeface="Arial" charset="0"/>
                <a:cs typeface="Arial" charset="0"/>
              </a:rPr>
              <a:t>opravné prostředky</a:t>
            </a:r>
            <a:br>
              <a:rPr lang="cs-CZ" altLang="cs-CZ" sz="3600" b="1" dirty="0" smtClean="0">
                <a:solidFill>
                  <a:srgbClr val="CC0000"/>
                </a:solidFill>
                <a:latin typeface="Arial" charset="0"/>
                <a:cs typeface="Arial" charset="0"/>
              </a:rPr>
            </a:br>
            <a:r>
              <a:rPr lang="cs-CZ" altLang="cs-CZ" sz="3600" b="1" dirty="0" smtClean="0">
                <a:solidFill>
                  <a:srgbClr val="CC0000"/>
                </a:solidFill>
                <a:latin typeface="Arial" charset="0"/>
                <a:cs typeface="Arial" charset="0"/>
              </a:rPr>
              <a:t>zpoplatnění</a:t>
            </a:r>
          </a:p>
        </p:txBody>
      </p:sp>
    </p:spTree>
  </p:cSld>
  <p:clrMapOvr>
    <a:masterClrMapping/>
  </p:clrMapOvr>
  <p:transition spd="med">
    <p:cut/>
    <p:sndAc>
      <p:stSnd>
        <p:snd r:embed="rId2" name="arrow.wav"/>
      </p:stSnd>
    </p:sndAc>
  </p:transition>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a:xfrm>
            <a:off x="457200" y="115888"/>
            <a:ext cx="8229600" cy="1143000"/>
          </a:xfrm>
        </p:spPr>
        <p:txBody>
          <a:bodyPr/>
          <a:lstStyle/>
          <a:p>
            <a:pPr eaLnBrk="1" hangingPunct="1"/>
            <a:r>
              <a:rPr lang="cs-CZ" altLang="cs-CZ" sz="3600" b="1" dirty="0" smtClean="0">
                <a:solidFill>
                  <a:srgbClr val="CC0000"/>
                </a:solidFill>
                <a:latin typeface="Arial" charset="0"/>
                <a:cs typeface="Arial" charset="0"/>
              </a:rPr>
              <a:t>§ 12 - Podmínky omezení</a:t>
            </a:r>
          </a:p>
        </p:txBody>
      </p:sp>
      <p:sp>
        <p:nvSpPr>
          <p:cNvPr id="144387" name="Rectangle 3"/>
          <p:cNvSpPr>
            <a:spLocks noGrp="1" noChangeArrowheads="1"/>
          </p:cNvSpPr>
          <p:nvPr>
            <p:ph type="body" idx="1"/>
          </p:nvPr>
        </p:nvSpPr>
        <p:spPr>
          <a:xfrm>
            <a:off x="250825" y="1423988"/>
            <a:ext cx="8229600" cy="4525962"/>
          </a:xfrm>
        </p:spPr>
        <p:txBody>
          <a:bodyPr/>
          <a:lstStyle/>
          <a:p>
            <a:pPr eaLnBrk="1" hangingPunct="1">
              <a:buFontTx/>
              <a:buNone/>
              <a:defRPr/>
            </a:pPr>
            <a:r>
              <a:rPr lang="cs-CZ" altLang="cs-CZ" sz="2400" dirty="0" smtClean="0">
                <a:latin typeface="Arial" charset="0"/>
                <a:cs typeface="Arial" charset="0"/>
              </a:rPr>
              <a:t>	Všechna omezení práva na informace provede povinný subjekt tak, že poskytne požadované informace včetně doprovodných informací po vyloučení těch informací,     u nichž to stanoví zákon. Právo odepřít informaci trvá pouze po dobu, po kterou trvá důvod odepření. </a:t>
            </a:r>
          </a:p>
          <a:p>
            <a:pPr eaLnBrk="1" hangingPunct="1">
              <a:buFontTx/>
              <a:buNone/>
              <a:defRPr/>
            </a:pPr>
            <a:r>
              <a:rPr lang="cs-CZ" altLang="cs-CZ" sz="2400" dirty="0" smtClean="0">
                <a:latin typeface="Arial" charset="0"/>
                <a:cs typeface="Arial" charset="0"/>
              </a:rPr>
              <a:t>	</a:t>
            </a:r>
          </a:p>
          <a:p>
            <a:pPr eaLnBrk="1" hangingPunct="1">
              <a:buFontTx/>
              <a:buNone/>
              <a:defRPr/>
            </a:pPr>
            <a:r>
              <a:rPr lang="cs-CZ" altLang="cs-CZ" sz="2400" dirty="0" smtClean="0">
                <a:latin typeface="Arial" charset="0"/>
                <a:cs typeface="Arial" charset="0"/>
              </a:rPr>
              <a:t>	V odůvodněných případech povinný subjekt ověří, zda důvod odepření trvá.</a:t>
            </a:r>
          </a:p>
          <a:p>
            <a:pPr marL="363538" indent="0" eaLnBrk="1" hangingPunct="1">
              <a:spcBef>
                <a:spcPts val="1200"/>
              </a:spcBef>
              <a:buFontTx/>
              <a:buNone/>
              <a:defRPr/>
            </a:pPr>
            <a:r>
              <a:rPr lang="cs-CZ" sz="2700" kern="1200" dirty="0">
                <a:solidFill>
                  <a:srgbClr val="FFFF00"/>
                </a:solidFill>
                <a:latin typeface="Arial" charset="0"/>
              </a:rPr>
              <a:t>→ tj. </a:t>
            </a:r>
            <a:r>
              <a:rPr lang="cs-CZ" sz="2700" kern="1200" dirty="0" smtClean="0">
                <a:solidFill>
                  <a:srgbClr val="FFFF00"/>
                </a:solidFill>
                <a:latin typeface="Arial" charset="0"/>
              </a:rPr>
              <a:t>Projev minimalizace zásahů do základního práva dle čl. 4/4 Listiny</a:t>
            </a:r>
            <a:endParaRPr lang="cs-CZ" sz="2700" kern="1200" dirty="0">
              <a:solidFill>
                <a:srgbClr val="FFFF00"/>
              </a:solidFill>
              <a:latin typeface="Arial" charset="0"/>
            </a:endParaRPr>
          </a:p>
          <a:p>
            <a:pPr eaLnBrk="1" hangingPunct="1">
              <a:buFontTx/>
              <a:buNone/>
              <a:defRPr/>
            </a:pPr>
            <a:endParaRPr lang="cs-CZ" altLang="cs-CZ" sz="2400" dirty="0" smtClean="0">
              <a:latin typeface="Arial" charset="0"/>
              <a:cs typeface="Arial" charset="0"/>
            </a:endParaRPr>
          </a:p>
          <a:p>
            <a:pPr eaLnBrk="1" hangingPunct="1">
              <a:buFontTx/>
              <a:buNone/>
              <a:defRPr/>
            </a:pPr>
            <a:endParaRPr lang="cs-CZ" altLang="cs-CZ" sz="2400" dirty="0" smtClean="0">
              <a:latin typeface="Arial" charset="0"/>
              <a:cs typeface="Arial" charset="0"/>
            </a:endParaRPr>
          </a:p>
        </p:txBody>
      </p:sp>
    </p:spTree>
  </p:cSld>
  <p:clrMapOvr>
    <a:masterClrMapping/>
  </p:clrMapOvr>
  <p:transition spd="med">
    <p:cut/>
    <p:sndAc>
      <p:stSnd>
        <p:snd r:embed="rId2" name="arrow.wav"/>
      </p:stSnd>
    </p:sndAc>
  </p:transition>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ChangeArrowheads="1"/>
          </p:cNvSpPr>
          <p:nvPr>
            <p:ph type="title"/>
          </p:nvPr>
        </p:nvSpPr>
        <p:spPr>
          <a:xfrm>
            <a:off x="457200" y="117475"/>
            <a:ext cx="8229600" cy="1008063"/>
          </a:xfrm>
        </p:spPr>
        <p:txBody>
          <a:bodyPr/>
          <a:lstStyle/>
          <a:p>
            <a:pPr eaLnBrk="1" hangingPunct="1"/>
            <a:r>
              <a:rPr lang="cs-CZ" altLang="cs-CZ" b="1" dirty="0" smtClean="0">
                <a:solidFill>
                  <a:srgbClr val="CC0000"/>
                </a:solidFill>
                <a:latin typeface="Arial" charset="0"/>
                <a:cs typeface="Arial" charset="0"/>
              </a:rPr>
              <a:t>Opakování žádosti</a:t>
            </a:r>
          </a:p>
        </p:txBody>
      </p:sp>
      <p:sp>
        <p:nvSpPr>
          <p:cNvPr id="160771" name="Rectangle 3"/>
          <p:cNvSpPr>
            <a:spLocks noChangeArrowheads="1"/>
          </p:cNvSpPr>
          <p:nvPr/>
        </p:nvSpPr>
        <p:spPr bwMode="auto">
          <a:xfrm>
            <a:off x="468313" y="3068638"/>
            <a:ext cx="8353425" cy="3894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Arial Unicode MS" pitchFamily="34" charset="-128"/>
              </a:defRPr>
            </a:lvl1pPr>
            <a:lvl2pPr marL="742950" indent="-285750" algn="l" eaLnBrk="0" hangingPunct="0">
              <a:spcBef>
                <a:spcPct val="20000"/>
              </a:spcBef>
              <a:buChar char="–"/>
              <a:defRPr sz="2800">
                <a:solidFill>
                  <a:schemeClr val="tx1"/>
                </a:solidFill>
                <a:latin typeface="Arial Unicode MS" pitchFamily="34" charset="-128"/>
              </a:defRPr>
            </a:lvl2pPr>
            <a:lvl3pPr marL="1143000" indent="-228600" algn="l" eaLnBrk="0" hangingPunct="0">
              <a:spcBef>
                <a:spcPct val="20000"/>
              </a:spcBef>
              <a:buChar char="•"/>
              <a:defRPr sz="2400">
                <a:solidFill>
                  <a:schemeClr val="tx1"/>
                </a:solidFill>
                <a:latin typeface="Arial Unicode MS" pitchFamily="34" charset="-128"/>
              </a:defRPr>
            </a:lvl3pPr>
            <a:lvl4pPr marL="1600200" indent="-228600" algn="l" eaLnBrk="0" hangingPunct="0">
              <a:spcBef>
                <a:spcPct val="20000"/>
              </a:spcBef>
              <a:buChar char="–"/>
              <a:defRPr sz="2000">
                <a:solidFill>
                  <a:schemeClr val="tx1"/>
                </a:solidFill>
                <a:latin typeface="Arial Unicode MS" pitchFamily="34" charset="-128"/>
              </a:defRPr>
            </a:lvl4pPr>
            <a:lvl5pPr marL="2057400" indent="-228600" algn="l" eaLnBrk="0" hangingPunct="0">
              <a:spcBef>
                <a:spcPct val="20000"/>
              </a:spcBef>
              <a:buChar char="»"/>
              <a:defRPr sz="2000">
                <a:solidFill>
                  <a:schemeClr val="tx1"/>
                </a:solidFill>
                <a:latin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Arial Unicode MS" pitchFamily="34" charset="-128"/>
              </a:defRPr>
            </a:lvl9pPr>
          </a:lstStyle>
          <a:p>
            <a:pPr eaLnBrk="1" hangingPunct="1">
              <a:spcBef>
                <a:spcPct val="0"/>
              </a:spcBef>
              <a:buFontTx/>
              <a:buNone/>
            </a:pPr>
            <a:r>
              <a:rPr lang="cs-CZ" altLang="cs-CZ" sz="2600" i="1" dirty="0">
                <a:latin typeface="Arial" charset="0"/>
              </a:rPr>
              <a:t>Pokud již byla dotyčná informace žadateli poskytnuta, byť i po lhůtě k vyřízení původní žádosti, lze novou žádost v zákonné lhůtě z tohoto důvodu zamítnout.</a:t>
            </a:r>
          </a:p>
          <a:p>
            <a:pPr eaLnBrk="1" hangingPunct="1">
              <a:spcBef>
                <a:spcPts val="1200"/>
              </a:spcBef>
              <a:buFontTx/>
              <a:buNone/>
            </a:pPr>
            <a:r>
              <a:rPr lang="cs-CZ" altLang="cs-CZ" sz="2700" dirty="0">
                <a:solidFill>
                  <a:srgbClr val="FFFF00"/>
                </a:solidFill>
                <a:latin typeface="Arial" charset="0"/>
              </a:rPr>
              <a:t>→ tj. judikaturní důvod odmítnutí nad rámec zákona!</a:t>
            </a:r>
          </a:p>
          <a:p>
            <a:pPr eaLnBrk="1" hangingPunct="1">
              <a:spcBef>
                <a:spcPts val="1200"/>
              </a:spcBef>
              <a:buFontTx/>
              <a:buNone/>
            </a:pPr>
            <a:r>
              <a:rPr lang="cs-CZ" altLang="cs-CZ" sz="2400" i="1" dirty="0">
                <a:latin typeface="Arial" charset="0"/>
              </a:rPr>
              <a:t>…Je pravdou, že takový důvod odepření informací zákon nezmiňuje, vyplývá však z jeho smyslu a účelu, neboť účelem zákona není opakované poskytování informací, které má žadatel již k dispozici.</a:t>
            </a:r>
            <a:endParaRPr lang="cs-CZ" altLang="cs-CZ" sz="2400" dirty="0">
              <a:solidFill>
                <a:srgbClr val="FFFF00"/>
              </a:solidFill>
              <a:latin typeface="Arial" charset="0"/>
            </a:endParaRPr>
          </a:p>
          <a:p>
            <a:pPr eaLnBrk="1" hangingPunct="1">
              <a:spcBef>
                <a:spcPct val="0"/>
              </a:spcBef>
              <a:buFontTx/>
              <a:buNone/>
            </a:pPr>
            <a:endParaRPr lang="cs-CZ" altLang="cs-CZ" sz="2600" i="1" dirty="0">
              <a:latin typeface="Arial" charset="0"/>
            </a:endParaRPr>
          </a:p>
        </p:txBody>
      </p:sp>
      <p:sp>
        <p:nvSpPr>
          <p:cNvPr id="160772" name="Rectangle 4"/>
          <p:cNvSpPr>
            <a:spLocks noChangeArrowheads="1"/>
          </p:cNvSpPr>
          <p:nvPr/>
        </p:nvSpPr>
        <p:spPr bwMode="auto">
          <a:xfrm>
            <a:off x="2195513" y="1341438"/>
            <a:ext cx="6550025"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Arial Unicode MS" pitchFamily="34" charset="-128"/>
              </a:defRPr>
            </a:lvl1pPr>
            <a:lvl2pPr marL="742950" indent="-285750" algn="l" eaLnBrk="0" hangingPunct="0">
              <a:spcBef>
                <a:spcPct val="20000"/>
              </a:spcBef>
              <a:buChar char="–"/>
              <a:defRPr sz="2800">
                <a:solidFill>
                  <a:schemeClr val="tx1"/>
                </a:solidFill>
                <a:latin typeface="Arial Unicode MS" pitchFamily="34" charset="-128"/>
              </a:defRPr>
            </a:lvl2pPr>
            <a:lvl3pPr marL="1143000" indent="-228600" algn="l" eaLnBrk="0" hangingPunct="0">
              <a:spcBef>
                <a:spcPct val="20000"/>
              </a:spcBef>
              <a:buChar char="•"/>
              <a:defRPr sz="2400">
                <a:solidFill>
                  <a:schemeClr val="tx1"/>
                </a:solidFill>
                <a:latin typeface="Arial Unicode MS" pitchFamily="34" charset="-128"/>
              </a:defRPr>
            </a:lvl3pPr>
            <a:lvl4pPr marL="1600200" indent="-228600" algn="l" eaLnBrk="0" hangingPunct="0">
              <a:spcBef>
                <a:spcPct val="20000"/>
              </a:spcBef>
              <a:buChar char="–"/>
              <a:defRPr sz="2000">
                <a:solidFill>
                  <a:schemeClr val="tx1"/>
                </a:solidFill>
                <a:latin typeface="Arial Unicode MS" pitchFamily="34" charset="-128"/>
              </a:defRPr>
            </a:lvl4pPr>
            <a:lvl5pPr marL="2057400" indent="-228600" algn="l" eaLnBrk="0" hangingPunct="0">
              <a:spcBef>
                <a:spcPct val="20000"/>
              </a:spcBef>
              <a:buChar char="»"/>
              <a:defRPr sz="2000">
                <a:solidFill>
                  <a:schemeClr val="tx1"/>
                </a:solidFill>
                <a:latin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Arial Unicode MS" pitchFamily="34" charset="-128"/>
              </a:defRPr>
            </a:lvl9pPr>
          </a:lstStyle>
          <a:p>
            <a:pPr eaLnBrk="1" hangingPunct="1">
              <a:spcBef>
                <a:spcPct val="0"/>
              </a:spcBef>
              <a:buFontTx/>
              <a:buNone/>
            </a:pPr>
            <a:r>
              <a:rPr lang="cs-CZ" altLang="cs-CZ" sz="2400" b="1" dirty="0">
                <a:solidFill>
                  <a:srgbClr val="FFFF00"/>
                </a:solidFill>
                <a:latin typeface="Arial" charset="0"/>
              </a:rPr>
              <a:t>Rozsudek NSS z 15. 7. 2004, 5 A 65/2002</a:t>
            </a:r>
          </a:p>
          <a:p>
            <a:pPr eaLnBrk="1" hangingPunct="1">
              <a:spcBef>
                <a:spcPct val="0"/>
              </a:spcBef>
              <a:buFontTx/>
              <a:buNone/>
            </a:pPr>
            <a:r>
              <a:rPr lang="cs-CZ" altLang="cs-CZ" sz="2400" dirty="0">
                <a:solidFill>
                  <a:srgbClr val="FFFF00"/>
                </a:solidFill>
                <a:latin typeface="Arial" charset="0"/>
              </a:rPr>
              <a:t>(450/2002 Sb. NSS)</a:t>
            </a:r>
          </a:p>
          <a:p>
            <a:pPr eaLnBrk="1" hangingPunct="1">
              <a:spcBef>
                <a:spcPts val="1800"/>
              </a:spcBef>
              <a:buFontTx/>
              <a:buNone/>
            </a:pPr>
            <a:r>
              <a:rPr lang="cs-CZ" altLang="cs-CZ" sz="2400" dirty="0">
                <a:latin typeface="Arial" charset="0"/>
              </a:rPr>
              <a:t>Žadatel proti Ministerstvu průmyslu a obchodu</a:t>
            </a:r>
          </a:p>
        </p:txBody>
      </p:sp>
      <p:pic>
        <p:nvPicPr>
          <p:cNvPr id="160773" name="Picture 5" descr="sbirka_2004_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1052513"/>
            <a:ext cx="1328737" cy="175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cut/>
    <p:sndAc>
      <p:stSnd>
        <p:snd r:embed="rId2" name="arrow.wav"/>
      </p:stSnd>
    </p:sndAc>
  </p:transition>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ChangeArrowheads="1"/>
          </p:cNvSpPr>
          <p:nvPr>
            <p:ph type="title"/>
          </p:nvPr>
        </p:nvSpPr>
        <p:spPr>
          <a:xfrm>
            <a:off x="206375" y="115888"/>
            <a:ext cx="8686800" cy="1143000"/>
          </a:xfrm>
        </p:spPr>
        <p:txBody>
          <a:bodyPr/>
          <a:lstStyle/>
          <a:p>
            <a:pPr eaLnBrk="1" hangingPunct="1"/>
            <a:r>
              <a:rPr lang="cs-CZ" altLang="cs-CZ" sz="3800" b="1" dirty="0" smtClean="0">
                <a:solidFill>
                  <a:srgbClr val="CC0000"/>
                </a:solidFill>
                <a:latin typeface="Arial" charset="0"/>
                <a:cs typeface="Arial" charset="0"/>
              </a:rPr>
              <a:t>§ 13 – Žádost o poskytnutí informace</a:t>
            </a:r>
          </a:p>
        </p:txBody>
      </p:sp>
      <p:sp>
        <p:nvSpPr>
          <p:cNvPr id="161795" name="Rectangle 3"/>
          <p:cNvSpPr>
            <a:spLocks noGrp="1" noChangeArrowheads="1"/>
          </p:cNvSpPr>
          <p:nvPr>
            <p:ph type="body" idx="1"/>
          </p:nvPr>
        </p:nvSpPr>
        <p:spPr>
          <a:xfrm>
            <a:off x="457200" y="1341438"/>
            <a:ext cx="8229600" cy="4525962"/>
          </a:xfrm>
        </p:spPr>
        <p:txBody>
          <a:bodyPr/>
          <a:lstStyle/>
          <a:p>
            <a:pPr marL="533400" indent="-533400" eaLnBrk="1" hangingPunct="1">
              <a:spcBef>
                <a:spcPct val="100000"/>
              </a:spcBef>
              <a:buFontTx/>
              <a:buAutoNum type="arabicParenBoth"/>
            </a:pPr>
            <a:r>
              <a:rPr lang="cs-CZ" altLang="cs-CZ" sz="2400" dirty="0" smtClean="0">
                <a:latin typeface="Arial" charset="0"/>
                <a:cs typeface="Arial" charset="0"/>
              </a:rPr>
              <a:t>Žádost o poskytnutí informace se podává ústně nebo písemně, a to i prostřednictvím sítě nebo služby elektronických komunikací. </a:t>
            </a:r>
          </a:p>
          <a:p>
            <a:pPr marL="533400" indent="-533400" eaLnBrk="1" hangingPunct="1">
              <a:spcBef>
                <a:spcPct val="100000"/>
              </a:spcBef>
              <a:buFontTx/>
              <a:buAutoNum type="arabicParenBoth"/>
            </a:pPr>
            <a:r>
              <a:rPr lang="cs-CZ" altLang="cs-CZ" sz="2400" dirty="0" smtClean="0">
                <a:latin typeface="Arial" charset="0"/>
                <a:cs typeface="Arial" charset="0"/>
              </a:rPr>
              <a:t>Není-li žadateli na ústně podanou žádost informace poskytnuta anebo nepovažuje-li žadatel informaci poskytnutou na ústně podanou žádost za dostačující,  je třeba podat žádost písemně. </a:t>
            </a:r>
          </a:p>
          <a:p>
            <a:pPr marL="533400" indent="-533400" eaLnBrk="1" hangingPunct="1">
              <a:spcBef>
                <a:spcPct val="100000"/>
              </a:spcBef>
              <a:buFontTx/>
              <a:buAutoNum type="arabicParenBoth"/>
            </a:pPr>
            <a:r>
              <a:rPr lang="cs-CZ" altLang="cs-CZ" sz="2400" dirty="0" smtClean="0">
                <a:latin typeface="Arial" charset="0"/>
                <a:cs typeface="Arial" charset="0"/>
              </a:rPr>
              <a:t>Ustanovení § 14 až 16a a § 18 platí pouze pro žádosti podané písemně. </a:t>
            </a:r>
          </a:p>
        </p:txBody>
      </p:sp>
    </p:spTree>
  </p:cSld>
  <p:clrMapOvr>
    <a:masterClrMapping/>
  </p:clrMapOvr>
  <p:transition spd="med">
    <p:cut/>
    <p:sndAc>
      <p:stSnd>
        <p:snd r:embed="rId2" name="arrow.wav"/>
      </p:stSnd>
    </p:sndAc>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251520" y="354013"/>
            <a:ext cx="8569325" cy="1562819"/>
          </a:xfrm>
        </p:spPr>
        <p:txBody>
          <a:bodyPr/>
          <a:lstStyle/>
          <a:p>
            <a:pPr lvl="0" eaLnBrk="1" hangingPunct="1"/>
            <a:r>
              <a:rPr lang="cs-CZ" altLang="cs-CZ" sz="3400" b="1" kern="1200" dirty="0">
                <a:solidFill>
                  <a:srgbClr val="CC0000"/>
                </a:solidFill>
                <a:latin typeface="Arial" panose="020B0604020202020204" pitchFamily="34" charset="0"/>
                <a:cs typeface="Arial" panose="020B0604020202020204" pitchFamily="34" charset="0"/>
              </a:rPr>
              <a:t>Rozsudek </a:t>
            </a:r>
            <a:r>
              <a:rPr lang="cs-CZ" altLang="cs-CZ" sz="3400" b="1" kern="1200" dirty="0" smtClean="0">
                <a:solidFill>
                  <a:srgbClr val="CC0000"/>
                </a:solidFill>
                <a:latin typeface="Arial" panose="020B0604020202020204" pitchFamily="34" charset="0"/>
                <a:ea typeface="+mn-ea"/>
                <a:cs typeface="Arial" panose="020B0604020202020204" pitchFamily="34" charset="0"/>
              </a:rPr>
              <a:t>SD </a:t>
            </a:r>
            <a:r>
              <a:rPr lang="cs-CZ" altLang="cs-CZ" sz="3400" b="1" kern="1200" dirty="0">
                <a:solidFill>
                  <a:srgbClr val="CC0000"/>
                </a:solidFill>
                <a:latin typeface="Arial" panose="020B0604020202020204" pitchFamily="34" charset="0"/>
                <a:ea typeface="+mn-ea"/>
                <a:cs typeface="Arial" panose="020B0604020202020204" pitchFamily="34" charset="0"/>
              </a:rPr>
              <a:t>EU </a:t>
            </a:r>
            <a:r>
              <a:rPr lang="fi-FI" altLang="cs-CZ" sz="3400" b="1" kern="1200" dirty="0">
                <a:solidFill>
                  <a:srgbClr val="CC0000"/>
                </a:solidFill>
                <a:latin typeface="Arial" panose="020B0604020202020204" pitchFamily="34" charset="0"/>
                <a:ea typeface="+mn-ea"/>
                <a:cs typeface="Arial" panose="020B0604020202020204" pitchFamily="34" charset="0"/>
              </a:rPr>
              <a:t>z 16. 12. 2008, </a:t>
            </a:r>
            <a:r>
              <a:rPr lang="fi-FI" altLang="cs-CZ" sz="3400" b="1" kern="1200" dirty="0" smtClean="0">
                <a:solidFill>
                  <a:srgbClr val="CC0000"/>
                </a:solidFill>
                <a:latin typeface="Arial" panose="020B0604020202020204" pitchFamily="34" charset="0"/>
                <a:ea typeface="+mn-ea"/>
                <a:cs typeface="Arial" panose="020B0604020202020204" pitchFamily="34" charset="0"/>
              </a:rPr>
              <a:t>C-3/07</a:t>
            </a:r>
            <a:r>
              <a:rPr lang="cs-CZ" altLang="cs-CZ" sz="3400" b="1" kern="1200" dirty="0">
                <a:solidFill>
                  <a:srgbClr val="CC0000"/>
                </a:solidFill>
                <a:latin typeface="Arial" panose="020B0604020202020204" pitchFamily="34" charset="0"/>
                <a:ea typeface="+mn-ea"/>
                <a:cs typeface="Arial" panose="020B0604020202020204" pitchFamily="34" charset="0"/>
              </a:rPr>
              <a:t/>
            </a:r>
            <a:br>
              <a:rPr lang="cs-CZ" altLang="cs-CZ" sz="3400" b="1" kern="1200" dirty="0">
                <a:solidFill>
                  <a:srgbClr val="CC0000"/>
                </a:solidFill>
                <a:latin typeface="Arial" panose="020B0604020202020204" pitchFamily="34" charset="0"/>
                <a:ea typeface="+mn-ea"/>
                <a:cs typeface="Arial" panose="020B0604020202020204" pitchFamily="34" charset="0"/>
              </a:rPr>
            </a:br>
            <a:r>
              <a:rPr lang="cs-CZ" altLang="cs-CZ" sz="3400" b="1" kern="1200" dirty="0">
                <a:solidFill>
                  <a:srgbClr val="CC0000"/>
                </a:solidFill>
                <a:latin typeface="Arial" panose="020B0604020202020204" pitchFamily="34" charset="0"/>
                <a:ea typeface="+mn-ea"/>
                <a:cs typeface="Arial" panose="020B0604020202020204" pitchFamily="34" charset="0"/>
              </a:rPr>
              <a:t>Rozsudek ESLP z 21. 7. 2015, č. </a:t>
            </a:r>
            <a:r>
              <a:rPr lang="cs-CZ" altLang="cs-CZ" sz="3400" b="1" kern="1200" dirty="0" smtClean="0">
                <a:solidFill>
                  <a:srgbClr val="CC0000"/>
                </a:solidFill>
                <a:latin typeface="Arial" panose="020B0604020202020204" pitchFamily="34" charset="0"/>
                <a:ea typeface="+mn-ea"/>
                <a:cs typeface="Arial" panose="020B0604020202020204" pitchFamily="34" charset="0"/>
              </a:rPr>
              <a:t>931/13</a:t>
            </a:r>
            <a:r>
              <a:rPr lang="cs-CZ" altLang="cs-CZ" sz="2400" b="1" kern="1200" dirty="0" smtClean="0">
                <a:solidFill>
                  <a:srgbClr val="FFFF00"/>
                </a:solidFill>
                <a:latin typeface="Arial" panose="020B0604020202020204" pitchFamily="34" charset="0"/>
                <a:ea typeface="+mn-ea"/>
                <a:cs typeface="Arial" panose="020B0604020202020204" pitchFamily="34" charset="0"/>
              </a:rPr>
              <a:t/>
            </a:r>
            <a:br>
              <a:rPr lang="cs-CZ" altLang="cs-CZ" sz="2400" b="1" kern="1200" dirty="0" smtClean="0">
                <a:solidFill>
                  <a:srgbClr val="FFFF00"/>
                </a:solidFill>
                <a:latin typeface="Arial" panose="020B0604020202020204" pitchFamily="34" charset="0"/>
                <a:ea typeface="+mn-ea"/>
                <a:cs typeface="Arial" panose="020B0604020202020204" pitchFamily="34" charset="0"/>
              </a:rPr>
            </a:br>
            <a:r>
              <a:rPr lang="fi-FI" altLang="cs-CZ" sz="2400" kern="1200" dirty="0" smtClean="0">
                <a:solidFill>
                  <a:srgbClr val="FFFF00"/>
                </a:solidFill>
                <a:latin typeface="Arial" panose="020B0604020202020204" pitchFamily="34" charset="0"/>
                <a:ea typeface="+mn-ea"/>
                <a:cs typeface="Arial" panose="020B0604020202020204" pitchFamily="34" charset="0"/>
              </a:rPr>
              <a:t>Satakunnan Markkinapörssi Oy a Satamedia Oy</a:t>
            </a:r>
            <a:r>
              <a:rPr lang="cs-CZ" altLang="cs-CZ" sz="2400" kern="1200" dirty="0" smtClean="0">
                <a:solidFill>
                  <a:srgbClr val="FFFF00"/>
                </a:solidFill>
                <a:latin typeface="Arial" panose="020B0604020202020204" pitchFamily="34" charset="0"/>
                <a:ea typeface="+mn-ea"/>
                <a:cs typeface="Arial" panose="020B0604020202020204" pitchFamily="34" charset="0"/>
              </a:rPr>
              <a:t> </a:t>
            </a:r>
            <a:r>
              <a:rPr lang="cs-CZ" altLang="cs-CZ" sz="2400" kern="1200" dirty="0">
                <a:solidFill>
                  <a:srgbClr val="FFFF00"/>
                </a:solidFill>
                <a:latin typeface="Arial" panose="020B0604020202020204" pitchFamily="34" charset="0"/>
                <a:ea typeface="+mn-ea"/>
                <a:cs typeface="Arial" panose="020B0604020202020204" pitchFamily="34" charset="0"/>
              </a:rPr>
              <a:t>proti Finsku</a:t>
            </a:r>
          </a:p>
        </p:txBody>
      </p:sp>
      <p:sp>
        <p:nvSpPr>
          <p:cNvPr id="25603" name="Rectangle 3"/>
          <p:cNvSpPr>
            <a:spLocks noChangeArrowheads="1"/>
          </p:cNvSpPr>
          <p:nvPr/>
        </p:nvSpPr>
        <p:spPr bwMode="auto">
          <a:xfrm>
            <a:off x="518864" y="2132657"/>
            <a:ext cx="8229600" cy="4536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eaLnBrk="0" hangingPunct="0">
              <a:spcBef>
                <a:spcPct val="20000"/>
              </a:spcBef>
              <a:buChar char="•"/>
              <a:defRPr sz="3200">
                <a:solidFill>
                  <a:schemeClr val="tx1"/>
                </a:solidFill>
                <a:latin typeface="Arial Unicode MS" pitchFamily="34" charset="-128"/>
              </a:defRPr>
            </a:lvl1pPr>
            <a:lvl2pPr marL="742950" indent="-285750" algn="l" eaLnBrk="0" hangingPunct="0">
              <a:spcBef>
                <a:spcPct val="20000"/>
              </a:spcBef>
              <a:buChar char="–"/>
              <a:defRPr sz="2800">
                <a:solidFill>
                  <a:schemeClr val="tx1"/>
                </a:solidFill>
                <a:latin typeface="Arial Unicode MS" pitchFamily="34" charset="-128"/>
              </a:defRPr>
            </a:lvl2pPr>
            <a:lvl3pPr marL="1143000" indent="-228600" algn="l" eaLnBrk="0" hangingPunct="0">
              <a:spcBef>
                <a:spcPct val="20000"/>
              </a:spcBef>
              <a:buChar char="•"/>
              <a:defRPr sz="2400">
                <a:solidFill>
                  <a:schemeClr val="tx1"/>
                </a:solidFill>
                <a:latin typeface="Arial Unicode MS" pitchFamily="34" charset="-128"/>
              </a:defRPr>
            </a:lvl3pPr>
            <a:lvl4pPr marL="1600200" indent="-228600" algn="l" eaLnBrk="0" hangingPunct="0">
              <a:spcBef>
                <a:spcPct val="20000"/>
              </a:spcBef>
              <a:buChar char="–"/>
              <a:defRPr sz="2000">
                <a:solidFill>
                  <a:schemeClr val="tx1"/>
                </a:solidFill>
                <a:latin typeface="Arial Unicode MS" pitchFamily="34" charset="-128"/>
              </a:defRPr>
            </a:lvl4pPr>
            <a:lvl5pPr marL="2057400" indent="-228600" algn="l" eaLnBrk="0" hangingPunct="0">
              <a:spcBef>
                <a:spcPct val="20000"/>
              </a:spcBef>
              <a:buChar char="»"/>
              <a:defRPr sz="2000">
                <a:solidFill>
                  <a:schemeClr val="tx1"/>
                </a:solidFill>
                <a:latin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Arial Unicode MS" pitchFamily="34" charset="-128"/>
              </a:defRPr>
            </a:lvl9pPr>
          </a:lstStyle>
          <a:p>
            <a:pPr marL="342900" indent="-342900">
              <a:spcBef>
                <a:spcPts val="1200"/>
              </a:spcBef>
              <a:buFontTx/>
              <a:buChar char="-"/>
            </a:pPr>
            <a:r>
              <a:rPr lang="cs-CZ" sz="2200" dirty="0" smtClean="0">
                <a:latin typeface="Arial" panose="020B0604020202020204" pitchFamily="34" charset="0"/>
                <a:cs typeface="Arial" panose="020B0604020202020204" pitchFamily="34" charset="0"/>
              </a:rPr>
              <a:t>ve </a:t>
            </a:r>
            <a:r>
              <a:rPr lang="cs-CZ" sz="2200" dirty="0">
                <a:latin typeface="Arial" panose="020B0604020202020204" pitchFamily="34" charset="0"/>
                <a:cs typeface="Arial" panose="020B0604020202020204" pitchFamily="34" charset="0"/>
              </a:rPr>
              <a:t>Finsku </a:t>
            </a:r>
            <a:r>
              <a:rPr lang="cs-CZ" sz="2200" dirty="0" smtClean="0">
                <a:latin typeface="Arial" panose="020B0604020202020204" pitchFamily="34" charset="0"/>
                <a:cs typeface="Arial" panose="020B0604020202020204" pitchFamily="34" charset="0"/>
              </a:rPr>
              <a:t>údaje </a:t>
            </a:r>
            <a:r>
              <a:rPr lang="cs-CZ" sz="2200" dirty="0">
                <a:latin typeface="Arial" panose="020B0604020202020204" pitchFamily="34" charset="0"/>
                <a:cs typeface="Arial" panose="020B0604020202020204" pitchFamily="34" charset="0"/>
              </a:rPr>
              <a:t>o </a:t>
            </a:r>
            <a:r>
              <a:rPr lang="cs-CZ" sz="2200" dirty="0" smtClean="0">
                <a:latin typeface="Arial" panose="020B0604020202020204" pitchFamily="34" charset="0"/>
                <a:cs typeface="Arial" panose="020B0604020202020204" pitchFamily="34" charset="0"/>
              </a:rPr>
              <a:t>příjmech </a:t>
            </a:r>
            <a:r>
              <a:rPr lang="cs-CZ" sz="2200" dirty="0">
                <a:latin typeface="Arial" panose="020B0604020202020204" pitchFamily="34" charset="0"/>
                <a:cs typeface="Arial" panose="020B0604020202020204" pitchFamily="34" charset="0"/>
              </a:rPr>
              <a:t>a majetku </a:t>
            </a:r>
            <a:r>
              <a:rPr lang="cs-CZ" sz="2200" dirty="0" smtClean="0">
                <a:latin typeface="Arial" panose="020B0604020202020204" pitchFamily="34" charset="0"/>
                <a:cs typeface="Arial" panose="020B0604020202020204" pitchFamily="34" charset="0"/>
              </a:rPr>
              <a:t>veřejně přístupné</a:t>
            </a:r>
          </a:p>
          <a:p>
            <a:pPr marL="342900" indent="-342900">
              <a:spcBef>
                <a:spcPts val="1200"/>
              </a:spcBef>
              <a:buFontTx/>
              <a:buChar char="-"/>
            </a:pPr>
            <a:r>
              <a:rPr lang="cs-CZ" altLang="cs-CZ" sz="2200" dirty="0" smtClean="0">
                <a:latin typeface="Arial" panose="020B0604020202020204" pitchFamily="34" charset="0"/>
                <a:cs typeface="Arial" panose="020B0604020202020204" pitchFamily="34" charset="0"/>
              </a:rPr>
              <a:t>stěžovatelé o tom vydávali časopis a SMS (1,2 mil. osob)</a:t>
            </a:r>
          </a:p>
          <a:p>
            <a:pPr marL="342900" indent="-342900">
              <a:spcBef>
                <a:spcPts val="1200"/>
              </a:spcBef>
              <a:buFontTx/>
              <a:buChar char="-"/>
            </a:pPr>
            <a:r>
              <a:rPr lang="cs-CZ" altLang="cs-CZ" sz="2200" dirty="0" smtClean="0">
                <a:latin typeface="Arial" panose="020B0604020202020204" pitchFamily="34" charset="0"/>
                <a:cs typeface="Arial" panose="020B0604020202020204" pitchFamily="34" charset="0"/>
              </a:rPr>
              <a:t>SD EU: NE, jde o osobní údaje dle směrnice </a:t>
            </a:r>
            <a:r>
              <a:rPr lang="cs-CZ" sz="2200" dirty="0" smtClean="0">
                <a:latin typeface="Arial" panose="020B0604020202020204" pitchFamily="34" charset="0"/>
                <a:cs typeface="Arial" panose="020B0604020202020204" pitchFamily="34" charset="0"/>
              </a:rPr>
              <a:t>95/46/ES a o </a:t>
            </a:r>
            <a:r>
              <a:rPr lang="cs-CZ" altLang="cs-CZ" sz="2200" dirty="0" smtClean="0">
                <a:latin typeface="Arial" panose="020B0604020202020204" pitchFamily="34" charset="0"/>
                <a:cs typeface="Arial" panose="020B0604020202020204" pitchFamily="34" charset="0"/>
              </a:rPr>
              <a:t>rovnováhu </a:t>
            </a:r>
            <a:r>
              <a:rPr lang="cs-CZ" altLang="cs-CZ" sz="2200" dirty="0">
                <a:latin typeface="Arial" panose="020B0604020202020204" pitchFamily="34" charset="0"/>
                <a:cs typeface="Arial" panose="020B0604020202020204" pitchFamily="34" charset="0"/>
              </a:rPr>
              <a:t>mezi oběma základními </a:t>
            </a:r>
            <a:r>
              <a:rPr lang="cs-CZ" altLang="cs-CZ" sz="2200" dirty="0" smtClean="0">
                <a:latin typeface="Arial" panose="020B0604020202020204" pitchFamily="34" charset="0"/>
                <a:cs typeface="Arial" panose="020B0604020202020204" pitchFamily="34" charset="0"/>
              </a:rPr>
              <a:t>právy; jde sice o </a:t>
            </a:r>
            <a:r>
              <a:rPr lang="cs-CZ" altLang="cs-CZ" sz="2200" dirty="0" err="1" smtClean="0">
                <a:latin typeface="Arial" panose="020B0604020202020204" pitchFamily="34" charset="0"/>
                <a:cs typeface="Arial" panose="020B0604020202020204" pitchFamily="34" charset="0"/>
              </a:rPr>
              <a:t>žurnalis</a:t>
            </a:r>
            <a:r>
              <a:rPr lang="cs-CZ" altLang="cs-CZ" sz="2200" dirty="0" smtClean="0">
                <a:latin typeface="Arial" panose="020B0604020202020204" pitchFamily="34" charset="0"/>
                <a:cs typeface="Arial" panose="020B0604020202020204" pitchFamily="34" charset="0"/>
              </a:rPr>
              <a:t>-tiku, ale omezení ochrany osobních údajů lze využívat pouze </a:t>
            </a:r>
            <a:r>
              <a:rPr lang="cs-CZ" altLang="cs-CZ" sz="2200" dirty="0">
                <a:latin typeface="Arial" panose="020B0604020202020204" pitchFamily="34" charset="0"/>
                <a:cs typeface="Arial" panose="020B0604020202020204" pitchFamily="34" charset="0"/>
              </a:rPr>
              <a:t>v nezbytné </a:t>
            </a:r>
            <a:r>
              <a:rPr lang="cs-CZ" altLang="cs-CZ" sz="2200" dirty="0" smtClean="0">
                <a:latin typeface="Arial" panose="020B0604020202020204" pitchFamily="34" charset="0"/>
                <a:cs typeface="Arial" panose="020B0604020202020204" pitchFamily="34" charset="0"/>
              </a:rPr>
              <a:t>míře</a:t>
            </a:r>
          </a:p>
          <a:p>
            <a:pPr marL="342900" indent="-342900">
              <a:spcBef>
                <a:spcPts val="1200"/>
              </a:spcBef>
              <a:buFontTx/>
              <a:buChar char="-"/>
            </a:pPr>
            <a:r>
              <a:rPr lang="cs-CZ" altLang="cs-CZ" sz="2200" dirty="0">
                <a:latin typeface="Arial" panose="020B0604020202020204" pitchFamily="34" charset="0"/>
                <a:cs typeface="Arial" panose="020B0604020202020204" pitchFamily="34" charset="0"/>
              </a:rPr>
              <a:t>ESLP: rozhodnutí </a:t>
            </a:r>
            <a:r>
              <a:rPr lang="cs-CZ" altLang="cs-CZ" sz="2200" dirty="0" smtClean="0">
                <a:latin typeface="Arial" panose="020B0604020202020204" pitchFamily="34" charset="0"/>
                <a:cs typeface="Arial" panose="020B0604020202020204" pitchFamily="34" charset="0"/>
              </a:rPr>
              <a:t>řádně zvážilo právo na </a:t>
            </a:r>
            <a:r>
              <a:rPr lang="cs-CZ" altLang="cs-CZ" sz="2200" dirty="0">
                <a:latin typeface="Arial" panose="020B0604020202020204" pitchFamily="34" charset="0"/>
                <a:cs typeface="Arial" panose="020B0604020202020204" pitchFamily="34" charset="0"/>
              </a:rPr>
              <a:t>svobodu </a:t>
            </a:r>
            <a:r>
              <a:rPr lang="cs-CZ" altLang="cs-CZ" sz="2200" dirty="0" smtClean="0">
                <a:latin typeface="Arial" panose="020B0604020202020204" pitchFamily="34" charset="0"/>
                <a:cs typeface="Arial" panose="020B0604020202020204" pitchFamily="34" charset="0"/>
              </a:rPr>
              <a:t>projevu a </a:t>
            </a:r>
            <a:r>
              <a:rPr lang="cs-CZ" altLang="cs-CZ" sz="2200" dirty="0">
                <a:latin typeface="Arial" panose="020B0604020202020204" pitchFamily="34" charset="0"/>
                <a:cs typeface="Arial" panose="020B0604020202020204" pitchFamily="34" charset="0"/>
              </a:rPr>
              <a:t>práva </a:t>
            </a:r>
            <a:r>
              <a:rPr lang="cs-CZ" altLang="cs-CZ" sz="2200" dirty="0" smtClean="0">
                <a:latin typeface="Arial" panose="020B0604020202020204" pitchFamily="34" charset="0"/>
                <a:cs typeface="Arial" panose="020B0604020202020204" pitchFamily="34" charset="0"/>
              </a:rPr>
              <a:t>na </a:t>
            </a:r>
            <a:r>
              <a:rPr lang="cs-CZ" altLang="cs-CZ" sz="2200" dirty="0">
                <a:latin typeface="Arial" panose="020B0604020202020204" pitchFamily="34" charset="0"/>
                <a:cs typeface="Arial" panose="020B0604020202020204" pitchFamily="34" charset="0"/>
              </a:rPr>
              <a:t>ochranu </a:t>
            </a:r>
            <a:r>
              <a:rPr lang="cs-CZ" altLang="cs-CZ" sz="2200" dirty="0" smtClean="0">
                <a:latin typeface="Arial" panose="020B0604020202020204" pitchFamily="34" charset="0"/>
                <a:cs typeface="Arial" panose="020B0604020202020204" pitchFamily="34" charset="0"/>
              </a:rPr>
              <a:t>soukromého </a:t>
            </a:r>
            <a:r>
              <a:rPr lang="cs-CZ" altLang="cs-CZ" sz="2200" dirty="0">
                <a:latin typeface="Arial" panose="020B0604020202020204" pitchFamily="34" charset="0"/>
                <a:cs typeface="Arial" panose="020B0604020202020204" pitchFamily="34" charset="0"/>
              </a:rPr>
              <a:t>života, </a:t>
            </a:r>
            <a:r>
              <a:rPr lang="cs-CZ" altLang="cs-CZ" sz="2200" dirty="0" smtClean="0">
                <a:latin typeface="Arial" panose="020B0604020202020204" pitchFamily="34" charset="0"/>
                <a:cs typeface="Arial" panose="020B0604020202020204" pitchFamily="34" charset="0"/>
              </a:rPr>
              <a:t>vzalo </a:t>
            </a:r>
            <a:r>
              <a:rPr lang="cs-CZ" altLang="cs-CZ" sz="2200" dirty="0">
                <a:latin typeface="Arial" panose="020B0604020202020204" pitchFamily="34" charset="0"/>
                <a:cs typeface="Arial" panose="020B0604020202020204" pitchFamily="34" charset="0"/>
              </a:rPr>
              <a:t>v potaz principy </a:t>
            </a:r>
            <a:r>
              <a:rPr lang="cs-CZ" altLang="cs-CZ" sz="2200" dirty="0" smtClean="0">
                <a:latin typeface="Arial" panose="020B0604020202020204" pitchFamily="34" charset="0"/>
                <a:cs typeface="Arial" panose="020B0604020202020204" pitchFamily="34" charset="0"/>
              </a:rPr>
              <a:t>judikatury ESLP a nezakázalo obecně publikovat </a:t>
            </a:r>
            <a:r>
              <a:rPr lang="cs-CZ" altLang="cs-CZ" sz="2200" dirty="0">
                <a:latin typeface="Arial" panose="020B0604020202020204" pitchFamily="34" charset="0"/>
                <a:cs typeface="Arial" panose="020B0604020202020204" pitchFamily="34" charset="0"/>
              </a:rPr>
              <a:t>informace </a:t>
            </a:r>
            <a:r>
              <a:rPr lang="cs-CZ" altLang="cs-CZ" sz="2200" dirty="0" smtClean="0">
                <a:latin typeface="Arial" panose="020B0604020202020204" pitchFamily="34" charset="0"/>
                <a:cs typeface="Arial" panose="020B0604020202020204" pitchFamily="34" charset="0"/>
              </a:rPr>
              <a:t>  o daňových poplatnících</a:t>
            </a:r>
            <a:r>
              <a:rPr lang="cs-CZ" altLang="cs-CZ" sz="2200" dirty="0">
                <a:latin typeface="Arial" panose="020B0604020202020204" pitchFamily="34" charset="0"/>
                <a:cs typeface="Arial" panose="020B0604020202020204" pitchFamily="34" charset="0"/>
              </a:rPr>
              <a:t>, ale </a:t>
            </a:r>
            <a:r>
              <a:rPr lang="cs-CZ" altLang="cs-CZ" sz="2200" dirty="0" smtClean="0">
                <a:latin typeface="Arial" panose="020B0604020202020204" pitchFamily="34" charset="0"/>
                <a:cs typeface="Arial" panose="020B0604020202020204" pitchFamily="34" charset="0"/>
              </a:rPr>
              <a:t>pouze v takovém rozsahu</a:t>
            </a:r>
            <a:endParaRPr lang="cs-CZ" altLang="cs-CZ"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85299485"/>
      </p:ext>
    </p:extLst>
  </p:cSld>
  <p:clrMapOvr>
    <a:masterClrMapping/>
  </p:clrMapOvr>
  <p:transition spd="med">
    <p:cut/>
    <p:sndAc>
      <p:stSnd>
        <p:snd r:embed="rId2" name="arrow.wav"/>
      </p:stSnd>
    </p:sndAc>
  </p:transition>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a:xfrm>
            <a:off x="241300" y="115888"/>
            <a:ext cx="8578850" cy="1009650"/>
          </a:xfrm>
        </p:spPr>
        <p:txBody>
          <a:bodyPr/>
          <a:lstStyle/>
          <a:p>
            <a:pPr eaLnBrk="1" hangingPunct="1"/>
            <a:r>
              <a:rPr lang="cs-CZ" altLang="cs-CZ" sz="4000" b="1" dirty="0" smtClean="0">
                <a:solidFill>
                  <a:srgbClr val="CC0000"/>
                </a:solidFill>
                <a:latin typeface="Arial" charset="0"/>
                <a:cs typeface="Arial" charset="0"/>
              </a:rPr>
              <a:t>§ 14 – Náležitosti písemné žádosti</a:t>
            </a:r>
          </a:p>
        </p:txBody>
      </p:sp>
      <p:sp>
        <p:nvSpPr>
          <p:cNvPr id="162819" name="Rectangle 3"/>
          <p:cNvSpPr>
            <a:spLocks noGrp="1" noChangeArrowheads="1"/>
          </p:cNvSpPr>
          <p:nvPr>
            <p:ph type="body" idx="1"/>
          </p:nvPr>
        </p:nvSpPr>
        <p:spPr>
          <a:xfrm>
            <a:off x="34925" y="1196975"/>
            <a:ext cx="8424863" cy="5400675"/>
          </a:xfrm>
        </p:spPr>
        <p:txBody>
          <a:bodyPr/>
          <a:lstStyle/>
          <a:p>
            <a:pPr marL="877888" indent="-609600" algn="just" eaLnBrk="1" fontAlgn="t" hangingPunct="1">
              <a:spcBef>
                <a:spcPct val="0"/>
              </a:spcBef>
              <a:buFontTx/>
              <a:buAutoNum type="arabicParenBoth"/>
            </a:pPr>
            <a:r>
              <a:rPr lang="cs-CZ" altLang="cs-CZ" sz="2000" dirty="0" smtClean="0">
                <a:latin typeface="Arial" charset="0"/>
                <a:cs typeface="Arial" charset="0"/>
              </a:rPr>
              <a:t>Žádost je podána dnem, kdy ji obdržel povinný subjekt		 </a:t>
            </a:r>
            <a:r>
              <a:rPr lang="cs-CZ" altLang="cs-CZ" sz="2000" i="1" dirty="0" smtClean="0">
                <a:solidFill>
                  <a:srgbClr val="FFFF00"/>
                </a:solidFill>
                <a:latin typeface="Arial" charset="0"/>
                <a:cs typeface="Arial" charset="0"/>
              </a:rPr>
              <a:t>→ objektivně!</a:t>
            </a:r>
          </a:p>
          <a:p>
            <a:pPr marL="877888" indent="-609600" algn="just" eaLnBrk="1" fontAlgn="t" hangingPunct="1">
              <a:spcBef>
                <a:spcPct val="50000"/>
              </a:spcBef>
              <a:buFontTx/>
              <a:buAutoNum type="arabicParenBoth"/>
            </a:pPr>
            <a:r>
              <a:rPr lang="cs-CZ" altLang="cs-CZ" sz="2000" dirty="0" smtClean="0">
                <a:latin typeface="Arial" charset="0"/>
                <a:cs typeface="Arial" charset="0"/>
              </a:rPr>
              <a:t>Ze žádosti musí být zřejmé, kterému povinnému subjektu je určena, a že se žadatel domáhá poskytnutí informace ve smyslu tohoto zákona. </a:t>
            </a:r>
          </a:p>
          <a:p>
            <a:pPr marL="877888" indent="-609600" algn="just" eaLnBrk="1" fontAlgn="t" hangingPunct="1">
              <a:spcBef>
                <a:spcPct val="0"/>
              </a:spcBef>
              <a:buFontTx/>
              <a:buNone/>
            </a:pPr>
            <a:r>
              <a:rPr lang="cs-CZ" altLang="cs-CZ" sz="2000" dirty="0" smtClean="0">
                <a:latin typeface="Arial" charset="0"/>
                <a:cs typeface="Arial" charset="0"/>
              </a:rPr>
              <a:t>	Fyzická osoba uvede v žádosti jméno, příjmení, datum narození a adresu. Právnická osoba uvede název, IČO a adresu.</a:t>
            </a:r>
          </a:p>
          <a:p>
            <a:pPr marL="877888" indent="-609600" algn="just" eaLnBrk="1" fontAlgn="t" hangingPunct="1">
              <a:spcBef>
                <a:spcPct val="0"/>
              </a:spcBef>
              <a:buFontTx/>
              <a:buNone/>
            </a:pPr>
            <a:r>
              <a:rPr lang="cs-CZ" altLang="cs-CZ" sz="2000" dirty="0" smtClean="0">
                <a:latin typeface="Arial" charset="0"/>
                <a:cs typeface="Arial" charset="0"/>
              </a:rPr>
              <a:t>	Adresou pro doručování se rozumí též elektronická adresa. </a:t>
            </a:r>
          </a:p>
          <a:p>
            <a:pPr marL="877888" indent="-609600" algn="just" eaLnBrk="1" fontAlgn="t" hangingPunct="1">
              <a:spcBef>
                <a:spcPct val="50000"/>
              </a:spcBef>
              <a:buClr>
                <a:schemeClr val="tx1"/>
              </a:buClr>
              <a:buFontTx/>
              <a:buAutoNum type="arabicParenBoth" startAt="3"/>
            </a:pPr>
            <a:r>
              <a:rPr lang="cs-CZ" altLang="cs-CZ" sz="2000" dirty="0" smtClean="0">
                <a:latin typeface="Arial" charset="0"/>
                <a:cs typeface="Arial" charset="0"/>
              </a:rPr>
              <a:t>Je-li žádost učiněna elektronicky, musí být podána prostřednictvím elektronické podatelny povinného subjektu, pokud ji povinný subjekt zřídil. Pokud adresa elektronické podatelny není zveřejněna, postačí podání na jakoukoliv elektronickou adresu povinného subjektu. </a:t>
            </a:r>
          </a:p>
          <a:p>
            <a:pPr marL="877888" indent="-609600" algn="just" eaLnBrk="1" fontAlgn="t" hangingPunct="1">
              <a:spcBef>
                <a:spcPct val="50000"/>
              </a:spcBef>
              <a:buClr>
                <a:schemeClr val="tx1"/>
              </a:buClr>
              <a:buFontTx/>
              <a:buAutoNum type="arabicParenBoth" startAt="3"/>
            </a:pPr>
            <a:r>
              <a:rPr lang="cs-CZ" altLang="cs-CZ" sz="2000" dirty="0" smtClean="0">
                <a:latin typeface="Arial" charset="0"/>
                <a:cs typeface="Arial" charset="0"/>
              </a:rPr>
              <a:t>Neobsahuje-li žádost stanovené náležitosti není žádostí ve smyslu tohoto zákona. </a:t>
            </a:r>
          </a:p>
        </p:txBody>
      </p:sp>
    </p:spTree>
  </p:cSld>
  <p:clrMapOvr>
    <a:masterClrMapping/>
  </p:clrMapOvr>
  <p:transition spd="med">
    <p:cut/>
    <p:sndAc>
      <p:stSnd>
        <p:snd r:embed="rId2" name="arrow.wav"/>
      </p:stSnd>
    </p:sndAc>
  </p:transition>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a:xfrm>
            <a:off x="457200" y="188913"/>
            <a:ext cx="8229600" cy="936625"/>
          </a:xfrm>
        </p:spPr>
        <p:txBody>
          <a:bodyPr/>
          <a:lstStyle/>
          <a:p>
            <a:pPr eaLnBrk="1" hangingPunct="1"/>
            <a:r>
              <a:rPr lang="cs-CZ" altLang="cs-CZ" b="1" dirty="0" smtClean="0">
                <a:solidFill>
                  <a:srgbClr val="CC0000"/>
                </a:solidFill>
                <a:latin typeface="Arial" charset="0"/>
                <a:cs typeface="Arial" charset="0"/>
              </a:rPr>
              <a:t>Elektronické podání</a:t>
            </a:r>
          </a:p>
        </p:txBody>
      </p:sp>
      <p:sp>
        <p:nvSpPr>
          <p:cNvPr id="91139" name="Rectangle 3"/>
          <p:cNvSpPr>
            <a:spLocks noGrp="1" noChangeArrowheads="1"/>
          </p:cNvSpPr>
          <p:nvPr>
            <p:ph type="body" idx="1"/>
          </p:nvPr>
        </p:nvSpPr>
        <p:spPr>
          <a:xfrm>
            <a:off x="250825" y="1774825"/>
            <a:ext cx="8424863" cy="5399088"/>
          </a:xfrm>
        </p:spPr>
        <p:txBody>
          <a:bodyPr/>
          <a:lstStyle/>
          <a:p>
            <a:pPr marL="715963" indent="-447675" algn="just" eaLnBrk="1" fontAlgn="t" hangingPunct="1">
              <a:lnSpc>
                <a:spcPct val="110000"/>
              </a:lnSpc>
              <a:spcBef>
                <a:spcPct val="0"/>
              </a:spcBef>
              <a:buFontTx/>
              <a:buNone/>
              <a:defRPr/>
            </a:pPr>
            <a:r>
              <a:rPr lang="cs-CZ" sz="2600" dirty="0" smtClean="0">
                <a:solidFill>
                  <a:srgbClr val="FFFF00"/>
                </a:solidFill>
                <a:latin typeface="Arial" pitchFamily="34" charset="0"/>
                <a:cs typeface="Arial" pitchFamily="34" charset="0"/>
              </a:rPr>
              <a:t>			    </a:t>
            </a:r>
            <a:r>
              <a:rPr lang="cs-CZ" sz="2600" b="1" dirty="0" smtClean="0">
                <a:solidFill>
                  <a:srgbClr val="FFFF00"/>
                </a:solidFill>
                <a:latin typeface="Arial" pitchFamily="34" charset="0"/>
                <a:cs typeface="Arial" pitchFamily="34" charset="0"/>
              </a:rPr>
              <a:t>Rozsudek  NSS </a:t>
            </a:r>
            <a:r>
              <a:rPr lang="cs-CZ" sz="2600" dirty="0" smtClean="0">
                <a:solidFill>
                  <a:srgbClr val="FFFF00"/>
                </a:solidFill>
                <a:latin typeface="Arial" pitchFamily="34" charset="0"/>
                <a:cs typeface="Arial" pitchFamily="34" charset="0"/>
              </a:rPr>
              <a:t>z 16. 12. 2010, </a:t>
            </a:r>
          </a:p>
          <a:p>
            <a:pPr marL="715963" indent="-447675" algn="just" eaLnBrk="1" fontAlgn="t" hangingPunct="1">
              <a:lnSpc>
                <a:spcPct val="110000"/>
              </a:lnSpc>
              <a:spcBef>
                <a:spcPct val="0"/>
              </a:spcBef>
              <a:buFontTx/>
              <a:buNone/>
              <a:defRPr/>
            </a:pPr>
            <a:r>
              <a:rPr lang="cs-CZ" sz="2600" dirty="0">
                <a:solidFill>
                  <a:srgbClr val="FFFF00"/>
                </a:solidFill>
                <a:latin typeface="Arial" pitchFamily="34" charset="0"/>
                <a:cs typeface="Arial" pitchFamily="34" charset="0"/>
              </a:rPr>
              <a:t>	</a:t>
            </a:r>
            <a:r>
              <a:rPr lang="cs-CZ" sz="2600" dirty="0" smtClean="0">
                <a:solidFill>
                  <a:srgbClr val="FFFF00"/>
                </a:solidFill>
                <a:latin typeface="Arial" pitchFamily="34" charset="0"/>
                <a:cs typeface="Arial" pitchFamily="34" charset="0"/>
              </a:rPr>
              <a:t>		    1 Ans 5/2010 </a:t>
            </a:r>
            <a:r>
              <a:rPr lang="cs-CZ" sz="2600" dirty="0">
                <a:solidFill>
                  <a:srgbClr val="FFFF00"/>
                </a:solidFill>
                <a:latin typeface="Arial" pitchFamily="34" charset="0"/>
                <a:cs typeface="Arial" pitchFamily="34" charset="0"/>
              </a:rPr>
              <a:t>-</a:t>
            </a:r>
            <a:r>
              <a:rPr lang="cs-CZ" sz="2600" dirty="0" smtClean="0">
                <a:solidFill>
                  <a:srgbClr val="FFFF00"/>
                </a:solidFill>
                <a:latin typeface="Arial" pitchFamily="34" charset="0"/>
                <a:cs typeface="Arial" pitchFamily="34" charset="0"/>
              </a:rPr>
              <a:t>172 (2440/2011 Sb. NSS)</a:t>
            </a:r>
          </a:p>
          <a:p>
            <a:pPr marL="715963" indent="-447675" algn="just" eaLnBrk="1" fontAlgn="t" hangingPunct="1">
              <a:lnSpc>
                <a:spcPct val="110000"/>
              </a:lnSpc>
              <a:spcBef>
                <a:spcPct val="0"/>
              </a:spcBef>
              <a:buFontTx/>
              <a:buNone/>
              <a:defRPr/>
            </a:pPr>
            <a:endParaRPr lang="cs-CZ" sz="2600" b="1" dirty="0" smtClean="0">
              <a:latin typeface="Arial" pitchFamily="34" charset="0"/>
              <a:cs typeface="Arial" pitchFamily="34" charset="0"/>
            </a:endParaRPr>
          </a:p>
          <a:p>
            <a:pPr>
              <a:spcBef>
                <a:spcPts val="2400"/>
              </a:spcBef>
              <a:defRPr/>
            </a:pPr>
            <a:r>
              <a:rPr lang="cs-CZ" sz="2600" i="1" dirty="0">
                <a:latin typeface="Arial" pitchFamily="34" charset="0"/>
                <a:cs typeface="Arial" pitchFamily="34" charset="0"/>
              </a:rPr>
              <a:t>Z § 11 </a:t>
            </a:r>
            <a:r>
              <a:rPr lang="cs-CZ" sz="2600" i="1" dirty="0" smtClean="0">
                <a:latin typeface="Arial" pitchFamily="34" charset="0"/>
                <a:cs typeface="Arial" pitchFamily="34" charset="0"/>
              </a:rPr>
              <a:t>zákona </a:t>
            </a:r>
            <a:r>
              <a:rPr lang="cs-CZ" sz="2600" i="1" dirty="0">
                <a:latin typeface="Arial" pitchFamily="34" charset="0"/>
                <a:cs typeface="Arial" pitchFamily="34" charset="0"/>
              </a:rPr>
              <a:t>č. 227/2000 Sb., o elektronickém </a:t>
            </a:r>
            <a:r>
              <a:rPr lang="cs-CZ" sz="2600" i="1" dirty="0" smtClean="0">
                <a:latin typeface="Arial" pitchFamily="34" charset="0"/>
                <a:cs typeface="Arial" pitchFamily="34" charset="0"/>
              </a:rPr>
              <a:t>podpisu, plyne </a:t>
            </a:r>
            <a:r>
              <a:rPr lang="cs-CZ" sz="2600" i="1" dirty="0">
                <a:latin typeface="Arial" pitchFamily="34" charset="0"/>
                <a:cs typeface="Arial" pitchFamily="34" charset="0"/>
              </a:rPr>
              <a:t>povinnost všech osob posílat datové zprávy související s výkonem veřejné moci </a:t>
            </a:r>
            <a:r>
              <a:rPr lang="cs-CZ" sz="2600" i="1" dirty="0" smtClean="0">
                <a:latin typeface="Arial" pitchFamily="34" charset="0"/>
                <a:cs typeface="Arial" pitchFamily="34" charset="0"/>
              </a:rPr>
              <a:t>do </a:t>
            </a:r>
            <a:r>
              <a:rPr lang="cs-CZ" sz="2600" i="1" dirty="0">
                <a:latin typeface="Arial" pitchFamily="34" charset="0"/>
                <a:cs typeface="Arial" pitchFamily="34" charset="0"/>
              </a:rPr>
              <a:t>elektronické podatelny orgánu veřejné moci. Pokud </a:t>
            </a:r>
            <a:r>
              <a:rPr lang="cs-CZ" sz="2600" i="1" dirty="0" smtClean="0">
                <a:latin typeface="Arial" pitchFamily="34" charset="0"/>
                <a:cs typeface="Arial" pitchFamily="34" charset="0"/>
              </a:rPr>
              <a:t>osoba </a:t>
            </a:r>
            <a:r>
              <a:rPr lang="cs-CZ" sz="2600" i="1" dirty="0">
                <a:latin typeface="Arial" pitchFamily="34" charset="0"/>
                <a:cs typeface="Arial" pitchFamily="34" charset="0"/>
              </a:rPr>
              <a:t>učinila </a:t>
            </a:r>
            <a:r>
              <a:rPr lang="cs-CZ" sz="2600" i="1" dirty="0" smtClean="0">
                <a:latin typeface="Arial" pitchFamily="34" charset="0"/>
                <a:cs typeface="Arial" pitchFamily="34" charset="0"/>
              </a:rPr>
              <a:t>elektronické </a:t>
            </a:r>
            <a:r>
              <a:rPr lang="cs-CZ" sz="2600" i="1" dirty="0">
                <a:latin typeface="Arial" pitchFamily="34" charset="0"/>
                <a:cs typeface="Arial" pitchFamily="34" charset="0"/>
              </a:rPr>
              <a:t>podání jinak </a:t>
            </a:r>
            <a:r>
              <a:rPr lang="cs-CZ" sz="2600" i="1" dirty="0" smtClean="0">
                <a:latin typeface="Arial" pitchFamily="34" charset="0"/>
                <a:cs typeface="Arial" pitchFamily="34" charset="0"/>
              </a:rPr>
              <a:t>(zde na jinou e-mailovou adresu zaměstnance), </a:t>
            </a:r>
            <a:r>
              <a:rPr lang="cs-CZ" sz="2600" i="1" dirty="0">
                <a:latin typeface="Arial" pitchFamily="34" charset="0"/>
                <a:cs typeface="Arial" pitchFamily="34" charset="0"/>
              </a:rPr>
              <a:t>nemohlo se jednat o </a:t>
            </a:r>
            <a:r>
              <a:rPr lang="cs-CZ" sz="2600" i="1" dirty="0" smtClean="0">
                <a:latin typeface="Arial" pitchFamily="34" charset="0"/>
                <a:cs typeface="Arial" pitchFamily="34" charset="0"/>
              </a:rPr>
              <a:t>řádné podání…</a:t>
            </a:r>
          </a:p>
        </p:txBody>
      </p:sp>
      <p:pic>
        <p:nvPicPr>
          <p:cNvPr id="164868" name="Picture 4" descr="sbirka_2004_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725" y="1247775"/>
            <a:ext cx="1330325" cy="1749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cut/>
    <p:sndAc>
      <p:stSnd>
        <p:snd r:embed="rId2" name="arrow.wav"/>
      </p:stSnd>
    </p:sndAc>
  </p:transition>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title"/>
          </p:nvPr>
        </p:nvSpPr>
        <p:spPr>
          <a:xfrm>
            <a:off x="457200" y="115888"/>
            <a:ext cx="8229600" cy="936625"/>
          </a:xfrm>
        </p:spPr>
        <p:txBody>
          <a:bodyPr/>
          <a:lstStyle/>
          <a:p>
            <a:pPr eaLnBrk="1" hangingPunct="1"/>
            <a:r>
              <a:rPr lang="cs-CZ" altLang="cs-CZ" sz="4200" b="1" dirty="0" smtClean="0">
                <a:solidFill>
                  <a:srgbClr val="CC0000"/>
                </a:solidFill>
                <a:latin typeface="Arial" charset="0"/>
                <a:cs typeface="Arial" charset="0"/>
              </a:rPr>
              <a:t>§ 14 odst. 5 – Vyřízení žádosti</a:t>
            </a:r>
          </a:p>
        </p:txBody>
      </p:sp>
      <p:sp>
        <p:nvSpPr>
          <p:cNvPr id="165891" name="Rectangle 3"/>
          <p:cNvSpPr>
            <a:spLocks noGrp="1" noChangeArrowheads="1"/>
          </p:cNvSpPr>
          <p:nvPr>
            <p:ph type="body" idx="1"/>
          </p:nvPr>
        </p:nvSpPr>
        <p:spPr>
          <a:xfrm>
            <a:off x="179388" y="1343025"/>
            <a:ext cx="8424862" cy="5399088"/>
          </a:xfrm>
        </p:spPr>
        <p:txBody>
          <a:bodyPr/>
          <a:lstStyle/>
          <a:p>
            <a:pPr marL="715963" indent="-447675" algn="just" eaLnBrk="1" fontAlgn="t" hangingPunct="1">
              <a:spcBef>
                <a:spcPct val="0"/>
              </a:spcBef>
              <a:buFontTx/>
              <a:buNone/>
            </a:pPr>
            <a:r>
              <a:rPr lang="cs-CZ" altLang="cs-CZ" sz="2200" dirty="0" smtClean="0">
                <a:latin typeface="Arial" charset="0"/>
                <a:cs typeface="Arial" charset="0"/>
              </a:rPr>
              <a:t>a) 	</a:t>
            </a:r>
            <a:r>
              <a:rPr lang="cs-CZ" altLang="cs-CZ" sz="2200" u="sng" dirty="0" smtClean="0">
                <a:latin typeface="Arial" charset="0"/>
                <a:cs typeface="Arial" charset="0"/>
              </a:rPr>
              <a:t>nedostatek údajů o žadateli</a:t>
            </a:r>
            <a:r>
              <a:rPr lang="cs-CZ" altLang="cs-CZ" sz="2200" dirty="0" smtClean="0">
                <a:latin typeface="Arial" charset="0"/>
                <a:cs typeface="Arial" charset="0"/>
              </a:rPr>
              <a:t> → do 7 dnů vyzvat k doplnění</a:t>
            </a:r>
          </a:p>
          <a:p>
            <a:pPr marL="715963" indent="-447675" algn="just" eaLnBrk="1" fontAlgn="t" hangingPunct="1">
              <a:spcBef>
                <a:spcPct val="0"/>
              </a:spcBef>
              <a:buFontTx/>
              <a:buNone/>
            </a:pPr>
            <a:r>
              <a:rPr lang="cs-CZ" altLang="cs-CZ" sz="2200" dirty="0" smtClean="0">
                <a:latin typeface="Arial" charset="0"/>
                <a:cs typeface="Arial" charset="0"/>
              </a:rPr>
              <a:t>	nedoplní-li do 30 dnů → </a:t>
            </a:r>
            <a:r>
              <a:rPr lang="cs-CZ" altLang="cs-CZ" sz="2200" b="1" u="sng" dirty="0" smtClean="0">
                <a:solidFill>
                  <a:srgbClr val="FFFF00"/>
                </a:solidFill>
                <a:latin typeface="Arial" charset="0"/>
                <a:cs typeface="Arial" charset="0"/>
              </a:rPr>
              <a:t>odložit</a:t>
            </a:r>
            <a:endParaRPr lang="cs-CZ" altLang="cs-CZ" sz="2200" dirty="0" smtClean="0">
              <a:latin typeface="Arial" charset="0"/>
              <a:cs typeface="Arial" charset="0"/>
            </a:endParaRPr>
          </a:p>
          <a:p>
            <a:pPr marL="715963" indent="-447675" algn="just" eaLnBrk="1" fontAlgn="t" hangingPunct="1">
              <a:spcBef>
                <a:spcPct val="0"/>
              </a:spcBef>
              <a:buFontTx/>
              <a:buNone/>
            </a:pPr>
            <a:endParaRPr lang="cs-CZ" altLang="cs-CZ" sz="2200" dirty="0" smtClean="0">
              <a:latin typeface="Arial" charset="0"/>
              <a:cs typeface="Arial" charset="0"/>
            </a:endParaRPr>
          </a:p>
          <a:p>
            <a:pPr marL="715963" indent="-447675" algn="just" eaLnBrk="1" fontAlgn="t" hangingPunct="1">
              <a:spcBef>
                <a:spcPct val="0"/>
              </a:spcBef>
              <a:buFontTx/>
              <a:buAutoNum type="alphaLcParenR" startAt="2"/>
            </a:pPr>
            <a:r>
              <a:rPr lang="cs-CZ" altLang="cs-CZ" sz="2200" u="sng" dirty="0" smtClean="0">
                <a:latin typeface="Arial" charset="0"/>
                <a:cs typeface="Arial" charset="0"/>
              </a:rPr>
              <a:t>nesrozumitelná či příliš obecná žádost informace</a:t>
            </a:r>
            <a:r>
              <a:rPr lang="cs-CZ" altLang="cs-CZ" sz="2200" dirty="0" smtClean="0">
                <a:latin typeface="Arial" charset="0"/>
                <a:cs typeface="Arial" charset="0"/>
              </a:rPr>
              <a:t> → do 7 dnů vyzvat k upřesnění; neupřesní-li do 30 dnů → </a:t>
            </a:r>
            <a:r>
              <a:rPr lang="cs-CZ" altLang="cs-CZ" sz="2200" b="1" u="sng" dirty="0" smtClean="0">
                <a:solidFill>
                  <a:srgbClr val="FFFF00"/>
                </a:solidFill>
                <a:latin typeface="Arial" charset="0"/>
                <a:cs typeface="Arial" charset="0"/>
              </a:rPr>
              <a:t>rozhodnout o odmítnutí žádosti</a:t>
            </a:r>
            <a:r>
              <a:rPr lang="cs-CZ" altLang="cs-CZ" sz="2200" dirty="0" smtClean="0">
                <a:solidFill>
                  <a:srgbClr val="FFFF00"/>
                </a:solidFill>
                <a:latin typeface="Arial" charset="0"/>
                <a:cs typeface="Arial" charset="0"/>
              </a:rPr>
              <a:t> </a:t>
            </a:r>
          </a:p>
          <a:p>
            <a:pPr marL="715963" indent="-447675" algn="just" eaLnBrk="1" fontAlgn="t" hangingPunct="1">
              <a:spcBef>
                <a:spcPct val="0"/>
              </a:spcBef>
              <a:buFontTx/>
              <a:buAutoNum type="alphaLcParenR" startAt="2"/>
            </a:pPr>
            <a:endParaRPr lang="cs-CZ" altLang="cs-CZ" sz="2200" dirty="0" smtClean="0">
              <a:latin typeface="Arial" charset="0"/>
              <a:cs typeface="Arial" charset="0"/>
            </a:endParaRPr>
          </a:p>
          <a:p>
            <a:pPr marL="715963" indent="-447675" algn="just" eaLnBrk="1" fontAlgn="t" hangingPunct="1">
              <a:spcBef>
                <a:spcPct val="0"/>
              </a:spcBef>
              <a:buFontTx/>
              <a:buNone/>
            </a:pPr>
            <a:r>
              <a:rPr lang="cs-CZ" altLang="cs-CZ" sz="2200" dirty="0" smtClean="0">
                <a:latin typeface="Arial" charset="0"/>
                <a:cs typeface="Arial" charset="0"/>
              </a:rPr>
              <a:t>c)	</a:t>
            </a:r>
            <a:r>
              <a:rPr lang="cs-CZ" altLang="cs-CZ" sz="2200" u="sng" dirty="0" smtClean="0">
                <a:latin typeface="Arial" charset="0"/>
                <a:cs typeface="Arial" charset="0"/>
              </a:rPr>
              <a:t>nedostatek působnosti</a:t>
            </a:r>
            <a:r>
              <a:rPr lang="cs-CZ" altLang="cs-CZ" sz="2200" dirty="0" smtClean="0">
                <a:latin typeface="Arial" charset="0"/>
                <a:cs typeface="Arial" charset="0"/>
              </a:rPr>
              <a:t> → do 7 dnů vyrozumět žadatele </a:t>
            </a:r>
          </a:p>
          <a:p>
            <a:pPr marL="715963" indent="-447675" algn="just" eaLnBrk="1" fontAlgn="t" hangingPunct="1">
              <a:spcBef>
                <a:spcPct val="0"/>
              </a:spcBef>
              <a:buFontTx/>
              <a:buNone/>
            </a:pPr>
            <a:r>
              <a:rPr lang="cs-CZ" altLang="cs-CZ" sz="2200" dirty="0" smtClean="0">
                <a:latin typeface="Arial" charset="0"/>
                <a:cs typeface="Arial" charset="0"/>
              </a:rPr>
              <a:t>	a žádost </a:t>
            </a:r>
            <a:r>
              <a:rPr lang="cs-CZ" altLang="cs-CZ" sz="2200" b="1" u="sng" dirty="0" smtClean="0">
                <a:solidFill>
                  <a:srgbClr val="FFFF00"/>
                </a:solidFill>
                <a:latin typeface="Arial" charset="0"/>
                <a:cs typeface="Arial" charset="0"/>
              </a:rPr>
              <a:t>odložit</a:t>
            </a:r>
            <a:endParaRPr lang="cs-CZ" altLang="cs-CZ" sz="2200" dirty="0" smtClean="0">
              <a:latin typeface="Arial" charset="0"/>
              <a:cs typeface="Arial" charset="0"/>
            </a:endParaRPr>
          </a:p>
          <a:p>
            <a:pPr marL="715963" indent="-447675" algn="just" eaLnBrk="1" fontAlgn="t" hangingPunct="1">
              <a:spcBef>
                <a:spcPct val="0"/>
              </a:spcBef>
              <a:buFontTx/>
              <a:buNone/>
            </a:pPr>
            <a:endParaRPr lang="cs-CZ" altLang="cs-CZ" sz="2200" dirty="0" smtClean="0">
              <a:latin typeface="Arial" charset="0"/>
              <a:cs typeface="Arial" charset="0"/>
            </a:endParaRPr>
          </a:p>
          <a:p>
            <a:pPr marL="715963" indent="-447675" algn="just" eaLnBrk="1" fontAlgn="t" hangingPunct="1">
              <a:spcBef>
                <a:spcPct val="0"/>
              </a:spcBef>
              <a:buFontTx/>
              <a:buNone/>
            </a:pPr>
            <a:r>
              <a:rPr lang="cs-CZ" altLang="cs-CZ" sz="2200" dirty="0" smtClean="0">
                <a:latin typeface="Arial" charset="0"/>
                <a:cs typeface="Arial" charset="0"/>
              </a:rPr>
              <a:t>d)	nerozhodne-li se jinak, informaci </a:t>
            </a:r>
            <a:r>
              <a:rPr lang="cs-CZ" altLang="cs-CZ" sz="2200" b="1" u="sng" dirty="0" smtClean="0">
                <a:latin typeface="Arial" charset="0"/>
                <a:cs typeface="Arial" charset="0"/>
              </a:rPr>
              <a:t>poskytnout</a:t>
            </a:r>
            <a:r>
              <a:rPr lang="cs-CZ" altLang="cs-CZ" sz="2200" dirty="0" smtClean="0">
                <a:latin typeface="Arial" charset="0"/>
                <a:cs typeface="Arial" charset="0"/>
              </a:rPr>
              <a:t> v souladu se žádostí ve lhůtě 15 dnů ode dne přijetí žádosti nebo ode dne jejího doplnění, nebo </a:t>
            </a:r>
            <a:r>
              <a:rPr lang="cs-CZ" altLang="cs-CZ" sz="2200" b="1" u="sng" dirty="0" smtClean="0">
                <a:solidFill>
                  <a:srgbClr val="FFFF00"/>
                </a:solidFill>
                <a:latin typeface="Arial" charset="0"/>
                <a:cs typeface="Arial" charset="0"/>
              </a:rPr>
              <a:t>rozhodnout o odepření</a:t>
            </a:r>
            <a:r>
              <a:rPr lang="cs-CZ" altLang="cs-CZ" sz="2200" dirty="0" smtClean="0">
                <a:latin typeface="Arial" charset="0"/>
                <a:cs typeface="Arial" charset="0"/>
              </a:rPr>
              <a:t> informací podle § 15. </a:t>
            </a:r>
          </a:p>
        </p:txBody>
      </p:sp>
    </p:spTree>
  </p:cSld>
  <p:clrMapOvr>
    <a:masterClrMapping/>
  </p:clrMapOvr>
  <p:transition spd="med">
    <p:cut/>
    <p:sndAc>
      <p:stSnd>
        <p:snd r:embed="rId2" name="arrow.wav"/>
      </p:stSnd>
    </p:sndAc>
  </p:transition>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ChangeArrowheads="1"/>
          </p:cNvSpPr>
          <p:nvPr>
            <p:ph type="title"/>
          </p:nvPr>
        </p:nvSpPr>
        <p:spPr>
          <a:xfrm>
            <a:off x="241300" y="188913"/>
            <a:ext cx="8578850" cy="936625"/>
          </a:xfrm>
        </p:spPr>
        <p:txBody>
          <a:bodyPr/>
          <a:lstStyle/>
          <a:p>
            <a:pPr eaLnBrk="1" hangingPunct="1"/>
            <a:r>
              <a:rPr lang="cs-CZ" altLang="cs-CZ" sz="3800" b="1" dirty="0" smtClean="0">
                <a:solidFill>
                  <a:srgbClr val="CC0000"/>
                </a:solidFill>
                <a:latin typeface="Arial" charset="0"/>
                <a:cs typeface="Arial" charset="0"/>
              </a:rPr>
              <a:t>Přezkoumatelnost odložení žádosti</a:t>
            </a:r>
          </a:p>
        </p:txBody>
      </p:sp>
      <p:sp>
        <p:nvSpPr>
          <p:cNvPr id="91139" name="Rectangle 3"/>
          <p:cNvSpPr>
            <a:spLocks noGrp="1" noChangeArrowheads="1"/>
          </p:cNvSpPr>
          <p:nvPr>
            <p:ph type="body" idx="1"/>
          </p:nvPr>
        </p:nvSpPr>
        <p:spPr>
          <a:xfrm>
            <a:off x="250825" y="1343025"/>
            <a:ext cx="8424863" cy="5399088"/>
          </a:xfrm>
        </p:spPr>
        <p:txBody>
          <a:bodyPr/>
          <a:lstStyle/>
          <a:p>
            <a:pPr marL="715963" indent="-447675" eaLnBrk="1" fontAlgn="t" hangingPunct="1">
              <a:lnSpc>
                <a:spcPct val="110000"/>
              </a:lnSpc>
              <a:spcBef>
                <a:spcPts val="1200"/>
              </a:spcBef>
              <a:buFontTx/>
              <a:buNone/>
              <a:defRPr/>
            </a:pPr>
            <a:r>
              <a:rPr lang="cs-CZ" sz="2600" b="1" dirty="0" smtClean="0">
                <a:solidFill>
                  <a:srgbClr val="FFFF00"/>
                </a:solidFill>
                <a:latin typeface="Arial" pitchFamily="34" charset="0"/>
                <a:cs typeface="Arial" pitchFamily="34" charset="0"/>
              </a:rPr>
              <a:t>Rozsudek NSS z 26.4.2011, 8 </a:t>
            </a:r>
            <a:r>
              <a:rPr lang="cs-CZ" sz="2600" b="1" dirty="0">
                <a:solidFill>
                  <a:srgbClr val="FFFF00"/>
                </a:solidFill>
                <a:latin typeface="Arial" pitchFamily="34" charset="0"/>
                <a:cs typeface="Arial" pitchFamily="34" charset="0"/>
              </a:rPr>
              <a:t>As </a:t>
            </a:r>
            <a:r>
              <a:rPr lang="cs-CZ" sz="2600" b="1" dirty="0" smtClean="0">
                <a:solidFill>
                  <a:srgbClr val="FFFF00"/>
                </a:solidFill>
                <a:latin typeface="Arial" pitchFamily="34" charset="0"/>
                <a:cs typeface="Arial" pitchFamily="34" charset="0"/>
              </a:rPr>
              <a:t>51/2010</a:t>
            </a:r>
          </a:p>
          <a:p>
            <a:pPr marL="715963" indent="-447675" eaLnBrk="1" fontAlgn="t" hangingPunct="1">
              <a:spcBef>
                <a:spcPct val="0"/>
              </a:spcBef>
              <a:buFontTx/>
              <a:buNone/>
              <a:defRPr/>
            </a:pPr>
            <a:endParaRPr lang="cs-CZ" sz="2600" b="1" dirty="0" smtClean="0">
              <a:latin typeface="Arial" pitchFamily="34" charset="0"/>
              <a:cs typeface="Arial" pitchFamily="34" charset="0"/>
            </a:endParaRPr>
          </a:p>
          <a:p>
            <a:pPr marL="268288" indent="0" eaLnBrk="1" fontAlgn="t" hangingPunct="1">
              <a:spcBef>
                <a:spcPct val="0"/>
              </a:spcBef>
              <a:buFontTx/>
              <a:buNone/>
              <a:defRPr/>
            </a:pPr>
            <a:r>
              <a:rPr lang="cs-CZ" sz="2600" i="1" dirty="0">
                <a:latin typeface="Arial" pitchFamily="34" charset="0"/>
                <a:cs typeface="Arial" pitchFamily="34" charset="0"/>
              </a:rPr>
              <a:t>Sdělení o odložení žádosti o informace z důvodu, že informace nespadá do působnosti povinného </a:t>
            </a:r>
            <a:r>
              <a:rPr lang="cs-CZ" sz="2600" i="1" dirty="0" smtClean="0">
                <a:latin typeface="Arial" pitchFamily="34" charset="0"/>
                <a:cs typeface="Arial" pitchFamily="34" charset="0"/>
              </a:rPr>
              <a:t>subjektu podle </a:t>
            </a:r>
            <a:r>
              <a:rPr lang="cs-CZ" sz="2600" i="1" dirty="0">
                <a:latin typeface="Arial" pitchFamily="34" charset="0"/>
                <a:cs typeface="Arial" pitchFamily="34" charset="0"/>
              </a:rPr>
              <a:t>§ </a:t>
            </a:r>
            <a:r>
              <a:rPr lang="cs-CZ" sz="2600" i="1" dirty="0" smtClean="0">
                <a:latin typeface="Arial" pitchFamily="34" charset="0"/>
                <a:cs typeface="Arial" pitchFamily="34" charset="0"/>
              </a:rPr>
              <a:t>14/5c) InfZ, </a:t>
            </a:r>
            <a:r>
              <a:rPr lang="cs-CZ" sz="2600" i="1" dirty="0">
                <a:latin typeface="Arial" pitchFamily="34" charset="0"/>
                <a:cs typeface="Arial" pitchFamily="34" charset="0"/>
              </a:rPr>
              <a:t>je způsobilé zasáhnout do veřejných subjektivních práv žadatele o informaci.</a:t>
            </a:r>
          </a:p>
          <a:p>
            <a:pPr marL="268288" indent="0" eaLnBrk="1" fontAlgn="t" hangingPunct="1">
              <a:spcBef>
                <a:spcPct val="0"/>
              </a:spcBef>
              <a:buFontTx/>
              <a:buNone/>
              <a:defRPr/>
            </a:pPr>
            <a:endParaRPr lang="cs-CZ" sz="2600" i="1" dirty="0" smtClean="0">
              <a:latin typeface="Arial" pitchFamily="34" charset="0"/>
              <a:cs typeface="Arial" pitchFamily="34" charset="0"/>
            </a:endParaRPr>
          </a:p>
          <a:p>
            <a:pPr marL="268288" indent="0" eaLnBrk="1" fontAlgn="t" hangingPunct="1">
              <a:spcBef>
                <a:spcPct val="0"/>
              </a:spcBef>
              <a:buFontTx/>
              <a:buNone/>
              <a:defRPr/>
            </a:pPr>
            <a:r>
              <a:rPr lang="cs-CZ" sz="2600" i="1" dirty="0" smtClean="0">
                <a:latin typeface="Arial" pitchFamily="34" charset="0"/>
                <a:cs typeface="Arial" pitchFamily="34" charset="0"/>
              </a:rPr>
              <a:t>Přijetí </a:t>
            </a:r>
            <a:r>
              <a:rPr lang="cs-CZ" sz="2600" i="1" dirty="0">
                <a:latin typeface="Arial" pitchFamily="34" charset="0"/>
                <a:cs typeface="Arial" pitchFamily="34" charset="0"/>
              </a:rPr>
              <a:t>názoru o nepřezkoumatelnosti takového úkonu by vedlo k absurdním důsledkům. </a:t>
            </a:r>
            <a:r>
              <a:rPr lang="cs-CZ" sz="2600" i="1" dirty="0" smtClean="0">
                <a:latin typeface="Arial" pitchFamily="34" charset="0"/>
                <a:cs typeface="Arial" pitchFamily="34" charset="0"/>
              </a:rPr>
              <a:t>Názor povinného subjektu o vlastní nepříslušnosti v </a:t>
            </a:r>
            <a:r>
              <a:rPr lang="cs-CZ" sz="2600" i="1" dirty="0">
                <a:latin typeface="Arial" pitchFamily="34" charset="0"/>
                <a:cs typeface="Arial" pitchFamily="34" charset="0"/>
              </a:rPr>
              <a:t>"pouhém" sdělení, by byl </a:t>
            </a:r>
            <a:r>
              <a:rPr lang="cs-CZ" sz="2600" i="1" dirty="0" smtClean="0">
                <a:latin typeface="Arial" pitchFamily="34" charset="0"/>
                <a:cs typeface="Arial" pitchFamily="34" charset="0"/>
              </a:rPr>
              <a:t>konečný a nepřezkoumatelný. </a:t>
            </a:r>
            <a:endParaRPr lang="cs-CZ" sz="2600" i="1" dirty="0">
              <a:latin typeface="Arial" pitchFamily="34" charset="0"/>
              <a:cs typeface="Arial" pitchFamily="34" charset="0"/>
            </a:endParaRPr>
          </a:p>
        </p:txBody>
      </p:sp>
    </p:spTree>
  </p:cSld>
  <p:clrMapOvr>
    <a:masterClrMapping/>
  </p:clrMapOvr>
  <p:transition spd="med">
    <p:cut/>
    <p:sndAc>
      <p:stSnd>
        <p:snd r:embed="rId2" name="arrow.wav"/>
      </p:stSnd>
    </p:sndAc>
  </p:transition>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ChangeArrowheads="1"/>
          </p:cNvSpPr>
          <p:nvPr>
            <p:ph type="title"/>
          </p:nvPr>
        </p:nvSpPr>
        <p:spPr>
          <a:xfrm>
            <a:off x="457200" y="188913"/>
            <a:ext cx="8229600" cy="936625"/>
          </a:xfrm>
        </p:spPr>
        <p:txBody>
          <a:bodyPr/>
          <a:lstStyle/>
          <a:p>
            <a:pPr eaLnBrk="1" hangingPunct="1"/>
            <a:r>
              <a:rPr lang="cs-CZ" altLang="cs-CZ" b="1" dirty="0" smtClean="0">
                <a:solidFill>
                  <a:srgbClr val="CC0000"/>
                </a:solidFill>
                <a:latin typeface="Arial" charset="0"/>
                <a:cs typeface="Arial" charset="0"/>
              </a:rPr>
              <a:t>Lhůta pro vyřízení žádosti</a:t>
            </a:r>
          </a:p>
        </p:txBody>
      </p:sp>
      <p:sp>
        <p:nvSpPr>
          <p:cNvPr id="91139" name="Rectangle 3"/>
          <p:cNvSpPr>
            <a:spLocks noGrp="1" noChangeArrowheads="1"/>
          </p:cNvSpPr>
          <p:nvPr>
            <p:ph type="body" idx="1"/>
          </p:nvPr>
        </p:nvSpPr>
        <p:spPr>
          <a:xfrm>
            <a:off x="250825" y="1558925"/>
            <a:ext cx="8424863" cy="5399088"/>
          </a:xfrm>
        </p:spPr>
        <p:txBody>
          <a:bodyPr/>
          <a:lstStyle/>
          <a:p>
            <a:pPr marL="715963" indent="-447675" algn="just" eaLnBrk="1" fontAlgn="t" hangingPunct="1">
              <a:lnSpc>
                <a:spcPct val="110000"/>
              </a:lnSpc>
              <a:spcBef>
                <a:spcPts val="1200"/>
              </a:spcBef>
              <a:buFontTx/>
              <a:buNone/>
              <a:defRPr/>
            </a:pPr>
            <a:r>
              <a:rPr lang="cs-CZ" sz="2400" b="1" dirty="0" smtClean="0">
                <a:solidFill>
                  <a:srgbClr val="FFFF00"/>
                </a:solidFill>
                <a:latin typeface="Arial" pitchFamily="34" charset="0"/>
                <a:cs typeface="Arial" pitchFamily="34" charset="0"/>
              </a:rPr>
              <a:t>			    </a:t>
            </a:r>
            <a:r>
              <a:rPr lang="cs-CZ" sz="2600" dirty="0" smtClean="0">
                <a:solidFill>
                  <a:srgbClr val="FFFF00"/>
                </a:solidFill>
                <a:latin typeface="Arial" pitchFamily="34" charset="0"/>
                <a:cs typeface="Arial" pitchFamily="34" charset="0"/>
              </a:rPr>
              <a:t>Usnesení RS NSS z 28.4</a:t>
            </a:r>
            <a:r>
              <a:rPr lang="cs-CZ" sz="2600" dirty="0">
                <a:solidFill>
                  <a:srgbClr val="FFFF00"/>
                </a:solidFill>
                <a:latin typeface="Arial" pitchFamily="34" charset="0"/>
                <a:cs typeface="Arial" pitchFamily="34" charset="0"/>
              </a:rPr>
              <a:t>. 2009, </a:t>
            </a:r>
            <a:r>
              <a:rPr lang="cs-CZ" sz="2600" dirty="0" smtClean="0">
                <a:solidFill>
                  <a:srgbClr val="FFFF00"/>
                </a:solidFill>
                <a:latin typeface="Arial" pitchFamily="34" charset="0"/>
                <a:cs typeface="Arial" pitchFamily="34" charset="0"/>
              </a:rPr>
              <a:t>4 </a:t>
            </a:r>
            <a:r>
              <a:rPr lang="cs-CZ" sz="2600" dirty="0">
                <a:solidFill>
                  <a:srgbClr val="FFFF00"/>
                </a:solidFill>
                <a:latin typeface="Arial" pitchFamily="34" charset="0"/>
                <a:cs typeface="Arial" pitchFamily="34" charset="0"/>
              </a:rPr>
              <a:t>As </a:t>
            </a:r>
            <a:r>
              <a:rPr lang="cs-CZ" sz="2600" dirty="0" smtClean="0">
                <a:solidFill>
                  <a:srgbClr val="FFFF00"/>
                </a:solidFill>
                <a:latin typeface="Arial" pitchFamily="34" charset="0"/>
                <a:cs typeface="Arial" pitchFamily="34" charset="0"/>
              </a:rPr>
              <a:t>			    55/2007 (1879/2009 Sb. NSS)</a:t>
            </a:r>
          </a:p>
          <a:p>
            <a:pPr marL="715963" indent="-447675" algn="just" eaLnBrk="1" fontAlgn="t" hangingPunct="1">
              <a:lnSpc>
                <a:spcPct val="110000"/>
              </a:lnSpc>
              <a:spcBef>
                <a:spcPct val="0"/>
              </a:spcBef>
              <a:buFontTx/>
              <a:buNone/>
              <a:defRPr/>
            </a:pPr>
            <a:endParaRPr lang="cs-CZ" sz="2400" b="1" dirty="0" smtClean="0">
              <a:latin typeface="Arial" pitchFamily="34" charset="0"/>
              <a:cs typeface="Arial" pitchFamily="34" charset="0"/>
            </a:endParaRPr>
          </a:p>
          <a:p>
            <a:pPr marL="268288" indent="0" algn="just" eaLnBrk="1" fontAlgn="t" hangingPunct="1">
              <a:lnSpc>
                <a:spcPct val="110000"/>
              </a:lnSpc>
              <a:spcBef>
                <a:spcPct val="0"/>
              </a:spcBef>
              <a:buFontTx/>
              <a:buNone/>
              <a:defRPr/>
            </a:pPr>
            <a:endParaRPr lang="cs-CZ" sz="2650" i="1" dirty="0" smtClean="0">
              <a:latin typeface="Arial" pitchFamily="34" charset="0"/>
              <a:cs typeface="Arial" pitchFamily="34" charset="0"/>
            </a:endParaRPr>
          </a:p>
          <a:p>
            <a:pPr marL="268288" indent="0" algn="just" eaLnBrk="1" fontAlgn="t" hangingPunct="1">
              <a:lnSpc>
                <a:spcPct val="110000"/>
              </a:lnSpc>
              <a:spcBef>
                <a:spcPct val="0"/>
              </a:spcBef>
              <a:buFontTx/>
              <a:buNone/>
              <a:defRPr/>
            </a:pPr>
            <a:r>
              <a:rPr lang="cs-CZ" sz="2650" i="1" dirty="0" smtClean="0">
                <a:latin typeface="Arial" pitchFamily="34" charset="0"/>
                <a:cs typeface="Arial" pitchFamily="34" charset="0"/>
              </a:rPr>
              <a:t>Povinný </a:t>
            </a:r>
            <a:r>
              <a:rPr lang="cs-CZ" sz="2650" i="1" dirty="0">
                <a:latin typeface="Arial" pitchFamily="34" charset="0"/>
                <a:cs typeface="Arial" pitchFamily="34" charset="0"/>
              </a:rPr>
              <a:t>subjekt poskytl včas požadované </a:t>
            </a:r>
            <a:r>
              <a:rPr lang="cs-CZ" sz="2650" i="1" dirty="0" smtClean="0">
                <a:latin typeface="Arial" pitchFamily="34" charset="0"/>
                <a:cs typeface="Arial" pitchFamily="34" charset="0"/>
              </a:rPr>
              <a:t>informace, </a:t>
            </a:r>
            <a:r>
              <a:rPr lang="cs-CZ" sz="2650" i="1" dirty="0">
                <a:latin typeface="Arial" pitchFamily="34" charset="0"/>
                <a:cs typeface="Arial" pitchFamily="34" charset="0"/>
              </a:rPr>
              <a:t>nebo vydal rozhodnutí, kterým žádosti </a:t>
            </a:r>
            <a:r>
              <a:rPr lang="cs-CZ" sz="2650" i="1" dirty="0" smtClean="0">
                <a:latin typeface="Arial" pitchFamily="34" charset="0"/>
                <a:cs typeface="Arial" pitchFamily="34" charset="0"/>
              </a:rPr>
              <a:t>nevyhověl, </a:t>
            </a:r>
            <a:r>
              <a:rPr lang="cs-CZ" sz="2650" i="1" dirty="0">
                <a:latin typeface="Arial" pitchFamily="34" charset="0"/>
                <a:cs typeface="Arial" pitchFamily="34" charset="0"/>
              </a:rPr>
              <a:t>pokud příslušné písemnosti určené žadateli předal ve stanovené patnáctidenní lhůtě alespoň k doručení.</a:t>
            </a:r>
            <a:r>
              <a:rPr lang="cs-CZ" sz="2650" i="1" dirty="0" smtClean="0">
                <a:latin typeface="Arial" pitchFamily="34" charset="0"/>
                <a:cs typeface="Arial" pitchFamily="34" charset="0"/>
              </a:rPr>
              <a:t> </a:t>
            </a:r>
          </a:p>
          <a:p>
            <a:pPr marL="268288" indent="0" algn="just" eaLnBrk="1" fontAlgn="t" hangingPunct="1">
              <a:lnSpc>
                <a:spcPct val="110000"/>
              </a:lnSpc>
              <a:spcBef>
                <a:spcPct val="0"/>
              </a:spcBef>
              <a:buFontTx/>
              <a:buNone/>
              <a:defRPr/>
            </a:pPr>
            <a:endParaRPr lang="cs-CZ" sz="2400" dirty="0">
              <a:latin typeface="Arial" pitchFamily="34" charset="0"/>
              <a:cs typeface="Arial" pitchFamily="34" charset="0"/>
            </a:endParaRPr>
          </a:p>
          <a:p>
            <a:pPr marL="268288" indent="0" algn="just" eaLnBrk="1" fontAlgn="t" hangingPunct="1">
              <a:lnSpc>
                <a:spcPct val="110000"/>
              </a:lnSpc>
              <a:spcBef>
                <a:spcPct val="0"/>
              </a:spcBef>
              <a:buFontTx/>
              <a:buNone/>
              <a:defRPr/>
            </a:pPr>
            <a:r>
              <a:rPr lang="cs-CZ" sz="2400" dirty="0" smtClean="0">
                <a:latin typeface="Arial" pitchFamily="34" charset="0"/>
                <a:cs typeface="Arial" pitchFamily="34" charset="0"/>
              </a:rPr>
              <a:t>§ </a:t>
            </a:r>
            <a:r>
              <a:rPr lang="cs-CZ" sz="2400" dirty="0">
                <a:latin typeface="Arial" pitchFamily="34" charset="0"/>
                <a:cs typeface="Arial" pitchFamily="34" charset="0"/>
              </a:rPr>
              <a:t>14 odst. 5 písm. d) </a:t>
            </a:r>
            <a:r>
              <a:rPr lang="cs-CZ" sz="2400" dirty="0" smtClean="0">
                <a:latin typeface="Arial" pitchFamily="34" charset="0"/>
                <a:cs typeface="Arial" pitchFamily="34" charset="0"/>
              </a:rPr>
              <a:t>InfZ, § 9 odst. 3 InfŽPZ</a:t>
            </a:r>
          </a:p>
          <a:p>
            <a:pPr marL="268288" indent="0" algn="just" eaLnBrk="1" fontAlgn="t" hangingPunct="1">
              <a:lnSpc>
                <a:spcPct val="110000"/>
              </a:lnSpc>
              <a:spcBef>
                <a:spcPct val="0"/>
              </a:spcBef>
              <a:buFontTx/>
              <a:buNone/>
              <a:defRPr/>
            </a:pPr>
            <a:r>
              <a:rPr lang="cs-CZ" sz="2400" dirty="0" smtClean="0">
                <a:latin typeface="Arial" pitchFamily="34" charset="0"/>
                <a:cs typeface="Arial" pitchFamily="34" charset="0"/>
              </a:rPr>
              <a:t>§ 71 odst. 2 písm. a) správního řádu</a:t>
            </a:r>
            <a:endParaRPr lang="cs-CZ" sz="2200" dirty="0" smtClean="0">
              <a:latin typeface="Arial" pitchFamily="34" charset="0"/>
              <a:cs typeface="Arial" pitchFamily="34" charset="0"/>
            </a:endParaRPr>
          </a:p>
        </p:txBody>
      </p:sp>
      <p:pic>
        <p:nvPicPr>
          <p:cNvPr id="167940" name="Picture 4" descr="sbirka_2004_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725" y="1247775"/>
            <a:ext cx="1330325" cy="1749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cut/>
    <p:sndAc>
      <p:stSnd>
        <p:snd r:embed="rId2" name="arrow.wav"/>
      </p:stSnd>
    </p:sndAc>
  </p:transition>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ChangeArrowheads="1"/>
          </p:cNvSpPr>
          <p:nvPr>
            <p:ph type="title"/>
          </p:nvPr>
        </p:nvSpPr>
        <p:spPr>
          <a:xfrm>
            <a:off x="457200" y="115888"/>
            <a:ext cx="8229600" cy="1009650"/>
          </a:xfrm>
        </p:spPr>
        <p:txBody>
          <a:bodyPr/>
          <a:lstStyle/>
          <a:p>
            <a:pPr eaLnBrk="1" hangingPunct="1"/>
            <a:r>
              <a:rPr lang="cs-CZ" altLang="cs-CZ" sz="3600" b="1" dirty="0" smtClean="0">
                <a:solidFill>
                  <a:srgbClr val="CC0000"/>
                </a:solidFill>
                <a:latin typeface="Arial" charset="0"/>
                <a:cs typeface="Arial" charset="0"/>
              </a:rPr>
              <a:t>§ 14 odst. 7 – Prodloužení lhůty</a:t>
            </a:r>
          </a:p>
        </p:txBody>
      </p:sp>
      <p:sp>
        <p:nvSpPr>
          <p:cNvPr id="168963" name="Rectangle 3"/>
          <p:cNvSpPr>
            <a:spLocks noGrp="1" noChangeArrowheads="1"/>
          </p:cNvSpPr>
          <p:nvPr>
            <p:ph type="body" idx="1"/>
          </p:nvPr>
        </p:nvSpPr>
        <p:spPr>
          <a:xfrm>
            <a:off x="250825" y="1125538"/>
            <a:ext cx="8543925" cy="5543550"/>
          </a:xfrm>
        </p:spPr>
        <p:txBody>
          <a:bodyPr/>
          <a:lstStyle/>
          <a:p>
            <a:pPr marL="715963" indent="-447675" eaLnBrk="1" fontAlgn="t" hangingPunct="1">
              <a:spcBef>
                <a:spcPct val="100000"/>
              </a:spcBef>
              <a:buFontTx/>
              <a:buNone/>
            </a:pPr>
            <a:r>
              <a:rPr lang="cs-CZ" altLang="cs-CZ" sz="2100" dirty="0" smtClean="0">
                <a:latin typeface="Arial" charset="0"/>
                <a:cs typeface="Arial" charset="0"/>
              </a:rPr>
              <a:t>(7) 	Lhůtu pro poskytnutí informací může povinný subjekt prodloužit nejvýše </a:t>
            </a:r>
            <a:r>
              <a:rPr lang="cs-CZ" altLang="cs-CZ" sz="2100" b="1" dirty="0" smtClean="0">
                <a:solidFill>
                  <a:srgbClr val="FFFF00"/>
                </a:solidFill>
                <a:latin typeface="Arial" charset="0"/>
                <a:cs typeface="Arial" charset="0"/>
              </a:rPr>
              <a:t>o 10 dnů </a:t>
            </a:r>
            <a:r>
              <a:rPr lang="cs-CZ" altLang="cs-CZ" sz="2100" dirty="0" smtClean="0">
                <a:latin typeface="Arial" charset="0"/>
                <a:cs typeface="Arial" charset="0"/>
              </a:rPr>
              <a:t>pouze z následujících závažných důvodů: </a:t>
            </a:r>
          </a:p>
          <a:p>
            <a:pPr marL="715963" indent="-447675" eaLnBrk="1" fontAlgn="t" hangingPunct="1">
              <a:spcBef>
                <a:spcPct val="70000"/>
              </a:spcBef>
              <a:buFontTx/>
              <a:buAutoNum type="alphaLcParenR"/>
            </a:pPr>
            <a:r>
              <a:rPr lang="cs-CZ" altLang="cs-CZ" sz="2100" dirty="0" smtClean="0">
                <a:latin typeface="Arial" charset="0"/>
                <a:cs typeface="Arial" charset="0"/>
              </a:rPr>
              <a:t>vyhledání a sběr požadovaných informací v jiných úřadovnách, které jsou oddělené od úřadovny vyřizující žádost</a:t>
            </a:r>
          </a:p>
          <a:p>
            <a:pPr marL="715963" indent="-447675" eaLnBrk="1" fontAlgn="t" hangingPunct="1">
              <a:spcBef>
                <a:spcPct val="70000"/>
              </a:spcBef>
              <a:buFontTx/>
              <a:buAutoNum type="alphaLcParenR"/>
            </a:pPr>
            <a:r>
              <a:rPr lang="cs-CZ" altLang="cs-CZ" sz="2100" dirty="0" smtClean="0">
                <a:latin typeface="Arial" charset="0"/>
                <a:cs typeface="Arial" charset="0"/>
              </a:rPr>
              <a:t>vyhledání a sběr objemného množství oddělených a odlišných informací požadovaných v jedné žádosti</a:t>
            </a:r>
          </a:p>
          <a:p>
            <a:pPr marL="715963" indent="-447675" eaLnBrk="1" fontAlgn="t" hangingPunct="1">
              <a:spcBef>
                <a:spcPct val="70000"/>
              </a:spcBef>
              <a:buFontTx/>
              <a:buAutoNum type="alphaLcParenR"/>
            </a:pPr>
            <a:r>
              <a:rPr lang="cs-CZ" altLang="cs-CZ" sz="2100" dirty="0" smtClean="0">
                <a:latin typeface="Arial" charset="0"/>
                <a:cs typeface="Arial" charset="0"/>
              </a:rPr>
              <a:t>konzultace s jiným povinným subjektem, který má závažný zájem na rozhodnutí o žádosti, nebo mezi dvěma nebo více složkami povinného subjektu, které mají závažný zájem na předmětu žádosti</a:t>
            </a:r>
          </a:p>
          <a:p>
            <a:pPr marL="715963" indent="-447675" eaLnBrk="1" fontAlgn="t" hangingPunct="1">
              <a:spcBef>
                <a:spcPct val="100000"/>
              </a:spcBef>
              <a:buFontTx/>
              <a:buNone/>
            </a:pPr>
            <a:r>
              <a:rPr lang="cs-CZ" altLang="cs-CZ" sz="2100" i="1" dirty="0" smtClean="0">
                <a:latin typeface="Arial" charset="0"/>
                <a:cs typeface="Arial" charset="0"/>
              </a:rPr>
              <a:t>	Žadatel musí být o prodloužení lhůty i o jeho důvodech vždy prokazatelně informován, a to včas před uplynutím lhůty pro poskytnutí informace.</a:t>
            </a:r>
          </a:p>
        </p:txBody>
      </p:sp>
    </p:spTree>
  </p:cSld>
  <p:clrMapOvr>
    <a:masterClrMapping/>
  </p:clrMapOvr>
  <p:transition spd="med">
    <p:cut/>
    <p:sndAc>
      <p:stSnd>
        <p:snd r:embed="rId2" name="arrow.wav"/>
      </p:stSnd>
    </p:sndAc>
  </p:transition>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ChangeArrowheads="1"/>
          </p:cNvSpPr>
          <p:nvPr>
            <p:ph type="title"/>
          </p:nvPr>
        </p:nvSpPr>
        <p:spPr>
          <a:xfrm>
            <a:off x="395536" y="188119"/>
            <a:ext cx="8229600" cy="936625"/>
          </a:xfrm>
        </p:spPr>
        <p:txBody>
          <a:bodyPr/>
          <a:lstStyle/>
          <a:p>
            <a:pPr eaLnBrk="1" hangingPunct="1"/>
            <a:r>
              <a:rPr lang="cs-CZ" altLang="cs-CZ" sz="3400" b="1" dirty="0" smtClean="0">
                <a:solidFill>
                  <a:srgbClr val="CC0000"/>
                </a:solidFill>
                <a:latin typeface="Arial" charset="0"/>
                <a:cs typeface="Arial" charset="0"/>
              </a:rPr>
              <a:t>§ 14a – licenční a podlicenční smlouvy</a:t>
            </a:r>
          </a:p>
        </p:txBody>
      </p:sp>
      <p:sp>
        <p:nvSpPr>
          <p:cNvPr id="169987" name="Rectangle 3"/>
          <p:cNvSpPr>
            <a:spLocks noGrp="1" noChangeArrowheads="1"/>
          </p:cNvSpPr>
          <p:nvPr>
            <p:ph type="body" idx="1"/>
          </p:nvPr>
        </p:nvSpPr>
        <p:spPr>
          <a:xfrm>
            <a:off x="179512" y="1124744"/>
            <a:ext cx="8568630" cy="5328592"/>
          </a:xfrm>
        </p:spPr>
        <p:txBody>
          <a:bodyPr/>
          <a:lstStyle/>
          <a:p>
            <a:pPr marL="715963" indent="-447675" algn="just" eaLnBrk="1" fontAlgn="t" hangingPunct="1">
              <a:spcBef>
                <a:spcPts val="1200"/>
              </a:spcBef>
              <a:buFontTx/>
              <a:buAutoNum type="arabicParenBoth"/>
            </a:pPr>
            <a:r>
              <a:rPr lang="cs-CZ" altLang="cs-CZ" sz="2200" i="1" dirty="0" smtClean="0">
                <a:latin typeface="Arial" charset="0"/>
                <a:cs typeface="Arial" charset="0"/>
              </a:rPr>
              <a:t>Podpůrné užití autorského zákona. </a:t>
            </a:r>
          </a:p>
          <a:p>
            <a:pPr marL="715963" indent="-447675" algn="just" eaLnBrk="1" fontAlgn="t" hangingPunct="1">
              <a:spcBef>
                <a:spcPts val="1200"/>
              </a:spcBef>
              <a:buFontTx/>
              <a:buAutoNum type="arabicParenBoth"/>
            </a:pPr>
            <a:r>
              <a:rPr lang="cs-CZ" altLang="cs-CZ" sz="2200" dirty="0" smtClean="0">
                <a:latin typeface="Arial" charset="0"/>
                <a:cs typeface="Arial" charset="0"/>
              </a:rPr>
              <a:t>Odměna za užití informací je limitována v § 17. </a:t>
            </a:r>
          </a:p>
          <a:p>
            <a:pPr marL="715963" indent="-447675" algn="just" eaLnBrk="1" fontAlgn="t" hangingPunct="1">
              <a:spcBef>
                <a:spcPts val="1200"/>
              </a:spcBef>
              <a:buFontTx/>
              <a:buAutoNum type="arabicParenBoth"/>
            </a:pPr>
            <a:r>
              <a:rPr lang="cs-CZ" altLang="cs-CZ" sz="2200" dirty="0" smtClean="0">
                <a:latin typeface="Arial" charset="0"/>
                <a:cs typeface="Arial" charset="0"/>
              </a:rPr>
              <a:t>Podmínky poskytnutí informace v licenční nebo podlicenční smlouvě musí umožňovat další užití informace žadatelem. Licence nebo podlicence se poskytuje jako nevýhradní. </a:t>
            </a:r>
          </a:p>
          <a:p>
            <a:pPr marL="715963" indent="-447675" algn="just" eaLnBrk="1" fontAlgn="t" hangingPunct="1">
              <a:spcBef>
                <a:spcPts val="1200"/>
              </a:spcBef>
              <a:buFontTx/>
              <a:buAutoNum type="arabicParenBoth"/>
            </a:pPr>
            <a:r>
              <a:rPr lang="cs-CZ" altLang="cs-CZ" sz="2200" dirty="0" smtClean="0">
                <a:latin typeface="Arial" charset="0"/>
                <a:cs typeface="Arial" charset="0"/>
              </a:rPr>
              <a:t>Povinný subjekt může poskytnout výhradní licenci pouze, je-li pro další šíření poskytované informace nezbytná a je-li to ve veřejném zájmu. Poskytne-li výhradní licenci, přezkoumá alespoň každé 3 roky trvání </a:t>
            </a:r>
            <a:r>
              <a:rPr lang="cs-CZ" altLang="cs-CZ" sz="2200" dirty="0">
                <a:latin typeface="Arial" charset="0"/>
                <a:cs typeface="Arial" charset="0"/>
              </a:rPr>
              <a:t>důvodů </a:t>
            </a:r>
            <a:r>
              <a:rPr lang="cs-CZ" altLang="cs-CZ" sz="2200" dirty="0" smtClean="0">
                <a:solidFill>
                  <a:srgbClr val="FFC000"/>
                </a:solidFill>
                <a:latin typeface="Arial" charset="0"/>
                <a:cs typeface="Arial" charset="0"/>
              </a:rPr>
              <a:t>(u výhradní licence k digitalizaci </a:t>
            </a:r>
            <a:r>
              <a:rPr lang="cs-CZ" altLang="cs-CZ" sz="2200" dirty="0">
                <a:solidFill>
                  <a:srgbClr val="FFC000"/>
                </a:solidFill>
                <a:latin typeface="Arial" charset="0"/>
                <a:cs typeface="Arial" charset="0"/>
              </a:rPr>
              <a:t>kulturního </a:t>
            </a:r>
            <a:r>
              <a:rPr lang="cs-CZ" altLang="cs-CZ" sz="2200" dirty="0" smtClean="0">
                <a:solidFill>
                  <a:srgbClr val="FFC000"/>
                </a:solidFill>
                <a:latin typeface="Arial" charset="0"/>
                <a:cs typeface="Arial" charset="0"/>
              </a:rPr>
              <a:t>zdroje za 11 let a každých dalších 7 let)</a:t>
            </a:r>
            <a:r>
              <a:rPr lang="cs-CZ" altLang="cs-CZ" sz="2200" dirty="0" smtClean="0">
                <a:latin typeface="Arial" charset="0"/>
                <a:cs typeface="Arial" charset="0"/>
              </a:rPr>
              <a:t>. </a:t>
            </a:r>
          </a:p>
          <a:p>
            <a:pPr marL="715963" indent="-447675" algn="just" eaLnBrk="1" fontAlgn="t" hangingPunct="1">
              <a:spcBef>
                <a:spcPts val="1200"/>
              </a:spcBef>
              <a:buFontTx/>
              <a:buAutoNum type="arabicParenBoth"/>
            </a:pPr>
            <a:r>
              <a:rPr lang="cs-CZ" altLang="cs-CZ" sz="2200" dirty="0" smtClean="0">
                <a:latin typeface="Arial" charset="0"/>
                <a:cs typeface="Arial" charset="0"/>
              </a:rPr>
              <a:t>Povinný subjekt zveřejní …vzor licenční smlouvy. </a:t>
            </a:r>
          </a:p>
          <a:p>
            <a:pPr marL="715963" indent="-447675" algn="just" eaLnBrk="1" fontAlgn="t" hangingPunct="1">
              <a:spcBef>
                <a:spcPts val="1200"/>
              </a:spcBef>
              <a:buFontTx/>
              <a:buAutoNum type="arabicParenBoth"/>
            </a:pPr>
            <a:r>
              <a:rPr lang="cs-CZ" altLang="cs-CZ" sz="2200" dirty="0" smtClean="0">
                <a:latin typeface="Arial" charset="0"/>
                <a:cs typeface="Arial" charset="0"/>
              </a:rPr>
              <a:t>Na ustanovení licenčních smluv uzavřených … se nevztahuje ochrana obchodního tajemství. </a:t>
            </a:r>
          </a:p>
        </p:txBody>
      </p:sp>
    </p:spTree>
  </p:cSld>
  <p:clrMapOvr>
    <a:masterClrMapping/>
  </p:clrMapOvr>
  <p:transition spd="med">
    <p:cut/>
    <p:sndAc>
      <p:stSnd>
        <p:snd r:embed="rId2" name="arrow.wav"/>
      </p:stSnd>
    </p:sndAc>
  </p:transition>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ChangeArrowheads="1"/>
          </p:cNvSpPr>
          <p:nvPr>
            <p:ph type="title"/>
          </p:nvPr>
        </p:nvSpPr>
        <p:spPr>
          <a:xfrm>
            <a:off x="250825" y="115888"/>
            <a:ext cx="8580438" cy="1143000"/>
          </a:xfrm>
        </p:spPr>
        <p:txBody>
          <a:bodyPr/>
          <a:lstStyle/>
          <a:p>
            <a:pPr eaLnBrk="1" hangingPunct="1"/>
            <a:r>
              <a:rPr lang="cs-CZ" altLang="cs-CZ" sz="3600" b="1" dirty="0" smtClean="0">
                <a:solidFill>
                  <a:srgbClr val="CC0000"/>
                </a:solidFill>
                <a:latin typeface="Arial" charset="0"/>
                <a:cs typeface="Arial" charset="0"/>
              </a:rPr>
              <a:t>§ 15 – Rozhodnutí o odmítnutí žádosti</a:t>
            </a:r>
          </a:p>
        </p:txBody>
      </p:sp>
      <p:sp>
        <p:nvSpPr>
          <p:cNvPr id="171011" name="Rectangle 3"/>
          <p:cNvSpPr>
            <a:spLocks noGrp="1" noChangeArrowheads="1"/>
          </p:cNvSpPr>
          <p:nvPr>
            <p:ph type="body" idx="1"/>
          </p:nvPr>
        </p:nvSpPr>
        <p:spPr>
          <a:xfrm>
            <a:off x="395288" y="1341438"/>
            <a:ext cx="8208962" cy="4957762"/>
          </a:xfrm>
        </p:spPr>
        <p:txBody>
          <a:bodyPr/>
          <a:lstStyle/>
          <a:p>
            <a:pPr marL="93663" indent="0" algn="just" eaLnBrk="1" fontAlgn="t" hangingPunct="1">
              <a:spcBef>
                <a:spcPct val="100000"/>
              </a:spcBef>
              <a:buFontTx/>
              <a:buNone/>
            </a:pPr>
            <a:r>
              <a:rPr lang="cs-CZ" altLang="cs-CZ" sz="2400" dirty="0" smtClean="0">
                <a:latin typeface="Arial" charset="0"/>
                <a:cs typeface="Arial" charset="0"/>
              </a:rPr>
              <a:t>(1) Pokud povinný subjekt žádosti, byť i jen zčásti, nevyhoví, vydá ve lhůtě pro vyřízení žádosti rozhodnutí o odmítnutí žádosti, popřípadě o odmítnutí části žádosti, s výjimkou případů, kdy se žádost odloží. </a:t>
            </a:r>
          </a:p>
          <a:p>
            <a:pPr marL="93663" indent="0" algn="just" eaLnBrk="1" fontAlgn="t" hangingPunct="1">
              <a:spcBef>
                <a:spcPts val="1800"/>
              </a:spcBef>
              <a:buFontTx/>
              <a:buNone/>
            </a:pPr>
            <a:r>
              <a:rPr lang="cs-CZ" altLang="cs-CZ" sz="2400" b="1" dirty="0" smtClean="0">
                <a:solidFill>
                  <a:srgbClr val="FFFF00"/>
                </a:solidFill>
                <a:latin typeface="Arial" charset="0"/>
                <a:cs typeface="Arial" charset="0"/>
              </a:rPr>
              <a:t>→ náležitosti § 68 SpŘ</a:t>
            </a:r>
          </a:p>
          <a:p>
            <a:pPr marL="93663" indent="0" algn="just" eaLnBrk="1" fontAlgn="t" hangingPunct="1">
              <a:spcBef>
                <a:spcPct val="100000"/>
              </a:spcBef>
              <a:buFontTx/>
              <a:buNone/>
            </a:pPr>
            <a:r>
              <a:rPr lang="cs-CZ" altLang="cs-CZ" sz="2400" dirty="0" smtClean="0">
                <a:latin typeface="Arial" charset="0"/>
                <a:cs typeface="Arial" charset="0"/>
              </a:rPr>
              <a:t>(2) Pokud nebylo žádosti vyhověno z důvodů ochrany obchodního tajemství nebo ochrany práv třetích osob k předmětu práva autorského, musí být v odůvodnění rozhodnutí uvedeno, kdo vykonává právo k obchodnímu tajemství nebo k předmětu ochrany práva autorského</a:t>
            </a:r>
            <a:r>
              <a:rPr lang="cs-CZ" altLang="cs-CZ" sz="2200" dirty="0" smtClean="0">
                <a:latin typeface="Arial" charset="0"/>
                <a:cs typeface="Arial" charset="0"/>
              </a:rPr>
              <a:t> </a:t>
            </a:r>
            <a:r>
              <a:rPr lang="cs-CZ" altLang="cs-CZ" sz="2200" dirty="0" smtClean="0">
                <a:solidFill>
                  <a:srgbClr val="FFC000"/>
                </a:solidFill>
                <a:latin typeface="Arial" charset="0"/>
                <a:cs typeface="Arial" charset="0"/>
              </a:rPr>
              <a:t>(to neplatí pro knihovny a muzea)</a:t>
            </a:r>
            <a:r>
              <a:rPr lang="cs-CZ" altLang="cs-CZ" sz="2200" dirty="0" smtClean="0">
                <a:latin typeface="Arial" charset="0"/>
                <a:cs typeface="Arial" charset="0"/>
              </a:rPr>
              <a:t>.</a:t>
            </a:r>
          </a:p>
        </p:txBody>
      </p:sp>
    </p:spTree>
  </p:cSld>
  <p:clrMapOvr>
    <a:masterClrMapping/>
  </p:clrMapOvr>
  <p:transition spd="med">
    <p:cut/>
    <p:sndAc>
      <p:stSnd>
        <p:snd r:embed="rId2" name="arrow.wav"/>
      </p:stSnd>
    </p:sndAc>
  </p:transition>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a:xfrm>
            <a:off x="179388" y="115888"/>
            <a:ext cx="8686800" cy="1143000"/>
          </a:xfrm>
        </p:spPr>
        <p:txBody>
          <a:bodyPr/>
          <a:lstStyle/>
          <a:p>
            <a:pPr eaLnBrk="1" hangingPunct="1"/>
            <a:r>
              <a:rPr lang="cs-CZ" altLang="cs-CZ" sz="3800" b="1" dirty="0" smtClean="0">
                <a:solidFill>
                  <a:srgbClr val="CC0000"/>
                </a:solidFill>
                <a:latin typeface="Arial" charset="0"/>
                <a:cs typeface="Arial" charset="0"/>
              </a:rPr>
              <a:t>Rozhodnutí o částečném odepření</a:t>
            </a:r>
          </a:p>
        </p:txBody>
      </p:sp>
      <p:sp>
        <p:nvSpPr>
          <p:cNvPr id="172035" name="Rectangle 3"/>
          <p:cNvSpPr>
            <a:spLocks noGrp="1" noChangeArrowheads="1"/>
          </p:cNvSpPr>
          <p:nvPr>
            <p:ph sz="half" idx="1"/>
          </p:nvPr>
        </p:nvSpPr>
        <p:spPr>
          <a:xfrm>
            <a:off x="457200" y="2925763"/>
            <a:ext cx="8075613" cy="4032250"/>
          </a:xfrm>
        </p:spPr>
        <p:txBody>
          <a:bodyPr/>
          <a:lstStyle/>
          <a:p>
            <a:pPr marL="0" indent="0" algn="just" eaLnBrk="1" hangingPunct="1">
              <a:buFontTx/>
              <a:buNone/>
            </a:pPr>
            <a:r>
              <a:rPr lang="cs-CZ" altLang="cs-CZ" sz="2400" dirty="0" smtClean="0">
                <a:latin typeface="Arial" charset="0"/>
                <a:cs typeface="Arial" charset="0"/>
              </a:rPr>
              <a:t>Povinný subjekt má povinnost rozhodnout o žádosti též      v části, ve které poskytnutý rozsudek anonymizoval. Případné negativní rozhodnutí pak může být pro žalobce titulem k přezkumu ve správním rozhodnutí.</a:t>
            </a:r>
          </a:p>
          <a:p>
            <a:pPr marL="0" indent="0" algn="just" eaLnBrk="1" hangingPunct="1">
              <a:buFontTx/>
              <a:buNone/>
            </a:pPr>
            <a:endParaRPr lang="cs-CZ" altLang="cs-CZ" sz="2400" dirty="0" smtClean="0">
              <a:latin typeface="Arial" charset="0"/>
              <a:cs typeface="Arial" charset="0"/>
            </a:endParaRPr>
          </a:p>
          <a:p>
            <a:pPr marL="0" indent="0" algn="just" eaLnBrk="1" hangingPunct="1">
              <a:buFontTx/>
              <a:buNone/>
            </a:pPr>
            <a:r>
              <a:rPr lang="cs-CZ" altLang="cs-CZ" sz="2400" dirty="0" smtClean="0">
                <a:latin typeface="Arial" charset="0"/>
                <a:cs typeface="Arial" charset="0"/>
              </a:rPr>
              <a:t>V řízení o žalobě proti nečinnosti však nelze přezkou-mávat meritorní otázky, zda k anonymizaci mělo vůbec dojít.</a:t>
            </a:r>
          </a:p>
        </p:txBody>
      </p:sp>
      <p:sp>
        <p:nvSpPr>
          <p:cNvPr id="172036" name="Rectangle 5"/>
          <p:cNvSpPr>
            <a:spLocks noChangeArrowheads="1"/>
          </p:cNvSpPr>
          <p:nvPr/>
        </p:nvSpPr>
        <p:spPr bwMode="auto">
          <a:xfrm>
            <a:off x="468313" y="1292225"/>
            <a:ext cx="7920037"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Arial Unicode MS" pitchFamily="34" charset="-128"/>
              </a:defRPr>
            </a:lvl1pPr>
            <a:lvl2pPr marL="742950" indent="-285750" algn="l" eaLnBrk="0" hangingPunct="0">
              <a:spcBef>
                <a:spcPct val="20000"/>
              </a:spcBef>
              <a:buChar char="–"/>
              <a:defRPr sz="2800">
                <a:solidFill>
                  <a:schemeClr val="tx1"/>
                </a:solidFill>
                <a:latin typeface="Arial Unicode MS" pitchFamily="34" charset="-128"/>
              </a:defRPr>
            </a:lvl2pPr>
            <a:lvl3pPr marL="1143000" indent="-228600" algn="l" eaLnBrk="0" hangingPunct="0">
              <a:spcBef>
                <a:spcPct val="20000"/>
              </a:spcBef>
              <a:buChar char="•"/>
              <a:defRPr sz="2400">
                <a:solidFill>
                  <a:schemeClr val="tx1"/>
                </a:solidFill>
                <a:latin typeface="Arial Unicode MS" pitchFamily="34" charset="-128"/>
              </a:defRPr>
            </a:lvl3pPr>
            <a:lvl4pPr marL="1600200" indent="-228600" algn="l" eaLnBrk="0" hangingPunct="0">
              <a:spcBef>
                <a:spcPct val="20000"/>
              </a:spcBef>
              <a:buChar char="–"/>
              <a:defRPr sz="2000">
                <a:solidFill>
                  <a:schemeClr val="tx1"/>
                </a:solidFill>
                <a:latin typeface="Arial Unicode MS" pitchFamily="34" charset="-128"/>
              </a:defRPr>
            </a:lvl4pPr>
            <a:lvl5pPr marL="2057400" indent="-228600" algn="l" eaLnBrk="0" hangingPunct="0">
              <a:spcBef>
                <a:spcPct val="20000"/>
              </a:spcBef>
              <a:buChar char="»"/>
              <a:defRPr sz="2000">
                <a:solidFill>
                  <a:schemeClr val="tx1"/>
                </a:solidFill>
                <a:latin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Arial Unicode MS" pitchFamily="34" charset="-128"/>
              </a:defRPr>
            </a:lvl9pPr>
          </a:lstStyle>
          <a:p>
            <a:pPr eaLnBrk="1" hangingPunct="1">
              <a:spcBef>
                <a:spcPct val="0"/>
              </a:spcBef>
              <a:buFontTx/>
              <a:buNone/>
            </a:pPr>
            <a:r>
              <a:rPr lang="cs-CZ" altLang="cs-CZ" sz="2400" b="1" dirty="0">
                <a:solidFill>
                  <a:srgbClr val="FFFF00"/>
                </a:solidFill>
              </a:rPr>
              <a:t>Rozsudek NSS z 29. 3. 2013, 8 A</a:t>
            </a:r>
            <a:r>
              <a:rPr lang="cs-CZ" altLang="cs-CZ" sz="2400" b="1" dirty="0">
                <a:solidFill>
                  <a:srgbClr val="FFFF00"/>
                </a:solidFill>
                <a:latin typeface="Tahoma" pitchFamily="34" charset="0"/>
              </a:rPr>
              <a:t>ns</a:t>
            </a:r>
            <a:r>
              <a:rPr lang="cs-CZ" altLang="cs-CZ" sz="2400" b="1" dirty="0">
                <a:solidFill>
                  <a:srgbClr val="FFFF00"/>
                </a:solidFill>
              </a:rPr>
              <a:t> 11/2012</a:t>
            </a:r>
          </a:p>
          <a:p>
            <a:pPr eaLnBrk="1" hangingPunct="1">
              <a:spcBef>
                <a:spcPct val="0"/>
              </a:spcBef>
              <a:buFontTx/>
              <a:buNone/>
            </a:pPr>
            <a:r>
              <a:rPr lang="cs-CZ" altLang="cs-CZ" sz="2400" dirty="0"/>
              <a:t>(Žadatel proti VS Olomouc o anonymizaci jmen soudců, zástupců účastníků a právnických osob v rozsudku)</a:t>
            </a:r>
          </a:p>
        </p:txBody>
      </p:sp>
    </p:spTree>
  </p:cSld>
  <p:clrMapOvr>
    <a:masterClrMapping/>
  </p:clrMapOvr>
  <p:transition spd="med">
    <p:cut/>
    <p:sndAc>
      <p:stSnd>
        <p:snd r:embed="rId2" name="arrow.wav"/>
      </p:stSnd>
    </p:sndAc>
  </p:transition>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ChangeArrowheads="1"/>
          </p:cNvSpPr>
          <p:nvPr>
            <p:ph type="title"/>
          </p:nvPr>
        </p:nvSpPr>
        <p:spPr>
          <a:xfrm>
            <a:off x="323850" y="117475"/>
            <a:ext cx="8578850" cy="1008063"/>
          </a:xfrm>
        </p:spPr>
        <p:txBody>
          <a:bodyPr/>
          <a:lstStyle/>
          <a:p>
            <a:pPr eaLnBrk="1" hangingPunct="1"/>
            <a:r>
              <a:rPr lang="cs-CZ" altLang="cs-CZ" b="1" dirty="0" smtClean="0">
                <a:solidFill>
                  <a:srgbClr val="CC0000"/>
                </a:solidFill>
                <a:latin typeface="Arial" charset="0"/>
                <a:cs typeface="Arial" charset="0"/>
              </a:rPr>
              <a:t>Materiální charakter rozhodnutí</a:t>
            </a:r>
          </a:p>
        </p:txBody>
      </p:sp>
      <p:sp>
        <p:nvSpPr>
          <p:cNvPr id="173059" name="Rectangle 3"/>
          <p:cNvSpPr>
            <a:spLocks noChangeArrowheads="1"/>
          </p:cNvSpPr>
          <p:nvPr/>
        </p:nvSpPr>
        <p:spPr bwMode="auto">
          <a:xfrm>
            <a:off x="4860032" y="1124744"/>
            <a:ext cx="3889375" cy="4755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Arial Unicode MS" pitchFamily="34" charset="-128"/>
              </a:defRPr>
            </a:lvl1pPr>
            <a:lvl2pPr marL="742950" indent="-285750" algn="l" eaLnBrk="0" hangingPunct="0">
              <a:spcBef>
                <a:spcPct val="20000"/>
              </a:spcBef>
              <a:buChar char="–"/>
              <a:defRPr sz="2800">
                <a:solidFill>
                  <a:schemeClr val="tx1"/>
                </a:solidFill>
                <a:latin typeface="Arial Unicode MS" pitchFamily="34" charset="-128"/>
              </a:defRPr>
            </a:lvl2pPr>
            <a:lvl3pPr marL="1143000" indent="-228600" algn="l" eaLnBrk="0" hangingPunct="0">
              <a:spcBef>
                <a:spcPct val="20000"/>
              </a:spcBef>
              <a:buChar char="•"/>
              <a:defRPr sz="2400">
                <a:solidFill>
                  <a:schemeClr val="tx1"/>
                </a:solidFill>
                <a:latin typeface="Arial Unicode MS" pitchFamily="34" charset="-128"/>
              </a:defRPr>
            </a:lvl3pPr>
            <a:lvl4pPr marL="1600200" indent="-228600" algn="l" eaLnBrk="0" hangingPunct="0">
              <a:spcBef>
                <a:spcPct val="20000"/>
              </a:spcBef>
              <a:buChar char="–"/>
              <a:defRPr sz="2000">
                <a:solidFill>
                  <a:schemeClr val="tx1"/>
                </a:solidFill>
                <a:latin typeface="Arial Unicode MS" pitchFamily="34" charset="-128"/>
              </a:defRPr>
            </a:lvl4pPr>
            <a:lvl5pPr marL="2057400" indent="-228600" algn="l" eaLnBrk="0" hangingPunct="0">
              <a:spcBef>
                <a:spcPct val="20000"/>
              </a:spcBef>
              <a:buChar char="»"/>
              <a:defRPr sz="2000">
                <a:solidFill>
                  <a:schemeClr val="tx1"/>
                </a:solidFill>
                <a:latin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Arial Unicode MS" pitchFamily="34" charset="-128"/>
              </a:defRPr>
            </a:lvl9pPr>
          </a:lstStyle>
          <a:p>
            <a:pPr eaLnBrk="1" hangingPunct="1">
              <a:spcBef>
                <a:spcPct val="0"/>
              </a:spcBef>
              <a:buFontTx/>
              <a:buNone/>
            </a:pPr>
            <a:r>
              <a:rPr lang="cs-CZ" altLang="cs-CZ" sz="2700" b="1" dirty="0">
                <a:solidFill>
                  <a:srgbClr val="FFFF00"/>
                </a:solidFill>
                <a:latin typeface="Arial" charset="0"/>
              </a:rPr>
              <a:t>usnesení ÚS z 28.8.2002, IV. ÚS 233/02</a:t>
            </a:r>
          </a:p>
          <a:p>
            <a:pPr eaLnBrk="1" hangingPunct="1">
              <a:spcBef>
                <a:spcPts val="1800"/>
              </a:spcBef>
              <a:buFontTx/>
              <a:buNone/>
            </a:pPr>
            <a:r>
              <a:rPr lang="cs-CZ" altLang="cs-CZ" sz="2400" i="1" dirty="0" smtClean="0">
                <a:latin typeface="Arial" charset="0"/>
              </a:rPr>
              <a:t>Není </a:t>
            </a:r>
            <a:r>
              <a:rPr lang="cs-CZ" altLang="cs-CZ" sz="2400" i="1" dirty="0">
                <a:latin typeface="Arial" charset="0"/>
              </a:rPr>
              <a:t>rozhodující, jak správní orgán svůj akt označil nebo případně věc vyřídil toliko neformálním přípisem .</a:t>
            </a:r>
          </a:p>
          <a:p>
            <a:pPr eaLnBrk="1" hangingPunct="1">
              <a:spcBef>
                <a:spcPts val="1800"/>
              </a:spcBef>
              <a:buFontTx/>
              <a:buNone/>
            </a:pPr>
            <a:r>
              <a:rPr lang="cs-CZ" altLang="cs-CZ" sz="2400" i="1" dirty="0">
                <a:latin typeface="Arial" charset="0"/>
              </a:rPr>
              <a:t>Takový akt může být podroben rovněž soudnímu přezkumu.</a:t>
            </a:r>
          </a:p>
        </p:txBody>
      </p:sp>
      <p:sp>
        <p:nvSpPr>
          <p:cNvPr id="173060" name="Rectangle 4"/>
          <p:cNvSpPr>
            <a:spLocks noChangeArrowheads="1"/>
          </p:cNvSpPr>
          <p:nvPr/>
        </p:nvSpPr>
        <p:spPr bwMode="auto">
          <a:xfrm>
            <a:off x="395288" y="1227138"/>
            <a:ext cx="3960812" cy="4893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Arial Unicode MS" pitchFamily="34" charset="-128"/>
              </a:defRPr>
            </a:lvl1pPr>
            <a:lvl2pPr marL="742950" indent="-285750" algn="l" eaLnBrk="0" hangingPunct="0">
              <a:spcBef>
                <a:spcPct val="20000"/>
              </a:spcBef>
              <a:buChar char="–"/>
              <a:defRPr sz="2800">
                <a:solidFill>
                  <a:schemeClr val="tx1"/>
                </a:solidFill>
                <a:latin typeface="Arial Unicode MS" pitchFamily="34" charset="-128"/>
              </a:defRPr>
            </a:lvl2pPr>
            <a:lvl3pPr marL="1143000" indent="-228600" algn="l" eaLnBrk="0" hangingPunct="0">
              <a:spcBef>
                <a:spcPct val="20000"/>
              </a:spcBef>
              <a:buChar char="•"/>
              <a:defRPr sz="2400">
                <a:solidFill>
                  <a:schemeClr val="tx1"/>
                </a:solidFill>
                <a:latin typeface="Arial Unicode MS" pitchFamily="34" charset="-128"/>
              </a:defRPr>
            </a:lvl3pPr>
            <a:lvl4pPr marL="1600200" indent="-228600" algn="l" eaLnBrk="0" hangingPunct="0">
              <a:spcBef>
                <a:spcPct val="20000"/>
              </a:spcBef>
              <a:buChar char="–"/>
              <a:defRPr sz="2000">
                <a:solidFill>
                  <a:schemeClr val="tx1"/>
                </a:solidFill>
                <a:latin typeface="Arial Unicode MS" pitchFamily="34" charset="-128"/>
              </a:defRPr>
            </a:lvl4pPr>
            <a:lvl5pPr marL="2057400" indent="-228600" algn="l" eaLnBrk="0" hangingPunct="0">
              <a:spcBef>
                <a:spcPct val="20000"/>
              </a:spcBef>
              <a:buChar char="»"/>
              <a:defRPr sz="2000">
                <a:solidFill>
                  <a:schemeClr val="tx1"/>
                </a:solidFill>
                <a:latin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Arial Unicode MS" pitchFamily="34" charset="-128"/>
              </a:defRPr>
            </a:lvl9pPr>
          </a:lstStyle>
          <a:p>
            <a:pPr eaLnBrk="1" hangingPunct="1">
              <a:spcBef>
                <a:spcPct val="0"/>
              </a:spcBef>
              <a:buFontTx/>
              <a:buNone/>
            </a:pPr>
            <a:r>
              <a:rPr lang="cs-CZ" altLang="cs-CZ" sz="2400" b="1" dirty="0">
                <a:solidFill>
                  <a:srgbClr val="FFFF00"/>
                </a:solidFill>
                <a:latin typeface="Arial" charset="0"/>
              </a:rPr>
              <a:t>Rozsudek NSS z 24.5. 2006, 1 Afs 147/2005</a:t>
            </a:r>
          </a:p>
          <a:p>
            <a:pPr eaLnBrk="1" hangingPunct="1">
              <a:spcBef>
                <a:spcPct val="0"/>
              </a:spcBef>
              <a:buFontTx/>
              <a:buNone/>
            </a:pPr>
            <a:r>
              <a:rPr lang="cs-CZ" altLang="cs-CZ" sz="2400" dirty="0">
                <a:solidFill>
                  <a:srgbClr val="FFFF00"/>
                </a:solidFill>
                <a:latin typeface="Arial" charset="0"/>
              </a:rPr>
              <a:t>(923/2006 Sb. NSS)</a:t>
            </a:r>
          </a:p>
          <a:p>
            <a:pPr eaLnBrk="1" hangingPunct="1">
              <a:spcBef>
                <a:spcPct val="0"/>
              </a:spcBef>
              <a:buFontTx/>
              <a:buNone/>
            </a:pPr>
            <a:endParaRPr lang="cs-CZ" altLang="cs-CZ" sz="2400" dirty="0">
              <a:solidFill>
                <a:schemeClr val="tx2"/>
              </a:solidFill>
              <a:latin typeface="Arial" charset="0"/>
            </a:endParaRPr>
          </a:p>
          <a:p>
            <a:pPr eaLnBrk="1" hangingPunct="1">
              <a:spcBef>
                <a:spcPct val="0"/>
              </a:spcBef>
              <a:buFontTx/>
              <a:buNone/>
            </a:pPr>
            <a:r>
              <a:rPr lang="cs-CZ" altLang="cs-CZ" sz="2400" i="1" dirty="0">
                <a:latin typeface="Arial" charset="0"/>
              </a:rPr>
              <a:t>Pojem „rozhodnutí“ je třeba chápat v materiálním smyslu jako jakýkoliv individuální právní akt vydaný orgánem veřejné moci z pozice jeho vrchnostenského postavení</a:t>
            </a:r>
            <a:r>
              <a:rPr lang="cs-CZ" altLang="cs-CZ" sz="2400" i="1" dirty="0" smtClean="0">
                <a:latin typeface="Arial" charset="0"/>
              </a:rPr>
              <a:t>.</a:t>
            </a:r>
          </a:p>
          <a:p>
            <a:pPr eaLnBrk="1" hangingPunct="1">
              <a:spcBef>
                <a:spcPct val="0"/>
              </a:spcBef>
              <a:buFontTx/>
              <a:buNone/>
            </a:pPr>
            <a:endParaRPr lang="cs-CZ" altLang="cs-CZ" sz="2400" i="1" dirty="0">
              <a:latin typeface="Arial" charset="0"/>
            </a:endParaRPr>
          </a:p>
        </p:txBody>
      </p:sp>
      <p:sp>
        <p:nvSpPr>
          <p:cNvPr id="5" name="Rectangle 5"/>
          <p:cNvSpPr>
            <a:spLocks noChangeArrowheads="1"/>
          </p:cNvSpPr>
          <p:nvPr/>
        </p:nvSpPr>
        <p:spPr bwMode="auto">
          <a:xfrm>
            <a:off x="395536" y="6063679"/>
            <a:ext cx="792003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Arial Unicode MS" pitchFamily="34" charset="-128"/>
              </a:defRPr>
            </a:lvl1pPr>
            <a:lvl2pPr marL="742950" indent="-285750" algn="l" eaLnBrk="0" hangingPunct="0">
              <a:spcBef>
                <a:spcPct val="20000"/>
              </a:spcBef>
              <a:buChar char="–"/>
              <a:defRPr sz="2800">
                <a:solidFill>
                  <a:schemeClr val="tx1"/>
                </a:solidFill>
                <a:latin typeface="Arial Unicode MS" pitchFamily="34" charset="-128"/>
              </a:defRPr>
            </a:lvl2pPr>
            <a:lvl3pPr marL="1143000" indent="-228600" algn="l" eaLnBrk="0" hangingPunct="0">
              <a:spcBef>
                <a:spcPct val="20000"/>
              </a:spcBef>
              <a:buChar char="•"/>
              <a:defRPr sz="2400">
                <a:solidFill>
                  <a:schemeClr val="tx1"/>
                </a:solidFill>
                <a:latin typeface="Arial Unicode MS" pitchFamily="34" charset="-128"/>
              </a:defRPr>
            </a:lvl3pPr>
            <a:lvl4pPr marL="1600200" indent="-228600" algn="l" eaLnBrk="0" hangingPunct="0">
              <a:spcBef>
                <a:spcPct val="20000"/>
              </a:spcBef>
              <a:buChar char="–"/>
              <a:defRPr sz="2000">
                <a:solidFill>
                  <a:schemeClr val="tx1"/>
                </a:solidFill>
                <a:latin typeface="Arial Unicode MS" pitchFamily="34" charset="-128"/>
              </a:defRPr>
            </a:lvl4pPr>
            <a:lvl5pPr marL="2057400" indent="-228600" algn="l" eaLnBrk="0" hangingPunct="0">
              <a:spcBef>
                <a:spcPct val="20000"/>
              </a:spcBef>
              <a:buChar char="»"/>
              <a:defRPr sz="2000">
                <a:solidFill>
                  <a:schemeClr val="tx1"/>
                </a:solidFill>
                <a:latin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Arial Unicode MS" pitchFamily="34" charset="-128"/>
              </a:defRPr>
            </a:lvl9pPr>
          </a:lstStyle>
          <a:p>
            <a:pPr eaLnBrk="1" hangingPunct="1">
              <a:spcBef>
                <a:spcPct val="0"/>
              </a:spcBef>
              <a:buFontTx/>
              <a:buNone/>
            </a:pPr>
            <a:r>
              <a:rPr lang="cs-CZ" altLang="cs-CZ" sz="2400" dirty="0">
                <a:latin typeface="Arial" charset="0"/>
              </a:rPr>
              <a:t>Obdobně NSS </a:t>
            </a:r>
            <a:r>
              <a:rPr lang="cs-CZ" altLang="cs-CZ" sz="2400" dirty="0">
                <a:solidFill>
                  <a:srgbClr val="FFFF00"/>
                </a:solidFill>
                <a:latin typeface="Arial" charset="0"/>
              </a:rPr>
              <a:t>CHAPS </a:t>
            </a:r>
            <a:r>
              <a:rPr lang="cs-CZ" altLang="cs-CZ" sz="2400" dirty="0" smtClean="0">
                <a:solidFill>
                  <a:srgbClr val="FFFF00"/>
                </a:solidFill>
                <a:latin typeface="Arial" charset="0"/>
              </a:rPr>
              <a:t>	 </a:t>
            </a:r>
            <a:r>
              <a:rPr lang="cs-CZ" altLang="cs-CZ" sz="2400" dirty="0" smtClean="0">
                <a:solidFill>
                  <a:srgbClr val="CC0000"/>
                </a:solidFill>
                <a:latin typeface="Arial" charset="0"/>
              </a:rPr>
              <a:t>X</a:t>
            </a:r>
            <a:r>
              <a:rPr lang="cs-CZ" altLang="cs-CZ" sz="2400" dirty="0" smtClean="0">
                <a:solidFill>
                  <a:srgbClr val="FFFF00"/>
                </a:solidFill>
                <a:latin typeface="Arial" charset="0"/>
              </a:rPr>
              <a:t>       </a:t>
            </a:r>
            <a:r>
              <a:rPr lang="cs-CZ" altLang="cs-CZ" sz="2400" dirty="0" smtClean="0">
                <a:latin typeface="Arial" charset="0"/>
              </a:rPr>
              <a:t>opačně </a:t>
            </a:r>
            <a:r>
              <a:rPr lang="cs-CZ" sz="2400" dirty="0"/>
              <a:t>3 As </a:t>
            </a:r>
            <a:r>
              <a:rPr lang="cs-CZ" sz="2400" dirty="0" smtClean="0"/>
              <a:t>81/2014</a:t>
            </a:r>
            <a:endParaRPr lang="cs-CZ" altLang="cs-CZ" sz="2400" dirty="0">
              <a:latin typeface="Arial" charset="0"/>
            </a:endParaRPr>
          </a:p>
        </p:txBody>
      </p:sp>
    </p:spTree>
  </p:cSld>
  <p:clrMapOvr>
    <a:masterClrMapping/>
  </p:clrMapOvr>
  <p:transition spd="med">
    <p:cut/>
    <p:sndAc>
      <p:stSnd>
        <p:snd r:embed="rId2" name="arrow.wav"/>
      </p:stSnd>
    </p:sndAc>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6C68A0"/>
        </a:solidFill>
        <a:effectLst/>
      </p:bgPr>
    </p:bg>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a:xfrm>
            <a:off x="107950" y="269875"/>
            <a:ext cx="8928100" cy="1143000"/>
          </a:xfrm>
        </p:spPr>
        <p:txBody>
          <a:bodyPr/>
          <a:lstStyle/>
          <a:p>
            <a:pPr eaLnBrk="1" hangingPunct="1">
              <a:defRPr/>
            </a:pPr>
            <a:r>
              <a:rPr lang="cs-CZ" sz="4000" b="1" dirty="0" smtClean="0">
                <a:solidFill>
                  <a:srgbClr val="CC0000"/>
                </a:solidFill>
                <a:latin typeface="Arial" pitchFamily="34" charset="0"/>
                <a:cs typeface="Arial" pitchFamily="34" charset="0"/>
              </a:rPr>
              <a:t>Test proporcionality v judikatuře</a:t>
            </a:r>
          </a:p>
        </p:txBody>
      </p:sp>
      <p:sp>
        <p:nvSpPr>
          <p:cNvPr id="125955" name="Rectangle 3"/>
          <p:cNvSpPr>
            <a:spLocks noGrp="1" noChangeArrowheads="1"/>
          </p:cNvSpPr>
          <p:nvPr>
            <p:ph type="body" idx="1"/>
          </p:nvPr>
        </p:nvSpPr>
        <p:spPr>
          <a:xfrm>
            <a:off x="519113" y="1577975"/>
            <a:ext cx="8229600" cy="5235575"/>
          </a:xfrm>
        </p:spPr>
        <p:txBody>
          <a:bodyPr/>
          <a:lstStyle/>
          <a:p>
            <a:pPr marL="0" indent="0" eaLnBrk="1" hangingPunct="1">
              <a:spcBef>
                <a:spcPct val="100000"/>
              </a:spcBef>
              <a:buNone/>
              <a:defRPr/>
            </a:pPr>
            <a:r>
              <a:rPr lang="cs-CZ" sz="2400" b="1" dirty="0">
                <a:solidFill>
                  <a:srgbClr val="FFFF00"/>
                </a:solidFill>
                <a:effectLst/>
                <a:latin typeface="Arial" pitchFamily="34" charset="0"/>
                <a:cs typeface="Arial" pitchFamily="34" charset="0"/>
              </a:rPr>
              <a:t>Nález Pl. ÚS </a:t>
            </a:r>
            <a:r>
              <a:rPr lang="cs-CZ" sz="2400" b="1" dirty="0" smtClean="0">
                <a:solidFill>
                  <a:srgbClr val="FFFF00"/>
                </a:solidFill>
                <a:effectLst/>
                <a:latin typeface="Arial" pitchFamily="34" charset="0"/>
                <a:cs typeface="Arial" pitchFamily="34" charset="0"/>
              </a:rPr>
              <a:t>5/15</a:t>
            </a:r>
            <a:r>
              <a:rPr lang="cs-CZ" sz="2400" b="1" dirty="0" smtClean="0">
                <a:effectLst/>
                <a:latin typeface="Arial" pitchFamily="34" charset="0"/>
                <a:cs typeface="Arial" pitchFamily="34" charset="0"/>
              </a:rPr>
              <a:t>: čtyř prvkový test proporcionality</a:t>
            </a:r>
            <a:endParaRPr lang="cs-CZ" sz="2400" dirty="0" smtClean="0">
              <a:effectLst/>
              <a:latin typeface="Arial" pitchFamily="34" charset="0"/>
              <a:cs typeface="Arial" pitchFamily="34" charset="0"/>
            </a:endParaRPr>
          </a:p>
          <a:p>
            <a:pPr eaLnBrk="1" hangingPunct="1">
              <a:spcBef>
                <a:spcPct val="100000"/>
              </a:spcBef>
              <a:buNone/>
              <a:defRPr/>
            </a:pPr>
            <a:r>
              <a:rPr lang="cs-CZ" sz="2400" b="1" u="sng" dirty="0" smtClean="0">
                <a:solidFill>
                  <a:srgbClr val="FFFF00"/>
                </a:solidFill>
                <a:effectLst/>
                <a:latin typeface="Arial" pitchFamily="34" charset="0"/>
                <a:cs typeface="Arial" pitchFamily="34" charset="0"/>
              </a:rPr>
              <a:t>1. Posouzení cíle</a:t>
            </a:r>
            <a:r>
              <a:rPr lang="cs-CZ" sz="2400" b="1" dirty="0" smtClean="0">
                <a:solidFill>
                  <a:srgbClr val="FFFF00"/>
                </a:solidFill>
                <a:effectLst/>
                <a:latin typeface="Arial" pitchFamily="34" charset="0"/>
                <a:cs typeface="Arial" pitchFamily="34" charset="0"/>
              </a:rPr>
              <a:t>: </a:t>
            </a:r>
            <a:r>
              <a:rPr lang="cs-CZ" sz="2400" i="1" dirty="0" smtClean="0">
                <a:effectLst/>
                <a:latin typeface="Arial" pitchFamily="34" charset="0"/>
                <a:cs typeface="Arial" pitchFamily="34" charset="0"/>
              </a:rPr>
              <a:t>Je sledovaný cíl legitimní</a:t>
            </a:r>
            <a:r>
              <a:rPr lang="cs-CZ" sz="2400" i="1" dirty="0">
                <a:effectLst/>
                <a:latin typeface="Arial" pitchFamily="34" charset="0"/>
                <a:cs typeface="Arial" pitchFamily="34" charset="0"/>
              </a:rPr>
              <a:t>?</a:t>
            </a:r>
            <a:endParaRPr lang="cs-CZ" sz="2400" b="1" u="sng" dirty="0" smtClean="0">
              <a:solidFill>
                <a:srgbClr val="FFFF00"/>
              </a:solidFill>
              <a:effectLst/>
              <a:latin typeface="Arial" pitchFamily="34" charset="0"/>
              <a:cs typeface="Arial" pitchFamily="34" charset="0"/>
            </a:endParaRPr>
          </a:p>
          <a:p>
            <a:pPr eaLnBrk="1" hangingPunct="1">
              <a:spcBef>
                <a:spcPct val="100000"/>
              </a:spcBef>
              <a:buNone/>
              <a:defRPr/>
            </a:pPr>
            <a:r>
              <a:rPr lang="cs-CZ" sz="2400" b="1" u="sng" dirty="0" smtClean="0">
                <a:solidFill>
                  <a:srgbClr val="FFFF00"/>
                </a:solidFill>
                <a:effectLst/>
                <a:latin typeface="Arial" pitchFamily="34" charset="0"/>
                <a:cs typeface="Arial" pitchFamily="34" charset="0"/>
              </a:rPr>
              <a:t>2. Test vhodnosti</a:t>
            </a:r>
            <a:r>
              <a:rPr lang="cs-CZ" sz="2400" b="1" dirty="0" smtClean="0">
                <a:solidFill>
                  <a:srgbClr val="FFFF00"/>
                </a:solidFill>
                <a:effectLst/>
                <a:latin typeface="Arial" pitchFamily="34" charset="0"/>
                <a:cs typeface="Arial" pitchFamily="34" charset="0"/>
              </a:rPr>
              <a:t>:</a:t>
            </a:r>
            <a:r>
              <a:rPr lang="cs-CZ" sz="2400" i="1" dirty="0" smtClean="0">
                <a:effectLst/>
                <a:latin typeface="Arial" pitchFamily="34" charset="0"/>
                <a:cs typeface="Arial" pitchFamily="34" charset="0"/>
              </a:rPr>
              <a:t> Je </a:t>
            </a:r>
            <a:r>
              <a:rPr lang="cs-CZ" sz="2400" i="1" dirty="0">
                <a:effectLst/>
                <a:latin typeface="Arial" pitchFamily="34" charset="0"/>
                <a:cs typeface="Arial" pitchFamily="34" charset="0"/>
              </a:rPr>
              <a:t>prostředek k dosažení cíle </a:t>
            </a:r>
            <a:r>
              <a:rPr lang="cs-CZ" sz="2400" i="1" dirty="0" smtClean="0">
                <a:effectLst/>
                <a:latin typeface="Arial" pitchFamily="34" charset="0"/>
                <a:cs typeface="Arial" pitchFamily="34" charset="0"/>
              </a:rPr>
              <a:t>vhodný?</a:t>
            </a:r>
          </a:p>
          <a:p>
            <a:pPr eaLnBrk="1" hangingPunct="1">
              <a:spcBef>
                <a:spcPct val="100000"/>
              </a:spcBef>
              <a:buFont typeface="Arial Unicode MS" pitchFamily="34" charset="-128"/>
              <a:buNone/>
              <a:defRPr/>
            </a:pPr>
            <a:r>
              <a:rPr lang="cs-CZ" sz="2400" b="1" u="sng" dirty="0">
                <a:solidFill>
                  <a:srgbClr val="FFFF00"/>
                </a:solidFill>
                <a:effectLst/>
                <a:latin typeface="Arial" pitchFamily="34" charset="0"/>
                <a:cs typeface="Arial" pitchFamily="34" charset="0"/>
              </a:rPr>
              <a:t>3</a:t>
            </a:r>
            <a:r>
              <a:rPr lang="cs-CZ" sz="2400" b="1" u="sng" dirty="0" smtClean="0">
                <a:solidFill>
                  <a:srgbClr val="FFFF00"/>
                </a:solidFill>
                <a:effectLst/>
                <a:latin typeface="Arial" pitchFamily="34" charset="0"/>
                <a:cs typeface="Arial" pitchFamily="34" charset="0"/>
              </a:rPr>
              <a:t>. Test potřebnosti</a:t>
            </a:r>
            <a:r>
              <a:rPr lang="cs-CZ" sz="2400" b="1" dirty="0" smtClean="0">
                <a:solidFill>
                  <a:srgbClr val="FFFF00"/>
                </a:solidFill>
                <a:effectLst/>
                <a:latin typeface="Arial" pitchFamily="34" charset="0"/>
                <a:cs typeface="Arial" pitchFamily="34" charset="0"/>
              </a:rPr>
              <a:t>:</a:t>
            </a:r>
            <a:r>
              <a:rPr lang="cs-CZ" sz="2400" i="1" dirty="0" smtClean="0">
                <a:effectLst/>
                <a:latin typeface="Arial" pitchFamily="34" charset="0"/>
                <a:cs typeface="Arial" pitchFamily="34" charset="0"/>
              </a:rPr>
              <a:t> Lze cíle dosáhnout jinak, šetrněji?</a:t>
            </a:r>
          </a:p>
          <a:p>
            <a:pPr eaLnBrk="1" hangingPunct="1">
              <a:spcBef>
                <a:spcPct val="100000"/>
              </a:spcBef>
              <a:buFont typeface="Arial Unicode MS" pitchFamily="34" charset="-128"/>
              <a:buNone/>
              <a:defRPr/>
            </a:pPr>
            <a:r>
              <a:rPr lang="cs-CZ" sz="2400" b="1" u="sng" dirty="0">
                <a:solidFill>
                  <a:srgbClr val="FFFF00"/>
                </a:solidFill>
                <a:effectLst/>
                <a:latin typeface="Arial" pitchFamily="34" charset="0"/>
                <a:cs typeface="Arial" pitchFamily="34" charset="0"/>
              </a:rPr>
              <a:t>4</a:t>
            </a:r>
            <a:r>
              <a:rPr lang="cs-CZ" sz="2400" b="1" u="sng" dirty="0" smtClean="0">
                <a:solidFill>
                  <a:srgbClr val="FFFF00"/>
                </a:solidFill>
                <a:effectLst/>
                <a:latin typeface="Arial" pitchFamily="34" charset="0"/>
                <a:cs typeface="Arial" pitchFamily="34" charset="0"/>
              </a:rPr>
              <a:t>. Vážení zájmů</a:t>
            </a:r>
            <a:r>
              <a:rPr lang="cs-CZ" sz="2400" b="1" dirty="0" smtClean="0">
                <a:solidFill>
                  <a:srgbClr val="FFFF00"/>
                </a:solidFill>
                <a:effectLst/>
                <a:latin typeface="Arial" pitchFamily="34" charset="0"/>
                <a:cs typeface="Arial" pitchFamily="34" charset="0"/>
              </a:rPr>
              <a:t>:</a:t>
            </a:r>
            <a:r>
              <a:rPr lang="cs-CZ" sz="2400" i="1" dirty="0" smtClean="0">
                <a:effectLst/>
                <a:latin typeface="Arial" pitchFamily="34" charset="0"/>
                <a:cs typeface="Arial" pitchFamily="34" charset="0"/>
              </a:rPr>
              <a:t> Převažuje zájem na dosažení cíle nad ochranou jiného práva? Význam konkurujících si práv.</a:t>
            </a:r>
          </a:p>
          <a:p>
            <a:pPr marL="0" indent="0" eaLnBrk="1" hangingPunct="1">
              <a:spcBef>
                <a:spcPct val="100000"/>
              </a:spcBef>
              <a:buNone/>
              <a:defRPr/>
            </a:pPr>
            <a:r>
              <a:rPr lang="cs-CZ" sz="2400" dirty="0">
                <a:effectLst/>
                <a:latin typeface="Arial" pitchFamily="34" charset="0"/>
                <a:cs typeface="Arial" pitchFamily="34" charset="0"/>
              </a:rPr>
              <a:t>Konstantní </a:t>
            </a:r>
            <a:r>
              <a:rPr lang="cs-CZ" sz="2400" dirty="0" smtClean="0">
                <a:effectLst/>
                <a:latin typeface="Arial" pitchFamily="34" charset="0"/>
                <a:cs typeface="Arial" pitchFamily="34" charset="0"/>
              </a:rPr>
              <a:t>judikatura, srov. </a:t>
            </a:r>
            <a:r>
              <a:rPr lang="cs-CZ" sz="2400" smtClean="0">
                <a:effectLst/>
                <a:latin typeface="Arial" pitchFamily="34" charset="0"/>
                <a:cs typeface="Arial" pitchFamily="34" charset="0"/>
              </a:rPr>
              <a:t>platový </a:t>
            </a:r>
            <a:r>
              <a:rPr lang="cs-CZ" sz="2400" dirty="0" smtClean="0">
                <a:effectLst/>
                <a:latin typeface="Arial" pitchFamily="34" charset="0"/>
                <a:cs typeface="Arial" pitchFamily="34" charset="0"/>
              </a:rPr>
              <a:t>nález IV</a:t>
            </a:r>
            <a:r>
              <a:rPr lang="cs-CZ" sz="2400" dirty="0">
                <a:effectLst/>
                <a:latin typeface="Arial" pitchFamily="34" charset="0"/>
                <a:cs typeface="Arial" pitchFamily="34" charset="0"/>
              </a:rPr>
              <a:t>. ÚS 1378/16</a:t>
            </a:r>
            <a:endParaRPr lang="cs-CZ" sz="2400" dirty="0" smtClean="0">
              <a:effectLst/>
              <a:latin typeface="Arial" pitchFamily="34" charset="0"/>
              <a:cs typeface="Arial" pitchFamily="34" charset="0"/>
            </a:endParaRPr>
          </a:p>
        </p:txBody>
      </p:sp>
    </p:spTree>
  </p:cSld>
  <p:clrMapOvr>
    <a:masterClrMapping/>
  </p:clrMapOvr>
  <p:transition spd="med">
    <p:cut/>
    <p:sndAc>
      <p:stSnd>
        <p:snd r:embed="rId2" name="arrow.wav"/>
      </p:stSnd>
    </p:sndAc>
  </p:transition>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a:xfrm>
            <a:off x="323850" y="117475"/>
            <a:ext cx="8578850" cy="1008063"/>
          </a:xfrm>
        </p:spPr>
        <p:txBody>
          <a:bodyPr/>
          <a:lstStyle/>
          <a:p>
            <a:pPr eaLnBrk="1" hangingPunct="1"/>
            <a:r>
              <a:rPr lang="cs-CZ" altLang="cs-CZ" sz="3600" b="1" dirty="0" smtClean="0">
                <a:solidFill>
                  <a:srgbClr val="CC0000"/>
                </a:solidFill>
                <a:latin typeface="Arial" charset="0"/>
                <a:cs typeface="Arial" charset="0"/>
              </a:rPr>
              <a:t>Požadavky na odůvodnění rozhodnutí</a:t>
            </a:r>
          </a:p>
        </p:txBody>
      </p:sp>
      <p:sp>
        <p:nvSpPr>
          <p:cNvPr id="372739" name="Rectangle 3"/>
          <p:cNvSpPr>
            <a:spLocks noChangeArrowheads="1"/>
          </p:cNvSpPr>
          <p:nvPr/>
        </p:nvSpPr>
        <p:spPr bwMode="auto">
          <a:xfrm>
            <a:off x="539750" y="3348038"/>
            <a:ext cx="8208963" cy="2492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defRPr/>
            </a:pPr>
            <a:r>
              <a:rPr lang="cs-CZ" sz="2700" i="1" dirty="0">
                <a:solidFill>
                  <a:schemeClr val="tx1"/>
                </a:solidFill>
                <a:cs typeface="+mn-cs"/>
              </a:rPr>
              <a:t>Nejvyšší správní soud připomíná svoji judikaturu, dle níž nedostatky odůvodnění rozhodnutí nelze sanovat cestou podávání vyjádření v průběhu soudního řízení </a:t>
            </a:r>
          </a:p>
          <a:p>
            <a:pPr algn="l">
              <a:defRPr/>
            </a:pPr>
            <a:endParaRPr lang="cs-CZ" sz="2400" i="1" dirty="0">
              <a:solidFill>
                <a:schemeClr val="tx1"/>
              </a:solidFill>
              <a:cs typeface="+mn-cs"/>
            </a:endParaRPr>
          </a:p>
          <a:p>
            <a:pPr algn="l">
              <a:defRPr/>
            </a:pPr>
            <a:r>
              <a:rPr lang="cs-CZ" sz="2400" dirty="0">
                <a:solidFill>
                  <a:schemeClr val="tx1"/>
                </a:solidFill>
                <a:cs typeface="+mn-cs"/>
              </a:rPr>
              <a:t>(obdobně NSS ze dne 13. 10. 2004, 3 As 51/2003 - 58)</a:t>
            </a:r>
            <a:endParaRPr lang="cs-CZ" sz="2400" dirty="0">
              <a:solidFill>
                <a:schemeClr val="tx1"/>
              </a:solidFill>
              <a:effectLst>
                <a:outerShdw blurRad="38100" dist="38100" dir="2700000" algn="tl">
                  <a:srgbClr val="000000"/>
                </a:outerShdw>
              </a:effectLst>
              <a:cs typeface="+mn-cs"/>
            </a:endParaRPr>
          </a:p>
        </p:txBody>
      </p:sp>
      <p:sp>
        <p:nvSpPr>
          <p:cNvPr id="174084" name="Rectangle 4"/>
          <p:cNvSpPr>
            <a:spLocks noChangeArrowheads="1"/>
          </p:cNvSpPr>
          <p:nvPr/>
        </p:nvSpPr>
        <p:spPr bwMode="auto">
          <a:xfrm>
            <a:off x="2268538" y="1268413"/>
            <a:ext cx="6551612"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Arial Unicode MS" pitchFamily="34" charset="-128"/>
              </a:defRPr>
            </a:lvl1pPr>
            <a:lvl2pPr marL="742950" indent="-285750" algn="l" eaLnBrk="0" hangingPunct="0">
              <a:spcBef>
                <a:spcPct val="20000"/>
              </a:spcBef>
              <a:buChar char="–"/>
              <a:defRPr sz="2800">
                <a:solidFill>
                  <a:schemeClr val="tx1"/>
                </a:solidFill>
                <a:latin typeface="Arial Unicode MS" pitchFamily="34" charset="-128"/>
              </a:defRPr>
            </a:lvl2pPr>
            <a:lvl3pPr marL="1143000" indent="-228600" algn="l" eaLnBrk="0" hangingPunct="0">
              <a:spcBef>
                <a:spcPct val="20000"/>
              </a:spcBef>
              <a:buChar char="•"/>
              <a:defRPr sz="2400">
                <a:solidFill>
                  <a:schemeClr val="tx1"/>
                </a:solidFill>
                <a:latin typeface="Arial Unicode MS" pitchFamily="34" charset="-128"/>
              </a:defRPr>
            </a:lvl3pPr>
            <a:lvl4pPr marL="1600200" indent="-228600" algn="l" eaLnBrk="0" hangingPunct="0">
              <a:spcBef>
                <a:spcPct val="20000"/>
              </a:spcBef>
              <a:buChar char="–"/>
              <a:defRPr sz="2000">
                <a:solidFill>
                  <a:schemeClr val="tx1"/>
                </a:solidFill>
                <a:latin typeface="Arial Unicode MS" pitchFamily="34" charset="-128"/>
              </a:defRPr>
            </a:lvl4pPr>
            <a:lvl5pPr marL="2057400" indent="-228600" algn="l" eaLnBrk="0" hangingPunct="0">
              <a:spcBef>
                <a:spcPct val="20000"/>
              </a:spcBef>
              <a:buChar char="»"/>
              <a:defRPr sz="2000">
                <a:solidFill>
                  <a:schemeClr val="tx1"/>
                </a:solidFill>
                <a:latin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Arial Unicode MS" pitchFamily="34" charset="-128"/>
              </a:defRPr>
            </a:lvl9pPr>
          </a:lstStyle>
          <a:p>
            <a:pPr eaLnBrk="1" hangingPunct="1">
              <a:spcBef>
                <a:spcPct val="0"/>
              </a:spcBef>
              <a:buFontTx/>
              <a:buNone/>
            </a:pPr>
            <a:r>
              <a:rPr lang="cs-CZ" altLang="cs-CZ" sz="2400" b="1" dirty="0">
                <a:solidFill>
                  <a:srgbClr val="FFFF00"/>
                </a:solidFill>
              </a:rPr>
              <a:t>Rozsudek NSS</a:t>
            </a:r>
            <a:r>
              <a:rPr lang="cs-CZ" altLang="cs-CZ" sz="2400" b="1" dirty="0">
                <a:solidFill>
                  <a:srgbClr val="FFFF00"/>
                </a:solidFill>
                <a:latin typeface="Tahoma" pitchFamily="34" charset="0"/>
              </a:rPr>
              <a:t> z </a:t>
            </a:r>
            <a:r>
              <a:rPr lang="cs-CZ" altLang="cs-CZ" sz="2400" b="1" dirty="0">
                <a:solidFill>
                  <a:srgbClr val="FFFF00"/>
                </a:solidFill>
              </a:rPr>
              <a:t>17. 6. 2010, 1 A</a:t>
            </a:r>
            <a:r>
              <a:rPr lang="cs-CZ" altLang="cs-CZ" sz="2400" b="1" dirty="0">
                <a:solidFill>
                  <a:srgbClr val="FFFF00"/>
                </a:solidFill>
                <a:latin typeface="Tahoma" pitchFamily="34" charset="0"/>
              </a:rPr>
              <a:t>s</a:t>
            </a:r>
            <a:r>
              <a:rPr lang="cs-CZ" altLang="cs-CZ" sz="2400" b="1" dirty="0">
                <a:solidFill>
                  <a:srgbClr val="FFFF00"/>
                </a:solidFill>
              </a:rPr>
              <a:t> 28/2010</a:t>
            </a:r>
          </a:p>
          <a:p>
            <a:pPr eaLnBrk="1" hangingPunct="1">
              <a:spcBef>
                <a:spcPct val="0"/>
              </a:spcBef>
              <a:buFontTx/>
              <a:buNone/>
            </a:pPr>
            <a:r>
              <a:rPr lang="cs-CZ" altLang="cs-CZ" sz="2400" dirty="0">
                <a:solidFill>
                  <a:srgbClr val="FFFF00"/>
                </a:solidFill>
              </a:rPr>
              <a:t>(</a:t>
            </a:r>
            <a:r>
              <a:rPr lang="cs-CZ" altLang="cs-CZ" sz="2400" dirty="0">
                <a:solidFill>
                  <a:srgbClr val="FFFF00"/>
                </a:solidFill>
                <a:latin typeface="Arial" charset="0"/>
              </a:rPr>
              <a:t>2128/2010 Sb. NSS)</a:t>
            </a:r>
            <a:endParaRPr lang="cs-CZ" altLang="cs-CZ" sz="2400" dirty="0">
              <a:solidFill>
                <a:srgbClr val="FFFF00"/>
              </a:solidFill>
            </a:endParaRPr>
          </a:p>
          <a:p>
            <a:pPr eaLnBrk="1" hangingPunct="1">
              <a:spcBef>
                <a:spcPts val="1800"/>
              </a:spcBef>
              <a:buFontTx/>
              <a:buNone/>
            </a:pPr>
            <a:r>
              <a:rPr lang="cs-CZ" altLang="cs-CZ" sz="2400" dirty="0"/>
              <a:t>Žadatel </a:t>
            </a:r>
            <a:r>
              <a:rPr lang="cs-CZ" altLang="cs-CZ" sz="2400" dirty="0">
                <a:latin typeface="Tahoma" pitchFamily="34" charset="0"/>
              </a:rPr>
              <a:t>proti Technické správě komunikací hl. města Prahy</a:t>
            </a:r>
          </a:p>
        </p:txBody>
      </p:sp>
      <p:pic>
        <p:nvPicPr>
          <p:cNvPr id="174085" name="Picture 5" descr="sbirka_2004_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1268413"/>
            <a:ext cx="1293812" cy="170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cut/>
    <p:sndAc>
      <p:stSnd>
        <p:snd r:embed="rId2" name="arrow.wav"/>
      </p:stSnd>
    </p:sndAc>
  </p:transition>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ChangeArrowheads="1"/>
          </p:cNvSpPr>
          <p:nvPr>
            <p:ph type="title"/>
          </p:nvPr>
        </p:nvSpPr>
        <p:spPr>
          <a:xfrm>
            <a:off x="323850" y="115888"/>
            <a:ext cx="8578850" cy="1009650"/>
          </a:xfrm>
        </p:spPr>
        <p:txBody>
          <a:bodyPr/>
          <a:lstStyle/>
          <a:p>
            <a:pPr eaLnBrk="1" hangingPunct="1"/>
            <a:r>
              <a:rPr lang="cs-CZ" altLang="cs-CZ" sz="4000" b="1" dirty="0" smtClean="0">
                <a:solidFill>
                  <a:srgbClr val="CC0000"/>
                </a:solidFill>
                <a:latin typeface="Arial" charset="0"/>
                <a:cs typeface="Arial" charset="0"/>
              </a:rPr>
              <a:t>Rozhodnutí o částečném odepření</a:t>
            </a:r>
          </a:p>
        </p:txBody>
      </p:sp>
      <p:sp>
        <p:nvSpPr>
          <p:cNvPr id="372739" name="Rectangle 3"/>
          <p:cNvSpPr>
            <a:spLocks noChangeArrowheads="1"/>
          </p:cNvSpPr>
          <p:nvPr/>
        </p:nvSpPr>
        <p:spPr bwMode="auto">
          <a:xfrm>
            <a:off x="539750" y="3419475"/>
            <a:ext cx="8208963" cy="2170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defRPr/>
            </a:pPr>
            <a:r>
              <a:rPr lang="cs-CZ" sz="2700" i="1" dirty="0">
                <a:solidFill>
                  <a:schemeClr val="tx1"/>
                </a:solidFill>
                <a:cs typeface="+mn-cs"/>
              </a:rPr>
              <a:t>Nevyhoví-li povinný subjekt částečně žádosti o poskytnutí informací, musí se o tom vyslovit výrokem rozhodnutí. Toto omezení musí být odůvodněno. Jinak je rozhodnutí nepřezkoumatelné pro nesrozumitelnost a nedostatek důvodů.</a:t>
            </a:r>
            <a:endParaRPr lang="cs-CZ" sz="2700" i="1" dirty="0">
              <a:solidFill>
                <a:schemeClr val="tx1"/>
              </a:solidFill>
              <a:effectLst>
                <a:outerShdw blurRad="38100" dist="38100" dir="2700000" algn="tl">
                  <a:srgbClr val="000000"/>
                </a:outerShdw>
              </a:effectLst>
              <a:cs typeface="+mn-cs"/>
            </a:endParaRPr>
          </a:p>
        </p:txBody>
      </p:sp>
      <p:sp>
        <p:nvSpPr>
          <p:cNvPr id="175108" name="Rectangle 4"/>
          <p:cNvSpPr>
            <a:spLocks noChangeArrowheads="1"/>
          </p:cNvSpPr>
          <p:nvPr/>
        </p:nvSpPr>
        <p:spPr bwMode="auto">
          <a:xfrm>
            <a:off x="2268538" y="1484313"/>
            <a:ext cx="6551612"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Arial Unicode MS" pitchFamily="34" charset="-128"/>
              </a:defRPr>
            </a:lvl1pPr>
            <a:lvl2pPr marL="742950" indent="-285750" algn="l" eaLnBrk="0" hangingPunct="0">
              <a:spcBef>
                <a:spcPct val="20000"/>
              </a:spcBef>
              <a:buChar char="–"/>
              <a:defRPr sz="2800">
                <a:solidFill>
                  <a:schemeClr val="tx1"/>
                </a:solidFill>
                <a:latin typeface="Arial Unicode MS" pitchFamily="34" charset="-128"/>
              </a:defRPr>
            </a:lvl2pPr>
            <a:lvl3pPr marL="1143000" indent="-228600" algn="l" eaLnBrk="0" hangingPunct="0">
              <a:spcBef>
                <a:spcPct val="20000"/>
              </a:spcBef>
              <a:buChar char="•"/>
              <a:defRPr sz="2400">
                <a:solidFill>
                  <a:schemeClr val="tx1"/>
                </a:solidFill>
                <a:latin typeface="Arial Unicode MS" pitchFamily="34" charset="-128"/>
              </a:defRPr>
            </a:lvl3pPr>
            <a:lvl4pPr marL="1600200" indent="-228600" algn="l" eaLnBrk="0" hangingPunct="0">
              <a:spcBef>
                <a:spcPct val="20000"/>
              </a:spcBef>
              <a:buChar char="–"/>
              <a:defRPr sz="2000">
                <a:solidFill>
                  <a:schemeClr val="tx1"/>
                </a:solidFill>
                <a:latin typeface="Arial Unicode MS" pitchFamily="34" charset="-128"/>
              </a:defRPr>
            </a:lvl4pPr>
            <a:lvl5pPr marL="2057400" indent="-228600" algn="l" eaLnBrk="0" hangingPunct="0">
              <a:spcBef>
                <a:spcPct val="20000"/>
              </a:spcBef>
              <a:buChar char="»"/>
              <a:defRPr sz="2000">
                <a:solidFill>
                  <a:schemeClr val="tx1"/>
                </a:solidFill>
                <a:latin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Arial Unicode MS" pitchFamily="34" charset="-128"/>
              </a:defRPr>
            </a:lvl9pPr>
          </a:lstStyle>
          <a:p>
            <a:pPr eaLnBrk="1" hangingPunct="1">
              <a:spcBef>
                <a:spcPct val="0"/>
              </a:spcBef>
              <a:buFontTx/>
              <a:buNone/>
            </a:pPr>
            <a:r>
              <a:rPr lang="cs-CZ" altLang="cs-CZ" sz="2400" b="1" dirty="0">
                <a:solidFill>
                  <a:srgbClr val="FFFF00"/>
                </a:solidFill>
              </a:rPr>
              <a:t>Rozsudek NSS</a:t>
            </a:r>
            <a:r>
              <a:rPr lang="cs-CZ" altLang="cs-CZ" sz="2400" b="1" dirty="0">
                <a:solidFill>
                  <a:srgbClr val="FFFF00"/>
                </a:solidFill>
                <a:latin typeface="Tahoma" pitchFamily="34" charset="0"/>
              </a:rPr>
              <a:t> z </a:t>
            </a:r>
            <a:r>
              <a:rPr lang="cs-CZ" altLang="cs-CZ" sz="2400" b="1" dirty="0">
                <a:solidFill>
                  <a:srgbClr val="FFFF00"/>
                </a:solidFill>
              </a:rPr>
              <a:t>19. 2. 2004, 5 A 5/2002</a:t>
            </a:r>
          </a:p>
          <a:p>
            <a:pPr eaLnBrk="1" hangingPunct="1">
              <a:spcBef>
                <a:spcPct val="0"/>
              </a:spcBef>
              <a:buFontTx/>
              <a:buNone/>
            </a:pPr>
            <a:r>
              <a:rPr lang="cs-CZ" altLang="cs-CZ" sz="2400" dirty="0">
                <a:solidFill>
                  <a:srgbClr val="FFFF00"/>
                </a:solidFill>
              </a:rPr>
              <a:t>(595/2005</a:t>
            </a:r>
            <a:r>
              <a:rPr lang="cs-CZ" altLang="cs-CZ" sz="2400" dirty="0">
                <a:solidFill>
                  <a:srgbClr val="FFFF00"/>
                </a:solidFill>
                <a:latin typeface="Arial" charset="0"/>
              </a:rPr>
              <a:t> Sb. NSS)</a:t>
            </a:r>
            <a:endParaRPr lang="cs-CZ" altLang="cs-CZ" sz="2400" dirty="0">
              <a:solidFill>
                <a:srgbClr val="FFFF00"/>
              </a:solidFill>
            </a:endParaRPr>
          </a:p>
          <a:p>
            <a:pPr eaLnBrk="1" hangingPunct="1">
              <a:spcBef>
                <a:spcPts val="1800"/>
              </a:spcBef>
              <a:buFontTx/>
              <a:buNone/>
            </a:pPr>
            <a:r>
              <a:rPr lang="cs-CZ" altLang="cs-CZ" sz="2400" dirty="0"/>
              <a:t>Žadatel </a:t>
            </a:r>
            <a:r>
              <a:rPr lang="cs-CZ" altLang="cs-CZ" sz="2400" dirty="0">
                <a:latin typeface="Tahoma" pitchFamily="34" charset="0"/>
              </a:rPr>
              <a:t>proti Ministerstvu zdravotnictví </a:t>
            </a:r>
          </a:p>
        </p:txBody>
      </p:sp>
      <p:pic>
        <p:nvPicPr>
          <p:cNvPr id="175109" name="Picture 5" descr="sbirka_2004_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1268413"/>
            <a:ext cx="1293812" cy="170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cut/>
    <p:sndAc>
      <p:stSnd>
        <p:snd r:embed="rId2" name="arrow.wav"/>
      </p:stSnd>
    </p:sndAc>
  </p:transition>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ChangeArrowheads="1"/>
          </p:cNvSpPr>
          <p:nvPr>
            <p:ph type="title"/>
          </p:nvPr>
        </p:nvSpPr>
        <p:spPr>
          <a:xfrm>
            <a:off x="457200" y="115888"/>
            <a:ext cx="8229600" cy="1009650"/>
          </a:xfrm>
        </p:spPr>
        <p:txBody>
          <a:bodyPr/>
          <a:lstStyle/>
          <a:p>
            <a:pPr eaLnBrk="1" hangingPunct="1"/>
            <a:r>
              <a:rPr lang="cs-CZ" altLang="cs-CZ" sz="4200" b="1" dirty="0" smtClean="0">
                <a:solidFill>
                  <a:srgbClr val="CC0000"/>
                </a:solidFill>
                <a:latin typeface="Arial" charset="0"/>
                <a:cs typeface="Arial" charset="0"/>
              </a:rPr>
              <a:t>§ 16 – Odvolání / rozklad</a:t>
            </a:r>
          </a:p>
        </p:txBody>
      </p:sp>
      <p:sp>
        <p:nvSpPr>
          <p:cNvPr id="176131" name="Rectangle 3"/>
          <p:cNvSpPr>
            <a:spLocks noGrp="1" noChangeArrowheads="1"/>
          </p:cNvSpPr>
          <p:nvPr>
            <p:ph type="body" idx="1"/>
          </p:nvPr>
        </p:nvSpPr>
        <p:spPr>
          <a:xfrm>
            <a:off x="107950" y="1350963"/>
            <a:ext cx="8686800" cy="4957762"/>
          </a:xfrm>
        </p:spPr>
        <p:txBody>
          <a:bodyPr/>
          <a:lstStyle/>
          <a:p>
            <a:pPr marL="715963" indent="-541338" algn="just" eaLnBrk="1" fontAlgn="t" hangingPunct="1">
              <a:spcBef>
                <a:spcPct val="100000"/>
              </a:spcBef>
              <a:buFontTx/>
              <a:buAutoNum type="arabicParenBoth"/>
            </a:pPr>
            <a:r>
              <a:rPr lang="cs-CZ" altLang="cs-CZ" sz="2400" dirty="0" smtClean="0">
                <a:latin typeface="Arial" charset="0"/>
                <a:cs typeface="Arial" charset="0"/>
              </a:rPr>
              <a:t>Proti rozhodnutí povinného subjektu o odmítnutí žádosti lze podat </a:t>
            </a:r>
            <a:r>
              <a:rPr lang="cs-CZ" altLang="cs-CZ" sz="2400" b="1" dirty="0" smtClean="0">
                <a:latin typeface="Arial" charset="0"/>
                <a:cs typeface="Arial" charset="0"/>
              </a:rPr>
              <a:t>odvolání</a:t>
            </a:r>
            <a:r>
              <a:rPr lang="cs-CZ" altLang="cs-CZ" sz="2400" dirty="0" smtClean="0">
                <a:latin typeface="Arial" charset="0"/>
                <a:cs typeface="Arial" charset="0"/>
              </a:rPr>
              <a:t>. </a:t>
            </a:r>
          </a:p>
          <a:p>
            <a:pPr marL="715963" indent="-541338" algn="just" eaLnBrk="1" fontAlgn="t" hangingPunct="1">
              <a:spcBef>
                <a:spcPct val="100000"/>
              </a:spcBef>
              <a:buFontTx/>
              <a:buAutoNum type="arabicParenBoth"/>
            </a:pPr>
            <a:r>
              <a:rPr lang="cs-CZ" altLang="cs-CZ" sz="2400" dirty="0" smtClean="0">
                <a:latin typeface="Arial" charset="0"/>
                <a:cs typeface="Arial" charset="0"/>
              </a:rPr>
              <a:t>Povinný subjekt předloží odvolání spolu se spisovým materiálem nadřízenému orgánu ve lhůtě </a:t>
            </a:r>
            <a:r>
              <a:rPr lang="cs-CZ" altLang="cs-CZ" sz="2400" b="1" dirty="0" smtClean="0">
                <a:latin typeface="Arial" charset="0"/>
                <a:cs typeface="Arial" charset="0"/>
              </a:rPr>
              <a:t>15 dnů </a:t>
            </a:r>
            <a:r>
              <a:rPr lang="cs-CZ" altLang="cs-CZ" sz="2400" dirty="0" smtClean="0">
                <a:latin typeface="Arial" charset="0"/>
                <a:cs typeface="Arial" charset="0"/>
              </a:rPr>
              <a:t>ode dne doručení odvolání. </a:t>
            </a:r>
          </a:p>
          <a:p>
            <a:pPr marL="715963" indent="-541338" algn="just" eaLnBrk="1" fontAlgn="t" hangingPunct="1">
              <a:spcBef>
                <a:spcPct val="100000"/>
              </a:spcBef>
              <a:buFontTx/>
              <a:buAutoNum type="arabicParenBoth"/>
            </a:pPr>
            <a:r>
              <a:rPr lang="cs-CZ" altLang="cs-CZ" sz="2400" dirty="0" smtClean="0">
                <a:latin typeface="Arial" charset="0"/>
                <a:cs typeface="Arial" charset="0"/>
              </a:rPr>
              <a:t>Nadřízený orgán rozhodne o odvolání do </a:t>
            </a:r>
            <a:r>
              <a:rPr lang="cs-CZ" altLang="cs-CZ" sz="2400" b="1" dirty="0" smtClean="0">
                <a:latin typeface="Arial" charset="0"/>
                <a:cs typeface="Arial" charset="0"/>
              </a:rPr>
              <a:t>15 dnů </a:t>
            </a:r>
            <a:r>
              <a:rPr lang="cs-CZ" altLang="cs-CZ" sz="2400" dirty="0" smtClean="0">
                <a:latin typeface="Arial" charset="0"/>
                <a:cs typeface="Arial" charset="0"/>
              </a:rPr>
              <a:t>ode dne předložení odvolání povinným subjektem. Lhůta pro rozhodnutí o </a:t>
            </a:r>
            <a:r>
              <a:rPr lang="cs-CZ" altLang="cs-CZ" sz="2400" b="1" dirty="0" smtClean="0">
                <a:latin typeface="Arial" charset="0"/>
                <a:cs typeface="Arial" charset="0"/>
              </a:rPr>
              <a:t>rozkladu </a:t>
            </a:r>
            <a:r>
              <a:rPr lang="cs-CZ" altLang="cs-CZ" sz="2400" dirty="0" smtClean="0">
                <a:latin typeface="Arial" charset="0"/>
                <a:cs typeface="Arial" charset="0"/>
              </a:rPr>
              <a:t>je 15 pracovních dnů ode dne doručení rozkladu povinnému subjektu. Lhůtu nelze prodloužit.</a:t>
            </a:r>
          </a:p>
        </p:txBody>
      </p:sp>
    </p:spTree>
  </p:cSld>
  <p:clrMapOvr>
    <a:masterClrMapping/>
  </p:clrMapOvr>
  <p:transition spd="med">
    <p:cut/>
    <p:sndAc>
      <p:stSnd>
        <p:snd r:embed="rId2" name="arrow.wav"/>
      </p:stSnd>
    </p:sndAc>
  </p:transition>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ChangeArrowheads="1"/>
          </p:cNvSpPr>
          <p:nvPr>
            <p:ph type="title"/>
          </p:nvPr>
        </p:nvSpPr>
        <p:spPr>
          <a:xfrm>
            <a:off x="457200" y="115888"/>
            <a:ext cx="8229600" cy="1009650"/>
          </a:xfrm>
        </p:spPr>
        <p:txBody>
          <a:bodyPr/>
          <a:lstStyle/>
          <a:p>
            <a:pPr eaLnBrk="1" hangingPunct="1"/>
            <a:r>
              <a:rPr lang="cs-CZ" altLang="cs-CZ" sz="4200" b="1" dirty="0" smtClean="0">
                <a:solidFill>
                  <a:srgbClr val="CC0000"/>
                </a:solidFill>
                <a:latin typeface="Arial" charset="0"/>
                <a:cs typeface="Arial" charset="0"/>
              </a:rPr>
              <a:t>§ 16/4 – Rozhodnutí soudu</a:t>
            </a:r>
          </a:p>
        </p:txBody>
      </p:sp>
      <p:sp>
        <p:nvSpPr>
          <p:cNvPr id="106499" name="Rectangle 3"/>
          <p:cNvSpPr>
            <a:spLocks noGrp="1" noChangeArrowheads="1"/>
          </p:cNvSpPr>
          <p:nvPr>
            <p:ph type="body" idx="1"/>
          </p:nvPr>
        </p:nvSpPr>
        <p:spPr>
          <a:xfrm>
            <a:off x="250825" y="1341438"/>
            <a:ext cx="8472488" cy="4957762"/>
          </a:xfrm>
        </p:spPr>
        <p:txBody>
          <a:bodyPr/>
          <a:lstStyle/>
          <a:p>
            <a:pPr marL="538163" indent="-538163" algn="just" eaLnBrk="1" fontAlgn="t" hangingPunct="1">
              <a:spcBef>
                <a:spcPct val="100000"/>
              </a:spcBef>
              <a:buFontTx/>
              <a:buAutoNum type="arabicParenBoth" startAt="4"/>
              <a:defRPr/>
            </a:pPr>
            <a:r>
              <a:rPr lang="cs-CZ" sz="2600" dirty="0" smtClean="0">
                <a:latin typeface="Arial" pitchFamily="34" charset="0"/>
                <a:cs typeface="Arial" pitchFamily="34" charset="0"/>
              </a:rPr>
              <a:t>Při soudním přezkumu rozhodnutí o odvolání na základě žaloby podle zvláštního právního předpisu soud přezkoumá, zda jsou dány důvody pro odmítnutí žádosti.</a:t>
            </a:r>
          </a:p>
          <a:p>
            <a:pPr marL="538163" indent="0" algn="just" eaLnBrk="1" fontAlgn="t" hangingPunct="1">
              <a:spcBef>
                <a:spcPct val="100000"/>
              </a:spcBef>
              <a:buFontTx/>
              <a:buNone/>
              <a:defRPr/>
            </a:pPr>
            <a:r>
              <a:rPr lang="cs-CZ" sz="2600" dirty="0" smtClean="0">
                <a:latin typeface="Arial" pitchFamily="34" charset="0"/>
                <a:cs typeface="Arial" pitchFamily="34" charset="0"/>
              </a:rPr>
              <a:t>Nejsou-li žádné důvody pro odmítnutí žádosti, soud zruší rozhodnutí o odvolání a rozhodnutí povinného subjektu o odmítnutí žádosti a povinnému subjektu </a:t>
            </a:r>
            <a:r>
              <a:rPr lang="cs-CZ" sz="2600" b="1" dirty="0" smtClean="0">
                <a:latin typeface="Arial" pitchFamily="34" charset="0"/>
                <a:cs typeface="Arial" pitchFamily="34" charset="0"/>
              </a:rPr>
              <a:t>nařídí požadované informace poskytnout</a:t>
            </a:r>
            <a:r>
              <a:rPr lang="cs-CZ" sz="2600" dirty="0" smtClean="0">
                <a:latin typeface="Arial" pitchFamily="34" charset="0"/>
                <a:cs typeface="Arial" pitchFamily="34" charset="0"/>
              </a:rPr>
              <a:t>. </a:t>
            </a:r>
          </a:p>
          <a:p>
            <a:pPr marL="538163" indent="0" algn="just" eaLnBrk="1" fontAlgn="t" hangingPunct="1">
              <a:spcBef>
                <a:spcPct val="100000"/>
              </a:spcBef>
              <a:buFontTx/>
              <a:buNone/>
              <a:defRPr/>
            </a:pPr>
            <a:r>
              <a:rPr lang="cs-CZ" sz="2600" dirty="0" smtClean="0">
                <a:latin typeface="Arial" pitchFamily="34" charset="0"/>
                <a:cs typeface="Arial" pitchFamily="34" charset="0"/>
              </a:rPr>
              <a:t>(→ </a:t>
            </a:r>
            <a:r>
              <a:rPr lang="cs-CZ" sz="2600" b="1" dirty="0" smtClean="0">
                <a:solidFill>
                  <a:srgbClr val="FFFF00"/>
                </a:solidFill>
                <a:latin typeface="Arial" pitchFamily="34" charset="0"/>
                <a:cs typeface="Arial" pitchFamily="34" charset="0"/>
              </a:rPr>
              <a:t>nepřímá novela</a:t>
            </a:r>
            <a:r>
              <a:rPr lang="cs-CZ" sz="2600" dirty="0" smtClean="0">
                <a:latin typeface="Arial" pitchFamily="34" charset="0"/>
                <a:cs typeface="Arial" pitchFamily="34" charset="0"/>
              </a:rPr>
              <a:t> kasačního principu dle SŘS?)</a:t>
            </a:r>
          </a:p>
        </p:txBody>
      </p:sp>
    </p:spTree>
  </p:cSld>
  <p:clrMapOvr>
    <a:masterClrMapping/>
  </p:clrMapOvr>
  <p:transition spd="med">
    <p:cut/>
    <p:sndAc>
      <p:stSnd>
        <p:snd r:embed="rId2" name="arrow.wav"/>
      </p:stSnd>
    </p:sndAc>
  </p:transition>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ChangeArrowheads="1"/>
          </p:cNvSpPr>
          <p:nvPr>
            <p:ph type="title"/>
          </p:nvPr>
        </p:nvSpPr>
        <p:spPr>
          <a:xfrm>
            <a:off x="323850" y="117475"/>
            <a:ext cx="8578850" cy="1008063"/>
          </a:xfrm>
        </p:spPr>
        <p:txBody>
          <a:bodyPr/>
          <a:lstStyle/>
          <a:p>
            <a:pPr eaLnBrk="1" hangingPunct="1"/>
            <a:r>
              <a:rPr lang="cs-CZ" altLang="cs-CZ" sz="3600" b="1" dirty="0" smtClean="0">
                <a:solidFill>
                  <a:srgbClr val="CC0000"/>
                </a:solidFill>
                <a:latin typeface="Arial" charset="0"/>
                <a:cs typeface="Arial" charset="0"/>
              </a:rPr>
              <a:t>Požadavky na odůvodnění rozhodnutí</a:t>
            </a:r>
          </a:p>
        </p:txBody>
      </p:sp>
      <p:sp>
        <p:nvSpPr>
          <p:cNvPr id="372739" name="Rectangle 3"/>
          <p:cNvSpPr>
            <a:spLocks noChangeArrowheads="1"/>
          </p:cNvSpPr>
          <p:nvPr/>
        </p:nvSpPr>
        <p:spPr bwMode="auto">
          <a:xfrm>
            <a:off x="539750" y="3381375"/>
            <a:ext cx="8208963" cy="1692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defRPr/>
            </a:pPr>
            <a:r>
              <a:rPr lang="cs-CZ" sz="2600" i="1" dirty="0">
                <a:solidFill>
                  <a:schemeClr val="tx1"/>
                </a:solidFill>
                <a:cs typeface="+mn-cs"/>
              </a:rPr>
              <a:t>Soud zruší napadená rozhodnutí a nařídí povinnému subjektu poskytnout požadované informace, jen tehdy, může-li rozhodnutí přezkoumat a neshledá-li žádné důvody pro odmítnutí žádosti.</a:t>
            </a:r>
          </a:p>
        </p:txBody>
      </p:sp>
      <p:sp>
        <p:nvSpPr>
          <p:cNvPr id="178180" name="Rectangle 4"/>
          <p:cNvSpPr>
            <a:spLocks noChangeArrowheads="1"/>
          </p:cNvSpPr>
          <p:nvPr/>
        </p:nvSpPr>
        <p:spPr bwMode="auto">
          <a:xfrm>
            <a:off x="2268538" y="1196975"/>
            <a:ext cx="6551612"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Arial Unicode MS" pitchFamily="34" charset="-128"/>
              </a:defRPr>
            </a:lvl1pPr>
            <a:lvl2pPr marL="742950" indent="-285750" algn="l" eaLnBrk="0" hangingPunct="0">
              <a:spcBef>
                <a:spcPct val="20000"/>
              </a:spcBef>
              <a:buChar char="–"/>
              <a:defRPr sz="2800">
                <a:solidFill>
                  <a:schemeClr val="tx1"/>
                </a:solidFill>
                <a:latin typeface="Arial Unicode MS" pitchFamily="34" charset="-128"/>
              </a:defRPr>
            </a:lvl2pPr>
            <a:lvl3pPr marL="1143000" indent="-228600" algn="l" eaLnBrk="0" hangingPunct="0">
              <a:spcBef>
                <a:spcPct val="20000"/>
              </a:spcBef>
              <a:buChar char="•"/>
              <a:defRPr sz="2400">
                <a:solidFill>
                  <a:schemeClr val="tx1"/>
                </a:solidFill>
                <a:latin typeface="Arial Unicode MS" pitchFamily="34" charset="-128"/>
              </a:defRPr>
            </a:lvl3pPr>
            <a:lvl4pPr marL="1600200" indent="-228600" algn="l" eaLnBrk="0" hangingPunct="0">
              <a:spcBef>
                <a:spcPct val="20000"/>
              </a:spcBef>
              <a:buChar char="–"/>
              <a:defRPr sz="2000">
                <a:solidFill>
                  <a:schemeClr val="tx1"/>
                </a:solidFill>
                <a:latin typeface="Arial Unicode MS" pitchFamily="34" charset="-128"/>
              </a:defRPr>
            </a:lvl4pPr>
            <a:lvl5pPr marL="2057400" indent="-228600" algn="l" eaLnBrk="0" hangingPunct="0">
              <a:spcBef>
                <a:spcPct val="20000"/>
              </a:spcBef>
              <a:buChar char="»"/>
              <a:defRPr sz="2000">
                <a:solidFill>
                  <a:schemeClr val="tx1"/>
                </a:solidFill>
                <a:latin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Arial Unicode MS" pitchFamily="34" charset="-128"/>
              </a:defRPr>
            </a:lvl9pPr>
          </a:lstStyle>
          <a:p>
            <a:pPr eaLnBrk="1" hangingPunct="1">
              <a:spcBef>
                <a:spcPct val="0"/>
              </a:spcBef>
              <a:buFontTx/>
              <a:buNone/>
            </a:pPr>
            <a:r>
              <a:rPr lang="cs-CZ" altLang="cs-CZ" sz="2400" b="1" dirty="0">
                <a:solidFill>
                  <a:srgbClr val="FFFF00"/>
                </a:solidFill>
              </a:rPr>
              <a:t>Rozsudek NSS</a:t>
            </a:r>
            <a:r>
              <a:rPr lang="cs-CZ" altLang="cs-CZ" sz="2400" b="1" dirty="0">
                <a:solidFill>
                  <a:srgbClr val="FFFF00"/>
                </a:solidFill>
                <a:latin typeface="Tahoma" pitchFamily="34" charset="0"/>
              </a:rPr>
              <a:t> z </a:t>
            </a:r>
            <a:r>
              <a:rPr lang="cs-CZ" altLang="cs-CZ" sz="2400" b="1" dirty="0">
                <a:solidFill>
                  <a:srgbClr val="FFFF00"/>
                </a:solidFill>
              </a:rPr>
              <a:t>17. 6. 2010, 1 A</a:t>
            </a:r>
            <a:r>
              <a:rPr lang="cs-CZ" altLang="cs-CZ" sz="2400" b="1" dirty="0">
                <a:solidFill>
                  <a:srgbClr val="FFFF00"/>
                </a:solidFill>
                <a:latin typeface="Tahoma" pitchFamily="34" charset="0"/>
              </a:rPr>
              <a:t>s</a:t>
            </a:r>
            <a:r>
              <a:rPr lang="cs-CZ" altLang="cs-CZ" sz="2400" b="1" dirty="0">
                <a:solidFill>
                  <a:srgbClr val="FFFF00"/>
                </a:solidFill>
              </a:rPr>
              <a:t> 28/2010</a:t>
            </a:r>
          </a:p>
          <a:p>
            <a:pPr eaLnBrk="1" hangingPunct="1">
              <a:spcBef>
                <a:spcPct val="0"/>
              </a:spcBef>
              <a:buFontTx/>
              <a:buNone/>
            </a:pPr>
            <a:r>
              <a:rPr lang="cs-CZ" altLang="cs-CZ" sz="2400" dirty="0">
                <a:solidFill>
                  <a:srgbClr val="FFFF00"/>
                </a:solidFill>
              </a:rPr>
              <a:t>(</a:t>
            </a:r>
            <a:r>
              <a:rPr lang="cs-CZ" altLang="cs-CZ" sz="2400" dirty="0">
                <a:solidFill>
                  <a:srgbClr val="FFFF00"/>
                </a:solidFill>
                <a:latin typeface="Arial" charset="0"/>
              </a:rPr>
              <a:t>2128/2010 Sb. NSS)</a:t>
            </a:r>
            <a:endParaRPr lang="cs-CZ" altLang="cs-CZ" sz="2400" dirty="0">
              <a:solidFill>
                <a:srgbClr val="FFFF00"/>
              </a:solidFill>
            </a:endParaRPr>
          </a:p>
          <a:p>
            <a:pPr eaLnBrk="1" hangingPunct="1">
              <a:spcBef>
                <a:spcPts val="1800"/>
              </a:spcBef>
              <a:buFontTx/>
              <a:buNone/>
            </a:pPr>
            <a:r>
              <a:rPr lang="cs-CZ" altLang="cs-CZ" sz="2400" dirty="0"/>
              <a:t>Žadatel </a:t>
            </a:r>
            <a:r>
              <a:rPr lang="cs-CZ" altLang="cs-CZ" sz="2400" dirty="0">
                <a:latin typeface="Tahoma" pitchFamily="34" charset="0"/>
              </a:rPr>
              <a:t>proti Technické správě komunikací hl. města Prahy</a:t>
            </a:r>
          </a:p>
        </p:txBody>
      </p:sp>
      <p:pic>
        <p:nvPicPr>
          <p:cNvPr id="178181" name="Picture 5" descr="sbirka_2004_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1268413"/>
            <a:ext cx="1293812" cy="170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cut/>
    <p:sndAc>
      <p:stSnd>
        <p:snd r:embed="rId2" name="arrow.wav"/>
      </p:stSnd>
    </p:sndAc>
  </p:transition>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ChangeArrowheads="1"/>
          </p:cNvSpPr>
          <p:nvPr>
            <p:ph type="title"/>
          </p:nvPr>
        </p:nvSpPr>
        <p:spPr>
          <a:xfrm>
            <a:off x="179388" y="188913"/>
            <a:ext cx="8723312" cy="936625"/>
          </a:xfrm>
        </p:spPr>
        <p:txBody>
          <a:bodyPr/>
          <a:lstStyle/>
          <a:p>
            <a:pPr eaLnBrk="1" hangingPunct="1"/>
            <a:r>
              <a:rPr lang="cs-CZ" altLang="cs-CZ" sz="3600" b="1" dirty="0" smtClean="0">
                <a:solidFill>
                  <a:srgbClr val="CC0000"/>
                </a:solidFill>
                <a:latin typeface="Arial" charset="0"/>
                <a:cs typeface="Arial" charset="0"/>
              </a:rPr>
              <a:t>Nařízení poskytnutí informace soudem</a:t>
            </a:r>
          </a:p>
        </p:txBody>
      </p:sp>
      <p:sp>
        <p:nvSpPr>
          <p:cNvPr id="91139" name="Rectangle 3"/>
          <p:cNvSpPr>
            <a:spLocks noGrp="1" noChangeArrowheads="1"/>
          </p:cNvSpPr>
          <p:nvPr>
            <p:ph type="body" idx="1"/>
          </p:nvPr>
        </p:nvSpPr>
        <p:spPr>
          <a:xfrm>
            <a:off x="396875" y="1341438"/>
            <a:ext cx="8207375" cy="5399087"/>
          </a:xfrm>
        </p:spPr>
        <p:txBody>
          <a:bodyPr/>
          <a:lstStyle/>
          <a:p>
            <a:pPr marL="715963" indent="-447675" algn="just" eaLnBrk="1" fontAlgn="t" hangingPunct="1">
              <a:spcBef>
                <a:spcPts val="600"/>
              </a:spcBef>
              <a:buFontTx/>
              <a:buNone/>
              <a:defRPr/>
            </a:pPr>
            <a:r>
              <a:rPr lang="cs-CZ" sz="2400" b="1" dirty="0" smtClean="0">
                <a:solidFill>
                  <a:srgbClr val="FFFF00"/>
                </a:solidFill>
                <a:latin typeface="Arial" pitchFamily="34" charset="0"/>
                <a:cs typeface="Arial" pitchFamily="34" charset="0"/>
              </a:rPr>
              <a:t>			Rozsudek  NSS </a:t>
            </a:r>
            <a:r>
              <a:rPr lang="cs-CZ" sz="2400" dirty="0" smtClean="0">
                <a:solidFill>
                  <a:srgbClr val="FFFF00"/>
                </a:solidFill>
                <a:latin typeface="Arial" pitchFamily="34" charset="0"/>
                <a:cs typeface="Arial" pitchFamily="34" charset="0"/>
              </a:rPr>
              <a:t>z 31. 7. 2006, A 2/2003</a:t>
            </a:r>
          </a:p>
          <a:p>
            <a:pPr marL="725488" indent="-457200" algn="just" eaLnBrk="1" fontAlgn="t" hangingPunct="1">
              <a:spcBef>
                <a:spcPts val="600"/>
              </a:spcBef>
              <a:buFontTx/>
              <a:buAutoNum type="arabicPlain" startAt="240"/>
              <a:defRPr/>
            </a:pPr>
            <a:r>
              <a:rPr lang="cs-CZ" sz="2400" dirty="0" smtClean="0">
                <a:solidFill>
                  <a:srgbClr val="FFFF00"/>
                </a:solidFill>
                <a:latin typeface="Arial" pitchFamily="34" charset="0"/>
                <a:cs typeface="Arial" pitchFamily="34" charset="0"/>
              </a:rPr>
              <a:t>            (1469/2008 Sb. NSS)</a:t>
            </a:r>
          </a:p>
          <a:p>
            <a:pPr marL="725488" indent="-457200" algn="just" eaLnBrk="1" fontAlgn="t" hangingPunct="1">
              <a:spcBef>
                <a:spcPts val="1800"/>
              </a:spcBef>
              <a:buFontTx/>
              <a:buAutoNum type="arabicPlain" startAt="240"/>
              <a:defRPr/>
            </a:pPr>
            <a:r>
              <a:rPr lang="cs-CZ" sz="2400" dirty="0" smtClean="0">
                <a:latin typeface="Arial" pitchFamily="34" charset="0"/>
                <a:cs typeface="Arial" pitchFamily="34" charset="0"/>
              </a:rPr>
              <a:t>             Žadatel proti Ministerstvu financí</a:t>
            </a:r>
          </a:p>
          <a:p>
            <a:pPr marL="0" indent="0" eaLnBrk="1" hangingPunct="1">
              <a:spcBef>
                <a:spcPts val="7200"/>
              </a:spcBef>
              <a:buFontTx/>
              <a:buNone/>
              <a:defRPr/>
            </a:pPr>
            <a:r>
              <a:rPr lang="cs-CZ" sz="2600" i="1" dirty="0" smtClean="0">
                <a:latin typeface="Arial" pitchFamily="34" charset="0"/>
                <a:cs typeface="Arial" pitchFamily="34" charset="0"/>
              </a:rPr>
              <a:t>Nepředloží-li </a:t>
            </a:r>
            <a:r>
              <a:rPr lang="cs-CZ" sz="2600" i="1" dirty="0">
                <a:latin typeface="Arial" pitchFamily="34" charset="0"/>
                <a:cs typeface="Arial" pitchFamily="34" charset="0"/>
              </a:rPr>
              <a:t>žalovaný správní orgán k žádosti soudu spisy ve věci, bude zpravidla namístě zrušit napadené rozhodnutí pro nepřezkoumatelnost. Postup soudu podle § 16 odst. 4 </a:t>
            </a:r>
            <a:r>
              <a:rPr lang="cs-CZ" sz="2600" i="1" dirty="0" smtClean="0">
                <a:latin typeface="Arial" pitchFamily="34" charset="0"/>
                <a:cs typeface="Arial" pitchFamily="34" charset="0"/>
              </a:rPr>
              <a:t>InfZ </a:t>
            </a:r>
            <a:r>
              <a:rPr lang="cs-CZ" sz="2600" i="1" dirty="0">
                <a:latin typeface="Arial" pitchFamily="34" charset="0"/>
                <a:cs typeface="Arial" pitchFamily="34" charset="0"/>
              </a:rPr>
              <a:t>přichází v úvahu teprve tehdy, je-li rozhodnutí o odepření informace přezkoumatelné.</a:t>
            </a:r>
          </a:p>
        </p:txBody>
      </p:sp>
      <p:pic>
        <p:nvPicPr>
          <p:cNvPr id="179204" name="Picture 4" descr="sbirka_2004_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1293813"/>
            <a:ext cx="1295400" cy="17033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cut/>
    <p:sndAc>
      <p:stSnd>
        <p:snd r:embed="rId2" name="arrow.wav"/>
      </p:stSnd>
    </p:sndAc>
  </p:transition>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179388" y="188913"/>
            <a:ext cx="8723312" cy="936625"/>
          </a:xfrm>
        </p:spPr>
        <p:txBody>
          <a:bodyPr/>
          <a:lstStyle/>
          <a:p>
            <a:pPr eaLnBrk="1" hangingPunct="1"/>
            <a:r>
              <a:rPr lang="cs-CZ" altLang="cs-CZ" sz="3600" b="1" dirty="0" smtClean="0">
                <a:solidFill>
                  <a:srgbClr val="CC0000"/>
                </a:solidFill>
                <a:latin typeface="Arial" charset="0"/>
                <a:cs typeface="Arial" charset="0"/>
              </a:rPr>
              <a:t>Nařízení poskytnutí informace soudem</a:t>
            </a:r>
          </a:p>
        </p:txBody>
      </p:sp>
      <p:sp>
        <p:nvSpPr>
          <p:cNvPr id="91139" name="Rectangle 3"/>
          <p:cNvSpPr>
            <a:spLocks noGrp="1" noChangeArrowheads="1"/>
          </p:cNvSpPr>
          <p:nvPr>
            <p:ph type="body" idx="1"/>
          </p:nvPr>
        </p:nvSpPr>
        <p:spPr>
          <a:xfrm>
            <a:off x="396875" y="1196975"/>
            <a:ext cx="8207375" cy="5399088"/>
          </a:xfrm>
        </p:spPr>
        <p:txBody>
          <a:bodyPr/>
          <a:lstStyle/>
          <a:p>
            <a:pPr marL="715963" indent="-447675" algn="just" eaLnBrk="1" fontAlgn="t" hangingPunct="1">
              <a:spcBef>
                <a:spcPts val="600"/>
              </a:spcBef>
              <a:buFontTx/>
              <a:buNone/>
              <a:defRPr/>
            </a:pPr>
            <a:r>
              <a:rPr lang="cs-CZ" sz="2400" b="1" dirty="0" smtClean="0">
                <a:solidFill>
                  <a:srgbClr val="FFFF00"/>
                </a:solidFill>
                <a:latin typeface="Arial" pitchFamily="34" charset="0"/>
                <a:cs typeface="Arial" pitchFamily="34" charset="0"/>
              </a:rPr>
              <a:t>			Rozsudek  NSS </a:t>
            </a:r>
            <a:r>
              <a:rPr lang="cs-CZ" sz="2400" dirty="0" smtClean="0">
                <a:solidFill>
                  <a:srgbClr val="FFFF00"/>
                </a:solidFill>
                <a:latin typeface="Arial" pitchFamily="34" charset="0"/>
                <a:cs typeface="Arial" pitchFamily="34" charset="0"/>
              </a:rPr>
              <a:t>z 13. 4. 2011, 1 </a:t>
            </a:r>
            <a:r>
              <a:rPr lang="cs-CZ" sz="2400" dirty="0">
                <a:solidFill>
                  <a:srgbClr val="FFFF00"/>
                </a:solidFill>
                <a:latin typeface="Arial" pitchFamily="34" charset="0"/>
                <a:cs typeface="Arial" pitchFamily="34" charset="0"/>
              </a:rPr>
              <a:t>As </a:t>
            </a:r>
            <a:r>
              <a:rPr lang="cs-CZ" sz="2400" dirty="0" smtClean="0">
                <a:solidFill>
                  <a:srgbClr val="FFFF00"/>
                </a:solidFill>
                <a:latin typeface="Arial" pitchFamily="34" charset="0"/>
                <a:cs typeface="Arial" pitchFamily="34" charset="0"/>
              </a:rPr>
              <a:t>95/2010</a:t>
            </a:r>
          </a:p>
          <a:p>
            <a:pPr marL="725488" indent="-457200" algn="just" eaLnBrk="1" fontAlgn="t" hangingPunct="1">
              <a:spcBef>
                <a:spcPts val="600"/>
              </a:spcBef>
              <a:buFontTx/>
              <a:buAutoNum type="arabicPlain" startAt="240"/>
              <a:defRPr/>
            </a:pPr>
            <a:r>
              <a:rPr lang="cs-CZ" sz="2400" dirty="0" smtClean="0">
                <a:solidFill>
                  <a:srgbClr val="FFFF00"/>
                </a:solidFill>
                <a:latin typeface="Arial" pitchFamily="34" charset="0"/>
                <a:cs typeface="Arial" pitchFamily="34" charset="0"/>
              </a:rPr>
              <a:t>            (2351/2011 Sb. NSS)</a:t>
            </a:r>
          </a:p>
          <a:p>
            <a:pPr marL="725488" indent="-457200" algn="just" eaLnBrk="1" fontAlgn="t" hangingPunct="1">
              <a:spcBef>
                <a:spcPts val="1200"/>
              </a:spcBef>
              <a:buFontTx/>
              <a:buAutoNum type="arabicPlain" startAt="240"/>
              <a:defRPr/>
            </a:pPr>
            <a:r>
              <a:rPr lang="cs-CZ" sz="2400" dirty="0" smtClean="0">
                <a:latin typeface="Arial" pitchFamily="34" charset="0"/>
                <a:cs typeface="Arial" pitchFamily="34" charset="0"/>
              </a:rPr>
              <a:t>             Žadatel proti Krajskému ředitelství Policie</a:t>
            </a:r>
          </a:p>
          <a:p>
            <a:pPr marL="268288" indent="0" algn="just" eaLnBrk="1" fontAlgn="t" hangingPunct="1">
              <a:spcBef>
                <a:spcPts val="0"/>
              </a:spcBef>
              <a:buFontTx/>
              <a:buNone/>
              <a:defRPr/>
            </a:pPr>
            <a:r>
              <a:rPr lang="cs-CZ" sz="2400" dirty="0" smtClean="0">
                <a:latin typeface="Arial" pitchFamily="34" charset="0"/>
                <a:cs typeface="Arial" pitchFamily="34" charset="0"/>
              </a:rPr>
              <a:t>                   hl. m. Prahy</a:t>
            </a:r>
          </a:p>
          <a:p>
            <a:pPr marL="0" indent="0" eaLnBrk="1" hangingPunct="1">
              <a:spcBef>
                <a:spcPct val="40000"/>
              </a:spcBef>
              <a:buFontTx/>
              <a:buNone/>
              <a:defRPr/>
            </a:pPr>
            <a:endParaRPr lang="cs-CZ" sz="2600" i="1" dirty="0" smtClean="0">
              <a:latin typeface="Arial" pitchFamily="34" charset="0"/>
              <a:cs typeface="Arial" pitchFamily="34" charset="0"/>
            </a:endParaRPr>
          </a:p>
          <a:p>
            <a:pPr marL="0" indent="0" eaLnBrk="1" hangingPunct="1">
              <a:spcBef>
                <a:spcPct val="40000"/>
              </a:spcBef>
              <a:buFontTx/>
              <a:buNone/>
              <a:defRPr/>
            </a:pPr>
            <a:r>
              <a:rPr lang="cs-CZ" sz="2600" i="1" dirty="0" smtClean="0">
                <a:latin typeface="Arial" pitchFamily="34" charset="0"/>
                <a:cs typeface="Arial" pitchFamily="34" charset="0"/>
              </a:rPr>
              <a:t>Soud </a:t>
            </a:r>
            <a:r>
              <a:rPr lang="cs-CZ" sz="2600" i="1" dirty="0">
                <a:latin typeface="Arial" pitchFamily="34" charset="0"/>
                <a:cs typeface="Arial" pitchFamily="34" charset="0"/>
              </a:rPr>
              <a:t>musí nařídit poskytnutí požadované </a:t>
            </a:r>
            <a:r>
              <a:rPr lang="cs-CZ" sz="2600" i="1" dirty="0" smtClean="0">
                <a:latin typeface="Arial" pitchFamily="34" charset="0"/>
                <a:cs typeface="Arial" pitchFamily="34" charset="0"/>
              </a:rPr>
              <a:t>informace povinnému subjektu, nikoli žalovanému odvolacímu orgánu.</a:t>
            </a:r>
          </a:p>
          <a:p>
            <a:pPr marL="0" indent="0" eaLnBrk="1" hangingPunct="1">
              <a:spcBef>
                <a:spcPct val="40000"/>
              </a:spcBef>
              <a:buFontTx/>
              <a:buNone/>
              <a:defRPr/>
            </a:pPr>
            <a:r>
              <a:rPr lang="cs-CZ" sz="2600" dirty="0" smtClean="0">
                <a:solidFill>
                  <a:srgbClr val="FFFF00"/>
                </a:solidFill>
                <a:latin typeface="Arial" pitchFamily="34" charset="0"/>
                <a:cs typeface="Arial" pitchFamily="34" charset="0"/>
              </a:rPr>
              <a:t>Ale povinný subjekt není účastníkem řízení…! </a:t>
            </a:r>
            <a:r>
              <a:rPr lang="cs-CZ" sz="2600" dirty="0" smtClean="0">
                <a:latin typeface="Arial" pitchFamily="34" charset="0"/>
                <a:cs typeface="Arial" pitchFamily="34" charset="0"/>
              </a:rPr>
              <a:t>Má smůlu, nejde o jeho subjektivní práva, ale pravomoc (je v postavení orgánu veřejné moci, ne osob)</a:t>
            </a:r>
            <a:endParaRPr lang="cs-CZ" sz="2600" dirty="0">
              <a:latin typeface="Arial" pitchFamily="34" charset="0"/>
              <a:cs typeface="Arial" pitchFamily="34" charset="0"/>
            </a:endParaRPr>
          </a:p>
        </p:txBody>
      </p:sp>
      <p:pic>
        <p:nvPicPr>
          <p:cNvPr id="180228" name="Picture 4" descr="sbirka_2004_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1293813"/>
            <a:ext cx="1295400" cy="17033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cut/>
    <p:sndAc>
      <p:stSnd>
        <p:snd r:embed="rId2" name="arrow.wav"/>
      </p:stSnd>
    </p:sndAc>
  </p:transition>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ChangeArrowheads="1"/>
          </p:cNvSpPr>
          <p:nvPr>
            <p:ph type="title"/>
          </p:nvPr>
        </p:nvSpPr>
        <p:spPr>
          <a:xfrm>
            <a:off x="457200" y="115888"/>
            <a:ext cx="8229600" cy="1009650"/>
          </a:xfrm>
        </p:spPr>
        <p:txBody>
          <a:bodyPr/>
          <a:lstStyle/>
          <a:p>
            <a:pPr eaLnBrk="1" hangingPunct="1"/>
            <a:r>
              <a:rPr lang="cs-CZ" altLang="cs-CZ" b="1" dirty="0" smtClean="0">
                <a:solidFill>
                  <a:srgbClr val="CC0000"/>
                </a:solidFill>
                <a:latin typeface="Arial" charset="0"/>
                <a:cs typeface="Arial" charset="0"/>
              </a:rPr>
              <a:t>§ 16a – Stížnost</a:t>
            </a:r>
          </a:p>
        </p:txBody>
      </p:sp>
      <p:sp>
        <p:nvSpPr>
          <p:cNvPr id="108547" name="Rectangle 3"/>
          <p:cNvSpPr>
            <a:spLocks noGrp="1" noChangeArrowheads="1"/>
          </p:cNvSpPr>
          <p:nvPr>
            <p:ph type="body" idx="1"/>
          </p:nvPr>
        </p:nvSpPr>
        <p:spPr>
          <a:xfrm>
            <a:off x="179388" y="1279525"/>
            <a:ext cx="8569325" cy="4957763"/>
          </a:xfrm>
        </p:spPr>
        <p:txBody>
          <a:bodyPr/>
          <a:lstStyle/>
          <a:p>
            <a:pPr marL="715963" indent="-622300" eaLnBrk="1" fontAlgn="t" hangingPunct="1">
              <a:spcBef>
                <a:spcPts val="1800"/>
              </a:spcBef>
              <a:buFontTx/>
              <a:buAutoNum type="arabicParenBoth"/>
              <a:defRPr/>
            </a:pPr>
            <a:r>
              <a:rPr lang="cs-CZ" sz="2400" dirty="0" smtClean="0">
                <a:latin typeface="Arial" pitchFamily="34" charset="0"/>
                <a:cs typeface="Arial" pitchFamily="34" charset="0"/>
              </a:rPr>
              <a:t>Stížnost na postup při vyřizování žádosti o informace může podat žadatel: </a:t>
            </a:r>
          </a:p>
          <a:p>
            <a:pPr marL="715963" indent="-447675" eaLnBrk="1" fontAlgn="t" hangingPunct="1">
              <a:spcBef>
                <a:spcPts val="1800"/>
              </a:spcBef>
              <a:buFontTx/>
              <a:buNone/>
              <a:defRPr/>
            </a:pPr>
            <a:r>
              <a:rPr lang="cs-CZ" sz="2400" dirty="0" smtClean="0">
                <a:latin typeface="Arial" pitchFamily="34" charset="0"/>
                <a:cs typeface="Arial" pitchFamily="34" charset="0"/>
              </a:rPr>
              <a:t>a) 	který nesouhlasí s vyřízením žádosti podle § 6, </a:t>
            </a:r>
          </a:p>
          <a:p>
            <a:pPr marL="715963" indent="-447675" eaLnBrk="1" fontAlgn="t" hangingPunct="1">
              <a:spcBef>
                <a:spcPts val="1800"/>
              </a:spcBef>
              <a:buFontTx/>
              <a:buAutoNum type="alphaLcParenR" startAt="2"/>
              <a:defRPr/>
            </a:pPr>
            <a:r>
              <a:rPr lang="cs-CZ" sz="2400" dirty="0" smtClean="0">
                <a:latin typeface="Arial" pitchFamily="34" charset="0"/>
                <a:cs typeface="Arial" pitchFamily="34" charset="0"/>
              </a:rPr>
              <a:t>kterému po uplynutí lhůty podle § 14 odst. 5 písm. d) nebo § 14 odst. 7 nebyla poskytnuta informace ani nebylo vydáno rozhodnutí o odmítnutí žádosti (RS NSS řeší, zda je rozhodnutí o stížnosti napadnutelné </a:t>
            </a:r>
            <a:r>
              <a:rPr lang="cs-CZ" sz="2400" dirty="0">
                <a:latin typeface="Arial" pitchFamily="34" charset="0"/>
                <a:cs typeface="Arial" pitchFamily="34" charset="0"/>
              </a:rPr>
              <a:t>žalobou </a:t>
            </a:r>
            <a:r>
              <a:rPr lang="cs-CZ" sz="2400">
                <a:latin typeface="Arial" pitchFamily="34" charset="0"/>
                <a:cs typeface="Arial" pitchFamily="34" charset="0"/>
              </a:rPr>
              <a:t>RS </a:t>
            </a:r>
            <a:r>
              <a:rPr lang="cs-CZ" sz="2400" smtClean="0">
                <a:latin typeface="Arial" pitchFamily="34" charset="0"/>
                <a:cs typeface="Arial" pitchFamily="34" charset="0"/>
              </a:rPr>
              <a:t>2/2018), </a:t>
            </a:r>
            <a:endParaRPr lang="cs-CZ" sz="2400" dirty="0" smtClean="0">
              <a:latin typeface="Arial" pitchFamily="34" charset="0"/>
              <a:cs typeface="Arial" pitchFamily="34" charset="0"/>
            </a:endParaRPr>
          </a:p>
          <a:p>
            <a:pPr marL="715963" indent="-447675" eaLnBrk="1" fontAlgn="t" hangingPunct="1">
              <a:spcBef>
                <a:spcPts val="1800"/>
              </a:spcBef>
              <a:buFontTx/>
              <a:buAutoNum type="alphaLcParenR" startAt="2"/>
              <a:defRPr/>
            </a:pPr>
            <a:r>
              <a:rPr lang="cs-CZ" sz="2400" dirty="0" smtClean="0">
                <a:latin typeface="Arial" pitchFamily="34" charset="0"/>
                <a:cs typeface="Arial" pitchFamily="34" charset="0"/>
              </a:rPr>
              <a:t>kterému byla informace poskytnuta částečně, aniž bylo o zbytku žádosti vydáno rozhodnutí o odmítnutí,</a:t>
            </a:r>
          </a:p>
          <a:p>
            <a:pPr marL="715963" indent="-447675" eaLnBrk="1" fontAlgn="t" hangingPunct="1">
              <a:spcBef>
                <a:spcPts val="1800"/>
              </a:spcBef>
              <a:buFontTx/>
              <a:buAutoNum type="alphaLcParenR" startAt="2"/>
              <a:defRPr/>
            </a:pPr>
            <a:r>
              <a:rPr lang="cs-CZ" sz="2400" dirty="0" smtClean="0">
                <a:latin typeface="Arial" pitchFamily="34" charset="0"/>
                <a:cs typeface="Arial" pitchFamily="34" charset="0"/>
              </a:rPr>
              <a:t>který nesouhlasí s výší úhrady sdělené podle § 17 odst. 3 nebo s výší licenční odměny podle § 14a odst. 2. </a:t>
            </a:r>
          </a:p>
        </p:txBody>
      </p:sp>
    </p:spTree>
  </p:cSld>
  <p:clrMapOvr>
    <a:masterClrMapping/>
  </p:clrMapOvr>
  <p:transition spd="med">
    <p:cut/>
    <p:sndAc>
      <p:stSnd>
        <p:snd r:embed="rId2" name="arrow.wav"/>
      </p:stSnd>
    </p:sndAc>
  </p:transition>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ChangeArrowheads="1"/>
          </p:cNvSpPr>
          <p:nvPr>
            <p:ph type="title"/>
          </p:nvPr>
        </p:nvSpPr>
        <p:spPr>
          <a:xfrm>
            <a:off x="323850" y="117475"/>
            <a:ext cx="8578850" cy="1008063"/>
          </a:xfrm>
        </p:spPr>
        <p:txBody>
          <a:bodyPr/>
          <a:lstStyle/>
          <a:p>
            <a:pPr eaLnBrk="1" hangingPunct="1"/>
            <a:r>
              <a:rPr lang="cs-CZ" altLang="cs-CZ" sz="4000" b="1" dirty="0" smtClean="0">
                <a:solidFill>
                  <a:srgbClr val="CC0000"/>
                </a:solidFill>
                <a:latin typeface="Arial" charset="0"/>
                <a:cs typeface="Arial" charset="0"/>
              </a:rPr>
              <a:t>Orgán rozhodující o stížnosti</a:t>
            </a:r>
          </a:p>
        </p:txBody>
      </p:sp>
      <p:sp>
        <p:nvSpPr>
          <p:cNvPr id="372739" name="Rectangle 3"/>
          <p:cNvSpPr>
            <a:spLocks noChangeArrowheads="1"/>
          </p:cNvSpPr>
          <p:nvPr/>
        </p:nvSpPr>
        <p:spPr bwMode="auto">
          <a:xfrm>
            <a:off x="611188" y="3343275"/>
            <a:ext cx="8208962" cy="278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defRPr/>
            </a:pPr>
            <a:r>
              <a:rPr lang="cs-CZ" sz="2500" i="1" dirty="0">
                <a:solidFill>
                  <a:schemeClr val="tx1"/>
                </a:solidFill>
                <a:cs typeface="+mn-cs"/>
              </a:rPr>
              <a:t>I když je stížnost dle § 16a InfZ zvláštním opravným prostředkem (nesměřuje proti rozhodnutí, nýbrž proti postupu povinného subjektu), měl by být způsob určení nadřízeného orgánu totožný. Bylo by zjevně nesmyslné, aby o odvolání proti rozhodnutí o odmítnutí žádosti rozhodoval jiný orgán než v případě stížnosti na postup při vyřizování žádosti o informace.</a:t>
            </a:r>
          </a:p>
        </p:txBody>
      </p:sp>
      <p:sp>
        <p:nvSpPr>
          <p:cNvPr id="182276" name="Rectangle 4"/>
          <p:cNvSpPr>
            <a:spLocks noChangeArrowheads="1"/>
          </p:cNvSpPr>
          <p:nvPr/>
        </p:nvSpPr>
        <p:spPr bwMode="auto">
          <a:xfrm>
            <a:off x="2268538" y="1268413"/>
            <a:ext cx="6551612"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Arial Unicode MS" pitchFamily="34" charset="-128"/>
              </a:defRPr>
            </a:lvl1pPr>
            <a:lvl2pPr marL="742950" indent="-285750" algn="l" eaLnBrk="0" hangingPunct="0">
              <a:spcBef>
                <a:spcPct val="20000"/>
              </a:spcBef>
              <a:buChar char="–"/>
              <a:defRPr sz="2800">
                <a:solidFill>
                  <a:schemeClr val="tx1"/>
                </a:solidFill>
                <a:latin typeface="Arial Unicode MS" pitchFamily="34" charset="-128"/>
              </a:defRPr>
            </a:lvl2pPr>
            <a:lvl3pPr marL="1143000" indent="-228600" algn="l" eaLnBrk="0" hangingPunct="0">
              <a:spcBef>
                <a:spcPct val="20000"/>
              </a:spcBef>
              <a:buChar char="•"/>
              <a:defRPr sz="2400">
                <a:solidFill>
                  <a:schemeClr val="tx1"/>
                </a:solidFill>
                <a:latin typeface="Arial Unicode MS" pitchFamily="34" charset="-128"/>
              </a:defRPr>
            </a:lvl3pPr>
            <a:lvl4pPr marL="1600200" indent="-228600" algn="l" eaLnBrk="0" hangingPunct="0">
              <a:spcBef>
                <a:spcPct val="20000"/>
              </a:spcBef>
              <a:buChar char="–"/>
              <a:defRPr sz="2000">
                <a:solidFill>
                  <a:schemeClr val="tx1"/>
                </a:solidFill>
                <a:latin typeface="Arial Unicode MS" pitchFamily="34" charset="-128"/>
              </a:defRPr>
            </a:lvl4pPr>
            <a:lvl5pPr marL="2057400" indent="-228600" algn="l" eaLnBrk="0" hangingPunct="0">
              <a:spcBef>
                <a:spcPct val="20000"/>
              </a:spcBef>
              <a:buChar char="»"/>
              <a:defRPr sz="2000">
                <a:solidFill>
                  <a:schemeClr val="tx1"/>
                </a:solidFill>
                <a:latin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Arial Unicode MS" pitchFamily="34" charset="-128"/>
              </a:defRPr>
            </a:lvl9pPr>
          </a:lstStyle>
          <a:p>
            <a:pPr eaLnBrk="1" hangingPunct="1">
              <a:spcBef>
                <a:spcPct val="0"/>
              </a:spcBef>
              <a:buFontTx/>
              <a:buNone/>
            </a:pPr>
            <a:r>
              <a:rPr lang="cs-CZ" altLang="cs-CZ" sz="2400" b="1" dirty="0">
                <a:solidFill>
                  <a:srgbClr val="FFFF00"/>
                </a:solidFill>
              </a:rPr>
              <a:t>Rozsudek NSS</a:t>
            </a:r>
            <a:r>
              <a:rPr lang="cs-CZ" altLang="cs-CZ" sz="2400" b="1" dirty="0">
                <a:solidFill>
                  <a:srgbClr val="FFFF00"/>
                </a:solidFill>
                <a:latin typeface="Tahoma" pitchFamily="34" charset="0"/>
              </a:rPr>
              <a:t> z </a:t>
            </a:r>
            <a:r>
              <a:rPr lang="cs-CZ" altLang="cs-CZ" sz="2400" b="1" dirty="0">
                <a:solidFill>
                  <a:srgbClr val="FFFF00"/>
                </a:solidFill>
              </a:rPr>
              <a:t>13. 12. 2009, Komp 6/2009</a:t>
            </a:r>
          </a:p>
          <a:p>
            <a:pPr eaLnBrk="1" hangingPunct="1">
              <a:spcBef>
                <a:spcPct val="0"/>
              </a:spcBef>
              <a:buFontTx/>
              <a:buNone/>
            </a:pPr>
            <a:r>
              <a:rPr lang="cs-CZ" altLang="cs-CZ" sz="2400" dirty="0">
                <a:solidFill>
                  <a:srgbClr val="FFFF00"/>
                </a:solidFill>
              </a:rPr>
              <a:t>(</a:t>
            </a:r>
            <a:r>
              <a:rPr lang="cs-CZ" altLang="cs-CZ" sz="2400" dirty="0">
                <a:solidFill>
                  <a:srgbClr val="FFFF00"/>
                </a:solidFill>
                <a:latin typeface="Arial" charset="0"/>
              </a:rPr>
              <a:t>2021/2010 Sb. NSS)</a:t>
            </a:r>
            <a:endParaRPr lang="cs-CZ" altLang="cs-CZ" sz="2400" dirty="0">
              <a:solidFill>
                <a:srgbClr val="FFFF00"/>
              </a:solidFill>
            </a:endParaRPr>
          </a:p>
          <a:p>
            <a:pPr eaLnBrk="1" hangingPunct="1">
              <a:spcBef>
                <a:spcPts val="1800"/>
              </a:spcBef>
              <a:buFontTx/>
              <a:buNone/>
            </a:pPr>
            <a:r>
              <a:rPr lang="cs-CZ" altLang="cs-CZ" sz="2400" dirty="0"/>
              <a:t>Ministerstvo vnitra proti Ministerstvu životního prostředí</a:t>
            </a:r>
            <a:endParaRPr lang="cs-CZ" altLang="cs-CZ" sz="2400" dirty="0">
              <a:latin typeface="Tahoma" pitchFamily="34" charset="0"/>
            </a:endParaRPr>
          </a:p>
        </p:txBody>
      </p:sp>
      <p:pic>
        <p:nvPicPr>
          <p:cNvPr id="182277" name="Picture 5" descr="sbirka_2004_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1268413"/>
            <a:ext cx="1293812" cy="170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cut/>
    <p:sndAc>
      <p:stSnd>
        <p:snd r:embed="rId2" name="arrow.wav"/>
      </p:stSnd>
    </p:sndAc>
  </p:transition>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ChangeArrowheads="1"/>
          </p:cNvSpPr>
          <p:nvPr>
            <p:ph type="title"/>
          </p:nvPr>
        </p:nvSpPr>
        <p:spPr>
          <a:xfrm>
            <a:off x="250825" y="115888"/>
            <a:ext cx="8686800" cy="1143000"/>
          </a:xfrm>
        </p:spPr>
        <p:txBody>
          <a:bodyPr/>
          <a:lstStyle/>
          <a:p>
            <a:pPr eaLnBrk="1" hangingPunct="1"/>
            <a:r>
              <a:rPr lang="cs-CZ" altLang="cs-CZ" sz="3700" b="1" dirty="0" smtClean="0">
                <a:solidFill>
                  <a:srgbClr val="CC0000"/>
                </a:solidFill>
                <a:latin typeface="Arial" charset="0"/>
                <a:cs typeface="Arial" charset="0"/>
              </a:rPr>
              <a:t>Judikatura k ochraně proti nečinnosti</a:t>
            </a:r>
          </a:p>
        </p:txBody>
      </p:sp>
      <p:sp>
        <p:nvSpPr>
          <p:cNvPr id="184323" name="Rectangle 3"/>
          <p:cNvSpPr>
            <a:spLocks noGrp="1" noChangeArrowheads="1"/>
          </p:cNvSpPr>
          <p:nvPr>
            <p:ph sz="half" idx="1"/>
          </p:nvPr>
        </p:nvSpPr>
        <p:spPr>
          <a:xfrm>
            <a:off x="457200" y="1196975"/>
            <a:ext cx="8218488" cy="5327650"/>
          </a:xfrm>
        </p:spPr>
        <p:txBody>
          <a:bodyPr/>
          <a:lstStyle/>
          <a:p>
            <a:pPr marL="0" indent="0" eaLnBrk="1" hangingPunct="1">
              <a:buFontTx/>
              <a:buNone/>
            </a:pPr>
            <a:r>
              <a:rPr lang="cs-CZ" altLang="cs-CZ" sz="2600" b="1" dirty="0" smtClean="0">
                <a:solidFill>
                  <a:srgbClr val="FFFF00"/>
                </a:solidFill>
              </a:rPr>
              <a:t>Rozsudek NSS z 31. 5. 2012, </a:t>
            </a:r>
            <a:r>
              <a:rPr lang="cs-CZ" altLang="cs-CZ" sz="2600" b="1" dirty="0" smtClean="0">
                <a:solidFill>
                  <a:srgbClr val="FFFF00"/>
                </a:solidFill>
                <a:latin typeface="Tahoma" pitchFamily="34" charset="0"/>
              </a:rPr>
              <a:t>9</a:t>
            </a:r>
            <a:r>
              <a:rPr lang="cs-CZ" altLang="cs-CZ" sz="2600" b="1" dirty="0" smtClean="0">
                <a:solidFill>
                  <a:srgbClr val="FFFF00"/>
                </a:solidFill>
              </a:rPr>
              <a:t> A</a:t>
            </a:r>
            <a:r>
              <a:rPr lang="cs-CZ" altLang="cs-CZ" sz="2600" b="1" dirty="0" smtClean="0">
                <a:solidFill>
                  <a:srgbClr val="FFFF00"/>
                </a:solidFill>
                <a:latin typeface="Tahoma" pitchFamily="34" charset="0"/>
              </a:rPr>
              <a:t>ns</a:t>
            </a:r>
            <a:r>
              <a:rPr lang="cs-CZ" altLang="cs-CZ" sz="2600" b="1" dirty="0" smtClean="0">
                <a:solidFill>
                  <a:srgbClr val="FFFF00"/>
                </a:solidFill>
              </a:rPr>
              <a:t> 5/2012</a:t>
            </a:r>
          </a:p>
          <a:p>
            <a:pPr marL="0" indent="0" eaLnBrk="1" hangingPunct="1">
              <a:buFontTx/>
              <a:buNone/>
            </a:pPr>
            <a:r>
              <a:rPr lang="cs-CZ" altLang="cs-CZ" sz="2600" i="1" dirty="0" smtClean="0">
                <a:latin typeface="Arial" charset="0"/>
                <a:cs typeface="Arial" charset="0"/>
              </a:rPr>
              <a:t>Po žalobci nelze spravedlivě požadovat, aby se prve soudně bránil nečinnostní žalobou proti nečinnosti při vyřizování stížnosti a teprve potom proti nečinnosti při vyřizování samotné žádosti o informaci. </a:t>
            </a:r>
          </a:p>
          <a:p>
            <a:pPr marL="0" indent="0" algn="just" eaLnBrk="1" hangingPunct="1">
              <a:buFontTx/>
              <a:buNone/>
            </a:pPr>
            <a:endParaRPr lang="cs-CZ" altLang="cs-CZ" sz="2600" dirty="0" smtClean="0">
              <a:latin typeface="Arial" charset="0"/>
              <a:cs typeface="Arial" charset="0"/>
            </a:endParaRPr>
          </a:p>
          <a:p>
            <a:pPr marL="0" indent="0" eaLnBrk="1" hangingPunct="1">
              <a:buFontTx/>
              <a:buNone/>
            </a:pPr>
            <a:r>
              <a:rPr lang="cs-CZ" altLang="cs-CZ" sz="2600" b="1" dirty="0" smtClean="0">
                <a:solidFill>
                  <a:srgbClr val="FFFF00"/>
                </a:solidFill>
              </a:rPr>
              <a:t>Rozsudek NSS z 31. 7. 2014, 5 A</a:t>
            </a:r>
            <a:r>
              <a:rPr lang="cs-CZ" altLang="cs-CZ" sz="2600" b="1" dirty="0" smtClean="0">
                <a:solidFill>
                  <a:srgbClr val="FFFF00"/>
                </a:solidFill>
                <a:latin typeface="Tahoma" pitchFamily="34" charset="0"/>
              </a:rPr>
              <a:t>s</a:t>
            </a:r>
            <a:r>
              <a:rPr lang="cs-CZ" altLang="cs-CZ" sz="2600" b="1" dirty="0" smtClean="0">
                <a:solidFill>
                  <a:srgbClr val="FFFF00"/>
                </a:solidFill>
              </a:rPr>
              <a:t> 76/2014</a:t>
            </a:r>
          </a:p>
          <a:p>
            <a:pPr marL="0" indent="0" eaLnBrk="1" hangingPunct="1">
              <a:buFontTx/>
              <a:buNone/>
            </a:pPr>
            <a:r>
              <a:rPr lang="cs-CZ" altLang="cs-CZ" sz="2600" i="1" dirty="0" smtClean="0">
                <a:latin typeface="Arial" charset="0"/>
                <a:cs typeface="Arial" charset="0"/>
              </a:rPr>
              <a:t>Ve věcech ochrany proti nečinnosti rozhoduje soud na základě skutkového stavu ke dni svého rozhodnutí (§ 81/1 s. ř. s.). </a:t>
            </a:r>
            <a:r>
              <a:rPr lang="cs-CZ" altLang="cs-CZ" sz="2600" dirty="0" smtClean="0">
                <a:solidFill>
                  <a:srgbClr val="FFFF00"/>
                </a:solidFill>
                <a:latin typeface="Calibri" pitchFamily="34" charset="0"/>
                <a:cs typeface="Arial" charset="0"/>
              </a:rPr>
              <a:t>→ při ukončení nečinnosti do doby vydání rozsudku je nutno žalobu zamítnout (ale s náklady!)</a:t>
            </a:r>
            <a:endParaRPr lang="cs-CZ" altLang="cs-CZ" sz="2600" dirty="0" smtClean="0">
              <a:solidFill>
                <a:srgbClr val="FFFF00"/>
              </a:solidFill>
              <a:latin typeface="Arial" charset="0"/>
              <a:cs typeface="Arial" charset="0"/>
            </a:endParaRPr>
          </a:p>
          <a:p>
            <a:pPr marL="0" indent="0" algn="just" eaLnBrk="1" hangingPunct="1">
              <a:buFontTx/>
              <a:buNone/>
            </a:pPr>
            <a:endParaRPr lang="cs-CZ" altLang="cs-CZ" sz="2600" dirty="0" smtClean="0">
              <a:latin typeface="Arial" charset="0"/>
              <a:cs typeface="Arial" charset="0"/>
            </a:endParaRPr>
          </a:p>
        </p:txBody>
      </p:sp>
    </p:spTree>
  </p:cSld>
  <p:clrMapOvr>
    <a:masterClrMapping/>
  </p:clrMapOvr>
  <p:transition spd="med">
    <p:cut/>
    <p:sndAc>
      <p:stSnd>
        <p:snd r:embed="rId2" name="arrow.wav"/>
      </p:stSnd>
    </p:sndAc>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68313" y="354013"/>
            <a:ext cx="8210550" cy="987425"/>
          </a:xfrm>
        </p:spPr>
        <p:txBody>
          <a:bodyPr/>
          <a:lstStyle/>
          <a:p>
            <a:pPr eaLnBrk="1" hangingPunct="1">
              <a:defRPr/>
            </a:pPr>
            <a:r>
              <a:rPr lang="cs-CZ" sz="4000" b="1" dirty="0">
                <a:solidFill>
                  <a:srgbClr val="CC0000"/>
                </a:solidFill>
                <a:effectLst>
                  <a:outerShdw blurRad="38100" dist="38100" dir="2700000" algn="tl">
                    <a:srgbClr val="000000"/>
                  </a:outerShdw>
                </a:effectLst>
                <a:latin typeface="Arial" pitchFamily="34" charset="0"/>
                <a:cs typeface="Arial" pitchFamily="34" charset="0"/>
              </a:rPr>
              <a:t>Výkladové</a:t>
            </a:r>
            <a:r>
              <a:rPr lang="cs-CZ" b="1" dirty="0" smtClean="0">
                <a:solidFill>
                  <a:srgbClr val="CC0000"/>
                </a:solidFill>
                <a:latin typeface="Arial" pitchFamily="34" charset="0"/>
                <a:cs typeface="Arial" pitchFamily="34" charset="0"/>
              </a:rPr>
              <a:t> </a:t>
            </a:r>
            <a:r>
              <a:rPr lang="cs-CZ" sz="4000" b="1" dirty="0">
                <a:solidFill>
                  <a:srgbClr val="CC0000"/>
                </a:solidFill>
                <a:effectLst>
                  <a:outerShdw blurRad="38100" dist="38100" dir="2700000" algn="tl">
                    <a:srgbClr val="000000"/>
                  </a:outerShdw>
                </a:effectLst>
                <a:latin typeface="Arial" pitchFamily="34" charset="0"/>
                <a:cs typeface="Arial" pitchFamily="34" charset="0"/>
              </a:rPr>
              <a:t>závěry</a:t>
            </a:r>
          </a:p>
        </p:txBody>
      </p:sp>
      <p:sp>
        <p:nvSpPr>
          <p:cNvPr id="17411" name="Rectangle 3"/>
          <p:cNvSpPr>
            <a:spLocks noChangeArrowheads="1"/>
          </p:cNvSpPr>
          <p:nvPr/>
        </p:nvSpPr>
        <p:spPr bwMode="auto">
          <a:xfrm>
            <a:off x="468313" y="1628775"/>
            <a:ext cx="8229600" cy="51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63538" indent="-363538" algn="l">
              <a:spcBef>
                <a:spcPct val="20000"/>
              </a:spcBef>
              <a:defRPr/>
            </a:pPr>
            <a:r>
              <a:rPr lang="cs-CZ" sz="2600" b="1" dirty="0">
                <a:solidFill>
                  <a:srgbClr val="FFFF00"/>
                </a:solidFill>
                <a:latin typeface="Arial Unicode MS" pitchFamily="34" charset="-128"/>
                <a:cs typeface="+mn-cs"/>
                <a:sym typeface="Arial Unicode MS" pitchFamily="34" charset="-128"/>
              </a:rPr>
              <a:t>1. Restriktivní výklad důvodů pro omezení základních práv a svobod</a:t>
            </a:r>
          </a:p>
          <a:p>
            <a:pPr marL="363538" algn="l">
              <a:spcBef>
                <a:spcPct val="20000"/>
              </a:spcBef>
              <a:defRPr/>
            </a:pPr>
            <a:r>
              <a:rPr lang="cs-CZ" sz="2600" dirty="0">
                <a:solidFill>
                  <a:schemeClr val="tx1"/>
                </a:solidFill>
                <a:latin typeface="Arial Unicode MS" pitchFamily="34" charset="-128"/>
                <a:cs typeface="+mn-cs"/>
                <a:sym typeface="Arial Unicode MS" pitchFamily="34" charset="-128"/>
              </a:rPr>
              <a:t>(shodně viz rozsudky NSS sp. zn. 3 Ads 33/2006,   5 A 119/2001, 6 As 18/2009 aj.)</a:t>
            </a:r>
          </a:p>
          <a:p>
            <a:pPr algn="l">
              <a:spcBef>
                <a:spcPct val="20000"/>
              </a:spcBef>
              <a:defRPr/>
            </a:pPr>
            <a:endParaRPr lang="cs-CZ" sz="2600" b="1" dirty="0">
              <a:solidFill>
                <a:srgbClr val="FFFF00"/>
              </a:solidFill>
              <a:latin typeface="Arial Unicode MS" pitchFamily="34" charset="-128"/>
              <a:cs typeface="+mn-cs"/>
              <a:sym typeface="Arial Unicode MS" pitchFamily="34" charset="-128"/>
            </a:endParaRPr>
          </a:p>
          <a:p>
            <a:pPr algn="l">
              <a:spcBef>
                <a:spcPct val="20000"/>
              </a:spcBef>
              <a:defRPr/>
            </a:pPr>
            <a:r>
              <a:rPr lang="cs-CZ" sz="2600" b="1" dirty="0">
                <a:solidFill>
                  <a:srgbClr val="FFFF00"/>
                </a:solidFill>
                <a:latin typeface="Arial Unicode MS" pitchFamily="34" charset="-128"/>
                <a:cs typeface="+mn-cs"/>
              </a:rPr>
              <a:t>2. Princip proporcionality</a:t>
            </a:r>
          </a:p>
          <a:p>
            <a:pPr algn="l">
              <a:spcBef>
                <a:spcPct val="20000"/>
              </a:spcBef>
              <a:defRPr/>
            </a:pPr>
            <a:r>
              <a:rPr lang="cs-CZ" sz="2600" dirty="0">
                <a:solidFill>
                  <a:schemeClr val="tx1"/>
                </a:solidFill>
                <a:latin typeface="Arial Unicode MS" pitchFamily="34" charset="-128"/>
                <a:cs typeface="+mn-cs"/>
              </a:rPr>
              <a:t>    (Pl. ÚS 4/94 – anonymní svědek, NSS viz 1 As..)</a:t>
            </a:r>
          </a:p>
          <a:p>
            <a:pPr algn="l">
              <a:spcBef>
                <a:spcPct val="20000"/>
              </a:spcBef>
              <a:defRPr/>
            </a:pPr>
            <a:endParaRPr lang="cs-CZ" sz="2600" dirty="0">
              <a:solidFill>
                <a:schemeClr val="tx1"/>
              </a:solidFill>
              <a:latin typeface="Arial Unicode MS" pitchFamily="34" charset="-128"/>
              <a:cs typeface="+mn-cs"/>
            </a:endParaRPr>
          </a:p>
          <a:p>
            <a:pPr algn="l">
              <a:spcBef>
                <a:spcPct val="20000"/>
              </a:spcBef>
              <a:defRPr/>
            </a:pPr>
            <a:r>
              <a:rPr lang="cs-CZ" sz="2600" b="1" dirty="0">
                <a:solidFill>
                  <a:srgbClr val="FFFF00"/>
                </a:solidFill>
                <a:latin typeface="Arial Unicode MS" pitchFamily="34" charset="-128"/>
                <a:cs typeface="+mn-cs"/>
              </a:rPr>
              <a:t>3. „Zdravý selský rozum</a:t>
            </a:r>
            <a:r>
              <a:rPr lang="cs-CZ" sz="2600" b="1" dirty="0" smtClean="0">
                <a:solidFill>
                  <a:srgbClr val="FFFF00"/>
                </a:solidFill>
                <a:latin typeface="Arial Unicode MS" pitchFamily="34" charset="-128"/>
                <a:cs typeface="+mn-cs"/>
              </a:rPr>
              <a:t>“. Jde nejen o právo, ale též   o službu veřejnosti vytvářející důvěru (a kontrolu)</a:t>
            </a:r>
            <a:endParaRPr lang="cs-CZ" sz="2600" b="1" dirty="0">
              <a:solidFill>
                <a:srgbClr val="FFFF00"/>
              </a:solidFill>
              <a:latin typeface="Arial Unicode MS" pitchFamily="34" charset="-128"/>
              <a:cs typeface="+mn-cs"/>
            </a:endParaRPr>
          </a:p>
        </p:txBody>
      </p:sp>
    </p:spTree>
  </p:cSld>
  <p:clrMapOvr>
    <a:masterClrMapping/>
  </p:clrMapOvr>
  <p:transition spd="med">
    <p:cut/>
    <p:sndAc>
      <p:stSnd>
        <p:snd r:embed="rId2" name="arrow.wav"/>
      </p:stSnd>
    </p:sndAc>
  </p:transition>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9" name="Rectangle 3"/>
          <p:cNvSpPr>
            <a:spLocks noChangeArrowheads="1"/>
          </p:cNvSpPr>
          <p:nvPr/>
        </p:nvSpPr>
        <p:spPr bwMode="auto">
          <a:xfrm>
            <a:off x="611560" y="1051857"/>
            <a:ext cx="8208962" cy="54014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cs-CZ" altLang="cs-CZ" sz="2500" b="1" dirty="0" smtClean="0">
                <a:solidFill>
                  <a:srgbClr val="FFFF00"/>
                </a:solidFill>
                <a:latin typeface="Arial "/>
              </a:rPr>
              <a:t>stále Seznam.cz proti CHAPS s.r.o.!</a:t>
            </a:r>
          </a:p>
          <a:p>
            <a:pPr algn="l">
              <a:spcBef>
                <a:spcPts val="1800"/>
              </a:spcBef>
              <a:spcAft>
                <a:spcPts val="1800"/>
              </a:spcAft>
            </a:pPr>
            <a:r>
              <a:rPr lang="cs-CZ" altLang="cs-CZ" sz="2500" b="1" dirty="0" smtClean="0">
                <a:solidFill>
                  <a:srgbClr val="FFFF00"/>
                </a:solidFill>
                <a:latin typeface="Arial "/>
              </a:rPr>
              <a:t>KS Brno</a:t>
            </a:r>
            <a:r>
              <a:rPr lang="cs-CZ" altLang="cs-CZ" sz="2500" dirty="0" smtClean="0">
                <a:solidFill>
                  <a:srgbClr val="FFFF00"/>
                </a:solidFill>
                <a:latin typeface="Arial "/>
              </a:rPr>
              <a:t>: </a:t>
            </a:r>
            <a:r>
              <a:rPr lang="cs-CZ" altLang="cs-CZ" sz="2500" i="1" dirty="0" smtClean="0">
                <a:solidFill>
                  <a:schemeClr val="tx1"/>
                </a:solidFill>
                <a:latin typeface="Arial "/>
              </a:rPr>
              <a:t>S</a:t>
            </a:r>
            <a:r>
              <a:rPr lang="cs-CZ" sz="2500" i="1" dirty="0" smtClean="0">
                <a:solidFill>
                  <a:schemeClr val="tx1"/>
                </a:solidFill>
                <a:latin typeface="Arial "/>
              </a:rPr>
              <a:t>tačí podat stížnost kdykoliv</a:t>
            </a:r>
            <a:endParaRPr lang="cs-CZ" altLang="cs-CZ" sz="2500" dirty="0" smtClean="0">
              <a:solidFill>
                <a:srgbClr val="FFFF00"/>
              </a:solidFill>
              <a:latin typeface="Arial "/>
            </a:endParaRPr>
          </a:p>
          <a:p>
            <a:pPr algn="l">
              <a:spcAft>
                <a:spcPts val="0"/>
              </a:spcAft>
            </a:pPr>
            <a:r>
              <a:rPr lang="cs-CZ" altLang="cs-CZ" sz="2500" b="1" dirty="0" smtClean="0">
                <a:solidFill>
                  <a:srgbClr val="FFFF00"/>
                </a:solidFill>
                <a:latin typeface="Arial "/>
              </a:rPr>
              <a:t>NSS 3 As 26/2014 </a:t>
            </a:r>
            <a:r>
              <a:rPr lang="cs-CZ" altLang="cs-CZ" sz="2500" dirty="0" smtClean="0">
                <a:solidFill>
                  <a:srgbClr val="FFFF00"/>
                </a:solidFill>
                <a:latin typeface="Arial "/>
              </a:rPr>
              <a:t>(3178/2015 Sb. NSS):</a:t>
            </a:r>
          </a:p>
          <a:p>
            <a:pPr algn="l">
              <a:spcAft>
                <a:spcPts val="1800"/>
              </a:spcAft>
              <a:defRPr/>
            </a:pPr>
            <a:r>
              <a:rPr lang="cs-CZ" sz="2500" i="1" dirty="0" smtClean="0">
                <a:solidFill>
                  <a:schemeClr val="tx1"/>
                </a:solidFill>
                <a:latin typeface="Arial "/>
                <a:cs typeface="+mn-cs"/>
              </a:rPr>
              <a:t>Žalobce je povinen </a:t>
            </a:r>
            <a:r>
              <a:rPr lang="cs-CZ" sz="2500" i="1" dirty="0">
                <a:solidFill>
                  <a:schemeClr val="tx1"/>
                </a:solidFill>
                <a:latin typeface="Arial "/>
              </a:rPr>
              <a:t>před podáním žaloby </a:t>
            </a:r>
            <a:r>
              <a:rPr lang="cs-CZ" sz="2500" i="1" dirty="0" smtClean="0">
                <a:solidFill>
                  <a:schemeClr val="tx1"/>
                </a:solidFill>
                <a:latin typeface="Arial "/>
                <a:cs typeface="+mn-cs"/>
              </a:rPr>
              <a:t>vyčerpat prostředek ochrany proti nečinnosti, tj. do </a:t>
            </a:r>
            <a:r>
              <a:rPr lang="cs-CZ" sz="2500" i="1" dirty="0">
                <a:solidFill>
                  <a:schemeClr val="tx1"/>
                </a:solidFill>
                <a:latin typeface="Arial "/>
                <a:cs typeface="+mn-cs"/>
              </a:rPr>
              <a:t>30 dnů </a:t>
            </a:r>
            <a:r>
              <a:rPr lang="cs-CZ" sz="2500" i="1" dirty="0" smtClean="0">
                <a:solidFill>
                  <a:schemeClr val="tx1"/>
                </a:solidFill>
                <a:latin typeface="Arial "/>
                <a:cs typeface="+mn-cs"/>
              </a:rPr>
              <a:t>od </a:t>
            </a:r>
            <a:r>
              <a:rPr lang="cs-CZ" sz="2500" i="1" dirty="0">
                <a:solidFill>
                  <a:schemeClr val="tx1"/>
                </a:solidFill>
                <a:latin typeface="Arial "/>
                <a:cs typeface="+mn-cs"/>
              </a:rPr>
              <a:t>uplynutí lhůty pro poskytnutí </a:t>
            </a:r>
            <a:r>
              <a:rPr lang="cs-CZ" sz="2500" i="1" dirty="0" smtClean="0">
                <a:solidFill>
                  <a:schemeClr val="tx1"/>
                </a:solidFill>
                <a:latin typeface="Arial "/>
                <a:cs typeface="+mn-cs"/>
              </a:rPr>
              <a:t>informací podat stížnost dle § 16a, i v případě nečinnosti </a:t>
            </a:r>
            <a:r>
              <a:rPr lang="cs-CZ" sz="2500" i="1" dirty="0">
                <a:solidFill>
                  <a:schemeClr val="tx1"/>
                </a:solidFill>
                <a:latin typeface="Arial "/>
              </a:rPr>
              <a:t>povinného subjektu </a:t>
            </a:r>
            <a:r>
              <a:rPr lang="cs-CZ" sz="2500" i="1" dirty="0" smtClean="0">
                <a:solidFill>
                  <a:schemeClr val="tx1"/>
                </a:solidFill>
                <a:latin typeface="Arial "/>
                <a:cs typeface="+mn-cs"/>
              </a:rPr>
              <a:t>po zrušení původního rozhodnutí. Tato lhůta je prekluzivní.</a:t>
            </a:r>
          </a:p>
          <a:p>
            <a:pPr algn="l">
              <a:spcAft>
                <a:spcPts val="1800"/>
              </a:spcAft>
              <a:defRPr/>
            </a:pPr>
            <a:r>
              <a:rPr lang="cs-CZ" altLang="cs-CZ" sz="2500" b="1" dirty="0">
                <a:solidFill>
                  <a:srgbClr val="FFFF00"/>
                </a:solidFill>
                <a:latin typeface="Arial "/>
              </a:rPr>
              <a:t>I. ÚS </a:t>
            </a:r>
            <a:r>
              <a:rPr lang="cs-CZ" altLang="cs-CZ" sz="2500" b="1" dirty="0" smtClean="0">
                <a:solidFill>
                  <a:srgbClr val="FFFF00"/>
                </a:solidFill>
                <a:latin typeface="Arial "/>
              </a:rPr>
              <a:t>3930/14</a:t>
            </a:r>
            <a:r>
              <a:rPr lang="cs-CZ" altLang="cs-CZ" sz="2500" dirty="0" smtClean="0">
                <a:solidFill>
                  <a:srgbClr val="FFFF00"/>
                </a:solidFill>
                <a:latin typeface="Arial "/>
              </a:rPr>
              <a:t>: </a:t>
            </a:r>
            <a:r>
              <a:rPr lang="cs-CZ" altLang="cs-CZ" sz="2500" i="1" dirty="0" smtClean="0">
                <a:solidFill>
                  <a:schemeClr val="tx1"/>
                </a:solidFill>
                <a:latin typeface="Arial "/>
              </a:rPr>
              <a:t>Je-li k </a:t>
            </a:r>
            <a:r>
              <a:rPr lang="cs-CZ" altLang="cs-CZ" sz="2500" i="1" dirty="0">
                <a:solidFill>
                  <a:schemeClr val="tx1"/>
                </a:solidFill>
                <a:latin typeface="Arial "/>
              </a:rPr>
              <a:t>dispozici více výkladů, je třeba volit </a:t>
            </a:r>
            <a:r>
              <a:rPr lang="cs-CZ" altLang="cs-CZ" sz="2500" i="1" dirty="0" smtClean="0">
                <a:solidFill>
                  <a:schemeClr val="tx1"/>
                </a:solidFill>
                <a:latin typeface="Arial "/>
              </a:rPr>
              <a:t>ten, </a:t>
            </a:r>
            <a:r>
              <a:rPr lang="cs-CZ" altLang="cs-CZ" sz="2500" i="1" dirty="0">
                <a:solidFill>
                  <a:schemeClr val="tx1"/>
                </a:solidFill>
                <a:latin typeface="Arial "/>
              </a:rPr>
              <a:t>který je příznivější pro realizaci práva na informace. </a:t>
            </a:r>
            <a:r>
              <a:rPr lang="cs-CZ" altLang="cs-CZ" sz="2500" i="1" dirty="0" smtClean="0">
                <a:solidFill>
                  <a:schemeClr val="tx1"/>
                </a:solidFill>
                <a:latin typeface="Arial "/>
              </a:rPr>
              <a:t>Stížnost dle § 16a InfZ je nutno před podáním žaloby podat, ale lhůtu 30 dnů nelze analogicky použít. </a:t>
            </a:r>
            <a:endParaRPr lang="cs-CZ" sz="2500" i="1" dirty="0">
              <a:solidFill>
                <a:schemeClr val="tx1"/>
              </a:solidFill>
              <a:latin typeface="Arial "/>
              <a:cs typeface="+mn-cs"/>
            </a:endParaRPr>
          </a:p>
        </p:txBody>
      </p:sp>
      <p:sp>
        <p:nvSpPr>
          <p:cNvPr id="8" name="Rectangle 2"/>
          <p:cNvSpPr>
            <a:spLocks noGrp="1" noChangeArrowheads="1"/>
          </p:cNvSpPr>
          <p:nvPr>
            <p:ph type="title"/>
          </p:nvPr>
        </p:nvSpPr>
        <p:spPr>
          <a:xfrm>
            <a:off x="250825" y="115888"/>
            <a:ext cx="8686800" cy="1143000"/>
          </a:xfrm>
        </p:spPr>
        <p:txBody>
          <a:bodyPr/>
          <a:lstStyle/>
          <a:p>
            <a:pPr eaLnBrk="1" hangingPunct="1"/>
            <a:r>
              <a:rPr lang="cs-CZ" altLang="cs-CZ" sz="3700" b="1" dirty="0" smtClean="0">
                <a:solidFill>
                  <a:srgbClr val="CC0000"/>
                </a:solidFill>
                <a:latin typeface="Arial" charset="0"/>
                <a:cs typeface="Arial" charset="0"/>
              </a:rPr>
              <a:t>Podmínky žaloby proti nečinnosti</a:t>
            </a:r>
          </a:p>
        </p:txBody>
      </p:sp>
    </p:spTree>
    <p:extLst>
      <p:ext uri="{BB962C8B-B14F-4D97-AF65-F5344CB8AC3E}">
        <p14:creationId xmlns:p14="http://schemas.microsoft.com/office/powerpoint/2010/main" val="3347198225"/>
      </p:ext>
    </p:extLst>
  </p:cSld>
  <p:clrMapOvr>
    <a:masterClrMapping/>
  </p:clrMapOvr>
  <p:transition spd="med">
    <p:cut/>
    <p:sndAc>
      <p:stSnd>
        <p:snd r:embed="rId2" name="arrow.wav"/>
      </p:stSnd>
    </p:sndAc>
  </p:transition>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ChangeArrowheads="1"/>
          </p:cNvSpPr>
          <p:nvPr>
            <p:ph type="title"/>
          </p:nvPr>
        </p:nvSpPr>
        <p:spPr>
          <a:xfrm>
            <a:off x="250825" y="115888"/>
            <a:ext cx="8686800" cy="1143000"/>
          </a:xfrm>
        </p:spPr>
        <p:txBody>
          <a:bodyPr/>
          <a:lstStyle/>
          <a:p>
            <a:pPr eaLnBrk="1" hangingPunct="1"/>
            <a:r>
              <a:rPr lang="cs-CZ" altLang="cs-CZ" sz="3700" b="1" dirty="0" smtClean="0">
                <a:solidFill>
                  <a:srgbClr val="CC0000"/>
                </a:solidFill>
                <a:latin typeface="Arial" charset="0"/>
                <a:cs typeface="Arial" charset="0"/>
              </a:rPr>
              <a:t>Výkon rozhodnutí / exekuce</a:t>
            </a:r>
          </a:p>
        </p:txBody>
      </p:sp>
      <p:sp>
        <p:nvSpPr>
          <p:cNvPr id="185347" name="Rectangle 3"/>
          <p:cNvSpPr>
            <a:spLocks noGrp="1" noChangeArrowheads="1"/>
          </p:cNvSpPr>
          <p:nvPr>
            <p:ph sz="half" idx="1"/>
          </p:nvPr>
        </p:nvSpPr>
        <p:spPr>
          <a:xfrm>
            <a:off x="457200" y="2781300"/>
            <a:ext cx="8218488" cy="3671888"/>
          </a:xfrm>
        </p:spPr>
        <p:txBody>
          <a:bodyPr/>
          <a:lstStyle/>
          <a:p>
            <a:pPr marL="0" indent="0" eaLnBrk="1" hangingPunct="1">
              <a:buFontTx/>
              <a:buNone/>
            </a:pPr>
            <a:r>
              <a:rPr lang="cs-CZ" altLang="cs-CZ" sz="2400" i="1" dirty="0" smtClean="0">
                <a:latin typeface="Arial" charset="0"/>
                <a:cs typeface="Arial" charset="0"/>
              </a:rPr>
              <a:t>Rozhodnutí, které ukládá povinnému subjektu poskytnout informace, je obecně způsobilé pro výkon rozhodnutí či exekuci, pokud je v něm uložená povinnost vymezena dostatečně určitě.</a:t>
            </a:r>
          </a:p>
          <a:p>
            <a:pPr marL="0" indent="0" eaLnBrk="1" hangingPunct="1">
              <a:spcBef>
                <a:spcPts val="1800"/>
              </a:spcBef>
              <a:buFontTx/>
              <a:buNone/>
            </a:pPr>
            <a:r>
              <a:rPr lang="cs-CZ" altLang="cs-CZ" sz="2400" i="1" dirty="0" smtClean="0">
                <a:latin typeface="Arial" charset="0"/>
                <a:cs typeface="Arial" charset="0"/>
              </a:rPr>
              <a:t>Rozhodnutí, které má povahu pokynu ohledně dalšího postupu povinného subjektu, jemuž pouze ukládá povinnost "konat" (nikoli již jak), nevymezuje konkrétní práva ani povinnosti a volba plnění je ponechána na další úvaze povinného subjektu, není materiálně vykonatelné.</a:t>
            </a:r>
          </a:p>
        </p:txBody>
      </p:sp>
      <p:sp>
        <p:nvSpPr>
          <p:cNvPr id="185348" name="Rectangle 5"/>
          <p:cNvSpPr>
            <a:spLocks noChangeArrowheads="1"/>
          </p:cNvSpPr>
          <p:nvPr/>
        </p:nvSpPr>
        <p:spPr bwMode="auto">
          <a:xfrm>
            <a:off x="468313" y="1268413"/>
            <a:ext cx="8135937"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Arial Unicode MS" pitchFamily="34" charset="-128"/>
              </a:defRPr>
            </a:lvl1pPr>
            <a:lvl2pPr marL="742950" indent="-285750" algn="l" eaLnBrk="0" hangingPunct="0">
              <a:spcBef>
                <a:spcPct val="20000"/>
              </a:spcBef>
              <a:buChar char="–"/>
              <a:defRPr sz="2800">
                <a:solidFill>
                  <a:schemeClr val="tx1"/>
                </a:solidFill>
                <a:latin typeface="Arial Unicode MS" pitchFamily="34" charset="-128"/>
              </a:defRPr>
            </a:lvl2pPr>
            <a:lvl3pPr marL="1143000" indent="-228600" algn="l" eaLnBrk="0" hangingPunct="0">
              <a:spcBef>
                <a:spcPct val="20000"/>
              </a:spcBef>
              <a:buChar char="•"/>
              <a:defRPr sz="2400">
                <a:solidFill>
                  <a:schemeClr val="tx1"/>
                </a:solidFill>
                <a:latin typeface="Arial Unicode MS" pitchFamily="34" charset="-128"/>
              </a:defRPr>
            </a:lvl3pPr>
            <a:lvl4pPr marL="1600200" indent="-228600" algn="l" eaLnBrk="0" hangingPunct="0">
              <a:spcBef>
                <a:spcPct val="20000"/>
              </a:spcBef>
              <a:buChar char="–"/>
              <a:defRPr sz="2000">
                <a:solidFill>
                  <a:schemeClr val="tx1"/>
                </a:solidFill>
                <a:latin typeface="Arial Unicode MS" pitchFamily="34" charset="-128"/>
              </a:defRPr>
            </a:lvl4pPr>
            <a:lvl5pPr marL="2057400" indent="-228600" algn="l" eaLnBrk="0" hangingPunct="0">
              <a:spcBef>
                <a:spcPct val="20000"/>
              </a:spcBef>
              <a:buChar char="»"/>
              <a:defRPr sz="2000">
                <a:solidFill>
                  <a:schemeClr val="tx1"/>
                </a:solidFill>
                <a:latin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Arial Unicode MS" pitchFamily="34" charset="-128"/>
              </a:defRPr>
            </a:lvl9pPr>
          </a:lstStyle>
          <a:p>
            <a:pPr eaLnBrk="1" hangingPunct="1">
              <a:spcBef>
                <a:spcPct val="0"/>
              </a:spcBef>
              <a:buFontTx/>
              <a:buNone/>
            </a:pPr>
            <a:r>
              <a:rPr lang="cs-CZ" altLang="cs-CZ" sz="2400" b="1" dirty="0">
                <a:solidFill>
                  <a:srgbClr val="FFFF00"/>
                </a:solidFill>
              </a:rPr>
              <a:t>usnesení Nejvyššího soudu ze dne 19. 10. 2011, sp. zn. 20 Cdo 3922/2009</a:t>
            </a:r>
            <a:r>
              <a:rPr lang="cs-CZ" altLang="cs-CZ" sz="2400" dirty="0"/>
              <a:t> (žadatel proti statutárnímu městu Karlovy Vary o nařízení exekuce k vymožení informací)</a:t>
            </a:r>
          </a:p>
        </p:txBody>
      </p:sp>
    </p:spTree>
  </p:cSld>
  <p:clrMapOvr>
    <a:masterClrMapping/>
  </p:clrMapOvr>
  <p:transition spd="med">
    <p:cut/>
    <p:sndAc>
      <p:stSnd>
        <p:snd r:embed="rId2" name="arrow.wav"/>
      </p:stSnd>
    </p:sndAc>
  </p:transition>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ChangeArrowheads="1"/>
          </p:cNvSpPr>
          <p:nvPr>
            <p:ph type="title"/>
          </p:nvPr>
        </p:nvSpPr>
        <p:spPr>
          <a:xfrm>
            <a:off x="457200" y="188913"/>
            <a:ext cx="8229600" cy="854075"/>
          </a:xfrm>
        </p:spPr>
        <p:txBody>
          <a:bodyPr/>
          <a:lstStyle/>
          <a:p>
            <a:pPr eaLnBrk="1" hangingPunct="1"/>
            <a:r>
              <a:rPr lang="cs-CZ" altLang="cs-CZ" sz="3600" b="1" dirty="0" smtClean="0">
                <a:solidFill>
                  <a:srgbClr val="CC0000"/>
                </a:solidFill>
                <a:latin typeface="Arial" charset="0"/>
                <a:cs typeface="Arial" charset="0"/>
              </a:rPr>
              <a:t>§ 17 – Rozsah hrazení nákladů</a:t>
            </a:r>
          </a:p>
        </p:txBody>
      </p:sp>
      <p:sp>
        <p:nvSpPr>
          <p:cNvPr id="186371" name="Rectangle 3"/>
          <p:cNvSpPr>
            <a:spLocks noGrp="1" noChangeArrowheads="1"/>
          </p:cNvSpPr>
          <p:nvPr>
            <p:ph type="body" idx="1"/>
          </p:nvPr>
        </p:nvSpPr>
        <p:spPr>
          <a:xfrm>
            <a:off x="107950" y="1196975"/>
            <a:ext cx="8686800" cy="5616575"/>
          </a:xfrm>
        </p:spPr>
        <p:txBody>
          <a:bodyPr/>
          <a:lstStyle/>
          <a:p>
            <a:pPr marL="715963" indent="-541338" eaLnBrk="1" fontAlgn="t" hangingPunct="1">
              <a:spcBef>
                <a:spcPct val="75000"/>
              </a:spcBef>
              <a:buFontTx/>
              <a:buNone/>
            </a:pPr>
            <a:r>
              <a:rPr lang="cs-CZ" altLang="cs-CZ" sz="2400" dirty="0" smtClean="0">
                <a:latin typeface="Arial" charset="0"/>
                <a:cs typeface="Arial" charset="0"/>
              </a:rPr>
              <a:t>(1)	Povinné subjekty jsou v souvislosti s poskytováním informací oprávněny žádat úhradu ve výši, která nesmí přesáhnout</a:t>
            </a:r>
          </a:p>
          <a:p>
            <a:pPr marL="715963" indent="-541338" algn="just" eaLnBrk="1" fontAlgn="t" hangingPunct="1">
              <a:buFontTx/>
              <a:buNone/>
            </a:pPr>
            <a:r>
              <a:rPr lang="cs-CZ" altLang="cs-CZ" sz="2400" dirty="0" smtClean="0">
                <a:latin typeface="Arial" charset="0"/>
                <a:cs typeface="Arial" charset="0"/>
              </a:rPr>
              <a:t>	- </a:t>
            </a:r>
            <a:r>
              <a:rPr lang="cs-CZ" altLang="cs-CZ" sz="2400" u="sng" dirty="0" smtClean="0">
                <a:latin typeface="Arial" charset="0"/>
                <a:cs typeface="Arial" charset="0"/>
              </a:rPr>
              <a:t>náklady spojené s pořízením kopií</a:t>
            </a:r>
            <a:r>
              <a:rPr lang="cs-CZ" altLang="cs-CZ" sz="2400" dirty="0" smtClean="0">
                <a:latin typeface="Arial" charset="0"/>
                <a:cs typeface="Arial" charset="0"/>
              </a:rPr>
              <a:t>,</a:t>
            </a:r>
          </a:p>
          <a:p>
            <a:pPr marL="715963" indent="-541338" algn="just" eaLnBrk="1" fontAlgn="t" hangingPunct="1">
              <a:buFontTx/>
              <a:buNone/>
            </a:pPr>
            <a:r>
              <a:rPr lang="cs-CZ" altLang="cs-CZ" sz="2400" dirty="0" smtClean="0">
                <a:latin typeface="Arial" charset="0"/>
                <a:cs typeface="Arial" charset="0"/>
              </a:rPr>
              <a:t>	- </a:t>
            </a:r>
            <a:r>
              <a:rPr lang="cs-CZ" altLang="cs-CZ" sz="2400" u="sng" dirty="0" smtClean="0">
                <a:latin typeface="Arial" charset="0"/>
                <a:cs typeface="Arial" charset="0"/>
              </a:rPr>
              <a:t>opatřením technických nosičů dat</a:t>
            </a:r>
            <a:r>
              <a:rPr lang="cs-CZ" altLang="cs-CZ" sz="2400" dirty="0" smtClean="0">
                <a:latin typeface="Arial" charset="0"/>
                <a:cs typeface="Arial" charset="0"/>
              </a:rPr>
              <a:t> a</a:t>
            </a:r>
          </a:p>
          <a:p>
            <a:pPr marL="715963" indent="-541338" algn="just" eaLnBrk="1" fontAlgn="t" hangingPunct="1">
              <a:buFontTx/>
              <a:buNone/>
            </a:pPr>
            <a:r>
              <a:rPr lang="cs-CZ" altLang="cs-CZ" sz="2400" dirty="0" smtClean="0">
                <a:latin typeface="Arial" charset="0"/>
                <a:cs typeface="Arial" charset="0"/>
              </a:rPr>
              <a:t>	- </a:t>
            </a:r>
            <a:r>
              <a:rPr lang="cs-CZ" altLang="cs-CZ" sz="2400" u="sng" dirty="0" smtClean="0">
                <a:latin typeface="Arial" charset="0"/>
                <a:cs typeface="Arial" charset="0"/>
              </a:rPr>
              <a:t>odesláním informací žadateli</a:t>
            </a:r>
            <a:r>
              <a:rPr lang="cs-CZ" altLang="cs-CZ" sz="2400" dirty="0" smtClean="0">
                <a:latin typeface="Arial" charset="0"/>
                <a:cs typeface="Arial" charset="0"/>
              </a:rPr>
              <a:t>. </a:t>
            </a:r>
          </a:p>
          <a:p>
            <a:pPr marL="715963" indent="-541338" algn="just" eaLnBrk="1" fontAlgn="t" hangingPunct="1">
              <a:spcBef>
                <a:spcPct val="50000"/>
              </a:spcBef>
              <a:buFontTx/>
              <a:buNone/>
            </a:pPr>
            <a:r>
              <a:rPr lang="cs-CZ" altLang="cs-CZ" sz="2400" dirty="0" smtClean="0">
                <a:latin typeface="Arial" charset="0"/>
                <a:cs typeface="Arial" charset="0"/>
              </a:rPr>
              <a:t>	Povinný subjekt může vyžádat i </a:t>
            </a:r>
            <a:r>
              <a:rPr lang="cs-CZ" altLang="cs-CZ" sz="2400" u="sng" dirty="0" smtClean="0">
                <a:latin typeface="Arial" charset="0"/>
                <a:cs typeface="Arial" charset="0"/>
              </a:rPr>
              <a:t>úhradu za mimořádně rozsáhlé vyhledání informací</a:t>
            </a:r>
            <a:r>
              <a:rPr lang="cs-CZ" altLang="cs-CZ" sz="2400" dirty="0" smtClean="0">
                <a:latin typeface="Arial" charset="0"/>
                <a:cs typeface="Arial" charset="0"/>
              </a:rPr>
              <a:t>. </a:t>
            </a:r>
          </a:p>
          <a:p>
            <a:pPr marL="715963" indent="-541338" eaLnBrk="1" fontAlgn="t" hangingPunct="1">
              <a:spcBef>
                <a:spcPct val="50000"/>
              </a:spcBef>
              <a:buFontTx/>
              <a:buNone/>
            </a:pPr>
            <a:r>
              <a:rPr lang="cs-CZ" altLang="cs-CZ" sz="2400" dirty="0" smtClean="0">
                <a:solidFill>
                  <a:srgbClr val="FFFF00"/>
                </a:solidFill>
                <a:latin typeface="Arial" charset="0"/>
                <a:cs typeface="Arial" charset="0"/>
              </a:rPr>
              <a:t>→ </a:t>
            </a:r>
            <a:r>
              <a:rPr lang="cs-CZ" altLang="cs-CZ" sz="2400" i="1" dirty="0" smtClean="0">
                <a:solidFill>
                  <a:srgbClr val="FFFF00"/>
                </a:solidFill>
                <a:latin typeface="Arial" charset="0"/>
                <a:cs typeface="Arial" charset="0"/>
              </a:rPr>
              <a:t>prováděcí nařízení vlády č. 173/2006 Sb. </a:t>
            </a:r>
            <a:r>
              <a:rPr lang="cs-CZ" altLang="cs-CZ" sz="2400" dirty="0" smtClean="0">
                <a:solidFill>
                  <a:srgbClr val="FFFF00"/>
                </a:solidFill>
                <a:latin typeface="Arial" charset="0"/>
                <a:cs typeface="Arial" charset="0"/>
              </a:rPr>
              <a:t>→ </a:t>
            </a:r>
            <a:r>
              <a:rPr lang="cs-CZ" altLang="cs-CZ" sz="2400" b="1" u="sng" dirty="0" smtClean="0">
                <a:solidFill>
                  <a:srgbClr val="FFFF00"/>
                </a:solidFill>
                <a:latin typeface="Arial" charset="0"/>
                <a:cs typeface="Arial" charset="0"/>
              </a:rPr>
              <a:t>sazebník</a:t>
            </a:r>
            <a:endParaRPr lang="cs-CZ" altLang="cs-CZ" sz="2400" b="1" i="1" u="sng" dirty="0" smtClean="0">
              <a:solidFill>
                <a:srgbClr val="FFFF00"/>
              </a:solidFill>
              <a:latin typeface="Arial" charset="0"/>
              <a:cs typeface="Arial" charset="0"/>
            </a:endParaRPr>
          </a:p>
          <a:p>
            <a:pPr marL="715963" indent="-541338" algn="just" eaLnBrk="1" fontAlgn="t" hangingPunct="1">
              <a:spcBef>
                <a:spcPct val="75000"/>
              </a:spcBef>
              <a:buFontTx/>
              <a:buNone/>
            </a:pPr>
            <a:r>
              <a:rPr lang="cs-CZ" altLang="cs-CZ" sz="2400" dirty="0" smtClean="0">
                <a:latin typeface="Arial" charset="0"/>
                <a:cs typeface="Arial" charset="0"/>
              </a:rPr>
              <a:t>(2)	Pokud byla v licenční smlouvě sjednána odměna, nelze požadovat úhradu nákladů. </a:t>
            </a:r>
          </a:p>
        </p:txBody>
      </p:sp>
    </p:spTree>
  </p:cSld>
  <p:clrMapOvr>
    <a:masterClrMapping/>
  </p:clrMapOvr>
  <p:transition spd="med">
    <p:cut/>
    <p:sndAc>
      <p:stSnd>
        <p:snd r:embed="rId2" name="arrow.wav"/>
      </p:stSnd>
    </p:sndAc>
  </p:transition>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a:xfrm>
            <a:off x="206375" y="117475"/>
            <a:ext cx="8686800" cy="1008063"/>
          </a:xfrm>
        </p:spPr>
        <p:txBody>
          <a:bodyPr/>
          <a:lstStyle/>
          <a:p>
            <a:pPr eaLnBrk="1" hangingPunct="1"/>
            <a:r>
              <a:rPr lang="cs-CZ" altLang="cs-CZ" sz="4000" b="1" dirty="0" smtClean="0">
                <a:solidFill>
                  <a:srgbClr val="CC0000"/>
                </a:solidFill>
                <a:latin typeface="Arial" charset="0"/>
                <a:cs typeface="Arial" charset="0"/>
              </a:rPr>
              <a:t>Povinně zveřejňované informace</a:t>
            </a:r>
          </a:p>
        </p:txBody>
      </p:sp>
      <p:sp>
        <p:nvSpPr>
          <p:cNvPr id="372739" name="Rectangle 3"/>
          <p:cNvSpPr>
            <a:spLocks noChangeArrowheads="1"/>
          </p:cNvSpPr>
          <p:nvPr/>
        </p:nvSpPr>
        <p:spPr bwMode="auto">
          <a:xfrm>
            <a:off x="539750" y="3213100"/>
            <a:ext cx="8208963" cy="2585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defRPr/>
            </a:pPr>
            <a:r>
              <a:rPr lang="cs-CZ" sz="2700" i="1" dirty="0" smtClean="0">
                <a:solidFill>
                  <a:schemeClr val="tx1"/>
                </a:solidFill>
                <a:cs typeface="+mn-cs"/>
              </a:rPr>
              <a:t>Poskytování </a:t>
            </a:r>
            <a:r>
              <a:rPr lang="cs-CZ" sz="2700" i="1" dirty="0">
                <a:solidFill>
                  <a:schemeClr val="tx1"/>
                </a:solidFill>
                <a:cs typeface="+mn-cs"/>
              </a:rPr>
              <a:t>informací o činnosti orgánů veřejné </a:t>
            </a:r>
            <a:r>
              <a:rPr lang="cs-CZ" sz="2700" i="1" dirty="0" smtClean="0">
                <a:solidFill>
                  <a:schemeClr val="tx1"/>
                </a:solidFill>
                <a:cs typeface="+mn-cs"/>
              </a:rPr>
              <a:t>moci je </a:t>
            </a:r>
            <a:r>
              <a:rPr lang="cs-CZ" sz="2700" i="1" dirty="0">
                <a:solidFill>
                  <a:schemeClr val="tx1"/>
                </a:solidFill>
                <a:cs typeface="+mn-cs"/>
              </a:rPr>
              <a:t>v našem civilizačním prostoru obecným standardem demokratických právních států,</a:t>
            </a:r>
          </a:p>
          <a:p>
            <a:pPr algn="l">
              <a:defRPr/>
            </a:pPr>
            <a:r>
              <a:rPr lang="cs-CZ" sz="2700" i="1" dirty="0">
                <a:solidFill>
                  <a:schemeClr val="tx1"/>
                </a:solidFill>
                <a:cs typeface="+mn-cs"/>
              </a:rPr>
              <a:t>který logicky vyžaduje jisté finanční zatížení orgánů veřejné </a:t>
            </a:r>
            <a:r>
              <a:rPr lang="cs-CZ" sz="2700" i="1" dirty="0" smtClean="0">
                <a:solidFill>
                  <a:schemeClr val="tx1"/>
                </a:solidFill>
                <a:cs typeface="+mn-cs"/>
              </a:rPr>
              <a:t>správy, což předpokládala již důvodová zpráva k InfZ...</a:t>
            </a:r>
          </a:p>
        </p:txBody>
      </p:sp>
      <p:sp>
        <p:nvSpPr>
          <p:cNvPr id="145412" name="Rectangle 4"/>
          <p:cNvSpPr>
            <a:spLocks noChangeArrowheads="1"/>
          </p:cNvSpPr>
          <p:nvPr/>
        </p:nvSpPr>
        <p:spPr bwMode="auto">
          <a:xfrm>
            <a:off x="2339726" y="1723455"/>
            <a:ext cx="6408738"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Arial Unicode MS" pitchFamily="34" charset="-128"/>
              </a:defRPr>
            </a:lvl1pPr>
            <a:lvl2pPr marL="742950" indent="-285750" algn="l" eaLnBrk="0" hangingPunct="0">
              <a:spcBef>
                <a:spcPct val="20000"/>
              </a:spcBef>
              <a:buChar char="–"/>
              <a:defRPr sz="2800">
                <a:solidFill>
                  <a:schemeClr val="tx1"/>
                </a:solidFill>
                <a:latin typeface="Arial Unicode MS" pitchFamily="34" charset="-128"/>
              </a:defRPr>
            </a:lvl2pPr>
            <a:lvl3pPr marL="1143000" indent="-228600" algn="l" eaLnBrk="0" hangingPunct="0">
              <a:spcBef>
                <a:spcPct val="20000"/>
              </a:spcBef>
              <a:buChar char="•"/>
              <a:defRPr sz="2400">
                <a:solidFill>
                  <a:schemeClr val="tx1"/>
                </a:solidFill>
                <a:latin typeface="Arial Unicode MS" pitchFamily="34" charset="-128"/>
              </a:defRPr>
            </a:lvl3pPr>
            <a:lvl4pPr marL="1600200" indent="-228600" algn="l" eaLnBrk="0" hangingPunct="0">
              <a:spcBef>
                <a:spcPct val="20000"/>
              </a:spcBef>
              <a:buChar char="–"/>
              <a:defRPr sz="2000">
                <a:solidFill>
                  <a:schemeClr val="tx1"/>
                </a:solidFill>
                <a:latin typeface="Arial Unicode MS" pitchFamily="34" charset="-128"/>
              </a:defRPr>
            </a:lvl4pPr>
            <a:lvl5pPr marL="2057400" indent="-228600" algn="l" eaLnBrk="0" hangingPunct="0">
              <a:spcBef>
                <a:spcPct val="20000"/>
              </a:spcBef>
              <a:buChar char="»"/>
              <a:defRPr sz="2000">
                <a:solidFill>
                  <a:schemeClr val="tx1"/>
                </a:solidFill>
                <a:latin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Arial Unicode MS" pitchFamily="34" charset="-128"/>
              </a:defRPr>
            </a:lvl9pPr>
          </a:lstStyle>
          <a:p>
            <a:pPr eaLnBrk="1" hangingPunct="1">
              <a:spcBef>
                <a:spcPct val="0"/>
              </a:spcBef>
              <a:buFontTx/>
              <a:buNone/>
            </a:pPr>
            <a:r>
              <a:rPr lang="cs-CZ" altLang="cs-CZ" sz="2400" b="1" dirty="0">
                <a:solidFill>
                  <a:srgbClr val="FFFF00"/>
                </a:solidFill>
              </a:rPr>
              <a:t>Rozsudek </a:t>
            </a:r>
            <a:r>
              <a:rPr lang="cs-CZ" altLang="cs-CZ" sz="2400" b="1" dirty="0" smtClean="0">
                <a:solidFill>
                  <a:srgbClr val="FFFF00"/>
                </a:solidFill>
                <a:latin typeface="Arial" charset="0"/>
              </a:rPr>
              <a:t>NSS </a:t>
            </a:r>
            <a:r>
              <a:rPr lang="cs-CZ" altLang="cs-CZ" sz="2400" dirty="0" smtClean="0">
                <a:solidFill>
                  <a:srgbClr val="FFFF00"/>
                </a:solidFill>
                <a:latin typeface="Arial" charset="0"/>
              </a:rPr>
              <a:t>z </a:t>
            </a:r>
            <a:r>
              <a:rPr lang="pt-BR" altLang="cs-CZ" sz="2400" dirty="0" smtClean="0">
                <a:solidFill>
                  <a:srgbClr val="FFFF00"/>
                </a:solidFill>
                <a:latin typeface="Arial" charset="0"/>
              </a:rPr>
              <a:t>27.</a:t>
            </a:r>
            <a:r>
              <a:rPr lang="cs-CZ" altLang="cs-CZ" sz="2400" dirty="0" smtClean="0">
                <a:solidFill>
                  <a:srgbClr val="FFFF00"/>
                </a:solidFill>
                <a:latin typeface="Arial" charset="0"/>
              </a:rPr>
              <a:t> </a:t>
            </a:r>
            <a:r>
              <a:rPr lang="pt-BR" altLang="cs-CZ" sz="2400" dirty="0" smtClean="0">
                <a:solidFill>
                  <a:srgbClr val="FFFF00"/>
                </a:solidFill>
                <a:latin typeface="Arial" charset="0"/>
              </a:rPr>
              <a:t>6.</a:t>
            </a:r>
            <a:r>
              <a:rPr lang="cs-CZ" altLang="cs-CZ" sz="2400" dirty="0" smtClean="0">
                <a:solidFill>
                  <a:srgbClr val="FFFF00"/>
                </a:solidFill>
                <a:latin typeface="Arial" charset="0"/>
              </a:rPr>
              <a:t> 20</a:t>
            </a:r>
            <a:r>
              <a:rPr lang="pt-BR" altLang="cs-CZ" sz="2400" dirty="0" smtClean="0">
                <a:solidFill>
                  <a:srgbClr val="FFFF00"/>
                </a:solidFill>
                <a:latin typeface="Arial" charset="0"/>
              </a:rPr>
              <a:t>07</a:t>
            </a:r>
            <a:r>
              <a:rPr lang="cs-CZ" altLang="cs-CZ" sz="2400" dirty="0" smtClean="0">
                <a:solidFill>
                  <a:srgbClr val="FFFF00"/>
                </a:solidFill>
                <a:latin typeface="Arial" charset="0"/>
              </a:rPr>
              <a:t>, </a:t>
            </a:r>
            <a:r>
              <a:rPr lang="pt-BR" altLang="cs-CZ" sz="2400" b="1" dirty="0">
                <a:solidFill>
                  <a:srgbClr val="FFFF00"/>
                </a:solidFill>
                <a:latin typeface="Arial" charset="0"/>
              </a:rPr>
              <a:t>6 As 79/2006</a:t>
            </a:r>
            <a:r>
              <a:rPr lang="cs-CZ" altLang="cs-CZ" sz="2400" b="1" dirty="0">
                <a:solidFill>
                  <a:srgbClr val="FFFF00"/>
                </a:solidFill>
                <a:latin typeface="Arial" charset="0"/>
              </a:rPr>
              <a:t> </a:t>
            </a:r>
            <a:r>
              <a:rPr lang="cs-CZ" altLang="cs-CZ" sz="2000" dirty="0">
                <a:solidFill>
                  <a:srgbClr val="FFFF00"/>
                </a:solidFill>
                <a:latin typeface="Arial" charset="0"/>
              </a:rPr>
              <a:t>(1342/2007 Sb. NSS, obec Smečno</a:t>
            </a:r>
            <a:r>
              <a:rPr lang="cs-CZ" altLang="cs-CZ" sz="2000" dirty="0" smtClean="0">
                <a:solidFill>
                  <a:srgbClr val="FFFF00"/>
                </a:solidFill>
                <a:latin typeface="Arial" charset="0"/>
              </a:rPr>
              <a:t>)</a:t>
            </a:r>
            <a:endParaRPr lang="cs-CZ" altLang="cs-CZ" sz="2400" dirty="0">
              <a:solidFill>
                <a:srgbClr val="FFFF00"/>
              </a:solidFill>
            </a:endParaRPr>
          </a:p>
        </p:txBody>
      </p:sp>
      <p:pic>
        <p:nvPicPr>
          <p:cNvPr id="145413" name="Picture 5" descr="sbirka_2004_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1290638"/>
            <a:ext cx="1295400" cy="170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40034719"/>
      </p:ext>
    </p:extLst>
  </p:cSld>
  <p:clrMapOvr>
    <a:masterClrMapping/>
  </p:clrMapOvr>
  <p:transition spd="med">
    <p:cut/>
    <p:sndAc>
      <p:stSnd>
        <p:snd r:embed="rId2" name="arrow.wav"/>
      </p:stSnd>
    </p:sndAc>
  </p:transition>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457200" y="117475"/>
            <a:ext cx="8229600" cy="1008063"/>
          </a:xfrm>
        </p:spPr>
        <p:txBody>
          <a:bodyPr/>
          <a:lstStyle/>
          <a:p>
            <a:pPr eaLnBrk="1" hangingPunct="1"/>
            <a:r>
              <a:rPr lang="cs-CZ" altLang="cs-CZ" b="1" smtClean="0">
                <a:solidFill>
                  <a:srgbClr val="CC0000"/>
                </a:solidFill>
                <a:latin typeface="Arial" charset="0"/>
                <a:cs typeface="Arial" charset="0"/>
              </a:rPr>
              <a:t>Vztah k jiným zákonům</a:t>
            </a:r>
          </a:p>
        </p:txBody>
      </p:sp>
      <p:sp>
        <p:nvSpPr>
          <p:cNvPr id="372739" name="Rectangle 3"/>
          <p:cNvSpPr>
            <a:spLocks noChangeArrowheads="1"/>
          </p:cNvSpPr>
          <p:nvPr/>
        </p:nvSpPr>
        <p:spPr bwMode="auto">
          <a:xfrm>
            <a:off x="467544" y="3140968"/>
            <a:ext cx="8280400" cy="3354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ts val="1800"/>
              </a:spcBef>
              <a:defRPr/>
            </a:pPr>
            <a:r>
              <a:rPr lang="cs-CZ" sz="2600" i="1" dirty="0" smtClean="0">
                <a:solidFill>
                  <a:schemeClr val="tx1"/>
                </a:solidFill>
                <a:cs typeface="+mn-cs"/>
              </a:rPr>
              <a:t>ČSN vydávané ÚNMZ jsou informací dle InfZ.</a:t>
            </a:r>
          </a:p>
          <a:p>
            <a:pPr algn="l">
              <a:spcBef>
                <a:spcPts val="1800"/>
              </a:spcBef>
              <a:defRPr/>
            </a:pPr>
            <a:r>
              <a:rPr lang="cs-CZ" sz="2600" i="1" dirty="0">
                <a:solidFill>
                  <a:schemeClr val="tx1"/>
                </a:solidFill>
                <a:cs typeface="+mn-cs"/>
              </a:rPr>
              <a:t>Zákon č. 22/1997 Sb., o technických požadavcích na výrobky, </a:t>
            </a:r>
            <a:r>
              <a:rPr lang="cs-CZ" sz="2600" i="1" dirty="0" smtClean="0">
                <a:solidFill>
                  <a:schemeClr val="tx1"/>
                </a:solidFill>
                <a:cs typeface="+mn-cs"/>
              </a:rPr>
              <a:t>není zvláštní úpravou dle § </a:t>
            </a:r>
            <a:r>
              <a:rPr lang="cs-CZ" sz="2600" i="1" dirty="0">
                <a:solidFill>
                  <a:schemeClr val="tx1"/>
                </a:solidFill>
                <a:cs typeface="+mn-cs"/>
              </a:rPr>
              <a:t>2 odst. 3 </a:t>
            </a:r>
            <a:r>
              <a:rPr lang="cs-CZ" sz="2600" i="1" dirty="0" smtClean="0">
                <a:solidFill>
                  <a:schemeClr val="tx1"/>
                </a:solidFill>
                <a:cs typeface="+mn-cs"/>
              </a:rPr>
              <a:t>InfZ</a:t>
            </a:r>
          </a:p>
          <a:p>
            <a:pPr algn="l">
              <a:spcBef>
                <a:spcPts val="1800"/>
              </a:spcBef>
              <a:defRPr/>
            </a:pPr>
            <a:r>
              <a:rPr lang="cs-CZ" sz="2600" i="1" dirty="0" smtClean="0">
                <a:solidFill>
                  <a:schemeClr val="tx1"/>
                </a:solidFill>
                <a:cs typeface="+mn-cs"/>
              </a:rPr>
              <a:t>§ 196/2 StavZ, </a:t>
            </a:r>
            <a:r>
              <a:rPr lang="cs-CZ" sz="2600" i="1" dirty="0">
                <a:solidFill>
                  <a:schemeClr val="tx1"/>
                </a:solidFill>
                <a:cs typeface="+mn-cs"/>
              </a:rPr>
              <a:t>podle kterého </a:t>
            </a:r>
            <a:r>
              <a:rPr lang="cs-CZ" sz="2600" i="1" dirty="0" smtClean="0">
                <a:solidFill>
                  <a:schemeClr val="tx1"/>
                </a:solidFill>
                <a:cs typeface="+mn-cs"/>
              </a:rPr>
              <a:t>musí </a:t>
            </a:r>
            <a:r>
              <a:rPr lang="cs-CZ" sz="2600" i="1" dirty="0">
                <a:solidFill>
                  <a:schemeClr val="tx1"/>
                </a:solidFill>
                <a:cs typeface="+mn-cs"/>
              </a:rPr>
              <a:t>být </a:t>
            </a:r>
            <a:r>
              <a:rPr lang="cs-CZ" sz="2600" i="1" dirty="0" smtClean="0">
                <a:solidFill>
                  <a:schemeClr val="tx1"/>
                </a:solidFill>
                <a:cs typeface="+mn-cs"/>
              </a:rPr>
              <a:t>technické normy, na které odkazuje právní řád, bezplatně </a:t>
            </a:r>
            <a:r>
              <a:rPr lang="cs-CZ" sz="2600" i="1" dirty="0">
                <a:solidFill>
                  <a:schemeClr val="tx1"/>
                </a:solidFill>
                <a:cs typeface="+mn-cs"/>
              </a:rPr>
              <a:t>veřejně </a:t>
            </a:r>
            <a:r>
              <a:rPr lang="cs-CZ" sz="2600" i="1" dirty="0" smtClean="0">
                <a:solidFill>
                  <a:schemeClr val="tx1"/>
                </a:solidFill>
                <a:cs typeface="+mn-cs"/>
              </a:rPr>
              <a:t>přístupné, </a:t>
            </a:r>
            <a:r>
              <a:rPr lang="cs-CZ" sz="2600" i="1" dirty="0">
                <a:solidFill>
                  <a:schemeClr val="tx1"/>
                </a:solidFill>
                <a:cs typeface="+mn-cs"/>
              </a:rPr>
              <a:t>je zvláštní právní úpravou </a:t>
            </a:r>
            <a:r>
              <a:rPr lang="cs-CZ" sz="2600" i="1" dirty="0" smtClean="0">
                <a:solidFill>
                  <a:schemeClr val="tx1"/>
                </a:solidFill>
                <a:cs typeface="+mn-cs"/>
              </a:rPr>
              <a:t>k § 5/8 </a:t>
            </a:r>
            <a:r>
              <a:rPr lang="cs-CZ" sz="2600" i="1" dirty="0" err="1" smtClean="0">
                <a:solidFill>
                  <a:schemeClr val="tx1"/>
                </a:solidFill>
                <a:cs typeface="+mn-cs"/>
              </a:rPr>
              <a:t>ZoTPV</a:t>
            </a:r>
            <a:r>
              <a:rPr lang="cs-CZ" sz="2600" i="1" dirty="0" smtClean="0">
                <a:solidFill>
                  <a:schemeClr val="tx1"/>
                </a:solidFill>
                <a:cs typeface="+mn-cs"/>
              </a:rPr>
              <a:t>,    a </a:t>
            </a:r>
            <a:r>
              <a:rPr lang="cs-CZ" sz="2600" i="1" dirty="0">
                <a:solidFill>
                  <a:schemeClr val="tx1"/>
                </a:solidFill>
                <a:cs typeface="+mn-cs"/>
              </a:rPr>
              <a:t>uplatní se přednostně</a:t>
            </a:r>
            <a:r>
              <a:rPr lang="cs-CZ" sz="2600" i="1" dirty="0" smtClean="0">
                <a:solidFill>
                  <a:schemeClr val="tx1"/>
                </a:solidFill>
                <a:cs typeface="+mn-cs"/>
              </a:rPr>
              <a:t>. </a:t>
            </a:r>
            <a:r>
              <a:rPr lang="cs-CZ" sz="2600" b="1" dirty="0" smtClean="0">
                <a:solidFill>
                  <a:srgbClr val="FFFF00"/>
                </a:solidFill>
                <a:latin typeface="Calibri"/>
                <a:cs typeface="+mn-cs"/>
              </a:rPr>
              <a:t>→ normy se poskytnou zdarma</a:t>
            </a:r>
            <a:endParaRPr lang="cs-CZ" sz="2600" b="1" dirty="0">
              <a:solidFill>
                <a:srgbClr val="FFFF00"/>
              </a:solidFill>
              <a:effectLst>
                <a:outerShdw blurRad="38100" dist="38100" dir="2700000" algn="tl">
                  <a:srgbClr val="000000"/>
                </a:outerShdw>
              </a:effectLst>
              <a:cs typeface="+mn-cs"/>
            </a:endParaRPr>
          </a:p>
        </p:txBody>
      </p:sp>
      <p:sp>
        <p:nvSpPr>
          <p:cNvPr id="55300" name="Rectangle 4"/>
          <p:cNvSpPr>
            <a:spLocks noChangeArrowheads="1"/>
          </p:cNvSpPr>
          <p:nvPr/>
        </p:nvSpPr>
        <p:spPr bwMode="auto">
          <a:xfrm>
            <a:off x="2268538" y="1268413"/>
            <a:ext cx="6551612" cy="14311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Arial Unicode MS" pitchFamily="34" charset="-128"/>
              </a:defRPr>
            </a:lvl1pPr>
            <a:lvl2pPr marL="742950" indent="-285750" algn="l" eaLnBrk="0" hangingPunct="0">
              <a:spcBef>
                <a:spcPct val="20000"/>
              </a:spcBef>
              <a:buChar char="–"/>
              <a:defRPr sz="2800">
                <a:solidFill>
                  <a:schemeClr val="tx1"/>
                </a:solidFill>
                <a:latin typeface="Arial Unicode MS" pitchFamily="34" charset="-128"/>
              </a:defRPr>
            </a:lvl2pPr>
            <a:lvl3pPr marL="1143000" indent="-228600" algn="l" eaLnBrk="0" hangingPunct="0">
              <a:spcBef>
                <a:spcPct val="20000"/>
              </a:spcBef>
              <a:buChar char="•"/>
              <a:defRPr sz="2400">
                <a:solidFill>
                  <a:schemeClr val="tx1"/>
                </a:solidFill>
                <a:latin typeface="Arial Unicode MS" pitchFamily="34" charset="-128"/>
              </a:defRPr>
            </a:lvl3pPr>
            <a:lvl4pPr marL="1600200" indent="-228600" algn="l" eaLnBrk="0" hangingPunct="0">
              <a:spcBef>
                <a:spcPct val="20000"/>
              </a:spcBef>
              <a:buChar char="–"/>
              <a:defRPr sz="2000">
                <a:solidFill>
                  <a:schemeClr val="tx1"/>
                </a:solidFill>
                <a:latin typeface="Arial Unicode MS" pitchFamily="34" charset="-128"/>
              </a:defRPr>
            </a:lvl4pPr>
            <a:lvl5pPr marL="2057400" indent="-228600" algn="l" eaLnBrk="0" hangingPunct="0">
              <a:spcBef>
                <a:spcPct val="20000"/>
              </a:spcBef>
              <a:buChar char="»"/>
              <a:defRPr sz="2000">
                <a:solidFill>
                  <a:schemeClr val="tx1"/>
                </a:solidFill>
                <a:latin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Arial Unicode MS" pitchFamily="34" charset="-128"/>
              </a:defRPr>
            </a:lvl9pPr>
          </a:lstStyle>
          <a:p>
            <a:pPr eaLnBrk="1" hangingPunct="1">
              <a:spcBef>
                <a:spcPct val="0"/>
              </a:spcBef>
              <a:buFontTx/>
              <a:buNone/>
            </a:pPr>
            <a:r>
              <a:rPr lang="cs-CZ" altLang="cs-CZ" sz="2400" b="1" dirty="0">
                <a:solidFill>
                  <a:srgbClr val="FFFF00"/>
                </a:solidFill>
              </a:rPr>
              <a:t>Rozsudek NSS</a:t>
            </a:r>
            <a:r>
              <a:rPr lang="cs-CZ" altLang="cs-CZ" sz="2400" b="1" dirty="0">
                <a:solidFill>
                  <a:srgbClr val="FFFF00"/>
                </a:solidFill>
                <a:latin typeface="Tahoma" pitchFamily="34" charset="0"/>
              </a:rPr>
              <a:t> z </a:t>
            </a:r>
            <a:r>
              <a:rPr lang="cs-CZ" altLang="cs-CZ" sz="2400" b="1" dirty="0" smtClean="0">
                <a:solidFill>
                  <a:srgbClr val="FFFF00"/>
                </a:solidFill>
                <a:latin typeface="Tahoma" pitchFamily="34" charset="0"/>
              </a:rPr>
              <a:t>28</a:t>
            </a:r>
            <a:r>
              <a:rPr lang="cs-CZ" altLang="cs-CZ" sz="2400" b="1" dirty="0" smtClean="0">
                <a:solidFill>
                  <a:srgbClr val="FFFF00"/>
                </a:solidFill>
              </a:rPr>
              <a:t>. 5. 2015, </a:t>
            </a:r>
            <a:r>
              <a:rPr lang="cs-CZ" altLang="cs-CZ" sz="2400" b="1" dirty="0">
                <a:solidFill>
                  <a:srgbClr val="FFFF00"/>
                </a:solidFill>
              </a:rPr>
              <a:t>1 A</a:t>
            </a:r>
            <a:r>
              <a:rPr lang="cs-CZ" altLang="cs-CZ" sz="2400" b="1" dirty="0">
                <a:solidFill>
                  <a:srgbClr val="FFFF00"/>
                </a:solidFill>
                <a:latin typeface="Tahoma" pitchFamily="34" charset="0"/>
              </a:rPr>
              <a:t>s</a:t>
            </a:r>
            <a:r>
              <a:rPr lang="cs-CZ" altLang="cs-CZ" sz="2400" b="1" dirty="0">
                <a:solidFill>
                  <a:srgbClr val="FFFF00"/>
                </a:solidFill>
              </a:rPr>
              <a:t> </a:t>
            </a:r>
            <a:r>
              <a:rPr lang="cs-CZ" altLang="cs-CZ" sz="2400" b="1" dirty="0" smtClean="0">
                <a:solidFill>
                  <a:srgbClr val="FFFF00"/>
                </a:solidFill>
              </a:rPr>
              <a:t>162/2014</a:t>
            </a:r>
            <a:endParaRPr lang="cs-CZ" altLang="cs-CZ" sz="2400" b="1" dirty="0">
              <a:solidFill>
                <a:srgbClr val="FFFF00"/>
              </a:solidFill>
            </a:endParaRPr>
          </a:p>
          <a:p>
            <a:pPr eaLnBrk="1" hangingPunct="1">
              <a:spcBef>
                <a:spcPct val="0"/>
              </a:spcBef>
              <a:buFontTx/>
              <a:buNone/>
            </a:pPr>
            <a:r>
              <a:rPr lang="cs-CZ" altLang="cs-CZ" sz="2400" dirty="0" smtClean="0">
                <a:solidFill>
                  <a:srgbClr val="FFFF00"/>
                </a:solidFill>
              </a:rPr>
              <a:t>(3</a:t>
            </a:r>
            <a:r>
              <a:rPr lang="cs-CZ" altLang="cs-CZ" sz="2400" dirty="0" smtClean="0">
                <a:solidFill>
                  <a:srgbClr val="FFFF00"/>
                </a:solidFill>
                <a:latin typeface="Arial" charset="0"/>
              </a:rPr>
              <a:t>276/2015 </a:t>
            </a:r>
            <a:r>
              <a:rPr lang="cs-CZ" altLang="cs-CZ" sz="2400" dirty="0">
                <a:solidFill>
                  <a:srgbClr val="FFFF00"/>
                </a:solidFill>
                <a:latin typeface="Arial" charset="0"/>
              </a:rPr>
              <a:t>Sb. NSS)</a:t>
            </a:r>
            <a:endParaRPr lang="cs-CZ" altLang="cs-CZ" sz="2400" dirty="0">
              <a:solidFill>
                <a:srgbClr val="FFFF00"/>
              </a:solidFill>
            </a:endParaRPr>
          </a:p>
          <a:p>
            <a:pPr eaLnBrk="1" hangingPunct="1">
              <a:spcBef>
                <a:spcPts val="1800"/>
              </a:spcBef>
              <a:buFontTx/>
              <a:buNone/>
            </a:pPr>
            <a:r>
              <a:rPr lang="cs-CZ" altLang="cs-CZ" sz="2400" dirty="0"/>
              <a:t>Žadatel </a:t>
            </a:r>
            <a:r>
              <a:rPr lang="cs-CZ" altLang="cs-CZ" sz="2400" dirty="0">
                <a:latin typeface="Tahoma" pitchFamily="34" charset="0"/>
              </a:rPr>
              <a:t>proti </a:t>
            </a:r>
            <a:r>
              <a:rPr lang="cs-CZ" altLang="cs-CZ" sz="2400" dirty="0" smtClean="0">
                <a:latin typeface="Tahoma" pitchFamily="34" charset="0"/>
              </a:rPr>
              <a:t>MPO, ÚNMZ o poskytnutí ČSN</a:t>
            </a:r>
            <a:endParaRPr lang="cs-CZ" altLang="cs-CZ" sz="2400" dirty="0">
              <a:latin typeface="Tahoma" pitchFamily="34" charset="0"/>
            </a:endParaRPr>
          </a:p>
        </p:txBody>
      </p:sp>
      <p:pic>
        <p:nvPicPr>
          <p:cNvPr id="55301" name="Picture 5" descr="sbirka_2004_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1196752"/>
            <a:ext cx="1293812" cy="170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84767456"/>
      </p:ext>
    </p:extLst>
  </p:cSld>
  <p:clrMapOvr>
    <a:masterClrMapping/>
  </p:clrMapOvr>
  <p:transition spd="med">
    <p:cut/>
    <p:sndAc>
      <p:stSnd>
        <p:snd r:embed="rId2" name="arrow.wav"/>
      </p:stSnd>
    </p:sndAc>
  </p:transition>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ChangeArrowheads="1"/>
          </p:cNvSpPr>
          <p:nvPr>
            <p:ph type="title"/>
          </p:nvPr>
        </p:nvSpPr>
        <p:spPr>
          <a:xfrm>
            <a:off x="395536" y="198661"/>
            <a:ext cx="8229600" cy="854075"/>
          </a:xfrm>
        </p:spPr>
        <p:txBody>
          <a:bodyPr/>
          <a:lstStyle/>
          <a:p>
            <a:pPr eaLnBrk="1" hangingPunct="1"/>
            <a:r>
              <a:rPr lang="cs-CZ" altLang="cs-CZ" sz="3600" b="1" dirty="0" smtClean="0">
                <a:solidFill>
                  <a:srgbClr val="CC0000"/>
                </a:solidFill>
                <a:latin typeface="Arial" charset="0"/>
                <a:cs typeface="Arial" charset="0"/>
              </a:rPr>
              <a:t>§ 17 – Způsob hrazení nákladů</a:t>
            </a:r>
          </a:p>
        </p:txBody>
      </p:sp>
      <p:sp>
        <p:nvSpPr>
          <p:cNvPr id="187395" name="Rectangle 3"/>
          <p:cNvSpPr>
            <a:spLocks noGrp="1" noChangeArrowheads="1"/>
          </p:cNvSpPr>
          <p:nvPr>
            <p:ph type="body" idx="1"/>
          </p:nvPr>
        </p:nvSpPr>
        <p:spPr>
          <a:xfrm>
            <a:off x="107950" y="1268760"/>
            <a:ext cx="8686800" cy="5876925"/>
          </a:xfrm>
        </p:spPr>
        <p:txBody>
          <a:bodyPr/>
          <a:lstStyle/>
          <a:p>
            <a:pPr marL="715963" indent="-541338" eaLnBrk="1" fontAlgn="t" hangingPunct="1">
              <a:spcBef>
                <a:spcPct val="75000"/>
              </a:spcBef>
              <a:buClr>
                <a:schemeClr val="tx1"/>
              </a:buClr>
              <a:buFontTx/>
              <a:buAutoNum type="arabicParenBoth" startAt="3"/>
            </a:pPr>
            <a:r>
              <a:rPr lang="cs-CZ" altLang="cs-CZ" sz="2200" dirty="0" smtClean="0">
                <a:latin typeface="Arial" charset="0"/>
                <a:cs typeface="Arial" charset="0"/>
              </a:rPr>
              <a:t>V případě, že bude povinný subjekt za poskytnutí informace požadovat úhradu, </a:t>
            </a:r>
            <a:r>
              <a:rPr lang="cs-CZ" altLang="cs-CZ" sz="2200" u="sng" dirty="0" smtClean="0">
                <a:latin typeface="Arial" charset="0"/>
                <a:cs typeface="Arial" charset="0"/>
              </a:rPr>
              <a:t>písemně oznámí tuto skutečnost spolu s výší úhrady žadateli před poskytnutím informace</a:t>
            </a:r>
            <a:r>
              <a:rPr lang="cs-CZ" altLang="cs-CZ" sz="2200" dirty="0">
                <a:latin typeface="Arial" charset="0"/>
                <a:cs typeface="Arial" charset="0"/>
              </a:rPr>
              <a:t>. </a:t>
            </a:r>
            <a:r>
              <a:rPr lang="cs-CZ" altLang="cs-CZ" sz="2200" dirty="0">
                <a:solidFill>
                  <a:srgbClr val="FFC000"/>
                </a:solidFill>
                <a:latin typeface="Arial" charset="0"/>
                <a:cs typeface="Arial" charset="0"/>
              </a:rPr>
              <a:t>Součástí </a:t>
            </a:r>
            <a:r>
              <a:rPr lang="cs-CZ" altLang="cs-CZ" sz="2200" dirty="0" smtClean="0">
                <a:solidFill>
                  <a:srgbClr val="FFC000"/>
                </a:solidFill>
                <a:latin typeface="Arial" charset="0"/>
                <a:cs typeface="Arial" charset="0"/>
              </a:rPr>
              <a:t>musí </a:t>
            </a:r>
            <a:r>
              <a:rPr lang="cs-CZ" altLang="cs-CZ" sz="2200" dirty="0">
                <a:solidFill>
                  <a:srgbClr val="FFC000"/>
                </a:solidFill>
                <a:latin typeface="Arial" charset="0"/>
                <a:cs typeface="Arial" charset="0"/>
              </a:rPr>
              <a:t>být poučení o možnosti podat proti požadavku úhrady </a:t>
            </a:r>
            <a:r>
              <a:rPr lang="cs-CZ" altLang="cs-CZ" sz="2200" dirty="0" smtClean="0">
                <a:solidFill>
                  <a:srgbClr val="FFC000"/>
                </a:solidFill>
                <a:latin typeface="Arial" charset="0"/>
                <a:cs typeface="Arial" charset="0"/>
              </a:rPr>
              <a:t>stížnost...</a:t>
            </a:r>
          </a:p>
          <a:p>
            <a:pPr marL="715963" indent="-541338" eaLnBrk="1" fontAlgn="t" hangingPunct="1">
              <a:spcBef>
                <a:spcPct val="75000"/>
              </a:spcBef>
              <a:buClr>
                <a:schemeClr val="tx1"/>
              </a:buClr>
              <a:buFontTx/>
              <a:buAutoNum type="arabicParenBoth" startAt="3"/>
            </a:pPr>
            <a:r>
              <a:rPr lang="cs-CZ" altLang="cs-CZ" sz="2200" u="sng" dirty="0" smtClean="0">
                <a:latin typeface="Arial" charset="0"/>
                <a:cs typeface="Arial" charset="0"/>
              </a:rPr>
              <a:t>Nesplní-li povinný subjekt vůči žadateli oznamovací povinnost podle odstavce 3, ztrácí nárok na úhradu nákladů</a:t>
            </a:r>
            <a:r>
              <a:rPr lang="cs-CZ" altLang="cs-CZ" sz="2200" dirty="0" smtClean="0">
                <a:latin typeface="Arial" charset="0"/>
                <a:cs typeface="Arial" charset="0"/>
              </a:rPr>
              <a:t>. </a:t>
            </a:r>
          </a:p>
          <a:p>
            <a:pPr marL="715963" indent="-541338" eaLnBrk="1" fontAlgn="t" hangingPunct="1">
              <a:spcBef>
                <a:spcPct val="75000"/>
              </a:spcBef>
              <a:buClr>
                <a:schemeClr val="tx1"/>
              </a:buClr>
              <a:buFontTx/>
              <a:buAutoNum type="arabicParenBoth" startAt="3"/>
            </a:pPr>
            <a:r>
              <a:rPr lang="cs-CZ" altLang="cs-CZ" sz="2200" u="sng" dirty="0" smtClean="0">
                <a:latin typeface="Arial" charset="0"/>
                <a:cs typeface="Arial" charset="0"/>
              </a:rPr>
              <a:t>Poskytnutí informace je podmíněno zaplacením požadované úhrady</a:t>
            </a:r>
            <a:r>
              <a:rPr lang="cs-CZ" altLang="cs-CZ" sz="2200" dirty="0" smtClean="0">
                <a:latin typeface="Arial" charset="0"/>
                <a:cs typeface="Arial" charset="0"/>
              </a:rPr>
              <a:t>. Pokud žadatel do 60 dnů ode dne oznámení výše požadované úhrady úhradu nezaplatí, povinný subjekt žádost odloží. Po dobu vyřizování stížnosti lhůta neběží. </a:t>
            </a:r>
          </a:p>
          <a:p>
            <a:pPr marL="715963" indent="-541338" eaLnBrk="1" fontAlgn="t" hangingPunct="1">
              <a:spcBef>
                <a:spcPct val="75000"/>
              </a:spcBef>
              <a:buClr>
                <a:schemeClr val="tx1"/>
              </a:buClr>
              <a:buFontTx/>
              <a:buAutoNum type="arabicParenBoth" startAt="3"/>
            </a:pPr>
            <a:r>
              <a:rPr lang="cs-CZ" altLang="cs-CZ" sz="2200" dirty="0" smtClean="0">
                <a:latin typeface="Arial" charset="0"/>
                <a:cs typeface="Arial" charset="0"/>
              </a:rPr>
              <a:t>Úhrada je příjmem povinného subjektu. </a:t>
            </a:r>
          </a:p>
        </p:txBody>
      </p:sp>
    </p:spTree>
  </p:cSld>
  <p:clrMapOvr>
    <a:masterClrMapping/>
  </p:clrMapOvr>
  <p:transition spd="med">
    <p:cut/>
    <p:sndAc>
      <p:stSnd>
        <p:snd r:embed="rId2" name="arrow.wav"/>
      </p:stSnd>
    </p:sndAc>
  </p:transition>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ChangeArrowheads="1"/>
          </p:cNvSpPr>
          <p:nvPr>
            <p:ph type="title"/>
          </p:nvPr>
        </p:nvSpPr>
        <p:spPr>
          <a:xfrm>
            <a:off x="457200" y="117475"/>
            <a:ext cx="8229600" cy="1008063"/>
          </a:xfrm>
        </p:spPr>
        <p:txBody>
          <a:bodyPr/>
          <a:lstStyle/>
          <a:p>
            <a:pPr eaLnBrk="1" hangingPunct="1"/>
            <a:r>
              <a:rPr lang="cs-CZ" altLang="cs-CZ" b="1" dirty="0" smtClean="0">
                <a:solidFill>
                  <a:srgbClr val="CC0000"/>
                </a:solidFill>
                <a:latin typeface="Arial" charset="0"/>
                <a:cs typeface="Arial" charset="0"/>
              </a:rPr>
              <a:t>Judikatura</a:t>
            </a:r>
            <a:r>
              <a:rPr lang="en-US" altLang="cs-CZ" b="1" dirty="0" smtClean="0">
                <a:solidFill>
                  <a:srgbClr val="CC0000"/>
                </a:solidFill>
                <a:latin typeface="Arial" charset="0"/>
                <a:cs typeface="Arial" charset="0"/>
              </a:rPr>
              <a:t> k</a:t>
            </a:r>
            <a:r>
              <a:rPr lang="cs-CZ" altLang="cs-CZ" b="1" dirty="0" smtClean="0">
                <a:solidFill>
                  <a:srgbClr val="CC0000"/>
                </a:solidFill>
                <a:latin typeface="Arial" charset="0"/>
                <a:cs typeface="Arial" charset="0"/>
              </a:rPr>
              <a:t> hrazení nákladů</a:t>
            </a:r>
          </a:p>
        </p:txBody>
      </p:sp>
      <p:sp>
        <p:nvSpPr>
          <p:cNvPr id="372739" name="Rectangle 3"/>
          <p:cNvSpPr>
            <a:spLocks noChangeArrowheads="1"/>
          </p:cNvSpPr>
          <p:nvPr/>
        </p:nvSpPr>
        <p:spPr bwMode="auto">
          <a:xfrm>
            <a:off x="611188" y="3281363"/>
            <a:ext cx="7993062" cy="2586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defRPr/>
            </a:pPr>
            <a:r>
              <a:rPr lang="cs-CZ" sz="2700" i="1" dirty="0">
                <a:solidFill>
                  <a:schemeClr val="tx1"/>
                </a:solidFill>
                <a:cs typeface="+mn-cs"/>
              </a:rPr>
              <a:t>Do nákladů za vyhledání informace je třeba započítat také náklady spojené se zpracováním informace, neboť pouhé vyhledání informace bez jejího přenosu např. v písemné podobě na žadatele by pro žadatele nemělo žádný praktický význam.</a:t>
            </a:r>
            <a:endParaRPr lang="cs-CZ" sz="2700" i="1" dirty="0">
              <a:solidFill>
                <a:schemeClr val="tx1"/>
              </a:solidFill>
              <a:effectLst>
                <a:outerShdw blurRad="38100" dist="38100" dir="2700000" algn="tl">
                  <a:srgbClr val="000000"/>
                </a:outerShdw>
              </a:effectLst>
              <a:cs typeface="+mn-cs"/>
            </a:endParaRPr>
          </a:p>
        </p:txBody>
      </p:sp>
      <p:sp>
        <p:nvSpPr>
          <p:cNvPr id="188420" name="Rectangle 4"/>
          <p:cNvSpPr>
            <a:spLocks noChangeArrowheads="1"/>
          </p:cNvSpPr>
          <p:nvPr/>
        </p:nvSpPr>
        <p:spPr bwMode="auto">
          <a:xfrm>
            <a:off x="2341563" y="1492250"/>
            <a:ext cx="6551612"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Arial Unicode MS" pitchFamily="34" charset="-128"/>
              </a:defRPr>
            </a:lvl1pPr>
            <a:lvl2pPr marL="742950" indent="-285750" algn="l" eaLnBrk="0" hangingPunct="0">
              <a:spcBef>
                <a:spcPct val="20000"/>
              </a:spcBef>
              <a:buChar char="–"/>
              <a:defRPr sz="2800">
                <a:solidFill>
                  <a:schemeClr val="tx1"/>
                </a:solidFill>
                <a:latin typeface="Arial Unicode MS" pitchFamily="34" charset="-128"/>
              </a:defRPr>
            </a:lvl2pPr>
            <a:lvl3pPr marL="1143000" indent="-228600" algn="l" eaLnBrk="0" hangingPunct="0">
              <a:spcBef>
                <a:spcPct val="20000"/>
              </a:spcBef>
              <a:buChar char="•"/>
              <a:defRPr sz="2400">
                <a:solidFill>
                  <a:schemeClr val="tx1"/>
                </a:solidFill>
                <a:latin typeface="Arial Unicode MS" pitchFamily="34" charset="-128"/>
              </a:defRPr>
            </a:lvl3pPr>
            <a:lvl4pPr marL="1600200" indent="-228600" algn="l" eaLnBrk="0" hangingPunct="0">
              <a:spcBef>
                <a:spcPct val="20000"/>
              </a:spcBef>
              <a:buChar char="–"/>
              <a:defRPr sz="2000">
                <a:solidFill>
                  <a:schemeClr val="tx1"/>
                </a:solidFill>
                <a:latin typeface="Arial Unicode MS" pitchFamily="34" charset="-128"/>
              </a:defRPr>
            </a:lvl4pPr>
            <a:lvl5pPr marL="2057400" indent="-228600" algn="l" eaLnBrk="0" hangingPunct="0">
              <a:spcBef>
                <a:spcPct val="20000"/>
              </a:spcBef>
              <a:buChar char="»"/>
              <a:defRPr sz="2000">
                <a:solidFill>
                  <a:schemeClr val="tx1"/>
                </a:solidFill>
                <a:latin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Arial Unicode MS" pitchFamily="34" charset="-128"/>
              </a:defRPr>
            </a:lvl9pPr>
          </a:lstStyle>
          <a:p>
            <a:pPr eaLnBrk="1" hangingPunct="1">
              <a:spcBef>
                <a:spcPct val="0"/>
              </a:spcBef>
              <a:buFontTx/>
              <a:buNone/>
            </a:pPr>
            <a:r>
              <a:rPr lang="cs-CZ" altLang="cs-CZ" sz="2400" b="1" dirty="0">
                <a:solidFill>
                  <a:srgbClr val="FFFF00"/>
                </a:solidFill>
              </a:rPr>
              <a:t>Rozsudek NSS</a:t>
            </a:r>
            <a:r>
              <a:rPr lang="cs-CZ" altLang="cs-CZ" sz="2400" b="1" dirty="0">
                <a:solidFill>
                  <a:srgbClr val="FFFF00"/>
                </a:solidFill>
                <a:latin typeface="Tahoma" pitchFamily="34" charset="0"/>
              </a:rPr>
              <a:t> z </a:t>
            </a:r>
            <a:r>
              <a:rPr lang="cs-CZ" altLang="cs-CZ" sz="2400" b="1" dirty="0">
                <a:solidFill>
                  <a:srgbClr val="FFFF00"/>
                </a:solidFill>
              </a:rPr>
              <a:t>13. 10. 2004, 6 A 83/2001</a:t>
            </a:r>
          </a:p>
          <a:p>
            <a:pPr eaLnBrk="1" hangingPunct="1">
              <a:spcBef>
                <a:spcPct val="0"/>
              </a:spcBef>
              <a:buFontTx/>
              <a:buNone/>
            </a:pPr>
            <a:r>
              <a:rPr lang="cs-CZ" altLang="cs-CZ" sz="2400" dirty="0">
                <a:solidFill>
                  <a:srgbClr val="FFFF00"/>
                </a:solidFill>
              </a:rPr>
              <a:t>(</a:t>
            </a:r>
            <a:r>
              <a:rPr lang="cs-CZ" altLang="cs-CZ" sz="2400" dirty="0">
                <a:solidFill>
                  <a:srgbClr val="FFFF00"/>
                </a:solidFill>
                <a:latin typeface="Arial" charset="0"/>
              </a:rPr>
              <a:t>651/2005 Sb. NSS)</a:t>
            </a:r>
            <a:endParaRPr lang="cs-CZ" altLang="cs-CZ" sz="2400" dirty="0">
              <a:solidFill>
                <a:srgbClr val="FFFF00"/>
              </a:solidFill>
            </a:endParaRPr>
          </a:p>
          <a:p>
            <a:pPr eaLnBrk="1" hangingPunct="1">
              <a:spcBef>
                <a:spcPts val="1800"/>
              </a:spcBef>
              <a:buFontTx/>
              <a:buNone/>
            </a:pPr>
            <a:r>
              <a:rPr lang="cs-CZ" altLang="cs-CZ" sz="2400" dirty="0"/>
              <a:t>Žadatel </a:t>
            </a:r>
            <a:r>
              <a:rPr lang="cs-CZ" altLang="cs-CZ" sz="2400" dirty="0">
                <a:latin typeface="Tahoma" pitchFamily="34" charset="0"/>
              </a:rPr>
              <a:t>proti Ministerstvu dopravy</a:t>
            </a:r>
          </a:p>
        </p:txBody>
      </p:sp>
      <p:pic>
        <p:nvPicPr>
          <p:cNvPr id="188421" name="Picture 5" descr="sbirka_2004_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7238" y="1293813"/>
            <a:ext cx="1293812" cy="170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cut/>
    <p:sndAc>
      <p:stSnd>
        <p:snd r:embed="rId2" name="arrow.wav"/>
      </p:stSnd>
    </p:sndAc>
  </p:transition>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a:xfrm>
            <a:off x="457200" y="117475"/>
            <a:ext cx="8229600" cy="1008063"/>
          </a:xfrm>
        </p:spPr>
        <p:txBody>
          <a:bodyPr/>
          <a:lstStyle/>
          <a:p>
            <a:pPr eaLnBrk="1" hangingPunct="1"/>
            <a:r>
              <a:rPr lang="cs-CZ" altLang="cs-CZ" b="1" dirty="0" smtClean="0">
                <a:solidFill>
                  <a:srgbClr val="CC0000"/>
                </a:solidFill>
                <a:latin typeface="Arial" charset="0"/>
                <a:cs typeface="Arial" charset="0"/>
              </a:rPr>
              <a:t>Judikatura</a:t>
            </a:r>
            <a:r>
              <a:rPr lang="en-US" altLang="cs-CZ" b="1" dirty="0" smtClean="0">
                <a:solidFill>
                  <a:srgbClr val="CC0000"/>
                </a:solidFill>
                <a:latin typeface="Arial" charset="0"/>
                <a:cs typeface="Arial" charset="0"/>
              </a:rPr>
              <a:t> k</a:t>
            </a:r>
            <a:r>
              <a:rPr lang="cs-CZ" altLang="cs-CZ" b="1" dirty="0" smtClean="0">
                <a:solidFill>
                  <a:srgbClr val="CC0000"/>
                </a:solidFill>
                <a:latin typeface="Arial" charset="0"/>
                <a:cs typeface="Arial" charset="0"/>
              </a:rPr>
              <a:t> hrazení nákladů</a:t>
            </a:r>
          </a:p>
        </p:txBody>
      </p:sp>
      <p:sp>
        <p:nvSpPr>
          <p:cNvPr id="372739" name="Rectangle 3"/>
          <p:cNvSpPr>
            <a:spLocks noChangeArrowheads="1"/>
          </p:cNvSpPr>
          <p:nvPr/>
        </p:nvSpPr>
        <p:spPr bwMode="auto">
          <a:xfrm>
            <a:off x="468313" y="3284538"/>
            <a:ext cx="8351837" cy="1292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defRPr/>
            </a:pPr>
            <a:r>
              <a:rPr lang="cs-CZ" sz="2600" i="1" dirty="0">
                <a:solidFill>
                  <a:schemeClr val="tx1"/>
                </a:solidFill>
                <a:cs typeface="+mn-cs"/>
              </a:rPr>
              <a:t>Úhradu nelze žádat za náklady spojené se zjišťováním, zda požadovaná informace bude vůbec poskytnuta.</a:t>
            </a:r>
          </a:p>
          <a:p>
            <a:pPr algn="l">
              <a:defRPr/>
            </a:pPr>
            <a:endParaRPr lang="cs-CZ" sz="2600" i="1" dirty="0">
              <a:solidFill>
                <a:schemeClr val="tx1"/>
              </a:solidFill>
              <a:effectLst>
                <a:outerShdw blurRad="38100" dist="38100" dir="2700000" algn="tl">
                  <a:srgbClr val="000000"/>
                </a:outerShdw>
              </a:effectLst>
              <a:cs typeface="+mn-cs"/>
            </a:endParaRPr>
          </a:p>
        </p:txBody>
      </p:sp>
      <p:sp>
        <p:nvSpPr>
          <p:cNvPr id="189444" name="Rectangle 4"/>
          <p:cNvSpPr>
            <a:spLocks noChangeArrowheads="1"/>
          </p:cNvSpPr>
          <p:nvPr/>
        </p:nvSpPr>
        <p:spPr bwMode="auto">
          <a:xfrm>
            <a:off x="2268538" y="1268413"/>
            <a:ext cx="6551612"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Arial Unicode MS" pitchFamily="34" charset="-128"/>
              </a:defRPr>
            </a:lvl1pPr>
            <a:lvl2pPr marL="742950" indent="-285750" algn="l" eaLnBrk="0" hangingPunct="0">
              <a:spcBef>
                <a:spcPct val="20000"/>
              </a:spcBef>
              <a:buChar char="–"/>
              <a:defRPr sz="2800">
                <a:solidFill>
                  <a:schemeClr val="tx1"/>
                </a:solidFill>
                <a:latin typeface="Arial Unicode MS" pitchFamily="34" charset="-128"/>
              </a:defRPr>
            </a:lvl2pPr>
            <a:lvl3pPr marL="1143000" indent="-228600" algn="l" eaLnBrk="0" hangingPunct="0">
              <a:spcBef>
                <a:spcPct val="20000"/>
              </a:spcBef>
              <a:buChar char="•"/>
              <a:defRPr sz="2400">
                <a:solidFill>
                  <a:schemeClr val="tx1"/>
                </a:solidFill>
                <a:latin typeface="Arial Unicode MS" pitchFamily="34" charset="-128"/>
              </a:defRPr>
            </a:lvl3pPr>
            <a:lvl4pPr marL="1600200" indent="-228600" algn="l" eaLnBrk="0" hangingPunct="0">
              <a:spcBef>
                <a:spcPct val="20000"/>
              </a:spcBef>
              <a:buChar char="–"/>
              <a:defRPr sz="2000">
                <a:solidFill>
                  <a:schemeClr val="tx1"/>
                </a:solidFill>
                <a:latin typeface="Arial Unicode MS" pitchFamily="34" charset="-128"/>
              </a:defRPr>
            </a:lvl4pPr>
            <a:lvl5pPr marL="2057400" indent="-228600" algn="l" eaLnBrk="0" hangingPunct="0">
              <a:spcBef>
                <a:spcPct val="20000"/>
              </a:spcBef>
              <a:buChar char="»"/>
              <a:defRPr sz="2000">
                <a:solidFill>
                  <a:schemeClr val="tx1"/>
                </a:solidFill>
                <a:latin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Arial Unicode MS" pitchFamily="34" charset="-128"/>
              </a:defRPr>
            </a:lvl9pPr>
          </a:lstStyle>
          <a:p>
            <a:pPr eaLnBrk="1" hangingPunct="1">
              <a:spcBef>
                <a:spcPct val="0"/>
              </a:spcBef>
              <a:buFontTx/>
              <a:buNone/>
            </a:pPr>
            <a:r>
              <a:rPr lang="cs-CZ" altLang="cs-CZ" sz="2400" b="1" dirty="0">
                <a:solidFill>
                  <a:srgbClr val="FFFF00"/>
                </a:solidFill>
              </a:rPr>
              <a:t>Rozsudek NSS</a:t>
            </a:r>
            <a:r>
              <a:rPr lang="cs-CZ" altLang="cs-CZ" sz="2400" b="1" dirty="0">
                <a:solidFill>
                  <a:srgbClr val="FFFF00"/>
                </a:solidFill>
                <a:latin typeface="Tahoma" pitchFamily="34" charset="0"/>
              </a:rPr>
              <a:t> z </a:t>
            </a:r>
            <a:r>
              <a:rPr lang="cs-CZ" altLang="cs-CZ" sz="2400" b="1" dirty="0">
                <a:solidFill>
                  <a:srgbClr val="FFFF00"/>
                </a:solidFill>
              </a:rPr>
              <a:t>10. 10. 2003, 5 A 119/2001</a:t>
            </a:r>
          </a:p>
          <a:p>
            <a:pPr eaLnBrk="1" hangingPunct="1">
              <a:spcBef>
                <a:spcPct val="0"/>
              </a:spcBef>
              <a:buFontTx/>
              <a:buNone/>
            </a:pPr>
            <a:r>
              <a:rPr lang="cs-CZ" altLang="cs-CZ" sz="2400" dirty="0">
                <a:solidFill>
                  <a:srgbClr val="FFFF00"/>
                </a:solidFill>
              </a:rPr>
              <a:t>(74</a:t>
            </a:r>
            <a:r>
              <a:rPr lang="cs-CZ" altLang="cs-CZ" sz="2400" dirty="0">
                <a:solidFill>
                  <a:srgbClr val="FFFF00"/>
                </a:solidFill>
                <a:latin typeface="Arial" charset="0"/>
              </a:rPr>
              <a:t>/2004 Sb. NSS)</a:t>
            </a:r>
            <a:endParaRPr lang="cs-CZ" altLang="cs-CZ" sz="2400" dirty="0">
              <a:solidFill>
                <a:srgbClr val="FFFF00"/>
              </a:solidFill>
            </a:endParaRPr>
          </a:p>
          <a:p>
            <a:pPr eaLnBrk="1" hangingPunct="1">
              <a:spcBef>
                <a:spcPts val="1800"/>
              </a:spcBef>
              <a:buFontTx/>
              <a:buNone/>
            </a:pPr>
            <a:r>
              <a:rPr lang="cs-CZ" altLang="cs-CZ" sz="2200" dirty="0"/>
              <a:t>Žadatel </a:t>
            </a:r>
            <a:r>
              <a:rPr lang="cs-CZ" altLang="cs-CZ" sz="2200" dirty="0">
                <a:latin typeface="Tahoma" pitchFamily="34" charset="0"/>
              </a:rPr>
              <a:t>proti MF ČR </a:t>
            </a:r>
            <a:r>
              <a:rPr lang="cs-CZ" altLang="cs-CZ" sz="2200" i="1" dirty="0">
                <a:latin typeface="Arial" charset="0"/>
              </a:rPr>
              <a:t>o 72.320 Kč za zjištění, zda informace jsou chráněny jako obchodní tajemství</a:t>
            </a:r>
            <a:endParaRPr lang="cs-CZ" altLang="cs-CZ" sz="2200" dirty="0">
              <a:latin typeface="Tahoma" pitchFamily="34" charset="0"/>
            </a:endParaRPr>
          </a:p>
        </p:txBody>
      </p:sp>
      <p:pic>
        <p:nvPicPr>
          <p:cNvPr id="189445" name="Picture 5" descr="sbirka_2004_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1268413"/>
            <a:ext cx="1366837"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cut/>
    <p:sndAc>
      <p:stSnd>
        <p:snd r:embed="rId2" name="arrow.wav"/>
      </p:stSnd>
    </p:sndAc>
  </p:transition>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a:xfrm>
            <a:off x="457200" y="117475"/>
            <a:ext cx="8229600" cy="1008063"/>
          </a:xfrm>
        </p:spPr>
        <p:txBody>
          <a:bodyPr/>
          <a:lstStyle/>
          <a:p>
            <a:pPr eaLnBrk="1" hangingPunct="1"/>
            <a:r>
              <a:rPr lang="cs-CZ" altLang="cs-CZ" b="1" dirty="0" smtClean="0">
                <a:solidFill>
                  <a:srgbClr val="CC0000"/>
                </a:solidFill>
                <a:latin typeface="Arial" charset="0"/>
                <a:cs typeface="Arial" charset="0"/>
              </a:rPr>
              <a:t>Judikatura</a:t>
            </a:r>
            <a:r>
              <a:rPr lang="en-US" altLang="cs-CZ" b="1" dirty="0" smtClean="0">
                <a:solidFill>
                  <a:srgbClr val="CC0000"/>
                </a:solidFill>
                <a:latin typeface="Arial" charset="0"/>
                <a:cs typeface="Arial" charset="0"/>
              </a:rPr>
              <a:t> k</a:t>
            </a:r>
            <a:r>
              <a:rPr lang="cs-CZ" altLang="cs-CZ" b="1" dirty="0" smtClean="0">
                <a:solidFill>
                  <a:srgbClr val="CC0000"/>
                </a:solidFill>
                <a:latin typeface="Arial" charset="0"/>
                <a:cs typeface="Arial" charset="0"/>
              </a:rPr>
              <a:t> hrazení nákladů</a:t>
            </a:r>
          </a:p>
        </p:txBody>
      </p:sp>
      <p:sp>
        <p:nvSpPr>
          <p:cNvPr id="372739" name="Rectangle 3"/>
          <p:cNvSpPr>
            <a:spLocks noChangeArrowheads="1"/>
          </p:cNvSpPr>
          <p:nvPr/>
        </p:nvSpPr>
        <p:spPr bwMode="auto">
          <a:xfrm>
            <a:off x="468313" y="2996952"/>
            <a:ext cx="8351837" cy="3534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Aft>
                <a:spcPts val="1000"/>
              </a:spcAft>
              <a:defRPr/>
            </a:pPr>
            <a:r>
              <a:rPr lang="cs-CZ" sz="2300" i="1" dirty="0" smtClean="0">
                <a:solidFill>
                  <a:schemeClr val="tx1"/>
                </a:solidFill>
              </a:rPr>
              <a:t>Úhrada musí </a:t>
            </a:r>
            <a:r>
              <a:rPr lang="cs-CZ" sz="2300" i="1" dirty="0">
                <a:solidFill>
                  <a:schemeClr val="tx1"/>
                </a:solidFill>
              </a:rPr>
              <a:t>být nejprve </a:t>
            </a:r>
            <a:r>
              <a:rPr lang="cs-CZ" sz="2300" i="1" dirty="0" smtClean="0">
                <a:solidFill>
                  <a:schemeClr val="tx1"/>
                </a:solidFill>
              </a:rPr>
              <a:t>zaplacena, </a:t>
            </a:r>
            <a:r>
              <a:rPr lang="cs-CZ" sz="2300" i="1" dirty="0">
                <a:solidFill>
                  <a:schemeClr val="tx1"/>
                </a:solidFill>
              </a:rPr>
              <a:t>aby z provedení </a:t>
            </a:r>
            <a:r>
              <a:rPr lang="cs-CZ" sz="2300" i="1" dirty="0" smtClean="0">
                <a:solidFill>
                  <a:schemeClr val="tx1"/>
                </a:solidFill>
              </a:rPr>
              <a:t>kontroly vyhledaných informací teprve </a:t>
            </a:r>
            <a:r>
              <a:rPr lang="cs-CZ" sz="2300" i="1" dirty="0">
                <a:solidFill>
                  <a:schemeClr val="tx1"/>
                </a:solidFill>
              </a:rPr>
              <a:t>vyplynulo, zda, případně v jakém rozsahu je nutné poskytnutí informací </a:t>
            </a:r>
            <a:r>
              <a:rPr lang="cs-CZ" sz="2300" i="1" dirty="0" smtClean="0">
                <a:solidFill>
                  <a:schemeClr val="tx1"/>
                </a:solidFill>
              </a:rPr>
              <a:t>odepřít (v </a:t>
            </a:r>
            <a:r>
              <a:rPr lang="cs-CZ" sz="2300" i="1" dirty="0">
                <a:solidFill>
                  <a:schemeClr val="tx1"/>
                </a:solidFill>
              </a:rPr>
              <a:t>poskytnutých kopiích </a:t>
            </a:r>
            <a:r>
              <a:rPr lang="cs-CZ" sz="2300" i="1" dirty="0" smtClean="0">
                <a:solidFill>
                  <a:schemeClr val="tx1"/>
                </a:solidFill>
              </a:rPr>
              <a:t>znečitelnit</a:t>
            </a:r>
            <a:r>
              <a:rPr lang="cs-CZ" sz="2300" i="1" dirty="0">
                <a:solidFill>
                  <a:schemeClr val="tx1"/>
                </a:solidFill>
              </a:rPr>
              <a:t>) a vydat o tom rozhodnutí o částečném odmítnutí </a:t>
            </a:r>
            <a:r>
              <a:rPr lang="cs-CZ" sz="2300" i="1" dirty="0" smtClean="0">
                <a:solidFill>
                  <a:schemeClr val="tx1"/>
                </a:solidFill>
              </a:rPr>
              <a:t>žádosti. </a:t>
            </a:r>
          </a:p>
          <a:p>
            <a:pPr algn="l">
              <a:spcAft>
                <a:spcPts val="1000"/>
              </a:spcAft>
              <a:defRPr/>
            </a:pPr>
            <a:r>
              <a:rPr lang="cs-CZ" sz="2300" i="1" dirty="0" smtClean="0">
                <a:solidFill>
                  <a:schemeClr val="tx1"/>
                </a:solidFill>
              </a:rPr>
              <a:t>Pokud </a:t>
            </a:r>
            <a:r>
              <a:rPr lang="cs-CZ" sz="2300" i="1" dirty="0">
                <a:solidFill>
                  <a:schemeClr val="tx1"/>
                </a:solidFill>
              </a:rPr>
              <a:t>žadatel </a:t>
            </a:r>
            <a:r>
              <a:rPr lang="cs-CZ" sz="2300" i="1" dirty="0" smtClean="0">
                <a:solidFill>
                  <a:schemeClr val="tx1"/>
                </a:solidFill>
              </a:rPr>
              <a:t>úhradu </a:t>
            </a:r>
            <a:r>
              <a:rPr lang="cs-CZ" sz="2300" i="1" dirty="0">
                <a:solidFill>
                  <a:schemeClr val="tx1"/>
                </a:solidFill>
              </a:rPr>
              <a:t>nezaplatí, povinný subjekt jeho žádost </a:t>
            </a:r>
            <a:r>
              <a:rPr lang="cs-CZ" sz="2300" i="1" dirty="0" smtClean="0">
                <a:solidFill>
                  <a:schemeClr val="tx1"/>
                </a:solidFill>
              </a:rPr>
              <a:t>dle § 17/5 InfZ v </a:t>
            </a:r>
            <a:r>
              <a:rPr lang="cs-CZ" sz="2300" i="1" dirty="0">
                <a:solidFill>
                  <a:schemeClr val="tx1"/>
                </a:solidFill>
              </a:rPr>
              <a:t>plném rozsahu odloží. </a:t>
            </a:r>
            <a:endParaRPr lang="cs-CZ" sz="2300" i="1" dirty="0" smtClean="0">
              <a:solidFill>
                <a:schemeClr val="tx1"/>
              </a:solidFill>
            </a:endParaRPr>
          </a:p>
          <a:p>
            <a:pPr algn="l">
              <a:spcAft>
                <a:spcPts val="1000"/>
              </a:spcAft>
              <a:defRPr/>
            </a:pPr>
            <a:r>
              <a:rPr lang="cs-CZ" sz="2300" dirty="0" smtClean="0">
                <a:solidFill>
                  <a:srgbClr val="FFFF00"/>
                </a:solidFill>
              </a:rPr>
              <a:t>Jde </a:t>
            </a:r>
            <a:r>
              <a:rPr lang="cs-CZ" sz="2300" dirty="0">
                <a:solidFill>
                  <a:srgbClr val="FFFF00"/>
                </a:solidFill>
              </a:rPr>
              <a:t>spíše o úhradu za vyhledání ve všech požadovaných informacích případných informací, které nelze poskytnout</a:t>
            </a:r>
            <a:r>
              <a:rPr lang="cs-CZ" sz="2300" dirty="0" smtClean="0">
                <a:solidFill>
                  <a:srgbClr val="FFFF00"/>
                </a:solidFill>
              </a:rPr>
              <a:t>.</a:t>
            </a:r>
            <a:endParaRPr lang="cs-CZ" sz="2300" dirty="0">
              <a:solidFill>
                <a:srgbClr val="FFFF00"/>
              </a:solidFill>
            </a:endParaRPr>
          </a:p>
        </p:txBody>
      </p:sp>
      <p:sp>
        <p:nvSpPr>
          <p:cNvPr id="189444" name="Rectangle 4"/>
          <p:cNvSpPr>
            <a:spLocks noChangeArrowheads="1"/>
          </p:cNvSpPr>
          <p:nvPr/>
        </p:nvSpPr>
        <p:spPr bwMode="auto">
          <a:xfrm>
            <a:off x="2268538" y="1268413"/>
            <a:ext cx="6551612" cy="14003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Arial Unicode MS" pitchFamily="34" charset="-128"/>
              </a:defRPr>
            </a:lvl1pPr>
            <a:lvl2pPr marL="742950" indent="-285750" algn="l" eaLnBrk="0" hangingPunct="0">
              <a:spcBef>
                <a:spcPct val="20000"/>
              </a:spcBef>
              <a:buChar char="–"/>
              <a:defRPr sz="2800">
                <a:solidFill>
                  <a:schemeClr val="tx1"/>
                </a:solidFill>
                <a:latin typeface="Arial Unicode MS" pitchFamily="34" charset="-128"/>
              </a:defRPr>
            </a:lvl2pPr>
            <a:lvl3pPr marL="1143000" indent="-228600" algn="l" eaLnBrk="0" hangingPunct="0">
              <a:spcBef>
                <a:spcPct val="20000"/>
              </a:spcBef>
              <a:buChar char="•"/>
              <a:defRPr sz="2400">
                <a:solidFill>
                  <a:schemeClr val="tx1"/>
                </a:solidFill>
                <a:latin typeface="Arial Unicode MS" pitchFamily="34" charset="-128"/>
              </a:defRPr>
            </a:lvl3pPr>
            <a:lvl4pPr marL="1600200" indent="-228600" algn="l" eaLnBrk="0" hangingPunct="0">
              <a:spcBef>
                <a:spcPct val="20000"/>
              </a:spcBef>
              <a:buChar char="–"/>
              <a:defRPr sz="2000">
                <a:solidFill>
                  <a:schemeClr val="tx1"/>
                </a:solidFill>
                <a:latin typeface="Arial Unicode MS" pitchFamily="34" charset="-128"/>
              </a:defRPr>
            </a:lvl4pPr>
            <a:lvl5pPr marL="2057400" indent="-228600" algn="l" eaLnBrk="0" hangingPunct="0">
              <a:spcBef>
                <a:spcPct val="20000"/>
              </a:spcBef>
              <a:buChar char="»"/>
              <a:defRPr sz="2000">
                <a:solidFill>
                  <a:schemeClr val="tx1"/>
                </a:solidFill>
                <a:latin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Arial Unicode MS" pitchFamily="34" charset="-128"/>
              </a:defRPr>
            </a:lvl9pPr>
          </a:lstStyle>
          <a:p>
            <a:pPr eaLnBrk="1" hangingPunct="1">
              <a:spcBef>
                <a:spcPct val="0"/>
              </a:spcBef>
              <a:buFontTx/>
              <a:buNone/>
            </a:pPr>
            <a:r>
              <a:rPr lang="cs-CZ" sz="2400" b="1" dirty="0">
                <a:solidFill>
                  <a:srgbClr val="FFFF00"/>
                </a:solidFill>
              </a:rPr>
              <a:t>Náznak opaku rozsudek NSS z 31.7.2014, 5 As </a:t>
            </a:r>
            <a:r>
              <a:rPr lang="cs-CZ" sz="2400" b="1" dirty="0" smtClean="0">
                <a:solidFill>
                  <a:srgbClr val="FFFF00"/>
                </a:solidFill>
              </a:rPr>
              <a:t>76/2014 </a:t>
            </a:r>
            <a:r>
              <a:rPr lang="cs-CZ" altLang="cs-CZ" sz="2400" dirty="0" smtClean="0">
                <a:solidFill>
                  <a:srgbClr val="FFFF00"/>
                </a:solidFill>
              </a:rPr>
              <a:t>(3109</a:t>
            </a:r>
            <a:r>
              <a:rPr lang="cs-CZ" altLang="cs-CZ" sz="2400" dirty="0" smtClean="0">
                <a:solidFill>
                  <a:srgbClr val="FFFF00"/>
                </a:solidFill>
                <a:latin typeface="Arial" charset="0"/>
              </a:rPr>
              <a:t>/2014 </a:t>
            </a:r>
            <a:r>
              <a:rPr lang="cs-CZ" altLang="cs-CZ" sz="2400" dirty="0">
                <a:solidFill>
                  <a:srgbClr val="FFFF00"/>
                </a:solidFill>
                <a:latin typeface="Arial" charset="0"/>
              </a:rPr>
              <a:t>Sb. NSS)</a:t>
            </a:r>
            <a:endParaRPr lang="cs-CZ" altLang="cs-CZ" sz="2400" dirty="0">
              <a:solidFill>
                <a:srgbClr val="FFFF00"/>
              </a:solidFill>
            </a:endParaRPr>
          </a:p>
          <a:p>
            <a:pPr eaLnBrk="1" hangingPunct="1">
              <a:spcBef>
                <a:spcPts val="1800"/>
              </a:spcBef>
              <a:buFontTx/>
              <a:buNone/>
            </a:pPr>
            <a:r>
              <a:rPr lang="cs-CZ" altLang="cs-CZ" sz="2200" dirty="0"/>
              <a:t>Žadatel </a:t>
            </a:r>
            <a:r>
              <a:rPr lang="cs-CZ" altLang="cs-CZ" sz="2200" dirty="0">
                <a:latin typeface="Tahoma" pitchFamily="34" charset="0"/>
              </a:rPr>
              <a:t>proti </a:t>
            </a:r>
            <a:r>
              <a:rPr lang="cs-CZ" altLang="cs-CZ" sz="2200" dirty="0" smtClean="0">
                <a:latin typeface="Tahoma" pitchFamily="34" charset="0"/>
              </a:rPr>
              <a:t>OS Liberec </a:t>
            </a:r>
            <a:r>
              <a:rPr lang="cs-CZ" altLang="cs-CZ" sz="2200" dirty="0" smtClean="0">
                <a:latin typeface="Arial" charset="0"/>
              </a:rPr>
              <a:t>o poskytnutí  rozhodnutí</a:t>
            </a:r>
            <a:endParaRPr lang="cs-CZ" altLang="cs-CZ" sz="2200" dirty="0">
              <a:latin typeface="Tahoma" pitchFamily="34" charset="0"/>
            </a:endParaRPr>
          </a:p>
        </p:txBody>
      </p:sp>
      <p:pic>
        <p:nvPicPr>
          <p:cNvPr id="189445" name="Picture 5" descr="sbirka_2004_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1052736"/>
            <a:ext cx="1366837"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31186152"/>
      </p:ext>
    </p:extLst>
  </p:cSld>
  <p:clrMapOvr>
    <a:masterClrMapping/>
  </p:clrMapOvr>
  <p:transition spd="med">
    <p:cut/>
    <p:sndAc>
      <p:stSnd>
        <p:snd r:embed="rId2" name="arrow.wav"/>
      </p:stSnd>
    </p:sndAc>
  </p:transition>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p:cNvSpPr>
            <a:spLocks noGrp="1" noChangeArrowheads="1"/>
          </p:cNvSpPr>
          <p:nvPr>
            <p:ph type="title"/>
          </p:nvPr>
        </p:nvSpPr>
        <p:spPr>
          <a:xfrm>
            <a:off x="457200" y="115888"/>
            <a:ext cx="8229600" cy="1009650"/>
          </a:xfrm>
        </p:spPr>
        <p:txBody>
          <a:bodyPr/>
          <a:lstStyle/>
          <a:p>
            <a:pPr eaLnBrk="1" hangingPunct="1"/>
            <a:r>
              <a:rPr lang="cs-CZ" altLang="cs-CZ" sz="3600" b="1" dirty="0" smtClean="0">
                <a:solidFill>
                  <a:srgbClr val="CC0000"/>
                </a:solidFill>
                <a:latin typeface="Arial" charset="0"/>
                <a:cs typeface="Arial" charset="0"/>
              </a:rPr>
              <a:t>Spory ve věcech hrazení nákladů</a:t>
            </a:r>
          </a:p>
        </p:txBody>
      </p:sp>
      <p:sp>
        <p:nvSpPr>
          <p:cNvPr id="101379" name="Rectangle 3"/>
          <p:cNvSpPr>
            <a:spLocks noGrp="1" noChangeArrowheads="1"/>
          </p:cNvSpPr>
          <p:nvPr>
            <p:ph type="body" idx="1"/>
          </p:nvPr>
        </p:nvSpPr>
        <p:spPr>
          <a:xfrm>
            <a:off x="663575" y="1268413"/>
            <a:ext cx="8229600" cy="5400675"/>
          </a:xfrm>
        </p:spPr>
        <p:txBody>
          <a:bodyPr/>
          <a:lstStyle/>
          <a:p>
            <a:pPr eaLnBrk="1" hangingPunct="1">
              <a:lnSpc>
                <a:spcPct val="85000"/>
              </a:lnSpc>
              <a:spcBef>
                <a:spcPct val="40000"/>
              </a:spcBef>
              <a:buFontTx/>
              <a:buNone/>
              <a:defRPr/>
            </a:pPr>
            <a:r>
              <a:rPr lang="cs-CZ" sz="2800" b="1" dirty="0" smtClean="0">
                <a:solidFill>
                  <a:srgbClr val="FFFF00"/>
                </a:solidFill>
                <a:latin typeface="Arial" pitchFamily="34" charset="0"/>
                <a:cs typeface="Arial" pitchFamily="34" charset="0"/>
              </a:rPr>
              <a:t>Usnesení zvláštního senátu zn. Konf 115/2009</a:t>
            </a:r>
            <a:endParaRPr lang="cs-CZ" sz="2800" dirty="0" smtClean="0">
              <a:solidFill>
                <a:srgbClr val="FFFF00"/>
              </a:solidFill>
              <a:latin typeface="Arial" pitchFamily="34" charset="0"/>
              <a:cs typeface="Arial" pitchFamily="34" charset="0"/>
            </a:endParaRPr>
          </a:p>
          <a:p>
            <a:pPr marL="0" indent="0" eaLnBrk="1" hangingPunct="1">
              <a:lnSpc>
                <a:spcPct val="85000"/>
              </a:lnSpc>
              <a:spcBef>
                <a:spcPts val="2400"/>
              </a:spcBef>
              <a:buFontTx/>
              <a:buNone/>
              <a:defRPr/>
            </a:pPr>
            <a:r>
              <a:rPr lang="cs-CZ" sz="2800" i="1" dirty="0" smtClean="0">
                <a:latin typeface="Arial" pitchFamily="34" charset="0"/>
                <a:cs typeface="Arial" pitchFamily="34" charset="0"/>
              </a:rPr>
              <a:t>Jestliže žadatel nezaplatí částku, kterou správní orgán podmínil poskytnutí informace, a správní orgán žádost odloží, je možno toto usnesení o odložení věci napadnout žalobou ve správním soudnictví. </a:t>
            </a:r>
          </a:p>
          <a:p>
            <a:pPr marL="0" indent="0" eaLnBrk="1" hangingPunct="1">
              <a:lnSpc>
                <a:spcPct val="85000"/>
              </a:lnSpc>
              <a:spcBef>
                <a:spcPts val="2400"/>
              </a:spcBef>
              <a:buFontTx/>
              <a:buNone/>
              <a:defRPr/>
            </a:pPr>
            <a:r>
              <a:rPr lang="cs-CZ" sz="2800" i="1" dirty="0" smtClean="0">
                <a:latin typeface="Arial" pitchFamily="34" charset="0"/>
                <a:cs typeface="Arial" pitchFamily="34" charset="0"/>
              </a:rPr>
              <a:t>Jestliže však žadatel požadovanou částku zaplatil a u nadřízeného orgánu neuspěl se stížnosti proti výši úhrady, není pro něj dalším možným prostředkem obrany správní žaloba, nýbrž žaloba z titulu bezdůvodného obohacení. </a:t>
            </a:r>
          </a:p>
          <a:p>
            <a:pPr eaLnBrk="1" hangingPunct="1">
              <a:lnSpc>
                <a:spcPct val="85000"/>
              </a:lnSpc>
              <a:buFontTx/>
              <a:buNone/>
              <a:defRPr/>
            </a:pPr>
            <a:endParaRPr lang="cs-CZ" sz="2800" i="1" dirty="0" smtClean="0">
              <a:latin typeface="Arial" pitchFamily="34" charset="0"/>
              <a:cs typeface="Arial" pitchFamily="34" charset="0"/>
            </a:endParaRPr>
          </a:p>
          <a:p>
            <a:pPr eaLnBrk="1" hangingPunct="1">
              <a:lnSpc>
                <a:spcPct val="85000"/>
              </a:lnSpc>
              <a:buFontTx/>
              <a:buNone/>
              <a:defRPr/>
            </a:pPr>
            <a:endParaRPr lang="cs-CZ" sz="2800" b="1" dirty="0" smtClean="0">
              <a:latin typeface="Arial" pitchFamily="34" charset="0"/>
              <a:cs typeface="Arial" pitchFamily="34" charset="0"/>
            </a:endParaRPr>
          </a:p>
        </p:txBody>
      </p:sp>
    </p:spTree>
  </p:cSld>
  <p:clrMapOvr>
    <a:masterClrMapping/>
  </p:clrMapOvr>
  <p:transition spd="med">
    <p:cut/>
    <p:sndAc>
      <p:stSnd>
        <p:snd r:embed="rId2" name="arrow.wav"/>
      </p:stSnd>
    </p:sndAc>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type="body" idx="1"/>
          </p:nvPr>
        </p:nvSpPr>
        <p:spPr>
          <a:xfrm>
            <a:off x="457200" y="1341438"/>
            <a:ext cx="8229600" cy="5543550"/>
          </a:xfrm>
        </p:spPr>
        <p:txBody>
          <a:bodyPr/>
          <a:lstStyle/>
          <a:p>
            <a:pPr marL="0" indent="0" eaLnBrk="1" hangingPunct="1">
              <a:buFontTx/>
              <a:buNone/>
            </a:pPr>
            <a:r>
              <a:rPr lang="cs-CZ" altLang="cs-CZ" sz="2400" smtClean="0">
                <a:latin typeface="Arial" charset="0"/>
                <a:cs typeface="Arial" charset="0"/>
              </a:rPr>
              <a:t>Během 90. let neexistuje procesní úprava vyřizování žádostí o informace </a:t>
            </a:r>
          </a:p>
          <a:p>
            <a:pPr marL="0" indent="0" eaLnBrk="1" hangingPunct="1">
              <a:spcBef>
                <a:spcPts val="2400"/>
              </a:spcBef>
              <a:buFontTx/>
              <a:buNone/>
            </a:pPr>
            <a:r>
              <a:rPr lang="cs-CZ" altLang="cs-CZ" sz="2400" b="1" smtClean="0">
                <a:solidFill>
                  <a:srgbClr val="FFFF00"/>
                </a:solidFill>
                <a:latin typeface="Arial" charset="0"/>
                <a:ea typeface="Arial Unicode MS" pitchFamily="34" charset="-128"/>
                <a:cs typeface="Arial" charset="0"/>
              </a:rPr>
              <a:t>Usnesení Ústavního soudu sp. zn. III. ÚS 28/96 </a:t>
            </a:r>
          </a:p>
          <a:p>
            <a:pPr marL="0" indent="0" eaLnBrk="1" hangingPunct="1">
              <a:buFontTx/>
              <a:buNone/>
            </a:pPr>
            <a:r>
              <a:rPr lang="cs-CZ" altLang="cs-CZ" sz="2000" smtClean="0">
                <a:solidFill>
                  <a:srgbClr val="FFFF00"/>
                </a:solidFill>
                <a:latin typeface="Arial" charset="0"/>
                <a:ea typeface="Arial Unicode MS" pitchFamily="34" charset="-128"/>
                <a:cs typeface="Arial" charset="0"/>
              </a:rPr>
              <a:t>(Vladimír Mlynář proti ministru zemědělství o poskytnutí informací)</a:t>
            </a:r>
          </a:p>
          <a:p>
            <a:pPr marL="0" indent="0" eaLnBrk="1" hangingPunct="1">
              <a:spcBef>
                <a:spcPct val="50000"/>
              </a:spcBef>
              <a:buFontTx/>
              <a:buNone/>
            </a:pPr>
            <a:r>
              <a:rPr lang="cs-CZ" altLang="cs-CZ" sz="2200" i="1" smtClean="0">
                <a:latin typeface="Arial" charset="0"/>
                <a:cs typeface="Arial" charset="0"/>
              </a:rPr>
              <a:t>Právo na informace je nepochybně subjektivním právem každého občana. Odmítnout poskytnutí informace je možné pouze v případech zákonem výslovně stanovených. Takové odmítnutí je podle názoru Ústavního soudu rozhodnutím správního orgánu, které podléhá soudnímu přezkumu.</a:t>
            </a:r>
          </a:p>
          <a:p>
            <a:pPr marL="0" indent="0" eaLnBrk="1" hangingPunct="1">
              <a:spcBef>
                <a:spcPts val="2400"/>
              </a:spcBef>
              <a:buFontTx/>
              <a:buNone/>
            </a:pPr>
            <a:r>
              <a:rPr lang="cs-CZ" altLang="cs-CZ" sz="2400" b="1" i="1" smtClean="0">
                <a:solidFill>
                  <a:srgbClr val="FFFF00"/>
                </a:solidFill>
                <a:latin typeface="Arial" charset="0"/>
                <a:ea typeface="Arial Unicode MS" pitchFamily="34" charset="-128"/>
                <a:cs typeface="Arial Unicode MS" pitchFamily="34" charset="-128"/>
              </a:rPr>
              <a:t>→ </a:t>
            </a:r>
            <a:r>
              <a:rPr lang="cs-CZ" altLang="cs-CZ" sz="2400" b="1" smtClean="0">
                <a:solidFill>
                  <a:srgbClr val="FFFF00"/>
                </a:solidFill>
                <a:latin typeface="Arial" charset="0"/>
                <a:cs typeface="Arial" charset="0"/>
              </a:rPr>
              <a:t>Podpůrně správní řád a správní soudnictví</a:t>
            </a:r>
          </a:p>
          <a:p>
            <a:pPr marL="0" indent="0" eaLnBrk="1" hangingPunct="1">
              <a:spcBef>
                <a:spcPct val="50000"/>
              </a:spcBef>
              <a:buFontTx/>
              <a:buNone/>
            </a:pPr>
            <a:endParaRPr lang="cs-CZ" altLang="cs-CZ" sz="2000" smtClean="0">
              <a:latin typeface="Arial" charset="0"/>
              <a:cs typeface="Arial" charset="0"/>
            </a:endParaRPr>
          </a:p>
          <a:p>
            <a:pPr marL="0" indent="0" eaLnBrk="1" hangingPunct="1">
              <a:spcBef>
                <a:spcPct val="50000"/>
              </a:spcBef>
              <a:buFontTx/>
              <a:buNone/>
            </a:pPr>
            <a:endParaRPr lang="cs-CZ" altLang="cs-CZ" sz="2000" smtClean="0">
              <a:latin typeface="Arial" charset="0"/>
              <a:cs typeface="Arial" charset="0"/>
            </a:endParaRPr>
          </a:p>
        </p:txBody>
      </p:sp>
      <p:sp>
        <p:nvSpPr>
          <p:cNvPr id="30723" name="Rectangle 5"/>
          <p:cNvSpPr>
            <a:spLocks noGrp="1" noChangeArrowheads="1"/>
          </p:cNvSpPr>
          <p:nvPr>
            <p:ph type="title"/>
          </p:nvPr>
        </p:nvSpPr>
        <p:spPr>
          <a:xfrm>
            <a:off x="457200" y="115888"/>
            <a:ext cx="8229600" cy="998537"/>
          </a:xfrm>
        </p:spPr>
        <p:txBody>
          <a:bodyPr/>
          <a:lstStyle/>
          <a:p>
            <a:pPr eaLnBrk="1" hangingPunct="1"/>
            <a:r>
              <a:rPr lang="cs-CZ" altLang="cs-CZ" sz="3800" b="1" smtClean="0">
                <a:solidFill>
                  <a:srgbClr val="CC0000"/>
                </a:solidFill>
                <a:latin typeface="Arial" charset="0"/>
                <a:cs typeface="Arial" charset="0"/>
              </a:rPr>
              <a:t>Vývoj právní úpravy v ČR</a:t>
            </a:r>
          </a:p>
        </p:txBody>
      </p:sp>
    </p:spTree>
  </p:cSld>
  <p:clrMapOvr>
    <a:masterClrMapping/>
  </p:clrMapOvr>
  <p:transition spd="med">
    <p:cut/>
    <p:sndAc>
      <p:stSnd>
        <p:snd r:embed="rId2" name="arrow.wav"/>
      </p:stSnd>
    </p:sndAc>
  </p:transition>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ChangeArrowheads="1"/>
          </p:cNvSpPr>
          <p:nvPr>
            <p:ph type="title"/>
          </p:nvPr>
        </p:nvSpPr>
        <p:spPr>
          <a:xfrm>
            <a:off x="395288" y="188913"/>
            <a:ext cx="8507412" cy="936625"/>
          </a:xfrm>
        </p:spPr>
        <p:txBody>
          <a:bodyPr/>
          <a:lstStyle/>
          <a:p>
            <a:pPr eaLnBrk="1" hangingPunct="1"/>
            <a:r>
              <a:rPr lang="cs-CZ" altLang="cs-CZ" sz="4000" b="1" dirty="0" smtClean="0">
                <a:solidFill>
                  <a:srgbClr val="CC0000"/>
                </a:solidFill>
                <a:latin typeface="Arial" charset="0"/>
                <a:cs typeface="Arial" charset="0"/>
              </a:rPr>
              <a:t>Spory ve věcech hrazení nákladů</a:t>
            </a:r>
          </a:p>
        </p:txBody>
      </p:sp>
      <p:sp>
        <p:nvSpPr>
          <p:cNvPr id="91139" name="Rectangle 3"/>
          <p:cNvSpPr>
            <a:spLocks noGrp="1" noChangeArrowheads="1"/>
          </p:cNvSpPr>
          <p:nvPr>
            <p:ph type="body" idx="1"/>
          </p:nvPr>
        </p:nvSpPr>
        <p:spPr>
          <a:xfrm>
            <a:off x="611188" y="1631950"/>
            <a:ext cx="8137525" cy="4965700"/>
          </a:xfrm>
        </p:spPr>
        <p:txBody>
          <a:bodyPr/>
          <a:lstStyle/>
          <a:p>
            <a:pPr marL="715963" indent="-447675" algn="just" eaLnBrk="1" fontAlgn="t" hangingPunct="1">
              <a:lnSpc>
                <a:spcPct val="110000"/>
              </a:lnSpc>
              <a:spcBef>
                <a:spcPct val="0"/>
              </a:spcBef>
              <a:buFontTx/>
              <a:buNone/>
              <a:defRPr/>
            </a:pPr>
            <a:r>
              <a:rPr lang="cs-CZ" sz="2600" b="1" dirty="0" smtClean="0">
                <a:latin typeface="Arial" pitchFamily="34" charset="0"/>
                <a:cs typeface="Arial" pitchFamily="34" charset="0"/>
              </a:rPr>
              <a:t>			</a:t>
            </a:r>
            <a:r>
              <a:rPr lang="cs-CZ" sz="2600" b="1" dirty="0" smtClean="0">
                <a:solidFill>
                  <a:srgbClr val="FFFF00"/>
                </a:solidFill>
                <a:latin typeface="Arial" pitchFamily="34" charset="0"/>
                <a:cs typeface="Arial" pitchFamily="34" charset="0"/>
              </a:rPr>
              <a:t>Usnesení RS NSS </a:t>
            </a:r>
            <a:r>
              <a:rPr lang="cs-CZ" sz="2600" dirty="0" smtClean="0">
                <a:solidFill>
                  <a:srgbClr val="FFFF00"/>
                </a:solidFill>
                <a:latin typeface="Arial" pitchFamily="34" charset="0"/>
                <a:cs typeface="Arial" pitchFamily="34" charset="0"/>
              </a:rPr>
              <a:t>z 21.9. 2010,</a:t>
            </a:r>
          </a:p>
          <a:p>
            <a:pPr marL="715963" indent="-447675" algn="just" eaLnBrk="1" fontAlgn="t" hangingPunct="1">
              <a:lnSpc>
                <a:spcPct val="110000"/>
              </a:lnSpc>
              <a:spcBef>
                <a:spcPct val="0"/>
              </a:spcBef>
              <a:buFontTx/>
              <a:buNone/>
              <a:defRPr/>
            </a:pPr>
            <a:r>
              <a:rPr lang="cs-CZ" sz="2600" dirty="0">
                <a:solidFill>
                  <a:srgbClr val="FFFF00"/>
                </a:solidFill>
                <a:latin typeface="Arial" pitchFamily="34" charset="0"/>
                <a:cs typeface="Arial" pitchFamily="34" charset="0"/>
              </a:rPr>
              <a:t>	</a:t>
            </a:r>
            <a:r>
              <a:rPr lang="cs-CZ" sz="2600" dirty="0" smtClean="0">
                <a:solidFill>
                  <a:srgbClr val="FFFF00"/>
                </a:solidFill>
                <a:latin typeface="Arial" pitchFamily="34" charset="0"/>
                <a:cs typeface="Arial" pitchFamily="34" charset="0"/>
              </a:rPr>
              <a:t>		2 </a:t>
            </a:r>
            <a:r>
              <a:rPr lang="cs-CZ" sz="2600" dirty="0">
                <a:solidFill>
                  <a:srgbClr val="FFFF00"/>
                </a:solidFill>
                <a:latin typeface="Arial" pitchFamily="34" charset="0"/>
                <a:cs typeface="Arial" pitchFamily="34" charset="0"/>
              </a:rPr>
              <a:t>As </a:t>
            </a:r>
            <a:r>
              <a:rPr lang="cs-CZ" sz="2600" dirty="0" smtClean="0">
                <a:solidFill>
                  <a:srgbClr val="FFFF00"/>
                </a:solidFill>
                <a:latin typeface="Arial" pitchFamily="34" charset="0"/>
                <a:cs typeface="Arial" pitchFamily="34" charset="0"/>
              </a:rPr>
              <a:t>34/2008 (2164/2011 Sb. NSS)</a:t>
            </a:r>
          </a:p>
          <a:p>
            <a:pPr marL="0" indent="444500" eaLnBrk="1" hangingPunct="1">
              <a:lnSpc>
                <a:spcPct val="85000"/>
              </a:lnSpc>
              <a:spcBef>
                <a:spcPct val="40000"/>
              </a:spcBef>
              <a:buFontTx/>
              <a:buNone/>
              <a:defRPr/>
            </a:pPr>
            <a:endParaRPr lang="cs-CZ" sz="2600" b="1" dirty="0">
              <a:solidFill>
                <a:srgbClr val="FFFF00"/>
              </a:solidFill>
              <a:latin typeface="Arial" pitchFamily="34" charset="0"/>
              <a:cs typeface="Arial" pitchFamily="34" charset="0"/>
            </a:endParaRPr>
          </a:p>
          <a:p>
            <a:pPr marL="0" indent="0" eaLnBrk="1" hangingPunct="1">
              <a:lnSpc>
                <a:spcPct val="110000"/>
              </a:lnSpc>
              <a:spcBef>
                <a:spcPct val="40000"/>
              </a:spcBef>
              <a:buFontTx/>
              <a:buNone/>
              <a:defRPr/>
            </a:pPr>
            <a:r>
              <a:rPr lang="cs-CZ" sz="2600" i="1" dirty="0" smtClean="0">
                <a:latin typeface="Arial" pitchFamily="34" charset="0"/>
                <a:cs typeface="Arial" pitchFamily="34" charset="0"/>
              </a:rPr>
              <a:t>I. Sdělení </a:t>
            </a:r>
            <a:r>
              <a:rPr lang="cs-CZ" sz="2600" i="1" dirty="0">
                <a:latin typeface="Arial" pitchFamily="34" charset="0"/>
                <a:cs typeface="Arial" pitchFamily="34" charset="0"/>
              </a:rPr>
              <a:t>požadavku na úhradu za poskytnutí informace </a:t>
            </a:r>
            <a:r>
              <a:rPr lang="cs-CZ" sz="2600" i="1" dirty="0" smtClean="0">
                <a:latin typeface="Arial" pitchFamily="34" charset="0"/>
                <a:cs typeface="Arial" pitchFamily="34" charset="0"/>
              </a:rPr>
              <a:t> (§ 17/3 </a:t>
            </a:r>
            <a:r>
              <a:rPr lang="cs-CZ" sz="2600" i="1" dirty="0">
                <a:latin typeface="Arial" pitchFamily="34" charset="0"/>
                <a:cs typeface="Arial" pitchFamily="34" charset="0"/>
              </a:rPr>
              <a:t>InfZ), ani rozhodnutí o stížnosti </a:t>
            </a:r>
            <a:r>
              <a:rPr lang="cs-CZ" sz="2600" i="1" dirty="0" smtClean="0">
                <a:latin typeface="Arial" pitchFamily="34" charset="0"/>
                <a:cs typeface="Arial" pitchFamily="34" charset="0"/>
              </a:rPr>
              <a:t>proti výši </a:t>
            </a:r>
            <a:r>
              <a:rPr lang="cs-CZ" sz="2600" i="1" dirty="0">
                <a:latin typeface="Arial" pitchFamily="34" charset="0"/>
                <a:cs typeface="Arial" pitchFamily="34" charset="0"/>
              </a:rPr>
              <a:t>úhrady </a:t>
            </a:r>
            <a:r>
              <a:rPr lang="cs-CZ" sz="2600" i="1" dirty="0" smtClean="0">
                <a:latin typeface="Arial" pitchFamily="34" charset="0"/>
                <a:cs typeface="Arial" pitchFamily="34" charset="0"/>
              </a:rPr>
              <a:t>(§ 16a/7 </a:t>
            </a:r>
            <a:r>
              <a:rPr lang="cs-CZ" sz="2600" i="1" dirty="0">
                <a:latin typeface="Arial" pitchFamily="34" charset="0"/>
                <a:cs typeface="Arial" pitchFamily="34" charset="0"/>
              </a:rPr>
              <a:t>InfZ), nejsou rozhodnutími ve smyslu § 65 </a:t>
            </a:r>
            <a:r>
              <a:rPr lang="cs-CZ" sz="2600" i="1" dirty="0" smtClean="0">
                <a:latin typeface="Arial" pitchFamily="34" charset="0"/>
                <a:cs typeface="Arial" pitchFamily="34" charset="0"/>
              </a:rPr>
              <a:t>SŘS.</a:t>
            </a:r>
            <a:endParaRPr lang="cs-CZ" sz="2600" i="1" dirty="0">
              <a:latin typeface="Arial" pitchFamily="34" charset="0"/>
              <a:cs typeface="Arial" pitchFamily="34" charset="0"/>
            </a:endParaRPr>
          </a:p>
          <a:p>
            <a:pPr marL="0" indent="0" eaLnBrk="1" hangingPunct="1">
              <a:lnSpc>
                <a:spcPct val="110000"/>
              </a:lnSpc>
              <a:spcBef>
                <a:spcPct val="40000"/>
              </a:spcBef>
              <a:buFontTx/>
              <a:buNone/>
              <a:defRPr/>
            </a:pPr>
            <a:r>
              <a:rPr lang="cs-CZ" sz="2600" i="1" dirty="0" smtClean="0">
                <a:latin typeface="Arial" pitchFamily="34" charset="0"/>
                <a:cs typeface="Arial" pitchFamily="34" charset="0"/>
              </a:rPr>
              <a:t>II. Rozhodnutím </a:t>
            </a:r>
            <a:r>
              <a:rPr lang="cs-CZ" sz="2600" i="1" dirty="0">
                <a:latin typeface="Arial" pitchFamily="34" charset="0"/>
                <a:cs typeface="Arial" pitchFamily="34" charset="0"/>
              </a:rPr>
              <a:t>podle § 65 </a:t>
            </a:r>
            <a:r>
              <a:rPr lang="cs-CZ" sz="2600" i="1" dirty="0" smtClean="0">
                <a:latin typeface="Arial" pitchFamily="34" charset="0"/>
                <a:cs typeface="Arial" pitchFamily="34" charset="0"/>
              </a:rPr>
              <a:t>SŘS </a:t>
            </a:r>
            <a:r>
              <a:rPr lang="cs-CZ" sz="2600" i="1" dirty="0">
                <a:latin typeface="Arial" pitchFamily="34" charset="0"/>
                <a:cs typeface="Arial" pitchFamily="34" charset="0"/>
              </a:rPr>
              <a:t>je však rozhodnutí, jímž povinný subjekt žádost o poskytnutí informace pro nezaplacení úhrady odložil (§ </a:t>
            </a:r>
            <a:r>
              <a:rPr lang="cs-CZ" sz="2600" i="1" dirty="0" smtClean="0">
                <a:latin typeface="Arial" pitchFamily="34" charset="0"/>
                <a:cs typeface="Arial" pitchFamily="34" charset="0"/>
              </a:rPr>
              <a:t>17/5 </a:t>
            </a:r>
            <a:r>
              <a:rPr lang="cs-CZ" sz="2600" i="1" dirty="0">
                <a:latin typeface="Arial" pitchFamily="34" charset="0"/>
                <a:cs typeface="Arial" pitchFamily="34" charset="0"/>
              </a:rPr>
              <a:t>InfZ).</a:t>
            </a:r>
          </a:p>
        </p:txBody>
      </p:sp>
      <p:pic>
        <p:nvPicPr>
          <p:cNvPr id="191492" name="Picture 4" descr="sbirka_2004_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1268413"/>
            <a:ext cx="1314450" cy="1728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cut/>
    <p:sndAc>
      <p:stSnd>
        <p:snd r:embed="rId2" name="arrow.wav"/>
      </p:stSnd>
    </p:sndAc>
  </p:transition>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ChangeArrowheads="1"/>
          </p:cNvSpPr>
          <p:nvPr>
            <p:ph type="title"/>
          </p:nvPr>
        </p:nvSpPr>
        <p:spPr>
          <a:xfrm>
            <a:off x="395288" y="188913"/>
            <a:ext cx="8507412" cy="936625"/>
          </a:xfrm>
        </p:spPr>
        <p:txBody>
          <a:bodyPr/>
          <a:lstStyle/>
          <a:p>
            <a:pPr eaLnBrk="1" hangingPunct="1"/>
            <a:r>
              <a:rPr lang="cs-CZ" altLang="cs-CZ" sz="4000" b="1" dirty="0" smtClean="0">
                <a:solidFill>
                  <a:srgbClr val="CC0000"/>
                </a:solidFill>
                <a:latin typeface="Arial" charset="0"/>
                <a:cs typeface="Arial" charset="0"/>
              </a:rPr>
              <a:t>Spory ve věcech hrazení nákladů</a:t>
            </a:r>
          </a:p>
        </p:txBody>
      </p:sp>
      <p:sp>
        <p:nvSpPr>
          <p:cNvPr id="91139" name="Rectangle 3"/>
          <p:cNvSpPr>
            <a:spLocks noGrp="1" noChangeArrowheads="1"/>
          </p:cNvSpPr>
          <p:nvPr>
            <p:ph type="body" idx="1"/>
          </p:nvPr>
        </p:nvSpPr>
        <p:spPr>
          <a:xfrm>
            <a:off x="250825" y="1560513"/>
            <a:ext cx="8424863" cy="5397500"/>
          </a:xfrm>
        </p:spPr>
        <p:txBody>
          <a:bodyPr/>
          <a:lstStyle/>
          <a:p>
            <a:pPr marL="715963" indent="-447675" algn="just" eaLnBrk="1" fontAlgn="t" hangingPunct="1">
              <a:lnSpc>
                <a:spcPct val="110000"/>
              </a:lnSpc>
              <a:spcBef>
                <a:spcPts val="600"/>
              </a:spcBef>
              <a:buFontTx/>
              <a:buNone/>
              <a:defRPr/>
            </a:pPr>
            <a:r>
              <a:rPr lang="cs-CZ" sz="2600" b="1" dirty="0" smtClean="0">
                <a:solidFill>
                  <a:srgbClr val="FFFF00"/>
                </a:solidFill>
                <a:latin typeface="Arial" pitchFamily="34" charset="0"/>
                <a:cs typeface="Arial" pitchFamily="34" charset="0"/>
              </a:rPr>
              <a:t>			    Usnesení NSS z 31.8.2011, Ao 4/2011 			    </a:t>
            </a:r>
            <a:r>
              <a:rPr lang="cs-CZ" sz="2400" b="1" dirty="0" smtClean="0">
                <a:solidFill>
                  <a:srgbClr val="FFFF00"/>
                </a:solidFill>
                <a:latin typeface="Arial" pitchFamily="34" charset="0"/>
                <a:cs typeface="Arial" pitchFamily="34" charset="0"/>
              </a:rPr>
              <a:t>(2443/2011 Sb. NSS)</a:t>
            </a:r>
            <a:r>
              <a:rPr lang="cs-CZ" sz="2400" dirty="0" smtClean="0">
                <a:latin typeface="Arial" pitchFamily="34" charset="0"/>
                <a:cs typeface="Arial" pitchFamily="34" charset="0"/>
              </a:rPr>
              <a:t> – sazebník úhrad za 			    poskytování  informací Ústavním soudem</a:t>
            </a:r>
          </a:p>
          <a:p>
            <a:pPr marL="0" indent="444500" eaLnBrk="1" hangingPunct="1">
              <a:lnSpc>
                <a:spcPct val="85000"/>
              </a:lnSpc>
              <a:spcBef>
                <a:spcPct val="40000"/>
              </a:spcBef>
              <a:buFontTx/>
              <a:buNone/>
              <a:defRPr/>
            </a:pPr>
            <a:r>
              <a:rPr lang="cs-CZ" sz="2400" b="1" dirty="0" smtClean="0">
                <a:latin typeface="Arial" pitchFamily="34" charset="0"/>
                <a:cs typeface="Arial" pitchFamily="34" charset="0"/>
              </a:rPr>
              <a:t>			</a:t>
            </a:r>
            <a:endParaRPr lang="cs-CZ" sz="2400" b="1" dirty="0">
              <a:latin typeface="Arial" pitchFamily="34" charset="0"/>
              <a:cs typeface="Arial" pitchFamily="34" charset="0"/>
            </a:endParaRPr>
          </a:p>
          <a:p>
            <a:pPr marL="514350" indent="-514350" eaLnBrk="1" hangingPunct="1">
              <a:lnSpc>
                <a:spcPct val="110000"/>
              </a:lnSpc>
              <a:spcBef>
                <a:spcPts val="600"/>
              </a:spcBef>
              <a:buFontTx/>
              <a:buAutoNum type="romanUcPeriod"/>
              <a:defRPr/>
            </a:pPr>
            <a:r>
              <a:rPr lang="cs-CZ" sz="2400" i="1" dirty="0" smtClean="0">
                <a:latin typeface="Arial" pitchFamily="34" charset="0"/>
                <a:cs typeface="Arial" pitchFamily="34" charset="0"/>
              </a:rPr>
              <a:t>Sazebník </a:t>
            </a:r>
            <a:r>
              <a:rPr lang="cs-CZ" sz="2400" i="1" dirty="0">
                <a:latin typeface="Arial" pitchFamily="34" charset="0"/>
                <a:cs typeface="Arial" pitchFamily="34" charset="0"/>
              </a:rPr>
              <a:t>úhrad za poskytování </a:t>
            </a:r>
            <a:r>
              <a:rPr lang="cs-CZ" sz="2400" i="1" dirty="0" smtClean="0">
                <a:latin typeface="Arial" pitchFamily="34" charset="0"/>
                <a:cs typeface="Arial" pitchFamily="34" charset="0"/>
              </a:rPr>
              <a:t>informací není </a:t>
            </a:r>
            <a:r>
              <a:rPr lang="cs-CZ" sz="2400" i="1" dirty="0">
                <a:latin typeface="Arial" pitchFamily="34" charset="0"/>
                <a:cs typeface="Arial" pitchFamily="34" charset="0"/>
              </a:rPr>
              <a:t>opatřením obecné povahy </a:t>
            </a:r>
            <a:r>
              <a:rPr lang="cs-CZ" sz="2400" i="1" dirty="0" smtClean="0">
                <a:latin typeface="Arial" pitchFamily="34" charset="0"/>
                <a:cs typeface="Arial" pitchFamily="34" charset="0"/>
              </a:rPr>
              <a:t>, ale interní instrukcí, která zavazuje pouze zaměstnance povinného subjektu.</a:t>
            </a:r>
          </a:p>
          <a:p>
            <a:pPr marL="514350" indent="-514350" eaLnBrk="1" hangingPunct="1">
              <a:lnSpc>
                <a:spcPct val="110000"/>
              </a:lnSpc>
              <a:spcBef>
                <a:spcPct val="40000"/>
              </a:spcBef>
              <a:buFontTx/>
              <a:buAutoNum type="romanUcPeriod"/>
              <a:defRPr/>
            </a:pPr>
            <a:r>
              <a:rPr lang="cs-CZ" sz="2400" i="1" dirty="0" smtClean="0">
                <a:latin typeface="Arial" pitchFamily="34" charset="0"/>
                <a:cs typeface="Arial" pitchFamily="34" charset="0"/>
              </a:rPr>
              <a:t>Nelze </a:t>
            </a:r>
            <a:r>
              <a:rPr lang="cs-CZ" sz="2400" i="1" dirty="0">
                <a:latin typeface="Arial" pitchFamily="34" charset="0"/>
                <a:cs typeface="Arial" pitchFamily="34" charset="0"/>
              </a:rPr>
              <a:t>soudně napadat přímo vnitřní předpis</a:t>
            </a:r>
            <a:r>
              <a:rPr lang="cs-CZ" sz="2400" i="1" dirty="0" smtClean="0">
                <a:latin typeface="Arial" pitchFamily="34" charset="0"/>
                <a:cs typeface="Arial" pitchFamily="34" charset="0"/>
              </a:rPr>
              <a:t>, ale pouze </a:t>
            </a:r>
            <a:r>
              <a:rPr lang="cs-CZ" sz="2400" i="1" dirty="0">
                <a:latin typeface="Arial" pitchFamily="34" charset="0"/>
                <a:cs typeface="Arial" pitchFamily="34" charset="0"/>
              </a:rPr>
              <a:t>jeho aplikaci </a:t>
            </a:r>
            <a:r>
              <a:rPr lang="cs-CZ" sz="2400" i="1" dirty="0" smtClean="0">
                <a:latin typeface="Arial" pitchFamily="34" charset="0"/>
                <a:cs typeface="Arial" pitchFamily="34" charset="0"/>
              </a:rPr>
              <a:t>v rámci žaloby proti odložení žádosti pro nezaplacení.</a:t>
            </a:r>
            <a:endParaRPr lang="cs-CZ" sz="2400" i="1" dirty="0">
              <a:latin typeface="Arial" pitchFamily="34" charset="0"/>
              <a:cs typeface="Arial" pitchFamily="34" charset="0"/>
            </a:endParaRPr>
          </a:p>
        </p:txBody>
      </p:sp>
      <p:pic>
        <p:nvPicPr>
          <p:cNvPr id="192516" name="Picture 4" descr="sbirka_2004_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650" y="1293813"/>
            <a:ext cx="1295400" cy="17033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cut/>
    <p:sndAc>
      <p:stSnd>
        <p:snd r:embed="rId2" name="arrow.wav"/>
      </p:stSnd>
    </p:sndAc>
  </p:transition>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ChangeArrowheads="1"/>
          </p:cNvSpPr>
          <p:nvPr>
            <p:ph type="title"/>
          </p:nvPr>
        </p:nvSpPr>
        <p:spPr>
          <a:xfrm>
            <a:off x="457200" y="115888"/>
            <a:ext cx="8229600" cy="925512"/>
          </a:xfrm>
        </p:spPr>
        <p:txBody>
          <a:bodyPr/>
          <a:lstStyle/>
          <a:p>
            <a:pPr eaLnBrk="1" hangingPunct="1"/>
            <a:r>
              <a:rPr lang="cs-CZ" altLang="cs-CZ" sz="3600" b="1" dirty="0" smtClean="0">
                <a:solidFill>
                  <a:srgbClr val="CC0000"/>
                </a:solidFill>
                <a:latin typeface="Arial" charset="0"/>
                <a:cs typeface="Arial" charset="0"/>
              </a:rPr>
              <a:t>Obstrukce v právu na informace</a:t>
            </a:r>
          </a:p>
        </p:txBody>
      </p:sp>
      <p:sp>
        <p:nvSpPr>
          <p:cNvPr id="195587" name="Rectangle 3"/>
          <p:cNvSpPr>
            <a:spLocks noGrp="1" noChangeArrowheads="1"/>
          </p:cNvSpPr>
          <p:nvPr>
            <p:ph type="body" idx="1"/>
          </p:nvPr>
        </p:nvSpPr>
        <p:spPr>
          <a:xfrm>
            <a:off x="468313" y="1125538"/>
            <a:ext cx="8280400" cy="5472112"/>
          </a:xfrm>
        </p:spPr>
        <p:txBody>
          <a:bodyPr/>
          <a:lstStyle/>
          <a:p>
            <a:pPr marL="0" indent="0" algn="just" eaLnBrk="1" fontAlgn="t" hangingPunct="1">
              <a:lnSpc>
                <a:spcPct val="90000"/>
              </a:lnSpc>
              <a:spcBef>
                <a:spcPct val="30000"/>
              </a:spcBef>
              <a:buNone/>
            </a:pPr>
            <a:r>
              <a:rPr lang="cs-CZ" altLang="cs-CZ" sz="2400" b="1" dirty="0" smtClean="0">
                <a:solidFill>
                  <a:srgbClr val="FFFF00"/>
                </a:solidFill>
                <a:latin typeface="Arial" charset="0"/>
                <a:cs typeface="Arial" charset="0"/>
              </a:rPr>
              <a:t>NS USA</a:t>
            </a:r>
            <a:r>
              <a:rPr lang="cs-CZ" altLang="cs-CZ" sz="2400" dirty="0" smtClean="0">
                <a:latin typeface="Arial" charset="0"/>
                <a:cs typeface="Arial" charset="0"/>
              </a:rPr>
              <a:t>, 1978: </a:t>
            </a:r>
            <a:r>
              <a:rPr lang="cs-CZ" altLang="cs-CZ" sz="2400" dirty="0">
                <a:latin typeface="Arial" charset="0"/>
                <a:cs typeface="Arial" charset="0"/>
              </a:rPr>
              <a:t>informované </a:t>
            </a:r>
            <a:r>
              <a:rPr lang="cs-CZ" altLang="cs-CZ" sz="2400" dirty="0" smtClean="0">
                <a:latin typeface="Arial" charset="0"/>
                <a:cs typeface="Arial" charset="0"/>
              </a:rPr>
              <a:t>občanstvo je </a:t>
            </a:r>
            <a:r>
              <a:rPr lang="cs-CZ" altLang="cs-CZ" sz="2400" dirty="0">
                <a:latin typeface="Arial" charset="0"/>
                <a:cs typeface="Arial" charset="0"/>
              </a:rPr>
              <a:t>nezbytné pro fungování demokratické společnosti, potřebné k zabránění zkaženosti a k udržení odpovědnosti vládnoucích </a:t>
            </a:r>
            <a:r>
              <a:rPr lang="cs-CZ" altLang="cs-CZ" sz="2400" dirty="0" smtClean="0">
                <a:latin typeface="Arial" charset="0"/>
                <a:cs typeface="Arial" charset="0"/>
              </a:rPr>
              <a:t>vládnutým… </a:t>
            </a:r>
            <a:r>
              <a:rPr lang="cs-CZ" altLang="cs-CZ" sz="2400" dirty="0" smtClean="0">
                <a:latin typeface="Arial" charset="0"/>
                <a:cs typeface="Arial" charset="0"/>
                <a:sym typeface="Wingdings" panose="05000000000000000000" pitchFamily="2" charset="2"/>
              </a:rPr>
              <a:t></a:t>
            </a:r>
          </a:p>
          <a:p>
            <a:pPr marL="0" indent="0" algn="just" eaLnBrk="1" fontAlgn="t" hangingPunct="1">
              <a:lnSpc>
                <a:spcPct val="90000"/>
              </a:lnSpc>
              <a:spcBef>
                <a:spcPts val="2400"/>
              </a:spcBef>
              <a:buNone/>
            </a:pPr>
            <a:r>
              <a:rPr lang="cs-CZ" altLang="cs-CZ" sz="2400" b="1" dirty="0" smtClean="0">
                <a:solidFill>
                  <a:srgbClr val="FFFF00"/>
                </a:solidFill>
                <a:latin typeface="Arial" charset="0"/>
                <a:cs typeface="Arial" charset="0"/>
              </a:rPr>
              <a:t>Obstrukce </a:t>
            </a:r>
            <a:r>
              <a:rPr lang="cs-CZ" altLang="cs-CZ" sz="2400" b="1" dirty="0">
                <a:solidFill>
                  <a:srgbClr val="FFFF00"/>
                </a:solidFill>
                <a:latin typeface="Arial" charset="0"/>
                <a:cs typeface="Arial" charset="0"/>
              </a:rPr>
              <a:t>povinného </a:t>
            </a:r>
            <a:r>
              <a:rPr lang="cs-CZ" altLang="cs-CZ" sz="2400" b="1" dirty="0" smtClean="0">
                <a:solidFill>
                  <a:srgbClr val="FFFF00"/>
                </a:solidFill>
                <a:latin typeface="Arial" charset="0"/>
                <a:cs typeface="Arial" charset="0"/>
              </a:rPr>
              <a:t>subjektu</a:t>
            </a:r>
            <a:r>
              <a:rPr lang="cs-CZ" altLang="cs-CZ" sz="2400" dirty="0" smtClean="0">
                <a:latin typeface="Arial" charset="0"/>
                <a:cs typeface="Arial" charset="0"/>
              </a:rPr>
              <a:t>:</a:t>
            </a:r>
          </a:p>
          <a:p>
            <a:pPr marL="706438" algn="just" eaLnBrk="1" fontAlgn="t" hangingPunct="1">
              <a:lnSpc>
                <a:spcPct val="90000"/>
              </a:lnSpc>
              <a:spcBef>
                <a:spcPct val="30000"/>
              </a:spcBef>
              <a:buFont typeface="Wingdings" panose="05000000000000000000" pitchFamily="2" charset="2"/>
              <a:buChar char="§"/>
            </a:pPr>
            <a:r>
              <a:rPr lang="cs-CZ" altLang="cs-CZ" sz="2400" dirty="0" smtClean="0">
                <a:latin typeface="Arial" charset="0"/>
                <a:cs typeface="Arial" charset="0"/>
              </a:rPr>
              <a:t>bránění </a:t>
            </a:r>
            <a:r>
              <a:rPr lang="cs-CZ" altLang="cs-CZ" sz="2400" dirty="0">
                <a:latin typeface="Arial" charset="0"/>
                <a:cs typeface="Arial" charset="0"/>
              </a:rPr>
              <a:t>řádnému výkonu práva na </a:t>
            </a:r>
            <a:r>
              <a:rPr lang="cs-CZ" altLang="cs-CZ" sz="2400" dirty="0" smtClean="0">
                <a:latin typeface="Arial" charset="0"/>
                <a:cs typeface="Arial" charset="0"/>
              </a:rPr>
              <a:t>informace</a:t>
            </a:r>
          </a:p>
          <a:p>
            <a:pPr marL="706438" algn="just" eaLnBrk="1" fontAlgn="t" hangingPunct="1">
              <a:lnSpc>
                <a:spcPct val="90000"/>
              </a:lnSpc>
              <a:spcBef>
                <a:spcPct val="30000"/>
              </a:spcBef>
              <a:buFont typeface="Wingdings" panose="05000000000000000000" pitchFamily="2" charset="2"/>
              <a:buChar char="§"/>
            </a:pPr>
            <a:r>
              <a:rPr lang="cs-CZ" altLang="cs-CZ" sz="2400" dirty="0" smtClean="0">
                <a:latin typeface="Arial" charset="0"/>
                <a:cs typeface="Arial" charset="0"/>
              </a:rPr>
              <a:t>ale nikoli postup podle legitimního právního </a:t>
            </a:r>
            <a:r>
              <a:rPr lang="cs-CZ" altLang="cs-CZ" sz="2400" dirty="0">
                <a:latin typeface="Arial" charset="0"/>
                <a:cs typeface="Arial" charset="0"/>
              </a:rPr>
              <a:t>názoru </a:t>
            </a:r>
            <a:r>
              <a:rPr lang="cs-CZ" altLang="cs-CZ" sz="2400" dirty="0" smtClean="0">
                <a:latin typeface="Arial" charset="0"/>
                <a:cs typeface="Arial" charset="0"/>
              </a:rPr>
              <a:t>v </a:t>
            </a:r>
            <a:r>
              <a:rPr lang="cs-CZ" altLang="cs-CZ" sz="2400" dirty="0">
                <a:latin typeface="Arial" charset="0"/>
                <a:cs typeface="Arial" charset="0"/>
              </a:rPr>
              <a:t>nejasných či složitých </a:t>
            </a:r>
            <a:r>
              <a:rPr lang="cs-CZ" altLang="cs-CZ" sz="2400" dirty="0" smtClean="0">
                <a:latin typeface="Arial" charset="0"/>
                <a:cs typeface="Arial" charset="0"/>
              </a:rPr>
              <a:t>případech, </a:t>
            </a:r>
            <a:r>
              <a:rPr lang="cs-CZ" altLang="cs-CZ" sz="2400" dirty="0">
                <a:latin typeface="Arial" charset="0"/>
                <a:cs typeface="Arial" charset="0"/>
              </a:rPr>
              <a:t>byť by se tento právní názor dodatečně ukázal jako nesprávný. </a:t>
            </a:r>
            <a:endParaRPr lang="cs-CZ" altLang="cs-CZ" sz="2400" dirty="0" smtClean="0">
              <a:latin typeface="Arial" charset="0"/>
              <a:cs typeface="Arial" charset="0"/>
            </a:endParaRPr>
          </a:p>
          <a:p>
            <a:pPr marL="0" indent="0" algn="just" eaLnBrk="1" fontAlgn="t" hangingPunct="1">
              <a:lnSpc>
                <a:spcPct val="90000"/>
              </a:lnSpc>
              <a:spcBef>
                <a:spcPts val="2400"/>
              </a:spcBef>
              <a:buNone/>
            </a:pPr>
            <a:r>
              <a:rPr lang="cs-CZ" altLang="cs-CZ" sz="2400" b="1" dirty="0">
                <a:solidFill>
                  <a:srgbClr val="FFFF00"/>
                </a:solidFill>
                <a:latin typeface="Arial" charset="0"/>
                <a:cs typeface="Arial" charset="0"/>
              </a:rPr>
              <a:t>Obstrukce </a:t>
            </a:r>
            <a:r>
              <a:rPr lang="cs-CZ" altLang="cs-CZ" sz="2400" b="1" dirty="0" smtClean="0">
                <a:solidFill>
                  <a:srgbClr val="FFFF00"/>
                </a:solidFill>
                <a:latin typeface="Arial" charset="0"/>
                <a:cs typeface="Arial" charset="0"/>
              </a:rPr>
              <a:t>žadatele</a:t>
            </a:r>
            <a:r>
              <a:rPr lang="cs-CZ" altLang="cs-CZ" sz="2400" dirty="0" smtClean="0">
                <a:latin typeface="Arial" charset="0"/>
                <a:cs typeface="Arial" charset="0"/>
              </a:rPr>
              <a:t>:</a:t>
            </a:r>
            <a:endParaRPr lang="cs-CZ" altLang="cs-CZ" sz="2400" dirty="0">
              <a:latin typeface="Arial" charset="0"/>
              <a:cs typeface="Arial" charset="0"/>
            </a:endParaRPr>
          </a:p>
          <a:p>
            <a:pPr marL="706438" algn="just" eaLnBrk="1" fontAlgn="t" hangingPunct="1">
              <a:lnSpc>
                <a:spcPct val="90000"/>
              </a:lnSpc>
              <a:spcBef>
                <a:spcPct val="30000"/>
              </a:spcBef>
              <a:buFont typeface="Wingdings" panose="05000000000000000000" pitchFamily="2" charset="2"/>
              <a:buChar char="§"/>
            </a:pPr>
            <a:r>
              <a:rPr lang="cs-CZ" altLang="cs-CZ" sz="2400" dirty="0" smtClean="0">
                <a:latin typeface="Arial" charset="0"/>
                <a:cs typeface="Arial" charset="0"/>
              </a:rPr>
              <a:t>jednání, jehož skutečným cílem není získání informací</a:t>
            </a:r>
          </a:p>
          <a:p>
            <a:pPr marL="706438" algn="just" eaLnBrk="1" fontAlgn="t" hangingPunct="1">
              <a:lnSpc>
                <a:spcPct val="90000"/>
              </a:lnSpc>
              <a:spcBef>
                <a:spcPct val="30000"/>
              </a:spcBef>
              <a:buFont typeface="Wingdings" panose="05000000000000000000" pitchFamily="2" charset="2"/>
              <a:buChar char="§"/>
            </a:pPr>
            <a:r>
              <a:rPr lang="cs-CZ" altLang="cs-CZ" sz="2400" dirty="0" smtClean="0">
                <a:latin typeface="Arial" charset="0"/>
                <a:cs typeface="Arial" charset="0"/>
              </a:rPr>
              <a:t>obcházení povinností podle zákona (např. úhrady)</a:t>
            </a:r>
          </a:p>
        </p:txBody>
      </p:sp>
    </p:spTree>
    <p:extLst>
      <p:ext uri="{BB962C8B-B14F-4D97-AF65-F5344CB8AC3E}">
        <p14:creationId xmlns:p14="http://schemas.microsoft.com/office/powerpoint/2010/main" val="1369023917"/>
      </p:ext>
    </p:extLst>
  </p:cSld>
  <p:clrMapOvr>
    <a:masterClrMapping/>
  </p:clrMapOvr>
  <p:transition spd="med">
    <p:cut/>
    <p:sndAc>
      <p:stSnd>
        <p:snd r:embed="rId2" name="arrow.wav"/>
      </p:stSnd>
    </p:sndAc>
  </p:transition>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ChangeArrowheads="1"/>
          </p:cNvSpPr>
          <p:nvPr>
            <p:ph type="title"/>
          </p:nvPr>
        </p:nvSpPr>
        <p:spPr>
          <a:xfrm>
            <a:off x="251520" y="199232"/>
            <a:ext cx="8507288" cy="925512"/>
          </a:xfrm>
        </p:spPr>
        <p:txBody>
          <a:bodyPr/>
          <a:lstStyle/>
          <a:p>
            <a:pPr eaLnBrk="1" hangingPunct="1"/>
            <a:r>
              <a:rPr lang="cs-CZ" altLang="cs-CZ" sz="3400" b="1" dirty="0" smtClean="0">
                <a:solidFill>
                  <a:srgbClr val="CC0000"/>
                </a:solidFill>
                <a:latin typeface="Arial" charset="0"/>
                <a:cs typeface="Arial" charset="0"/>
              </a:rPr>
              <a:t>Procesní obstrukce povinných subjektů</a:t>
            </a:r>
          </a:p>
        </p:txBody>
      </p:sp>
      <p:sp>
        <p:nvSpPr>
          <p:cNvPr id="195587" name="Rectangle 3"/>
          <p:cNvSpPr>
            <a:spLocks noGrp="1" noChangeArrowheads="1"/>
          </p:cNvSpPr>
          <p:nvPr>
            <p:ph type="body" idx="1"/>
          </p:nvPr>
        </p:nvSpPr>
        <p:spPr>
          <a:xfrm>
            <a:off x="468313" y="1125538"/>
            <a:ext cx="8280400" cy="5472112"/>
          </a:xfrm>
        </p:spPr>
        <p:txBody>
          <a:bodyPr/>
          <a:lstStyle/>
          <a:p>
            <a:pPr marL="706438" algn="just" eaLnBrk="1" fontAlgn="t" hangingPunct="1">
              <a:spcBef>
                <a:spcPts val="600"/>
              </a:spcBef>
              <a:buFont typeface="Wingdings" panose="05000000000000000000" pitchFamily="2" charset="2"/>
              <a:buChar char="§"/>
            </a:pPr>
            <a:r>
              <a:rPr lang="cs-CZ" altLang="cs-CZ" sz="2400" dirty="0" smtClean="0">
                <a:latin typeface="Arial" charset="0"/>
                <a:cs typeface="Arial" charset="0"/>
              </a:rPr>
              <a:t>Nečinnost</a:t>
            </a:r>
          </a:p>
          <a:p>
            <a:pPr marL="706438" algn="just" eaLnBrk="1" fontAlgn="t" hangingPunct="1">
              <a:spcBef>
                <a:spcPts val="600"/>
              </a:spcBef>
              <a:buFont typeface="Wingdings" panose="05000000000000000000" pitchFamily="2" charset="2"/>
              <a:buChar char="§"/>
            </a:pPr>
            <a:r>
              <a:rPr lang="cs-CZ" altLang="cs-CZ" sz="2400" dirty="0">
                <a:latin typeface="Arial" charset="0"/>
                <a:cs typeface="Arial" charset="0"/>
              </a:rPr>
              <a:t>Nečinnost při vyřizování stížnosti proti nečinnosti</a:t>
            </a:r>
          </a:p>
          <a:p>
            <a:pPr marL="706438" lvl="1" indent="-342900" algn="just" eaLnBrk="1" fontAlgn="t" hangingPunct="1">
              <a:spcBef>
                <a:spcPts val="600"/>
              </a:spcBef>
              <a:buFont typeface="Wingdings" panose="05000000000000000000" pitchFamily="2" charset="2"/>
              <a:buChar char="§"/>
            </a:pPr>
            <a:r>
              <a:rPr lang="cs-CZ" sz="2400" dirty="0">
                <a:latin typeface="Arial" charset="0"/>
                <a:ea typeface="+mn-ea"/>
                <a:cs typeface="Arial" charset="0"/>
              </a:rPr>
              <a:t>Ignorace procesního režimu dle InfZ</a:t>
            </a:r>
          </a:p>
          <a:p>
            <a:pPr marL="706438" algn="just" eaLnBrk="1" fontAlgn="t" hangingPunct="1">
              <a:spcBef>
                <a:spcPts val="600"/>
              </a:spcBef>
              <a:buFont typeface="Wingdings" panose="05000000000000000000" pitchFamily="2" charset="2"/>
              <a:buChar char="§"/>
            </a:pPr>
            <a:r>
              <a:rPr lang="cs-CZ" altLang="cs-CZ" sz="2400" dirty="0">
                <a:latin typeface="Arial" charset="0"/>
                <a:cs typeface="Arial" charset="0"/>
              </a:rPr>
              <a:t>Procesní rekvalifikace žádosti </a:t>
            </a:r>
            <a:r>
              <a:rPr lang="cs-CZ" altLang="cs-CZ" sz="2400" dirty="0" smtClean="0">
                <a:latin typeface="Arial" charset="0"/>
                <a:cs typeface="Arial" charset="0"/>
              </a:rPr>
              <a:t>(nahlížení </a:t>
            </a:r>
            <a:r>
              <a:rPr lang="cs-CZ" altLang="cs-CZ" sz="2400" dirty="0">
                <a:latin typeface="Arial" charset="0"/>
                <a:cs typeface="Arial" charset="0"/>
              </a:rPr>
              <a:t>do spisu)</a:t>
            </a:r>
          </a:p>
          <a:p>
            <a:pPr marL="712788" lvl="1" indent="-349250" algn="just" eaLnBrk="1" fontAlgn="t" hangingPunct="1">
              <a:spcBef>
                <a:spcPts val="600"/>
              </a:spcBef>
              <a:buFont typeface="Wingdings" panose="05000000000000000000" pitchFamily="2" charset="2"/>
              <a:buChar char="§"/>
            </a:pPr>
            <a:r>
              <a:rPr lang="cs-CZ" sz="2400" dirty="0">
                <a:latin typeface="Arial" charset="0"/>
                <a:ea typeface="+mn-ea"/>
                <a:cs typeface="Arial" charset="0"/>
              </a:rPr>
              <a:t>Vyžadování elektronického podpisu (§ 14/3)</a:t>
            </a:r>
          </a:p>
          <a:p>
            <a:pPr marL="712788" lvl="1" indent="-349250" algn="just" eaLnBrk="1" fontAlgn="t" hangingPunct="1">
              <a:spcBef>
                <a:spcPts val="600"/>
              </a:spcBef>
              <a:buFont typeface="Wingdings" panose="05000000000000000000" pitchFamily="2" charset="2"/>
              <a:buChar char="§"/>
            </a:pPr>
            <a:r>
              <a:rPr lang="cs-CZ" sz="2400" dirty="0">
                <a:latin typeface="Arial" charset="0"/>
                <a:ea typeface="+mn-ea"/>
                <a:cs typeface="Arial" charset="0"/>
              </a:rPr>
              <a:t>Vyzývání k doplnění údajů o žadateli (§ 14/5a)</a:t>
            </a:r>
          </a:p>
          <a:p>
            <a:pPr marL="712788" lvl="1" indent="-349250" algn="just" eaLnBrk="1" fontAlgn="t" hangingPunct="1">
              <a:spcBef>
                <a:spcPts val="600"/>
              </a:spcBef>
              <a:buFont typeface="Wingdings" panose="05000000000000000000" pitchFamily="2" charset="2"/>
              <a:buChar char="§"/>
            </a:pPr>
            <a:r>
              <a:rPr lang="cs-CZ" sz="2400" dirty="0">
                <a:latin typeface="Arial" charset="0"/>
                <a:ea typeface="+mn-ea"/>
                <a:cs typeface="Arial" charset="0"/>
              </a:rPr>
              <a:t>Vyzývání k upřesnění žádosti (§ 14/5b)</a:t>
            </a:r>
          </a:p>
          <a:p>
            <a:pPr marL="712788" lvl="1" indent="-349250" algn="just" eaLnBrk="1" fontAlgn="t" hangingPunct="1">
              <a:spcBef>
                <a:spcPts val="600"/>
              </a:spcBef>
              <a:buFont typeface="Wingdings" panose="05000000000000000000" pitchFamily="2" charset="2"/>
              <a:buChar char="§"/>
            </a:pPr>
            <a:r>
              <a:rPr lang="cs-CZ" sz="2400" dirty="0">
                <a:latin typeface="Arial" charset="0"/>
                <a:ea typeface="+mn-ea"/>
                <a:cs typeface="Arial" charset="0"/>
              </a:rPr>
              <a:t>Odkládání místo rozhodování (vyloučení opravného prostředku)</a:t>
            </a:r>
          </a:p>
          <a:p>
            <a:pPr marL="712788" lvl="1" indent="-349250" algn="just" eaLnBrk="1" fontAlgn="t" hangingPunct="1">
              <a:spcBef>
                <a:spcPts val="600"/>
              </a:spcBef>
              <a:buFont typeface="Wingdings" panose="05000000000000000000" pitchFamily="2" charset="2"/>
              <a:buChar char="§"/>
            </a:pPr>
            <a:r>
              <a:rPr lang="cs-CZ" sz="2400" dirty="0">
                <a:latin typeface="Arial" charset="0"/>
                <a:ea typeface="+mn-ea"/>
                <a:cs typeface="Arial" charset="0"/>
              </a:rPr>
              <a:t>Nedodržení požadovaného formátu či způsobu</a:t>
            </a:r>
          </a:p>
          <a:p>
            <a:pPr marL="712788" lvl="1" indent="-349250" algn="just" eaLnBrk="1" fontAlgn="t" hangingPunct="1">
              <a:spcBef>
                <a:spcPts val="600"/>
              </a:spcBef>
              <a:buFont typeface="Wingdings" panose="05000000000000000000" pitchFamily="2" charset="2"/>
              <a:buChar char="§"/>
            </a:pPr>
            <a:r>
              <a:rPr lang="cs-CZ" sz="2400" dirty="0">
                <a:latin typeface="Arial" charset="0"/>
                <a:ea typeface="+mn-ea"/>
                <a:cs typeface="Arial" charset="0"/>
              </a:rPr>
              <a:t>Nepředkládání spisu (A 2/2003)</a:t>
            </a:r>
          </a:p>
          <a:p>
            <a:pPr marL="712788" lvl="1" indent="-349250" algn="just" eaLnBrk="1" fontAlgn="t" hangingPunct="1">
              <a:spcBef>
                <a:spcPts val="600"/>
              </a:spcBef>
              <a:buFont typeface="Wingdings" panose="05000000000000000000" pitchFamily="2" charset="2"/>
              <a:buChar char="§"/>
            </a:pPr>
            <a:r>
              <a:rPr lang="cs-CZ" sz="2400" dirty="0">
                <a:latin typeface="Arial" charset="0"/>
                <a:ea typeface="+mn-ea"/>
                <a:cs typeface="Arial" charset="0"/>
              </a:rPr>
              <a:t>Nepřiměřená výše úhrady nákladů</a:t>
            </a:r>
            <a:endParaRPr lang="cs-CZ" altLang="cs-CZ" sz="2400" dirty="0">
              <a:latin typeface="Arial" charset="0"/>
              <a:ea typeface="+mn-ea"/>
              <a:cs typeface="Arial" charset="0"/>
            </a:endParaRPr>
          </a:p>
        </p:txBody>
      </p:sp>
    </p:spTree>
    <p:extLst>
      <p:ext uri="{BB962C8B-B14F-4D97-AF65-F5344CB8AC3E}">
        <p14:creationId xmlns:p14="http://schemas.microsoft.com/office/powerpoint/2010/main" val="655353613"/>
      </p:ext>
    </p:extLst>
  </p:cSld>
  <p:clrMapOvr>
    <a:masterClrMapping/>
  </p:clrMapOvr>
  <p:transition spd="med">
    <p:cut/>
    <p:sndAc>
      <p:stSnd>
        <p:snd r:embed="rId2" name="arrow.wav"/>
      </p:stSnd>
    </p:sndAc>
  </p:transition>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179388" y="188913"/>
            <a:ext cx="8723312" cy="936625"/>
          </a:xfrm>
        </p:spPr>
        <p:txBody>
          <a:bodyPr/>
          <a:lstStyle/>
          <a:p>
            <a:pPr eaLnBrk="1" hangingPunct="1"/>
            <a:r>
              <a:rPr lang="cs-CZ" altLang="cs-CZ" sz="3600" b="1" dirty="0" smtClean="0">
                <a:solidFill>
                  <a:srgbClr val="CC0000"/>
                </a:solidFill>
                <a:latin typeface="Arial" charset="0"/>
                <a:cs typeface="Arial" charset="0"/>
              </a:rPr>
              <a:t>Nařízení poskytnutí informace soudem</a:t>
            </a:r>
          </a:p>
        </p:txBody>
      </p:sp>
      <p:sp>
        <p:nvSpPr>
          <p:cNvPr id="91139" name="Rectangle 3"/>
          <p:cNvSpPr>
            <a:spLocks noGrp="1" noChangeArrowheads="1"/>
          </p:cNvSpPr>
          <p:nvPr>
            <p:ph type="body" idx="1"/>
          </p:nvPr>
        </p:nvSpPr>
        <p:spPr>
          <a:xfrm>
            <a:off x="396875" y="1196975"/>
            <a:ext cx="8207375" cy="5399088"/>
          </a:xfrm>
        </p:spPr>
        <p:txBody>
          <a:bodyPr/>
          <a:lstStyle/>
          <a:p>
            <a:pPr marL="715963" indent="-715963" algn="just" eaLnBrk="1" fontAlgn="t" hangingPunct="1">
              <a:spcBef>
                <a:spcPts val="600"/>
              </a:spcBef>
              <a:buFontTx/>
              <a:buNone/>
              <a:defRPr/>
            </a:pPr>
            <a:r>
              <a:rPr lang="cs-CZ" sz="2400" b="1" dirty="0" smtClean="0">
                <a:solidFill>
                  <a:srgbClr val="FFFF00"/>
                </a:solidFill>
                <a:latin typeface="Arial" pitchFamily="34" charset="0"/>
                <a:cs typeface="Arial" pitchFamily="34" charset="0"/>
              </a:rPr>
              <a:t>Rozsudek MS Praha z </a:t>
            </a:r>
            <a:r>
              <a:rPr lang="pt-BR" sz="2400" b="1" dirty="0" smtClean="0">
                <a:solidFill>
                  <a:srgbClr val="FFFF00"/>
                </a:solidFill>
                <a:latin typeface="Arial" pitchFamily="34" charset="0"/>
                <a:cs typeface="Arial" pitchFamily="34" charset="0"/>
              </a:rPr>
              <a:t>25</a:t>
            </a:r>
            <a:r>
              <a:rPr lang="pt-BR" sz="2400" b="1" dirty="0">
                <a:solidFill>
                  <a:srgbClr val="FFFF00"/>
                </a:solidFill>
                <a:latin typeface="Arial" pitchFamily="34" charset="0"/>
                <a:cs typeface="Arial" pitchFamily="34" charset="0"/>
              </a:rPr>
              <a:t>. 4. 2014, </a:t>
            </a:r>
            <a:r>
              <a:rPr lang="pt-BR" sz="2400" b="1" dirty="0" smtClean="0">
                <a:solidFill>
                  <a:srgbClr val="FFFF00"/>
                </a:solidFill>
                <a:latin typeface="Arial" pitchFamily="34" charset="0"/>
                <a:cs typeface="Arial" pitchFamily="34" charset="0"/>
              </a:rPr>
              <a:t>10 </a:t>
            </a:r>
            <a:r>
              <a:rPr lang="pt-BR" sz="2400" b="1" dirty="0">
                <a:solidFill>
                  <a:srgbClr val="FFFF00"/>
                </a:solidFill>
                <a:latin typeface="Arial" pitchFamily="34" charset="0"/>
                <a:cs typeface="Arial" pitchFamily="34" charset="0"/>
              </a:rPr>
              <a:t>A 18/2014</a:t>
            </a:r>
            <a:r>
              <a:rPr lang="cs-CZ" sz="2400" b="1" dirty="0" smtClean="0">
                <a:solidFill>
                  <a:srgbClr val="FFFF00"/>
                </a:solidFill>
                <a:latin typeface="Arial" pitchFamily="34" charset="0"/>
                <a:cs typeface="Arial" pitchFamily="34" charset="0"/>
              </a:rPr>
              <a:t> </a:t>
            </a:r>
          </a:p>
          <a:p>
            <a:pPr marL="715963" indent="-715963" algn="just" eaLnBrk="1" fontAlgn="t" hangingPunct="1">
              <a:spcBef>
                <a:spcPts val="600"/>
              </a:spcBef>
              <a:buFontTx/>
              <a:buNone/>
              <a:defRPr/>
            </a:pPr>
            <a:r>
              <a:rPr lang="cs-CZ" sz="2400" b="1" dirty="0" smtClean="0">
                <a:solidFill>
                  <a:srgbClr val="FFFF00"/>
                </a:solidFill>
                <a:latin typeface="Arial" pitchFamily="34" charset="0"/>
                <a:cs typeface="Arial" pitchFamily="34" charset="0"/>
              </a:rPr>
              <a:t>Rozsudek NSS z 28. 1. 2015, 6 </a:t>
            </a:r>
            <a:r>
              <a:rPr lang="cs-CZ" sz="2400" b="1" dirty="0">
                <a:solidFill>
                  <a:srgbClr val="FFFF00"/>
                </a:solidFill>
                <a:latin typeface="Arial" pitchFamily="34" charset="0"/>
                <a:cs typeface="Arial" pitchFamily="34" charset="0"/>
              </a:rPr>
              <a:t>As </a:t>
            </a:r>
            <a:r>
              <a:rPr lang="cs-CZ" sz="2400" b="1" dirty="0" smtClean="0">
                <a:solidFill>
                  <a:srgbClr val="FFFF00"/>
                </a:solidFill>
                <a:latin typeface="Arial" pitchFamily="34" charset="0"/>
                <a:cs typeface="Arial" pitchFamily="34" charset="0"/>
              </a:rPr>
              <a:t>113/2014</a:t>
            </a:r>
            <a:endParaRPr lang="cs-CZ" sz="2400" b="1" dirty="0">
              <a:solidFill>
                <a:srgbClr val="FFFF00"/>
              </a:solidFill>
              <a:latin typeface="Arial" pitchFamily="34" charset="0"/>
              <a:cs typeface="Arial" pitchFamily="34" charset="0"/>
            </a:endParaRPr>
          </a:p>
          <a:p>
            <a:pPr marL="715963" indent="-715963" algn="just" eaLnBrk="1" fontAlgn="t" hangingPunct="1">
              <a:spcBef>
                <a:spcPts val="600"/>
              </a:spcBef>
              <a:buFontTx/>
              <a:buNone/>
              <a:defRPr/>
            </a:pPr>
            <a:r>
              <a:rPr lang="cs-CZ" sz="2400" dirty="0" smtClean="0">
                <a:latin typeface="Arial" pitchFamily="34" charset="0"/>
                <a:cs typeface="Arial" pitchFamily="34" charset="0"/>
              </a:rPr>
              <a:t>Oživení, o.s. proti České dráhy, a.s.</a:t>
            </a:r>
          </a:p>
          <a:p>
            <a:pPr marL="0" indent="0" eaLnBrk="1" hangingPunct="1">
              <a:spcBef>
                <a:spcPts val="1800"/>
              </a:spcBef>
              <a:buFontTx/>
              <a:buNone/>
              <a:defRPr/>
            </a:pPr>
            <a:r>
              <a:rPr lang="cs-CZ" sz="2800" i="1" dirty="0" smtClean="0">
                <a:latin typeface="Arial" panose="020B0604020202020204" pitchFamily="34" charset="0"/>
                <a:cs typeface="Arial" panose="020B0604020202020204" pitchFamily="34" charset="0"/>
              </a:rPr>
              <a:t>Proti </a:t>
            </a:r>
            <a:r>
              <a:rPr lang="cs-CZ" sz="2800" i="1" dirty="0">
                <a:latin typeface="Arial" panose="020B0604020202020204" pitchFamily="34" charset="0"/>
                <a:cs typeface="Arial" panose="020B0604020202020204" pitchFamily="34" charset="0"/>
              </a:rPr>
              <a:t>obstrukci povinného subjektu, která spočívá v opakovaném vydávání </a:t>
            </a:r>
            <a:r>
              <a:rPr lang="cs-CZ" sz="2800" i="1" dirty="0" smtClean="0">
                <a:latin typeface="Arial" panose="020B0604020202020204" pitchFamily="34" charset="0"/>
                <a:cs typeface="Arial" panose="020B0604020202020204" pitchFamily="34" charset="0"/>
              </a:rPr>
              <a:t>a rušení rozhodnutí, lze podat žalobu proti rozhodnutí </a:t>
            </a:r>
            <a:r>
              <a:rPr lang="cs-CZ" sz="2800" i="1" dirty="0">
                <a:latin typeface="Arial" panose="020B0604020202020204" pitchFamily="34" charset="0"/>
                <a:cs typeface="Arial" panose="020B0604020202020204" pitchFamily="34" charset="0"/>
              </a:rPr>
              <a:t>o odvolání, jde-li o několikáté zrušující rozhodnutí založené na stejných nebo podobných důvodech, a lze </a:t>
            </a:r>
            <a:r>
              <a:rPr lang="cs-CZ" sz="2800" i="1" dirty="0" smtClean="0">
                <a:latin typeface="Arial" panose="020B0604020202020204" pitchFamily="34" charset="0"/>
                <a:cs typeface="Arial" panose="020B0604020202020204" pitchFamily="34" charset="0"/>
              </a:rPr>
              <a:t>dovodit</a:t>
            </a:r>
            <a:r>
              <a:rPr lang="cs-CZ" sz="2800" i="1" dirty="0">
                <a:latin typeface="Arial" panose="020B0604020202020204" pitchFamily="34" charset="0"/>
                <a:cs typeface="Arial" panose="020B0604020202020204" pitchFamily="34" charset="0"/>
              </a:rPr>
              <a:t>, že se </a:t>
            </a:r>
            <a:r>
              <a:rPr lang="cs-CZ" sz="2800" i="1" dirty="0" smtClean="0">
                <a:latin typeface="Arial" panose="020B0604020202020204" pitchFamily="34" charset="0"/>
                <a:cs typeface="Arial" panose="020B0604020202020204" pitchFamily="34" charset="0"/>
              </a:rPr>
              <a:t>jedná </a:t>
            </a:r>
            <a:r>
              <a:rPr lang="cs-CZ" sz="2800" i="1" dirty="0">
                <a:latin typeface="Arial" panose="020B0604020202020204" pitchFamily="34" charset="0"/>
                <a:cs typeface="Arial" panose="020B0604020202020204" pitchFamily="34" charset="0"/>
              </a:rPr>
              <a:t>ze strany povinného subjektu o obstrukci, jejímž jediným cílem je zabránit realizaci práva </a:t>
            </a:r>
            <a:r>
              <a:rPr lang="cs-CZ" sz="2800" i="1" dirty="0" smtClean="0">
                <a:latin typeface="Arial" panose="020B0604020202020204" pitchFamily="34" charset="0"/>
                <a:cs typeface="Arial" panose="020B0604020202020204" pitchFamily="34" charset="0"/>
              </a:rPr>
              <a:t>žadatele a </a:t>
            </a:r>
            <a:r>
              <a:rPr lang="cs-CZ" sz="2800" i="1" dirty="0">
                <a:latin typeface="Arial" panose="020B0604020202020204" pitchFamily="34" charset="0"/>
                <a:cs typeface="Arial" panose="020B0604020202020204" pitchFamily="34" charset="0"/>
              </a:rPr>
              <a:t>znemožnit mu přístup k soudu</a:t>
            </a:r>
            <a:r>
              <a:rPr lang="cs-CZ" sz="2800" i="1" dirty="0" smtClean="0">
                <a:latin typeface="Arial" panose="020B0604020202020204" pitchFamily="34" charset="0"/>
                <a:cs typeface="Arial" panose="020B0604020202020204" pitchFamily="34" charset="0"/>
              </a:rPr>
              <a:t>.</a:t>
            </a:r>
            <a:endParaRPr lang="cs-CZ" sz="2600" dirty="0">
              <a:latin typeface="Arial" pitchFamily="34" charset="0"/>
              <a:cs typeface="Arial" pitchFamily="34" charset="0"/>
            </a:endParaRPr>
          </a:p>
        </p:txBody>
      </p:sp>
    </p:spTree>
    <p:extLst>
      <p:ext uri="{BB962C8B-B14F-4D97-AF65-F5344CB8AC3E}">
        <p14:creationId xmlns:p14="http://schemas.microsoft.com/office/powerpoint/2010/main" val="2887229240"/>
      </p:ext>
    </p:extLst>
  </p:cSld>
  <p:clrMapOvr>
    <a:masterClrMapping/>
  </p:clrMapOvr>
  <p:transition spd="med">
    <p:cut/>
    <p:sndAc>
      <p:stSnd>
        <p:snd r:embed="rId2" name="arrow.wav"/>
      </p:stSnd>
    </p:sndAc>
  </p:transition>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ChangeArrowheads="1"/>
          </p:cNvSpPr>
          <p:nvPr>
            <p:ph type="title"/>
          </p:nvPr>
        </p:nvSpPr>
        <p:spPr>
          <a:xfrm>
            <a:off x="251520" y="115888"/>
            <a:ext cx="8579296" cy="925512"/>
          </a:xfrm>
        </p:spPr>
        <p:txBody>
          <a:bodyPr/>
          <a:lstStyle/>
          <a:p>
            <a:pPr eaLnBrk="1" hangingPunct="1"/>
            <a:r>
              <a:rPr lang="cs-CZ" altLang="cs-CZ" sz="3500" b="1" dirty="0" smtClean="0">
                <a:solidFill>
                  <a:srgbClr val="CC0000"/>
                </a:solidFill>
                <a:latin typeface="Arial" charset="0"/>
                <a:cs typeface="Arial" charset="0"/>
              </a:rPr>
              <a:t>Hmotné obstrukce povinných subjektů</a:t>
            </a:r>
          </a:p>
        </p:txBody>
      </p:sp>
      <p:sp>
        <p:nvSpPr>
          <p:cNvPr id="195587" name="Rectangle 3"/>
          <p:cNvSpPr>
            <a:spLocks noGrp="1" noChangeArrowheads="1"/>
          </p:cNvSpPr>
          <p:nvPr>
            <p:ph type="body" idx="1"/>
          </p:nvPr>
        </p:nvSpPr>
        <p:spPr>
          <a:xfrm>
            <a:off x="468313" y="1125538"/>
            <a:ext cx="8280400" cy="5472112"/>
          </a:xfrm>
        </p:spPr>
        <p:txBody>
          <a:bodyPr/>
          <a:lstStyle/>
          <a:p>
            <a:pPr marL="706438" algn="just" eaLnBrk="1" fontAlgn="t" hangingPunct="1">
              <a:lnSpc>
                <a:spcPct val="90000"/>
              </a:lnSpc>
              <a:spcBef>
                <a:spcPct val="30000"/>
              </a:spcBef>
              <a:buFont typeface="Wingdings" panose="05000000000000000000" pitchFamily="2" charset="2"/>
              <a:buChar char="§"/>
            </a:pPr>
            <a:r>
              <a:rPr lang="cs-CZ" altLang="cs-CZ" sz="2400" dirty="0" smtClean="0">
                <a:latin typeface="Arial" charset="0"/>
                <a:cs typeface="Arial" charset="0"/>
              </a:rPr>
              <a:t>Popírání role povinného subjektu</a:t>
            </a:r>
          </a:p>
          <a:p>
            <a:pPr marL="1106488" lvl="1" algn="just" eaLnBrk="1" fontAlgn="t" hangingPunct="1">
              <a:lnSpc>
                <a:spcPct val="90000"/>
              </a:lnSpc>
              <a:spcBef>
                <a:spcPct val="30000"/>
              </a:spcBef>
              <a:buFont typeface="Wingdings" panose="05000000000000000000" pitchFamily="2" charset="2"/>
              <a:buChar char="§"/>
            </a:pPr>
            <a:r>
              <a:rPr lang="cs-CZ" altLang="cs-CZ" sz="2000" dirty="0" smtClean="0">
                <a:latin typeface="Arial" charset="0"/>
                <a:cs typeface="Arial" charset="0"/>
              </a:rPr>
              <a:t>Ne v atypických případech, zejm. u soukromých osob</a:t>
            </a:r>
          </a:p>
          <a:p>
            <a:pPr marL="1106488" lvl="1" algn="just" eaLnBrk="1" fontAlgn="t" hangingPunct="1">
              <a:lnSpc>
                <a:spcPct val="90000"/>
              </a:lnSpc>
              <a:spcBef>
                <a:spcPct val="30000"/>
              </a:spcBef>
              <a:buFont typeface="Wingdings" panose="05000000000000000000" pitchFamily="2" charset="2"/>
              <a:buChar char="§"/>
            </a:pPr>
            <a:r>
              <a:rPr lang="cs-CZ" altLang="cs-CZ" sz="2000" dirty="0" smtClean="0">
                <a:latin typeface="Arial" charset="0"/>
                <a:cs typeface="Arial" charset="0"/>
              </a:rPr>
              <a:t>Ne ve sporech o rozsah povinnosti	</a:t>
            </a:r>
          </a:p>
          <a:p>
            <a:pPr marL="706438" algn="just" eaLnBrk="1" fontAlgn="t" hangingPunct="1">
              <a:lnSpc>
                <a:spcPct val="90000"/>
              </a:lnSpc>
              <a:spcBef>
                <a:spcPct val="30000"/>
              </a:spcBef>
              <a:buFont typeface="Wingdings" panose="05000000000000000000" pitchFamily="2" charset="2"/>
              <a:buChar char="§"/>
            </a:pPr>
            <a:r>
              <a:rPr lang="cs-CZ" altLang="cs-CZ" sz="2400" dirty="0" smtClean="0">
                <a:latin typeface="Arial" charset="0"/>
                <a:cs typeface="Arial" charset="0"/>
              </a:rPr>
              <a:t>Extenzivní výklad důvodů pro odepření</a:t>
            </a:r>
          </a:p>
          <a:p>
            <a:pPr marL="706438" algn="just" eaLnBrk="1" fontAlgn="t" hangingPunct="1">
              <a:lnSpc>
                <a:spcPct val="90000"/>
              </a:lnSpc>
              <a:spcBef>
                <a:spcPct val="30000"/>
              </a:spcBef>
              <a:buFont typeface="Wingdings" panose="05000000000000000000" pitchFamily="2" charset="2"/>
              <a:buChar char="§"/>
            </a:pPr>
            <a:r>
              <a:rPr lang="cs-CZ" altLang="cs-CZ" sz="2400" dirty="0" smtClean="0">
                <a:latin typeface="Arial" charset="0"/>
                <a:cs typeface="Arial" charset="0"/>
              </a:rPr>
              <a:t>Aplikace neexistujících důvodů pro odepření </a:t>
            </a:r>
          </a:p>
          <a:p>
            <a:pPr marL="1106488" lvl="1" algn="just" eaLnBrk="1" fontAlgn="t" hangingPunct="1">
              <a:lnSpc>
                <a:spcPct val="90000"/>
              </a:lnSpc>
              <a:spcBef>
                <a:spcPct val="30000"/>
              </a:spcBef>
              <a:buFont typeface="Wingdings" panose="05000000000000000000" pitchFamily="2" charset="2"/>
              <a:buChar char="§"/>
            </a:pPr>
            <a:r>
              <a:rPr lang="cs-CZ" altLang="cs-CZ" sz="2000" dirty="0" smtClean="0">
                <a:latin typeface="Arial" charset="0"/>
                <a:cs typeface="Arial" charset="0"/>
              </a:rPr>
              <a:t>Neveřejnost jednání</a:t>
            </a:r>
          </a:p>
          <a:p>
            <a:pPr marL="1106488" lvl="1" algn="just" eaLnBrk="1" fontAlgn="t" hangingPunct="1">
              <a:lnSpc>
                <a:spcPct val="90000"/>
              </a:lnSpc>
              <a:spcBef>
                <a:spcPct val="30000"/>
              </a:spcBef>
              <a:buFont typeface="Wingdings" panose="05000000000000000000" pitchFamily="2" charset="2"/>
              <a:buChar char="§"/>
            </a:pPr>
            <a:r>
              <a:rPr lang="cs-CZ" altLang="cs-CZ" sz="2000" dirty="0" smtClean="0">
                <a:latin typeface="Arial" charset="0"/>
                <a:cs typeface="Arial" charset="0"/>
              </a:rPr>
              <a:t>Povinnost mlčenlivosti</a:t>
            </a:r>
          </a:p>
          <a:p>
            <a:pPr marL="1106488" lvl="1" algn="just" eaLnBrk="1" fontAlgn="t" hangingPunct="1">
              <a:lnSpc>
                <a:spcPct val="90000"/>
              </a:lnSpc>
              <a:spcBef>
                <a:spcPct val="30000"/>
              </a:spcBef>
              <a:buFont typeface="Wingdings" panose="05000000000000000000" pitchFamily="2" charset="2"/>
              <a:buChar char="§"/>
            </a:pPr>
            <a:r>
              <a:rPr lang="cs-CZ" altLang="cs-CZ" sz="2000" dirty="0" smtClean="0">
                <a:latin typeface="Arial" charset="0"/>
                <a:cs typeface="Arial" charset="0"/>
              </a:rPr>
              <a:t>Ochrana dohodnutých informací</a:t>
            </a:r>
          </a:p>
          <a:p>
            <a:pPr marL="712788" lvl="1" indent="-349250" algn="just" eaLnBrk="1" fontAlgn="t" hangingPunct="1">
              <a:lnSpc>
                <a:spcPct val="90000"/>
              </a:lnSpc>
              <a:spcBef>
                <a:spcPct val="30000"/>
              </a:spcBef>
              <a:buFont typeface="Wingdings" panose="05000000000000000000" pitchFamily="2" charset="2"/>
              <a:buChar char="§"/>
            </a:pPr>
            <a:r>
              <a:rPr lang="cs-CZ" altLang="cs-CZ" sz="2400" dirty="0" smtClean="0">
                <a:latin typeface="Arial" charset="0"/>
                <a:ea typeface="+mn-ea"/>
                <a:cs typeface="Arial" charset="0"/>
              </a:rPr>
              <a:t>Ignorace </a:t>
            </a:r>
            <a:r>
              <a:rPr lang="cs-CZ" altLang="cs-CZ" sz="2400" dirty="0">
                <a:latin typeface="Arial" charset="0"/>
                <a:ea typeface="+mn-ea"/>
                <a:cs typeface="Arial" charset="0"/>
              </a:rPr>
              <a:t>materiálních podmínek pro </a:t>
            </a:r>
            <a:r>
              <a:rPr lang="cs-CZ" altLang="cs-CZ" sz="2400" dirty="0" smtClean="0">
                <a:latin typeface="Arial" charset="0"/>
                <a:ea typeface="+mn-ea"/>
                <a:cs typeface="Arial" charset="0"/>
              </a:rPr>
              <a:t>odepření</a:t>
            </a:r>
          </a:p>
          <a:p>
            <a:pPr marL="712788" lvl="1" indent="-349250" algn="just" eaLnBrk="1" fontAlgn="t" hangingPunct="1">
              <a:lnSpc>
                <a:spcPct val="90000"/>
              </a:lnSpc>
              <a:spcBef>
                <a:spcPct val="30000"/>
              </a:spcBef>
              <a:buFont typeface="Wingdings" panose="05000000000000000000" pitchFamily="2" charset="2"/>
              <a:buChar char="§"/>
            </a:pPr>
            <a:r>
              <a:rPr lang="cs-CZ" sz="2400" dirty="0" smtClean="0"/>
              <a:t>Ignorace </a:t>
            </a:r>
            <a:r>
              <a:rPr lang="cs-CZ" sz="2400" dirty="0"/>
              <a:t>zdravého </a:t>
            </a:r>
            <a:r>
              <a:rPr lang="cs-CZ" sz="2400" dirty="0" smtClean="0"/>
              <a:t>rozumu a principu proporcionality</a:t>
            </a:r>
          </a:p>
          <a:p>
            <a:pPr marL="0" indent="0" algn="just" eaLnBrk="1" fontAlgn="t" hangingPunct="1">
              <a:spcBef>
                <a:spcPts val="1800"/>
              </a:spcBef>
              <a:buNone/>
            </a:pPr>
            <a:r>
              <a:rPr lang="cs-CZ" altLang="cs-CZ" sz="2400" dirty="0" smtClean="0">
                <a:solidFill>
                  <a:srgbClr val="FFFF00"/>
                </a:solidFill>
                <a:latin typeface="Arial" charset="0"/>
                <a:cs typeface="Arial" charset="0"/>
              </a:rPr>
              <a:t>Obstrukce </a:t>
            </a:r>
            <a:r>
              <a:rPr lang="cs-CZ" altLang="cs-CZ" sz="2400" dirty="0">
                <a:solidFill>
                  <a:srgbClr val="FFFF00"/>
                </a:solidFill>
                <a:latin typeface="Arial" charset="0"/>
                <a:cs typeface="Arial" charset="0"/>
              </a:rPr>
              <a:t>odvolacích orgánů</a:t>
            </a:r>
            <a:endParaRPr lang="cs-CZ" altLang="cs-CZ" sz="2400" dirty="0" smtClean="0">
              <a:solidFill>
                <a:srgbClr val="FFFF00"/>
              </a:solidFill>
              <a:latin typeface="Arial" charset="0"/>
              <a:cs typeface="Arial" charset="0"/>
            </a:endParaRPr>
          </a:p>
          <a:p>
            <a:pPr marL="706438" lvl="1" indent="-342900" algn="just" eaLnBrk="1" fontAlgn="t" hangingPunct="1">
              <a:spcBef>
                <a:spcPts val="1800"/>
              </a:spcBef>
              <a:buFont typeface="Wingdings" panose="05000000000000000000" pitchFamily="2" charset="2"/>
              <a:buChar char="§"/>
            </a:pPr>
            <a:r>
              <a:rPr lang="cs-CZ" altLang="cs-CZ" sz="2200" dirty="0" smtClean="0">
                <a:latin typeface="Arial" charset="0"/>
                <a:cs typeface="Arial" charset="0"/>
              </a:rPr>
              <a:t>Neformální vyřizování nepříslušným orgánem dle 20/5 InfZ</a:t>
            </a:r>
            <a:endParaRPr lang="cs-CZ" sz="2200" dirty="0" smtClean="0"/>
          </a:p>
        </p:txBody>
      </p:sp>
    </p:spTree>
    <p:extLst>
      <p:ext uri="{BB962C8B-B14F-4D97-AF65-F5344CB8AC3E}">
        <p14:creationId xmlns:p14="http://schemas.microsoft.com/office/powerpoint/2010/main" val="4219549963"/>
      </p:ext>
    </p:extLst>
  </p:cSld>
  <p:clrMapOvr>
    <a:masterClrMapping/>
  </p:clrMapOvr>
  <p:transition spd="med">
    <p:cut/>
    <p:sndAc>
      <p:stSnd>
        <p:snd r:embed="rId2" name="arrow.wav"/>
      </p:stSnd>
    </p:sndAc>
  </p:transition>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ChangeArrowheads="1"/>
          </p:cNvSpPr>
          <p:nvPr>
            <p:ph type="title"/>
          </p:nvPr>
        </p:nvSpPr>
        <p:spPr>
          <a:xfrm>
            <a:off x="251520" y="115888"/>
            <a:ext cx="8579296" cy="925512"/>
          </a:xfrm>
        </p:spPr>
        <p:txBody>
          <a:bodyPr/>
          <a:lstStyle/>
          <a:p>
            <a:pPr eaLnBrk="1" hangingPunct="1"/>
            <a:r>
              <a:rPr lang="cs-CZ" altLang="cs-CZ" sz="3500" b="1" dirty="0" smtClean="0">
                <a:solidFill>
                  <a:srgbClr val="CC0000"/>
                </a:solidFill>
                <a:latin typeface="Arial" charset="0"/>
                <a:cs typeface="Arial" charset="0"/>
              </a:rPr>
              <a:t>Obstrukce žadatelů o informace</a:t>
            </a:r>
          </a:p>
        </p:txBody>
      </p:sp>
      <p:sp>
        <p:nvSpPr>
          <p:cNvPr id="195587" name="Rectangle 3"/>
          <p:cNvSpPr>
            <a:spLocks noGrp="1" noChangeArrowheads="1"/>
          </p:cNvSpPr>
          <p:nvPr>
            <p:ph type="body" idx="1"/>
          </p:nvPr>
        </p:nvSpPr>
        <p:spPr>
          <a:xfrm>
            <a:off x="468313" y="1125538"/>
            <a:ext cx="8280400" cy="5472112"/>
          </a:xfrm>
        </p:spPr>
        <p:txBody>
          <a:bodyPr/>
          <a:lstStyle/>
          <a:p>
            <a:pPr marL="706438" algn="just" eaLnBrk="1" fontAlgn="t" hangingPunct="1">
              <a:lnSpc>
                <a:spcPct val="90000"/>
              </a:lnSpc>
              <a:spcBef>
                <a:spcPct val="30000"/>
              </a:spcBef>
              <a:buFont typeface="Wingdings" panose="05000000000000000000" pitchFamily="2" charset="2"/>
              <a:buChar char="§"/>
            </a:pPr>
            <a:r>
              <a:rPr lang="cs-CZ" altLang="cs-CZ" sz="2400" dirty="0" smtClean="0">
                <a:latin typeface="Arial" panose="020B0604020202020204" pitchFamily="34" charset="0"/>
                <a:cs typeface="Arial" panose="020B0604020202020204" pitchFamily="34" charset="0"/>
              </a:rPr>
              <a:t>Obecně jde o zneužití práva, § 8 OZ</a:t>
            </a:r>
          </a:p>
          <a:p>
            <a:pPr marL="706438" algn="just" eaLnBrk="1" fontAlgn="t" hangingPunct="1">
              <a:lnSpc>
                <a:spcPct val="90000"/>
              </a:lnSpc>
              <a:spcBef>
                <a:spcPts val="1800"/>
              </a:spcBef>
              <a:buFont typeface="Wingdings" panose="05000000000000000000" pitchFamily="2" charset="2"/>
              <a:buChar char="§"/>
            </a:pPr>
            <a:r>
              <a:rPr lang="cs-CZ" altLang="cs-CZ" sz="2400" dirty="0" smtClean="0">
                <a:latin typeface="Arial" panose="020B0604020202020204" pitchFamily="34" charset="0"/>
                <a:cs typeface="Arial" panose="020B0604020202020204" pitchFamily="34" charset="0"/>
              </a:rPr>
              <a:t>Kverulantství</a:t>
            </a:r>
          </a:p>
          <a:p>
            <a:pPr marL="1106488" lvl="1" algn="just" eaLnBrk="1" fontAlgn="t" hangingPunct="1">
              <a:lnSpc>
                <a:spcPct val="90000"/>
              </a:lnSpc>
              <a:spcBef>
                <a:spcPct val="30000"/>
              </a:spcBef>
              <a:buFont typeface="Wingdings" panose="05000000000000000000" pitchFamily="2" charset="2"/>
              <a:buChar char="§"/>
            </a:pPr>
            <a:r>
              <a:rPr lang="cs-CZ" altLang="cs-CZ" sz="2000" dirty="0" smtClean="0">
                <a:latin typeface="Arial" panose="020B0604020202020204" pitchFamily="34" charset="0"/>
                <a:cs typeface="Arial" panose="020B0604020202020204" pitchFamily="34" charset="0"/>
              </a:rPr>
              <a:t>Žádost pro žádost</a:t>
            </a:r>
          </a:p>
          <a:p>
            <a:pPr marL="1106488" lvl="1" algn="just" eaLnBrk="1" fontAlgn="t" hangingPunct="1">
              <a:lnSpc>
                <a:spcPct val="90000"/>
              </a:lnSpc>
              <a:spcBef>
                <a:spcPct val="30000"/>
              </a:spcBef>
              <a:buFont typeface="Wingdings" panose="05000000000000000000" pitchFamily="2" charset="2"/>
              <a:buChar char="§"/>
            </a:pPr>
            <a:r>
              <a:rPr lang="cs-CZ" altLang="cs-CZ" sz="2000" dirty="0" smtClean="0">
                <a:latin typeface="Arial" panose="020B0604020202020204" pitchFamily="34" charset="0"/>
                <a:cs typeface="Arial" panose="020B0604020202020204" pitchFamily="34" charset="0"/>
              </a:rPr>
              <a:t>Přehnaná snaha o interakci s povinným subjektem</a:t>
            </a:r>
          </a:p>
          <a:p>
            <a:pPr marL="706438" algn="just" eaLnBrk="1" fontAlgn="t" hangingPunct="1">
              <a:lnSpc>
                <a:spcPct val="90000"/>
              </a:lnSpc>
              <a:spcBef>
                <a:spcPts val="1800"/>
              </a:spcBef>
              <a:buFont typeface="Wingdings" panose="05000000000000000000" pitchFamily="2" charset="2"/>
              <a:buChar char="§"/>
            </a:pPr>
            <a:r>
              <a:rPr lang="cs-CZ" altLang="cs-CZ" sz="2400" dirty="0" smtClean="0">
                <a:latin typeface="Arial" panose="020B0604020202020204" pitchFamily="34" charset="0"/>
                <a:cs typeface="Arial" panose="020B0604020202020204" pitchFamily="34" charset="0"/>
              </a:rPr>
              <a:t>Šikana</a:t>
            </a:r>
          </a:p>
          <a:p>
            <a:pPr marL="1106488" lvl="1" algn="just" eaLnBrk="1" fontAlgn="t" hangingPunct="1">
              <a:lnSpc>
                <a:spcPct val="90000"/>
              </a:lnSpc>
              <a:spcBef>
                <a:spcPct val="30000"/>
              </a:spcBef>
              <a:buFont typeface="Wingdings" panose="05000000000000000000" pitchFamily="2" charset="2"/>
              <a:buChar char="§"/>
            </a:pPr>
            <a:r>
              <a:rPr lang="cs-CZ" sz="2000" dirty="0" smtClean="0">
                <a:latin typeface="Arial" panose="020B0604020202020204" pitchFamily="34" charset="0"/>
                <a:cs typeface="Arial" panose="020B0604020202020204" pitchFamily="34" charset="0"/>
              </a:rPr>
              <a:t>dodatečný úmysl </a:t>
            </a:r>
            <a:r>
              <a:rPr lang="cs-CZ" sz="2000" dirty="0">
                <a:latin typeface="Arial" panose="020B0604020202020204" pitchFamily="34" charset="0"/>
                <a:cs typeface="Arial" panose="020B0604020202020204" pitchFamily="34" charset="0"/>
              </a:rPr>
              <a:t>poškodit povinný subjekt nebo jeho pracovníky nebo třetí </a:t>
            </a:r>
            <a:r>
              <a:rPr lang="cs-CZ" sz="2000" dirty="0" smtClean="0">
                <a:latin typeface="Arial" panose="020B0604020202020204" pitchFamily="34" charset="0"/>
                <a:cs typeface="Arial" panose="020B0604020202020204" pitchFamily="34" charset="0"/>
              </a:rPr>
              <a:t>osoby</a:t>
            </a:r>
            <a:endParaRPr lang="cs-CZ" altLang="cs-CZ" sz="2000" dirty="0" smtClean="0">
              <a:latin typeface="Arial" panose="020B0604020202020204" pitchFamily="34" charset="0"/>
              <a:cs typeface="Arial" panose="020B0604020202020204" pitchFamily="34" charset="0"/>
            </a:endParaRPr>
          </a:p>
          <a:p>
            <a:pPr marL="712788" lvl="1" indent="-349250" algn="just" eaLnBrk="1" fontAlgn="t" hangingPunct="1">
              <a:lnSpc>
                <a:spcPct val="90000"/>
              </a:lnSpc>
              <a:spcBef>
                <a:spcPts val="1800"/>
              </a:spcBef>
              <a:buFont typeface="Wingdings" panose="05000000000000000000" pitchFamily="2" charset="2"/>
              <a:buChar char="§"/>
            </a:pPr>
            <a:r>
              <a:rPr lang="cs-CZ" altLang="cs-CZ" sz="2400" dirty="0" err="1" smtClean="0">
                <a:latin typeface="Arial" panose="020B0604020202020204" pitchFamily="34" charset="0"/>
                <a:ea typeface="+mn-ea"/>
                <a:cs typeface="Arial" panose="020B0604020202020204" pitchFamily="34" charset="0"/>
              </a:rPr>
              <a:t>Filibustering</a:t>
            </a:r>
            <a:r>
              <a:rPr lang="cs-CZ" altLang="cs-CZ" sz="2400" dirty="0" smtClean="0">
                <a:latin typeface="Arial" panose="020B0604020202020204" pitchFamily="34" charset="0"/>
                <a:ea typeface="+mn-ea"/>
                <a:cs typeface="Arial" panose="020B0604020202020204" pitchFamily="34" charset="0"/>
              </a:rPr>
              <a:t> </a:t>
            </a:r>
            <a:r>
              <a:rPr lang="cs-CZ" altLang="cs-CZ" sz="2000" dirty="0" smtClean="0">
                <a:latin typeface="Arial" panose="020B0604020202020204" pitchFamily="34" charset="0"/>
                <a:ea typeface="+mn-ea"/>
                <a:cs typeface="Arial" panose="020B0604020202020204" pitchFamily="34" charset="0"/>
              </a:rPr>
              <a:t>(</a:t>
            </a:r>
            <a:r>
              <a:rPr lang="cs-CZ" sz="2000" dirty="0">
                <a:latin typeface="Arial" panose="020B0604020202020204" pitchFamily="34" charset="0"/>
                <a:cs typeface="Arial" panose="020B0604020202020204" pitchFamily="34" charset="0"/>
              </a:rPr>
              <a:t>snaha o maření a protahování jiného procesu co nejdelšími a nejsložitějšími projevy, kde kvantita extrémně převažuje nad kvalitou a relevancí, např. žádost o „vše</a:t>
            </a:r>
            <a:r>
              <a:rPr lang="cs-CZ" sz="2000" dirty="0" smtClean="0">
                <a:latin typeface="Arial" panose="020B0604020202020204" pitchFamily="34" charset="0"/>
                <a:cs typeface="Arial" panose="020B0604020202020204" pitchFamily="34" charset="0"/>
              </a:rPr>
              <a:t>“)</a:t>
            </a:r>
          </a:p>
          <a:p>
            <a:pPr marL="712788" lvl="1" indent="-349250" algn="just" eaLnBrk="1" fontAlgn="t" hangingPunct="1">
              <a:lnSpc>
                <a:spcPct val="90000"/>
              </a:lnSpc>
              <a:spcBef>
                <a:spcPts val="1800"/>
              </a:spcBef>
              <a:buFont typeface="Wingdings" panose="05000000000000000000" pitchFamily="2" charset="2"/>
              <a:buChar char="§"/>
            </a:pPr>
            <a:r>
              <a:rPr lang="cs-CZ" sz="2400" dirty="0">
                <a:latin typeface="Arial" panose="020B0604020202020204" pitchFamily="34" charset="0"/>
                <a:cs typeface="Arial" panose="020B0604020202020204" pitchFamily="34" charset="0"/>
              </a:rPr>
              <a:t>Obcházení úhrady </a:t>
            </a:r>
            <a:r>
              <a:rPr lang="cs-CZ" sz="2400" dirty="0" smtClean="0">
                <a:latin typeface="Arial" panose="020B0604020202020204" pitchFamily="34" charset="0"/>
                <a:cs typeface="Arial" panose="020B0604020202020204" pitchFamily="34" charset="0"/>
              </a:rPr>
              <a:t>nákladů</a:t>
            </a:r>
          </a:p>
          <a:p>
            <a:pPr marL="1106488" lvl="1" algn="just" eaLnBrk="1" fontAlgn="t" hangingPunct="1">
              <a:lnSpc>
                <a:spcPct val="90000"/>
              </a:lnSpc>
              <a:spcBef>
                <a:spcPct val="30000"/>
              </a:spcBef>
              <a:buFont typeface="Wingdings" panose="05000000000000000000" pitchFamily="2" charset="2"/>
              <a:buChar char="§"/>
            </a:pPr>
            <a:r>
              <a:rPr lang="cs-CZ" sz="2000" dirty="0" smtClean="0">
                <a:solidFill>
                  <a:srgbClr val="FFFFFF"/>
                </a:solidFill>
                <a:latin typeface="Arial" panose="020B0604020202020204" pitchFamily="34" charset="0"/>
                <a:cs typeface="Arial" panose="020B0604020202020204" pitchFamily="34" charset="0"/>
              </a:rPr>
              <a:t>Štěpení žádosti, aby nebyla mimořádně rozsáhlá</a:t>
            </a:r>
          </a:p>
          <a:p>
            <a:pPr marL="1106488" lvl="1" algn="just" eaLnBrk="1" fontAlgn="t" hangingPunct="1">
              <a:lnSpc>
                <a:spcPct val="90000"/>
              </a:lnSpc>
              <a:spcBef>
                <a:spcPct val="30000"/>
              </a:spcBef>
              <a:buFont typeface="Wingdings" panose="05000000000000000000" pitchFamily="2" charset="2"/>
              <a:buChar char="§"/>
            </a:pPr>
            <a:r>
              <a:rPr lang="cs-CZ" altLang="cs-CZ" sz="2000" dirty="0" smtClean="0">
                <a:solidFill>
                  <a:srgbClr val="FFFFFF"/>
                </a:solidFill>
                <a:latin typeface="Arial" panose="020B0604020202020204" pitchFamily="34" charset="0"/>
                <a:cs typeface="Arial" panose="020B0604020202020204" pitchFamily="34" charset="0"/>
              </a:rPr>
              <a:t>Koordinace žadatelů</a:t>
            </a:r>
            <a:endParaRPr lang="cs-CZ" sz="24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71995257"/>
      </p:ext>
    </p:extLst>
  </p:cSld>
  <p:clrMapOvr>
    <a:masterClrMapping/>
  </p:clrMapOvr>
  <p:transition spd="med">
    <p:cut/>
    <p:sndAc>
      <p:stSnd>
        <p:snd r:embed="rId2" name="arrow.wav"/>
      </p:stSnd>
    </p:sndAc>
  </p:transition>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ChangeArrowheads="1"/>
          </p:cNvSpPr>
          <p:nvPr>
            <p:ph type="title"/>
          </p:nvPr>
        </p:nvSpPr>
        <p:spPr>
          <a:xfrm>
            <a:off x="395288" y="188913"/>
            <a:ext cx="8507412" cy="936625"/>
          </a:xfrm>
        </p:spPr>
        <p:txBody>
          <a:bodyPr/>
          <a:lstStyle/>
          <a:p>
            <a:pPr eaLnBrk="1" hangingPunct="1"/>
            <a:r>
              <a:rPr lang="cs-CZ" altLang="cs-CZ" sz="4000" b="1" dirty="0" smtClean="0">
                <a:solidFill>
                  <a:srgbClr val="CC0000"/>
                </a:solidFill>
                <a:latin typeface="Arial" charset="0"/>
                <a:cs typeface="Arial" charset="0"/>
              </a:rPr>
              <a:t>Soudní poplatek </a:t>
            </a:r>
          </a:p>
        </p:txBody>
      </p:sp>
      <p:sp>
        <p:nvSpPr>
          <p:cNvPr id="91139" name="Rectangle 3"/>
          <p:cNvSpPr>
            <a:spLocks noGrp="1" noChangeArrowheads="1"/>
          </p:cNvSpPr>
          <p:nvPr>
            <p:ph type="body" idx="1"/>
          </p:nvPr>
        </p:nvSpPr>
        <p:spPr>
          <a:xfrm>
            <a:off x="323850" y="1340768"/>
            <a:ext cx="8424863" cy="5397500"/>
          </a:xfrm>
        </p:spPr>
        <p:txBody>
          <a:bodyPr/>
          <a:lstStyle/>
          <a:p>
            <a:pPr marL="715963" indent="-447675" algn="just" eaLnBrk="1" fontAlgn="t" hangingPunct="1">
              <a:spcBef>
                <a:spcPts val="600"/>
              </a:spcBef>
              <a:buFontTx/>
              <a:buNone/>
              <a:defRPr/>
            </a:pPr>
            <a:r>
              <a:rPr lang="cs-CZ" sz="2600" dirty="0" smtClean="0">
                <a:latin typeface="Arial" pitchFamily="34" charset="0"/>
                <a:cs typeface="Arial" pitchFamily="34" charset="0"/>
              </a:rPr>
              <a:t>			   </a:t>
            </a:r>
            <a:r>
              <a:rPr lang="cs-CZ" sz="2600" b="1" dirty="0" smtClean="0">
                <a:solidFill>
                  <a:srgbClr val="FFFF00"/>
                </a:solidFill>
                <a:latin typeface="Arial" pitchFamily="34" charset="0"/>
                <a:cs typeface="Arial" pitchFamily="34" charset="0"/>
              </a:rPr>
              <a:t>Rozsudek NSS </a:t>
            </a:r>
            <a:r>
              <a:rPr lang="cs-CZ" sz="2600" dirty="0" smtClean="0">
                <a:solidFill>
                  <a:srgbClr val="FFFF00"/>
                </a:solidFill>
                <a:latin typeface="Arial" pitchFamily="34" charset="0"/>
                <a:cs typeface="Arial" pitchFamily="34" charset="0"/>
              </a:rPr>
              <a:t>z 26.10.2011,</a:t>
            </a:r>
          </a:p>
          <a:p>
            <a:pPr marL="715963" indent="-447675" algn="just" eaLnBrk="1" fontAlgn="t" hangingPunct="1">
              <a:spcBef>
                <a:spcPts val="600"/>
              </a:spcBef>
              <a:buFontTx/>
              <a:buNone/>
              <a:defRPr/>
            </a:pPr>
            <a:r>
              <a:rPr lang="cs-CZ" sz="2600" dirty="0">
                <a:solidFill>
                  <a:srgbClr val="FFFF00"/>
                </a:solidFill>
                <a:latin typeface="Arial" pitchFamily="34" charset="0"/>
                <a:cs typeface="Arial" pitchFamily="34" charset="0"/>
              </a:rPr>
              <a:t>	</a:t>
            </a:r>
            <a:r>
              <a:rPr lang="cs-CZ" sz="2600" dirty="0" smtClean="0">
                <a:solidFill>
                  <a:srgbClr val="FFFF00"/>
                </a:solidFill>
                <a:latin typeface="Arial" pitchFamily="34" charset="0"/>
                <a:cs typeface="Arial" pitchFamily="34" charset="0"/>
              </a:rPr>
              <a:t>		   7 As 101/2011 (2601/2012 Sb. NSS)</a:t>
            </a:r>
          </a:p>
          <a:p>
            <a:pPr marL="0" indent="444500" eaLnBrk="1" hangingPunct="1">
              <a:spcBef>
                <a:spcPts val="2400"/>
              </a:spcBef>
              <a:buFontTx/>
              <a:buNone/>
              <a:defRPr/>
            </a:pPr>
            <a:endParaRPr lang="cs-CZ" sz="2400" b="1" dirty="0" smtClean="0">
              <a:latin typeface="Arial" pitchFamily="34" charset="0"/>
              <a:cs typeface="Arial" pitchFamily="34" charset="0"/>
            </a:endParaRPr>
          </a:p>
          <a:p>
            <a:pPr marL="514350" indent="-514350" eaLnBrk="1" hangingPunct="1">
              <a:spcBef>
                <a:spcPts val="600"/>
              </a:spcBef>
              <a:buFontTx/>
              <a:buAutoNum type="romanUcPeriod"/>
              <a:defRPr/>
            </a:pPr>
            <a:r>
              <a:rPr lang="cs-CZ" sz="2400" i="1" dirty="0" smtClean="0">
                <a:latin typeface="Arial" pitchFamily="34" charset="0"/>
                <a:cs typeface="Arial" pitchFamily="34" charset="0"/>
              </a:rPr>
              <a:t>I </a:t>
            </a:r>
            <a:r>
              <a:rPr lang="cs-CZ" sz="2400" i="1" dirty="0">
                <a:latin typeface="Arial" pitchFamily="34" charset="0"/>
                <a:cs typeface="Arial" pitchFamily="34" charset="0"/>
              </a:rPr>
              <a:t>když účastník je nemajetný</a:t>
            </a:r>
            <a:r>
              <a:rPr lang="cs-CZ" sz="2400" i="1" dirty="0" smtClean="0">
                <a:latin typeface="Arial" pitchFamily="34" charset="0"/>
                <a:cs typeface="Arial" pitchFamily="34" charset="0"/>
              </a:rPr>
              <a:t>, </a:t>
            </a:r>
            <a:r>
              <a:rPr lang="cs-CZ" sz="2400" i="1" dirty="0">
                <a:latin typeface="Arial" pitchFamily="34" charset="0"/>
                <a:cs typeface="Arial" pitchFamily="34" charset="0"/>
              </a:rPr>
              <a:t>může mu soud výjimečně </a:t>
            </a:r>
            <a:r>
              <a:rPr lang="cs-CZ" sz="2400" i="1" dirty="0" smtClean="0">
                <a:latin typeface="Arial" pitchFamily="34" charset="0"/>
                <a:cs typeface="Arial" pitchFamily="34" charset="0"/>
              </a:rPr>
              <a:t>odepřít osvobození od soudního poplatku </a:t>
            </a:r>
            <a:r>
              <a:rPr lang="cs-CZ" sz="2400" i="1" dirty="0">
                <a:latin typeface="Arial" pitchFamily="34" charset="0"/>
                <a:cs typeface="Arial" pitchFamily="34" charset="0"/>
              </a:rPr>
              <a:t>pro povahu sporu či sporů, které účastník vede.</a:t>
            </a:r>
          </a:p>
          <a:p>
            <a:pPr marL="514350" indent="-514350" eaLnBrk="1" hangingPunct="1">
              <a:spcBef>
                <a:spcPts val="1800"/>
              </a:spcBef>
              <a:buFontTx/>
              <a:buAutoNum type="romanUcPeriod"/>
              <a:defRPr/>
            </a:pPr>
            <a:r>
              <a:rPr lang="cs-CZ" sz="2400" i="1" dirty="0">
                <a:latin typeface="Arial" pitchFamily="34" charset="0"/>
                <a:cs typeface="Arial" pitchFamily="34" charset="0"/>
              </a:rPr>
              <a:t>O </a:t>
            </a:r>
            <a:r>
              <a:rPr lang="cs-CZ" sz="2400" i="1" dirty="0" smtClean="0">
                <a:latin typeface="Arial" pitchFamily="34" charset="0"/>
                <a:cs typeface="Arial" pitchFamily="34" charset="0"/>
              </a:rPr>
              <a:t>takový případ </a:t>
            </a:r>
            <a:r>
              <a:rPr lang="cs-CZ" sz="2400" i="1" dirty="0">
                <a:latin typeface="Arial" pitchFamily="34" charset="0"/>
                <a:cs typeface="Arial" pitchFamily="34" charset="0"/>
              </a:rPr>
              <a:t>se může jednat, vede-li účastník s různými veřejnými institucemi množství sporů týkajících se poskytování </a:t>
            </a:r>
            <a:r>
              <a:rPr lang="cs-CZ" sz="2400" i="1" dirty="0" smtClean="0">
                <a:latin typeface="Arial" pitchFamily="34" charset="0"/>
                <a:cs typeface="Arial" pitchFamily="34" charset="0"/>
              </a:rPr>
              <a:t>informací, </a:t>
            </a:r>
            <a:r>
              <a:rPr lang="cs-CZ" sz="2400" i="1" dirty="0">
                <a:latin typeface="Arial" pitchFamily="34" charset="0"/>
                <a:cs typeface="Arial" pitchFamily="34" charset="0"/>
              </a:rPr>
              <a:t>které </a:t>
            </a:r>
            <a:r>
              <a:rPr lang="cs-CZ" sz="2400" i="1" dirty="0" smtClean="0">
                <a:solidFill>
                  <a:srgbClr val="FFFF00"/>
                </a:solidFill>
                <a:latin typeface="Arial" pitchFamily="34" charset="0"/>
                <a:cs typeface="Arial" pitchFamily="34" charset="0"/>
              </a:rPr>
              <a:t>nemají </a:t>
            </a:r>
            <a:r>
              <a:rPr lang="cs-CZ" sz="2400" i="1" dirty="0">
                <a:solidFill>
                  <a:srgbClr val="FFFF00"/>
                </a:solidFill>
                <a:latin typeface="Arial" pitchFamily="34" charset="0"/>
                <a:cs typeface="Arial" pitchFamily="34" charset="0"/>
              </a:rPr>
              <a:t>vztah k podstatným okolnostem účastníkovy životní </a:t>
            </a:r>
            <a:r>
              <a:rPr lang="cs-CZ" sz="2400" i="1" dirty="0" smtClean="0">
                <a:solidFill>
                  <a:srgbClr val="FFFF00"/>
                </a:solidFill>
                <a:latin typeface="Arial" pitchFamily="34" charset="0"/>
                <a:cs typeface="Arial" pitchFamily="34" charset="0"/>
              </a:rPr>
              <a:t>sféry</a:t>
            </a:r>
            <a:r>
              <a:rPr lang="cs-CZ" sz="2400" i="1" dirty="0" smtClean="0">
                <a:latin typeface="Arial" pitchFamily="34" charset="0"/>
                <a:cs typeface="Arial" pitchFamily="34" charset="0"/>
              </a:rPr>
              <a:t>.</a:t>
            </a:r>
          </a:p>
          <a:p>
            <a:pPr marL="0" indent="0" eaLnBrk="1" hangingPunct="1">
              <a:spcBef>
                <a:spcPts val="1800"/>
              </a:spcBef>
              <a:buNone/>
              <a:defRPr/>
            </a:pPr>
            <a:r>
              <a:rPr lang="cs-CZ" sz="2400" i="1" dirty="0" smtClean="0">
                <a:latin typeface="Arial" pitchFamily="34" charset="0"/>
                <a:cs typeface="Arial" pitchFamily="34" charset="0"/>
              </a:rPr>
              <a:t>Obdobně  </a:t>
            </a:r>
            <a:r>
              <a:rPr lang="pl-PL" sz="2400" i="1" dirty="0">
                <a:solidFill>
                  <a:srgbClr val="FFFF00"/>
                </a:solidFill>
                <a:latin typeface="Arial" pitchFamily="34" charset="0"/>
                <a:cs typeface="Arial" pitchFamily="34" charset="0"/>
              </a:rPr>
              <a:t>NS </a:t>
            </a:r>
            <a:r>
              <a:rPr lang="pl-PL" sz="2400" i="1" dirty="0" smtClean="0">
                <a:solidFill>
                  <a:srgbClr val="FFFF00"/>
                </a:solidFill>
                <a:latin typeface="Arial" pitchFamily="34" charset="0"/>
                <a:cs typeface="Arial" pitchFamily="34" charset="0"/>
              </a:rPr>
              <a:t>26.5.2016</a:t>
            </a:r>
            <a:r>
              <a:rPr lang="pl-PL" sz="2400" i="1" dirty="0">
                <a:solidFill>
                  <a:srgbClr val="FFFF00"/>
                </a:solidFill>
                <a:latin typeface="Arial" pitchFamily="34" charset="0"/>
                <a:cs typeface="Arial" pitchFamily="34" charset="0"/>
              </a:rPr>
              <a:t>, </a:t>
            </a:r>
            <a:r>
              <a:rPr lang="pl-PL" sz="2400" i="1" dirty="0" smtClean="0">
                <a:solidFill>
                  <a:srgbClr val="FFFF00"/>
                </a:solidFill>
                <a:latin typeface="Arial" pitchFamily="34" charset="0"/>
                <a:cs typeface="Arial" pitchFamily="34" charset="0"/>
              </a:rPr>
              <a:t>30 </a:t>
            </a:r>
            <a:r>
              <a:rPr lang="pl-PL" sz="2400" i="1" dirty="0">
                <a:solidFill>
                  <a:srgbClr val="FFFF00"/>
                </a:solidFill>
                <a:latin typeface="Arial" pitchFamily="34" charset="0"/>
                <a:cs typeface="Arial" pitchFamily="34" charset="0"/>
              </a:rPr>
              <a:t>Cdo 3877/2014 (</a:t>
            </a:r>
            <a:r>
              <a:rPr lang="pl-PL" sz="2400" i="1" dirty="0" smtClean="0">
                <a:solidFill>
                  <a:srgbClr val="FFFF00"/>
                </a:solidFill>
                <a:latin typeface="Arial" pitchFamily="34" charset="0"/>
                <a:cs typeface="Arial" pitchFamily="34" charset="0"/>
              </a:rPr>
              <a:t>Rc108/2017</a:t>
            </a:r>
            <a:r>
              <a:rPr lang="cs-CZ" sz="2400" i="1" dirty="0" smtClean="0">
                <a:solidFill>
                  <a:srgbClr val="FFFF00"/>
                </a:solidFill>
                <a:latin typeface="Arial" pitchFamily="34" charset="0"/>
                <a:cs typeface="Arial" pitchFamily="34" charset="0"/>
              </a:rPr>
              <a:t>)</a:t>
            </a:r>
            <a:endParaRPr lang="cs-CZ" sz="2400" i="1" dirty="0">
              <a:solidFill>
                <a:srgbClr val="FFFF00"/>
              </a:solidFill>
              <a:latin typeface="Arial" pitchFamily="34" charset="0"/>
              <a:cs typeface="Arial" pitchFamily="34" charset="0"/>
            </a:endParaRPr>
          </a:p>
        </p:txBody>
      </p:sp>
      <p:pic>
        <p:nvPicPr>
          <p:cNvPr id="193540" name="Picture 4" descr="sbirka_2004_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1052736"/>
            <a:ext cx="1295400" cy="17033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cut/>
    <p:sndAc>
      <p:stSnd>
        <p:snd r:embed="rId2" name="arrow.wav"/>
      </p:stSnd>
    </p:sndAc>
  </p:transition>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ChangeArrowheads="1"/>
          </p:cNvSpPr>
          <p:nvPr>
            <p:ph type="title"/>
          </p:nvPr>
        </p:nvSpPr>
        <p:spPr>
          <a:xfrm>
            <a:off x="395288" y="188913"/>
            <a:ext cx="8507412" cy="936625"/>
          </a:xfrm>
        </p:spPr>
        <p:txBody>
          <a:bodyPr/>
          <a:lstStyle/>
          <a:p>
            <a:pPr eaLnBrk="1" hangingPunct="1"/>
            <a:r>
              <a:rPr lang="cs-CZ" altLang="cs-CZ" sz="4000" b="1" dirty="0" smtClean="0">
                <a:solidFill>
                  <a:srgbClr val="CC0000"/>
                </a:solidFill>
                <a:latin typeface="Arial" charset="0"/>
                <a:cs typeface="Arial" charset="0"/>
              </a:rPr>
              <a:t>Soudní poplatek </a:t>
            </a:r>
          </a:p>
        </p:txBody>
      </p:sp>
      <p:sp>
        <p:nvSpPr>
          <p:cNvPr id="91139" name="Rectangle 3"/>
          <p:cNvSpPr>
            <a:spLocks noGrp="1" noChangeArrowheads="1"/>
          </p:cNvSpPr>
          <p:nvPr>
            <p:ph type="body" idx="1"/>
          </p:nvPr>
        </p:nvSpPr>
        <p:spPr>
          <a:xfrm>
            <a:off x="611560" y="1700808"/>
            <a:ext cx="8137153" cy="5397500"/>
          </a:xfrm>
        </p:spPr>
        <p:txBody>
          <a:bodyPr/>
          <a:lstStyle/>
          <a:p>
            <a:pPr marL="715963" indent="-447675" algn="just" eaLnBrk="1" fontAlgn="t" hangingPunct="1">
              <a:spcBef>
                <a:spcPts val="600"/>
              </a:spcBef>
              <a:buFontTx/>
              <a:buNone/>
              <a:defRPr/>
            </a:pPr>
            <a:r>
              <a:rPr lang="cs-CZ" sz="2600" dirty="0" smtClean="0">
                <a:latin typeface="Arial" pitchFamily="34" charset="0"/>
                <a:cs typeface="Arial" pitchFamily="34" charset="0"/>
              </a:rPr>
              <a:t>			   </a:t>
            </a:r>
            <a:r>
              <a:rPr lang="cs-CZ" sz="2600" b="1" dirty="0" smtClean="0">
                <a:solidFill>
                  <a:srgbClr val="FFFF00"/>
                </a:solidFill>
                <a:latin typeface="Arial" pitchFamily="34" charset="0"/>
                <a:cs typeface="Arial" pitchFamily="34" charset="0"/>
              </a:rPr>
              <a:t>Rozsudek NSS </a:t>
            </a:r>
            <a:r>
              <a:rPr lang="cs-CZ" sz="2600" dirty="0" smtClean="0">
                <a:solidFill>
                  <a:srgbClr val="FFFF00"/>
                </a:solidFill>
                <a:latin typeface="Arial" pitchFamily="34" charset="0"/>
                <a:cs typeface="Arial" pitchFamily="34" charset="0"/>
              </a:rPr>
              <a:t>z 27.5.2010,</a:t>
            </a:r>
          </a:p>
          <a:p>
            <a:pPr marL="715963" indent="-447675" algn="just" eaLnBrk="1" fontAlgn="t" hangingPunct="1">
              <a:spcBef>
                <a:spcPts val="600"/>
              </a:spcBef>
              <a:buFontTx/>
              <a:buNone/>
              <a:defRPr/>
            </a:pPr>
            <a:r>
              <a:rPr lang="cs-CZ" sz="2600" dirty="0">
                <a:solidFill>
                  <a:srgbClr val="FFFF00"/>
                </a:solidFill>
                <a:latin typeface="Arial" pitchFamily="34" charset="0"/>
                <a:cs typeface="Arial" pitchFamily="34" charset="0"/>
              </a:rPr>
              <a:t>	</a:t>
            </a:r>
            <a:r>
              <a:rPr lang="cs-CZ" sz="2600" dirty="0" smtClean="0">
                <a:solidFill>
                  <a:srgbClr val="FFFF00"/>
                </a:solidFill>
                <a:latin typeface="Arial" pitchFamily="34" charset="0"/>
                <a:cs typeface="Arial" pitchFamily="34" charset="0"/>
              </a:rPr>
              <a:t>		   1 As 70/2010 (2099/2010 Sb. NSS)</a:t>
            </a:r>
          </a:p>
          <a:p>
            <a:pPr marL="0" indent="444500" eaLnBrk="1" hangingPunct="1">
              <a:spcBef>
                <a:spcPts val="2400"/>
              </a:spcBef>
              <a:buFontTx/>
              <a:buNone/>
              <a:defRPr/>
            </a:pPr>
            <a:endParaRPr lang="cs-CZ" sz="2400" b="1" dirty="0" smtClean="0">
              <a:latin typeface="Arial" pitchFamily="34" charset="0"/>
              <a:cs typeface="Arial" pitchFamily="34" charset="0"/>
            </a:endParaRPr>
          </a:p>
          <a:p>
            <a:pPr marL="0" indent="0" eaLnBrk="1" hangingPunct="1">
              <a:spcBef>
                <a:spcPts val="600"/>
              </a:spcBef>
              <a:buNone/>
              <a:defRPr/>
            </a:pPr>
            <a:r>
              <a:rPr lang="cs-CZ" sz="2400" i="1" dirty="0" smtClean="0">
                <a:latin typeface="Arial" pitchFamily="34" charset="0"/>
                <a:cs typeface="Arial" pitchFamily="34" charset="0"/>
              </a:rPr>
              <a:t>Pokud </a:t>
            </a:r>
            <a:r>
              <a:rPr lang="cs-CZ" sz="2400" i="1" dirty="0">
                <a:latin typeface="Arial" pitchFamily="34" charset="0"/>
                <a:cs typeface="Arial" pitchFamily="34" charset="0"/>
              </a:rPr>
              <a:t>právnická osoba vědomě uspořádá svoji činnost tak, aby dlouhodobě setrvávala bez dostatečných finančních prostředků, ačkoliv jejich vynakládání v souvislosti s vykonávanou činností je obvyklé a nezbytné, </a:t>
            </a:r>
            <a:r>
              <a:rPr lang="cs-CZ" sz="2400" b="1" i="1" dirty="0" smtClean="0">
                <a:solidFill>
                  <a:srgbClr val="FFFF00"/>
                </a:solidFill>
                <a:latin typeface="Arial" pitchFamily="34" charset="0"/>
                <a:cs typeface="Arial" pitchFamily="34" charset="0"/>
              </a:rPr>
              <a:t>nelze ji zpravidla </a:t>
            </a:r>
            <a:r>
              <a:rPr lang="cs-CZ" sz="2400" b="1" i="1" dirty="0">
                <a:solidFill>
                  <a:srgbClr val="FFFF00"/>
                </a:solidFill>
                <a:latin typeface="Arial" pitchFamily="34" charset="0"/>
                <a:cs typeface="Arial" pitchFamily="34" charset="0"/>
              </a:rPr>
              <a:t>osvobodit </a:t>
            </a:r>
            <a:r>
              <a:rPr lang="cs-CZ" sz="2400" i="1" dirty="0">
                <a:latin typeface="Arial" pitchFamily="34" charset="0"/>
                <a:cs typeface="Arial" pitchFamily="34" charset="0"/>
              </a:rPr>
              <a:t>od soudního </a:t>
            </a:r>
            <a:r>
              <a:rPr lang="cs-CZ" sz="2400" i="1" dirty="0" smtClean="0">
                <a:latin typeface="Arial" pitchFamily="34" charset="0"/>
                <a:cs typeface="Arial" pitchFamily="34" charset="0"/>
              </a:rPr>
              <a:t>poplatku.</a:t>
            </a:r>
            <a:endParaRPr lang="cs-CZ" sz="2400" i="1" dirty="0">
              <a:latin typeface="Arial" pitchFamily="34" charset="0"/>
              <a:cs typeface="Arial" pitchFamily="34" charset="0"/>
            </a:endParaRPr>
          </a:p>
        </p:txBody>
      </p:sp>
      <p:pic>
        <p:nvPicPr>
          <p:cNvPr id="193540" name="Picture 4" descr="sbirka_2004_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650" y="1293813"/>
            <a:ext cx="1295400" cy="17033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523137930"/>
      </p:ext>
    </p:extLst>
  </p:cSld>
  <p:clrMapOvr>
    <a:masterClrMapping/>
  </p:clrMapOvr>
  <p:transition spd="med">
    <p:cut/>
    <p:sndAc>
      <p:stSnd>
        <p:snd r:embed="rId2" name="arrow.wav"/>
      </p:stSnd>
    </p:sndAc>
  </p:transition>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Grp="1" noChangeArrowheads="1"/>
          </p:cNvSpPr>
          <p:nvPr>
            <p:ph type="title"/>
          </p:nvPr>
        </p:nvSpPr>
        <p:spPr>
          <a:xfrm>
            <a:off x="323528" y="260648"/>
            <a:ext cx="8507412" cy="936625"/>
          </a:xfrm>
        </p:spPr>
        <p:txBody>
          <a:bodyPr/>
          <a:lstStyle/>
          <a:p>
            <a:pPr eaLnBrk="1" hangingPunct="1"/>
            <a:r>
              <a:rPr lang="cs-CZ" altLang="cs-CZ" sz="3600" b="1" dirty="0" smtClean="0">
                <a:solidFill>
                  <a:srgbClr val="CC0000"/>
                </a:solidFill>
                <a:latin typeface="Arial" charset="0"/>
                <a:cs typeface="Arial" charset="0"/>
              </a:rPr>
              <a:t>Náhrada nákladů chronického sudiče</a:t>
            </a:r>
          </a:p>
        </p:txBody>
      </p:sp>
      <p:sp>
        <p:nvSpPr>
          <p:cNvPr id="91139" name="Rectangle 3"/>
          <p:cNvSpPr>
            <a:spLocks noGrp="1" noChangeArrowheads="1"/>
          </p:cNvSpPr>
          <p:nvPr>
            <p:ph type="body" idx="1"/>
          </p:nvPr>
        </p:nvSpPr>
        <p:spPr>
          <a:xfrm>
            <a:off x="539750" y="2063948"/>
            <a:ext cx="8424863" cy="5397500"/>
          </a:xfrm>
        </p:spPr>
        <p:txBody>
          <a:bodyPr/>
          <a:lstStyle/>
          <a:p>
            <a:pPr marL="715963" indent="-447675" algn="just" eaLnBrk="1" fontAlgn="t" hangingPunct="1">
              <a:lnSpc>
                <a:spcPct val="110000"/>
              </a:lnSpc>
              <a:spcBef>
                <a:spcPts val="600"/>
              </a:spcBef>
              <a:buFontTx/>
              <a:buNone/>
              <a:defRPr/>
            </a:pPr>
            <a:r>
              <a:rPr lang="cs-CZ" sz="2400" dirty="0" smtClean="0">
                <a:latin typeface="Arial" pitchFamily="34" charset="0"/>
                <a:cs typeface="Arial" pitchFamily="34" charset="0"/>
              </a:rPr>
              <a:t>			   </a:t>
            </a:r>
            <a:r>
              <a:rPr lang="cs-CZ" sz="2400" b="1" dirty="0">
                <a:solidFill>
                  <a:srgbClr val="FFFF00"/>
                </a:solidFill>
                <a:latin typeface="Arial" pitchFamily="34" charset="0"/>
                <a:cs typeface="Arial" pitchFamily="34" charset="0"/>
              </a:rPr>
              <a:t>Usnesení KS v </a:t>
            </a:r>
            <a:r>
              <a:rPr lang="cs-CZ" sz="2400" b="1" dirty="0" smtClean="0">
                <a:solidFill>
                  <a:srgbClr val="FFFF00"/>
                </a:solidFill>
                <a:latin typeface="Arial" pitchFamily="34" charset="0"/>
                <a:cs typeface="Arial" pitchFamily="34" charset="0"/>
              </a:rPr>
              <a:t>Ostravě 22 </a:t>
            </a:r>
            <a:r>
              <a:rPr lang="cs-CZ" sz="2400" b="1" dirty="0">
                <a:solidFill>
                  <a:srgbClr val="FFFF00"/>
                </a:solidFill>
                <a:latin typeface="Arial" pitchFamily="34" charset="0"/>
                <a:cs typeface="Arial" pitchFamily="34" charset="0"/>
              </a:rPr>
              <a:t>A </a:t>
            </a:r>
            <a:r>
              <a:rPr lang="cs-CZ" sz="2400" b="1" dirty="0" smtClean="0">
                <a:solidFill>
                  <a:srgbClr val="FFFF00"/>
                </a:solidFill>
                <a:latin typeface="Arial" pitchFamily="34" charset="0"/>
                <a:cs typeface="Arial" pitchFamily="34" charset="0"/>
              </a:rPr>
              <a:t>66/2013 </a:t>
            </a:r>
          </a:p>
          <a:p>
            <a:pPr marL="715963" indent="-447675" algn="just" eaLnBrk="1" fontAlgn="t" hangingPunct="1">
              <a:lnSpc>
                <a:spcPct val="110000"/>
              </a:lnSpc>
              <a:spcBef>
                <a:spcPts val="600"/>
              </a:spcBef>
              <a:buFontTx/>
              <a:buNone/>
              <a:defRPr/>
            </a:pPr>
            <a:r>
              <a:rPr lang="cs-CZ" sz="2400" b="1" dirty="0">
                <a:solidFill>
                  <a:srgbClr val="FFFF00"/>
                </a:solidFill>
                <a:latin typeface="Arial" pitchFamily="34" charset="0"/>
                <a:cs typeface="Arial" pitchFamily="34" charset="0"/>
              </a:rPr>
              <a:t>	</a:t>
            </a:r>
            <a:r>
              <a:rPr lang="cs-CZ" sz="2400" b="1" dirty="0" smtClean="0">
                <a:solidFill>
                  <a:srgbClr val="FFFF00"/>
                </a:solidFill>
                <a:latin typeface="Arial" pitchFamily="34" charset="0"/>
                <a:cs typeface="Arial" pitchFamily="34" charset="0"/>
              </a:rPr>
              <a:t>		   z </a:t>
            </a:r>
            <a:r>
              <a:rPr lang="cs-CZ" sz="2400" b="1" dirty="0">
                <a:solidFill>
                  <a:srgbClr val="FFFF00"/>
                </a:solidFill>
                <a:latin typeface="Arial" pitchFamily="34" charset="0"/>
                <a:cs typeface="Arial" pitchFamily="34" charset="0"/>
              </a:rPr>
              <a:t>12. 9. </a:t>
            </a:r>
            <a:r>
              <a:rPr lang="cs-CZ" sz="2400" b="1" dirty="0" smtClean="0">
                <a:solidFill>
                  <a:srgbClr val="FFFF00"/>
                </a:solidFill>
                <a:latin typeface="Arial" pitchFamily="34" charset="0"/>
                <a:cs typeface="Arial" pitchFamily="34" charset="0"/>
              </a:rPr>
              <a:t>2013 (</a:t>
            </a:r>
            <a:r>
              <a:rPr lang="cs-CZ" sz="2400" b="1" dirty="0">
                <a:solidFill>
                  <a:srgbClr val="FFFF00"/>
                </a:solidFill>
                <a:latin typeface="Arial" pitchFamily="34" charset="0"/>
                <a:cs typeface="Arial" pitchFamily="34" charset="0"/>
              </a:rPr>
              <a:t>2995/2014 Sb. NSS</a:t>
            </a:r>
            <a:r>
              <a:rPr lang="cs-CZ" sz="2400" b="1" dirty="0" smtClean="0">
                <a:solidFill>
                  <a:srgbClr val="FFFF00"/>
                </a:solidFill>
                <a:latin typeface="Arial" pitchFamily="34" charset="0"/>
                <a:cs typeface="Arial" pitchFamily="34" charset="0"/>
              </a:rPr>
              <a:t>)</a:t>
            </a:r>
          </a:p>
          <a:p>
            <a:pPr marL="715963" indent="-447675" algn="just" eaLnBrk="1" fontAlgn="t" hangingPunct="1">
              <a:lnSpc>
                <a:spcPct val="110000"/>
              </a:lnSpc>
              <a:spcBef>
                <a:spcPts val="600"/>
              </a:spcBef>
              <a:buFontTx/>
              <a:buNone/>
              <a:defRPr/>
            </a:pPr>
            <a:endParaRPr lang="cs-CZ" sz="2400" b="1" dirty="0" smtClean="0">
              <a:latin typeface="Arial" pitchFamily="34" charset="0"/>
              <a:cs typeface="Arial" pitchFamily="34" charset="0"/>
            </a:endParaRPr>
          </a:p>
          <a:p>
            <a:pPr marL="0" indent="0" eaLnBrk="1" hangingPunct="1">
              <a:lnSpc>
                <a:spcPct val="110000"/>
              </a:lnSpc>
              <a:spcBef>
                <a:spcPts val="600"/>
              </a:spcBef>
              <a:buFontTx/>
              <a:buNone/>
              <a:defRPr/>
            </a:pPr>
            <a:r>
              <a:rPr lang="cs-CZ" sz="2400" i="1" dirty="0">
                <a:latin typeface="Arial" pitchFamily="34" charset="0"/>
                <a:cs typeface="Arial" pitchFamily="34" charset="0"/>
              </a:rPr>
              <a:t>V souladu s </a:t>
            </a:r>
            <a:r>
              <a:rPr lang="cs-CZ" sz="2400" i="1" dirty="0" smtClean="0">
                <a:latin typeface="Arial" pitchFamily="34" charset="0"/>
                <a:cs typeface="Arial" pitchFamily="34" charset="0"/>
              </a:rPr>
              <a:t>vymezením </a:t>
            </a:r>
            <a:r>
              <a:rPr lang="cs-CZ" sz="2400" i="1" dirty="0">
                <a:latin typeface="Arial" pitchFamily="34" charset="0"/>
                <a:cs typeface="Arial" pitchFamily="34" charset="0"/>
              </a:rPr>
              <a:t>účelu soudního procesu </a:t>
            </a:r>
            <a:r>
              <a:rPr lang="cs-CZ" sz="2400" i="1" dirty="0" smtClean="0">
                <a:latin typeface="Arial" pitchFamily="34" charset="0"/>
                <a:cs typeface="Arial" pitchFamily="34" charset="0"/>
              </a:rPr>
              <a:t>není situace, kdy se </a:t>
            </a:r>
            <a:r>
              <a:rPr lang="cs-CZ" sz="2400" i="1" dirty="0">
                <a:latin typeface="Arial" pitchFamily="34" charset="0"/>
                <a:cs typeface="Arial" pitchFamily="34" charset="0"/>
              </a:rPr>
              <a:t>řízení vede nikoliv kvůli věci samé, ale kvůli částce, která může být přiznána na náhradě nákladů </a:t>
            </a:r>
            <a:r>
              <a:rPr lang="cs-CZ" sz="2400" i="1" dirty="0" smtClean="0">
                <a:latin typeface="Arial" pitchFamily="34" charset="0"/>
                <a:cs typeface="Arial" pitchFamily="34" charset="0"/>
              </a:rPr>
              <a:t>řízení.</a:t>
            </a:r>
            <a:endParaRPr lang="cs-CZ" sz="2400" i="1" dirty="0">
              <a:latin typeface="Arial" pitchFamily="34" charset="0"/>
              <a:cs typeface="Arial" pitchFamily="34" charset="0"/>
            </a:endParaRPr>
          </a:p>
        </p:txBody>
      </p:sp>
      <p:pic>
        <p:nvPicPr>
          <p:cNvPr id="194564" name="Picture 4" descr="sbirka_2004_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650" y="1365250"/>
            <a:ext cx="1295400" cy="1703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cut/>
    <p:sndAc>
      <p:stSnd>
        <p:snd r:embed="rId2" name="arrow.wav"/>
      </p:stSnd>
    </p:sndAc>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pattFill prst="pct90">
          <a:fgClr>
            <a:schemeClr val="accent6">
              <a:lumMod val="20000"/>
              <a:lumOff val="80000"/>
            </a:schemeClr>
          </a:fgClr>
          <a:bgClr>
            <a:schemeClr val="bg1"/>
          </a:bgClr>
        </a:patt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46088" y="836613"/>
            <a:ext cx="8229600" cy="5248275"/>
          </a:xfrm>
        </p:spPr>
        <p:txBody>
          <a:bodyPr/>
          <a:lstStyle/>
          <a:p>
            <a:pPr eaLnBrk="1" hangingPunct="1"/>
            <a:r>
              <a:rPr lang="cs-CZ" altLang="cs-CZ" b="1" dirty="0" smtClean="0">
                <a:solidFill>
                  <a:srgbClr val="CC0000"/>
                </a:solidFill>
                <a:latin typeface="Arial" charset="0"/>
                <a:cs typeface="Arial" charset="0"/>
              </a:rPr>
              <a:t>I.</a:t>
            </a:r>
            <a:br>
              <a:rPr lang="cs-CZ" altLang="cs-CZ" b="1" dirty="0" smtClean="0">
                <a:solidFill>
                  <a:srgbClr val="CC0000"/>
                </a:solidFill>
                <a:latin typeface="Arial" charset="0"/>
                <a:cs typeface="Arial" charset="0"/>
              </a:rPr>
            </a:br>
            <a:r>
              <a:rPr lang="cs-CZ" altLang="cs-CZ" b="1" dirty="0" smtClean="0">
                <a:solidFill>
                  <a:srgbClr val="CC0000"/>
                </a:solidFill>
                <a:latin typeface="Arial" charset="0"/>
                <a:cs typeface="Arial" charset="0"/>
              </a:rPr>
              <a:t>ZÁSADY</a:t>
            </a:r>
            <a:br>
              <a:rPr lang="cs-CZ" altLang="cs-CZ" b="1" dirty="0" smtClean="0">
                <a:solidFill>
                  <a:srgbClr val="CC0000"/>
                </a:solidFill>
                <a:latin typeface="Arial" charset="0"/>
                <a:cs typeface="Arial" charset="0"/>
              </a:rPr>
            </a:br>
            <a:r>
              <a:rPr lang="cs-CZ" altLang="cs-CZ" b="1" dirty="0" smtClean="0">
                <a:solidFill>
                  <a:srgbClr val="CC0000"/>
                </a:solidFill>
                <a:latin typeface="Arial" charset="0"/>
                <a:cs typeface="Arial" charset="0"/>
              </a:rPr>
              <a:t>VÝCHODISKA, VÝKLAD</a:t>
            </a:r>
            <a:br>
              <a:rPr lang="cs-CZ" altLang="cs-CZ" b="1" dirty="0" smtClean="0">
                <a:solidFill>
                  <a:srgbClr val="CC0000"/>
                </a:solidFill>
                <a:latin typeface="Arial" charset="0"/>
                <a:cs typeface="Arial" charset="0"/>
              </a:rPr>
            </a:br>
            <a:r>
              <a:rPr lang="cs-CZ" altLang="cs-CZ" sz="3600" b="1" dirty="0" smtClean="0">
                <a:solidFill>
                  <a:srgbClr val="CC0000"/>
                </a:solidFill>
                <a:latin typeface="Arial" charset="0"/>
                <a:cs typeface="Arial" charset="0"/>
              </a:rPr>
              <a:t/>
            </a:r>
            <a:br>
              <a:rPr lang="cs-CZ" altLang="cs-CZ" sz="3600" b="1" dirty="0" smtClean="0">
                <a:solidFill>
                  <a:srgbClr val="CC0000"/>
                </a:solidFill>
                <a:latin typeface="Arial" charset="0"/>
                <a:cs typeface="Arial" charset="0"/>
              </a:rPr>
            </a:br>
            <a:r>
              <a:rPr lang="cs-CZ" altLang="cs-CZ" sz="3600" b="1" dirty="0" smtClean="0">
                <a:solidFill>
                  <a:srgbClr val="CC0000"/>
                </a:solidFill>
                <a:latin typeface="Arial" charset="0"/>
                <a:cs typeface="Arial" charset="0"/>
              </a:rPr>
              <a:t>ústavní a mezinárodní základy</a:t>
            </a:r>
            <a:br>
              <a:rPr lang="cs-CZ" altLang="cs-CZ" sz="3600" b="1" dirty="0" smtClean="0">
                <a:solidFill>
                  <a:srgbClr val="CC0000"/>
                </a:solidFill>
                <a:latin typeface="Arial" charset="0"/>
                <a:cs typeface="Arial" charset="0"/>
              </a:rPr>
            </a:br>
            <a:r>
              <a:rPr lang="cs-CZ" altLang="cs-CZ" sz="3600" b="1" dirty="0" smtClean="0">
                <a:solidFill>
                  <a:srgbClr val="CC0000"/>
                </a:solidFill>
                <a:latin typeface="Arial" charset="0"/>
                <a:cs typeface="Arial" charset="0"/>
              </a:rPr>
              <a:t>judikaturní závěry</a:t>
            </a:r>
            <a:br>
              <a:rPr lang="cs-CZ" altLang="cs-CZ" sz="3600" b="1" dirty="0" smtClean="0">
                <a:solidFill>
                  <a:srgbClr val="CC0000"/>
                </a:solidFill>
                <a:latin typeface="Arial" charset="0"/>
                <a:cs typeface="Arial" charset="0"/>
              </a:rPr>
            </a:br>
            <a:r>
              <a:rPr lang="cs-CZ" altLang="cs-CZ" sz="3600" b="1" dirty="0" smtClean="0">
                <a:solidFill>
                  <a:srgbClr val="CC0000"/>
                </a:solidFill>
                <a:latin typeface="Arial" charset="0"/>
                <a:cs typeface="Arial" charset="0"/>
              </a:rPr>
              <a:t>vývoj právního odvětví</a:t>
            </a:r>
          </a:p>
        </p:txBody>
      </p:sp>
    </p:spTree>
  </p:cSld>
  <p:clrMapOvr>
    <a:masterClrMapping/>
  </p:clrMapOvr>
  <p:transition spd="med">
    <p:cut/>
    <p:sndAc>
      <p:stSnd>
        <p:snd r:embed="rId2" name="arrow.wav"/>
      </p:stSnd>
    </p:sndAc>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57200" y="115888"/>
            <a:ext cx="8229600" cy="998537"/>
          </a:xfrm>
        </p:spPr>
        <p:txBody>
          <a:bodyPr/>
          <a:lstStyle/>
          <a:p>
            <a:pPr eaLnBrk="1" hangingPunct="1"/>
            <a:r>
              <a:rPr lang="cs-CZ" altLang="cs-CZ" b="1" smtClean="0">
                <a:solidFill>
                  <a:srgbClr val="CC0000"/>
                </a:solidFill>
                <a:latin typeface="Arial" charset="0"/>
                <a:cs typeface="Arial" charset="0"/>
              </a:rPr>
              <a:t>Informační zákony</a:t>
            </a:r>
          </a:p>
        </p:txBody>
      </p:sp>
      <p:sp>
        <p:nvSpPr>
          <p:cNvPr id="31747" name="Rectangle 3"/>
          <p:cNvSpPr>
            <a:spLocks noGrp="1" noChangeArrowheads="1"/>
          </p:cNvSpPr>
          <p:nvPr>
            <p:ph type="body" idx="1"/>
          </p:nvPr>
        </p:nvSpPr>
        <p:spPr>
          <a:xfrm>
            <a:off x="457200" y="1341438"/>
            <a:ext cx="8229600" cy="4525962"/>
          </a:xfrm>
        </p:spPr>
        <p:txBody>
          <a:bodyPr/>
          <a:lstStyle/>
          <a:p>
            <a:pPr eaLnBrk="1" hangingPunct="1">
              <a:buFontTx/>
              <a:buNone/>
            </a:pPr>
            <a:r>
              <a:rPr lang="cs-CZ" altLang="cs-CZ" sz="2800" b="1" smtClean="0">
                <a:solidFill>
                  <a:srgbClr val="FFFF00"/>
                </a:solidFill>
                <a:latin typeface="Arial" charset="0"/>
                <a:cs typeface="Arial" charset="0"/>
              </a:rPr>
              <a:t>	Zákon č. </a:t>
            </a:r>
            <a:r>
              <a:rPr lang="cs-CZ" altLang="cs-CZ" sz="2800" b="1" u="sng" smtClean="0">
                <a:solidFill>
                  <a:srgbClr val="FFFF00"/>
                </a:solidFill>
                <a:latin typeface="Arial" charset="0"/>
                <a:cs typeface="Arial" charset="0"/>
              </a:rPr>
              <a:t>106/1999</a:t>
            </a:r>
            <a:r>
              <a:rPr lang="cs-CZ" altLang="cs-CZ" sz="2800" b="1" smtClean="0">
                <a:solidFill>
                  <a:srgbClr val="FFFF00"/>
                </a:solidFill>
                <a:latin typeface="Arial" charset="0"/>
                <a:cs typeface="Arial" charset="0"/>
              </a:rPr>
              <a:t> Sb., o svobodném přístupu k informacím</a:t>
            </a:r>
            <a:r>
              <a:rPr lang="cs-CZ" altLang="cs-CZ" sz="2800" smtClean="0">
                <a:solidFill>
                  <a:srgbClr val="FFFF00"/>
                </a:solidFill>
                <a:latin typeface="Arial" charset="0"/>
                <a:cs typeface="Arial" charset="0"/>
              </a:rPr>
              <a:t> („InfZ“)</a:t>
            </a:r>
          </a:p>
          <a:p>
            <a:pPr eaLnBrk="1" hangingPunct="1">
              <a:spcBef>
                <a:spcPct val="50000"/>
              </a:spcBef>
              <a:buFontTx/>
              <a:buNone/>
            </a:pPr>
            <a:r>
              <a:rPr lang="cs-CZ" altLang="cs-CZ" sz="2800" smtClean="0">
                <a:latin typeface="Arial" charset="0"/>
                <a:cs typeface="Arial" charset="0"/>
              </a:rPr>
              <a:t>		- platnost od 8. 6. 1999</a:t>
            </a:r>
          </a:p>
          <a:p>
            <a:pPr eaLnBrk="1" hangingPunct="1">
              <a:buFontTx/>
              <a:buNone/>
            </a:pPr>
            <a:r>
              <a:rPr lang="cs-CZ" altLang="cs-CZ" sz="2800" smtClean="0">
                <a:latin typeface="Arial" charset="0"/>
                <a:cs typeface="Arial" charset="0"/>
              </a:rPr>
              <a:t>		- účinnost od 1. 1. 2000</a:t>
            </a:r>
          </a:p>
          <a:p>
            <a:pPr eaLnBrk="1" hangingPunct="1">
              <a:buFontTx/>
              <a:buNone/>
            </a:pPr>
            <a:endParaRPr lang="cs-CZ" altLang="cs-CZ" sz="2800" smtClean="0">
              <a:latin typeface="Arial" charset="0"/>
              <a:cs typeface="Arial" charset="0"/>
            </a:endParaRPr>
          </a:p>
          <a:p>
            <a:pPr eaLnBrk="1" hangingPunct="1">
              <a:spcBef>
                <a:spcPct val="50000"/>
              </a:spcBef>
              <a:buFontTx/>
              <a:buNone/>
            </a:pPr>
            <a:r>
              <a:rPr lang="cs-CZ" altLang="cs-CZ" sz="2800" b="1" smtClean="0">
                <a:solidFill>
                  <a:srgbClr val="FFFF00"/>
                </a:solidFill>
                <a:latin typeface="Arial" charset="0"/>
                <a:cs typeface="Arial" charset="0"/>
              </a:rPr>
              <a:t>	Zákon č. </a:t>
            </a:r>
            <a:r>
              <a:rPr lang="cs-CZ" altLang="cs-CZ" sz="2800" b="1" u="sng" smtClean="0">
                <a:solidFill>
                  <a:srgbClr val="FFFF00"/>
                </a:solidFill>
                <a:latin typeface="Arial" charset="0"/>
                <a:cs typeface="Arial" charset="0"/>
              </a:rPr>
              <a:t>123/1998</a:t>
            </a:r>
            <a:r>
              <a:rPr lang="cs-CZ" altLang="cs-CZ" sz="2800" b="1" smtClean="0">
                <a:solidFill>
                  <a:srgbClr val="FFFF00"/>
                </a:solidFill>
                <a:latin typeface="Arial" charset="0"/>
                <a:cs typeface="Arial" charset="0"/>
              </a:rPr>
              <a:t> Sb., o právu na informace o životním prostředí</a:t>
            </a:r>
          </a:p>
          <a:p>
            <a:pPr eaLnBrk="1" hangingPunct="1">
              <a:spcBef>
                <a:spcPct val="50000"/>
              </a:spcBef>
              <a:buFontTx/>
              <a:buNone/>
            </a:pPr>
            <a:r>
              <a:rPr lang="cs-CZ" altLang="cs-CZ" sz="2800" smtClean="0">
                <a:latin typeface="Arial" charset="0"/>
                <a:cs typeface="Arial" charset="0"/>
              </a:rPr>
              <a:t>		- platnost od 8. 6. 1998</a:t>
            </a:r>
          </a:p>
          <a:p>
            <a:pPr eaLnBrk="1" hangingPunct="1">
              <a:buFontTx/>
              <a:buNone/>
            </a:pPr>
            <a:r>
              <a:rPr lang="cs-CZ" altLang="cs-CZ" sz="2800" smtClean="0">
                <a:latin typeface="Arial" charset="0"/>
                <a:cs typeface="Arial" charset="0"/>
              </a:rPr>
              <a:t>		- účinnost od 1. 7. 1998</a:t>
            </a:r>
            <a:endParaRPr lang="cs-CZ" altLang="cs-CZ" sz="2800" b="1" smtClean="0">
              <a:latin typeface="Arial" charset="0"/>
              <a:cs typeface="Arial" charset="0"/>
            </a:endParaRPr>
          </a:p>
        </p:txBody>
      </p:sp>
    </p:spTree>
  </p:cSld>
  <p:clrMapOvr>
    <a:masterClrMapping/>
  </p:clrMapOvr>
  <p:transition/>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Grp="1" noChangeArrowheads="1"/>
          </p:cNvSpPr>
          <p:nvPr>
            <p:ph type="title"/>
          </p:nvPr>
        </p:nvSpPr>
        <p:spPr>
          <a:xfrm>
            <a:off x="323528" y="260648"/>
            <a:ext cx="8507412" cy="936625"/>
          </a:xfrm>
        </p:spPr>
        <p:txBody>
          <a:bodyPr/>
          <a:lstStyle/>
          <a:p>
            <a:pPr eaLnBrk="1" hangingPunct="1"/>
            <a:r>
              <a:rPr lang="cs-CZ" altLang="cs-CZ" sz="3600" b="1" dirty="0" smtClean="0">
                <a:solidFill>
                  <a:srgbClr val="CC0000"/>
                </a:solidFill>
                <a:latin typeface="Arial" charset="0"/>
                <a:cs typeface="Arial" charset="0"/>
              </a:rPr>
              <a:t>Paušální odepření informací</a:t>
            </a:r>
          </a:p>
        </p:txBody>
      </p:sp>
      <p:sp>
        <p:nvSpPr>
          <p:cNvPr id="91139" name="Rectangle 3"/>
          <p:cNvSpPr>
            <a:spLocks noGrp="1" noChangeArrowheads="1"/>
          </p:cNvSpPr>
          <p:nvPr>
            <p:ph type="body" idx="1"/>
          </p:nvPr>
        </p:nvSpPr>
        <p:spPr>
          <a:xfrm>
            <a:off x="467544" y="1340768"/>
            <a:ext cx="8280920" cy="5112370"/>
          </a:xfrm>
        </p:spPr>
        <p:txBody>
          <a:bodyPr/>
          <a:lstStyle/>
          <a:p>
            <a:pPr marL="0" indent="0" algn="just" eaLnBrk="1" fontAlgn="t" hangingPunct="1">
              <a:spcBef>
                <a:spcPts val="0"/>
              </a:spcBef>
              <a:buFontTx/>
              <a:buNone/>
              <a:defRPr/>
            </a:pPr>
            <a:r>
              <a:rPr lang="cs-CZ" sz="2400" i="1" dirty="0" smtClean="0">
                <a:solidFill>
                  <a:srgbClr val="FFFF00"/>
                </a:solidFill>
                <a:latin typeface="Arial" pitchFamily="34" charset="0"/>
                <a:cs typeface="Arial" pitchFamily="34" charset="0"/>
              </a:rPr>
              <a:t>Rozsudek NSS 6 As 68/2014 z 25. 6. 2014 (Rada obce se usnesla </a:t>
            </a:r>
            <a:r>
              <a:rPr lang="cs-CZ" sz="2400" i="1" dirty="0">
                <a:solidFill>
                  <a:srgbClr val="FFFF00"/>
                </a:solidFill>
                <a:latin typeface="Arial" pitchFamily="34" charset="0"/>
                <a:cs typeface="Arial" pitchFamily="34" charset="0"/>
              </a:rPr>
              <a:t>neposkytovat </a:t>
            </a:r>
            <a:r>
              <a:rPr lang="cs-CZ" sz="2400" i="1" dirty="0" err="1" smtClean="0">
                <a:solidFill>
                  <a:srgbClr val="FFFF00"/>
                </a:solidFill>
                <a:latin typeface="Arial" pitchFamily="34" charset="0"/>
                <a:cs typeface="Arial" pitchFamily="34" charset="0"/>
              </a:rPr>
              <a:t>konkr</a:t>
            </a:r>
            <a:r>
              <a:rPr lang="cs-CZ" sz="2400" i="1" dirty="0" smtClean="0">
                <a:solidFill>
                  <a:srgbClr val="FFFF00"/>
                </a:solidFill>
                <a:latin typeface="Arial" pitchFamily="34" charset="0"/>
                <a:cs typeface="Arial" pitchFamily="34" charset="0"/>
              </a:rPr>
              <a:t>. žadateli </a:t>
            </a:r>
            <a:r>
              <a:rPr lang="cs-CZ" sz="2400" i="1" dirty="0">
                <a:solidFill>
                  <a:srgbClr val="FFFF00"/>
                </a:solidFill>
                <a:latin typeface="Arial" pitchFamily="34" charset="0"/>
                <a:cs typeface="Arial" pitchFamily="34" charset="0"/>
              </a:rPr>
              <a:t>žádné </a:t>
            </a:r>
            <a:r>
              <a:rPr lang="cs-CZ" sz="2400" i="1" dirty="0" smtClean="0">
                <a:solidFill>
                  <a:srgbClr val="FFFF00"/>
                </a:solidFill>
                <a:latin typeface="Arial" pitchFamily="34" charset="0"/>
                <a:cs typeface="Arial" pitchFamily="34" charset="0"/>
              </a:rPr>
              <a:t>informace </a:t>
            </a:r>
            <a:r>
              <a:rPr lang="cs-CZ" sz="2400" i="1" dirty="0" smtClean="0">
                <a:solidFill>
                  <a:srgbClr val="FFFF00"/>
                </a:solidFill>
                <a:latin typeface="Arial" pitchFamily="34" charset="0"/>
                <a:cs typeface="Arial" pitchFamily="34" charset="0"/>
                <a:sym typeface="Wingdings" panose="05000000000000000000" pitchFamily="2" charset="2"/>
              </a:rPr>
              <a:t></a:t>
            </a:r>
            <a:r>
              <a:rPr lang="cs-CZ" sz="2400" i="1" dirty="0" smtClean="0">
                <a:solidFill>
                  <a:srgbClr val="FFFF00"/>
                </a:solidFill>
                <a:latin typeface="Arial" pitchFamily="34" charset="0"/>
                <a:cs typeface="Arial" pitchFamily="34" charset="0"/>
              </a:rPr>
              <a:t>)</a:t>
            </a:r>
          </a:p>
          <a:p>
            <a:pPr marL="0" indent="0" algn="just" eaLnBrk="1" fontAlgn="t" hangingPunct="1">
              <a:spcBef>
                <a:spcPts val="0"/>
              </a:spcBef>
              <a:buFontTx/>
              <a:buNone/>
              <a:defRPr/>
            </a:pPr>
            <a:endParaRPr lang="cs-CZ" sz="2400" i="1" dirty="0">
              <a:latin typeface="Arial" pitchFamily="34" charset="0"/>
              <a:cs typeface="Arial" pitchFamily="34" charset="0"/>
            </a:endParaRPr>
          </a:p>
          <a:p>
            <a:pPr marL="0" indent="0" algn="just" eaLnBrk="1" fontAlgn="t" hangingPunct="1">
              <a:spcBef>
                <a:spcPts val="0"/>
              </a:spcBef>
              <a:buFontTx/>
              <a:buNone/>
              <a:defRPr/>
            </a:pPr>
            <a:r>
              <a:rPr lang="cs-CZ" sz="2400" i="1" dirty="0" smtClean="0">
                <a:latin typeface="Arial" pitchFamily="34" charset="0"/>
                <a:cs typeface="Arial" pitchFamily="34" charset="0"/>
              </a:rPr>
              <a:t>Šikanózní výkon </a:t>
            </a:r>
            <a:r>
              <a:rPr lang="cs-CZ" sz="2400" i="1" dirty="0">
                <a:latin typeface="Arial" pitchFamily="34" charset="0"/>
                <a:cs typeface="Arial" pitchFamily="34" charset="0"/>
              </a:rPr>
              <a:t>práva na </a:t>
            </a:r>
            <a:r>
              <a:rPr lang="cs-CZ" sz="2400" i="1" dirty="0" smtClean="0">
                <a:latin typeface="Arial" pitchFamily="34" charset="0"/>
                <a:cs typeface="Arial" pitchFamily="34" charset="0"/>
              </a:rPr>
              <a:t>informace nemůže </a:t>
            </a:r>
            <a:r>
              <a:rPr lang="cs-CZ" sz="2400" i="1" dirty="0">
                <a:latin typeface="Arial" pitchFamily="34" charset="0"/>
                <a:cs typeface="Arial" pitchFamily="34" charset="0"/>
              </a:rPr>
              <a:t>požívat ochrany, neboť šikanující jej nevykonává s úmyslem kontrolovat veřejnou správu, nýbrž jej zneužívá k jinému účelu, jenž není v souladu se zamýšleným smyslem.</a:t>
            </a:r>
          </a:p>
          <a:p>
            <a:pPr marL="0" indent="0" algn="just" eaLnBrk="1" fontAlgn="t" hangingPunct="1">
              <a:spcBef>
                <a:spcPts val="0"/>
              </a:spcBef>
              <a:buFontTx/>
              <a:buNone/>
              <a:defRPr/>
            </a:pPr>
            <a:endParaRPr lang="cs-CZ" sz="2400" i="1" dirty="0">
              <a:latin typeface="Arial" pitchFamily="34" charset="0"/>
              <a:cs typeface="Arial" pitchFamily="34" charset="0"/>
            </a:endParaRPr>
          </a:p>
          <a:p>
            <a:pPr marL="0" indent="0" algn="just" eaLnBrk="1" fontAlgn="t" hangingPunct="1">
              <a:spcBef>
                <a:spcPts val="0"/>
              </a:spcBef>
              <a:buFontTx/>
              <a:buNone/>
              <a:defRPr/>
            </a:pPr>
            <a:r>
              <a:rPr lang="cs-CZ" sz="2400" i="1" dirty="0" smtClean="0">
                <a:latin typeface="Arial" pitchFamily="34" charset="0"/>
                <a:cs typeface="Arial" pitchFamily="34" charset="0"/>
              </a:rPr>
              <a:t>Zákaz </a:t>
            </a:r>
            <a:r>
              <a:rPr lang="cs-CZ" sz="2400" i="1" dirty="0">
                <a:latin typeface="Arial" pitchFamily="34" charset="0"/>
                <a:cs typeface="Arial" pitchFamily="34" charset="0"/>
              </a:rPr>
              <a:t>zneužití práva musí být chápán jako </a:t>
            </a:r>
            <a:r>
              <a:rPr lang="cs-CZ" sz="2400" b="1" i="1" dirty="0">
                <a:latin typeface="Arial" pitchFamily="34" charset="0"/>
                <a:cs typeface="Arial" pitchFamily="34" charset="0"/>
              </a:rPr>
              <a:t>výjimka</a:t>
            </a:r>
            <a:r>
              <a:rPr lang="cs-CZ" sz="2400" i="1" dirty="0">
                <a:latin typeface="Arial" pitchFamily="34" charset="0"/>
                <a:cs typeface="Arial" pitchFamily="34" charset="0"/>
              </a:rPr>
              <a:t> z pravidla. Nelze předem paušálně říci, kdy se o zneužití práva bude jednat a kdy nikoliv. Vše záleží na okolnostech konkrétního případu. </a:t>
            </a:r>
            <a:endParaRPr lang="cs-CZ" sz="2400" i="1" dirty="0" smtClean="0">
              <a:latin typeface="Arial" pitchFamily="34" charset="0"/>
              <a:cs typeface="Arial" pitchFamily="34" charset="0"/>
            </a:endParaRPr>
          </a:p>
        </p:txBody>
      </p:sp>
    </p:spTree>
    <p:extLst>
      <p:ext uri="{BB962C8B-B14F-4D97-AF65-F5344CB8AC3E}">
        <p14:creationId xmlns:p14="http://schemas.microsoft.com/office/powerpoint/2010/main" val="366241237"/>
      </p:ext>
    </p:extLst>
  </p:cSld>
  <p:clrMapOvr>
    <a:masterClrMapping/>
  </p:clrMapOvr>
  <p:transition spd="med">
    <p:cut/>
    <p:sndAc>
      <p:stSnd>
        <p:snd r:embed="rId2" name="arrow.wav"/>
      </p:stSnd>
    </p:sndAc>
  </p:transition>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a:xfrm>
            <a:off x="457200" y="44450"/>
            <a:ext cx="8229600" cy="1143000"/>
          </a:xfrm>
        </p:spPr>
        <p:txBody>
          <a:bodyPr/>
          <a:lstStyle/>
          <a:p>
            <a:pPr>
              <a:defRPr/>
            </a:pPr>
            <a:r>
              <a:rPr lang="cs-CZ" altLang="cs-CZ" sz="3600" b="1" dirty="0" smtClean="0">
                <a:solidFill>
                  <a:srgbClr val="CC0000"/>
                </a:solidFill>
                <a:latin typeface="Arial" panose="020B0604020202020204" pitchFamily="34" charset="0"/>
                <a:cs typeface="Arial" panose="020B0604020202020204" pitchFamily="34" charset="0"/>
              </a:rPr>
              <a:t>Zákaz zneužití práva (§ 8 OZ)</a:t>
            </a:r>
            <a:endParaRPr lang="cs-CZ" altLang="cs-CZ" sz="3600" b="1" dirty="0">
              <a:solidFill>
                <a:srgbClr val="CC0000"/>
              </a:solidFill>
              <a:latin typeface="Arial" panose="020B0604020202020204" pitchFamily="34" charset="0"/>
              <a:cs typeface="Arial" panose="020B0604020202020204" pitchFamily="34" charset="0"/>
            </a:endParaRPr>
          </a:p>
        </p:txBody>
      </p:sp>
      <p:sp>
        <p:nvSpPr>
          <p:cNvPr id="377859" name="Rectangle 3"/>
          <p:cNvSpPr>
            <a:spLocks noChangeArrowheads="1"/>
          </p:cNvSpPr>
          <p:nvPr/>
        </p:nvSpPr>
        <p:spPr bwMode="auto">
          <a:xfrm>
            <a:off x="539750" y="3284984"/>
            <a:ext cx="7993063" cy="3277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defRPr/>
            </a:pPr>
            <a:r>
              <a:rPr lang="cs-CZ" sz="2400" i="1" dirty="0" smtClean="0">
                <a:solidFill>
                  <a:schemeClr val="tx1"/>
                </a:solidFill>
                <a:latin typeface="Arial" panose="020B0604020202020204" pitchFamily="34" charset="0"/>
                <a:cs typeface="Arial" panose="020B0604020202020204" pitchFamily="34" charset="0"/>
              </a:rPr>
              <a:t>Zákaz </a:t>
            </a:r>
            <a:r>
              <a:rPr lang="cs-CZ" sz="2400" i="1" dirty="0">
                <a:solidFill>
                  <a:schemeClr val="tx1"/>
                </a:solidFill>
                <a:latin typeface="Arial" panose="020B0604020202020204" pitchFamily="34" charset="0"/>
                <a:cs typeface="Arial" panose="020B0604020202020204" pitchFamily="34" charset="0"/>
              </a:rPr>
              <a:t>zneužití práva je </a:t>
            </a:r>
            <a:r>
              <a:rPr lang="cs-CZ" sz="2400" i="1" dirty="0" smtClean="0">
                <a:solidFill>
                  <a:schemeClr val="tx1"/>
                </a:solidFill>
                <a:latin typeface="Arial" panose="020B0604020202020204" pitchFamily="34" charset="0"/>
                <a:cs typeface="Arial" panose="020B0604020202020204" pitchFamily="34" charset="0"/>
              </a:rPr>
              <a:t>základní pravidlo práva</a:t>
            </a:r>
            <a:r>
              <a:rPr lang="cs-CZ" sz="2400" i="1" dirty="0">
                <a:solidFill>
                  <a:schemeClr val="tx1"/>
                </a:solidFill>
                <a:latin typeface="Arial" panose="020B0604020202020204" pitchFamily="34" charset="0"/>
                <a:cs typeface="Arial" panose="020B0604020202020204" pitchFamily="34" charset="0"/>
              </a:rPr>
              <a:t>, včetně práva veřejného, které vyplývá z </a:t>
            </a:r>
            <a:r>
              <a:rPr lang="cs-CZ" sz="2400" i="1" dirty="0" smtClean="0">
                <a:solidFill>
                  <a:schemeClr val="tx1"/>
                </a:solidFill>
                <a:latin typeface="Arial" panose="020B0604020202020204" pitchFamily="34" charset="0"/>
                <a:cs typeface="Arial" panose="020B0604020202020204" pitchFamily="34" charset="0"/>
              </a:rPr>
              <a:t>materiálního </a:t>
            </a:r>
            <a:r>
              <a:rPr lang="cs-CZ" sz="2400" i="1" dirty="0">
                <a:solidFill>
                  <a:schemeClr val="tx1"/>
                </a:solidFill>
                <a:latin typeface="Arial" panose="020B0604020202020204" pitchFamily="34" charset="0"/>
                <a:cs typeface="Arial" panose="020B0604020202020204" pitchFamily="34" charset="0"/>
              </a:rPr>
              <a:t>právního státu založeného na </a:t>
            </a:r>
            <a:r>
              <a:rPr lang="cs-CZ" sz="2400" i="1" dirty="0" smtClean="0">
                <a:solidFill>
                  <a:schemeClr val="tx1"/>
                </a:solidFill>
                <a:latin typeface="Arial" panose="020B0604020202020204" pitchFamily="34" charset="0"/>
                <a:cs typeface="Arial" panose="020B0604020202020204" pitchFamily="34" charset="0"/>
              </a:rPr>
              <a:t>hodnotách</a:t>
            </a:r>
            <a:r>
              <a:rPr lang="cs-CZ" sz="2400" i="1" dirty="0">
                <a:solidFill>
                  <a:schemeClr val="tx1"/>
                </a:solidFill>
                <a:latin typeface="Arial" panose="020B0604020202020204" pitchFamily="34" charset="0"/>
                <a:cs typeface="Arial" panose="020B0604020202020204" pitchFamily="34" charset="0"/>
              </a:rPr>
              <a:t>, k nimž </a:t>
            </a:r>
            <a:r>
              <a:rPr lang="cs-CZ" sz="2400" i="1" dirty="0" smtClean="0">
                <a:solidFill>
                  <a:schemeClr val="tx1"/>
                </a:solidFill>
                <a:latin typeface="Arial" panose="020B0604020202020204" pitchFamily="34" charset="0"/>
                <a:cs typeface="Arial" panose="020B0604020202020204" pitchFamily="34" charset="0"/>
              </a:rPr>
              <a:t>patří i odepření </a:t>
            </a:r>
            <a:r>
              <a:rPr lang="cs-CZ" sz="2400" i="1" dirty="0">
                <a:solidFill>
                  <a:schemeClr val="tx1"/>
                </a:solidFill>
                <a:latin typeface="Arial" panose="020B0604020202020204" pitchFamily="34" charset="0"/>
                <a:cs typeface="Arial" panose="020B0604020202020204" pitchFamily="34" charset="0"/>
              </a:rPr>
              <a:t>ochrany jednání, které práva vědomě a záměrně využívá v rozporu s jeho smyslem a účelem</a:t>
            </a:r>
            <a:r>
              <a:rPr lang="cs-CZ" sz="2400" i="1" dirty="0" smtClean="0">
                <a:solidFill>
                  <a:schemeClr val="tx1"/>
                </a:solidFill>
                <a:latin typeface="Arial" panose="020B0604020202020204" pitchFamily="34" charset="0"/>
                <a:cs typeface="Arial" panose="020B0604020202020204" pitchFamily="34" charset="0"/>
              </a:rPr>
              <a:t>. </a:t>
            </a:r>
            <a:r>
              <a:rPr lang="cs-CZ" sz="2400" i="1" dirty="0" smtClean="0">
                <a:solidFill>
                  <a:srgbClr val="FFFF00"/>
                </a:solidFill>
                <a:latin typeface="Arial" panose="020B0604020202020204" pitchFamily="34" charset="0"/>
                <a:cs typeface="Arial" panose="020B0604020202020204" pitchFamily="34" charset="0"/>
              </a:rPr>
              <a:t>→ žádost zamítnout</a:t>
            </a:r>
          </a:p>
          <a:p>
            <a:pPr algn="just">
              <a:spcBef>
                <a:spcPts val="1800"/>
              </a:spcBef>
              <a:defRPr/>
            </a:pPr>
            <a:r>
              <a:rPr lang="cs-CZ" sz="2400" i="1" dirty="0" smtClean="0">
                <a:solidFill>
                  <a:schemeClr val="tx1"/>
                </a:solidFill>
                <a:latin typeface="Arial" panose="020B0604020202020204" pitchFamily="34" charset="0"/>
                <a:cs typeface="Arial" panose="020B0604020202020204" pitchFamily="34" charset="0"/>
              </a:rPr>
              <a:t>Zákaz </a:t>
            </a:r>
            <a:r>
              <a:rPr lang="cs-CZ" sz="2400" i="1" dirty="0">
                <a:solidFill>
                  <a:schemeClr val="tx1"/>
                </a:solidFill>
                <a:latin typeface="Arial" panose="020B0604020202020204" pitchFamily="34" charset="0"/>
                <a:cs typeface="Arial" panose="020B0604020202020204" pitchFamily="34" charset="0"/>
              </a:rPr>
              <a:t>zneužití práva je </a:t>
            </a:r>
            <a:r>
              <a:rPr lang="cs-CZ" sz="2400" i="1" dirty="0" smtClean="0">
                <a:solidFill>
                  <a:schemeClr val="tx1"/>
                </a:solidFill>
                <a:latin typeface="Arial" panose="020B0604020202020204" pitchFamily="34" charset="0"/>
                <a:cs typeface="Arial" panose="020B0604020202020204" pitchFamily="34" charset="0"/>
              </a:rPr>
              <a:t>ultima </a:t>
            </a:r>
            <a:r>
              <a:rPr lang="cs-CZ" sz="2400" i="1" dirty="0">
                <a:solidFill>
                  <a:schemeClr val="tx1"/>
                </a:solidFill>
                <a:latin typeface="Arial" panose="020B0604020202020204" pitchFamily="34" charset="0"/>
                <a:cs typeface="Arial" panose="020B0604020202020204" pitchFamily="34" charset="0"/>
              </a:rPr>
              <a:t>ratio, a proto musí být uplatňován nanejvýš restriktivně a za pečlivého poměření s jinými obdobně důležitými </a:t>
            </a:r>
            <a:r>
              <a:rPr lang="cs-CZ" sz="2400" i="1" dirty="0" smtClean="0">
                <a:solidFill>
                  <a:schemeClr val="tx1"/>
                </a:solidFill>
                <a:latin typeface="Arial" panose="020B0604020202020204" pitchFamily="34" charset="0"/>
                <a:cs typeface="Arial" panose="020B0604020202020204" pitchFamily="34" charset="0"/>
              </a:rPr>
              <a:t>principy.</a:t>
            </a:r>
            <a:endParaRPr lang="cs-CZ" sz="2400" i="1" dirty="0">
              <a:solidFill>
                <a:schemeClr val="tx1"/>
              </a:solidFill>
              <a:latin typeface="Arial" panose="020B0604020202020204" pitchFamily="34" charset="0"/>
              <a:cs typeface="Arial" panose="020B0604020202020204" pitchFamily="34" charset="0"/>
            </a:endParaRPr>
          </a:p>
        </p:txBody>
      </p:sp>
      <p:pic>
        <p:nvPicPr>
          <p:cNvPr id="116740" name="Picture 4" descr="sbirka_2004_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782" y="1196752"/>
            <a:ext cx="1404938" cy="184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6741" name="Rectangle 5"/>
          <p:cNvSpPr>
            <a:spLocks noChangeArrowheads="1"/>
          </p:cNvSpPr>
          <p:nvPr/>
        </p:nvSpPr>
        <p:spPr bwMode="auto">
          <a:xfrm>
            <a:off x="2411759" y="1196752"/>
            <a:ext cx="6264697" cy="1785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eaLnBrk="0" hangingPunct="0">
              <a:spcBef>
                <a:spcPct val="20000"/>
              </a:spcBef>
              <a:buChar char="•"/>
              <a:defRPr sz="3200">
                <a:solidFill>
                  <a:schemeClr val="tx1"/>
                </a:solidFill>
                <a:latin typeface="Arial Unicode MS" pitchFamily="34" charset="-128"/>
              </a:defRPr>
            </a:lvl1pPr>
            <a:lvl2pPr marL="742950" indent="-285750" algn="l" eaLnBrk="0" hangingPunct="0">
              <a:spcBef>
                <a:spcPct val="20000"/>
              </a:spcBef>
              <a:buChar char="–"/>
              <a:defRPr sz="2800">
                <a:solidFill>
                  <a:schemeClr val="tx1"/>
                </a:solidFill>
                <a:latin typeface="Arial Unicode MS" pitchFamily="34" charset="-128"/>
              </a:defRPr>
            </a:lvl2pPr>
            <a:lvl3pPr marL="1143000" indent="-228600" algn="l" eaLnBrk="0" hangingPunct="0">
              <a:spcBef>
                <a:spcPct val="20000"/>
              </a:spcBef>
              <a:buChar char="•"/>
              <a:defRPr sz="2400">
                <a:solidFill>
                  <a:schemeClr val="tx1"/>
                </a:solidFill>
                <a:latin typeface="Arial Unicode MS" pitchFamily="34" charset="-128"/>
              </a:defRPr>
            </a:lvl3pPr>
            <a:lvl4pPr marL="1600200" indent="-228600" algn="l" eaLnBrk="0" hangingPunct="0">
              <a:spcBef>
                <a:spcPct val="20000"/>
              </a:spcBef>
              <a:buChar char="–"/>
              <a:defRPr sz="2000">
                <a:solidFill>
                  <a:schemeClr val="tx1"/>
                </a:solidFill>
                <a:latin typeface="Arial Unicode MS" pitchFamily="34" charset="-128"/>
              </a:defRPr>
            </a:lvl4pPr>
            <a:lvl5pPr marL="2057400" indent="-228600" algn="l" eaLnBrk="0" hangingPunct="0">
              <a:spcBef>
                <a:spcPct val="20000"/>
              </a:spcBef>
              <a:buChar char="»"/>
              <a:defRPr sz="2000">
                <a:solidFill>
                  <a:schemeClr val="tx1"/>
                </a:solidFill>
                <a:latin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Arial Unicode MS" pitchFamily="34" charset="-128"/>
              </a:defRPr>
            </a:lvl9pPr>
          </a:lstStyle>
          <a:p>
            <a:pPr eaLnBrk="1" hangingPunct="1">
              <a:spcBef>
                <a:spcPts val="1200"/>
              </a:spcBef>
              <a:buFontTx/>
              <a:buNone/>
            </a:pPr>
            <a:r>
              <a:rPr lang="cs-CZ" altLang="cs-CZ" sz="2500" dirty="0" smtClean="0">
                <a:solidFill>
                  <a:srgbClr val="FFFF00"/>
                </a:solidFill>
              </a:rPr>
              <a:t>Rozsudek RS </a:t>
            </a:r>
            <a:r>
              <a:rPr lang="cs-CZ" altLang="cs-CZ" sz="2500" dirty="0">
                <a:solidFill>
                  <a:srgbClr val="FFFF00"/>
                </a:solidFill>
              </a:rPr>
              <a:t>NSS </a:t>
            </a:r>
            <a:r>
              <a:rPr lang="cs-CZ" altLang="cs-CZ" sz="2500" dirty="0" smtClean="0">
                <a:solidFill>
                  <a:srgbClr val="FFFF00"/>
                </a:solidFill>
              </a:rPr>
              <a:t>ze dne 22.10.2014</a:t>
            </a:r>
            <a:r>
              <a:rPr lang="cs-CZ" altLang="cs-CZ" sz="2500" dirty="0">
                <a:solidFill>
                  <a:srgbClr val="FFFF00"/>
                </a:solidFill>
              </a:rPr>
              <a:t>, </a:t>
            </a:r>
            <a:r>
              <a:rPr lang="cs-CZ" altLang="cs-CZ" sz="2500" dirty="0" smtClean="0">
                <a:solidFill>
                  <a:srgbClr val="FFFF00"/>
                </a:solidFill>
              </a:rPr>
              <a:t>    8 </a:t>
            </a:r>
            <a:r>
              <a:rPr lang="cs-CZ" altLang="cs-CZ" sz="2500" dirty="0">
                <a:solidFill>
                  <a:srgbClr val="FFFF00"/>
                </a:solidFill>
              </a:rPr>
              <a:t>As </a:t>
            </a:r>
            <a:r>
              <a:rPr lang="cs-CZ" altLang="cs-CZ" sz="2500" dirty="0" smtClean="0">
                <a:solidFill>
                  <a:srgbClr val="FFFF00"/>
                </a:solidFill>
              </a:rPr>
              <a:t>55/2012 (3155/2015 </a:t>
            </a:r>
            <a:r>
              <a:rPr lang="cs-CZ" altLang="cs-CZ" sz="2500" dirty="0">
                <a:solidFill>
                  <a:srgbClr val="FFFF00"/>
                </a:solidFill>
                <a:latin typeface="Tahoma" pitchFamily="34" charset="0"/>
              </a:rPr>
              <a:t>Sb. NSS</a:t>
            </a:r>
            <a:r>
              <a:rPr lang="cs-CZ" altLang="cs-CZ" sz="2500" dirty="0" smtClean="0">
                <a:solidFill>
                  <a:srgbClr val="FFFF00"/>
                </a:solidFill>
              </a:rPr>
              <a:t>), bod 91</a:t>
            </a:r>
          </a:p>
          <a:p>
            <a:pPr eaLnBrk="1" hangingPunct="1">
              <a:spcBef>
                <a:spcPts val="1200"/>
              </a:spcBef>
              <a:buFontTx/>
              <a:buNone/>
            </a:pPr>
            <a:r>
              <a:rPr lang="cs-CZ" altLang="cs-CZ" sz="2500" dirty="0">
                <a:solidFill>
                  <a:srgbClr val="FFFF00"/>
                </a:solidFill>
                <a:latin typeface="Tahoma" pitchFamily="34" charset="0"/>
              </a:rPr>
              <a:t>usnesení </a:t>
            </a:r>
            <a:r>
              <a:rPr lang="cs-CZ" altLang="cs-CZ" sz="2500" dirty="0" smtClean="0">
                <a:solidFill>
                  <a:srgbClr val="FFFF00"/>
                </a:solidFill>
                <a:latin typeface="Tahoma" pitchFamily="34" charset="0"/>
              </a:rPr>
              <a:t>NSS ze </a:t>
            </a:r>
            <a:r>
              <a:rPr lang="cs-CZ" altLang="cs-CZ" sz="2500" dirty="0">
                <a:solidFill>
                  <a:srgbClr val="FFFF00"/>
                </a:solidFill>
                <a:latin typeface="Tahoma" pitchFamily="34" charset="0"/>
              </a:rPr>
              <a:t>dne 27. 5. 2010</a:t>
            </a:r>
            <a:r>
              <a:rPr lang="cs-CZ" altLang="cs-CZ" sz="2500" dirty="0" smtClean="0">
                <a:solidFill>
                  <a:srgbClr val="FFFF00"/>
                </a:solidFill>
                <a:latin typeface="Tahoma" pitchFamily="34" charset="0"/>
              </a:rPr>
              <a:t>,             1 </a:t>
            </a:r>
            <a:r>
              <a:rPr lang="cs-CZ" altLang="cs-CZ" sz="2500" dirty="0">
                <a:solidFill>
                  <a:srgbClr val="FFFF00"/>
                </a:solidFill>
                <a:latin typeface="Tahoma" pitchFamily="34" charset="0"/>
              </a:rPr>
              <a:t>As </a:t>
            </a:r>
            <a:r>
              <a:rPr lang="cs-CZ" altLang="cs-CZ" sz="2500" dirty="0" smtClean="0">
                <a:solidFill>
                  <a:srgbClr val="FFFF00"/>
                </a:solidFill>
                <a:latin typeface="Tahoma" pitchFamily="34" charset="0"/>
              </a:rPr>
              <a:t>70/2008 (2099/2010 </a:t>
            </a:r>
            <a:r>
              <a:rPr lang="cs-CZ" altLang="cs-CZ" sz="2500" dirty="0">
                <a:solidFill>
                  <a:srgbClr val="FFFF00"/>
                </a:solidFill>
                <a:latin typeface="Tahoma" pitchFamily="34" charset="0"/>
              </a:rPr>
              <a:t>Sb. </a:t>
            </a:r>
            <a:r>
              <a:rPr lang="cs-CZ" altLang="cs-CZ" sz="2500" dirty="0" smtClean="0">
                <a:solidFill>
                  <a:srgbClr val="FFFF00"/>
                </a:solidFill>
                <a:latin typeface="Tahoma" pitchFamily="34" charset="0"/>
              </a:rPr>
              <a:t>NSS)</a:t>
            </a:r>
            <a:endParaRPr lang="cs-CZ" altLang="cs-CZ" sz="2500" dirty="0">
              <a:solidFill>
                <a:srgbClr val="FFFF00"/>
              </a:solidFill>
              <a:latin typeface="Tahoma" pitchFamily="34" charset="0"/>
            </a:endParaRPr>
          </a:p>
        </p:txBody>
      </p:sp>
    </p:spTree>
    <p:extLst>
      <p:ext uri="{BB962C8B-B14F-4D97-AF65-F5344CB8AC3E}">
        <p14:creationId xmlns:p14="http://schemas.microsoft.com/office/powerpoint/2010/main" val="2374063588"/>
      </p:ext>
    </p:extLst>
  </p:cSld>
  <p:clrMapOvr>
    <a:masterClrMapping/>
  </p:clrMapOvr>
  <p:transition spd="med">
    <p:cut/>
    <p:sndAc>
      <p:stSnd>
        <p:snd r:embed="rId2" name="arrow.wav"/>
      </p:stSnd>
    </p:sndAc>
  </p:transition>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ChangeArrowheads="1"/>
          </p:cNvSpPr>
          <p:nvPr>
            <p:ph type="title"/>
          </p:nvPr>
        </p:nvSpPr>
        <p:spPr>
          <a:xfrm>
            <a:off x="457200" y="115888"/>
            <a:ext cx="8229600" cy="925512"/>
          </a:xfrm>
        </p:spPr>
        <p:txBody>
          <a:bodyPr/>
          <a:lstStyle/>
          <a:p>
            <a:pPr eaLnBrk="1" hangingPunct="1"/>
            <a:r>
              <a:rPr lang="cs-CZ" altLang="cs-CZ" sz="3600" b="1" dirty="0" smtClean="0">
                <a:solidFill>
                  <a:srgbClr val="CC0000"/>
                </a:solidFill>
                <a:latin typeface="Arial" charset="0"/>
                <a:cs typeface="Arial" charset="0"/>
              </a:rPr>
              <a:t>§ 18 – Výroční zpráva</a:t>
            </a:r>
          </a:p>
        </p:txBody>
      </p:sp>
      <p:sp>
        <p:nvSpPr>
          <p:cNvPr id="195587" name="Rectangle 3"/>
          <p:cNvSpPr>
            <a:spLocks noGrp="1" noChangeArrowheads="1"/>
          </p:cNvSpPr>
          <p:nvPr>
            <p:ph type="body" idx="1"/>
          </p:nvPr>
        </p:nvSpPr>
        <p:spPr>
          <a:xfrm>
            <a:off x="468313" y="1125538"/>
            <a:ext cx="8280400" cy="5472112"/>
          </a:xfrm>
        </p:spPr>
        <p:txBody>
          <a:bodyPr/>
          <a:lstStyle/>
          <a:p>
            <a:pPr marL="304800" indent="-304800" algn="just" eaLnBrk="1" fontAlgn="t" hangingPunct="1">
              <a:lnSpc>
                <a:spcPct val="90000"/>
              </a:lnSpc>
              <a:spcBef>
                <a:spcPct val="30000"/>
              </a:spcBef>
              <a:buFontTx/>
              <a:buAutoNum type="arabicParenBoth"/>
            </a:pPr>
            <a:r>
              <a:rPr lang="cs-CZ" altLang="cs-CZ" sz="2300" dirty="0" smtClean="0">
                <a:latin typeface="Arial" charset="0"/>
                <a:cs typeface="Arial" charset="0"/>
              </a:rPr>
              <a:t>Každý povinný subjekt musí vždy do 1. března zveřejnit výroční zprávu za předcházející kalendářní rok obsahující: </a:t>
            </a:r>
          </a:p>
          <a:p>
            <a:pPr marL="304800" indent="-304800" algn="just" eaLnBrk="1" fontAlgn="t" hangingPunct="1">
              <a:lnSpc>
                <a:spcPct val="90000"/>
              </a:lnSpc>
              <a:spcBef>
                <a:spcPct val="50000"/>
              </a:spcBef>
              <a:buFontTx/>
              <a:buAutoNum type="alphaLcParenR"/>
            </a:pPr>
            <a:r>
              <a:rPr lang="cs-CZ" altLang="cs-CZ" sz="2000" dirty="0" smtClean="0">
                <a:latin typeface="Arial" charset="0"/>
                <a:cs typeface="Arial" charset="0"/>
              </a:rPr>
              <a:t>počet žádostí o informace a rozhodnutí o odmítnutí žádosti</a:t>
            </a:r>
          </a:p>
          <a:p>
            <a:pPr marL="304800" indent="-304800" algn="just" eaLnBrk="1" fontAlgn="t" hangingPunct="1">
              <a:lnSpc>
                <a:spcPct val="90000"/>
              </a:lnSpc>
              <a:spcBef>
                <a:spcPct val="30000"/>
              </a:spcBef>
              <a:buFontTx/>
              <a:buAutoNum type="alphaLcParenR"/>
            </a:pPr>
            <a:r>
              <a:rPr lang="cs-CZ" altLang="cs-CZ" sz="2000" dirty="0" smtClean="0">
                <a:latin typeface="Arial" charset="0"/>
                <a:cs typeface="Arial" charset="0"/>
              </a:rPr>
              <a:t>počet odvolání proti rozhodnutí</a:t>
            </a:r>
          </a:p>
          <a:p>
            <a:pPr marL="304800" indent="-304800" algn="just" eaLnBrk="1" fontAlgn="t" hangingPunct="1">
              <a:lnSpc>
                <a:spcPct val="90000"/>
              </a:lnSpc>
              <a:spcBef>
                <a:spcPct val="30000"/>
              </a:spcBef>
              <a:buFontTx/>
              <a:buAutoNum type="alphaLcParenR"/>
            </a:pPr>
            <a:r>
              <a:rPr lang="cs-CZ" altLang="cs-CZ" sz="2000" dirty="0" smtClean="0">
                <a:latin typeface="Arial" charset="0"/>
                <a:cs typeface="Arial" charset="0"/>
              </a:rPr>
              <a:t>opis podstatných částí každého rozsudku soudu a přehled všech výdajů za soudní řízení</a:t>
            </a:r>
          </a:p>
          <a:p>
            <a:pPr marL="304800" indent="-304800" algn="just" eaLnBrk="1" fontAlgn="t" hangingPunct="1">
              <a:lnSpc>
                <a:spcPct val="90000"/>
              </a:lnSpc>
              <a:spcBef>
                <a:spcPct val="30000"/>
              </a:spcBef>
              <a:buFontTx/>
              <a:buAutoNum type="alphaLcParenR"/>
            </a:pPr>
            <a:r>
              <a:rPr lang="cs-CZ" altLang="cs-CZ" sz="2000" dirty="0" smtClean="0">
                <a:latin typeface="Arial" charset="0"/>
                <a:cs typeface="Arial" charset="0"/>
              </a:rPr>
              <a:t>výčet a odůvodnění poskytnutých výhradních licencí</a:t>
            </a:r>
          </a:p>
          <a:p>
            <a:pPr marL="304800" indent="-304800" algn="just" eaLnBrk="1" fontAlgn="t" hangingPunct="1">
              <a:lnSpc>
                <a:spcPct val="90000"/>
              </a:lnSpc>
              <a:spcBef>
                <a:spcPct val="30000"/>
              </a:spcBef>
              <a:buFontTx/>
              <a:buAutoNum type="alphaLcParenR"/>
            </a:pPr>
            <a:r>
              <a:rPr lang="cs-CZ" altLang="cs-CZ" sz="2000" dirty="0" smtClean="0">
                <a:latin typeface="Arial" charset="0"/>
                <a:cs typeface="Arial" charset="0"/>
              </a:rPr>
              <a:t>počet, důvody a způsob vyřízení stížností </a:t>
            </a:r>
          </a:p>
          <a:p>
            <a:pPr marL="304800" indent="-304800" algn="just" eaLnBrk="1" fontAlgn="t" hangingPunct="1">
              <a:lnSpc>
                <a:spcPct val="90000"/>
              </a:lnSpc>
              <a:spcBef>
                <a:spcPct val="30000"/>
              </a:spcBef>
              <a:buFontTx/>
              <a:buAutoNum type="alphaLcParenR"/>
            </a:pPr>
            <a:r>
              <a:rPr lang="cs-CZ" altLang="cs-CZ" sz="2000" dirty="0" smtClean="0">
                <a:latin typeface="Arial" charset="0"/>
                <a:cs typeface="Arial" charset="0"/>
              </a:rPr>
              <a:t>další informace vztahující se k uplatňování tohoto zákona. </a:t>
            </a:r>
          </a:p>
          <a:p>
            <a:pPr marL="304800" indent="-304800" algn="just" eaLnBrk="1" fontAlgn="t" hangingPunct="1">
              <a:lnSpc>
                <a:spcPct val="90000"/>
              </a:lnSpc>
              <a:spcBef>
                <a:spcPct val="30000"/>
              </a:spcBef>
              <a:buFontTx/>
              <a:buNone/>
            </a:pPr>
            <a:endParaRPr lang="cs-CZ" altLang="cs-CZ" sz="2000" dirty="0" smtClean="0">
              <a:latin typeface="Arial" charset="0"/>
              <a:cs typeface="Arial" charset="0"/>
            </a:endParaRPr>
          </a:p>
          <a:p>
            <a:pPr marL="304800" indent="-304800" algn="just" eaLnBrk="1" fontAlgn="t" hangingPunct="1">
              <a:lnSpc>
                <a:spcPct val="90000"/>
              </a:lnSpc>
              <a:spcBef>
                <a:spcPct val="30000"/>
              </a:spcBef>
              <a:buFontTx/>
              <a:buNone/>
            </a:pPr>
            <a:r>
              <a:rPr lang="cs-CZ" altLang="cs-CZ" sz="2000" dirty="0" smtClean="0">
                <a:latin typeface="Arial" charset="0"/>
                <a:cs typeface="Arial" charset="0"/>
              </a:rPr>
              <a:t>(2) Pokud má povinný subjekt zvláštním zákonem uloženou povinnost předkládat veřejnou výroční zprávu obsahující informace o jeho činnosti, začleňuje údaje podle odstavce 1 do této výroční zprávy jako její samostatnou část s názvem "Poskytování informací podle zákona č. 106/1999 Sb., o svobodném přístupu k informacím". </a:t>
            </a:r>
          </a:p>
        </p:txBody>
      </p:sp>
    </p:spTree>
  </p:cSld>
  <p:clrMapOvr>
    <a:masterClrMapping/>
  </p:clrMapOvr>
  <p:transition spd="med">
    <p:cut/>
    <p:sndAc>
      <p:stSnd>
        <p:snd r:embed="rId2" name="arrow.wav"/>
      </p:stSnd>
    </p:sndAc>
  </p:transition>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ChangeArrowheads="1"/>
          </p:cNvSpPr>
          <p:nvPr>
            <p:ph type="title"/>
          </p:nvPr>
        </p:nvSpPr>
        <p:spPr>
          <a:xfrm>
            <a:off x="457200" y="115888"/>
            <a:ext cx="8229600" cy="1143000"/>
          </a:xfrm>
        </p:spPr>
        <p:txBody>
          <a:bodyPr/>
          <a:lstStyle/>
          <a:p>
            <a:pPr eaLnBrk="1" hangingPunct="1"/>
            <a:r>
              <a:rPr lang="cs-CZ" altLang="cs-CZ" sz="3500" b="1" dirty="0" smtClean="0">
                <a:solidFill>
                  <a:srgbClr val="CC0000"/>
                </a:solidFill>
                <a:latin typeface="Arial" charset="0"/>
                <a:cs typeface="Arial" charset="0"/>
              </a:rPr>
              <a:t>§ 19 – vztah k povinnosti mlčenlivosti</a:t>
            </a:r>
          </a:p>
        </p:txBody>
      </p:sp>
      <p:sp>
        <p:nvSpPr>
          <p:cNvPr id="196611" name="Rectangle 3"/>
          <p:cNvSpPr>
            <a:spLocks noGrp="1" noChangeArrowheads="1"/>
          </p:cNvSpPr>
          <p:nvPr>
            <p:ph type="body" idx="1"/>
          </p:nvPr>
        </p:nvSpPr>
        <p:spPr>
          <a:xfrm>
            <a:off x="493713" y="1196975"/>
            <a:ext cx="8470900" cy="5472113"/>
          </a:xfrm>
        </p:spPr>
        <p:txBody>
          <a:bodyPr/>
          <a:lstStyle/>
          <a:p>
            <a:pPr marL="0" indent="0" eaLnBrk="1" hangingPunct="1">
              <a:spcBef>
                <a:spcPct val="30000"/>
              </a:spcBef>
              <a:buFontTx/>
              <a:buNone/>
            </a:pPr>
            <a:endParaRPr lang="cs-CZ" altLang="cs-CZ" sz="1600" b="1" dirty="0" smtClean="0">
              <a:latin typeface="Arial" charset="0"/>
              <a:cs typeface="Arial" charset="0"/>
            </a:endParaRPr>
          </a:p>
          <a:p>
            <a:pPr marL="0" indent="0" eaLnBrk="1" hangingPunct="1">
              <a:spcBef>
                <a:spcPct val="30000"/>
              </a:spcBef>
              <a:buFontTx/>
              <a:buNone/>
            </a:pPr>
            <a:r>
              <a:rPr lang="cs-CZ" altLang="cs-CZ" sz="2400" dirty="0" smtClean="0">
                <a:latin typeface="Arial" charset="0"/>
                <a:cs typeface="Arial" charset="0"/>
              </a:rPr>
              <a:t>Umožnění přístupu k informacím nebo poskytnutí informací za podmínek a způsobem stanoveným tímto zákonem není porušení povinnosti zachovávat mlčenlivost uložené zvláštními zákony.</a:t>
            </a:r>
            <a:r>
              <a:rPr lang="cs-CZ" altLang="cs-CZ" sz="2400" baseline="30000" dirty="0" smtClean="0">
                <a:latin typeface="Arial" charset="0"/>
                <a:cs typeface="Arial" charset="0"/>
                <a:hlinkClick r:id="rId3"/>
              </a:rPr>
              <a:t>15)</a:t>
            </a:r>
            <a:r>
              <a:rPr lang="cs-CZ" altLang="cs-CZ" sz="1600" dirty="0" smtClean="0">
                <a:latin typeface="Arial" charset="0"/>
                <a:cs typeface="Arial" charset="0"/>
              </a:rPr>
              <a:t> </a:t>
            </a:r>
            <a:endParaRPr lang="cs-CZ" altLang="cs-CZ" sz="1600" dirty="0" smtClean="0">
              <a:latin typeface="Arial" charset="0"/>
              <a:cs typeface="Arial" charset="0"/>
              <a:hlinkClick r:id="rId3"/>
            </a:endParaRPr>
          </a:p>
          <a:p>
            <a:pPr marL="0" indent="0" eaLnBrk="1" hangingPunct="1">
              <a:spcBef>
                <a:spcPct val="30000"/>
              </a:spcBef>
              <a:buFontTx/>
              <a:buNone/>
            </a:pPr>
            <a:endParaRPr lang="cs-CZ" altLang="cs-CZ" sz="1600" dirty="0" smtClean="0">
              <a:latin typeface="Arial" charset="0"/>
              <a:cs typeface="Arial" charset="0"/>
              <a:hlinkClick r:id="rId3"/>
            </a:endParaRPr>
          </a:p>
          <a:p>
            <a:pPr marL="0" indent="0" eaLnBrk="1" hangingPunct="1">
              <a:spcBef>
                <a:spcPct val="30000"/>
              </a:spcBef>
              <a:buFontTx/>
              <a:buNone/>
            </a:pPr>
            <a:endParaRPr lang="cs-CZ" altLang="cs-CZ" sz="1600" dirty="0" smtClean="0">
              <a:latin typeface="Arial" charset="0"/>
              <a:cs typeface="Arial" charset="0"/>
              <a:hlinkClick r:id="rId3"/>
            </a:endParaRPr>
          </a:p>
          <a:p>
            <a:pPr marL="0" indent="0" eaLnBrk="1" hangingPunct="1">
              <a:spcBef>
                <a:spcPct val="30000"/>
              </a:spcBef>
              <a:buFontTx/>
              <a:buNone/>
            </a:pPr>
            <a:r>
              <a:rPr lang="cs-CZ" altLang="cs-CZ" sz="1800" dirty="0" smtClean="0">
                <a:latin typeface="Arial" charset="0"/>
                <a:cs typeface="Arial" charset="0"/>
                <a:hlinkClick r:id="rId3"/>
              </a:rPr>
              <a:t>15)</a:t>
            </a:r>
            <a:r>
              <a:rPr lang="cs-CZ" altLang="cs-CZ" sz="1800" dirty="0" smtClean="0">
                <a:latin typeface="Arial" charset="0"/>
                <a:cs typeface="Arial" charset="0"/>
              </a:rPr>
              <a:t> Například zákon č.  </a:t>
            </a:r>
            <a:r>
              <a:rPr lang="cs-CZ" altLang="cs-CZ" sz="1800" dirty="0" smtClean="0">
                <a:latin typeface="Arial" charset="0"/>
                <a:cs typeface="Arial" charset="0"/>
                <a:hlinkClick r:id="rId4"/>
              </a:rPr>
              <a:t>15/1998 Sb.</a:t>
            </a:r>
            <a:r>
              <a:rPr lang="cs-CZ" altLang="cs-CZ" sz="1800" dirty="0" smtClean="0">
                <a:latin typeface="Arial" charset="0"/>
                <a:cs typeface="Arial" charset="0"/>
              </a:rPr>
              <a:t> , zákon č.  </a:t>
            </a:r>
            <a:r>
              <a:rPr lang="cs-CZ" altLang="cs-CZ" sz="1800" dirty="0" smtClean="0">
                <a:latin typeface="Arial" charset="0"/>
                <a:cs typeface="Arial" charset="0"/>
                <a:hlinkClick r:id="rId5"/>
              </a:rPr>
              <a:t>90/1995 Sb.</a:t>
            </a:r>
            <a:r>
              <a:rPr lang="cs-CZ" altLang="cs-CZ" sz="1800" dirty="0" smtClean="0">
                <a:latin typeface="Arial" charset="0"/>
                <a:cs typeface="Arial" charset="0"/>
              </a:rPr>
              <a:t> , o jednacím řádu Poslanecké sněmovny, zákon č.  </a:t>
            </a:r>
            <a:r>
              <a:rPr lang="cs-CZ" altLang="cs-CZ" sz="1800" dirty="0" smtClean="0">
                <a:latin typeface="Arial" charset="0"/>
                <a:cs typeface="Arial" charset="0"/>
                <a:hlinkClick r:id="rId6"/>
              </a:rPr>
              <a:t>199/1994 Sb.</a:t>
            </a:r>
            <a:r>
              <a:rPr lang="cs-CZ" altLang="cs-CZ" sz="1800" dirty="0" smtClean="0">
                <a:latin typeface="Arial" charset="0"/>
                <a:cs typeface="Arial" charset="0"/>
              </a:rPr>
              <a:t> , o zadávání veřejných zakázek, ve znění pozdějších předpisů, zákon č.  </a:t>
            </a:r>
            <a:r>
              <a:rPr lang="cs-CZ" altLang="cs-CZ" sz="1800" dirty="0" smtClean="0">
                <a:latin typeface="Arial" charset="0"/>
                <a:cs typeface="Arial" charset="0"/>
                <a:hlinkClick r:id="rId7"/>
              </a:rPr>
              <a:t>283/1993 Sb.</a:t>
            </a:r>
            <a:r>
              <a:rPr lang="cs-CZ" altLang="cs-CZ" sz="1800" dirty="0" smtClean="0">
                <a:latin typeface="Arial" charset="0"/>
                <a:cs typeface="Arial" charset="0"/>
              </a:rPr>
              <a:t> , ve znění pozdějších předpisů, zákon č.  </a:t>
            </a:r>
            <a:r>
              <a:rPr lang="cs-CZ" altLang="cs-CZ" sz="1800" dirty="0" smtClean="0">
                <a:latin typeface="Arial" charset="0"/>
                <a:cs typeface="Arial" charset="0"/>
                <a:hlinkClick r:id="rId8"/>
              </a:rPr>
              <a:t>6/1993 Sb.</a:t>
            </a:r>
            <a:r>
              <a:rPr lang="cs-CZ" altLang="cs-CZ" sz="1800" dirty="0" smtClean="0">
                <a:latin typeface="Arial" charset="0"/>
                <a:cs typeface="Arial" charset="0"/>
              </a:rPr>
              <a:t> , ve znění pozdějších předpisů. </a:t>
            </a:r>
          </a:p>
        </p:txBody>
      </p:sp>
    </p:spTree>
  </p:cSld>
  <p:clrMapOvr>
    <a:masterClrMapping/>
  </p:clrMapOvr>
  <p:transition spd="med">
    <p:cut/>
    <p:sndAc>
      <p:stSnd>
        <p:snd r:embed="rId2" name="arrow.wav"/>
      </p:stSnd>
    </p:sndAc>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457200" y="115888"/>
            <a:ext cx="8229600" cy="998537"/>
          </a:xfrm>
        </p:spPr>
        <p:txBody>
          <a:bodyPr/>
          <a:lstStyle/>
          <a:p>
            <a:pPr eaLnBrk="1" hangingPunct="1"/>
            <a:r>
              <a:rPr lang="cs-CZ" altLang="cs-CZ" sz="4000" b="1" smtClean="0">
                <a:solidFill>
                  <a:srgbClr val="CC0000"/>
                </a:solidFill>
                <a:latin typeface="Arial" charset="0"/>
                <a:cs typeface="Arial" charset="0"/>
              </a:rPr>
              <a:t>Novelizace InfZ do r. 2010</a:t>
            </a:r>
          </a:p>
        </p:txBody>
      </p:sp>
      <p:sp>
        <p:nvSpPr>
          <p:cNvPr id="32771" name="Rectangle 3"/>
          <p:cNvSpPr>
            <a:spLocks noGrp="1" noChangeArrowheads="1"/>
          </p:cNvSpPr>
          <p:nvPr>
            <p:ph type="body" idx="1"/>
          </p:nvPr>
        </p:nvSpPr>
        <p:spPr>
          <a:xfrm>
            <a:off x="457200" y="1268413"/>
            <a:ext cx="8229600" cy="5256212"/>
          </a:xfrm>
        </p:spPr>
        <p:txBody>
          <a:bodyPr/>
          <a:lstStyle/>
          <a:p>
            <a:pPr eaLnBrk="1" hangingPunct="1">
              <a:lnSpc>
                <a:spcPct val="90000"/>
              </a:lnSpc>
              <a:spcBef>
                <a:spcPct val="40000"/>
              </a:spcBef>
              <a:buFontTx/>
              <a:buNone/>
            </a:pPr>
            <a:r>
              <a:rPr lang="cs-CZ" altLang="cs-CZ" sz="2200" dirty="0" smtClean="0">
                <a:latin typeface="Arial" charset="0"/>
                <a:cs typeface="Arial" charset="0"/>
              </a:rPr>
              <a:t>101/2000 Sb., 	o ochraně osobních údajů</a:t>
            </a:r>
          </a:p>
          <a:p>
            <a:pPr eaLnBrk="1" hangingPunct="1">
              <a:lnSpc>
                <a:spcPct val="90000"/>
              </a:lnSpc>
              <a:spcBef>
                <a:spcPct val="40000"/>
              </a:spcBef>
              <a:buFontTx/>
              <a:buNone/>
            </a:pPr>
            <a:r>
              <a:rPr lang="cs-CZ" altLang="cs-CZ" sz="2000" dirty="0" smtClean="0">
                <a:latin typeface="Arial" charset="0"/>
                <a:cs typeface="Arial" charset="0"/>
              </a:rPr>
              <a:t>159/2000 Sb.,</a:t>
            </a:r>
            <a:r>
              <a:rPr lang="cs-CZ" altLang="cs-CZ" sz="1600" dirty="0" smtClean="0">
                <a:latin typeface="Arial" charset="0"/>
                <a:cs typeface="Arial" charset="0"/>
              </a:rPr>
              <a:t> 	změna zákona o některých opatřeních proti legalizaci výnosů 		z trestné činnosti </a:t>
            </a:r>
          </a:p>
          <a:p>
            <a:pPr eaLnBrk="1" hangingPunct="1">
              <a:lnSpc>
                <a:spcPct val="90000"/>
              </a:lnSpc>
              <a:spcBef>
                <a:spcPct val="40000"/>
              </a:spcBef>
              <a:buFontTx/>
              <a:buNone/>
            </a:pPr>
            <a:r>
              <a:rPr lang="cs-CZ" altLang="cs-CZ" sz="2200" dirty="0" smtClean="0">
                <a:solidFill>
                  <a:srgbClr val="FFFF00"/>
                </a:solidFill>
                <a:latin typeface="Arial" charset="0"/>
                <a:cs typeface="Arial" charset="0"/>
              </a:rPr>
              <a:t>39/2001 Sb.,	změna zákona o České televizi</a:t>
            </a:r>
          </a:p>
          <a:p>
            <a:pPr eaLnBrk="1" hangingPunct="1">
              <a:lnSpc>
                <a:spcPct val="90000"/>
              </a:lnSpc>
              <a:spcBef>
                <a:spcPct val="40000"/>
              </a:spcBef>
              <a:buFontTx/>
              <a:buNone/>
            </a:pPr>
            <a:r>
              <a:rPr lang="cs-CZ" altLang="cs-CZ" sz="2200" dirty="0" smtClean="0">
                <a:latin typeface="Arial" charset="0"/>
                <a:cs typeface="Arial" charset="0"/>
              </a:rPr>
              <a:t>413/2005 Sb.,	o ochraně utajovaných informací (doprovodný)</a:t>
            </a:r>
          </a:p>
          <a:p>
            <a:pPr eaLnBrk="1" hangingPunct="1">
              <a:lnSpc>
                <a:spcPct val="90000"/>
              </a:lnSpc>
              <a:spcBef>
                <a:spcPct val="40000"/>
              </a:spcBef>
              <a:buFontTx/>
              <a:buNone/>
            </a:pPr>
            <a:r>
              <a:rPr lang="cs-CZ" altLang="cs-CZ" sz="2200" dirty="0" smtClean="0">
                <a:solidFill>
                  <a:srgbClr val="FFFF00"/>
                </a:solidFill>
                <a:latin typeface="Arial" charset="0"/>
                <a:cs typeface="Arial" charset="0"/>
              </a:rPr>
              <a:t>61/2006 Sb.,	velká novela InfZ</a:t>
            </a:r>
          </a:p>
          <a:p>
            <a:pPr eaLnBrk="1" hangingPunct="1">
              <a:lnSpc>
                <a:spcPct val="90000"/>
              </a:lnSpc>
              <a:spcBef>
                <a:spcPct val="40000"/>
              </a:spcBef>
              <a:buFontTx/>
              <a:buNone/>
            </a:pPr>
            <a:r>
              <a:rPr lang="cs-CZ" altLang="cs-CZ" sz="2200" dirty="0" smtClean="0">
                <a:latin typeface="Arial" charset="0"/>
                <a:cs typeface="Arial" charset="0"/>
              </a:rPr>
              <a:t>110/2007 Sb.,	zrušení Ministerstva informatiky</a:t>
            </a:r>
          </a:p>
          <a:p>
            <a:pPr eaLnBrk="1" hangingPunct="1">
              <a:lnSpc>
                <a:spcPct val="90000"/>
              </a:lnSpc>
              <a:spcBef>
                <a:spcPct val="40000"/>
              </a:spcBef>
              <a:buFontTx/>
              <a:buNone/>
            </a:pPr>
            <a:r>
              <a:rPr lang="cs-CZ" altLang="cs-CZ" sz="2200" dirty="0" smtClean="0">
                <a:latin typeface="Arial" charset="0"/>
                <a:cs typeface="Arial" charset="0"/>
              </a:rPr>
              <a:t>32/2008 Sb.,	změna zákona o ochraně utajovaných informací </a:t>
            </a:r>
          </a:p>
          <a:p>
            <a:pPr eaLnBrk="1" hangingPunct="1">
              <a:lnSpc>
                <a:spcPct val="90000"/>
              </a:lnSpc>
              <a:spcBef>
                <a:spcPct val="40000"/>
              </a:spcBef>
              <a:buFontTx/>
              <a:buNone/>
            </a:pPr>
            <a:r>
              <a:rPr lang="cs-CZ" altLang="cs-CZ" sz="2000" dirty="0" smtClean="0">
                <a:latin typeface="Arial" charset="0"/>
                <a:cs typeface="Arial" charset="0"/>
              </a:rPr>
              <a:t>254/2008 Sb., </a:t>
            </a:r>
            <a:r>
              <a:rPr lang="en-US" altLang="cs-CZ" sz="2000" dirty="0" smtClean="0">
                <a:latin typeface="Arial" charset="0"/>
                <a:cs typeface="Arial" charset="0"/>
              </a:rPr>
              <a:t>	</a:t>
            </a:r>
            <a:r>
              <a:rPr lang="cs-CZ" altLang="cs-CZ" sz="1600" dirty="0" smtClean="0">
                <a:latin typeface="Arial" charset="0"/>
                <a:cs typeface="Arial" charset="0"/>
              </a:rPr>
              <a:t>nový zákon</a:t>
            </a:r>
            <a:r>
              <a:rPr lang="en-US" altLang="cs-CZ" sz="1600" dirty="0" smtClean="0">
                <a:latin typeface="Arial" charset="0"/>
                <a:cs typeface="Arial" charset="0"/>
              </a:rPr>
              <a:t> </a:t>
            </a:r>
            <a:r>
              <a:rPr lang="cs-CZ" altLang="cs-CZ" sz="1600" dirty="0" smtClean="0">
                <a:latin typeface="Arial" charset="0"/>
                <a:cs typeface="Arial" charset="0"/>
              </a:rPr>
              <a:t>o některých opatřeních proti legalizaci výnosů z trestné 		činnosti (doprovodný)</a:t>
            </a:r>
            <a:endParaRPr lang="cs-CZ" altLang="cs-CZ" sz="2000" dirty="0" smtClean="0">
              <a:latin typeface="Arial" charset="0"/>
              <a:cs typeface="Arial" charset="0"/>
            </a:endParaRPr>
          </a:p>
          <a:p>
            <a:pPr eaLnBrk="1" hangingPunct="1">
              <a:lnSpc>
                <a:spcPct val="90000"/>
              </a:lnSpc>
              <a:spcBef>
                <a:spcPct val="40000"/>
              </a:spcBef>
              <a:buFontTx/>
              <a:buNone/>
            </a:pPr>
            <a:r>
              <a:rPr lang="cs-CZ" altLang="cs-CZ" sz="2200" dirty="0" smtClean="0">
                <a:latin typeface="Arial" charset="0"/>
                <a:cs typeface="Arial" charset="0"/>
              </a:rPr>
              <a:t>274/2008 Sb.,	o Policii ČR (doprovodný)</a:t>
            </a:r>
          </a:p>
          <a:p>
            <a:pPr eaLnBrk="1" hangingPunct="1">
              <a:lnSpc>
                <a:spcPct val="90000"/>
              </a:lnSpc>
              <a:spcBef>
                <a:spcPct val="40000"/>
              </a:spcBef>
              <a:buFontTx/>
              <a:buNone/>
            </a:pPr>
            <a:r>
              <a:rPr lang="cs-CZ" altLang="cs-CZ" sz="2200" dirty="0" smtClean="0">
                <a:latin typeface="Arial" charset="0"/>
                <a:cs typeface="Arial" charset="0"/>
              </a:rPr>
              <a:t>227/2009 Sb., 	o základních registrech (doprovodný)</a:t>
            </a:r>
          </a:p>
        </p:txBody>
      </p:sp>
    </p:spTree>
  </p:cSld>
  <p:clrMapOvr>
    <a:masterClrMapping/>
  </p:clrMapOvr>
  <p:transition spd="med">
    <p:cut/>
    <p:sndAc>
      <p:stSnd>
        <p:snd r:embed="rId2" name="arrow.wav"/>
      </p:stSnd>
    </p:sndAc>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57200" y="115888"/>
            <a:ext cx="8229600" cy="998537"/>
          </a:xfrm>
        </p:spPr>
        <p:txBody>
          <a:bodyPr/>
          <a:lstStyle/>
          <a:p>
            <a:pPr eaLnBrk="1" hangingPunct="1"/>
            <a:r>
              <a:rPr lang="cs-CZ" altLang="cs-CZ" sz="4000" b="1" smtClean="0">
                <a:solidFill>
                  <a:srgbClr val="CC0000"/>
                </a:solidFill>
                <a:latin typeface="Arial" charset="0"/>
                <a:cs typeface="Arial" charset="0"/>
              </a:rPr>
              <a:t>Novelizace InfZ po r. 2010</a:t>
            </a:r>
          </a:p>
        </p:txBody>
      </p:sp>
      <p:sp>
        <p:nvSpPr>
          <p:cNvPr id="33795" name="Rectangle 3"/>
          <p:cNvSpPr>
            <a:spLocks noGrp="1" noChangeArrowheads="1"/>
          </p:cNvSpPr>
          <p:nvPr>
            <p:ph type="body" idx="1"/>
          </p:nvPr>
        </p:nvSpPr>
        <p:spPr>
          <a:xfrm>
            <a:off x="457200" y="1268413"/>
            <a:ext cx="8229600" cy="5256212"/>
          </a:xfrm>
        </p:spPr>
        <p:txBody>
          <a:bodyPr/>
          <a:lstStyle/>
          <a:p>
            <a:pPr eaLnBrk="1" hangingPunct="1">
              <a:lnSpc>
                <a:spcPct val="90000"/>
              </a:lnSpc>
              <a:spcBef>
                <a:spcPct val="40000"/>
              </a:spcBef>
              <a:buFontTx/>
              <a:buNone/>
            </a:pPr>
            <a:r>
              <a:rPr lang="cs-CZ" altLang="cs-CZ" sz="2200" dirty="0" smtClean="0">
                <a:latin typeface="Arial" charset="0"/>
                <a:cs typeface="Arial" charset="0"/>
              </a:rPr>
              <a:t>123/2010 Sb., 	nález Ústavního soudu k poskytování rozsudků</a:t>
            </a:r>
          </a:p>
          <a:p>
            <a:pPr eaLnBrk="1" hangingPunct="1">
              <a:lnSpc>
                <a:spcPct val="90000"/>
              </a:lnSpc>
              <a:spcBef>
                <a:spcPct val="40000"/>
              </a:spcBef>
              <a:buFontTx/>
              <a:buNone/>
            </a:pPr>
            <a:endParaRPr lang="cs-CZ" altLang="cs-CZ" sz="2200" dirty="0" smtClean="0">
              <a:latin typeface="Arial" charset="0"/>
              <a:cs typeface="Arial" charset="0"/>
            </a:endParaRPr>
          </a:p>
          <a:p>
            <a:pPr eaLnBrk="1" hangingPunct="1">
              <a:lnSpc>
                <a:spcPct val="90000"/>
              </a:lnSpc>
              <a:spcBef>
                <a:spcPct val="40000"/>
              </a:spcBef>
              <a:buFontTx/>
              <a:buNone/>
            </a:pPr>
            <a:r>
              <a:rPr lang="cs-CZ" altLang="cs-CZ" sz="2200" dirty="0" smtClean="0">
                <a:latin typeface="Arial" charset="0"/>
                <a:cs typeface="Arial" charset="0"/>
              </a:rPr>
              <a:t>227/2009 Sb., 	doprovodný zákon k registrům – IČO (§ 14/2)</a:t>
            </a:r>
          </a:p>
          <a:p>
            <a:pPr eaLnBrk="1" hangingPunct="1">
              <a:lnSpc>
                <a:spcPct val="90000"/>
              </a:lnSpc>
              <a:spcBef>
                <a:spcPct val="40000"/>
              </a:spcBef>
              <a:buFontTx/>
              <a:buNone/>
            </a:pPr>
            <a:r>
              <a:rPr lang="cs-CZ" altLang="cs-CZ" sz="2200" dirty="0" smtClean="0">
                <a:latin typeface="Arial" charset="0"/>
                <a:cs typeface="Arial" charset="0"/>
              </a:rPr>
              <a:t>357/2011 Sb., 	doprovodný zákon ke zdravotnické reformě (§ 8b)</a:t>
            </a:r>
          </a:p>
          <a:p>
            <a:pPr eaLnBrk="1" hangingPunct="1">
              <a:lnSpc>
                <a:spcPct val="90000"/>
              </a:lnSpc>
              <a:spcBef>
                <a:spcPct val="40000"/>
              </a:spcBef>
              <a:buFontTx/>
              <a:buNone/>
            </a:pPr>
            <a:r>
              <a:rPr lang="cs-CZ" altLang="cs-CZ" sz="2200" dirty="0" smtClean="0">
                <a:latin typeface="Arial" charset="0"/>
                <a:cs typeface="Arial" charset="0"/>
              </a:rPr>
              <a:t>167/2012 Sb.,	doprovodný zákon k novele archivnictví (§ 14/3)</a:t>
            </a:r>
          </a:p>
          <a:p>
            <a:pPr eaLnBrk="1" hangingPunct="1">
              <a:lnSpc>
                <a:spcPct val="90000"/>
              </a:lnSpc>
              <a:spcBef>
                <a:spcPct val="40000"/>
              </a:spcBef>
              <a:buFontTx/>
              <a:buNone/>
            </a:pPr>
            <a:r>
              <a:rPr lang="cs-CZ" altLang="cs-CZ" sz="2200" dirty="0" smtClean="0">
                <a:latin typeface="Arial" charset="0"/>
                <a:cs typeface="Arial" charset="0"/>
              </a:rPr>
              <a:t>181/2014 Sb.,  o kybernetické bezpečnosti  </a:t>
            </a:r>
            <a:r>
              <a:rPr lang="en-US" altLang="cs-CZ" sz="2200" dirty="0" smtClean="0">
                <a:latin typeface="Arial" charset="0"/>
                <a:cs typeface="Arial" charset="0"/>
              </a:rPr>
              <a:t>[</a:t>
            </a:r>
            <a:r>
              <a:rPr lang="cs-CZ" altLang="cs-CZ" sz="2200" dirty="0" smtClean="0">
                <a:latin typeface="Arial" charset="0"/>
                <a:cs typeface="Arial" charset="0"/>
              </a:rPr>
              <a:t>§ 11/4 f)</a:t>
            </a:r>
            <a:r>
              <a:rPr lang="en-US" altLang="cs-CZ" sz="2200" dirty="0" smtClean="0">
                <a:latin typeface="Arial" charset="0"/>
                <a:cs typeface="Arial" charset="0"/>
              </a:rPr>
              <a:t>]</a:t>
            </a:r>
            <a:endParaRPr lang="cs-CZ" altLang="cs-CZ" sz="2200" dirty="0" smtClean="0">
              <a:latin typeface="Arial" charset="0"/>
              <a:cs typeface="Arial" charset="0"/>
            </a:endParaRPr>
          </a:p>
          <a:p>
            <a:pPr eaLnBrk="1" hangingPunct="1">
              <a:lnSpc>
                <a:spcPct val="90000"/>
              </a:lnSpc>
              <a:spcBef>
                <a:spcPct val="40000"/>
              </a:spcBef>
              <a:buFontTx/>
              <a:buNone/>
            </a:pPr>
            <a:r>
              <a:rPr lang="cs-CZ" altLang="cs-CZ" sz="2200" dirty="0" smtClean="0">
                <a:latin typeface="Arial" charset="0"/>
                <a:cs typeface="Arial" charset="0"/>
              </a:rPr>
              <a:t>298/2016 Sb., open data dle nařízení eIDAS</a:t>
            </a:r>
          </a:p>
          <a:p>
            <a:pPr eaLnBrk="1" hangingPunct="1">
              <a:lnSpc>
                <a:spcPct val="90000"/>
              </a:lnSpc>
              <a:spcBef>
                <a:spcPct val="40000"/>
              </a:spcBef>
              <a:buFontTx/>
              <a:buNone/>
            </a:pPr>
            <a:r>
              <a:rPr lang="cs-CZ" altLang="cs-CZ" sz="2200" dirty="0" smtClean="0">
                <a:latin typeface="Arial" charset="0"/>
                <a:cs typeface="Arial" charset="0"/>
              </a:rPr>
              <a:t>301/2016 Sb., o centrální evidenci účtů </a:t>
            </a:r>
            <a:r>
              <a:rPr lang="en-US" altLang="cs-CZ" sz="2200" dirty="0">
                <a:latin typeface="Arial" charset="0"/>
                <a:cs typeface="Arial" charset="0"/>
              </a:rPr>
              <a:t>[</a:t>
            </a:r>
            <a:r>
              <a:rPr lang="cs-CZ" altLang="cs-CZ" sz="2200" dirty="0">
                <a:latin typeface="Arial" charset="0"/>
                <a:cs typeface="Arial" charset="0"/>
              </a:rPr>
              <a:t>§ </a:t>
            </a:r>
            <a:r>
              <a:rPr lang="cs-CZ" altLang="cs-CZ" sz="2200" dirty="0" smtClean="0">
                <a:latin typeface="Arial" charset="0"/>
                <a:cs typeface="Arial" charset="0"/>
              </a:rPr>
              <a:t>3/2, § 11/4 g)</a:t>
            </a:r>
            <a:r>
              <a:rPr lang="en-US" altLang="cs-CZ" sz="2200" dirty="0" smtClean="0">
                <a:latin typeface="Arial" charset="0"/>
                <a:cs typeface="Arial" charset="0"/>
              </a:rPr>
              <a:t>]</a:t>
            </a:r>
            <a:endParaRPr lang="cs-CZ" altLang="cs-CZ" sz="2200" dirty="0" smtClean="0">
              <a:latin typeface="Arial" charset="0"/>
              <a:cs typeface="Arial" charset="0"/>
            </a:endParaRPr>
          </a:p>
          <a:p>
            <a:pPr eaLnBrk="1" hangingPunct="1">
              <a:lnSpc>
                <a:spcPct val="90000"/>
              </a:lnSpc>
              <a:spcBef>
                <a:spcPct val="40000"/>
              </a:spcBef>
              <a:buNone/>
            </a:pPr>
            <a:r>
              <a:rPr lang="cs-CZ" altLang="cs-CZ" sz="2200" dirty="0" smtClean="0">
                <a:latin typeface="Arial" charset="0"/>
                <a:cs typeface="Arial" charset="0"/>
              </a:rPr>
              <a:t>368/2016 </a:t>
            </a:r>
            <a:r>
              <a:rPr lang="cs-CZ" altLang="cs-CZ" sz="2200" dirty="0">
                <a:latin typeface="Arial" charset="0"/>
                <a:cs typeface="Arial" charset="0"/>
              </a:rPr>
              <a:t>Sb.,  </a:t>
            </a:r>
            <a:r>
              <a:rPr lang="cs-CZ" altLang="cs-CZ" sz="2200" dirty="0" smtClean="0">
                <a:latin typeface="Arial" charset="0"/>
                <a:cs typeface="Arial" charset="0"/>
              </a:rPr>
              <a:t>novela AML </a:t>
            </a:r>
            <a:r>
              <a:rPr lang="en-US" altLang="cs-CZ" sz="2200" dirty="0" smtClean="0">
                <a:latin typeface="Arial" charset="0"/>
                <a:cs typeface="Arial" charset="0"/>
              </a:rPr>
              <a:t>[</a:t>
            </a:r>
            <a:r>
              <a:rPr lang="cs-CZ" altLang="cs-CZ" sz="2200" dirty="0">
                <a:latin typeface="Arial" charset="0"/>
                <a:cs typeface="Arial" charset="0"/>
              </a:rPr>
              <a:t>§ 11/4 </a:t>
            </a:r>
            <a:r>
              <a:rPr lang="cs-CZ" altLang="cs-CZ" sz="2200" dirty="0" smtClean="0">
                <a:latin typeface="Arial" charset="0"/>
                <a:cs typeface="Arial" charset="0"/>
              </a:rPr>
              <a:t>e) MF →FAÚ</a:t>
            </a:r>
            <a:r>
              <a:rPr lang="en-US" altLang="cs-CZ" sz="2200" dirty="0" smtClean="0">
                <a:latin typeface="Arial" charset="0"/>
                <a:cs typeface="Arial" charset="0"/>
              </a:rPr>
              <a:t>]</a:t>
            </a:r>
            <a:endParaRPr lang="cs-CZ" altLang="cs-CZ" sz="2200" dirty="0" smtClean="0">
              <a:latin typeface="Arial" charset="0"/>
              <a:cs typeface="Arial" charset="0"/>
            </a:endParaRPr>
          </a:p>
          <a:p>
            <a:pPr eaLnBrk="1" hangingPunct="1">
              <a:lnSpc>
                <a:spcPct val="90000"/>
              </a:lnSpc>
              <a:spcBef>
                <a:spcPct val="40000"/>
              </a:spcBef>
              <a:buNone/>
            </a:pPr>
            <a:r>
              <a:rPr lang="cs-CZ" altLang="cs-CZ" sz="2200" dirty="0" smtClean="0">
                <a:latin typeface="Arial" charset="0"/>
                <a:cs typeface="Arial" charset="0"/>
              </a:rPr>
              <a:t>205/2017 Sb., kybernetická bezpečnost</a:t>
            </a:r>
            <a:endParaRPr lang="cs-CZ" altLang="cs-CZ" sz="2200" dirty="0">
              <a:latin typeface="Arial" charset="0"/>
              <a:cs typeface="Arial" charset="0"/>
            </a:endParaRPr>
          </a:p>
          <a:p>
            <a:pPr eaLnBrk="1" hangingPunct="1">
              <a:lnSpc>
                <a:spcPct val="90000"/>
              </a:lnSpc>
              <a:spcBef>
                <a:spcPct val="40000"/>
              </a:spcBef>
              <a:buFontTx/>
              <a:buNone/>
            </a:pPr>
            <a:endParaRPr lang="cs-CZ" altLang="cs-CZ" sz="2200" dirty="0" smtClean="0">
              <a:latin typeface="Arial" charset="0"/>
              <a:cs typeface="Arial" charset="0"/>
            </a:endParaRPr>
          </a:p>
          <a:p>
            <a:pPr eaLnBrk="1" hangingPunct="1">
              <a:lnSpc>
                <a:spcPct val="90000"/>
              </a:lnSpc>
              <a:spcBef>
                <a:spcPct val="40000"/>
              </a:spcBef>
              <a:buFontTx/>
              <a:buNone/>
            </a:pPr>
            <a:r>
              <a:rPr lang="cs-CZ" altLang="cs-CZ" sz="2200" dirty="0" smtClean="0">
                <a:latin typeface="Arial" charset="0"/>
                <a:cs typeface="Arial" charset="0"/>
              </a:rPr>
              <a:t>2007-2014 – neúspěšné návrhy Ministerstva vnitra</a:t>
            </a:r>
          </a:p>
        </p:txBody>
      </p:sp>
    </p:spTree>
  </p:cSld>
  <p:clrMapOvr>
    <a:masterClrMapping/>
  </p:clrMapOvr>
  <p:transition spd="med">
    <p:cut/>
    <p:sndAc>
      <p:stSnd>
        <p:snd r:embed="rId2" name="arrow.wav"/>
      </p:stSnd>
    </p:sndAc>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57200" y="115888"/>
            <a:ext cx="8229600" cy="998537"/>
          </a:xfrm>
        </p:spPr>
        <p:txBody>
          <a:bodyPr/>
          <a:lstStyle/>
          <a:p>
            <a:pPr eaLnBrk="1" hangingPunct="1"/>
            <a:r>
              <a:rPr lang="cs-CZ" altLang="cs-CZ" sz="4000" b="1" dirty="0" err="1" smtClean="0">
                <a:solidFill>
                  <a:srgbClr val="CC0000"/>
                </a:solidFill>
                <a:latin typeface="Arial" charset="0"/>
                <a:cs typeface="Arial" charset="0"/>
              </a:rPr>
              <a:t>Bigdata</a:t>
            </a:r>
            <a:r>
              <a:rPr lang="cs-CZ" altLang="cs-CZ" sz="4000" b="1" dirty="0" smtClean="0">
                <a:solidFill>
                  <a:srgbClr val="CC0000"/>
                </a:solidFill>
                <a:latin typeface="Arial" charset="0"/>
                <a:cs typeface="Arial" charset="0"/>
              </a:rPr>
              <a:t> a </a:t>
            </a:r>
            <a:r>
              <a:rPr lang="cs-CZ" altLang="cs-CZ" sz="4000" b="1" dirty="0" err="1" smtClean="0">
                <a:solidFill>
                  <a:srgbClr val="CC0000"/>
                </a:solidFill>
                <a:latin typeface="Arial" charset="0"/>
                <a:cs typeface="Arial" charset="0"/>
              </a:rPr>
              <a:t>Opendata</a:t>
            </a:r>
            <a:endParaRPr lang="cs-CZ" altLang="cs-CZ" sz="4000" b="1" dirty="0" smtClean="0">
              <a:solidFill>
                <a:srgbClr val="CC0000"/>
              </a:solidFill>
              <a:latin typeface="Arial" charset="0"/>
              <a:cs typeface="Arial" charset="0"/>
            </a:endParaRPr>
          </a:p>
        </p:txBody>
      </p:sp>
      <p:sp>
        <p:nvSpPr>
          <p:cNvPr id="33795" name="Rectangle 3"/>
          <p:cNvSpPr>
            <a:spLocks noGrp="1" noChangeArrowheads="1"/>
          </p:cNvSpPr>
          <p:nvPr>
            <p:ph type="body" idx="1"/>
          </p:nvPr>
        </p:nvSpPr>
        <p:spPr>
          <a:xfrm>
            <a:off x="457200" y="1268760"/>
            <a:ext cx="8229600" cy="5256212"/>
          </a:xfrm>
        </p:spPr>
        <p:txBody>
          <a:bodyPr/>
          <a:lstStyle/>
          <a:p>
            <a:pPr eaLnBrk="1" hangingPunct="1">
              <a:lnSpc>
                <a:spcPct val="90000"/>
              </a:lnSpc>
              <a:spcBef>
                <a:spcPct val="40000"/>
              </a:spcBef>
              <a:buFontTx/>
              <a:buNone/>
            </a:pPr>
            <a:r>
              <a:rPr lang="cs-CZ" altLang="cs-CZ" sz="2200" dirty="0" smtClean="0">
                <a:latin typeface="Arial" charset="0"/>
                <a:cs typeface="Arial" charset="0"/>
              </a:rPr>
              <a:t>Podzim 2015 – </a:t>
            </a:r>
            <a:r>
              <a:rPr lang="cs-CZ" altLang="cs-CZ" sz="2200" dirty="0" smtClean="0">
                <a:solidFill>
                  <a:srgbClr val="FFC000"/>
                </a:solidFill>
                <a:latin typeface="Arial" charset="0"/>
                <a:cs typeface="Arial" charset="0"/>
              </a:rPr>
              <a:t>novela č. </a:t>
            </a:r>
            <a:r>
              <a:rPr lang="cs-CZ" altLang="cs-CZ" sz="2200" b="1" u="sng" dirty="0" smtClean="0">
                <a:solidFill>
                  <a:srgbClr val="FFC000"/>
                </a:solidFill>
                <a:latin typeface="Arial" charset="0"/>
                <a:cs typeface="Arial" charset="0"/>
              </a:rPr>
              <a:t>222/2015 Sb.</a:t>
            </a:r>
            <a:r>
              <a:rPr lang="cs-CZ" altLang="cs-CZ" sz="2200" dirty="0" smtClean="0">
                <a:solidFill>
                  <a:srgbClr val="FFC000"/>
                </a:solidFill>
                <a:latin typeface="Arial" charset="0"/>
                <a:cs typeface="Arial" charset="0"/>
              </a:rPr>
              <a:t>, účinnost od 10. 9. 2015 (řízení o dříve podaných žádostech se dokončí dle </a:t>
            </a:r>
            <a:r>
              <a:rPr lang="cs-CZ" altLang="cs-CZ" sz="2200" dirty="0" err="1" smtClean="0">
                <a:solidFill>
                  <a:srgbClr val="FFC000"/>
                </a:solidFill>
                <a:latin typeface="Arial" charset="0"/>
                <a:cs typeface="Arial" charset="0"/>
              </a:rPr>
              <a:t>pův</a:t>
            </a:r>
            <a:r>
              <a:rPr lang="cs-CZ" altLang="cs-CZ" sz="2200" dirty="0" smtClean="0">
                <a:solidFill>
                  <a:srgbClr val="FFC000"/>
                </a:solidFill>
                <a:latin typeface="Arial" charset="0"/>
                <a:cs typeface="Arial" charset="0"/>
              </a:rPr>
              <a:t>. zák.)</a:t>
            </a:r>
          </a:p>
          <a:p>
            <a:pPr eaLnBrk="1" hangingPunct="1">
              <a:lnSpc>
                <a:spcPct val="90000"/>
              </a:lnSpc>
              <a:spcBef>
                <a:spcPct val="40000"/>
              </a:spcBef>
              <a:buFontTx/>
              <a:buNone/>
            </a:pPr>
            <a:r>
              <a:rPr lang="cs-CZ" altLang="cs-CZ" sz="2200" dirty="0" smtClean="0">
                <a:latin typeface="Arial" charset="0"/>
                <a:cs typeface="Arial" charset="0"/>
              </a:rPr>
              <a:t>	Implementace směrnice EP </a:t>
            </a:r>
            <a:r>
              <a:rPr lang="cs-CZ" altLang="cs-CZ" sz="2200" dirty="0">
                <a:latin typeface="Arial" charset="0"/>
                <a:cs typeface="Arial" charset="0"/>
              </a:rPr>
              <a:t>a Rady 2013/37/EU ze dne 26. června 2013, kterou se mění směrnice 2003/98/ES o opakovaném použití informací veřejného </a:t>
            </a:r>
            <a:r>
              <a:rPr lang="cs-CZ" altLang="cs-CZ" sz="2200" dirty="0" smtClean="0">
                <a:latin typeface="Arial" charset="0"/>
                <a:cs typeface="Arial" charset="0"/>
              </a:rPr>
              <a:t>sektoru („PSI“).</a:t>
            </a:r>
          </a:p>
          <a:p>
            <a:pPr eaLnBrk="1" hangingPunct="1">
              <a:lnSpc>
                <a:spcPct val="90000"/>
              </a:lnSpc>
              <a:spcBef>
                <a:spcPct val="40000"/>
              </a:spcBef>
              <a:buFontTx/>
              <a:buNone/>
            </a:pPr>
            <a:r>
              <a:rPr lang="cs-CZ" altLang="cs-CZ" sz="2200" dirty="0">
                <a:solidFill>
                  <a:srgbClr val="FFC000"/>
                </a:solidFill>
                <a:latin typeface="Arial" charset="0"/>
                <a:cs typeface="Arial" charset="0"/>
              </a:rPr>
              <a:t>	 </a:t>
            </a:r>
            <a:r>
              <a:rPr lang="cs-CZ" altLang="cs-CZ" sz="2200" dirty="0">
                <a:solidFill>
                  <a:srgbClr val="FFFF00"/>
                </a:solidFill>
                <a:latin typeface="Arial" charset="0"/>
                <a:cs typeface="Arial" charset="0"/>
              </a:rPr>
              <a:t>→ </a:t>
            </a:r>
            <a:r>
              <a:rPr lang="cs-CZ" altLang="cs-CZ" sz="2200" dirty="0" smtClean="0">
                <a:solidFill>
                  <a:srgbClr val="FFFF00"/>
                </a:solidFill>
                <a:latin typeface="Arial" charset="0"/>
                <a:cs typeface="Arial" charset="0"/>
              </a:rPr>
              <a:t>Komerční využití databází a hromadných dat</a:t>
            </a:r>
          </a:p>
          <a:p>
            <a:pPr eaLnBrk="1" hangingPunct="1">
              <a:lnSpc>
                <a:spcPct val="90000"/>
              </a:lnSpc>
              <a:spcBef>
                <a:spcPct val="40000"/>
              </a:spcBef>
              <a:buFontTx/>
              <a:buNone/>
            </a:pPr>
            <a:endParaRPr lang="cs-CZ" altLang="cs-CZ" sz="2200" dirty="0" smtClean="0">
              <a:latin typeface="Arial" charset="0"/>
              <a:cs typeface="Arial" charset="0"/>
            </a:endParaRPr>
          </a:p>
          <a:p>
            <a:pPr eaLnBrk="1" hangingPunct="1">
              <a:lnSpc>
                <a:spcPct val="90000"/>
              </a:lnSpc>
              <a:spcBef>
                <a:spcPct val="40000"/>
              </a:spcBef>
              <a:buFontTx/>
              <a:buNone/>
            </a:pPr>
            <a:r>
              <a:rPr lang="cs-CZ" altLang="cs-CZ" sz="2200" dirty="0" smtClean="0">
                <a:latin typeface="Arial" charset="0"/>
                <a:cs typeface="Arial" charset="0"/>
              </a:rPr>
              <a:t>Podzim 2016 </a:t>
            </a:r>
            <a:r>
              <a:rPr lang="cs-CZ" altLang="cs-CZ" sz="2200" dirty="0">
                <a:latin typeface="Arial" charset="0"/>
                <a:cs typeface="Arial" charset="0"/>
              </a:rPr>
              <a:t>– </a:t>
            </a:r>
            <a:r>
              <a:rPr lang="cs-CZ" altLang="cs-CZ" sz="2200" dirty="0">
                <a:solidFill>
                  <a:srgbClr val="FFC000"/>
                </a:solidFill>
                <a:latin typeface="Arial" charset="0"/>
                <a:cs typeface="Arial" charset="0"/>
              </a:rPr>
              <a:t>novela č. </a:t>
            </a:r>
            <a:r>
              <a:rPr lang="cs-CZ" altLang="cs-CZ" sz="2200" b="1" u="sng" dirty="0" smtClean="0">
                <a:solidFill>
                  <a:srgbClr val="FFC000"/>
                </a:solidFill>
                <a:latin typeface="Arial" charset="0"/>
                <a:cs typeface="Arial" charset="0"/>
              </a:rPr>
              <a:t>298/2016 </a:t>
            </a:r>
            <a:r>
              <a:rPr lang="cs-CZ" altLang="cs-CZ" sz="2200" b="1" u="sng" dirty="0">
                <a:solidFill>
                  <a:srgbClr val="FFC000"/>
                </a:solidFill>
                <a:latin typeface="Arial" charset="0"/>
                <a:cs typeface="Arial" charset="0"/>
              </a:rPr>
              <a:t>Sb.</a:t>
            </a:r>
            <a:r>
              <a:rPr lang="cs-CZ" altLang="cs-CZ" sz="2200" dirty="0">
                <a:solidFill>
                  <a:srgbClr val="FFC000"/>
                </a:solidFill>
                <a:latin typeface="Arial" charset="0"/>
                <a:cs typeface="Arial" charset="0"/>
              </a:rPr>
              <a:t>, účinnost od </a:t>
            </a:r>
            <a:r>
              <a:rPr lang="cs-CZ" altLang="cs-CZ" sz="2200" dirty="0" smtClean="0">
                <a:solidFill>
                  <a:srgbClr val="FFC000"/>
                </a:solidFill>
                <a:latin typeface="Arial" charset="0"/>
                <a:cs typeface="Arial" charset="0"/>
              </a:rPr>
              <a:t>19. </a:t>
            </a:r>
            <a:r>
              <a:rPr lang="cs-CZ" altLang="cs-CZ" sz="2200" dirty="0">
                <a:solidFill>
                  <a:srgbClr val="FFC000"/>
                </a:solidFill>
                <a:latin typeface="Arial" charset="0"/>
                <a:cs typeface="Arial" charset="0"/>
              </a:rPr>
              <a:t>9. </a:t>
            </a:r>
            <a:r>
              <a:rPr lang="cs-CZ" altLang="cs-CZ" sz="2200" dirty="0" smtClean="0">
                <a:solidFill>
                  <a:srgbClr val="FFC000"/>
                </a:solidFill>
                <a:latin typeface="Arial" charset="0"/>
                <a:cs typeface="Arial" charset="0"/>
              </a:rPr>
              <a:t>2016</a:t>
            </a:r>
          </a:p>
          <a:p>
            <a:pPr eaLnBrk="1" hangingPunct="1">
              <a:lnSpc>
                <a:spcPct val="90000"/>
              </a:lnSpc>
              <a:spcBef>
                <a:spcPct val="40000"/>
              </a:spcBef>
              <a:buFontTx/>
              <a:buNone/>
            </a:pPr>
            <a:r>
              <a:rPr lang="cs-CZ" altLang="cs-CZ" sz="2200" dirty="0" smtClean="0">
                <a:latin typeface="Arial" charset="0"/>
                <a:cs typeface="Arial" charset="0"/>
              </a:rPr>
              <a:t>	Implementace nařízení EP a Rady 910/2014 ze dne 23. července 2014 o elektronické identifikaci a službách vytvářejících důvěru pro elektronické transakce na vnitřním trhu a o zrušení směrnice 1999/93/ES. („eIDAS“).</a:t>
            </a:r>
          </a:p>
          <a:p>
            <a:pPr eaLnBrk="1" hangingPunct="1">
              <a:lnSpc>
                <a:spcPct val="90000"/>
              </a:lnSpc>
              <a:spcBef>
                <a:spcPct val="40000"/>
              </a:spcBef>
              <a:buFontTx/>
              <a:buNone/>
            </a:pPr>
            <a:r>
              <a:rPr lang="cs-CZ" altLang="cs-CZ" sz="2200" dirty="0">
                <a:solidFill>
                  <a:srgbClr val="FFC000"/>
                </a:solidFill>
                <a:latin typeface="Arial" charset="0"/>
                <a:cs typeface="Arial" charset="0"/>
              </a:rPr>
              <a:t>	</a:t>
            </a:r>
            <a:r>
              <a:rPr lang="cs-CZ" altLang="cs-CZ" sz="2200" dirty="0" smtClean="0">
                <a:solidFill>
                  <a:srgbClr val="FFFF00"/>
                </a:solidFill>
                <a:latin typeface="Arial" charset="0"/>
                <a:cs typeface="Arial" charset="0"/>
              </a:rPr>
              <a:t>→ Národní </a:t>
            </a:r>
            <a:r>
              <a:rPr lang="cs-CZ" altLang="cs-CZ" sz="2200" dirty="0">
                <a:solidFill>
                  <a:srgbClr val="FFFF00"/>
                </a:solidFill>
                <a:latin typeface="Arial" charset="0"/>
                <a:cs typeface="Arial" charset="0"/>
              </a:rPr>
              <a:t>katalog otevřených </a:t>
            </a:r>
            <a:r>
              <a:rPr lang="cs-CZ" altLang="cs-CZ" sz="2200" dirty="0" smtClean="0">
                <a:solidFill>
                  <a:srgbClr val="FFFF00"/>
                </a:solidFill>
                <a:latin typeface="Arial" charset="0"/>
                <a:cs typeface="Arial" charset="0"/>
              </a:rPr>
              <a:t>dat a povinnost zaevidování dat v něm od 19.9.2017!</a:t>
            </a:r>
            <a:endParaRPr lang="cs-CZ" altLang="cs-CZ" sz="2200" dirty="0">
              <a:solidFill>
                <a:srgbClr val="FFFF00"/>
              </a:solidFill>
              <a:latin typeface="Arial" charset="0"/>
              <a:cs typeface="Arial" charset="0"/>
            </a:endParaRPr>
          </a:p>
          <a:p>
            <a:pPr eaLnBrk="1" hangingPunct="1">
              <a:lnSpc>
                <a:spcPct val="90000"/>
              </a:lnSpc>
              <a:spcBef>
                <a:spcPct val="40000"/>
              </a:spcBef>
              <a:buFontTx/>
              <a:buNone/>
            </a:pPr>
            <a:endParaRPr lang="cs-CZ" altLang="cs-CZ" sz="2200" dirty="0" smtClean="0">
              <a:solidFill>
                <a:srgbClr val="FFC000"/>
              </a:solidFill>
              <a:latin typeface="Arial" charset="0"/>
              <a:cs typeface="Arial" charset="0"/>
            </a:endParaRPr>
          </a:p>
        </p:txBody>
      </p:sp>
    </p:spTree>
    <p:extLst>
      <p:ext uri="{BB962C8B-B14F-4D97-AF65-F5344CB8AC3E}">
        <p14:creationId xmlns:p14="http://schemas.microsoft.com/office/powerpoint/2010/main" val="687906305"/>
      </p:ext>
    </p:extLst>
  </p:cSld>
  <p:clrMapOvr>
    <a:masterClrMapping/>
  </p:clrMapOvr>
  <p:transition spd="med">
    <p:cut/>
    <p:sndAc>
      <p:stSnd>
        <p:snd r:embed="rId2" name="arrow.wav"/>
      </p:stSnd>
    </p:sndAc>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57200" y="115888"/>
            <a:ext cx="8229600" cy="998537"/>
          </a:xfrm>
        </p:spPr>
        <p:txBody>
          <a:bodyPr/>
          <a:lstStyle/>
          <a:p>
            <a:pPr eaLnBrk="1" hangingPunct="1"/>
            <a:r>
              <a:rPr lang="cs-CZ" altLang="cs-CZ" sz="4000" b="1" dirty="0" smtClean="0">
                <a:solidFill>
                  <a:srgbClr val="CC0000"/>
                </a:solidFill>
                <a:latin typeface="Arial" charset="0"/>
                <a:cs typeface="Arial" charset="0"/>
              </a:rPr>
              <a:t>Další zvažované změny?</a:t>
            </a:r>
          </a:p>
        </p:txBody>
      </p:sp>
      <p:sp>
        <p:nvSpPr>
          <p:cNvPr id="20483" name="Rectangle 3"/>
          <p:cNvSpPr>
            <a:spLocks noGrp="1" noChangeArrowheads="1"/>
          </p:cNvSpPr>
          <p:nvPr>
            <p:ph type="body" idx="1"/>
          </p:nvPr>
        </p:nvSpPr>
        <p:spPr>
          <a:xfrm>
            <a:off x="457200" y="1125538"/>
            <a:ext cx="8229600" cy="5256212"/>
          </a:xfrm>
        </p:spPr>
        <p:txBody>
          <a:bodyPr/>
          <a:lstStyle/>
          <a:p>
            <a:pPr marL="0" indent="0">
              <a:buFontTx/>
              <a:buNone/>
              <a:defRPr/>
            </a:pPr>
            <a:r>
              <a:rPr lang="cs-CZ" sz="2400" b="1" u="sng" dirty="0" smtClean="0">
                <a:latin typeface="Arial" pitchFamily="34" charset="0"/>
                <a:cs typeface="Arial" pitchFamily="34" charset="0"/>
              </a:rPr>
              <a:t>Důvod</a:t>
            </a:r>
            <a:r>
              <a:rPr lang="cs-CZ" sz="2400" dirty="0" smtClean="0">
                <a:latin typeface="Arial" pitchFamily="34" charset="0"/>
                <a:cs typeface="Arial" pitchFamily="34" charset="0"/>
              </a:rPr>
              <a:t>:</a:t>
            </a:r>
          </a:p>
          <a:p>
            <a:pPr marL="457200" indent="-457200">
              <a:buFontTx/>
              <a:buAutoNum type="arabicPeriod"/>
              <a:defRPr/>
            </a:pPr>
            <a:r>
              <a:rPr lang="cs-CZ" sz="2400" dirty="0" smtClean="0">
                <a:latin typeface="Arial" pitchFamily="34" charset="0"/>
                <a:cs typeface="Arial" pitchFamily="34" charset="0"/>
              </a:rPr>
              <a:t>Úmluva </a:t>
            </a:r>
            <a:r>
              <a:rPr lang="cs-CZ" sz="2400" dirty="0">
                <a:latin typeface="Arial" pitchFamily="34" charset="0"/>
                <a:cs typeface="Arial" pitchFamily="34" charset="0"/>
              </a:rPr>
              <a:t>Rady </a:t>
            </a:r>
            <a:r>
              <a:rPr lang="cs-CZ" sz="2400" dirty="0" smtClean="0">
                <a:latin typeface="Arial" pitchFamily="34" charset="0"/>
                <a:cs typeface="Arial" pitchFamily="34" charset="0"/>
              </a:rPr>
              <a:t>Evropy o </a:t>
            </a:r>
            <a:r>
              <a:rPr lang="cs-CZ" sz="2400" dirty="0">
                <a:latin typeface="Arial" pitchFamily="34" charset="0"/>
                <a:cs typeface="Arial" pitchFamily="34" charset="0"/>
              </a:rPr>
              <a:t>přístupu k úředním </a:t>
            </a:r>
            <a:r>
              <a:rPr lang="cs-CZ" sz="2400" dirty="0" smtClean="0">
                <a:latin typeface="Arial" pitchFamily="34" charset="0"/>
                <a:cs typeface="Arial" pitchFamily="34" charset="0"/>
              </a:rPr>
              <a:t>dokumentům (</a:t>
            </a:r>
            <a:r>
              <a:rPr lang="cs-CZ" sz="2400" dirty="0">
                <a:latin typeface="Arial" pitchFamily="34" charset="0"/>
                <a:cs typeface="Arial" pitchFamily="34" charset="0"/>
              </a:rPr>
              <a:t>Tromsø, 18. června </a:t>
            </a:r>
            <a:r>
              <a:rPr lang="cs-CZ" sz="2400" dirty="0" smtClean="0">
                <a:latin typeface="Arial" pitchFamily="34" charset="0"/>
                <a:cs typeface="Arial" pitchFamily="34" charset="0"/>
              </a:rPr>
              <a:t>2009)</a:t>
            </a:r>
          </a:p>
          <a:p>
            <a:pPr marL="457200" indent="-457200">
              <a:buFontTx/>
              <a:buAutoNum type="arabicPeriod"/>
              <a:defRPr/>
            </a:pPr>
            <a:r>
              <a:rPr lang="cs-CZ" sz="2400" dirty="0">
                <a:latin typeface="Arial" pitchFamily="34" charset="0"/>
                <a:cs typeface="Arial" pitchFamily="34" charset="0"/>
              </a:rPr>
              <a:t>Strategie vlády v boji proti </a:t>
            </a:r>
            <a:r>
              <a:rPr lang="cs-CZ" sz="2400" dirty="0" smtClean="0">
                <a:latin typeface="Arial" pitchFamily="34" charset="0"/>
                <a:cs typeface="Arial" pitchFamily="34" charset="0"/>
              </a:rPr>
              <a:t>korupci</a:t>
            </a:r>
          </a:p>
          <a:p>
            <a:pPr marL="457200" indent="-457200">
              <a:buFontTx/>
              <a:buAutoNum type="arabicPeriod"/>
              <a:defRPr/>
            </a:pPr>
            <a:r>
              <a:rPr lang="cs-CZ" sz="2400" dirty="0" smtClean="0">
                <a:latin typeface="Arial" pitchFamily="34" charset="0"/>
                <a:cs typeface="Arial" pitchFamily="34" charset="0"/>
              </a:rPr>
              <a:t>Potřeby praxe</a:t>
            </a:r>
          </a:p>
          <a:p>
            <a:pPr marL="0" indent="0">
              <a:buFontTx/>
              <a:buNone/>
              <a:defRPr/>
            </a:pPr>
            <a:endParaRPr lang="cs-CZ" sz="2400" dirty="0">
              <a:latin typeface="Arial" pitchFamily="34" charset="0"/>
              <a:cs typeface="Arial" pitchFamily="34" charset="0"/>
            </a:endParaRPr>
          </a:p>
          <a:p>
            <a:pPr marL="0" indent="0">
              <a:buFontTx/>
              <a:buNone/>
              <a:defRPr/>
            </a:pPr>
            <a:r>
              <a:rPr lang="cs-CZ" sz="2400" b="1" u="sng" dirty="0" smtClean="0">
                <a:latin typeface="Arial" pitchFamily="34" charset="0"/>
                <a:cs typeface="Arial" pitchFamily="34" charset="0"/>
              </a:rPr>
              <a:t>Obsah</a:t>
            </a:r>
            <a:r>
              <a:rPr lang="cs-CZ" sz="2400" dirty="0" smtClean="0">
                <a:latin typeface="Arial" pitchFamily="34" charset="0"/>
                <a:cs typeface="Arial" pitchFamily="34" charset="0"/>
              </a:rPr>
              <a:t>:</a:t>
            </a:r>
          </a:p>
          <a:p>
            <a:pPr marL="457200" indent="-457200">
              <a:buFontTx/>
              <a:buAutoNum type="arabicPeriod"/>
              <a:defRPr/>
            </a:pPr>
            <a:r>
              <a:rPr lang="cs-CZ" sz="2400" dirty="0" smtClean="0">
                <a:latin typeface="Arial" pitchFamily="34" charset="0"/>
                <a:cs typeface="Arial" pitchFamily="34" charset="0"/>
              </a:rPr>
              <a:t>Instituce – MV/ÚOOÚ/informační komisař?</a:t>
            </a:r>
          </a:p>
          <a:p>
            <a:pPr marL="457200" indent="-457200">
              <a:buFontTx/>
              <a:buAutoNum type="arabicPeriod"/>
              <a:defRPr/>
            </a:pPr>
            <a:r>
              <a:rPr lang="cs-CZ" sz="2400" dirty="0" smtClean="0">
                <a:latin typeface="Arial" pitchFamily="34" charset="0"/>
                <a:cs typeface="Arial" pitchFamily="34" charset="0"/>
              </a:rPr>
              <a:t>Povinně zveřejňované informace</a:t>
            </a:r>
          </a:p>
          <a:p>
            <a:pPr marL="457200" indent="-457200">
              <a:buFontTx/>
              <a:buAutoNum type="arabicPeriod"/>
              <a:defRPr/>
            </a:pPr>
            <a:r>
              <a:rPr lang="cs-CZ" sz="2400" dirty="0" smtClean="0">
                <a:latin typeface="Arial" pitchFamily="34" charset="0"/>
                <a:cs typeface="Arial" pitchFamily="34" charset="0"/>
              </a:rPr>
              <a:t>Proces, informační příkaz, sjednocení s </a:t>
            </a:r>
            <a:r>
              <a:rPr lang="cs-CZ" sz="2400" dirty="0" err="1" smtClean="0">
                <a:latin typeface="Arial" pitchFamily="34" charset="0"/>
                <a:cs typeface="Arial" pitchFamily="34" charset="0"/>
              </a:rPr>
              <a:t>InfŽPZ</a:t>
            </a:r>
            <a:endParaRPr lang="cs-CZ" sz="2400" dirty="0" smtClean="0">
              <a:latin typeface="Arial" pitchFamily="34" charset="0"/>
              <a:cs typeface="Arial" pitchFamily="34" charset="0"/>
            </a:endParaRPr>
          </a:p>
          <a:p>
            <a:pPr marL="457200" indent="-457200">
              <a:buFontTx/>
              <a:buAutoNum type="arabicPeriod"/>
              <a:defRPr/>
            </a:pPr>
            <a:r>
              <a:rPr lang="cs-CZ" sz="2400" dirty="0" smtClean="0">
                <a:latin typeface="Arial" pitchFamily="34" charset="0"/>
                <a:cs typeface="Arial" pitchFamily="34" charset="0"/>
              </a:rPr>
              <a:t>Zamezení obstrukcím (nutno dohledový orgán?)</a:t>
            </a:r>
          </a:p>
          <a:p>
            <a:pPr marL="457200" indent="-457200">
              <a:buFontTx/>
              <a:buAutoNum type="arabicPeriod"/>
              <a:defRPr/>
            </a:pPr>
            <a:r>
              <a:rPr lang="cs-CZ" sz="2400" dirty="0" smtClean="0">
                <a:latin typeface="Arial" pitchFamily="34" charset="0"/>
                <a:cs typeface="Arial" pitchFamily="34" charset="0"/>
              </a:rPr>
              <a:t>Vazba na správní řád</a:t>
            </a:r>
          </a:p>
          <a:p>
            <a:pPr marL="0" indent="0">
              <a:buFontTx/>
              <a:buNone/>
              <a:defRPr/>
            </a:pPr>
            <a:endParaRPr lang="cs-CZ" sz="2400" dirty="0" smtClean="0">
              <a:latin typeface="Arial" pitchFamily="34" charset="0"/>
              <a:cs typeface="Arial" pitchFamily="34" charset="0"/>
            </a:endParaRPr>
          </a:p>
        </p:txBody>
      </p:sp>
    </p:spTree>
  </p:cSld>
  <p:clrMapOvr>
    <a:masterClrMapping/>
  </p:clrMapOvr>
  <p:transition spd="med">
    <p:cut/>
    <p:sndAc>
      <p:stSnd>
        <p:snd r:embed="rId2" name="arrow.wav"/>
      </p:stSnd>
    </p:sndAc>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pattFill prst="pct90">
          <a:fgClr>
            <a:schemeClr val="accent6">
              <a:lumMod val="20000"/>
              <a:lumOff val="80000"/>
            </a:schemeClr>
          </a:fgClr>
          <a:bgClr>
            <a:schemeClr val="bg1"/>
          </a:bgClr>
        </a:patt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446088" y="908050"/>
            <a:ext cx="8229600" cy="5248275"/>
          </a:xfrm>
        </p:spPr>
        <p:txBody>
          <a:bodyPr/>
          <a:lstStyle/>
          <a:p>
            <a:pPr eaLnBrk="1" hangingPunct="1"/>
            <a:r>
              <a:rPr lang="cs-CZ" altLang="cs-CZ" b="1" smtClean="0">
                <a:solidFill>
                  <a:srgbClr val="CC0000"/>
                </a:solidFill>
                <a:latin typeface="Arial" charset="0"/>
                <a:cs typeface="Arial" charset="0"/>
              </a:rPr>
              <a:t>II.</a:t>
            </a:r>
            <a:br>
              <a:rPr lang="cs-CZ" altLang="cs-CZ" b="1" smtClean="0">
                <a:solidFill>
                  <a:srgbClr val="CC0000"/>
                </a:solidFill>
                <a:latin typeface="Arial" charset="0"/>
                <a:cs typeface="Arial" charset="0"/>
              </a:rPr>
            </a:br>
            <a:r>
              <a:rPr lang="cs-CZ" altLang="cs-CZ" b="1" smtClean="0">
                <a:solidFill>
                  <a:srgbClr val="CC0000"/>
                </a:solidFill>
                <a:latin typeface="Arial" charset="0"/>
                <a:cs typeface="Arial" charset="0"/>
              </a:rPr>
              <a:t>ZÁKLADY PRÁVNÍ ÚPRAVY</a:t>
            </a:r>
            <a:br>
              <a:rPr lang="cs-CZ" altLang="cs-CZ" b="1" smtClean="0">
                <a:solidFill>
                  <a:srgbClr val="CC0000"/>
                </a:solidFill>
                <a:latin typeface="Arial" charset="0"/>
                <a:cs typeface="Arial" charset="0"/>
              </a:rPr>
            </a:br>
            <a:r>
              <a:rPr lang="cs-CZ" altLang="cs-CZ" sz="3600" b="1" smtClean="0">
                <a:solidFill>
                  <a:srgbClr val="CC0000"/>
                </a:solidFill>
                <a:latin typeface="Arial" charset="0"/>
                <a:cs typeface="Arial" charset="0"/>
              </a:rPr>
              <a:t/>
            </a:r>
            <a:br>
              <a:rPr lang="cs-CZ" altLang="cs-CZ" sz="3600" b="1" smtClean="0">
                <a:solidFill>
                  <a:srgbClr val="CC0000"/>
                </a:solidFill>
                <a:latin typeface="Arial" charset="0"/>
                <a:cs typeface="Arial" charset="0"/>
              </a:rPr>
            </a:br>
            <a:r>
              <a:rPr lang="cs-CZ" altLang="cs-CZ" sz="3600" b="1" smtClean="0">
                <a:solidFill>
                  <a:srgbClr val="CC0000"/>
                </a:solidFill>
                <a:latin typeface="Arial" charset="0"/>
                <a:cs typeface="Arial" charset="0"/>
              </a:rPr>
              <a:t>oprávněné a povinné subjekty</a:t>
            </a:r>
            <a:br>
              <a:rPr lang="cs-CZ" altLang="cs-CZ" sz="3600" b="1" smtClean="0">
                <a:solidFill>
                  <a:srgbClr val="CC0000"/>
                </a:solidFill>
                <a:latin typeface="Arial" charset="0"/>
                <a:cs typeface="Arial" charset="0"/>
              </a:rPr>
            </a:br>
            <a:r>
              <a:rPr lang="cs-CZ" altLang="cs-CZ" sz="3600" b="1" smtClean="0">
                <a:solidFill>
                  <a:srgbClr val="CC0000"/>
                </a:solidFill>
                <a:latin typeface="Arial" charset="0"/>
                <a:cs typeface="Arial" charset="0"/>
              </a:rPr>
              <a:t>vztah k jiným zákonům</a:t>
            </a:r>
            <a:br>
              <a:rPr lang="cs-CZ" altLang="cs-CZ" sz="3600" b="1" smtClean="0">
                <a:solidFill>
                  <a:srgbClr val="CC0000"/>
                </a:solidFill>
                <a:latin typeface="Arial" charset="0"/>
                <a:cs typeface="Arial" charset="0"/>
              </a:rPr>
            </a:br>
            <a:r>
              <a:rPr lang="cs-CZ" altLang="cs-CZ" sz="3600" b="1" smtClean="0">
                <a:solidFill>
                  <a:srgbClr val="CC0000"/>
                </a:solidFill>
                <a:latin typeface="Arial" charset="0"/>
                <a:cs typeface="Arial" charset="0"/>
              </a:rPr>
              <a:t>základní pojmy a situace</a:t>
            </a:r>
          </a:p>
        </p:txBody>
      </p:sp>
    </p:spTree>
  </p:cSld>
  <p:clrMapOvr>
    <a:masterClrMapping/>
  </p:clrMapOvr>
  <p:transition spd="med">
    <p:cut/>
    <p:sndAc>
      <p:stSnd>
        <p:snd r:embed="rId2" name="arrow.wav"/>
      </p:stSnd>
    </p:sndAc>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395288" y="269875"/>
            <a:ext cx="8229600" cy="998538"/>
          </a:xfrm>
        </p:spPr>
        <p:txBody>
          <a:bodyPr/>
          <a:lstStyle/>
          <a:p>
            <a:pPr eaLnBrk="1" hangingPunct="1"/>
            <a:r>
              <a:rPr lang="cs-CZ" altLang="cs-CZ" sz="3600" b="1" smtClean="0">
                <a:solidFill>
                  <a:srgbClr val="CC0000"/>
                </a:solidFill>
                <a:latin typeface="Arial" charset="0"/>
                <a:cs typeface="Arial" charset="0"/>
              </a:rPr>
              <a:t>§ 1 – účel zákona</a:t>
            </a:r>
          </a:p>
        </p:txBody>
      </p:sp>
      <p:sp>
        <p:nvSpPr>
          <p:cNvPr id="36867" name="Rectangle 3"/>
          <p:cNvSpPr>
            <a:spLocks noGrp="1" noChangeArrowheads="1"/>
          </p:cNvSpPr>
          <p:nvPr>
            <p:ph type="body" sz="half" idx="1"/>
          </p:nvPr>
        </p:nvSpPr>
        <p:spPr>
          <a:xfrm>
            <a:off x="457200" y="1340768"/>
            <a:ext cx="8229600" cy="3787378"/>
          </a:xfrm>
          <a:ln>
            <a:solidFill>
              <a:srgbClr val="FFFFFF"/>
            </a:solidFill>
            <a:miter lim="800000"/>
            <a:headEnd/>
            <a:tailEnd/>
          </a:ln>
        </p:spPr>
        <p:txBody>
          <a:bodyPr/>
          <a:lstStyle/>
          <a:p>
            <a:pPr marL="0" indent="0" algn="just" eaLnBrk="1" hangingPunct="1">
              <a:buFontTx/>
              <a:buNone/>
            </a:pPr>
            <a:r>
              <a:rPr lang="cs-CZ" altLang="cs-CZ" sz="2400" dirty="0" smtClean="0">
                <a:latin typeface="Arial" charset="0"/>
                <a:cs typeface="Arial" charset="0"/>
              </a:rPr>
              <a:t>Tento zákon zapracovává </a:t>
            </a:r>
            <a:r>
              <a:rPr lang="cs-CZ" altLang="cs-CZ" sz="2400" dirty="0">
                <a:solidFill>
                  <a:srgbClr val="FFC000"/>
                </a:solidFill>
                <a:latin typeface="Arial" charset="0"/>
                <a:cs typeface="Arial" charset="0"/>
              </a:rPr>
              <a:t>příslušné předpisy Evropské </a:t>
            </a:r>
            <a:r>
              <a:rPr lang="cs-CZ" altLang="cs-CZ" sz="2400" dirty="0" smtClean="0">
                <a:solidFill>
                  <a:srgbClr val="FFC000"/>
                </a:solidFill>
                <a:latin typeface="Arial" charset="0"/>
                <a:cs typeface="Arial" charset="0"/>
              </a:rPr>
              <a:t>unie</a:t>
            </a:r>
            <a:r>
              <a:rPr lang="cs-CZ" altLang="cs-CZ" sz="2400" baseline="30000" dirty="0" smtClean="0">
                <a:latin typeface="Arial" charset="0"/>
                <a:cs typeface="Arial" charset="0"/>
              </a:rPr>
              <a:t>1)</a:t>
            </a:r>
            <a:r>
              <a:rPr lang="cs-CZ" altLang="cs-CZ" sz="2400" dirty="0" smtClean="0">
                <a:latin typeface="Arial" charset="0"/>
                <a:cs typeface="Arial" charset="0"/>
              </a:rPr>
              <a:t> a upravuje pravidla pro poskytování informací a dále upravuje podmínky práva svobodného přístupu k těmto informacím.</a:t>
            </a:r>
          </a:p>
          <a:p>
            <a:pPr marL="0" indent="0" eaLnBrk="1" hangingPunct="1">
              <a:buFontTx/>
              <a:buNone/>
            </a:pPr>
            <a:endParaRPr lang="cs-CZ" altLang="cs-CZ" sz="2000" baseline="30000" dirty="0" smtClean="0">
              <a:latin typeface="Arial" charset="0"/>
              <a:cs typeface="Arial" charset="0"/>
            </a:endParaRPr>
          </a:p>
          <a:p>
            <a:pPr marL="0" indent="0" eaLnBrk="1" hangingPunct="1">
              <a:buFontTx/>
              <a:buNone/>
            </a:pPr>
            <a:r>
              <a:rPr lang="cs-CZ" altLang="cs-CZ" sz="2000" baseline="30000" dirty="0" smtClean="0">
                <a:latin typeface="Arial" charset="0"/>
                <a:cs typeface="Arial" charset="0"/>
              </a:rPr>
              <a:t>1) </a:t>
            </a:r>
            <a:r>
              <a:rPr lang="cs-CZ" altLang="cs-CZ" sz="2000" dirty="0" smtClean="0">
                <a:latin typeface="Arial" charset="0"/>
                <a:cs typeface="Arial" charset="0"/>
              </a:rPr>
              <a:t>Směrnice Evropského parlamentu a Rady č. 2003/98/ES ze dne 17. listopadu 2003 o opakovaném použití informací veřejného </a:t>
            </a:r>
            <a:r>
              <a:rPr lang="cs-CZ" altLang="cs-CZ" sz="2000" dirty="0">
                <a:latin typeface="Arial" charset="0"/>
                <a:cs typeface="Arial" charset="0"/>
              </a:rPr>
              <a:t>sektoru, </a:t>
            </a:r>
            <a:r>
              <a:rPr lang="cs-CZ" altLang="cs-CZ" sz="2000" dirty="0">
                <a:solidFill>
                  <a:srgbClr val="FFC000"/>
                </a:solidFill>
                <a:latin typeface="Arial" charset="0"/>
                <a:cs typeface="Arial" charset="0"/>
              </a:rPr>
              <a:t>Směrnice Evropského parlamentu a Rady 2013/37/EU ze dne 26. června 2013, kterou se mění směrnice 2003/98/ES o opakovaném použití informací veřejného </a:t>
            </a:r>
            <a:r>
              <a:rPr lang="cs-CZ" altLang="cs-CZ" sz="2000" dirty="0" smtClean="0">
                <a:solidFill>
                  <a:srgbClr val="FFC000"/>
                </a:solidFill>
                <a:latin typeface="Arial" charset="0"/>
                <a:cs typeface="Arial" charset="0"/>
              </a:rPr>
              <a:t>sektoru („PSI“ směrnice – Public </a:t>
            </a:r>
            <a:r>
              <a:rPr lang="cs-CZ" altLang="cs-CZ" sz="2000" dirty="0" err="1" smtClean="0">
                <a:solidFill>
                  <a:srgbClr val="FFC000"/>
                </a:solidFill>
                <a:latin typeface="Arial" charset="0"/>
                <a:cs typeface="Arial" charset="0"/>
              </a:rPr>
              <a:t>Sector</a:t>
            </a:r>
            <a:r>
              <a:rPr lang="cs-CZ" altLang="cs-CZ" sz="2000" dirty="0" smtClean="0">
                <a:solidFill>
                  <a:srgbClr val="FFC000"/>
                </a:solidFill>
                <a:latin typeface="Arial" charset="0"/>
                <a:cs typeface="Arial" charset="0"/>
              </a:rPr>
              <a:t> </a:t>
            </a:r>
            <a:r>
              <a:rPr lang="cs-CZ" altLang="cs-CZ" sz="2000" dirty="0" err="1" smtClean="0">
                <a:solidFill>
                  <a:srgbClr val="FFC000"/>
                </a:solidFill>
                <a:latin typeface="Arial" charset="0"/>
                <a:cs typeface="Arial" charset="0"/>
              </a:rPr>
              <a:t>Informations</a:t>
            </a:r>
            <a:r>
              <a:rPr lang="cs-CZ" altLang="cs-CZ" sz="2000" dirty="0" smtClean="0">
                <a:latin typeface="Arial" charset="0"/>
                <a:cs typeface="Arial" charset="0"/>
              </a:rPr>
              <a:t>.</a:t>
            </a:r>
          </a:p>
        </p:txBody>
      </p:sp>
      <p:sp>
        <p:nvSpPr>
          <p:cNvPr id="36868" name="Rectangle 5"/>
          <p:cNvSpPr>
            <a:spLocks noChangeArrowheads="1"/>
          </p:cNvSpPr>
          <p:nvPr/>
        </p:nvSpPr>
        <p:spPr bwMode="auto">
          <a:xfrm>
            <a:off x="468313" y="3832225"/>
            <a:ext cx="8229600" cy="1973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eaLnBrk="0" hangingPunct="0">
              <a:spcBef>
                <a:spcPct val="20000"/>
              </a:spcBef>
              <a:buChar char="•"/>
              <a:defRPr sz="3200">
                <a:solidFill>
                  <a:schemeClr val="tx1"/>
                </a:solidFill>
                <a:latin typeface="Arial Unicode MS" pitchFamily="34" charset="-128"/>
              </a:defRPr>
            </a:lvl1pPr>
            <a:lvl2pPr marL="742950" indent="-285750" algn="l" eaLnBrk="0" hangingPunct="0">
              <a:spcBef>
                <a:spcPct val="20000"/>
              </a:spcBef>
              <a:buChar char="–"/>
              <a:defRPr sz="2800">
                <a:solidFill>
                  <a:schemeClr val="tx1"/>
                </a:solidFill>
                <a:latin typeface="Arial Unicode MS" pitchFamily="34" charset="-128"/>
              </a:defRPr>
            </a:lvl2pPr>
            <a:lvl3pPr marL="1143000" indent="-228600" algn="l" eaLnBrk="0" hangingPunct="0">
              <a:spcBef>
                <a:spcPct val="20000"/>
              </a:spcBef>
              <a:buChar char="•"/>
              <a:defRPr sz="2400">
                <a:solidFill>
                  <a:schemeClr val="tx1"/>
                </a:solidFill>
                <a:latin typeface="Arial Unicode MS" pitchFamily="34" charset="-128"/>
              </a:defRPr>
            </a:lvl3pPr>
            <a:lvl4pPr marL="1600200" indent="-228600" algn="l" eaLnBrk="0" hangingPunct="0">
              <a:spcBef>
                <a:spcPct val="20000"/>
              </a:spcBef>
              <a:buChar char="–"/>
              <a:defRPr sz="2000">
                <a:solidFill>
                  <a:schemeClr val="tx1"/>
                </a:solidFill>
                <a:latin typeface="Arial Unicode MS" pitchFamily="34" charset="-128"/>
              </a:defRPr>
            </a:lvl4pPr>
            <a:lvl5pPr marL="2057400" indent="-228600" algn="l" eaLnBrk="0" hangingPunct="0">
              <a:spcBef>
                <a:spcPct val="20000"/>
              </a:spcBef>
              <a:buChar char="»"/>
              <a:defRPr sz="2000">
                <a:solidFill>
                  <a:schemeClr val="tx1"/>
                </a:solidFill>
                <a:latin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Arial Unicode MS" pitchFamily="34" charset="-128"/>
              </a:defRPr>
            </a:lvl9pPr>
          </a:lstStyle>
          <a:p>
            <a:pPr algn="just" eaLnBrk="1" hangingPunct="1">
              <a:buFontTx/>
              <a:buNone/>
            </a:pPr>
            <a:endParaRPr lang="cs-CZ" altLang="cs-CZ" sz="1600"/>
          </a:p>
        </p:txBody>
      </p:sp>
      <p:sp>
        <p:nvSpPr>
          <p:cNvPr id="36869" name="Rectangle 6"/>
          <p:cNvSpPr>
            <a:spLocks noChangeArrowheads="1"/>
          </p:cNvSpPr>
          <p:nvPr/>
        </p:nvSpPr>
        <p:spPr bwMode="auto">
          <a:xfrm>
            <a:off x="468313" y="5128146"/>
            <a:ext cx="8229600" cy="1469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eaLnBrk="0" hangingPunct="0">
              <a:spcBef>
                <a:spcPct val="20000"/>
              </a:spcBef>
              <a:buChar char="•"/>
              <a:defRPr sz="3200">
                <a:solidFill>
                  <a:schemeClr val="tx1"/>
                </a:solidFill>
                <a:latin typeface="Arial Unicode MS" pitchFamily="34" charset="-128"/>
              </a:defRPr>
            </a:lvl1pPr>
            <a:lvl2pPr marL="742950" indent="-285750" algn="l" eaLnBrk="0" hangingPunct="0">
              <a:spcBef>
                <a:spcPct val="20000"/>
              </a:spcBef>
              <a:buChar char="–"/>
              <a:defRPr sz="2800">
                <a:solidFill>
                  <a:schemeClr val="tx1"/>
                </a:solidFill>
                <a:latin typeface="Arial Unicode MS" pitchFamily="34" charset="-128"/>
              </a:defRPr>
            </a:lvl2pPr>
            <a:lvl3pPr marL="1143000" indent="-228600" algn="l" eaLnBrk="0" hangingPunct="0">
              <a:spcBef>
                <a:spcPct val="20000"/>
              </a:spcBef>
              <a:buChar char="•"/>
              <a:defRPr sz="2400">
                <a:solidFill>
                  <a:schemeClr val="tx1"/>
                </a:solidFill>
                <a:latin typeface="Arial Unicode MS" pitchFamily="34" charset="-128"/>
              </a:defRPr>
            </a:lvl3pPr>
            <a:lvl4pPr marL="1600200" indent="-228600" algn="l" eaLnBrk="0" hangingPunct="0">
              <a:spcBef>
                <a:spcPct val="20000"/>
              </a:spcBef>
              <a:buChar char="–"/>
              <a:defRPr sz="2000">
                <a:solidFill>
                  <a:schemeClr val="tx1"/>
                </a:solidFill>
                <a:latin typeface="Arial Unicode MS" pitchFamily="34" charset="-128"/>
              </a:defRPr>
            </a:lvl4pPr>
            <a:lvl5pPr marL="2057400" indent="-228600" algn="l" eaLnBrk="0" hangingPunct="0">
              <a:spcBef>
                <a:spcPct val="20000"/>
              </a:spcBef>
              <a:buChar char="»"/>
              <a:defRPr sz="2000">
                <a:solidFill>
                  <a:schemeClr val="tx1"/>
                </a:solidFill>
                <a:latin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Arial Unicode MS" pitchFamily="34" charset="-128"/>
              </a:defRPr>
            </a:lvl9pPr>
          </a:lstStyle>
          <a:p>
            <a:pPr algn="just" eaLnBrk="1" hangingPunct="1">
              <a:buFontTx/>
              <a:buNone/>
            </a:pPr>
            <a:r>
              <a:rPr lang="cs-CZ" altLang="cs-CZ" sz="2000" dirty="0">
                <a:latin typeface="Tahoma" pitchFamily="34" charset="0"/>
              </a:rPr>
              <a:t>- implementační část doplněna velkou novelou č. 61/2006 Sb.</a:t>
            </a:r>
          </a:p>
          <a:p>
            <a:pPr algn="just" eaLnBrk="1" hangingPunct="1">
              <a:buFontTx/>
              <a:buChar char="-"/>
            </a:pPr>
            <a:r>
              <a:rPr lang="cs-CZ" altLang="cs-CZ" sz="2000" dirty="0">
                <a:latin typeface="Tahoma" pitchFamily="34" charset="0"/>
              </a:rPr>
              <a:t> informační činnost dle z. č. 365/2000 Sb., o informačních systémech veřejné správy, součinnost s MV ČR</a:t>
            </a:r>
          </a:p>
        </p:txBody>
      </p:sp>
    </p:spTree>
  </p:cSld>
  <p:clrMapOvr>
    <a:masterClrMapping/>
  </p:clrMapOvr>
  <p:transition spd="med">
    <p:cut/>
    <p:sndAc>
      <p:stSnd>
        <p:snd r:embed="rId2" name="arrow.wav"/>
      </p:stSnd>
    </p:sndAc>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457200" y="115888"/>
            <a:ext cx="8229600" cy="1143000"/>
          </a:xfrm>
        </p:spPr>
        <p:txBody>
          <a:bodyPr/>
          <a:lstStyle/>
          <a:p>
            <a:pPr eaLnBrk="1" hangingPunct="1"/>
            <a:r>
              <a:rPr lang="cs-CZ" altLang="cs-CZ" sz="3500" b="1" smtClean="0">
                <a:solidFill>
                  <a:srgbClr val="CC0000"/>
                </a:solidFill>
                <a:latin typeface="Arial" charset="0"/>
                <a:cs typeface="Arial" charset="0"/>
              </a:rPr>
              <a:t>§ 2 – Povinnost poskytovat informace</a:t>
            </a:r>
          </a:p>
        </p:txBody>
      </p:sp>
      <p:sp>
        <p:nvSpPr>
          <p:cNvPr id="37891" name="Rectangle 3"/>
          <p:cNvSpPr>
            <a:spLocks noGrp="1" noChangeArrowheads="1"/>
          </p:cNvSpPr>
          <p:nvPr>
            <p:ph type="body" idx="1"/>
          </p:nvPr>
        </p:nvSpPr>
        <p:spPr>
          <a:xfrm>
            <a:off x="590550" y="5805488"/>
            <a:ext cx="8229600" cy="1079500"/>
          </a:xfrm>
        </p:spPr>
        <p:txBody>
          <a:bodyPr/>
          <a:lstStyle/>
          <a:p>
            <a:pPr eaLnBrk="1" hangingPunct="1">
              <a:buFontTx/>
              <a:buNone/>
            </a:pPr>
            <a:r>
              <a:rPr lang="cs-CZ" altLang="cs-CZ" sz="2400" smtClean="0">
                <a:solidFill>
                  <a:srgbClr val="FFFF00"/>
                </a:solidFill>
                <a:latin typeface="Arial" charset="0"/>
                <a:ea typeface="Arial Unicode MS" pitchFamily="34" charset="-128"/>
                <a:cs typeface="Arial" charset="0"/>
              </a:rPr>
              <a:t>→ </a:t>
            </a:r>
            <a:r>
              <a:rPr lang="cs-CZ" altLang="cs-CZ" sz="2400" b="1" smtClean="0">
                <a:solidFill>
                  <a:srgbClr val="FFFF00"/>
                </a:solidFill>
                <a:latin typeface="Arial" charset="0"/>
                <a:ea typeface="Arial Unicode MS" pitchFamily="34" charset="-128"/>
                <a:cs typeface="Arial" charset="0"/>
              </a:rPr>
              <a:t>povinné subjekty částečné informační povinnosti</a:t>
            </a:r>
          </a:p>
        </p:txBody>
      </p:sp>
      <p:sp>
        <p:nvSpPr>
          <p:cNvPr id="28676" name="Rectangle 4"/>
          <p:cNvSpPr>
            <a:spLocks noChangeArrowheads="1"/>
          </p:cNvSpPr>
          <p:nvPr/>
        </p:nvSpPr>
        <p:spPr bwMode="auto">
          <a:xfrm>
            <a:off x="539750" y="1268413"/>
            <a:ext cx="8229600" cy="165576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457200" indent="-457200" algn="just">
              <a:lnSpc>
                <a:spcPct val="90000"/>
              </a:lnSpc>
              <a:spcBef>
                <a:spcPct val="30000"/>
              </a:spcBef>
              <a:buFontTx/>
              <a:buAutoNum type="arabicParenBoth"/>
              <a:defRPr/>
            </a:pPr>
            <a:r>
              <a:rPr lang="cs-CZ" sz="2200" dirty="0">
                <a:solidFill>
                  <a:schemeClr val="tx1"/>
                </a:solidFill>
                <a:latin typeface="Arial Unicode MS" pitchFamily="34" charset="-128"/>
              </a:rPr>
              <a:t>Povinnými subjekty … jsou:</a:t>
            </a:r>
          </a:p>
          <a:p>
            <a:pPr algn="just">
              <a:lnSpc>
                <a:spcPct val="90000"/>
              </a:lnSpc>
              <a:spcBef>
                <a:spcPct val="30000"/>
              </a:spcBef>
              <a:defRPr/>
            </a:pPr>
            <a:r>
              <a:rPr lang="cs-CZ" sz="2200" dirty="0">
                <a:solidFill>
                  <a:schemeClr val="tx1"/>
                </a:solidFill>
                <a:latin typeface="Arial Unicode MS" pitchFamily="34" charset="-128"/>
              </a:rPr>
              <a:t>	a) </a:t>
            </a:r>
            <a:r>
              <a:rPr lang="cs-CZ" sz="2200" b="1" dirty="0">
                <a:solidFill>
                  <a:schemeClr val="tx1"/>
                </a:solidFill>
                <a:latin typeface="Arial Unicode MS" pitchFamily="34" charset="-128"/>
              </a:rPr>
              <a:t>st</a:t>
            </a:r>
            <a:r>
              <a:rPr lang="cs-CZ" sz="2200" b="1" dirty="0">
                <a:solidFill>
                  <a:schemeClr val="tx1"/>
                </a:solidFill>
                <a:latin typeface="Tahoma" pitchFamily="34" charset="0"/>
              </a:rPr>
              <a:t>á</a:t>
            </a:r>
            <a:r>
              <a:rPr lang="cs-CZ" sz="2200" b="1" dirty="0">
                <a:solidFill>
                  <a:schemeClr val="tx1"/>
                </a:solidFill>
                <a:latin typeface="Arial Unicode MS" pitchFamily="34" charset="-128"/>
              </a:rPr>
              <a:t>tn</a:t>
            </a:r>
            <a:r>
              <a:rPr lang="cs-CZ" sz="2200" b="1" dirty="0">
                <a:solidFill>
                  <a:schemeClr val="tx1"/>
                </a:solidFill>
                <a:latin typeface="Tahoma" pitchFamily="34" charset="0"/>
              </a:rPr>
              <a:t>í</a:t>
            </a:r>
            <a:r>
              <a:rPr lang="cs-CZ" sz="2200" b="1" dirty="0">
                <a:solidFill>
                  <a:schemeClr val="tx1"/>
                </a:solidFill>
                <a:latin typeface="Arial Unicode MS" pitchFamily="34" charset="-128"/>
              </a:rPr>
              <a:t> org</a:t>
            </a:r>
            <a:r>
              <a:rPr lang="cs-CZ" sz="2200" b="1" dirty="0">
                <a:solidFill>
                  <a:schemeClr val="tx1"/>
                </a:solidFill>
                <a:latin typeface="Tahoma" pitchFamily="34" charset="0"/>
              </a:rPr>
              <a:t>á</a:t>
            </a:r>
            <a:r>
              <a:rPr lang="cs-CZ" sz="2200" b="1" dirty="0">
                <a:solidFill>
                  <a:schemeClr val="tx1"/>
                </a:solidFill>
                <a:latin typeface="Arial Unicode MS" pitchFamily="34" charset="-128"/>
              </a:rPr>
              <a:t>ny</a:t>
            </a:r>
          </a:p>
          <a:p>
            <a:pPr algn="just">
              <a:lnSpc>
                <a:spcPct val="90000"/>
              </a:lnSpc>
              <a:spcBef>
                <a:spcPct val="30000"/>
              </a:spcBef>
              <a:defRPr/>
            </a:pPr>
            <a:r>
              <a:rPr lang="cs-CZ" sz="2200" dirty="0">
                <a:solidFill>
                  <a:schemeClr val="tx1"/>
                </a:solidFill>
                <a:latin typeface="Arial Unicode MS" pitchFamily="34" charset="-128"/>
              </a:rPr>
              <a:t>	b) </a:t>
            </a:r>
            <a:r>
              <a:rPr lang="cs-CZ" sz="2200" b="1" dirty="0">
                <a:solidFill>
                  <a:schemeClr val="tx1"/>
                </a:solidFill>
                <a:latin typeface="Tahoma" pitchFamily="34" charset="0"/>
              </a:rPr>
              <a:t>ú</a:t>
            </a:r>
            <a:r>
              <a:rPr lang="cs-CZ" sz="2200" b="1" dirty="0">
                <a:solidFill>
                  <a:schemeClr val="tx1"/>
                </a:solidFill>
                <a:latin typeface="Arial Unicode MS" pitchFamily="34" charset="-128"/>
              </a:rPr>
              <a:t>zemn</a:t>
            </a:r>
            <a:r>
              <a:rPr lang="cs-CZ" sz="2200" b="1" dirty="0">
                <a:solidFill>
                  <a:schemeClr val="tx1"/>
                </a:solidFill>
                <a:latin typeface="Tahoma" pitchFamily="34" charset="0"/>
              </a:rPr>
              <a:t>í</a:t>
            </a:r>
            <a:r>
              <a:rPr lang="cs-CZ" sz="2200" b="1" dirty="0">
                <a:solidFill>
                  <a:schemeClr val="tx1"/>
                </a:solidFill>
                <a:latin typeface="Arial Unicode MS" pitchFamily="34" charset="-128"/>
              </a:rPr>
              <a:t> samospr</a:t>
            </a:r>
            <a:r>
              <a:rPr lang="cs-CZ" sz="2200" b="1" dirty="0">
                <a:solidFill>
                  <a:schemeClr val="tx1"/>
                </a:solidFill>
                <a:latin typeface="Tahoma" pitchFamily="34" charset="0"/>
              </a:rPr>
              <a:t>á</a:t>
            </a:r>
            <a:r>
              <a:rPr lang="cs-CZ" sz="2200" b="1" dirty="0">
                <a:solidFill>
                  <a:schemeClr val="tx1"/>
                </a:solidFill>
                <a:latin typeface="Arial Unicode MS" pitchFamily="34" charset="-128"/>
              </a:rPr>
              <a:t>vn</a:t>
            </a:r>
            <a:r>
              <a:rPr lang="cs-CZ" sz="2200" b="1" dirty="0">
                <a:solidFill>
                  <a:schemeClr val="tx1"/>
                </a:solidFill>
                <a:latin typeface="Tahoma" pitchFamily="34" charset="0"/>
              </a:rPr>
              <a:t>é</a:t>
            </a:r>
            <a:r>
              <a:rPr lang="cs-CZ" sz="2200" b="1" dirty="0">
                <a:solidFill>
                  <a:schemeClr val="tx1"/>
                </a:solidFill>
                <a:latin typeface="Arial Unicode MS" pitchFamily="34" charset="-128"/>
              </a:rPr>
              <a:t> celky a jejich org</a:t>
            </a:r>
            <a:r>
              <a:rPr lang="cs-CZ" sz="2200" b="1" dirty="0">
                <a:solidFill>
                  <a:schemeClr val="tx1"/>
                </a:solidFill>
                <a:latin typeface="Tahoma" pitchFamily="34" charset="0"/>
              </a:rPr>
              <a:t>á</a:t>
            </a:r>
            <a:r>
              <a:rPr lang="cs-CZ" sz="2200" b="1" dirty="0">
                <a:solidFill>
                  <a:schemeClr val="tx1"/>
                </a:solidFill>
                <a:latin typeface="Arial Unicode MS" pitchFamily="34" charset="-128"/>
              </a:rPr>
              <a:t>ny</a:t>
            </a:r>
          </a:p>
          <a:p>
            <a:pPr algn="just">
              <a:lnSpc>
                <a:spcPct val="90000"/>
              </a:lnSpc>
              <a:spcBef>
                <a:spcPct val="30000"/>
              </a:spcBef>
              <a:defRPr/>
            </a:pPr>
            <a:r>
              <a:rPr lang="cs-CZ" sz="2200" dirty="0">
                <a:solidFill>
                  <a:schemeClr val="tx1"/>
                </a:solidFill>
                <a:latin typeface="Arial Unicode MS" pitchFamily="34" charset="-128"/>
              </a:rPr>
              <a:t>	c) </a:t>
            </a:r>
            <a:r>
              <a:rPr lang="cs-CZ" sz="2200" b="1" dirty="0">
                <a:solidFill>
                  <a:schemeClr val="tx1"/>
                </a:solidFill>
                <a:latin typeface="Arial Unicode MS" pitchFamily="34" charset="-128"/>
              </a:rPr>
              <a:t>veřejn</a:t>
            </a:r>
            <a:r>
              <a:rPr lang="cs-CZ" sz="2200" b="1" dirty="0">
                <a:solidFill>
                  <a:schemeClr val="tx1"/>
                </a:solidFill>
                <a:latin typeface="Tahoma" pitchFamily="34" charset="0"/>
              </a:rPr>
              <a:t>é</a:t>
            </a:r>
            <a:r>
              <a:rPr lang="cs-CZ" sz="2200" b="1" dirty="0">
                <a:solidFill>
                  <a:schemeClr val="tx1"/>
                </a:solidFill>
                <a:latin typeface="Arial Unicode MS" pitchFamily="34" charset="-128"/>
              </a:rPr>
              <a:t> instituce</a:t>
            </a:r>
            <a:endParaRPr lang="cs-CZ" sz="2200" dirty="0">
              <a:solidFill>
                <a:schemeClr val="tx1"/>
              </a:solidFill>
              <a:latin typeface="Arial Unicode MS" pitchFamily="34" charset="-128"/>
            </a:endParaRPr>
          </a:p>
        </p:txBody>
      </p:sp>
      <p:sp>
        <p:nvSpPr>
          <p:cNvPr id="37893" name="Rectangle 5"/>
          <p:cNvSpPr>
            <a:spLocks noChangeArrowheads="1"/>
          </p:cNvSpPr>
          <p:nvPr/>
        </p:nvSpPr>
        <p:spPr bwMode="auto">
          <a:xfrm>
            <a:off x="519113" y="3068638"/>
            <a:ext cx="8229600" cy="1008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eaLnBrk="0" hangingPunct="0">
              <a:spcBef>
                <a:spcPct val="20000"/>
              </a:spcBef>
              <a:buChar char="•"/>
              <a:defRPr sz="3200">
                <a:solidFill>
                  <a:schemeClr val="tx1"/>
                </a:solidFill>
                <a:latin typeface="Arial Unicode MS" pitchFamily="34" charset="-128"/>
              </a:defRPr>
            </a:lvl1pPr>
            <a:lvl2pPr marL="742950" indent="-285750" algn="l" eaLnBrk="0" hangingPunct="0">
              <a:spcBef>
                <a:spcPct val="20000"/>
              </a:spcBef>
              <a:buChar char="–"/>
              <a:defRPr sz="2800">
                <a:solidFill>
                  <a:schemeClr val="tx1"/>
                </a:solidFill>
                <a:latin typeface="Arial Unicode MS" pitchFamily="34" charset="-128"/>
              </a:defRPr>
            </a:lvl2pPr>
            <a:lvl3pPr marL="1143000" indent="-228600" algn="l" eaLnBrk="0" hangingPunct="0">
              <a:spcBef>
                <a:spcPct val="20000"/>
              </a:spcBef>
              <a:buChar char="•"/>
              <a:defRPr sz="2400">
                <a:solidFill>
                  <a:schemeClr val="tx1"/>
                </a:solidFill>
                <a:latin typeface="Arial Unicode MS" pitchFamily="34" charset="-128"/>
              </a:defRPr>
            </a:lvl3pPr>
            <a:lvl4pPr marL="1600200" indent="-228600" algn="l" eaLnBrk="0" hangingPunct="0">
              <a:spcBef>
                <a:spcPct val="20000"/>
              </a:spcBef>
              <a:buChar char="–"/>
              <a:defRPr sz="2000">
                <a:solidFill>
                  <a:schemeClr val="tx1"/>
                </a:solidFill>
                <a:latin typeface="Arial Unicode MS" pitchFamily="34" charset="-128"/>
              </a:defRPr>
            </a:lvl4pPr>
            <a:lvl5pPr marL="2057400" indent="-228600" algn="l" eaLnBrk="0" hangingPunct="0">
              <a:spcBef>
                <a:spcPct val="20000"/>
              </a:spcBef>
              <a:buChar char="»"/>
              <a:defRPr sz="2000">
                <a:solidFill>
                  <a:schemeClr val="tx1"/>
                </a:solidFill>
                <a:latin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Arial Unicode MS" pitchFamily="34" charset="-128"/>
              </a:defRPr>
            </a:lvl9pPr>
          </a:lstStyle>
          <a:p>
            <a:pPr eaLnBrk="1" hangingPunct="1">
              <a:lnSpc>
                <a:spcPct val="80000"/>
              </a:lnSpc>
              <a:buFontTx/>
              <a:buNone/>
            </a:pPr>
            <a:r>
              <a:rPr lang="cs-CZ" altLang="cs-CZ" sz="2400">
                <a:solidFill>
                  <a:srgbClr val="FFFF00"/>
                </a:solidFill>
                <a:ea typeface="Arial Unicode MS" pitchFamily="34" charset="-128"/>
                <a:cs typeface="Arial Unicode MS" pitchFamily="34" charset="-128"/>
              </a:rPr>
              <a:t>→ </a:t>
            </a:r>
            <a:r>
              <a:rPr lang="cs-CZ" altLang="cs-CZ" sz="2400" b="1">
                <a:solidFill>
                  <a:srgbClr val="FFFF00"/>
                </a:solidFill>
                <a:ea typeface="Arial Unicode MS" pitchFamily="34" charset="-128"/>
                <a:cs typeface="Arial Unicode MS" pitchFamily="34" charset="-128"/>
              </a:rPr>
              <a:t>povinn</a:t>
            </a:r>
            <a:r>
              <a:rPr lang="cs-CZ" altLang="cs-CZ" sz="2400" b="1">
                <a:solidFill>
                  <a:srgbClr val="FFFF00"/>
                </a:solidFill>
                <a:latin typeface="Tahoma" pitchFamily="34" charset="0"/>
                <a:ea typeface="Arial Unicode MS" pitchFamily="34" charset="-128"/>
                <a:cs typeface="Arial Unicode MS" pitchFamily="34" charset="-128"/>
              </a:rPr>
              <a:t>é</a:t>
            </a:r>
            <a:r>
              <a:rPr lang="cs-CZ" altLang="cs-CZ" sz="2400" b="1">
                <a:solidFill>
                  <a:srgbClr val="FFFF00"/>
                </a:solidFill>
                <a:ea typeface="Arial Unicode MS" pitchFamily="34" charset="-128"/>
                <a:cs typeface="Arial Unicode MS" pitchFamily="34" charset="-128"/>
              </a:rPr>
              <a:t> subjekty </a:t>
            </a:r>
            <a:r>
              <a:rPr lang="cs-CZ" altLang="cs-CZ" sz="2400" b="1">
                <a:solidFill>
                  <a:srgbClr val="FFFF00"/>
                </a:solidFill>
                <a:latin typeface="Tahoma" pitchFamily="34" charset="0"/>
                <a:ea typeface="Arial Unicode MS" pitchFamily="34" charset="-128"/>
                <a:cs typeface="Arial Unicode MS" pitchFamily="34" charset="-128"/>
              </a:rPr>
              <a:t>ú</a:t>
            </a:r>
            <a:r>
              <a:rPr lang="cs-CZ" altLang="cs-CZ" sz="2400" b="1">
                <a:solidFill>
                  <a:srgbClr val="FFFF00"/>
                </a:solidFill>
                <a:ea typeface="Arial Unicode MS" pitchFamily="34" charset="-128"/>
                <a:cs typeface="Arial Unicode MS" pitchFamily="34" charset="-128"/>
              </a:rPr>
              <a:t>pln</a:t>
            </a:r>
            <a:r>
              <a:rPr lang="cs-CZ" altLang="cs-CZ" sz="2400" b="1">
                <a:solidFill>
                  <a:srgbClr val="FFFF00"/>
                </a:solidFill>
                <a:latin typeface="Tahoma" pitchFamily="34" charset="0"/>
                <a:ea typeface="Arial Unicode MS" pitchFamily="34" charset="-128"/>
                <a:cs typeface="Arial Unicode MS" pitchFamily="34" charset="-128"/>
              </a:rPr>
              <a:t>é</a:t>
            </a:r>
            <a:r>
              <a:rPr lang="cs-CZ" altLang="cs-CZ" sz="2400" b="1">
                <a:solidFill>
                  <a:srgbClr val="FFFF00"/>
                </a:solidFill>
                <a:ea typeface="Arial Unicode MS" pitchFamily="34" charset="-128"/>
                <a:cs typeface="Arial Unicode MS" pitchFamily="34" charset="-128"/>
              </a:rPr>
              <a:t> informačn</a:t>
            </a:r>
            <a:r>
              <a:rPr lang="cs-CZ" altLang="cs-CZ" sz="2400" b="1">
                <a:solidFill>
                  <a:srgbClr val="FFFF00"/>
                </a:solidFill>
                <a:latin typeface="Tahoma" pitchFamily="34" charset="0"/>
                <a:ea typeface="Arial Unicode MS" pitchFamily="34" charset="-128"/>
                <a:cs typeface="Arial Unicode MS" pitchFamily="34" charset="-128"/>
              </a:rPr>
              <a:t>í</a:t>
            </a:r>
            <a:r>
              <a:rPr lang="cs-CZ" altLang="cs-CZ" sz="2400" b="1">
                <a:solidFill>
                  <a:srgbClr val="FFFF00"/>
                </a:solidFill>
                <a:ea typeface="Arial Unicode MS" pitchFamily="34" charset="-128"/>
                <a:cs typeface="Arial Unicode MS" pitchFamily="34" charset="-128"/>
              </a:rPr>
              <a:t> povinnosti</a:t>
            </a:r>
          </a:p>
          <a:p>
            <a:pPr eaLnBrk="1" hangingPunct="1">
              <a:lnSpc>
                <a:spcPct val="80000"/>
              </a:lnSpc>
              <a:buFontTx/>
              <a:buNone/>
            </a:pPr>
            <a:r>
              <a:rPr lang="cs-CZ" altLang="cs-CZ" sz="2000">
                <a:ea typeface="Arial Unicode MS" pitchFamily="34" charset="-128"/>
                <a:cs typeface="Arial Unicode MS" pitchFamily="34" charset="-128"/>
              </a:rPr>
              <a:t>	(srov. Rozsudek KS Praha 44 Ca 179/2002: </a:t>
            </a:r>
            <a:r>
              <a:rPr lang="cs-CZ" altLang="cs-CZ" sz="2000">
                <a:latin typeface="Tahoma" pitchFamily="34" charset="0"/>
                <a:ea typeface="Arial Unicode MS" pitchFamily="34" charset="-128"/>
                <a:cs typeface="Arial Unicode MS" pitchFamily="34" charset="-128"/>
              </a:rPr>
              <a:t>…„</a:t>
            </a:r>
            <a:r>
              <a:rPr lang="cs-CZ" altLang="cs-CZ" sz="2000" i="1">
                <a:ea typeface="Arial Unicode MS" pitchFamily="34" charset="-128"/>
                <a:cs typeface="Arial Unicode MS" pitchFamily="34" charset="-128"/>
              </a:rPr>
              <a:t>v</a:t>
            </a:r>
            <a:r>
              <a:rPr lang="cs-CZ" altLang="cs-CZ" sz="2000" i="1">
                <a:latin typeface="Tahoma" pitchFamily="34" charset="0"/>
                <a:ea typeface="Arial Unicode MS" pitchFamily="34" charset="-128"/>
                <a:cs typeface="Arial Unicode MS" pitchFamily="34" charset="-128"/>
              </a:rPr>
              <a:t>š</a:t>
            </a:r>
            <a:r>
              <a:rPr lang="cs-CZ" altLang="cs-CZ" sz="2000" i="1">
                <a:ea typeface="Arial Unicode MS" pitchFamily="34" charset="-128"/>
                <a:cs typeface="Arial Unicode MS" pitchFamily="34" charset="-128"/>
              </a:rPr>
              <a:t>e, co maj</a:t>
            </a:r>
            <a:r>
              <a:rPr lang="cs-CZ" altLang="cs-CZ" sz="2000" i="1">
                <a:latin typeface="Tahoma" pitchFamily="34" charset="0"/>
                <a:ea typeface="Arial Unicode MS" pitchFamily="34" charset="-128"/>
                <a:cs typeface="Arial Unicode MS" pitchFamily="34" charset="-128"/>
              </a:rPr>
              <a:t>í</a:t>
            </a:r>
            <a:r>
              <a:rPr lang="cs-CZ" altLang="cs-CZ" sz="2000" i="1">
                <a:ea typeface="Arial Unicode MS" pitchFamily="34" charset="-128"/>
                <a:cs typeface="Arial Unicode MS" pitchFamily="34" charset="-128"/>
              </a:rPr>
              <a:t>, 	nebo by měly m</a:t>
            </a:r>
            <a:r>
              <a:rPr lang="cs-CZ" altLang="cs-CZ" sz="2000" i="1">
                <a:latin typeface="Tahoma" pitchFamily="34" charset="0"/>
                <a:ea typeface="Arial Unicode MS" pitchFamily="34" charset="-128"/>
                <a:cs typeface="Arial Unicode MS" pitchFamily="34" charset="-128"/>
              </a:rPr>
              <a:t>í</a:t>
            </a:r>
            <a:r>
              <a:rPr lang="cs-CZ" altLang="cs-CZ" sz="2000" i="1">
                <a:ea typeface="Arial Unicode MS" pitchFamily="34" charset="-128"/>
                <a:cs typeface="Arial Unicode MS" pitchFamily="34" charset="-128"/>
              </a:rPr>
              <a:t>t</a:t>
            </a:r>
            <a:r>
              <a:rPr lang="cs-CZ" altLang="cs-CZ" sz="2000">
                <a:latin typeface="Tahoma" pitchFamily="34" charset="0"/>
                <a:ea typeface="Arial Unicode MS" pitchFamily="34" charset="-128"/>
                <a:cs typeface="Arial Unicode MS" pitchFamily="34" charset="-128"/>
              </a:rPr>
              <a:t>“</a:t>
            </a:r>
            <a:r>
              <a:rPr lang="cs-CZ" altLang="cs-CZ" sz="2000">
                <a:ea typeface="Arial Unicode MS" pitchFamily="34" charset="-128"/>
                <a:cs typeface="Arial Unicode MS" pitchFamily="34" charset="-128"/>
              </a:rPr>
              <a:t>)</a:t>
            </a:r>
          </a:p>
          <a:p>
            <a:pPr eaLnBrk="1" hangingPunct="1">
              <a:lnSpc>
                <a:spcPct val="80000"/>
              </a:lnSpc>
              <a:buFontTx/>
              <a:buNone/>
            </a:pPr>
            <a:endParaRPr lang="cs-CZ" altLang="cs-CZ" sz="2000"/>
          </a:p>
        </p:txBody>
      </p:sp>
      <p:sp>
        <p:nvSpPr>
          <p:cNvPr id="37894" name="Rectangle 6"/>
          <p:cNvSpPr>
            <a:spLocks noChangeArrowheads="1"/>
          </p:cNvSpPr>
          <p:nvPr/>
        </p:nvSpPr>
        <p:spPr bwMode="auto">
          <a:xfrm>
            <a:off x="539750" y="4367213"/>
            <a:ext cx="8229600" cy="13652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eaLnBrk="0" hangingPunct="0">
              <a:spcBef>
                <a:spcPct val="20000"/>
              </a:spcBef>
              <a:buChar char="•"/>
              <a:defRPr sz="3200">
                <a:solidFill>
                  <a:schemeClr val="tx1"/>
                </a:solidFill>
                <a:latin typeface="Arial Unicode MS" pitchFamily="34" charset="-128"/>
              </a:defRPr>
            </a:lvl1pPr>
            <a:lvl2pPr marL="742950" indent="-285750" algn="l" eaLnBrk="0" hangingPunct="0">
              <a:spcBef>
                <a:spcPct val="20000"/>
              </a:spcBef>
              <a:buChar char="–"/>
              <a:defRPr sz="2800">
                <a:solidFill>
                  <a:schemeClr val="tx1"/>
                </a:solidFill>
                <a:latin typeface="Arial Unicode MS" pitchFamily="34" charset="-128"/>
              </a:defRPr>
            </a:lvl2pPr>
            <a:lvl3pPr marL="1143000" indent="-228600" algn="l" eaLnBrk="0" hangingPunct="0">
              <a:spcBef>
                <a:spcPct val="20000"/>
              </a:spcBef>
              <a:buChar char="•"/>
              <a:defRPr sz="2400">
                <a:solidFill>
                  <a:schemeClr val="tx1"/>
                </a:solidFill>
                <a:latin typeface="Arial Unicode MS" pitchFamily="34" charset="-128"/>
              </a:defRPr>
            </a:lvl3pPr>
            <a:lvl4pPr marL="1600200" indent="-228600" algn="l" eaLnBrk="0" hangingPunct="0">
              <a:spcBef>
                <a:spcPct val="20000"/>
              </a:spcBef>
              <a:buChar char="–"/>
              <a:defRPr sz="2000">
                <a:solidFill>
                  <a:schemeClr val="tx1"/>
                </a:solidFill>
                <a:latin typeface="Arial Unicode MS" pitchFamily="34" charset="-128"/>
              </a:defRPr>
            </a:lvl4pPr>
            <a:lvl5pPr marL="2057400" indent="-228600" algn="l" eaLnBrk="0" hangingPunct="0">
              <a:spcBef>
                <a:spcPct val="20000"/>
              </a:spcBef>
              <a:buChar char="»"/>
              <a:defRPr sz="2000">
                <a:solidFill>
                  <a:schemeClr val="tx1"/>
                </a:solidFill>
                <a:latin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Arial Unicode MS" pitchFamily="34" charset="-128"/>
              </a:defRPr>
            </a:lvl9pPr>
          </a:lstStyle>
          <a:p>
            <a:pPr algn="just" eaLnBrk="1" hangingPunct="1">
              <a:lnSpc>
                <a:spcPct val="90000"/>
              </a:lnSpc>
              <a:spcBef>
                <a:spcPct val="30000"/>
              </a:spcBef>
              <a:buFontTx/>
              <a:buNone/>
            </a:pPr>
            <a:r>
              <a:rPr lang="cs-CZ" altLang="cs-CZ" sz="2200"/>
              <a:t>(2) Povinnými subjekty jsou d</a:t>
            </a:r>
            <a:r>
              <a:rPr lang="cs-CZ" altLang="cs-CZ" sz="2200">
                <a:latin typeface="Tahoma" pitchFamily="34" charset="0"/>
              </a:rPr>
              <a:t>á</a:t>
            </a:r>
            <a:r>
              <a:rPr lang="cs-CZ" altLang="cs-CZ" sz="2200"/>
              <a:t>le subjekty, kterým z</a:t>
            </a:r>
            <a:r>
              <a:rPr lang="cs-CZ" altLang="cs-CZ" sz="2200">
                <a:latin typeface="Tahoma" pitchFamily="34" charset="0"/>
              </a:rPr>
              <a:t>á</a:t>
            </a:r>
            <a:r>
              <a:rPr lang="cs-CZ" altLang="cs-CZ" sz="2200"/>
              <a:t>kon svěřil rozhodov</a:t>
            </a:r>
            <a:r>
              <a:rPr lang="cs-CZ" altLang="cs-CZ" sz="2200">
                <a:latin typeface="Tahoma" pitchFamily="34" charset="0"/>
              </a:rPr>
              <a:t>á</a:t>
            </a:r>
            <a:r>
              <a:rPr lang="cs-CZ" altLang="cs-CZ" sz="2200"/>
              <a:t>n</a:t>
            </a:r>
            <a:r>
              <a:rPr lang="cs-CZ" altLang="cs-CZ" sz="2200">
                <a:latin typeface="Tahoma" pitchFamily="34" charset="0"/>
              </a:rPr>
              <a:t>í</a:t>
            </a:r>
            <a:r>
              <a:rPr lang="cs-CZ" altLang="cs-CZ" sz="2200"/>
              <a:t> o pr</a:t>
            </a:r>
            <a:r>
              <a:rPr lang="cs-CZ" altLang="cs-CZ" sz="2200">
                <a:latin typeface="Tahoma" pitchFamily="34" charset="0"/>
              </a:rPr>
              <a:t>á</a:t>
            </a:r>
            <a:r>
              <a:rPr lang="cs-CZ" altLang="cs-CZ" sz="2200"/>
              <a:t>vech, pr</a:t>
            </a:r>
            <a:r>
              <a:rPr lang="cs-CZ" altLang="cs-CZ" sz="2200">
                <a:latin typeface="Tahoma" pitchFamily="34" charset="0"/>
              </a:rPr>
              <a:t>á</a:t>
            </a:r>
            <a:r>
              <a:rPr lang="cs-CZ" altLang="cs-CZ" sz="2200"/>
              <a:t>vem chr</a:t>
            </a:r>
            <a:r>
              <a:rPr lang="cs-CZ" altLang="cs-CZ" sz="2200">
                <a:latin typeface="Tahoma" pitchFamily="34" charset="0"/>
              </a:rPr>
              <a:t>á</a:t>
            </a:r>
            <a:r>
              <a:rPr lang="cs-CZ" altLang="cs-CZ" sz="2200"/>
              <a:t>něných z</a:t>
            </a:r>
            <a:r>
              <a:rPr lang="cs-CZ" altLang="cs-CZ" sz="2200">
                <a:latin typeface="Tahoma" pitchFamily="34" charset="0"/>
              </a:rPr>
              <a:t>á</a:t>
            </a:r>
            <a:r>
              <a:rPr lang="cs-CZ" altLang="cs-CZ" sz="2200"/>
              <a:t>jmech nebo povinnostech osob v oblasti veřejn</a:t>
            </a:r>
            <a:r>
              <a:rPr lang="cs-CZ" altLang="cs-CZ" sz="2200">
                <a:latin typeface="Tahoma" pitchFamily="34" charset="0"/>
              </a:rPr>
              <a:t>é</a:t>
            </a:r>
            <a:r>
              <a:rPr lang="cs-CZ" altLang="cs-CZ" sz="2200"/>
              <a:t> spr</a:t>
            </a:r>
            <a:r>
              <a:rPr lang="cs-CZ" altLang="cs-CZ" sz="2200">
                <a:latin typeface="Tahoma" pitchFamily="34" charset="0"/>
              </a:rPr>
              <a:t>á</a:t>
            </a:r>
            <a:r>
              <a:rPr lang="cs-CZ" altLang="cs-CZ" sz="2200"/>
              <a:t>vy, a to pouze v </a:t>
            </a:r>
            <a:r>
              <a:rPr lang="cs-CZ" altLang="cs-CZ" sz="2200" u="sng"/>
              <a:t>rozsahu t</a:t>
            </a:r>
            <a:r>
              <a:rPr lang="cs-CZ" altLang="cs-CZ" sz="2200" u="sng">
                <a:latin typeface="Tahoma" pitchFamily="34" charset="0"/>
              </a:rPr>
              <a:t>é</a:t>
            </a:r>
            <a:r>
              <a:rPr lang="cs-CZ" altLang="cs-CZ" sz="2200" u="sng"/>
              <a:t>to jejich rozhodovac</a:t>
            </a:r>
            <a:r>
              <a:rPr lang="cs-CZ" altLang="cs-CZ" sz="2200" u="sng">
                <a:latin typeface="Tahoma" pitchFamily="34" charset="0"/>
              </a:rPr>
              <a:t>í</a:t>
            </a:r>
            <a:r>
              <a:rPr lang="cs-CZ" altLang="cs-CZ" sz="2200" u="sng"/>
              <a:t> činnosti</a:t>
            </a:r>
            <a:r>
              <a:rPr lang="cs-CZ" altLang="cs-CZ" sz="2200"/>
              <a:t>.</a:t>
            </a:r>
          </a:p>
        </p:txBody>
      </p:sp>
    </p:spTree>
  </p:cSld>
  <p:clrMapOvr>
    <a:masterClrMapping/>
  </p:clrMapOvr>
  <p:transition spd="med">
    <p:cut/>
    <p:sndAc>
      <p:stSnd>
        <p:snd r:embed="rId2" name="arrow.wav"/>
      </p:stSnd>
    </p:sndAc>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277813" y="188913"/>
            <a:ext cx="8686800" cy="1008062"/>
          </a:xfrm>
        </p:spPr>
        <p:txBody>
          <a:bodyPr/>
          <a:lstStyle/>
          <a:p>
            <a:pPr eaLnBrk="1" hangingPunct="1"/>
            <a:r>
              <a:rPr lang="cs-CZ" altLang="cs-CZ" b="1" smtClean="0">
                <a:solidFill>
                  <a:srgbClr val="CC0000"/>
                </a:solidFill>
                <a:latin typeface="Arial" charset="0"/>
                <a:cs typeface="Arial" charset="0"/>
              </a:rPr>
              <a:t>Působnost povinného subjektu</a:t>
            </a:r>
          </a:p>
        </p:txBody>
      </p:sp>
      <p:sp>
        <p:nvSpPr>
          <p:cNvPr id="372739" name="Rectangle 3"/>
          <p:cNvSpPr>
            <a:spLocks noChangeArrowheads="1"/>
          </p:cNvSpPr>
          <p:nvPr/>
        </p:nvSpPr>
        <p:spPr bwMode="auto">
          <a:xfrm>
            <a:off x="539750" y="3292475"/>
            <a:ext cx="8208963" cy="2538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defRPr/>
            </a:pPr>
            <a:r>
              <a:rPr lang="cs-CZ" sz="2700" i="1" dirty="0">
                <a:solidFill>
                  <a:schemeClr val="tx1"/>
                </a:solidFill>
                <a:cs typeface="+mn-cs"/>
              </a:rPr>
              <a:t>Jestliže správní orgán měl v rámci své zákonem stanovené činnosti měl informace objektivně k dispozici, nepochybně se jednalo o informace,   které byly v jeho působnosti.</a:t>
            </a:r>
          </a:p>
          <a:p>
            <a:pPr algn="l">
              <a:defRPr/>
            </a:pPr>
            <a:endParaRPr lang="cs-CZ" sz="2700" i="1" dirty="0">
              <a:solidFill>
                <a:schemeClr val="tx1"/>
              </a:solidFill>
              <a:effectLst>
                <a:outerShdw blurRad="38100" dist="38100" dir="2700000" algn="tl">
                  <a:srgbClr val="000000"/>
                </a:outerShdw>
              </a:effectLst>
              <a:cs typeface="+mn-cs"/>
            </a:endParaRPr>
          </a:p>
          <a:p>
            <a:pPr algn="l">
              <a:defRPr/>
            </a:pPr>
            <a:r>
              <a:rPr lang="cs-CZ" sz="2400" dirty="0">
                <a:solidFill>
                  <a:schemeClr val="tx1"/>
                </a:solidFill>
                <a:cs typeface="+mn-cs"/>
              </a:rPr>
              <a:t>(obdobně rozsudek NSS z 7. 5. 2009, 1 As 29/2009)</a:t>
            </a:r>
          </a:p>
        </p:txBody>
      </p:sp>
      <p:sp>
        <p:nvSpPr>
          <p:cNvPr id="38916" name="Rectangle 4"/>
          <p:cNvSpPr>
            <a:spLocks noChangeArrowheads="1"/>
          </p:cNvSpPr>
          <p:nvPr/>
        </p:nvSpPr>
        <p:spPr bwMode="auto">
          <a:xfrm>
            <a:off x="2268538" y="1492250"/>
            <a:ext cx="6551612"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Arial Unicode MS" pitchFamily="34" charset="-128"/>
              </a:defRPr>
            </a:lvl1pPr>
            <a:lvl2pPr marL="742950" indent="-285750" algn="l" eaLnBrk="0" hangingPunct="0">
              <a:spcBef>
                <a:spcPct val="20000"/>
              </a:spcBef>
              <a:buChar char="–"/>
              <a:defRPr sz="2800">
                <a:solidFill>
                  <a:schemeClr val="tx1"/>
                </a:solidFill>
                <a:latin typeface="Arial Unicode MS" pitchFamily="34" charset="-128"/>
              </a:defRPr>
            </a:lvl2pPr>
            <a:lvl3pPr marL="1143000" indent="-228600" algn="l" eaLnBrk="0" hangingPunct="0">
              <a:spcBef>
                <a:spcPct val="20000"/>
              </a:spcBef>
              <a:buChar char="•"/>
              <a:defRPr sz="2400">
                <a:solidFill>
                  <a:schemeClr val="tx1"/>
                </a:solidFill>
                <a:latin typeface="Arial Unicode MS" pitchFamily="34" charset="-128"/>
              </a:defRPr>
            </a:lvl3pPr>
            <a:lvl4pPr marL="1600200" indent="-228600" algn="l" eaLnBrk="0" hangingPunct="0">
              <a:spcBef>
                <a:spcPct val="20000"/>
              </a:spcBef>
              <a:buChar char="–"/>
              <a:defRPr sz="2000">
                <a:solidFill>
                  <a:schemeClr val="tx1"/>
                </a:solidFill>
                <a:latin typeface="Arial Unicode MS" pitchFamily="34" charset="-128"/>
              </a:defRPr>
            </a:lvl4pPr>
            <a:lvl5pPr marL="2057400" indent="-228600" algn="l" eaLnBrk="0" hangingPunct="0">
              <a:spcBef>
                <a:spcPct val="20000"/>
              </a:spcBef>
              <a:buChar char="»"/>
              <a:defRPr sz="2000">
                <a:solidFill>
                  <a:schemeClr val="tx1"/>
                </a:solidFill>
                <a:latin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Arial Unicode MS" pitchFamily="34" charset="-128"/>
              </a:defRPr>
            </a:lvl9pPr>
          </a:lstStyle>
          <a:p>
            <a:pPr eaLnBrk="1" hangingPunct="1">
              <a:spcBef>
                <a:spcPct val="0"/>
              </a:spcBef>
              <a:buFontTx/>
              <a:buNone/>
            </a:pPr>
            <a:r>
              <a:rPr lang="cs-CZ" altLang="cs-CZ" sz="2400" b="1">
                <a:solidFill>
                  <a:srgbClr val="FFFF00"/>
                </a:solidFill>
              </a:rPr>
              <a:t>Rozsudek NSS</a:t>
            </a:r>
            <a:r>
              <a:rPr lang="cs-CZ" altLang="cs-CZ" sz="2400" b="1">
                <a:solidFill>
                  <a:srgbClr val="FFFF00"/>
                </a:solidFill>
                <a:latin typeface="Tahoma" pitchFamily="34" charset="0"/>
              </a:rPr>
              <a:t> z 29</a:t>
            </a:r>
            <a:r>
              <a:rPr lang="cs-CZ" altLang="cs-CZ" sz="2400" b="1">
                <a:solidFill>
                  <a:srgbClr val="FFFF00"/>
                </a:solidFill>
              </a:rPr>
              <a:t>. 7. 2009, 1 A</a:t>
            </a:r>
            <a:r>
              <a:rPr lang="cs-CZ" altLang="cs-CZ" sz="2400" b="1">
                <a:solidFill>
                  <a:srgbClr val="FFFF00"/>
                </a:solidFill>
                <a:latin typeface="Tahoma" pitchFamily="34" charset="0"/>
              </a:rPr>
              <a:t>s</a:t>
            </a:r>
            <a:r>
              <a:rPr lang="cs-CZ" altLang="cs-CZ" sz="2400" b="1">
                <a:solidFill>
                  <a:srgbClr val="FFFF00"/>
                </a:solidFill>
              </a:rPr>
              <a:t> 98/2008</a:t>
            </a:r>
          </a:p>
          <a:p>
            <a:pPr eaLnBrk="1" hangingPunct="1">
              <a:spcBef>
                <a:spcPct val="0"/>
              </a:spcBef>
              <a:buFontTx/>
              <a:buNone/>
            </a:pPr>
            <a:r>
              <a:rPr lang="cs-CZ" altLang="cs-CZ" sz="2400">
                <a:solidFill>
                  <a:srgbClr val="FFFF00"/>
                </a:solidFill>
              </a:rPr>
              <a:t>(1944</a:t>
            </a:r>
            <a:r>
              <a:rPr lang="cs-CZ" altLang="cs-CZ" sz="2400">
                <a:solidFill>
                  <a:srgbClr val="FFFF00"/>
                </a:solidFill>
                <a:latin typeface="Arial" charset="0"/>
              </a:rPr>
              <a:t>/2009 Sb. NSS)</a:t>
            </a:r>
            <a:endParaRPr lang="cs-CZ" altLang="cs-CZ" sz="2400">
              <a:solidFill>
                <a:srgbClr val="FFFF00"/>
              </a:solidFill>
            </a:endParaRPr>
          </a:p>
          <a:p>
            <a:pPr eaLnBrk="1" hangingPunct="1">
              <a:spcBef>
                <a:spcPts val="1800"/>
              </a:spcBef>
              <a:buFontTx/>
              <a:buNone/>
            </a:pPr>
            <a:r>
              <a:rPr lang="cs-CZ" altLang="cs-CZ" sz="2400"/>
              <a:t>Žadatel </a:t>
            </a:r>
            <a:r>
              <a:rPr lang="cs-CZ" altLang="cs-CZ" sz="2400">
                <a:latin typeface="Tahoma" pitchFamily="34" charset="0"/>
              </a:rPr>
              <a:t>proti Policii ČR, Správě hl. m. Prahy</a:t>
            </a:r>
          </a:p>
        </p:txBody>
      </p:sp>
      <p:pic>
        <p:nvPicPr>
          <p:cNvPr id="38917" name="Picture 5" descr="sbirka_2004_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1268413"/>
            <a:ext cx="1293812" cy="170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cut/>
    <p:sndAc>
      <p:stSnd>
        <p:snd r:embed="rId2" name="arrow.wav"/>
      </p:stSnd>
    </p:sndAc>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241300" y="342900"/>
            <a:ext cx="8578850" cy="925513"/>
          </a:xfrm>
        </p:spPr>
        <p:txBody>
          <a:bodyPr/>
          <a:lstStyle/>
          <a:p>
            <a:pPr eaLnBrk="1" hangingPunct="1"/>
            <a:r>
              <a:rPr lang="cs-CZ" altLang="cs-CZ" sz="4300" b="1" smtClean="0">
                <a:solidFill>
                  <a:srgbClr val="CC0000"/>
                </a:solidFill>
                <a:latin typeface="Arial" panose="020B0604020202020204" pitchFamily="34" charset="0"/>
                <a:cs typeface="Arial" panose="020B0604020202020204" pitchFamily="34" charset="0"/>
              </a:rPr>
              <a:t>Neexistující informace</a:t>
            </a:r>
          </a:p>
        </p:txBody>
      </p:sp>
      <p:sp>
        <p:nvSpPr>
          <p:cNvPr id="36867" name="Rectangle 3"/>
          <p:cNvSpPr>
            <a:spLocks noGrp="1" noChangeArrowheads="1"/>
          </p:cNvSpPr>
          <p:nvPr>
            <p:ph type="body" idx="1"/>
          </p:nvPr>
        </p:nvSpPr>
        <p:spPr>
          <a:xfrm>
            <a:off x="539750" y="1340768"/>
            <a:ext cx="8064698" cy="4967288"/>
          </a:xfrm>
        </p:spPr>
        <p:txBody>
          <a:bodyPr/>
          <a:lstStyle/>
          <a:p>
            <a:pPr eaLnBrk="1" hangingPunct="1">
              <a:spcBef>
                <a:spcPts val="1200"/>
              </a:spcBef>
              <a:buFontTx/>
              <a:buNone/>
              <a:defRPr/>
            </a:pPr>
            <a:r>
              <a:rPr lang="cs-CZ" altLang="cs-CZ" sz="2800" b="1" dirty="0" smtClean="0">
                <a:solidFill>
                  <a:srgbClr val="FFFF00"/>
                </a:solidFill>
                <a:latin typeface="Arial" panose="020B0604020202020204" pitchFamily="34" charset="0"/>
                <a:cs typeface="Arial" panose="020B0604020202020204" pitchFamily="34" charset="0"/>
              </a:rPr>
              <a:t>Rozsudek  NSS  z  2.4.2008, 2 As 71/2007</a:t>
            </a:r>
          </a:p>
          <a:p>
            <a:pPr marL="0" indent="0">
              <a:spcBef>
                <a:spcPts val="1200"/>
              </a:spcBef>
              <a:buFontTx/>
              <a:buNone/>
              <a:defRPr/>
            </a:pPr>
            <a:r>
              <a:rPr lang="cs-CZ" sz="2800" i="1" dirty="0" smtClean="0">
                <a:latin typeface="Arial" panose="020B0604020202020204" pitchFamily="34" charset="0"/>
                <a:cs typeface="Arial" panose="020B0604020202020204" pitchFamily="34" charset="0"/>
              </a:rPr>
              <a:t>Poskytnutí </a:t>
            </a:r>
            <a:r>
              <a:rPr lang="cs-CZ" sz="2800" i="1" dirty="0">
                <a:latin typeface="Arial" panose="020B0604020202020204" pitchFamily="34" charset="0"/>
                <a:cs typeface="Arial" panose="020B0604020202020204" pitchFamily="34" charset="0"/>
              </a:rPr>
              <a:t>informace lze odmítnout nejen </a:t>
            </a:r>
            <a:r>
              <a:rPr lang="cs-CZ" sz="2800" i="1" dirty="0" smtClean="0">
                <a:latin typeface="Arial" panose="020B0604020202020204" pitchFamily="34" charset="0"/>
                <a:cs typeface="Arial" panose="020B0604020202020204" pitchFamily="34" charset="0"/>
              </a:rPr>
              <a:t>z </a:t>
            </a:r>
            <a:r>
              <a:rPr lang="cs-CZ" sz="2800" i="1" dirty="0">
                <a:latin typeface="Arial" panose="020B0604020202020204" pitchFamily="34" charset="0"/>
                <a:cs typeface="Arial" panose="020B0604020202020204" pitchFamily="34" charset="0"/>
              </a:rPr>
              <a:t>důvodů </a:t>
            </a:r>
            <a:r>
              <a:rPr lang="cs-CZ" sz="2800" i="1" dirty="0" smtClean="0">
                <a:latin typeface="Arial" panose="020B0604020202020204" pitchFamily="34" charset="0"/>
                <a:cs typeface="Arial" panose="020B0604020202020204" pitchFamily="34" charset="0"/>
              </a:rPr>
              <a:t>právních, ale i </a:t>
            </a:r>
            <a:r>
              <a:rPr lang="cs-CZ" sz="2800" i="1" dirty="0">
                <a:latin typeface="Arial" panose="020B0604020202020204" pitchFamily="34" charset="0"/>
                <a:cs typeface="Arial" panose="020B0604020202020204" pitchFamily="34" charset="0"/>
              </a:rPr>
              <a:t>z důvodů faktických, </a:t>
            </a:r>
            <a:r>
              <a:rPr lang="cs-CZ" sz="2800" i="1" dirty="0" smtClean="0">
                <a:latin typeface="Arial" panose="020B0604020202020204" pitchFamily="34" charset="0"/>
                <a:cs typeface="Arial" panose="020B0604020202020204" pitchFamily="34" charset="0"/>
              </a:rPr>
              <a:t>     které </a:t>
            </a:r>
            <a:r>
              <a:rPr lang="cs-CZ" sz="2800" i="1" dirty="0">
                <a:latin typeface="Arial" panose="020B0604020202020204" pitchFamily="34" charset="0"/>
                <a:cs typeface="Arial" panose="020B0604020202020204" pitchFamily="34" charset="0"/>
              </a:rPr>
              <a:t>v zákoně </a:t>
            </a:r>
            <a:r>
              <a:rPr lang="cs-CZ" sz="2800" i="1" dirty="0" smtClean="0">
                <a:latin typeface="Arial" panose="020B0604020202020204" pitchFamily="34" charset="0"/>
                <a:cs typeface="Arial" panose="020B0604020202020204" pitchFamily="34" charset="0"/>
              </a:rPr>
              <a:t>vyjmenovány </a:t>
            </a:r>
            <a:r>
              <a:rPr lang="cs-CZ" sz="2800" i="1" dirty="0">
                <a:latin typeface="Arial" panose="020B0604020202020204" pitchFamily="34" charset="0"/>
                <a:cs typeface="Arial" panose="020B0604020202020204" pitchFamily="34" charset="0"/>
              </a:rPr>
              <a:t>nejsou.</a:t>
            </a:r>
          </a:p>
          <a:p>
            <a:pPr marL="0" indent="0">
              <a:spcBef>
                <a:spcPts val="1200"/>
              </a:spcBef>
              <a:buFontTx/>
              <a:buNone/>
              <a:defRPr/>
            </a:pPr>
            <a:r>
              <a:rPr lang="cs-CZ" sz="2800" i="1" dirty="0">
                <a:latin typeface="Arial" panose="020B0604020202020204" pitchFamily="34" charset="0"/>
                <a:cs typeface="Arial" panose="020B0604020202020204" pitchFamily="34" charset="0"/>
              </a:rPr>
              <a:t>Zprávu o tom, že informaci nelze poskytnout z faktických příčin, je </a:t>
            </a:r>
            <a:r>
              <a:rPr lang="cs-CZ" sz="2800" i="1" dirty="0" smtClean="0">
                <a:latin typeface="Arial" panose="020B0604020202020204" pitchFamily="34" charset="0"/>
                <a:cs typeface="Arial" panose="020B0604020202020204" pitchFamily="34" charset="0"/>
              </a:rPr>
              <a:t>nutno </a:t>
            </a:r>
            <a:r>
              <a:rPr lang="cs-CZ" sz="2800" i="1" dirty="0">
                <a:latin typeface="Arial" panose="020B0604020202020204" pitchFamily="34" charset="0"/>
                <a:cs typeface="Arial" panose="020B0604020202020204" pitchFamily="34" charset="0"/>
              </a:rPr>
              <a:t>vnímat jako </a:t>
            </a:r>
            <a:r>
              <a:rPr lang="cs-CZ" sz="2800" i="1" dirty="0" smtClean="0">
                <a:latin typeface="Arial" panose="020B0604020202020204" pitchFamily="34" charset="0"/>
                <a:cs typeface="Arial" panose="020B0604020202020204" pitchFamily="34" charset="0"/>
              </a:rPr>
              <a:t>rozhodnutí o odmítnutí </a:t>
            </a:r>
            <a:r>
              <a:rPr lang="cs-CZ" sz="2800" i="1" dirty="0">
                <a:latin typeface="Arial" panose="020B0604020202020204" pitchFamily="34" charset="0"/>
                <a:cs typeface="Arial" panose="020B0604020202020204" pitchFamily="34" charset="0"/>
              </a:rPr>
              <a:t>žádosti, nikoli jako </a:t>
            </a:r>
            <a:r>
              <a:rPr lang="cs-CZ" sz="2800" i="1" dirty="0" smtClean="0">
                <a:latin typeface="Arial" panose="020B0604020202020204" pitchFamily="34" charset="0"/>
                <a:cs typeface="Arial" panose="020B0604020202020204" pitchFamily="34" charset="0"/>
              </a:rPr>
              <a:t>vyhovění žádosti (pravdivou) odpovědí.</a:t>
            </a:r>
            <a:endParaRPr lang="cs-CZ" sz="2800" i="1" dirty="0">
              <a:latin typeface="Arial" panose="020B0604020202020204" pitchFamily="34" charset="0"/>
              <a:cs typeface="Arial" panose="020B0604020202020204" pitchFamily="34" charset="0"/>
            </a:endParaRPr>
          </a:p>
          <a:p>
            <a:pPr marL="0" indent="0" eaLnBrk="1" hangingPunct="1">
              <a:spcBef>
                <a:spcPts val="1800"/>
              </a:spcBef>
              <a:buFontTx/>
              <a:buNone/>
              <a:defRPr/>
            </a:pPr>
            <a:r>
              <a:rPr lang="cs-CZ" sz="2800" dirty="0" smtClean="0"/>
              <a:t>Opačně rozsudek MS Praha z 6.11.2014</a:t>
            </a:r>
            <a:r>
              <a:rPr lang="cs-CZ" sz="2800" dirty="0"/>
              <a:t>, </a:t>
            </a:r>
            <a:r>
              <a:rPr lang="cs-CZ" sz="2800" dirty="0" smtClean="0"/>
              <a:t>3 </a:t>
            </a:r>
            <a:r>
              <a:rPr lang="cs-CZ" sz="2800" dirty="0"/>
              <a:t>A </a:t>
            </a:r>
            <a:r>
              <a:rPr lang="cs-CZ" sz="2800" dirty="0" smtClean="0"/>
              <a:t>21/2012-29: </a:t>
            </a:r>
            <a:r>
              <a:rPr lang="cs-CZ" sz="2800" i="1" dirty="0" smtClean="0"/>
              <a:t>lze vyhovět poskytnutím doprovodné informace o neexistenci informace dle § 3/6</a:t>
            </a:r>
            <a:endParaRPr lang="cs-CZ" altLang="cs-CZ" sz="2800" i="1" dirty="0" smtClean="0">
              <a:latin typeface="Arial" panose="020B0604020202020204" pitchFamily="34" charset="0"/>
              <a:cs typeface="Arial" panose="020B0604020202020204" pitchFamily="34" charset="0"/>
            </a:endParaRPr>
          </a:p>
        </p:txBody>
      </p:sp>
    </p:spTree>
  </p:cSld>
  <p:clrMapOvr>
    <a:masterClrMapping/>
  </p:clrMapOvr>
  <p:transition spd="med">
    <p:cut/>
    <p:sndAc>
      <p:stSnd>
        <p:snd r:embed="rId2" name="arrow.wav"/>
      </p:stSnd>
    </p:sndAc>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6"/>
          <p:cNvSpPr>
            <a:spLocks noGrp="1" noChangeArrowheads="1"/>
          </p:cNvSpPr>
          <p:nvPr>
            <p:ph type="title"/>
          </p:nvPr>
        </p:nvSpPr>
        <p:spPr>
          <a:xfrm>
            <a:off x="323850" y="44450"/>
            <a:ext cx="8640763" cy="1214438"/>
          </a:xfrm>
        </p:spPr>
        <p:txBody>
          <a:bodyPr/>
          <a:lstStyle/>
          <a:p>
            <a:pPr eaLnBrk="1" hangingPunct="1">
              <a:lnSpc>
                <a:spcPct val="130000"/>
              </a:lnSpc>
              <a:spcBef>
                <a:spcPts val="600"/>
              </a:spcBef>
              <a:spcAft>
                <a:spcPct val="30000"/>
              </a:spcAft>
            </a:pPr>
            <a:r>
              <a:rPr lang="cs-CZ" altLang="cs-CZ" sz="3600" b="1" dirty="0" smtClean="0">
                <a:solidFill>
                  <a:srgbClr val="CC0000"/>
                </a:solidFill>
                <a:latin typeface="Arial" charset="0"/>
                <a:cs typeface="Arial" charset="0"/>
              </a:rPr>
              <a:t>Ústavní princip publicity správy</a:t>
            </a:r>
            <a:r>
              <a:rPr lang="cs-CZ" altLang="cs-CZ" sz="3600" dirty="0" smtClean="0">
                <a:solidFill>
                  <a:srgbClr val="CC0000"/>
                </a:solidFill>
                <a:latin typeface="Arial" charset="0"/>
                <a:cs typeface="Arial" charset="0"/>
              </a:rPr>
              <a:t/>
            </a:r>
            <a:br>
              <a:rPr lang="cs-CZ" altLang="cs-CZ" sz="3600" dirty="0" smtClean="0">
                <a:solidFill>
                  <a:srgbClr val="CC0000"/>
                </a:solidFill>
                <a:latin typeface="Arial" charset="0"/>
                <a:cs typeface="Arial" charset="0"/>
              </a:rPr>
            </a:br>
            <a:r>
              <a:rPr lang="cs-CZ" altLang="cs-CZ" sz="3000" b="1" dirty="0" smtClean="0">
                <a:solidFill>
                  <a:srgbClr val="FFFF00"/>
                </a:solidFill>
                <a:latin typeface="Arial" charset="0"/>
                <a:cs typeface="Arial" charset="0"/>
              </a:rPr>
              <a:t>Listina základních práv a svobod</a:t>
            </a:r>
          </a:p>
        </p:txBody>
      </p:sp>
      <p:sp>
        <p:nvSpPr>
          <p:cNvPr id="15363" name="Rectangle 27"/>
          <p:cNvSpPr>
            <a:spLocks noGrp="1" noChangeArrowheads="1"/>
          </p:cNvSpPr>
          <p:nvPr>
            <p:ph type="body" sz="half" idx="1"/>
          </p:nvPr>
        </p:nvSpPr>
        <p:spPr>
          <a:xfrm>
            <a:off x="250825" y="1412875"/>
            <a:ext cx="4244975" cy="5373688"/>
          </a:xfrm>
          <a:ln>
            <a:solidFill>
              <a:srgbClr val="FFFFFF"/>
            </a:solidFill>
            <a:miter lim="800000"/>
            <a:headEnd/>
            <a:tailEnd/>
          </a:ln>
        </p:spPr>
        <p:txBody>
          <a:bodyPr/>
          <a:lstStyle/>
          <a:p>
            <a:pPr eaLnBrk="1" hangingPunct="1">
              <a:lnSpc>
                <a:spcPct val="80000"/>
              </a:lnSpc>
              <a:buFontTx/>
              <a:buNone/>
            </a:pPr>
            <a:r>
              <a:rPr lang="cs-CZ" altLang="cs-CZ" sz="1800" b="1" dirty="0" smtClean="0">
                <a:latin typeface="Arial" charset="0"/>
                <a:cs typeface="Arial" charset="0"/>
              </a:rPr>
              <a:t>Čl. 17</a:t>
            </a:r>
            <a:r>
              <a:rPr lang="cs-CZ" altLang="cs-CZ" sz="1800" dirty="0" smtClean="0">
                <a:latin typeface="Arial" charset="0"/>
                <a:cs typeface="Arial" charset="0"/>
              </a:rPr>
              <a:t> politické právo, ale též záruka zákonnosti a vnější kontroly moci</a:t>
            </a:r>
          </a:p>
          <a:p>
            <a:pPr eaLnBrk="1" hangingPunct="1">
              <a:lnSpc>
                <a:spcPct val="80000"/>
              </a:lnSpc>
              <a:buFontTx/>
              <a:buNone/>
            </a:pPr>
            <a:endParaRPr lang="cs-CZ" altLang="cs-CZ" sz="1800" dirty="0" smtClean="0">
              <a:latin typeface="Arial" charset="0"/>
              <a:cs typeface="Arial" charset="0"/>
            </a:endParaRPr>
          </a:p>
          <a:p>
            <a:pPr eaLnBrk="1" hangingPunct="1">
              <a:lnSpc>
                <a:spcPct val="80000"/>
              </a:lnSpc>
              <a:buFontTx/>
              <a:buNone/>
            </a:pPr>
            <a:r>
              <a:rPr lang="cs-CZ" altLang="cs-CZ" sz="1800" dirty="0" smtClean="0">
                <a:latin typeface="Arial" charset="0"/>
                <a:cs typeface="Arial" charset="0"/>
              </a:rPr>
              <a:t>(1) Svoboda projevu a </a:t>
            </a:r>
            <a:r>
              <a:rPr lang="cs-CZ" altLang="cs-CZ" sz="1800" b="1" dirty="0" smtClean="0">
                <a:latin typeface="Arial" charset="0"/>
                <a:cs typeface="Arial" charset="0"/>
              </a:rPr>
              <a:t>právo na informace jsou zaručeny</a:t>
            </a:r>
            <a:r>
              <a:rPr lang="cs-CZ" altLang="cs-CZ" sz="1800" dirty="0" smtClean="0">
                <a:latin typeface="Arial" charset="0"/>
                <a:cs typeface="Arial" charset="0"/>
              </a:rPr>
              <a:t>.</a:t>
            </a:r>
          </a:p>
          <a:p>
            <a:pPr eaLnBrk="1" hangingPunct="1">
              <a:lnSpc>
                <a:spcPct val="80000"/>
              </a:lnSpc>
              <a:buFontTx/>
              <a:buNone/>
            </a:pPr>
            <a:r>
              <a:rPr lang="cs-CZ" altLang="cs-CZ" sz="1800" dirty="0" smtClean="0">
                <a:latin typeface="Arial" charset="0"/>
                <a:cs typeface="Arial" charset="0"/>
              </a:rPr>
              <a:t> </a:t>
            </a:r>
          </a:p>
          <a:p>
            <a:pPr eaLnBrk="1" hangingPunct="1">
              <a:lnSpc>
                <a:spcPct val="80000"/>
              </a:lnSpc>
              <a:buFontTx/>
              <a:buNone/>
            </a:pPr>
            <a:r>
              <a:rPr lang="cs-CZ" altLang="cs-CZ" sz="1800" dirty="0" smtClean="0">
                <a:latin typeface="Arial" charset="0"/>
                <a:cs typeface="Arial" charset="0"/>
              </a:rPr>
              <a:t>(4) Svobodu projevu a právo na informace </a:t>
            </a:r>
            <a:r>
              <a:rPr lang="cs-CZ" altLang="cs-CZ" sz="1800" b="1" dirty="0" smtClean="0">
                <a:latin typeface="Arial" charset="0"/>
                <a:cs typeface="Arial" charset="0"/>
              </a:rPr>
              <a:t>lze omezit </a:t>
            </a:r>
            <a:r>
              <a:rPr lang="cs-CZ" altLang="cs-CZ" sz="1800" b="1" u="sng" dirty="0" smtClean="0">
                <a:latin typeface="Arial" charset="0"/>
                <a:cs typeface="Arial" charset="0"/>
              </a:rPr>
              <a:t>zákonem</a:t>
            </a:r>
            <a:r>
              <a:rPr lang="cs-CZ" altLang="cs-CZ" sz="1800" dirty="0" smtClean="0">
                <a:latin typeface="Arial" charset="0"/>
                <a:cs typeface="Arial" charset="0"/>
              </a:rPr>
              <a:t>, </a:t>
            </a:r>
            <a:r>
              <a:rPr lang="cs-CZ" altLang="cs-CZ" sz="1800" b="1" dirty="0" smtClean="0">
                <a:latin typeface="Arial" charset="0"/>
                <a:cs typeface="Arial" charset="0"/>
              </a:rPr>
              <a:t>jde-li o opatření v demokratické společnosti </a:t>
            </a:r>
            <a:r>
              <a:rPr lang="cs-CZ" altLang="cs-CZ" sz="1800" b="1" u="sng" dirty="0" smtClean="0">
                <a:latin typeface="Arial" charset="0"/>
                <a:cs typeface="Arial" charset="0"/>
              </a:rPr>
              <a:t>nezbytná</a:t>
            </a:r>
            <a:r>
              <a:rPr lang="cs-CZ" altLang="cs-CZ" sz="1800" b="1" dirty="0" smtClean="0">
                <a:latin typeface="Arial" charset="0"/>
                <a:cs typeface="Arial" charset="0"/>
              </a:rPr>
              <a:t> pro:</a:t>
            </a:r>
          </a:p>
          <a:p>
            <a:pPr eaLnBrk="1" hangingPunct="1">
              <a:lnSpc>
                <a:spcPct val="80000"/>
              </a:lnSpc>
              <a:buFontTx/>
              <a:buNone/>
            </a:pPr>
            <a:r>
              <a:rPr lang="cs-CZ" altLang="cs-CZ" sz="1800" b="1" dirty="0" smtClean="0">
                <a:latin typeface="Arial" charset="0"/>
                <a:cs typeface="Arial" charset="0"/>
              </a:rPr>
              <a:t>	- ochranu práv a svobod druhých,</a:t>
            </a:r>
          </a:p>
          <a:p>
            <a:pPr eaLnBrk="1" hangingPunct="1">
              <a:lnSpc>
                <a:spcPct val="80000"/>
              </a:lnSpc>
              <a:buFontTx/>
              <a:buNone/>
            </a:pPr>
            <a:r>
              <a:rPr lang="cs-CZ" altLang="cs-CZ" sz="1800" b="1" dirty="0" smtClean="0">
                <a:latin typeface="Arial" charset="0"/>
                <a:cs typeface="Arial" charset="0"/>
              </a:rPr>
              <a:t>	- bezpečnost státu,</a:t>
            </a:r>
          </a:p>
          <a:p>
            <a:pPr eaLnBrk="1" hangingPunct="1">
              <a:lnSpc>
                <a:spcPct val="80000"/>
              </a:lnSpc>
              <a:buFontTx/>
              <a:buNone/>
            </a:pPr>
            <a:r>
              <a:rPr lang="cs-CZ" altLang="cs-CZ" sz="1800" b="1" dirty="0" smtClean="0">
                <a:latin typeface="Arial" charset="0"/>
                <a:cs typeface="Arial" charset="0"/>
              </a:rPr>
              <a:t>	- veřejnou bezpečnost,</a:t>
            </a:r>
          </a:p>
          <a:p>
            <a:pPr eaLnBrk="1" hangingPunct="1">
              <a:lnSpc>
                <a:spcPct val="80000"/>
              </a:lnSpc>
              <a:buFontTx/>
              <a:buNone/>
            </a:pPr>
            <a:r>
              <a:rPr lang="cs-CZ" altLang="cs-CZ" sz="1800" b="1" dirty="0" smtClean="0">
                <a:latin typeface="Arial" charset="0"/>
                <a:cs typeface="Arial" charset="0"/>
              </a:rPr>
              <a:t>	- ochranu veřejného zdraví a </a:t>
            </a:r>
          </a:p>
          <a:p>
            <a:pPr eaLnBrk="1" hangingPunct="1">
              <a:lnSpc>
                <a:spcPct val="80000"/>
              </a:lnSpc>
              <a:buFontTx/>
              <a:buNone/>
            </a:pPr>
            <a:r>
              <a:rPr lang="cs-CZ" altLang="cs-CZ" sz="1800" b="1" dirty="0" smtClean="0">
                <a:latin typeface="Arial" charset="0"/>
                <a:cs typeface="Arial" charset="0"/>
              </a:rPr>
              <a:t>	- ochranu mravnosti.</a:t>
            </a:r>
          </a:p>
          <a:p>
            <a:pPr eaLnBrk="1" hangingPunct="1">
              <a:lnSpc>
                <a:spcPct val="80000"/>
              </a:lnSpc>
              <a:buFontTx/>
              <a:buNone/>
            </a:pPr>
            <a:r>
              <a:rPr lang="cs-CZ" altLang="cs-CZ" sz="1800" dirty="0" smtClean="0">
                <a:latin typeface="Arial" charset="0"/>
                <a:cs typeface="Arial" charset="0"/>
              </a:rPr>
              <a:t> </a:t>
            </a:r>
          </a:p>
          <a:p>
            <a:pPr eaLnBrk="1" hangingPunct="1">
              <a:lnSpc>
                <a:spcPct val="80000"/>
              </a:lnSpc>
              <a:buFontTx/>
              <a:buNone/>
            </a:pPr>
            <a:r>
              <a:rPr lang="cs-CZ" altLang="cs-CZ" sz="1800" dirty="0" smtClean="0">
                <a:latin typeface="Arial" charset="0"/>
                <a:cs typeface="Arial" charset="0"/>
              </a:rPr>
              <a:t>(5) Státní orgány a orgány územní samosprávy jsou povinny přiměřeným způsobem poskytovat informace o své činnosti. Podmínky a provedení stanoví zákon.</a:t>
            </a:r>
          </a:p>
        </p:txBody>
      </p:sp>
      <p:sp>
        <p:nvSpPr>
          <p:cNvPr id="15364" name="Rectangle 28"/>
          <p:cNvSpPr>
            <a:spLocks noGrp="1" noChangeArrowheads="1"/>
          </p:cNvSpPr>
          <p:nvPr>
            <p:ph type="body" sz="half" idx="2"/>
          </p:nvPr>
        </p:nvSpPr>
        <p:spPr>
          <a:xfrm>
            <a:off x="4648200" y="1412875"/>
            <a:ext cx="4316413" cy="5373688"/>
          </a:xfrm>
          <a:ln>
            <a:solidFill>
              <a:srgbClr val="FFFFFF"/>
            </a:solidFill>
            <a:miter lim="800000"/>
            <a:headEnd/>
            <a:tailEnd/>
          </a:ln>
        </p:spPr>
        <p:txBody>
          <a:bodyPr/>
          <a:lstStyle/>
          <a:p>
            <a:pPr eaLnBrk="1" hangingPunct="1">
              <a:lnSpc>
                <a:spcPct val="80000"/>
              </a:lnSpc>
              <a:buFontTx/>
              <a:buNone/>
            </a:pPr>
            <a:r>
              <a:rPr lang="cs-CZ" altLang="cs-CZ" sz="1800" b="1" dirty="0" smtClean="0">
                <a:latin typeface="Arial" charset="0"/>
                <a:cs typeface="Arial" charset="0"/>
              </a:rPr>
              <a:t>Čl. 41 </a:t>
            </a:r>
            <a:r>
              <a:rPr lang="cs-CZ" altLang="cs-CZ" sz="1800" dirty="0" smtClean="0">
                <a:latin typeface="Arial" charset="0"/>
                <a:cs typeface="Arial" charset="0"/>
              </a:rPr>
              <a:t>ust. společná – limitační klauzule</a:t>
            </a:r>
            <a:endParaRPr lang="cs-CZ" altLang="cs-CZ" sz="1800" b="1" dirty="0" smtClean="0">
              <a:latin typeface="Arial" charset="0"/>
              <a:cs typeface="Arial" charset="0"/>
            </a:endParaRPr>
          </a:p>
          <a:p>
            <a:pPr eaLnBrk="1" hangingPunct="1">
              <a:lnSpc>
                <a:spcPct val="80000"/>
              </a:lnSpc>
              <a:buFontTx/>
              <a:buNone/>
            </a:pPr>
            <a:endParaRPr lang="cs-CZ" altLang="cs-CZ" sz="1800" dirty="0" smtClean="0">
              <a:latin typeface="Arial" charset="0"/>
              <a:cs typeface="Arial" charset="0"/>
            </a:endParaRPr>
          </a:p>
          <a:p>
            <a:pPr eaLnBrk="1" hangingPunct="1">
              <a:lnSpc>
                <a:spcPct val="80000"/>
              </a:lnSpc>
              <a:buFontTx/>
              <a:buAutoNum type="arabicParenBoth"/>
            </a:pPr>
            <a:r>
              <a:rPr lang="cs-CZ" altLang="cs-CZ" sz="1800" dirty="0" smtClean="0">
                <a:latin typeface="Arial" charset="0"/>
                <a:cs typeface="Arial" charset="0"/>
              </a:rPr>
              <a:t>Práv uvedených v čl. 26, čl. 27 odst. 4, čl. 28 až 31, čl. 32 odst. 1 a 3, čl. 33 a 35 Listiny je možno se domáhat pouze v mezích zákonů, které tato ustanovení provádějí.</a:t>
            </a:r>
          </a:p>
          <a:p>
            <a:pPr eaLnBrk="1" hangingPunct="1">
              <a:lnSpc>
                <a:spcPct val="80000"/>
              </a:lnSpc>
              <a:buFontTx/>
              <a:buNone/>
            </a:pPr>
            <a:endParaRPr lang="cs-CZ" altLang="cs-CZ" sz="1800" dirty="0" smtClean="0">
              <a:latin typeface="Arial" charset="0"/>
              <a:cs typeface="Arial" charset="0"/>
            </a:endParaRPr>
          </a:p>
          <a:p>
            <a:pPr eaLnBrk="1" hangingPunct="1">
              <a:lnSpc>
                <a:spcPct val="80000"/>
              </a:lnSpc>
              <a:buFontTx/>
              <a:buNone/>
            </a:pPr>
            <a:r>
              <a:rPr lang="cs-CZ" altLang="cs-CZ" sz="1800" b="1" i="1" dirty="0" smtClean="0">
                <a:solidFill>
                  <a:srgbClr val="FFFF00"/>
                </a:solidFill>
                <a:latin typeface="Arial" charset="0"/>
                <a:ea typeface="Arial Unicode MS" pitchFamily="34" charset="-128"/>
                <a:cs typeface="Arial" charset="0"/>
              </a:rPr>
              <a:t>→ 	</a:t>
            </a:r>
            <a:r>
              <a:rPr lang="cs-CZ" altLang="cs-CZ" sz="1800" b="1" dirty="0" smtClean="0">
                <a:solidFill>
                  <a:srgbClr val="FFFF00"/>
                </a:solidFill>
                <a:latin typeface="Arial" charset="0"/>
                <a:ea typeface="Arial Unicode MS" pitchFamily="34" charset="-128"/>
                <a:cs typeface="Arial" charset="0"/>
              </a:rPr>
              <a:t>P</a:t>
            </a:r>
            <a:r>
              <a:rPr lang="cs-CZ" altLang="cs-CZ" sz="1800" b="1" dirty="0" smtClean="0">
                <a:solidFill>
                  <a:srgbClr val="FFFF00"/>
                </a:solidFill>
                <a:latin typeface="Arial" charset="0"/>
                <a:cs typeface="Arial" charset="0"/>
              </a:rPr>
              <a:t>rávo na informace lze vymáhat přímo</a:t>
            </a:r>
          </a:p>
          <a:p>
            <a:pPr eaLnBrk="1" hangingPunct="1">
              <a:lnSpc>
                <a:spcPct val="80000"/>
              </a:lnSpc>
              <a:buFontTx/>
              <a:buNone/>
            </a:pPr>
            <a:endParaRPr lang="cs-CZ" altLang="cs-CZ" sz="1800" dirty="0" smtClean="0">
              <a:latin typeface="Arial" charset="0"/>
              <a:cs typeface="Arial" charset="0"/>
            </a:endParaRPr>
          </a:p>
          <a:p>
            <a:pPr eaLnBrk="1" hangingPunct="1">
              <a:lnSpc>
                <a:spcPct val="80000"/>
              </a:lnSpc>
              <a:buFontTx/>
              <a:buNone/>
            </a:pPr>
            <a:r>
              <a:rPr lang="cs-CZ" altLang="cs-CZ" sz="1800" b="1" dirty="0" smtClean="0">
                <a:latin typeface="Arial" charset="0"/>
                <a:cs typeface="Arial" charset="0"/>
              </a:rPr>
              <a:t>Čl. 4 (</a:t>
            </a:r>
            <a:r>
              <a:rPr lang="cs-CZ" altLang="cs-CZ" sz="1800" dirty="0" smtClean="0">
                <a:latin typeface="Arial" charset="0"/>
                <a:cs typeface="Arial" charset="0"/>
              </a:rPr>
              <a:t>obecná ustanovení)</a:t>
            </a:r>
            <a:endParaRPr lang="cs-CZ" altLang="cs-CZ" sz="1800" b="1" dirty="0" smtClean="0">
              <a:latin typeface="Arial" charset="0"/>
              <a:cs typeface="Arial" charset="0"/>
            </a:endParaRPr>
          </a:p>
          <a:p>
            <a:pPr eaLnBrk="1" hangingPunct="1">
              <a:lnSpc>
                <a:spcPct val="80000"/>
              </a:lnSpc>
              <a:buFontTx/>
              <a:buAutoNum type="arabicParenBoth" startAt="4"/>
            </a:pPr>
            <a:endParaRPr lang="cs-CZ" altLang="cs-CZ" sz="1800" dirty="0" smtClean="0">
              <a:latin typeface="Arial" charset="0"/>
              <a:cs typeface="Arial" charset="0"/>
            </a:endParaRPr>
          </a:p>
          <a:p>
            <a:pPr eaLnBrk="1" hangingPunct="1">
              <a:lnSpc>
                <a:spcPct val="80000"/>
              </a:lnSpc>
              <a:buFontTx/>
              <a:buAutoNum type="arabicParenBoth" startAt="4"/>
            </a:pPr>
            <a:r>
              <a:rPr lang="cs-CZ" altLang="cs-CZ" sz="1800" dirty="0" smtClean="0">
                <a:latin typeface="Arial" charset="0"/>
                <a:cs typeface="Arial" charset="0"/>
              </a:rPr>
              <a:t>Při používání ustanovení o mezích základních práv a svobod musí být šetřeno jejich podstaty a smyslu. Taková omezení nesmějí být zneužívána k jiným účelům, než pro které byla stanovena.</a:t>
            </a:r>
          </a:p>
          <a:p>
            <a:pPr eaLnBrk="1" hangingPunct="1">
              <a:lnSpc>
                <a:spcPct val="80000"/>
              </a:lnSpc>
              <a:buFontTx/>
              <a:buNone/>
            </a:pPr>
            <a:endParaRPr lang="cs-CZ" altLang="cs-CZ" sz="1800" dirty="0" smtClean="0">
              <a:latin typeface="Arial" charset="0"/>
              <a:cs typeface="Arial" charset="0"/>
            </a:endParaRPr>
          </a:p>
          <a:p>
            <a:pPr eaLnBrk="1" hangingPunct="1">
              <a:lnSpc>
                <a:spcPct val="80000"/>
              </a:lnSpc>
              <a:buFontTx/>
              <a:buNone/>
            </a:pPr>
            <a:r>
              <a:rPr lang="cs-CZ" altLang="cs-CZ" sz="1800" b="1" dirty="0" smtClean="0">
                <a:solidFill>
                  <a:srgbClr val="FFFF00"/>
                </a:solidFill>
                <a:latin typeface="Arial" charset="0"/>
                <a:ea typeface="Arial Unicode MS" pitchFamily="34" charset="-128"/>
                <a:cs typeface="Arial Unicode MS" pitchFamily="34" charset="-128"/>
              </a:rPr>
              <a:t>→ 	Omezení se vykládají restriktivně</a:t>
            </a:r>
          </a:p>
        </p:txBody>
      </p:sp>
    </p:spTree>
  </p:cSld>
  <p:clrMapOvr>
    <a:masterClrMapping/>
  </p:clrMapOvr>
  <p:transition spd="med">
    <p:cut/>
    <p:sndAc>
      <p:stSnd>
        <p:snd r:embed="rId2" name="arrow.wav"/>
      </p:stSnd>
    </p:sndAc>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241300" y="342900"/>
            <a:ext cx="8578850" cy="925513"/>
          </a:xfrm>
        </p:spPr>
        <p:txBody>
          <a:bodyPr/>
          <a:lstStyle/>
          <a:p>
            <a:pPr eaLnBrk="1" hangingPunct="1"/>
            <a:r>
              <a:rPr lang="cs-CZ" altLang="cs-CZ" sz="4300" b="1" dirty="0">
                <a:solidFill>
                  <a:srgbClr val="CC0000"/>
                </a:solidFill>
                <a:latin typeface="Arial" charset="0"/>
                <a:cs typeface="Arial" charset="0"/>
              </a:rPr>
              <a:t>Výkladová praxe MV </a:t>
            </a:r>
            <a:r>
              <a:rPr lang="cs-CZ" altLang="cs-CZ" sz="4300" b="1" dirty="0" smtClean="0">
                <a:solidFill>
                  <a:srgbClr val="CC0000"/>
                </a:solidFill>
                <a:latin typeface="Arial" charset="0"/>
                <a:cs typeface="Arial" charset="0"/>
              </a:rPr>
              <a:t>ČR</a:t>
            </a:r>
          </a:p>
        </p:txBody>
      </p:sp>
      <p:sp>
        <p:nvSpPr>
          <p:cNvPr id="40963" name="Rectangle 3"/>
          <p:cNvSpPr>
            <a:spLocks noGrp="1" noChangeArrowheads="1"/>
          </p:cNvSpPr>
          <p:nvPr>
            <p:ph type="body" idx="1"/>
          </p:nvPr>
        </p:nvSpPr>
        <p:spPr>
          <a:xfrm>
            <a:off x="539750" y="1485900"/>
            <a:ext cx="7931150" cy="4967288"/>
          </a:xfrm>
        </p:spPr>
        <p:txBody>
          <a:bodyPr/>
          <a:lstStyle/>
          <a:p>
            <a:pPr eaLnBrk="1" hangingPunct="1">
              <a:spcBef>
                <a:spcPct val="0"/>
              </a:spcBef>
              <a:buFontTx/>
              <a:buNone/>
            </a:pPr>
            <a:endParaRPr lang="cs-CZ" altLang="cs-CZ" sz="2800" b="1" dirty="0" smtClean="0">
              <a:solidFill>
                <a:srgbClr val="FFFF00"/>
              </a:solidFill>
            </a:endParaRPr>
          </a:p>
          <a:p>
            <a:pPr eaLnBrk="1" hangingPunct="1">
              <a:spcBef>
                <a:spcPts val="1200"/>
              </a:spcBef>
              <a:buFontTx/>
              <a:buNone/>
            </a:pPr>
            <a:endParaRPr lang="cs-CZ" altLang="cs-CZ" sz="2800" dirty="0" smtClean="0"/>
          </a:p>
          <a:p>
            <a:pPr eaLnBrk="1" hangingPunct="1">
              <a:spcBef>
                <a:spcPct val="40000"/>
              </a:spcBef>
              <a:buFontTx/>
              <a:buNone/>
            </a:pPr>
            <a:endParaRPr lang="cs-CZ" altLang="cs-CZ" sz="2800" dirty="0" smtClean="0">
              <a:latin typeface="Arial" charset="0"/>
              <a:cs typeface="Arial" charset="0"/>
            </a:endParaRPr>
          </a:p>
        </p:txBody>
      </p:sp>
      <p:pic>
        <p:nvPicPr>
          <p:cNvPr id="4096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84560"/>
            <a:ext cx="9144000" cy="2376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6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860850"/>
            <a:ext cx="9144000" cy="5762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Obdélník 1"/>
          <p:cNvSpPr/>
          <p:nvPr/>
        </p:nvSpPr>
        <p:spPr>
          <a:xfrm>
            <a:off x="269776" y="4748951"/>
            <a:ext cx="8406680" cy="1200329"/>
          </a:xfrm>
          <a:prstGeom prst="rect">
            <a:avLst/>
          </a:prstGeom>
        </p:spPr>
        <p:txBody>
          <a:bodyPr wrap="square">
            <a:spAutoFit/>
          </a:bodyPr>
          <a:lstStyle/>
          <a:p>
            <a:r>
              <a:rPr lang="cs-CZ" sz="2400" dirty="0" smtClean="0">
                <a:solidFill>
                  <a:schemeClr val="tx1"/>
                </a:solidFill>
              </a:rPr>
              <a:t>…mohlo </a:t>
            </a:r>
            <a:r>
              <a:rPr lang="cs-CZ" sz="2400" dirty="0">
                <a:solidFill>
                  <a:schemeClr val="tx1"/>
                </a:solidFill>
              </a:rPr>
              <a:t>by se zdát, že vyvracet problematiku nemožnosti dokazování negativních skutečností je zbytečné, neboť ji už vyvrátila německá </a:t>
            </a:r>
            <a:r>
              <a:rPr lang="cs-CZ" sz="2400" dirty="0" err="1">
                <a:solidFill>
                  <a:schemeClr val="tx1"/>
                </a:solidFill>
              </a:rPr>
              <a:t>procesualistika</a:t>
            </a:r>
            <a:r>
              <a:rPr lang="cs-CZ" sz="2400" dirty="0">
                <a:solidFill>
                  <a:schemeClr val="tx1"/>
                </a:solidFill>
              </a:rPr>
              <a:t>, nicméně je to stále </a:t>
            </a:r>
            <a:r>
              <a:rPr lang="cs-CZ" sz="2400" dirty="0" smtClean="0">
                <a:solidFill>
                  <a:schemeClr val="tx1"/>
                </a:solidFill>
              </a:rPr>
              <a:t>třeba.</a:t>
            </a:r>
            <a:endParaRPr lang="cs-CZ" sz="2400" dirty="0">
              <a:solidFill>
                <a:schemeClr val="tx1"/>
              </a:solidFill>
            </a:endParaRPr>
          </a:p>
        </p:txBody>
      </p:sp>
    </p:spTree>
  </p:cSld>
  <p:clrMapOvr>
    <a:masterClrMapping/>
  </p:clrMapOvr>
  <p:transition spd="med">
    <p:cut/>
    <p:sndAc>
      <p:stSnd>
        <p:snd r:embed="rId2" name="arrow.wav"/>
      </p:stSnd>
    </p:sndAc>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313630" y="342900"/>
            <a:ext cx="8578850" cy="925513"/>
          </a:xfrm>
        </p:spPr>
        <p:txBody>
          <a:bodyPr/>
          <a:lstStyle/>
          <a:p>
            <a:pPr eaLnBrk="1" hangingPunct="1"/>
            <a:r>
              <a:rPr lang="cs-CZ" altLang="cs-CZ" sz="3800" b="1" dirty="0" smtClean="0">
                <a:solidFill>
                  <a:srgbClr val="CC0000"/>
                </a:solidFill>
                <a:latin typeface="Arial" charset="0"/>
                <a:cs typeface="Arial" charset="0"/>
              </a:rPr>
              <a:t>Dokazování negativních skutečností</a:t>
            </a:r>
          </a:p>
        </p:txBody>
      </p:sp>
      <p:sp>
        <p:nvSpPr>
          <p:cNvPr id="36867" name="Rectangle 3"/>
          <p:cNvSpPr>
            <a:spLocks noGrp="1" noChangeArrowheads="1"/>
          </p:cNvSpPr>
          <p:nvPr>
            <p:ph type="body" idx="1"/>
          </p:nvPr>
        </p:nvSpPr>
        <p:spPr>
          <a:xfrm>
            <a:off x="446856" y="1342032"/>
            <a:ext cx="8229600" cy="4967288"/>
          </a:xfrm>
        </p:spPr>
        <p:txBody>
          <a:bodyPr/>
          <a:lstStyle/>
          <a:p>
            <a:pPr marL="0" indent="0" eaLnBrk="1" hangingPunct="1">
              <a:spcBef>
                <a:spcPts val="2400"/>
              </a:spcBef>
              <a:buFontTx/>
              <a:buNone/>
              <a:defRPr/>
            </a:pPr>
            <a:r>
              <a:rPr lang="cs-CZ" sz="2400" dirty="0" smtClean="0"/>
              <a:t>Zákon nevylučuje dokazování negativních </a:t>
            </a:r>
            <a:r>
              <a:rPr lang="cs-CZ" sz="2400" dirty="0"/>
              <a:t>skutečnost </a:t>
            </a:r>
            <a:r>
              <a:rPr lang="cs-CZ" sz="2400" dirty="0" smtClean="0"/>
              <a:t>í, nejde ani o </a:t>
            </a:r>
            <a:r>
              <a:rPr lang="cs-CZ" sz="2400" dirty="0" err="1" smtClean="0"/>
              <a:t>communis</a:t>
            </a:r>
            <a:r>
              <a:rPr lang="cs-CZ" sz="2400" dirty="0" smtClean="0"/>
              <a:t> </a:t>
            </a:r>
            <a:r>
              <a:rPr lang="cs-CZ" sz="2400" dirty="0" err="1"/>
              <a:t>opinio</a:t>
            </a:r>
            <a:r>
              <a:rPr lang="cs-CZ" sz="2400" dirty="0"/>
              <a:t> </a:t>
            </a:r>
            <a:r>
              <a:rPr lang="cs-CZ" sz="2400" dirty="0" err="1"/>
              <a:t>doctorum</a:t>
            </a:r>
            <a:r>
              <a:rPr lang="cs-CZ" sz="2400" dirty="0"/>
              <a:t> </a:t>
            </a:r>
            <a:r>
              <a:rPr lang="cs-CZ" sz="2400" dirty="0" smtClean="0"/>
              <a:t>(mínění </a:t>
            </a:r>
            <a:r>
              <a:rPr lang="cs-CZ" sz="2400" dirty="0"/>
              <a:t>učených)</a:t>
            </a:r>
            <a:endParaRPr lang="cs-CZ" sz="2400" dirty="0" smtClean="0"/>
          </a:p>
          <a:p>
            <a:pPr eaLnBrk="1" hangingPunct="1">
              <a:spcBef>
                <a:spcPts val="2400"/>
              </a:spcBef>
              <a:buFontTx/>
              <a:buNone/>
              <a:defRPr/>
            </a:pPr>
            <a:r>
              <a:rPr lang="cs-CZ" sz="2400" dirty="0" smtClean="0"/>
              <a:t>Mylná tradice, glosátoři 12. stol. „dokazuje </a:t>
            </a:r>
            <a:r>
              <a:rPr lang="cs-CZ" sz="2400" dirty="0"/>
              <a:t>ten, kdo tvrdí, nikoliv ten kdo </a:t>
            </a:r>
            <a:r>
              <a:rPr lang="cs-CZ" sz="2400" dirty="0" smtClean="0"/>
              <a:t>popírá“ Popletli si však popírání </a:t>
            </a:r>
            <a:r>
              <a:rPr lang="cs-CZ" sz="2400" dirty="0"/>
              <a:t>tvrzení </a:t>
            </a:r>
            <a:r>
              <a:rPr lang="cs-CZ" sz="2400" dirty="0" smtClean="0"/>
              <a:t>  a </a:t>
            </a:r>
            <a:r>
              <a:rPr lang="cs-CZ" sz="2400" dirty="0"/>
              <a:t>tvrzení negativní </a:t>
            </a:r>
            <a:r>
              <a:rPr lang="cs-CZ" sz="2400" dirty="0" smtClean="0"/>
              <a:t>skutečnosti</a:t>
            </a:r>
          </a:p>
          <a:p>
            <a:pPr eaLnBrk="1" hangingPunct="1">
              <a:spcBef>
                <a:spcPts val="2400"/>
              </a:spcBef>
              <a:buFontTx/>
              <a:buNone/>
              <a:defRPr/>
            </a:pPr>
            <a:r>
              <a:rPr lang="cs-CZ" sz="2400" dirty="0" smtClean="0"/>
              <a:t>Dokazování (a následně volné hodnocení důkazů):</a:t>
            </a:r>
          </a:p>
          <a:p>
            <a:pPr marL="730250" lvl="2" indent="-366713">
              <a:buFont typeface="+mj-lt"/>
              <a:buAutoNum type="romanUcPeriod"/>
            </a:pPr>
            <a:r>
              <a:rPr lang="cs-CZ" sz="2000" dirty="0" smtClean="0"/>
              <a:t>přímý důkaz – svědectví, že v</a:t>
            </a:r>
            <a:r>
              <a:rPr lang="cs-CZ" sz="2000" dirty="0"/>
              <a:t> objektivní realitě není </a:t>
            </a:r>
            <a:r>
              <a:rPr lang="cs-CZ" sz="2000" dirty="0" smtClean="0"/>
              <a:t>daný objekt</a:t>
            </a:r>
            <a:endParaRPr lang="cs-CZ" sz="2000" dirty="0"/>
          </a:p>
          <a:p>
            <a:pPr marL="730250" lvl="2" indent="-366713">
              <a:buFont typeface="+mj-lt"/>
              <a:buAutoNum type="romanUcPeriod"/>
            </a:pPr>
            <a:r>
              <a:rPr lang="cs-CZ" sz="2000" dirty="0" smtClean="0"/>
              <a:t>důkaz skrze </a:t>
            </a:r>
            <a:r>
              <a:rPr lang="cs-CZ" sz="2000" dirty="0"/>
              <a:t>jinou skutečnost, která tu </a:t>
            </a:r>
            <a:r>
              <a:rPr lang="cs-CZ" sz="2000" dirty="0" smtClean="0"/>
              <a:t>dokazovanou vylučuje (informace je jen jedna u subjektu A</a:t>
            </a:r>
            <a:r>
              <a:rPr lang="cs-CZ" sz="2000" dirty="0"/>
              <a:t>, </a:t>
            </a:r>
            <a:r>
              <a:rPr lang="cs-CZ" sz="2000" dirty="0" smtClean="0"/>
              <a:t>nemůže být u subjektu B)</a:t>
            </a:r>
          </a:p>
          <a:p>
            <a:pPr marL="730250" lvl="2" indent="-366713">
              <a:buFont typeface="+mj-lt"/>
              <a:buAutoNum type="romanUcPeriod"/>
            </a:pPr>
            <a:r>
              <a:rPr lang="cs-CZ" sz="2000" dirty="0" smtClean="0"/>
              <a:t>důkaz z</a:t>
            </a:r>
            <a:r>
              <a:rPr lang="cs-CZ" sz="2000" dirty="0"/>
              <a:t> příčin </a:t>
            </a:r>
            <a:r>
              <a:rPr lang="cs-CZ" sz="2000" dirty="0" smtClean="0"/>
              <a:t>a </a:t>
            </a:r>
            <a:r>
              <a:rPr lang="cs-CZ" sz="2000" dirty="0"/>
              <a:t>následků, že se něco nestalo </a:t>
            </a:r>
            <a:r>
              <a:rPr lang="cs-CZ" sz="2000" dirty="0" smtClean="0"/>
              <a:t>(implikace)</a:t>
            </a:r>
          </a:p>
          <a:p>
            <a:pPr marL="730250" lvl="2" indent="-366713">
              <a:buFont typeface="+mj-lt"/>
              <a:buAutoNum type="romanUcPeriod"/>
            </a:pPr>
            <a:r>
              <a:rPr lang="cs-CZ" sz="2000" dirty="0" smtClean="0"/>
              <a:t>důkaz </a:t>
            </a:r>
            <a:r>
              <a:rPr lang="cs-CZ" sz="2000" dirty="0" err="1" smtClean="0"/>
              <a:t>substancováním</a:t>
            </a:r>
            <a:r>
              <a:rPr lang="cs-CZ" sz="2000" dirty="0" smtClean="0"/>
              <a:t>, vyšetřovací důkaz – rozvedení skutkových tvrzení (šlo o úkol, kdo jej dělal, </a:t>
            </a:r>
            <a:r>
              <a:rPr lang="cs-CZ" sz="2000" smtClean="0"/>
              <a:t>kde je výsledek</a:t>
            </a:r>
            <a:r>
              <a:rPr lang="cs-CZ" sz="2000" dirty="0" smtClean="0"/>
              <a:t>?)</a:t>
            </a:r>
          </a:p>
        </p:txBody>
      </p:sp>
    </p:spTree>
  </p:cSld>
  <p:clrMapOvr>
    <a:masterClrMapping/>
  </p:clrMapOvr>
  <p:transition spd="med">
    <p:cut/>
    <p:sndAc>
      <p:stSnd>
        <p:snd r:embed="rId2" name="arrow.wav"/>
      </p:stSnd>
    </p:sndAc>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241300" y="342900"/>
            <a:ext cx="8578850" cy="925513"/>
          </a:xfrm>
        </p:spPr>
        <p:txBody>
          <a:bodyPr/>
          <a:lstStyle/>
          <a:p>
            <a:pPr eaLnBrk="1" hangingPunct="1"/>
            <a:r>
              <a:rPr lang="cs-CZ" altLang="cs-CZ" sz="4300" b="1" dirty="0" smtClean="0">
                <a:solidFill>
                  <a:srgbClr val="CC0000"/>
                </a:solidFill>
                <a:latin typeface="Arial" panose="020B0604020202020204" pitchFamily="34" charset="0"/>
                <a:cs typeface="Arial" panose="020B0604020202020204" pitchFamily="34" charset="0"/>
              </a:rPr>
              <a:t>Zničení informací</a:t>
            </a:r>
          </a:p>
        </p:txBody>
      </p:sp>
      <p:sp>
        <p:nvSpPr>
          <p:cNvPr id="36867" name="Rectangle 3"/>
          <p:cNvSpPr>
            <a:spLocks noGrp="1" noChangeArrowheads="1"/>
          </p:cNvSpPr>
          <p:nvPr>
            <p:ph type="body" idx="1"/>
          </p:nvPr>
        </p:nvSpPr>
        <p:spPr>
          <a:xfrm>
            <a:off x="539750" y="1340768"/>
            <a:ext cx="8064698" cy="4967288"/>
          </a:xfrm>
        </p:spPr>
        <p:txBody>
          <a:bodyPr/>
          <a:lstStyle/>
          <a:p>
            <a:pPr eaLnBrk="1" hangingPunct="1">
              <a:spcBef>
                <a:spcPct val="0"/>
              </a:spcBef>
              <a:buFontTx/>
              <a:buNone/>
              <a:defRPr/>
            </a:pPr>
            <a:r>
              <a:rPr lang="cs-CZ" altLang="cs-CZ" sz="2600" b="1" dirty="0" smtClean="0">
                <a:solidFill>
                  <a:srgbClr val="FFFF00"/>
                </a:solidFill>
                <a:latin typeface="Arial" panose="020B0604020202020204" pitchFamily="34" charset="0"/>
                <a:cs typeface="Arial" panose="020B0604020202020204" pitchFamily="34" charset="0"/>
              </a:rPr>
              <a:t>Rozsudek  KS UL  z  25.6.2008, 15 Ca 106/2007</a:t>
            </a:r>
          </a:p>
          <a:p>
            <a:pPr eaLnBrk="1" hangingPunct="1">
              <a:spcBef>
                <a:spcPts val="0"/>
              </a:spcBef>
              <a:buFontTx/>
              <a:buNone/>
              <a:defRPr/>
            </a:pPr>
            <a:r>
              <a:rPr lang="cs-CZ" altLang="cs-CZ" sz="2600" dirty="0" smtClean="0">
                <a:latin typeface="Arial" panose="020B0604020202020204" pitchFamily="34" charset="0"/>
                <a:cs typeface="Arial" panose="020B0604020202020204" pitchFamily="34" charset="0"/>
              </a:rPr>
              <a:t>(o poskytnutí zvukového záznamu zastupitelstva)</a:t>
            </a:r>
          </a:p>
          <a:p>
            <a:pPr marL="0" indent="0">
              <a:spcBef>
                <a:spcPts val="2400"/>
              </a:spcBef>
              <a:buFontTx/>
              <a:buNone/>
              <a:defRPr/>
            </a:pPr>
            <a:r>
              <a:rPr lang="cs-CZ" sz="2600" i="1" dirty="0" smtClean="0">
                <a:latin typeface="Arial" panose="020B0604020202020204" pitchFamily="34" charset="0"/>
                <a:cs typeface="Arial" panose="020B0604020202020204" pitchFamily="34" charset="0"/>
              </a:rPr>
              <a:t>V </a:t>
            </a:r>
            <a:r>
              <a:rPr lang="cs-CZ" sz="2600" i="1" dirty="0">
                <a:latin typeface="Arial" panose="020B0604020202020204" pitchFamily="34" charset="0"/>
                <a:cs typeface="Arial" panose="020B0604020202020204" pitchFamily="34" charset="0"/>
              </a:rPr>
              <a:t>pochybnostech je </a:t>
            </a:r>
            <a:r>
              <a:rPr lang="cs-CZ" sz="2600" i="1" dirty="0" smtClean="0">
                <a:latin typeface="Arial" panose="020B0604020202020204" pitchFamily="34" charset="0"/>
                <a:cs typeface="Arial" panose="020B0604020202020204" pitchFamily="34" charset="0"/>
              </a:rPr>
              <a:t>třeba vycházet </a:t>
            </a:r>
            <a:r>
              <a:rPr lang="cs-CZ" sz="2600" i="1" dirty="0">
                <a:latin typeface="Arial" panose="020B0604020202020204" pitchFamily="34" charset="0"/>
                <a:cs typeface="Arial" panose="020B0604020202020204" pitchFamily="34" charset="0"/>
              </a:rPr>
              <a:t>z toho, že požadovaná informace byla </a:t>
            </a:r>
            <a:r>
              <a:rPr lang="cs-CZ" sz="2600" i="1" dirty="0" smtClean="0">
                <a:latin typeface="Arial" panose="020B0604020202020204" pitchFamily="34" charset="0"/>
                <a:cs typeface="Arial" panose="020B0604020202020204" pitchFamily="34" charset="0"/>
              </a:rPr>
              <a:t>v </a:t>
            </a:r>
            <a:r>
              <a:rPr lang="cs-CZ" sz="2600" i="1" dirty="0">
                <a:latin typeface="Arial" panose="020B0604020202020204" pitchFamily="34" charset="0"/>
                <a:cs typeface="Arial" panose="020B0604020202020204" pitchFamily="34" charset="0"/>
              </a:rPr>
              <a:t>době podání žádosti k </a:t>
            </a:r>
            <a:r>
              <a:rPr lang="cs-CZ" sz="2600" i="1" dirty="0" smtClean="0">
                <a:latin typeface="Arial" panose="020B0604020202020204" pitchFamily="34" charset="0"/>
                <a:cs typeface="Arial" panose="020B0604020202020204" pitchFamily="34" charset="0"/>
              </a:rPr>
              <a:t>dispozici. Poté ji </a:t>
            </a:r>
            <a:r>
              <a:rPr lang="cs-CZ" sz="2600" i="1" dirty="0">
                <a:latin typeface="Arial" panose="020B0604020202020204" pitchFamily="34" charset="0"/>
                <a:cs typeface="Arial" panose="020B0604020202020204" pitchFamily="34" charset="0"/>
              </a:rPr>
              <a:t>povinný subjekt </a:t>
            </a:r>
            <a:r>
              <a:rPr lang="cs-CZ" sz="2600" i="1" dirty="0" smtClean="0">
                <a:latin typeface="Arial" panose="020B0604020202020204" pitchFamily="34" charset="0"/>
                <a:cs typeface="Arial" panose="020B0604020202020204" pitchFamily="34" charset="0"/>
              </a:rPr>
              <a:t>nemůže zničit</a:t>
            </a:r>
            <a:r>
              <a:rPr lang="cs-CZ" sz="2600" i="1" dirty="0">
                <a:latin typeface="Arial" panose="020B0604020202020204" pitchFamily="34" charset="0"/>
                <a:cs typeface="Arial" panose="020B0604020202020204" pitchFamily="34" charset="0"/>
              </a:rPr>
              <a:t>, </a:t>
            </a:r>
            <a:r>
              <a:rPr lang="cs-CZ" sz="2600" i="1" dirty="0" smtClean="0">
                <a:latin typeface="Arial" panose="020B0604020202020204" pitchFamily="34" charset="0"/>
                <a:cs typeface="Arial" panose="020B0604020202020204" pitchFamily="34" charset="0"/>
              </a:rPr>
              <a:t>neboť </a:t>
            </a:r>
            <a:r>
              <a:rPr lang="cs-CZ" sz="2600" i="1" dirty="0">
                <a:latin typeface="Arial" panose="020B0604020202020204" pitchFamily="34" charset="0"/>
                <a:cs typeface="Arial" panose="020B0604020202020204" pitchFamily="34" charset="0"/>
              </a:rPr>
              <a:t>tím by došlo k zmaření účelu řízení </a:t>
            </a:r>
            <a:r>
              <a:rPr lang="cs-CZ" sz="2600" i="1" dirty="0" smtClean="0">
                <a:latin typeface="Arial" panose="020B0604020202020204" pitchFamily="34" charset="0"/>
                <a:cs typeface="Arial" panose="020B0604020202020204" pitchFamily="34" charset="0"/>
              </a:rPr>
              <a:t>dle InfZ.</a:t>
            </a:r>
            <a:endParaRPr lang="cs-CZ" sz="2600" i="1" dirty="0">
              <a:latin typeface="Arial" panose="020B0604020202020204" pitchFamily="34" charset="0"/>
              <a:cs typeface="Arial" panose="020B0604020202020204" pitchFamily="34" charset="0"/>
            </a:endParaRPr>
          </a:p>
          <a:p>
            <a:pPr marL="0" indent="0">
              <a:spcBef>
                <a:spcPts val="2400"/>
              </a:spcBef>
              <a:buFontTx/>
              <a:buNone/>
              <a:defRPr/>
            </a:pPr>
            <a:r>
              <a:rPr lang="cs-CZ" sz="2600" i="1" dirty="0">
                <a:latin typeface="Arial" panose="020B0604020202020204" pitchFamily="34" charset="0"/>
                <a:cs typeface="Arial" panose="020B0604020202020204" pitchFamily="34" charset="0"/>
              </a:rPr>
              <a:t>Pokud nemožnost poskytnutí </a:t>
            </a:r>
            <a:r>
              <a:rPr lang="cs-CZ" sz="2600" i="1" dirty="0" smtClean="0">
                <a:latin typeface="Arial" panose="020B0604020202020204" pitchFamily="34" charset="0"/>
                <a:cs typeface="Arial" panose="020B0604020202020204" pitchFamily="34" charset="0"/>
              </a:rPr>
              <a:t>informace </a:t>
            </a:r>
            <a:r>
              <a:rPr lang="cs-CZ" sz="2600" i="1" dirty="0">
                <a:latin typeface="Arial" panose="020B0604020202020204" pitchFamily="34" charset="0"/>
                <a:cs typeface="Arial" panose="020B0604020202020204" pitchFamily="34" charset="0"/>
              </a:rPr>
              <a:t>vznikla výhradně v důsledku nezákonnému postupu povinného subjektu, nemůže být přičítána k tíži žalobce. Napadené rozhodnutí je třeba zrušit a přiznat žalobci právo na náhradu nákladů řízení</a:t>
            </a:r>
            <a:r>
              <a:rPr lang="cs-CZ" sz="2600" i="1" dirty="0" smtClean="0">
                <a:latin typeface="Arial" panose="020B0604020202020204" pitchFamily="34" charset="0"/>
                <a:cs typeface="Arial" panose="020B0604020202020204" pitchFamily="34" charset="0"/>
              </a:rPr>
              <a:t>.</a:t>
            </a:r>
          </a:p>
          <a:p>
            <a:pPr marL="0" indent="0">
              <a:spcBef>
                <a:spcPts val="2400"/>
              </a:spcBef>
              <a:buFontTx/>
              <a:buNone/>
              <a:defRPr/>
            </a:pPr>
            <a:endParaRPr lang="cs-CZ" sz="28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76596562"/>
      </p:ext>
    </p:extLst>
  </p:cSld>
  <p:clrMapOvr>
    <a:masterClrMapping/>
  </p:clrMapOvr>
  <p:transition spd="med">
    <p:cut/>
    <p:sndAc>
      <p:stSnd>
        <p:snd r:embed="rId2" name="arrow.wav"/>
      </p:stSnd>
    </p:sndAc>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241300" y="342900"/>
            <a:ext cx="8578850" cy="925513"/>
          </a:xfrm>
        </p:spPr>
        <p:txBody>
          <a:bodyPr/>
          <a:lstStyle/>
          <a:p>
            <a:pPr eaLnBrk="1" hangingPunct="1"/>
            <a:r>
              <a:rPr lang="cs-CZ" altLang="cs-CZ" sz="4300" b="1" smtClean="0">
                <a:solidFill>
                  <a:srgbClr val="CC0000"/>
                </a:solidFill>
                <a:latin typeface="Arial" charset="0"/>
                <a:cs typeface="Arial" charset="0"/>
              </a:rPr>
              <a:t>Státní orgány</a:t>
            </a:r>
          </a:p>
        </p:txBody>
      </p:sp>
      <p:sp>
        <p:nvSpPr>
          <p:cNvPr id="36867" name="Rectangle 3"/>
          <p:cNvSpPr>
            <a:spLocks noGrp="1" noChangeArrowheads="1"/>
          </p:cNvSpPr>
          <p:nvPr>
            <p:ph type="body" idx="1"/>
          </p:nvPr>
        </p:nvSpPr>
        <p:spPr>
          <a:xfrm>
            <a:off x="457200" y="1485900"/>
            <a:ext cx="8229600" cy="4967288"/>
          </a:xfrm>
        </p:spPr>
        <p:txBody>
          <a:bodyPr/>
          <a:lstStyle/>
          <a:p>
            <a:pPr eaLnBrk="1" hangingPunct="1">
              <a:spcBef>
                <a:spcPct val="40000"/>
              </a:spcBef>
              <a:buFontTx/>
              <a:buNone/>
              <a:defRPr/>
            </a:pPr>
            <a:r>
              <a:rPr lang="cs-CZ" altLang="cs-CZ" sz="2800" b="1" dirty="0" smtClean="0">
                <a:latin typeface="Arial" charset="0"/>
                <a:cs typeface="Arial" charset="0"/>
              </a:rPr>
              <a:t>Stát = Česká republika</a:t>
            </a:r>
            <a:r>
              <a:rPr lang="cs-CZ" altLang="cs-CZ" sz="2800" dirty="0" smtClean="0">
                <a:latin typeface="Arial" charset="0"/>
                <a:cs typeface="Arial" charset="0"/>
              </a:rPr>
              <a:t>, považuje se za právnickou osobu (§ 21 NOZ)</a:t>
            </a:r>
          </a:p>
          <a:p>
            <a:pPr eaLnBrk="1" hangingPunct="1">
              <a:spcBef>
                <a:spcPct val="40000"/>
              </a:spcBef>
              <a:buFontTx/>
              <a:buNone/>
              <a:defRPr/>
            </a:pPr>
            <a:r>
              <a:rPr lang="cs-CZ" altLang="cs-CZ" sz="2800" b="1" dirty="0" smtClean="0">
                <a:latin typeface="Arial" charset="0"/>
                <a:cs typeface="Arial" charset="0"/>
              </a:rPr>
              <a:t>Organizační složky státu</a:t>
            </a:r>
            <a:r>
              <a:rPr lang="cs-CZ" altLang="cs-CZ" sz="2800" dirty="0" smtClean="0">
                <a:latin typeface="Arial" charset="0"/>
                <a:cs typeface="Arial" charset="0"/>
              </a:rPr>
              <a:t> - § 3 z.č. 219/2000 Sb.,         o majetku České republiky a jejím vystupování   v právních vztazích</a:t>
            </a:r>
          </a:p>
          <a:p>
            <a:pPr marL="706438" eaLnBrk="1" hangingPunct="1">
              <a:spcBef>
                <a:spcPct val="40000"/>
              </a:spcBef>
              <a:buFont typeface="Wingdings" panose="05000000000000000000" pitchFamily="2" charset="2"/>
              <a:buChar char="Ø"/>
              <a:defRPr/>
            </a:pPr>
            <a:r>
              <a:rPr lang="cs-CZ" altLang="cs-CZ" sz="2800" dirty="0" smtClean="0">
                <a:latin typeface="Arial" charset="0"/>
                <a:cs typeface="Arial" charset="0"/>
              </a:rPr>
              <a:t>ústavní orgány státu - Ústava</a:t>
            </a:r>
          </a:p>
          <a:p>
            <a:pPr marL="706438" eaLnBrk="1" hangingPunct="1">
              <a:spcBef>
                <a:spcPct val="40000"/>
              </a:spcBef>
              <a:buFont typeface="Wingdings" panose="05000000000000000000" pitchFamily="2" charset="2"/>
              <a:buChar char="Ø"/>
              <a:defRPr/>
            </a:pPr>
            <a:r>
              <a:rPr lang="cs-CZ" altLang="cs-CZ" sz="2800" dirty="0" smtClean="0">
                <a:latin typeface="Arial" charset="0"/>
                <a:cs typeface="Arial" charset="0"/>
              </a:rPr>
              <a:t>ústřední orgány státní správy – z.č. 2/1969 ad.</a:t>
            </a:r>
          </a:p>
          <a:p>
            <a:pPr marL="706438" eaLnBrk="1" hangingPunct="1">
              <a:spcBef>
                <a:spcPct val="40000"/>
              </a:spcBef>
              <a:buFont typeface="Wingdings" panose="05000000000000000000" pitchFamily="2" charset="2"/>
              <a:buChar char="Ø"/>
              <a:defRPr/>
            </a:pPr>
            <a:r>
              <a:rPr lang="cs-CZ" altLang="cs-CZ" sz="2800" dirty="0" smtClean="0">
                <a:latin typeface="Arial" charset="0"/>
                <a:cs typeface="Arial" charset="0"/>
              </a:rPr>
              <a:t>správní úřady</a:t>
            </a:r>
          </a:p>
          <a:p>
            <a:pPr marL="706438" eaLnBrk="1" hangingPunct="1">
              <a:spcBef>
                <a:spcPct val="40000"/>
              </a:spcBef>
              <a:buFont typeface="Wingdings" panose="05000000000000000000" pitchFamily="2" charset="2"/>
              <a:buChar char="Ø"/>
              <a:defRPr/>
            </a:pPr>
            <a:r>
              <a:rPr lang="cs-CZ" altLang="cs-CZ" sz="2800" dirty="0" smtClean="0">
                <a:latin typeface="Arial" charset="0"/>
                <a:cs typeface="Arial" charset="0"/>
              </a:rPr>
              <a:t>veřejné sbory</a:t>
            </a:r>
          </a:p>
        </p:txBody>
      </p:sp>
    </p:spTree>
    <p:extLst>
      <p:ext uri="{BB962C8B-B14F-4D97-AF65-F5344CB8AC3E}">
        <p14:creationId xmlns:p14="http://schemas.microsoft.com/office/powerpoint/2010/main" val="1848326664"/>
      </p:ext>
    </p:extLst>
  </p:cSld>
  <p:clrMapOvr>
    <a:masterClrMapping/>
  </p:clrMapOvr>
  <p:transition spd="med">
    <p:cut/>
    <p:sndAc>
      <p:stSnd>
        <p:snd r:embed="rId2" name="arrow.wav"/>
      </p:stSnd>
    </p:sndAc>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241300" y="342900"/>
            <a:ext cx="8578850" cy="925513"/>
          </a:xfrm>
        </p:spPr>
        <p:txBody>
          <a:bodyPr/>
          <a:lstStyle/>
          <a:p>
            <a:pPr eaLnBrk="1" hangingPunct="1"/>
            <a:r>
              <a:rPr lang="cs-CZ" altLang="cs-CZ" sz="4300" b="1" smtClean="0">
                <a:solidFill>
                  <a:srgbClr val="CC0000"/>
                </a:solidFill>
                <a:latin typeface="Arial" charset="0"/>
                <a:cs typeface="Arial" charset="0"/>
              </a:rPr>
              <a:t>Judikatura ke státním orgánům</a:t>
            </a:r>
          </a:p>
        </p:txBody>
      </p:sp>
      <p:sp>
        <p:nvSpPr>
          <p:cNvPr id="43011" name="Rectangle 3"/>
          <p:cNvSpPr>
            <a:spLocks noGrp="1" noChangeArrowheads="1"/>
          </p:cNvSpPr>
          <p:nvPr>
            <p:ph type="body" idx="1"/>
          </p:nvPr>
        </p:nvSpPr>
        <p:spPr>
          <a:xfrm>
            <a:off x="457200" y="1485900"/>
            <a:ext cx="8229600" cy="4967288"/>
          </a:xfrm>
        </p:spPr>
        <p:txBody>
          <a:bodyPr/>
          <a:lstStyle/>
          <a:p>
            <a:pPr eaLnBrk="1" hangingPunct="1">
              <a:spcBef>
                <a:spcPct val="40000"/>
              </a:spcBef>
              <a:buFontTx/>
              <a:buNone/>
            </a:pPr>
            <a:r>
              <a:rPr lang="cs-CZ" altLang="cs-CZ" sz="2800" b="1" dirty="0" smtClean="0">
                <a:latin typeface="Arial" charset="0"/>
                <a:cs typeface="Arial" charset="0"/>
              </a:rPr>
              <a:t>7 As 28/2005 – Hasičský záchranný sbor</a:t>
            </a:r>
          </a:p>
          <a:p>
            <a:pPr eaLnBrk="1" hangingPunct="1">
              <a:spcBef>
                <a:spcPct val="40000"/>
              </a:spcBef>
              <a:buFontTx/>
              <a:buNone/>
            </a:pPr>
            <a:r>
              <a:rPr lang="cs-CZ" altLang="cs-CZ" sz="2800" b="1" dirty="0" smtClean="0">
                <a:latin typeface="Arial" charset="0"/>
                <a:cs typeface="Arial" charset="0"/>
              </a:rPr>
              <a:t>2 As 89/2006 – Kancelář prezidenta republiky</a:t>
            </a:r>
          </a:p>
          <a:p>
            <a:pPr eaLnBrk="1" hangingPunct="1">
              <a:spcBef>
                <a:spcPct val="40000"/>
              </a:spcBef>
              <a:buFontTx/>
              <a:buNone/>
            </a:pPr>
            <a:r>
              <a:rPr lang="cs-CZ" altLang="cs-CZ" sz="2800" b="1" dirty="0" smtClean="0">
                <a:latin typeface="Arial" charset="0"/>
                <a:cs typeface="Arial" charset="0"/>
              </a:rPr>
              <a:t>2 As 58/2007 – Veřejný ochránce práv</a:t>
            </a:r>
          </a:p>
          <a:p>
            <a:pPr eaLnBrk="1" hangingPunct="1">
              <a:spcBef>
                <a:spcPct val="40000"/>
              </a:spcBef>
              <a:buFontTx/>
              <a:buNone/>
            </a:pPr>
            <a:r>
              <a:rPr lang="cs-CZ" altLang="cs-CZ" sz="2800" b="1" dirty="0" smtClean="0">
                <a:latin typeface="Arial" charset="0"/>
                <a:cs typeface="Arial" charset="0"/>
              </a:rPr>
              <a:t>2 As 93/2011 – Státní zastupitelství </a:t>
            </a:r>
          </a:p>
        </p:txBody>
      </p:sp>
    </p:spTree>
  </p:cSld>
  <p:clrMapOvr>
    <a:masterClrMapping/>
  </p:clrMapOvr>
  <p:transition spd="med">
    <p:cut/>
    <p:sndAc>
      <p:stSnd>
        <p:snd r:embed="rId2" name="arrow.wav"/>
      </p:stSnd>
    </p:sndAc>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241300" y="342900"/>
            <a:ext cx="8578850" cy="925513"/>
          </a:xfrm>
        </p:spPr>
        <p:txBody>
          <a:bodyPr/>
          <a:lstStyle/>
          <a:p>
            <a:pPr eaLnBrk="1" hangingPunct="1"/>
            <a:r>
              <a:rPr lang="cs-CZ" altLang="cs-CZ" sz="4300" b="1" smtClean="0">
                <a:solidFill>
                  <a:srgbClr val="CC0000"/>
                </a:solidFill>
                <a:latin typeface="Arial" charset="0"/>
                <a:cs typeface="Arial" charset="0"/>
              </a:rPr>
              <a:t>ÚSC a jejich orgány</a:t>
            </a:r>
          </a:p>
        </p:txBody>
      </p:sp>
      <p:sp>
        <p:nvSpPr>
          <p:cNvPr id="36867" name="Rectangle 3"/>
          <p:cNvSpPr>
            <a:spLocks noGrp="1" noChangeArrowheads="1"/>
          </p:cNvSpPr>
          <p:nvPr>
            <p:ph type="body" idx="1"/>
          </p:nvPr>
        </p:nvSpPr>
        <p:spPr>
          <a:xfrm>
            <a:off x="457200" y="1485900"/>
            <a:ext cx="8229600" cy="4967288"/>
          </a:xfrm>
        </p:spPr>
        <p:txBody>
          <a:bodyPr/>
          <a:lstStyle/>
          <a:p>
            <a:pPr eaLnBrk="1" hangingPunct="1">
              <a:spcBef>
                <a:spcPct val="40000"/>
              </a:spcBef>
              <a:buFontTx/>
              <a:buNone/>
              <a:defRPr/>
            </a:pPr>
            <a:r>
              <a:rPr lang="cs-CZ" altLang="cs-CZ" sz="2800" b="1" dirty="0" smtClean="0">
                <a:latin typeface="Arial" charset="0"/>
                <a:cs typeface="Arial" charset="0"/>
              </a:rPr>
              <a:t>Obce, města, kraje = </a:t>
            </a:r>
            <a:r>
              <a:rPr lang="cs-CZ" altLang="cs-CZ" sz="2800" dirty="0" smtClean="0">
                <a:latin typeface="Arial" charset="0"/>
                <a:cs typeface="Arial" charset="0"/>
              </a:rPr>
              <a:t>právnické osoby</a:t>
            </a:r>
          </a:p>
          <a:p>
            <a:pPr eaLnBrk="1" hangingPunct="1">
              <a:spcBef>
                <a:spcPct val="40000"/>
              </a:spcBef>
              <a:buFontTx/>
              <a:buNone/>
              <a:defRPr/>
            </a:pPr>
            <a:r>
              <a:rPr lang="cs-CZ" altLang="cs-CZ" sz="2800" b="1" dirty="0" smtClean="0">
                <a:latin typeface="Arial" charset="0"/>
                <a:cs typeface="Arial" charset="0"/>
              </a:rPr>
              <a:t>+ Orgány obcí měst a krajů?</a:t>
            </a:r>
            <a:endParaRPr lang="cs-CZ" altLang="cs-CZ" sz="2800" dirty="0" smtClean="0">
              <a:latin typeface="Arial" charset="0"/>
              <a:cs typeface="Arial" charset="0"/>
            </a:endParaRPr>
          </a:p>
          <a:p>
            <a:pPr marL="706438" eaLnBrk="1" hangingPunct="1">
              <a:spcBef>
                <a:spcPct val="40000"/>
              </a:spcBef>
              <a:buFont typeface="Wingdings" panose="05000000000000000000" pitchFamily="2" charset="2"/>
              <a:buChar char="Ø"/>
              <a:defRPr/>
            </a:pPr>
            <a:r>
              <a:rPr lang="cs-CZ" altLang="cs-CZ" sz="2800" dirty="0" smtClean="0">
                <a:latin typeface="Arial" charset="0"/>
                <a:cs typeface="Arial" charset="0"/>
              </a:rPr>
              <a:t>zastupitelstvo</a:t>
            </a:r>
          </a:p>
          <a:p>
            <a:pPr marL="706438" eaLnBrk="1" hangingPunct="1">
              <a:spcBef>
                <a:spcPct val="40000"/>
              </a:spcBef>
              <a:buFont typeface="Wingdings" panose="05000000000000000000" pitchFamily="2" charset="2"/>
              <a:buChar char="Ø"/>
              <a:defRPr/>
            </a:pPr>
            <a:r>
              <a:rPr lang="cs-CZ" altLang="cs-CZ" sz="2800" dirty="0" smtClean="0">
                <a:latin typeface="Arial" charset="0"/>
                <a:cs typeface="Arial" charset="0"/>
              </a:rPr>
              <a:t>rada</a:t>
            </a:r>
          </a:p>
          <a:p>
            <a:pPr marL="706438" eaLnBrk="1" hangingPunct="1">
              <a:spcBef>
                <a:spcPct val="40000"/>
              </a:spcBef>
              <a:buFont typeface="Wingdings" panose="05000000000000000000" pitchFamily="2" charset="2"/>
              <a:buChar char="Ø"/>
              <a:defRPr/>
            </a:pPr>
            <a:r>
              <a:rPr lang="cs-CZ" altLang="cs-CZ" sz="2800" dirty="0" smtClean="0">
                <a:latin typeface="Arial" charset="0"/>
                <a:cs typeface="Arial" charset="0"/>
              </a:rPr>
              <a:t>starosta/primátor/hejtman</a:t>
            </a:r>
          </a:p>
          <a:p>
            <a:pPr marL="706438" eaLnBrk="1" hangingPunct="1">
              <a:spcBef>
                <a:spcPct val="40000"/>
              </a:spcBef>
              <a:buFont typeface="Wingdings" panose="05000000000000000000" pitchFamily="2" charset="2"/>
              <a:buChar char="Ø"/>
              <a:defRPr/>
            </a:pPr>
            <a:r>
              <a:rPr lang="cs-CZ" altLang="cs-CZ" sz="2800" dirty="0" smtClean="0">
                <a:latin typeface="Arial" charset="0"/>
                <a:cs typeface="Arial" charset="0"/>
              </a:rPr>
              <a:t>úřad/magistrát</a:t>
            </a:r>
          </a:p>
          <a:p>
            <a:pPr marL="706438" eaLnBrk="1" hangingPunct="1">
              <a:spcBef>
                <a:spcPct val="40000"/>
              </a:spcBef>
              <a:buFont typeface="Wingdings" panose="05000000000000000000" pitchFamily="2" charset="2"/>
              <a:buChar char="Ø"/>
              <a:defRPr/>
            </a:pPr>
            <a:r>
              <a:rPr lang="cs-CZ" altLang="cs-CZ" sz="2800" dirty="0" smtClean="0">
                <a:latin typeface="Arial" charset="0"/>
                <a:cs typeface="Arial" charset="0"/>
              </a:rPr>
              <a:t>městská policie</a:t>
            </a:r>
          </a:p>
          <a:p>
            <a:pPr marL="706438" eaLnBrk="1" hangingPunct="1">
              <a:spcBef>
                <a:spcPct val="40000"/>
              </a:spcBef>
              <a:buFont typeface="Wingdings" panose="05000000000000000000" pitchFamily="2" charset="2"/>
              <a:buChar char="Ø"/>
              <a:defRPr/>
            </a:pPr>
            <a:r>
              <a:rPr lang="cs-CZ" altLang="cs-CZ" sz="2800" dirty="0" smtClean="0">
                <a:latin typeface="Arial" charset="0"/>
                <a:cs typeface="Arial" charset="0"/>
              </a:rPr>
              <a:t>komise, výbory? (NE)</a:t>
            </a:r>
          </a:p>
        </p:txBody>
      </p:sp>
    </p:spTree>
  </p:cSld>
  <p:clrMapOvr>
    <a:masterClrMapping/>
  </p:clrMapOvr>
  <p:transition spd="med">
    <p:cut/>
    <p:sndAc>
      <p:stSnd>
        <p:snd r:embed="rId2" name="arrow.wav"/>
      </p:stSnd>
    </p:sndAc>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323850" y="200025"/>
            <a:ext cx="8578850" cy="925513"/>
          </a:xfrm>
        </p:spPr>
        <p:txBody>
          <a:bodyPr/>
          <a:lstStyle/>
          <a:p>
            <a:pPr eaLnBrk="1" hangingPunct="1"/>
            <a:r>
              <a:rPr lang="cs-CZ" altLang="cs-CZ" sz="3800" b="1" smtClean="0">
                <a:solidFill>
                  <a:srgbClr val="CC0000"/>
                </a:solidFill>
                <a:latin typeface="Arial" charset="0"/>
                <a:cs typeface="Arial" charset="0"/>
              </a:rPr>
              <a:t>Judikatura k samosprávným celkům</a:t>
            </a:r>
          </a:p>
        </p:txBody>
      </p:sp>
      <p:sp>
        <p:nvSpPr>
          <p:cNvPr id="45059" name="Rectangle 3"/>
          <p:cNvSpPr>
            <a:spLocks noGrp="1" noChangeArrowheads="1"/>
          </p:cNvSpPr>
          <p:nvPr>
            <p:ph sz="half" idx="1"/>
          </p:nvPr>
        </p:nvSpPr>
        <p:spPr>
          <a:xfrm>
            <a:off x="457200" y="3286125"/>
            <a:ext cx="8218488" cy="3382963"/>
          </a:xfrm>
        </p:spPr>
        <p:txBody>
          <a:bodyPr/>
          <a:lstStyle/>
          <a:p>
            <a:pPr marL="0" indent="0" eaLnBrk="1" hangingPunct="1">
              <a:buFontTx/>
              <a:buNone/>
            </a:pPr>
            <a:r>
              <a:rPr lang="cs-CZ" altLang="cs-CZ" sz="2600" i="1" smtClean="0">
                <a:latin typeface="Arial" charset="0"/>
                <a:cs typeface="Arial" charset="0"/>
              </a:rPr>
              <a:t>Při poskytování informací v samostatné působnosti zákon nebrání tomu, aby žádost o poskytnutí informací vyřídil úřad, a to i v případě, že žádost  o poskytnutí informací byla směřována vůči jinému orgánu (např. radě).</a:t>
            </a:r>
          </a:p>
          <a:p>
            <a:pPr marL="0" indent="0" algn="just" eaLnBrk="1" hangingPunct="1">
              <a:spcBef>
                <a:spcPts val="2400"/>
              </a:spcBef>
              <a:buFontTx/>
              <a:buNone/>
            </a:pPr>
            <a:r>
              <a:rPr lang="cs-CZ" altLang="cs-CZ" sz="2000" i="1" smtClean="0">
                <a:latin typeface="Arial" charset="0"/>
                <a:cs typeface="Arial" charset="0"/>
              </a:rPr>
              <a:t>(Názor potvrzen usnesením i </a:t>
            </a:r>
            <a:r>
              <a:rPr lang="pl-PL" altLang="cs-CZ" sz="2000" i="1" smtClean="0">
                <a:latin typeface="Arial" charset="0"/>
                <a:cs typeface="Arial" charset="0"/>
              </a:rPr>
              <a:t>I.ÚS 1105/12 , IV. ÚS 281/11)</a:t>
            </a:r>
            <a:endParaRPr lang="cs-CZ" altLang="cs-CZ" sz="2000" i="1" smtClean="0">
              <a:latin typeface="Arial" charset="0"/>
              <a:cs typeface="Arial" charset="0"/>
            </a:endParaRPr>
          </a:p>
        </p:txBody>
      </p:sp>
      <p:pic>
        <p:nvPicPr>
          <p:cNvPr id="45060" name="Picture 4" descr="sbirka_2004_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1268413"/>
            <a:ext cx="1204913"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1" name="Rectangle 5"/>
          <p:cNvSpPr>
            <a:spLocks noChangeArrowheads="1"/>
          </p:cNvSpPr>
          <p:nvPr/>
        </p:nvSpPr>
        <p:spPr bwMode="auto">
          <a:xfrm>
            <a:off x="1979613" y="1427163"/>
            <a:ext cx="7056437" cy="1354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Arial Unicode MS" pitchFamily="34" charset="-128"/>
              </a:defRPr>
            </a:lvl1pPr>
            <a:lvl2pPr marL="742950" indent="-285750" algn="l" eaLnBrk="0" hangingPunct="0">
              <a:spcBef>
                <a:spcPct val="20000"/>
              </a:spcBef>
              <a:buChar char="–"/>
              <a:defRPr sz="2800">
                <a:solidFill>
                  <a:schemeClr val="tx1"/>
                </a:solidFill>
                <a:latin typeface="Arial Unicode MS" pitchFamily="34" charset="-128"/>
              </a:defRPr>
            </a:lvl2pPr>
            <a:lvl3pPr marL="1143000" indent="-228600" algn="l" eaLnBrk="0" hangingPunct="0">
              <a:spcBef>
                <a:spcPct val="20000"/>
              </a:spcBef>
              <a:buChar char="•"/>
              <a:defRPr sz="2400">
                <a:solidFill>
                  <a:schemeClr val="tx1"/>
                </a:solidFill>
                <a:latin typeface="Arial Unicode MS" pitchFamily="34" charset="-128"/>
              </a:defRPr>
            </a:lvl3pPr>
            <a:lvl4pPr marL="1600200" indent="-228600" algn="l" eaLnBrk="0" hangingPunct="0">
              <a:spcBef>
                <a:spcPct val="20000"/>
              </a:spcBef>
              <a:buChar char="–"/>
              <a:defRPr sz="2000">
                <a:solidFill>
                  <a:schemeClr val="tx1"/>
                </a:solidFill>
                <a:latin typeface="Arial Unicode MS" pitchFamily="34" charset="-128"/>
              </a:defRPr>
            </a:lvl4pPr>
            <a:lvl5pPr marL="2057400" indent="-228600" algn="l" eaLnBrk="0" hangingPunct="0">
              <a:spcBef>
                <a:spcPct val="20000"/>
              </a:spcBef>
              <a:buChar char="»"/>
              <a:defRPr sz="2000">
                <a:solidFill>
                  <a:schemeClr val="tx1"/>
                </a:solidFill>
                <a:latin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Arial Unicode MS" pitchFamily="34" charset="-128"/>
              </a:defRPr>
            </a:lvl9pPr>
          </a:lstStyle>
          <a:p>
            <a:pPr eaLnBrk="1" hangingPunct="1">
              <a:spcBef>
                <a:spcPct val="0"/>
              </a:spcBef>
              <a:buFontTx/>
              <a:buNone/>
            </a:pPr>
            <a:r>
              <a:rPr lang="cs-CZ" altLang="cs-CZ" sz="2400" b="1" dirty="0">
                <a:solidFill>
                  <a:srgbClr val="FFFF00"/>
                </a:solidFill>
              </a:rPr>
              <a:t>Rozsudek NSS z 27. 10. 2010, 4 Ans 13/2008</a:t>
            </a:r>
          </a:p>
          <a:p>
            <a:pPr eaLnBrk="1" hangingPunct="1">
              <a:spcBef>
                <a:spcPct val="0"/>
              </a:spcBef>
              <a:buFontTx/>
              <a:buNone/>
            </a:pPr>
            <a:r>
              <a:rPr lang="cs-CZ" altLang="cs-CZ" sz="2400" dirty="0">
                <a:solidFill>
                  <a:srgbClr val="FFFF00"/>
                </a:solidFill>
              </a:rPr>
              <a:t>(2217/2011 Sb. NSS)</a:t>
            </a:r>
          </a:p>
          <a:p>
            <a:pPr eaLnBrk="1" hangingPunct="1">
              <a:spcBef>
                <a:spcPts val="1200"/>
              </a:spcBef>
              <a:buFontTx/>
              <a:buNone/>
            </a:pPr>
            <a:r>
              <a:rPr lang="cs-CZ" altLang="cs-CZ" sz="2400" dirty="0"/>
              <a:t>(žadatel proti Radě Jihomoravského kraje)</a:t>
            </a:r>
          </a:p>
        </p:txBody>
      </p:sp>
    </p:spTree>
  </p:cSld>
  <p:clrMapOvr>
    <a:masterClrMapping/>
  </p:clrMapOvr>
  <p:transition spd="med">
    <p:cut/>
    <p:sndAc>
      <p:stSnd>
        <p:snd r:embed="rId2" name="arrow.wav"/>
      </p:stSnd>
    </p:sndAc>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323850" y="200025"/>
            <a:ext cx="8578850" cy="925513"/>
          </a:xfrm>
        </p:spPr>
        <p:txBody>
          <a:bodyPr/>
          <a:lstStyle/>
          <a:p>
            <a:pPr eaLnBrk="1" hangingPunct="1"/>
            <a:r>
              <a:rPr lang="cs-CZ" altLang="cs-CZ" sz="3800" b="1" smtClean="0">
                <a:solidFill>
                  <a:srgbClr val="CC0000"/>
                </a:solidFill>
                <a:latin typeface="Arial" charset="0"/>
                <a:cs typeface="Arial" charset="0"/>
              </a:rPr>
              <a:t>Judikatura k samosprávným celkům</a:t>
            </a:r>
          </a:p>
        </p:txBody>
      </p:sp>
      <p:sp>
        <p:nvSpPr>
          <p:cNvPr id="46083" name="Rectangle 3"/>
          <p:cNvSpPr>
            <a:spLocks noGrp="1" noChangeArrowheads="1"/>
          </p:cNvSpPr>
          <p:nvPr>
            <p:ph sz="half" idx="1"/>
          </p:nvPr>
        </p:nvSpPr>
        <p:spPr>
          <a:xfrm>
            <a:off x="457200" y="3286125"/>
            <a:ext cx="8218488" cy="3382963"/>
          </a:xfrm>
        </p:spPr>
        <p:txBody>
          <a:bodyPr/>
          <a:lstStyle/>
          <a:p>
            <a:pPr marL="0" indent="0" eaLnBrk="1" hangingPunct="1">
              <a:buFontTx/>
              <a:buNone/>
            </a:pPr>
            <a:r>
              <a:rPr lang="cs-CZ" altLang="cs-CZ" sz="2600" i="1" smtClean="0">
                <a:latin typeface="Arial" charset="0"/>
                <a:cs typeface="Arial" charset="0"/>
              </a:rPr>
              <a:t>Obecní úřad je třeba považovat za jediný povinný subjekt. Úřad není oprávněn odložit žádost o informaci se zdůvodněním, že se nevztahuje k jeho působnosti, pokud se tato žádost týká činnosti jiného odboru či složky téhož obecního úřadu, než byla adresována.</a:t>
            </a:r>
          </a:p>
        </p:txBody>
      </p:sp>
      <p:pic>
        <p:nvPicPr>
          <p:cNvPr id="46084" name="Picture 4" descr="sbirka_2004_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1271588"/>
            <a:ext cx="1201738" cy="158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5" name="Rectangle 5"/>
          <p:cNvSpPr>
            <a:spLocks noChangeArrowheads="1"/>
          </p:cNvSpPr>
          <p:nvPr/>
        </p:nvSpPr>
        <p:spPr bwMode="auto">
          <a:xfrm>
            <a:off x="1979613" y="1412875"/>
            <a:ext cx="7056437" cy="1354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Arial Unicode MS" pitchFamily="34" charset="-128"/>
              </a:defRPr>
            </a:lvl1pPr>
            <a:lvl2pPr marL="742950" indent="-285750" algn="l" eaLnBrk="0" hangingPunct="0">
              <a:spcBef>
                <a:spcPct val="20000"/>
              </a:spcBef>
              <a:buChar char="–"/>
              <a:defRPr sz="2800">
                <a:solidFill>
                  <a:schemeClr val="tx1"/>
                </a:solidFill>
                <a:latin typeface="Arial Unicode MS" pitchFamily="34" charset="-128"/>
              </a:defRPr>
            </a:lvl2pPr>
            <a:lvl3pPr marL="1143000" indent="-228600" algn="l" eaLnBrk="0" hangingPunct="0">
              <a:spcBef>
                <a:spcPct val="20000"/>
              </a:spcBef>
              <a:buChar char="•"/>
              <a:defRPr sz="2400">
                <a:solidFill>
                  <a:schemeClr val="tx1"/>
                </a:solidFill>
                <a:latin typeface="Arial Unicode MS" pitchFamily="34" charset="-128"/>
              </a:defRPr>
            </a:lvl3pPr>
            <a:lvl4pPr marL="1600200" indent="-228600" algn="l" eaLnBrk="0" hangingPunct="0">
              <a:spcBef>
                <a:spcPct val="20000"/>
              </a:spcBef>
              <a:buChar char="–"/>
              <a:defRPr sz="2000">
                <a:solidFill>
                  <a:schemeClr val="tx1"/>
                </a:solidFill>
                <a:latin typeface="Arial Unicode MS" pitchFamily="34" charset="-128"/>
              </a:defRPr>
            </a:lvl4pPr>
            <a:lvl5pPr marL="2057400" indent="-228600" algn="l" eaLnBrk="0" hangingPunct="0">
              <a:spcBef>
                <a:spcPct val="20000"/>
              </a:spcBef>
              <a:buChar char="»"/>
              <a:defRPr sz="2000">
                <a:solidFill>
                  <a:schemeClr val="tx1"/>
                </a:solidFill>
                <a:latin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Arial Unicode MS" pitchFamily="34" charset="-128"/>
              </a:defRPr>
            </a:lvl9pPr>
          </a:lstStyle>
          <a:p>
            <a:pPr eaLnBrk="1" hangingPunct="1">
              <a:spcBef>
                <a:spcPct val="0"/>
              </a:spcBef>
              <a:buFontTx/>
              <a:buNone/>
            </a:pPr>
            <a:r>
              <a:rPr lang="cs-CZ" altLang="cs-CZ" sz="2400" b="1" dirty="0">
                <a:solidFill>
                  <a:srgbClr val="FFFF00"/>
                </a:solidFill>
              </a:rPr>
              <a:t>Rozsudek NSS  z  28. 3. 2008, 3 As </a:t>
            </a:r>
            <a:r>
              <a:rPr lang="cs-CZ" altLang="cs-CZ" sz="2400" b="1" dirty="0" smtClean="0">
                <a:solidFill>
                  <a:srgbClr val="FFFF00"/>
                </a:solidFill>
              </a:rPr>
              <a:t>13/2007</a:t>
            </a:r>
            <a:endParaRPr lang="cs-CZ" altLang="cs-CZ" sz="2400" b="1" dirty="0">
              <a:solidFill>
                <a:srgbClr val="FFFF00"/>
              </a:solidFill>
            </a:endParaRPr>
          </a:p>
          <a:p>
            <a:pPr eaLnBrk="1" hangingPunct="1">
              <a:spcBef>
                <a:spcPct val="0"/>
              </a:spcBef>
              <a:buFontTx/>
              <a:buNone/>
            </a:pPr>
            <a:r>
              <a:rPr lang="cs-CZ" altLang="cs-CZ" sz="2400" b="1" dirty="0">
                <a:solidFill>
                  <a:srgbClr val="FFFF00"/>
                </a:solidFill>
              </a:rPr>
              <a:t>(2202/2011 Sb. NSS)</a:t>
            </a:r>
          </a:p>
          <a:p>
            <a:pPr eaLnBrk="1" hangingPunct="1">
              <a:spcBef>
                <a:spcPts val="1200"/>
              </a:spcBef>
              <a:buFontTx/>
              <a:buNone/>
            </a:pPr>
            <a:r>
              <a:rPr lang="cs-CZ" altLang="cs-CZ" sz="2400" dirty="0"/>
              <a:t>(žadatel proti Kraj. úřadu Olomouckého kraje)</a:t>
            </a:r>
          </a:p>
        </p:txBody>
      </p:sp>
    </p:spTree>
  </p:cSld>
  <p:clrMapOvr>
    <a:masterClrMapping/>
  </p:clrMapOvr>
  <p:transition spd="med">
    <p:cut/>
    <p:sndAc>
      <p:stSnd>
        <p:snd r:embed="rId2" name="arrow.wav"/>
      </p:stSnd>
    </p:sndAc>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323850" y="200025"/>
            <a:ext cx="8578850" cy="925513"/>
          </a:xfrm>
        </p:spPr>
        <p:txBody>
          <a:bodyPr/>
          <a:lstStyle/>
          <a:p>
            <a:pPr eaLnBrk="1" hangingPunct="1"/>
            <a:r>
              <a:rPr lang="cs-CZ" altLang="cs-CZ" sz="3800" b="1" dirty="0" smtClean="0">
                <a:solidFill>
                  <a:srgbClr val="CC0000"/>
                </a:solidFill>
                <a:latin typeface="Arial" charset="0"/>
                <a:cs typeface="Arial" charset="0"/>
              </a:rPr>
              <a:t>Právo na informace zastupitelů</a:t>
            </a:r>
          </a:p>
        </p:txBody>
      </p:sp>
      <p:sp>
        <p:nvSpPr>
          <p:cNvPr id="47107" name="Rectangle 3"/>
          <p:cNvSpPr>
            <a:spLocks noGrp="1" noChangeArrowheads="1"/>
          </p:cNvSpPr>
          <p:nvPr>
            <p:ph sz="half" idx="1"/>
          </p:nvPr>
        </p:nvSpPr>
        <p:spPr>
          <a:xfrm>
            <a:off x="457200" y="3429000"/>
            <a:ext cx="8218488" cy="3166939"/>
          </a:xfrm>
        </p:spPr>
        <p:txBody>
          <a:bodyPr/>
          <a:lstStyle/>
          <a:p>
            <a:pPr marL="0" indent="0" eaLnBrk="1" hangingPunct="1">
              <a:spcBef>
                <a:spcPts val="1200"/>
              </a:spcBef>
              <a:buNone/>
            </a:pPr>
            <a:r>
              <a:rPr lang="cs-CZ" altLang="cs-CZ" sz="2400" dirty="0" smtClean="0">
                <a:solidFill>
                  <a:srgbClr val="FFFF00"/>
                </a:solidFill>
              </a:rPr>
              <a:t>Stanovisko </a:t>
            </a:r>
            <a:r>
              <a:rPr lang="cs-CZ" altLang="cs-CZ" sz="2400" dirty="0">
                <a:solidFill>
                  <a:srgbClr val="FFFF00"/>
                </a:solidFill>
              </a:rPr>
              <a:t>ODKVS MV ČR </a:t>
            </a:r>
            <a:r>
              <a:rPr lang="cs-CZ" altLang="cs-CZ" sz="2400" dirty="0" smtClean="0">
                <a:solidFill>
                  <a:srgbClr val="FFFF00"/>
                </a:solidFill>
              </a:rPr>
              <a:t>7/2011 </a:t>
            </a:r>
            <a:r>
              <a:rPr lang="cs-CZ" altLang="cs-CZ" sz="2400" dirty="0" smtClean="0">
                <a:latin typeface="Arial" charset="0"/>
                <a:cs typeface="Arial" charset="0"/>
              </a:rPr>
              <a:t>k právu zastupitele na informace </a:t>
            </a:r>
            <a:r>
              <a:rPr lang="cs-CZ" altLang="cs-CZ" sz="2400" b="1" u="sng" dirty="0" smtClean="0">
                <a:latin typeface="Arial" charset="0"/>
                <a:cs typeface="Arial" charset="0"/>
              </a:rPr>
              <a:t>související </a:t>
            </a:r>
            <a:r>
              <a:rPr lang="cs-CZ" altLang="cs-CZ" sz="2400" dirty="0" smtClean="0">
                <a:latin typeface="Arial" charset="0"/>
                <a:cs typeface="Arial" charset="0"/>
              </a:rPr>
              <a:t>s výkonem funkce (82/c ZO)</a:t>
            </a:r>
          </a:p>
          <a:p>
            <a:pPr eaLnBrk="1" hangingPunct="1">
              <a:spcBef>
                <a:spcPts val="600"/>
              </a:spcBef>
              <a:buFontTx/>
              <a:buChar char="-"/>
            </a:pPr>
            <a:r>
              <a:rPr lang="cs-CZ" altLang="cs-CZ" sz="2200" i="1" dirty="0" smtClean="0">
                <a:latin typeface="Arial" charset="0"/>
                <a:cs typeface="Arial" charset="0"/>
              </a:rPr>
              <a:t>nejde o poskytování informací vně, ale distribuci uvnitř </a:t>
            </a:r>
          </a:p>
          <a:p>
            <a:pPr eaLnBrk="1" hangingPunct="1">
              <a:spcBef>
                <a:spcPts val="600"/>
              </a:spcBef>
              <a:buFontTx/>
              <a:buChar char="-"/>
            </a:pPr>
            <a:r>
              <a:rPr lang="cs-CZ" altLang="cs-CZ" sz="2200" i="1" dirty="0" smtClean="0">
                <a:latin typeface="Arial" charset="0"/>
                <a:cs typeface="Arial" charset="0"/>
              </a:rPr>
              <a:t>u informací souvisejících s pravomocí zastupitelstva se neuplatní důvody ochrany informací z InfZ</a:t>
            </a:r>
          </a:p>
          <a:p>
            <a:pPr eaLnBrk="1" hangingPunct="1">
              <a:spcBef>
                <a:spcPts val="600"/>
              </a:spcBef>
              <a:buFontTx/>
              <a:buChar char="-"/>
            </a:pPr>
            <a:r>
              <a:rPr lang="cs-CZ" altLang="cs-CZ" sz="2200" i="1" dirty="0" smtClean="0">
                <a:latin typeface="Arial" charset="0"/>
                <a:cs typeface="Arial" charset="0"/>
              </a:rPr>
              <a:t>zastupiteli nelze upřít </a:t>
            </a:r>
            <a:r>
              <a:rPr lang="cs-CZ" altLang="cs-CZ" sz="2200" i="1" dirty="0">
                <a:latin typeface="Arial" charset="0"/>
                <a:cs typeface="Arial" charset="0"/>
              </a:rPr>
              <a:t>právo </a:t>
            </a:r>
            <a:r>
              <a:rPr lang="cs-CZ" altLang="cs-CZ" sz="2200" i="1" dirty="0" smtClean="0">
                <a:latin typeface="Arial" charset="0"/>
                <a:cs typeface="Arial" charset="0"/>
              </a:rPr>
              <a:t>kontrolovat </a:t>
            </a:r>
            <a:r>
              <a:rPr lang="cs-CZ" altLang="cs-CZ" sz="2200" i="1" dirty="0">
                <a:latin typeface="Arial" charset="0"/>
                <a:cs typeface="Arial" charset="0"/>
              </a:rPr>
              <a:t>a </a:t>
            </a:r>
            <a:r>
              <a:rPr lang="cs-CZ" altLang="cs-CZ" sz="2200" i="1" dirty="0" smtClean="0">
                <a:latin typeface="Arial" charset="0"/>
                <a:cs typeface="Arial" charset="0"/>
              </a:rPr>
              <a:t>hodnotit činnost i jiných </a:t>
            </a:r>
            <a:r>
              <a:rPr lang="cs-CZ" altLang="cs-CZ" sz="2200" i="1" dirty="0">
                <a:latin typeface="Arial" charset="0"/>
                <a:cs typeface="Arial" charset="0"/>
              </a:rPr>
              <a:t>orgánů </a:t>
            </a:r>
            <a:r>
              <a:rPr lang="cs-CZ" altLang="cs-CZ" sz="2200" i="1" dirty="0" smtClean="0">
                <a:latin typeface="Arial" charset="0"/>
                <a:cs typeface="Arial" charset="0"/>
              </a:rPr>
              <a:t>obce, ale uplatní se zde ochrana informací dle InfZ a test proporcionality </a:t>
            </a:r>
          </a:p>
        </p:txBody>
      </p:sp>
      <p:pic>
        <p:nvPicPr>
          <p:cNvPr id="47108" name="Picture 4" descr="sbirka_2004_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758" y="1268760"/>
            <a:ext cx="1422954" cy="1872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9" name="Rectangle 5"/>
          <p:cNvSpPr>
            <a:spLocks noChangeArrowheads="1"/>
          </p:cNvSpPr>
          <p:nvPr/>
        </p:nvSpPr>
        <p:spPr bwMode="auto">
          <a:xfrm>
            <a:off x="2268091" y="1345411"/>
            <a:ext cx="6696397" cy="1723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eaLnBrk="0" hangingPunct="0">
              <a:spcBef>
                <a:spcPct val="20000"/>
              </a:spcBef>
              <a:buChar char="•"/>
              <a:defRPr sz="3200">
                <a:solidFill>
                  <a:schemeClr val="tx1"/>
                </a:solidFill>
                <a:latin typeface="Arial Unicode MS" pitchFamily="34" charset="-128"/>
              </a:defRPr>
            </a:lvl1pPr>
            <a:lvl2pPr marL="742950" indent="-285750" algn="l" eaLnBrk="0" hangingPunct="0">
              <a:spcBef>
                <a:spcPct val="20000"/>
              </a:spcBef>
              <a:buChar char="–"/>
              <a:defRPr sz="2800">
                <a:solidFill>
                  <a:schemeClr val="tx1"/>
                </a:solidFill>
                <a:latin typeface="Arial Unicode MS" pitchFamily="34" charset="-128"/>
              </a:defRPr>
            </a:lvl2pPr>
            <a:lvl3pPr marL="1143000" indent="-228600" algn="l" eaLnBrk="0" hangingPunct="0">
              <a:spcBef>
                <a:spcPct val="20000"/>
              </a:spcBef>
              <a:buChar char="•"/>
              <a:defRPr sz="2400">
                <a:solidFill>
                  <a:schemeClr val="tx1"/>
                </a:solidFill>
                <a:latin typeface="Arial Unicode MS" pitchFamily="34" charset="-128"/>
              </a:defRPr>
            </a:lvl3pPr>
            <a:lvl4pPr marL="1600200" indent="-228600" algn="l" eaLnBrk="0" hangingPunct="0">
              <a:spcBef>
                <a:spcPct val="20000"/>
              </a:spcBef>
              <a:buChar char="–"/>
              <a:defRPr sz="2000">
                <a:solidFill>
                  <a:schemeClr val="tx1"/>
                </a:solidFill>
                <a:latin typeface="Arial Unicode MS" pitchFamily="34" charset="-128"/>
              </a:defRPr>
            </a:lvl4pPr>
            <a:lvl5pPr marL="2057400" indent="-228600" algn="l" eaLnBrk="0" hangingPunct="0">
              <a:spcBef>
                <a:spcPct val="20000"/>
              </a:spcBef>
              <a:buChar char="»"/>
              <a:defRPr sz="2000">
                <a:solidFill>
                  <a:schemeClr val="tx1"/>
                </a:solidFill>
                <a:latin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Arial Unicode MS" pitchFamily="34" charset="-128"/>
              </a:defRPr>
            </a:lvl9pPr>
          </a:lstStyle>
          <a:p>
            <a:pPr eaLnBrk="1" hangingPunct="1">
              <a:spcBef>
                <a:spcPct val="0"/>
              </a:spcBef>
              <a:buFontTx/>
              <a:buNone/>
            </a:pPr>
            <a:r>
              <a:rPr lang="cs-CZ" altLang="cs-CZ" sz="2400" b="1" dirty="0">
                <a:solidFill>
                  <a:srgbClr val="FFFF00"/>
                </a:solidFill>
              </a:rPr>
              <a:t>Rozsudek NSS  </a:t>
            </a:r>
            <a:r>
              <a:rPr lang="cs-CZ" altLang="cs-CZ" sz="2400" dirty="0">
                <a:solidFill>
                  <a:srgbClr val="FFFF00"/>
                </a:solidFill>
              </a:rPr>
              <a:t>z  19. 2. 2013, </a:t>
            </a:r>
            <a:r>
              <a:rPr lang="cs-CZ" altLang="cs-CZ" sz="2400" b="1" dirty="0">
                <a:solidFill>
                  <a:srgbClr val="FFFF00"/>
                </a:solidFill>
              </a:rPr>
              <a:t>8 Aps 5/2012</a:t>
            </a:r>
          </a:p>
          <a:p>
            <a:pPr eaLnBrk="1" hangingPunct="1">
              <a:spcBef>
                <a:spcPct val="0"/>
              </a:spcBef>
              <a:buFontTx/>
              <a:buNone/>
            </a:pPr>
            <a:r>
              <a:rPr lang="cs-CZ" altLang="cs-CZ" sz="2400" dirty="0">
                <a:solidFill>
                  <a:srgbClr val="FFFF00"/>
                </a:solidFill>
              </a:rPr>
              <a:t>(2844/2013 Sb. NSS</a:t>
            </a:r>
            <a:r>
              <a:rPr lang="cs-CZ" altLang="cs-CZ" sz="2400" dirty="0" smtClean="0">
                <a:solidFill>
                  <a:srgbClr val="FFFF00"/>
                </a:solidFill>
              </a:rPr>
              <a:t>) </a:t>
            </a:r>
          </a:p>
          <a:p>
            <a:pPr eaLnBrk="1" hangingPunct="1">
              <a:spcBef>
                <a:spcPts val="1200"/>
              </a:spcBef>
              <a:buNone/>
            </a:pPr>
            <a:r>
              <a:rPr lang="cs-CZ" altLang="cs-CZ" sz="2400" i="1" dirty="0">
                <a:latin typeface="Arial" charset="0"/>
              </a:rPr>
              <a:t>Pro poskytování informací členům </a:t>
            </a:r>
            <a:r>
              <a:rPr lang="cs-CZ" altLang="cs-CZ" sz="2400" i="1" dirty="0" smtClean="0">
                <a:latin typeface="Arial" charset="0"/>
              </a:rPr>
              <a:t>zastupitel-</a:t>
            </a:r>
            <a:r>
              <a:rPr lang="cs-CZ" altLang="cs-CZ" sz="2400" i="1" dirty="0" err="1" smtClean="0">
                <a:latin typeface="Arial" charset="0"/>
              </a:rPr>
              <a:t>stva</a:t>
            </a:r>
            <a:r>
              <a:rPr lang="cs-CZ" altLang="cs-CZ" sz="2400" i="1" dirty="0" smtClean="0">
                <a:latin typeface="Arial" charset="0"/>
              </a:rPr>
              <a:t> je </a:t>
            </a:r>
            <a:r>
              <a:rPr lang="cs-CZ" altLang="cs-CZ" sz="2400" i="1" dirty="0">
                <a:latin typeface="Arial" charset="0"/>
              </a:rPr>
              <a:t>třeba použít </a:t>
            </a:r>
            <a:r>
              <a:rPr lang="cs-CZ" altLang="cs-CZ" sz="2400" i="1" dirty="0" smtClean="0">
                <a:latin typeface="Arial" charset="0"/>
              </a:rPr>
              <a:t>procesní </a:t>
            </a:r>
            <a:r>
              <a:rPr lang="cs-CZ" altLang="cs-CZ" sz="2400" i="1" dirty="0">
                <a:latin typeface="Arial" charset="0"/>
              </a:rPr>
              <a:t>úpravu v InfZ</a:t>
            </a:r>
            <a:r>
              <a:rPr lang="cs-CZ" altLang="cs-CZ" sz="2400" i="1" dirty="0" smtClean="0">
                <a:latin typeface="Arial" charset="0"/>
              </a:rPr>
              <a:t>.</a:t>
            </a:r>
            <a:endParaRPr lang="cs-CZ" altLang="cs-CZ" sz="2400" dirty="0" smtClean="0">
              <a:solidFill>
                <a:srgbClr val="FFFF00"/>
              </a:solidFill>
            </a:endParaRPr>
          </a:p>
        </p:txBody>
      </p:sp>
    </p:spTree>
  </p:cSld>
  <p:clrMapOvr>
    <a:masterClrMapping/>
  </p:clrMapOvr>
  <p:transition spd="med">
    <p:cut/>
    <p:sndAc>
      <p:stSnd>
        <p:snd r:embed="rId2" name="arrow.wav"/>
      </p:stSnd>
    </p:sndAc>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241300" y="260350"/>
            <a:ext cx="8578850" cy="925513"/>
          </a:xfrm>
        </p:spPr>
        <p:txBody>
          <a:bodyPr/>
          <a:lstStyle/>
          <a:p>
            <a:pPr eaLnBrk="1" hangingPunct="1"/>
            <a:r>
              <a:rPr lang="cs-CZ" altLang="cs-CZ" sz="4300" b="1" smtClean="0">
                <a:solidFill>
                  <a:srgbClr val="CC0000"/>
                </a:solidFill>
                <a:latin typeface="Arial" charset="0"/>
                <a:cs typeface="Arial" charset="0"/>
              </a:rPr>
              <a:t>Veřejné instituce</a:t>
            </a:r>
          </a:p>
        </p:txBody>
      </p:sp>
      <p:sp>
        <p:nvSpPr>
          <p:cNvPr id="36867" name="Rectangle 3"/>
          <p:cNvSpPr>
            <a:spLocks noGrp="1" noChangeArrowheads="1"/>
          </p:cNvSpPr>
          <p:nvPr>
            <p:ph type="body" idx="1"/>
          </p:nvPr>
        </p:nvSpPr>
        <p:spPr>
          <a:xfrm>
            <a:off x="457200" y="1341438"/>
            <a:ext cx="8362950" cy="4967287"/>
          </a:xfrm>
        </p:spPr>
        <p:txBody>
          <a:bodyPr/>
          <a:lstStyle/>
          <a:p>
            <a:pPr eaLnBrk="1" hangingPunct="1">
              <a:spcBef>
                <a:spcPct val="40000"/>
              </a:spcBef>
              <a:buFontTx/>
              <a:buNone/>
              <a:defRPr/>
            </a:pPr>
            <a:r>
              <a:rPr lang="cs-CZ" altLang="cs-CZ" sz="2800" b="1" dirty="0" smtClean="0">
                <a:latin typeface="Arial" charset="0"/>
                <a:cs typeface="Arial" charset="0"/>
              </a:rPr>
              <a:t>Od novely č. 39/2001</a:t>
            </a:r>
            <a:r>
              <a:rPr lang="cs-CZ" altLang="cs-CZ" sz="2800" dirty="0" smtClean="0">
                <a:latin typeface="Arial" charset="0"/>
                <a:cs typeface="Arial" charset="0"/>
              </a:rPr>
              <a:t>, původně „</a:t>
            </a:r>
            <a:r>
              <a:rPr lang="cs-CZ" altLang="cs-CZ" sz="2800" b="1" dirty="0" smtClean="0">
                <a:latin typeface="Arial" charset="0"/>
                <a:cs typeface="Arial" charset="0"/>
              </a:rPr>
              <a:t>veřejné instituce hospodařící s veřejnými prostředky</a:t>
            </a:r>
            <a:r>
              <a:rPr lang="cs-CZ" altLang="cs-CZ" sz="2800" dirty="0" smtClean="0">
                <a:latin typeface="Arial" charset="0"/>
                <a:cs typeface="Arial" charset="0"/>
              </a:rPr>
              <a:t>“, od novely 61/2006 jen „</a:t>
            </a:r>
            <a:r>
              <a:rPr lang="cs-CZ" altLang="cs-CZ" sz="2800" b="1" dirty="0" smtClean="0">
                <a:latin typeface="Arial" charset="0"/>
                <a:cs typeface="Arial" charset="0"/>
              </a:rPr>
              <a:t>veřejné instituce</a:t>
            </a:r>
            <a:r>
              <a:rPr lang="cs-CZ" altLang="cs-CZ" sz="2800" dirty="0" smtClean="0">
                <a:latin typeface="Arial" charset="0"/>
                <a:cs typeface="Arial" charset="0"/>
              </a:rPr>
              <a:t>“</a:t>
            </a:r>
          </a:p>
          <a:p>
            <a:pPr marL="706438" eaLnBrk="1" hangingPunct="1">
              <a:spcBef>
                <a:spcPct val="40000"/>
              </a:spcBef>
              <a:buFont typeface="Wingdings" panose="05000000000000000000" pitchFamily="2" charset="2"/>
              <a:buChar char="Ø"/>
              <a:defRPr/>
            </a:pPr>
            <a:r>
              <a:rPr lang="cs-CZ" altLang="cs-CZ" sz="2800" dirty="0" smtClean="0">
                <a:latin typeface="Arial" charset="0"/>
                <a:cs typeface="Arial" charset="0"/>
              </a:rPr>
              <a:t>samostatné právnické osoby odlišné od státu</a:t>
            </a:r>
          </a:p>
          <a:p>
            <a:pPr marL="706438" eaLnBrk="1" hangingPunct="1">
              <a:spcBef>
                <a:spcPct val="40000"/>
              </a:spcBef>
              <a:buFont typeface="Wingdings" panose="05000000000000000000" pitchFamily="2" charset="2"/>
              <a:buChar char="Ø"/>
              <a:defRPr/>
            </a:pPr>
            <a:r>
              <a:rPr lang="cs-CZ" altLang="cs-CZ" sz="2800" dirty="0" smtClean="0">
                <a:latin typeface="Arial" charset="0"/>
                <a:cs typeface="Arial" charset="0"/>
              </a:rPr>
              <a:t>nejsou definovány</a:t>
            </a:r>
          </a:p>
          <a:p>
            <a:pPr marL="706438" eaLnBrk="1" hangingPunct="1">
              <a:spcBef>
                <a:spcPct val="40000"/>
              </a:spcBef>
              <a:buFont typeface="Wingdings" panose="05000000000000000000" pitchFamily="2" charset="2"/>
              <a:buChar char="Ø"/>
              <a:defRPr/>
            </a:pPr>
            <a:r>
              <a:rPr lang="cs-CZ" altLang="cs-CZ" sz="2800" dirty="0" smtClean="0">
                <a:latin typeface="Arial" charset="0"/>
                <a:cs typeface="Arial" charset="0"/>
              </a:rPr>
              <a:t>co se tím chtělo říci? (asi jen ČT a ČRo)</a:t>
            </a:r>
          </a:p>
          <a:p>
            <a:pPr marL="706438" eaLnBrk="1" hangingPunct="1">
              <a:spcBef>
                <a:spcPct val="40000"/>
              </a:spcBef>
              <a:buFont typeface="Wingdings" panose="05000000000000000000" pitchFamily="2" charset="2"/>
              <a:buChar char="Ø"/>
              <a:defRPr/>
            </a:pPr>
            <a:r>
              <a:rPr lang="cs-CZ" altLang="cs-CZ" sz="2800" b="1" dirty="0" err="1" smtClean="0">
                <a:latin typeface="Arial" charset="0"/>
                <a:cs typeface="Arial" charset="0"/>
              </a:rPr>
              <a:t>Hoetzel</a:t>
            </a:r>
            <a:r>
              <a:rPr lang="cs-CZ" altLang="cs-CZ" sz="2800" dirty="0" smtClean="0">
                <a:latin typeface="Arial" charset="0"/>
                <a:cs typeface="Arial" charset="0"/>
              </a:rPr>
              <a:t>: ČS správní právo, 1937:</a:t>
            </a:r>
          </a:p>
          <a:p>
            <a:pPr marL="1163638" lvl="1" indent="-342900" eaLnBrk="1" hangingPunct="1">
              <a:spcBef>
                <a:spcPts val="600"/>
              </a:spcBef>
              <a:buFont typeface="Arial" panose="020B0604020202020204" pitchFamily="34" charset="0"/>
              <a:buChar char="•"/>
              <a:defRPr/>
            </a:pPr>
            <a:r>
              <a:rPr lang="cs-CZ" altLang="cs-CZ" sz="2600" i="1" dirty="0" smtClean="0">
                <a:latin typeface="Arial" charset="0"/>
                <a:cs typeface="Arial" charset="0"/>
              </a:rPr>
              <a:t>veřejné podniky, veřejné ústavy </a:t>
            </a:r>
          </a:p>
          <a:p>
            <a:pPr marL="1163638" lvl="1" indent="-342900" eaLnBrk="1" hangingPunct="1">
              <a:spcBef>
                <a:spcPts val="600"/>
              </a:spcBef>
              <a:buFont typeface="Arial" panose="020B0604020202020204" pitchFamily="34" charset="0"/>
              <a:buChar char="•"/>
              <a:defRPr/>
            </a:pPr>
            <a:r>
              <a:rPr lang="cs-CZ" altLang="cs-CZ" sz="2600" i="1" dirty="0">
                <a:latin typeface="Arial" charset="0"/>
                <a:cs typeface="Arial" charset="0"/>
              </a:rPr>
              <a:t>v</a:t>
            </a:r>
            <a:r>
              <a:rPr lang="cs-CZ" altLang="cs-CZ" sz="2600" i="1" dirty="0" smtClean="0">
                <a:latin typeface="Arial" charset="0"/>
                <a:cs typeface="Arial" charset="0"/>
              </a:rPr>
              <a:t>eřejné fondy, veřejné svazy</a:t>
            </a:r>
          </a:p>
        </p:txBody>
      </p:sp>
    </p:spTree>
  </p:cSld>
  <p:clrMapOvr>
    <a:masterClrMapping/>
  </p:clrMapOvr>
  <p:transition spd="med">
    <p:cut/>
    <p:sndAc>
      <p:stSnd>
        <p:snd r:embed="rId2" name="arrow.wav"/>
      </p:stSnd>
    </p:sndAc>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07950" y="115888"/>
            <a:ext cx="8856663" cy="1143000"/>
          </a:xfrm>
        </p:spPr>
        <p:txBody>
          <a:bodyPr/>
          <a:lstStyle/>
          <a:p>
            <a:pPr eaLnBrk="1" hangingPunct="1"/>
            <a:r>
              <a:rPr lang="cs-CZ" altLang="cs-CZ" sz="3500" b="1" dirty="0" smtClean="0">
                <a:solidFill>
                  <a:srgbClr val="CC0000"/>
                </a:solidFill>
                <a:latin typeface="Arial" charset="0"/>
                <a:cs typeface="Arial" charset="0"/>
              </a:rPr>
              <a:t>Mezinárodní záruky práva na informace</a:t>
            </a:r>
          </a:p>
        </p:txBody>
      </p:sp>
      <p:sp>
        <p:nvSpPr>
          <p:cNvPr id="9220" name="Rectangle 4"/>
          <p:cNvSpPr>
            <a:spLocks noChangeArrowheads="1"/>
          </p:cNvSpPr>
          <p:nvPr/>
        </p:nvSpPr>
        <p:spPr bwMode="auto">
          <a:xfrm>
            <a:off x="395288" y="1223963"/>
            <a:ext cx="8424862" cy="566102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spcBef>
                <a:spcPct val="20000"/>
              </a:spcBef>
              <a:defRPr/>
            </a:pPr>
            <a:r>
              <a:rPr lang="cs-CZ" sz="2000" b="1" kern="0" dirty="0">
                <a:solidFill>
                  <a:srgbClr val="FFFF00"/>
                </a:solidFill>
                <a:latin typeface="Arial" pitchFamily="34" charset="0"/>
                <a:cs typeface="Arial" pitchFamily="34" charset="0"/>
              </a:rPr>
              <a:t>Všeobecná deklarace lidských práv (usnesení VS OSN, 1948)</a:t>
            </a:r>
          </a:p>
          <a:p>
            <a:pPr algn="l">
              <a:spcBef>
                <a:spcPts val="1200"/>
              </a:spcBef>
              <a:defRPr/>
            </a:pPr>
            <a:r>
              <a:rPr lang="cs-CZ" sz="2000" b="1" kern="0" dirty="0">
                <a:solidFill>
                  <a:srgbClr val="FFFFFF"/>
                </a:solidFill>
                <a:latin typeface="Arial" pitchFamily="34" charset="0"/>
                <a:cs typeface="Arial" pitchFamily="34" charset="0"/>
              </a:rPr>
              <a:t>čl. 19</a:t>
            </a:r>
            <a:r>
              <a:rPr lang="cs-CZ" sz="2000" kern="0" dirty="0">
                <a:solidFill>
                  <a:srgbClr val="FFFFFF"/>
                </a:solidFill>
                <a:latin typeface="Arial" pitchFamily="34" charset="0"/>
                <a:cs typeface="Arial" pitchFamily="34" charset="0"/>
              </a:rPr>
              <a:t> - svoboda přesvědčení a projevu: </a:t>
            </a:r>
            <a:r>
              <a:rPr lang="cs-CZ" sz="2000" i="1" kern="0" dirty="0">
                <a:solidFill>
                  <a:srgbClr val="FFFFFF"/>
                </a:solidFill>
                <a:latin typeface="Arial" pitchFamily="34" charset="0"/>
                <a:cs typeface="Arial" pitchFamily="34" charset="0"/>
              </a:rPr>
              <a:t>zahrnuje právo vyhledávat, přijímat a rozšiřovat informace a myšlenky jakýmikoli prostředky</a:t>
            </a:r>
            <a:r>
              <a:rPr lang="cs-CZ" sz="2000" kern="0" dirty="0">
                <a:solidFill>
                  <a:srgbClr val="FFFFFF"/>
                </a:solidFill>
                <a:latin typeface="Arial" pitchFamily="34" charset="0"/>
                <a:cs typeface="Arial" pitchFamily="34" charset="0"/>
              </a:rPr>
              <a:t>.</a:t>
            </a:r>
          </a:p>
          <a:p>
            <a:pPr algn="l">
              <a:spcBef>
                <a:spcPct val="20000"/>
              </a:spcBef>
              <a:defRPr/>
            </a:pPr>
            <a:endParaRPr lang="cs-CZ" sz="2000" b="1" dirty="0">
              <a:solidFill>
                <a:srgbClr val="FFFF00"/>
              </a:solidFill>
              <a:latin typeface="Arial" pitchFamily="34" charset="0"/>
              <a:cs typeface="Arial" pitchFamily="34" charset="0"/>
            </a:endParaRPr>
          </a:p>
          <a:p>
            <a:pPr algn="l">
              <a:spcBef>
                <a:spcPct val="20000"/>
              </a:spcBef>
              <a:defRPr/>
            </a:pPr>
            <a:r>
              <a:rPr lang="cs-CZ" sz="2000" b="1" dirty="0">
                <a:solidFill>
                  <a:srgbClr val="FFFF00"/>
                </a:solidFill>
                <a:latin typeface="Arial" pitchFamily="34" charset="0"/>
                <a:cs typeface="Arial" pitchFamily="34" charset="0"/>
              </a:rPr>
              <a:t>Mezinárodní pakt o občanských a politických právech (120/1976)</a:t>
            </a:r>
          </a:p>
          <a:p>
            <a:pPr algn="l">
              <a:spcBef>
                <a:spcPts val="1200"/>
              </a:spcBef>
              <a:defRPr/>
            </a:pPr>
            <a:r>
              <a:rPr lang="cs-CZ" sz="2000" b="1" dirty="0">
                <a:solidFill>
                  <a:schemeClr val="tx1"/>
                </a:solidFill>
                <a:latin typeface="Arial" pitchFamily="34" charset="0"/>
                <a:cs typeface="Arial" pitchFamily="34" charset="0"/>
              </a:rPr>
              <a:t>čl. 19</a:t>
            </a:r>
            <a:r>
              <a:rPr lang="cs-CZ" sz="2000" dirty="0">
                <a:solidFill>
                  <a:schemeClr val="tx1"/>
                </a:solidFill>
                <a:latin typeface="Arial" pitchFamily="34" charset="0"/>
                <a:cs typeface="Arial" pitchFamily="34" charset="0"/>
              </a:rPr>
              <a:t> – </a:t>
            </a:r>
            <a:r>
              <a:rPr lang="cs-CZ" sz="2000" i="1" dirty="0">
                <a:solidFill>
                  <a:schemeClr val="tx1"/>
                </a:solidFill>
                <a:latin typeface="Arial" pitchFamily="34" charset="0"/>
                <a:cs typeface="Arial" pitchFamily="34" charset="0"/>
              </a:rPr>
              <a:t>Každý má právo na svobodu projevu; toto právo zahrnuje svobodu vyhledávat, přijímat a rozšiřovat informace a myšlenky, ať ústně, písemně nebo tiskem nebo jakýmikoli jinými prostředky podle vlastní volby.</a:t>
            </a:r>
            <a:endParaRPr lang="cs-CZ" sz="2000" dirty="0">
              <a:solidFill>
                <a:schemeClr val="tx1"/>
              </a:solidFill>
              <a:latin typeface="Arial" pitchFamily="34" charset="0"/>
              <a:cs typeface="Arial" pitchFamily="34" charset="0"/>
            </a:endParaRPr>
          </a:p>
          <a:p>
            <a:pPr algn="l">
              <a:spcBef>
                <a:spcPts val="1800"/>
              </a:spcBef>
              <a:defRPr/>
            </a:pPr>
            <a:r>
              <a:rPr lang="cs-CZ" sz="2000" dirty="0">
                <a:solidFill>
                  <a:schemeClr val="tx1"/>
                </a:solidFill>
                <a:latin typeface="Arial" pitchFamily="34" charset="0"/>
                <a:cs typeface="Arial" pitchFamily="34" charset="0"/>
              </a:rPr>
              <a:t>Omezení může stanovit </a:t>
            </a:r>
            <a:r>
              <a:rPr lang="cs-CZ" sz="2000" b="1" u="sng" dirty="0">
                <a:solidFill>
                  <a:srgbClr val="FFFF00"/>
                </a:solidFill>
                <a:latin typeface="Arial" pitchFamily="34" charset="0"/>
                <a:cs typeface="Arial" pitchFamily="34" charset="0"/>
              </a:rPr>
              <a:t>zákon</a:t>
            </a:r>
            <a:r>
              <a:rPr lang="cs-CZ" sz="2000" dirty="0">
                <a:solidFill>
                  <a:schemeClr val="tx1"/>
                </a:solidFill>
                <a:latin typeface="Arial" pitchFamily="34" charset="0"/>
                <a:cs typeface="Arial" pitchFamily="34" charset="0"/>
              </a:rPr>
              <a:t>, jsou-li </a:t>
            </a:r>
            <a:r>
              <a:rPr lang="cs-CZ" sz="2000" b="1" u="sng" dirty="0">
                <a:solidFill>
                  <a:srgbClr val="FFFF00"/>
                </a:solidFill>
                <a:latin typeface="Arial" pitchFamily="34" charset="0"/>
                <a:cs typeface="Arial" pitchFamily="34" charset="0"/>
              </a:rPr>
              <a:t>nezbytná</a:t>
            </a:r>
            <a:r>
              <a:rPr lang="cs-CZ" sz="2000" dirty="0">
                <a:solidFill>
                  <a:schemeClr val="tx1"/>
                </a:solidFill>
                <a:latin typeface="Arial" pitchFamily="34" charset="0"/>
                <a:cs typeface="Arial" pitchFamily="34" charset="0"/>
              </a:rPr>
              <a:t> k:</a:t>
            </a:r>
          </a:p>
          <a:p>
            <a:pPr algn="l">
              <a:spcBef>
                <a:spcPct val="20000"/>
              </a:spcBef>
              <a:defRPr/>
            </a:pPr>
            <a:r>
              <a:rPr lang="cs-CZ" sz="2000" dirty="0">
                <a:solidFill>
                  <a:schemeClr val="tx1"/>
                </a:solidFill>
                <a:latin typeface="Arial" pitchFamily="34" charset="0"/>
                <a:cs typeface="Arial" pitchFamily="34" charset="0"/>
              </a:rPr>
              <a:t>    – respektování práv nebo pověsti jiných</a:t>
            </a:r>
          </a:p>
          <a:p>
            <a:pPr algn="l">
              <a:spcBef>
                <a:spcPct val="20000"/>
              </a:spcBef>
              <a:defRPr/>
            </a:pPr>
            <a:r>
              <a:rPr lang="cs-CZ" sz="2000" dirty="0">
                <a:solidFill>
                  <a:schemeClr val="tx1"/>
                </a:solidFill>
                <a:latin typeface="Arial" pitchFamily="34" charset="0"/>
                <a:cs typeface="Arial" pitchFamily="34" charset="0"/>
              </a:rPr>
              <a:t>    – ochraně národní bezpečnosti a veřejného pořádku</a:t>
            </a:r>
          </a:p>
          <a:p>
            <a:pPr algn="l">
              <a:spcBef>
                <a:spcPct val="20000"/>
              </a:spcBef>
              <a:defRPr/>
            </a:pPr>
            <a:r>
              <a:rPr lang="cs-CZ" sz="2000" dirty="0">
                <a:solidFill>
                  <a:schemeClr val="tx1"/>
                </a:solidFill>
                <a:latin typeface="Arial" pitchFamily="34" charset="0"/>
                <a:cs typeface="Arial" pitchFamily="34" charset="0"/>
              </a:rPr>
              <a:t>    – ochraně veřejného zdraví</a:t>
            </a:r>
          </a:p>
          <a:p>
            <a:pPr algn="l">
              <a:spcBef>
                <a:spcPct val="20000"/>
              </a:spcBef>
              <a:defRPr/>
            </a:pPr>
            <a:r>
              <a:rPr lang="cs-CZ" sz="2000" dirty="0">
                <a:solidFill>
                  <a:schemeClr val="tx1"/>
                </a:solidFill>
                <a:latin typeface="Arial" pitchFamily="34" charset="0"/>
                <a:cs typeface="Arial" pitchFamily="34" charset="0"/>
              </a:rPr>
              <a:t>    – ochraně morálky</a:t>
            </a:r>
          </a:p>
        </p:txBody>
      </p:sp>
    </p:spTree>
  </p:cSld>
  <p:clrMapOvr>
    <a:masterClrMapping/>
  </p:clrMapOvr>
  <p:transition spd="med">
    <p:cut/>
    <p:sndAc>
      <p:stSnd>
        <p:snd r:embed="rId2" name="arrow.wav"/>
      </p:stSnd>
    </p:sndAc>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241300" y="260350"/>
            <a:ext cx="8578850" cy="925513"/>
          </a:xfrm>
        </p:spPr>
        <p:txBody>
          <a:bodyPr/>
          <a:lstStyle/>
          <a:p>
            <a:pPr eaLnBrk="1" hangingPunct="1"/>
            <a:r>
              <a:rPr lang="cs-CZ" altLang="cs-CZ" sz="4300" b="1" smtClean="0">
                <a:solidFill>
                  <a:srgbClr val="CC0000"/>
                </a:solidFill>
                <a:latin typeface="Arial" charset="0"/>
                <a:cs typeface="Arial" charset="0"/>
              </a:rPr>
              <a:t>Veřejné instituce</a:t>
            </a:r>
          </a:p>
        </p:txBody>
      </p:sp>
      <p:sp>
        <p:nvSpPr>
          <p:cNvPr id="36867" name="Rectangle 3"/>
          <p:cNvSpPr>
            <a:spLocks noGrp="1" noChangeArrowheads="1"/>
          </p:cNvSpPr>
          <p:nvPr>
            <p:ph type="body" idx="1"/>
          </p:nvPr>
        </p:nvSpPr>
        <p:spPr>
          <a:xfrm>
            <a:off x="457200" y="1341438"/>
            <a:ext cx="8362950" cy="4967287"/>
          </a:xfrm>
        </p:spPr>
        <p:txBody>
          <a:bodyPr/>
          <a:lstStyle/>
          <a:p>
            <a:pPr eaLnBrk="1" hangingPunct="1">
              <a:spcBef>
                <a:spcPts val="1200"/>
              </a:spcBef>
              <a:buFontTx/>
              <a:buNone/>
              <a:defRPr/>
            </a:pPr>
            <a:r>
              <a:rPr lang="cs-CZ" altLang="cs-CZ" sz="2800" b="1" dirty="0" smtClean="0">
                <a:latin typeface="Arial" charset="0"/>
                <a:cs typeface="Arial" charset="0"/>
              </a:rPr>
              <a:t>Vždy panovaly pochybnosti, které řešily soudy</a:t>
            </a:r>
          </a:p>
          <a:p>
            <a:pPr marL="706438" eaLnBrk="1" hangingPunct="1">
              <a:spcBef>
                <a:spcPts val="2400"/>
              </a:spcBef>
              <a:buFont typeface="Wingdings" panose="05000000000000000000" pitchFamily="2" charset="2"/>
              <a:buChar char="Ø"/>
              <a:defRPr/>
            </a:pPr>
            <a:r>
              <a:rPr lang="cs-CZ" altLang="cs-CZ" sz="2800" b="1" dirty="0" smtClean="0">
                <a:latin typeface="Arial" charset="0"/>
                <a:cs typeface="Arial" charset="0"/>
              </a:rPr>
              <a:t>Hácha</a:t>
            </a:r>
            <a:r>
              <a:rPr lang="cs-CZ" altLang="cs-CZ" sz="2800" dirty="0" smtClean="0">
                <a:latin typeface="Arial" charset="0"/>
                <a:cs typeface="Arial" charset="0"/>
              </a:rPr>
              <a:t>: Věstník MV ČSR, 1923:</a:t>
            </a:r>
          </a:p>
          <a:p>
            <a:pPr marL="820738" lvl="1" indent="0" eaLnBrk="1" hangingPunct="1">
              <a:spcBef>
                <a:spcPts val="1200"/>
              </a:spcBef>
              <a:buFontTx/>
              <a:buNone/>
              <a:defRPr/>
            </a:pPr>
            <a:r>
              <a:rPr lang="cs-CZ" altLang="cs-CZ" sz="2400" i="1" dirty="0" smtClean="0">
                <a:latin typeface="Arial" charset="0"/>
                <a:cs typeface="Arial" charset="0"/>
              </a:rPr>
              <a:t>„Pražská universita je hybridní zjev, v němž podstata veřejné korporace je sloučena s podstatou státního (nesamostatného) ústavu ve spletitý celek.“</a:t>
            </a:r>
          </a:p>
          <a:p>
            <a:pPr marL="706438" eaLnBrk="1" hangingPunct="1">
              <a:spcBef>
                <a:spcPts val="2400"/>
              </a:spcBef>
              <a:buFont typeface="Wingdings" panose="05000000000000000000" pitchFamily="2" charset="2"/>
              <a:buChar char="Ø"/>
              <a:defRPr/>
            </a:pPr>
            <a:r>
              <a:rPr lang="cs-CZ" altLang="cs-CZ" sz="2800" b="1" dirty="0" err="1" smtClean="0">
                <a:latin typeface="Arial" charset="0"/>
                <a:cs typeface="Arial" charset="0"/>
              </a:rPr>
              <a:t>Hoetzel</a:t>
            </a:r>
            <a:r>
              <a:rPr lang="cs-CZ" altLang="cs-CZ" sz="2800" dirty="0" smtClean="0">
                <a:latin typeface="Arial" charset="0"/>
                <a:cs typeface="Arial" charset="0"/>
              </a:rPr>
              <a:t>: ČS správní právo, 1937:</a:t>
            </a:r>
          </a:p>
          <a:p>
            <a:pPr marL="820738" lvl="1" indent="0" eaLnBrk="1" hangingPunct="1">
              <a:spcBef>
                <a:spcPts val="1200"/>
              </a:spcBef>
              <a:buFontTx/>
              <a:buNone/>
              <a:defRPr/>
            </a:pPr>
            <a:r>
              <a:rPr lang="cs-CZ" altLang="cs-CZ" sz="2400" i="1" dirty="0" smtClean="0">
                <a:latin typeface="Arial" charset="0"/>
                <a:cs typeface="Arial" charset="0"/>
              </a:rPr>
              <a:t>„Sporné jest, vykonávají-li veřejnou správu různé zjevy souvisící s těžkými hospodářskými poměry: syndikáty, monopolní společnosti… Tu by musel býti každý zjev zkoumán pro sebe.“</a:t>
            </a:r>
          </a:p>
          <a:p>
            <a:pPr marL="820738" lvl="1" indent="0" eaLnBrk="1" hangingPunct="1">
              <a:spcBef>
                <a:spcPts val="1200"/>
              </a:spcBef>
              <a:buFontTx/>
              <a:buNone/>
              <a:defRPr/>
            </a:pPr>
            <a:endParaRPr lang="cs-CZ" altLang="cs-CZ" sz="2400" i="1" dirty="0" smtClean="0">
              <a:latin typeface="Arial" charset="0"/>
              <a:cs typeface="Arial" charset="0"/>
            </a:endParaRPr>
          </a:p>
        </p:txBody>
      </p:sp>
    </p:spTree>
  </p:cSld>
  <p:clrMapOvr>
    <a:masterClrMapping/>
  </p:clrMapOvr>
  <p:transition spd="med">
    <p:cut/>
    <p:sndAc>
      <p:stSnd>
        <p:snd r:embed="rId2" name="arrow.wav"/>
      </p:stSnd>
    </p:sndAc>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a:spLocks noGrp="1" noChangeArrowheads="1"/>
          </p:cNvSpPr>
          <p:nvPr>
            <p:ph type="body" idx="1"/>
          </p:nvPr>
        </p:nvSpPr>
        <p:spPr>
          <a:xfrm>
            <a:off x="468313" y="1414463"/>
            <a:ext cx="8351837" cy="4967287"/>
          </a:xfrm>
        </p:spPr>
        <p:txBody>
          <a:bodyPr/>
          <a:lstStyle/>
          <a:p>
            <a:pPr marL="0" indent="0" eaLnBrk="1" hangingPunct="1">
              <a:spcBef>
                <a:spcPts val="2400"/>
              </a:spcBef>
              <a:buFontTx/>
              <a:buNone/>
              <a:defRPr/>
            </a:pPr>
            <a:r>
              <a:rPr lang="cs-CZ" altLang="cs-CZ" sz="2600" dirty="0" smtClean="0">
                <a:latin typeface="Arial" panose="020B0604020202020204" pitchFamily="34" charset="0"/>
                <a:cs typeface="Arial" panose="020B0604020202020204" pitchFamily="34" charset="0"/>
              </a:rPr>
              <a:t>Původně důraz na </a:t>
            </a:r>
            <a:r>
              <a:rPr lang="cs-CZ" altLang="cs-CZ" sz="2600" b="1" dirty="0" smtClean="0">
                <a:latin typeface="Arial" panose="020B0604020202020204" pitchFamily="34" charset="0"/>
                <a:cs typeface="Arial" panose="020B0604020202020204" pitchFamily="34" charset="0"/>
              </a:rPr>
              <a:t>vznik</a:t>
            </a:r>
            <a:r>
              <a:rPr lang="cs-CZ" altLang="cs-CZ" sz="2600" dirty="0" smtClean="0">
                <a:latin typeface="Arial" panose="020B0604020202020204" pitchFamily="34" charset="0"/>
                <a:cs typeface="Arial" panose="020B0604020202020204" pitchFamily="34" charset="0"/>
              </a:rPr>
              <a:t> </a:t>
            </a:r>
            <a:r>
              <a:rPr lang="cs-CZ" altLang="cs-CZ" sz="2600" dirty="0" smtClean="0">
                <a:solidFill>
                  <a:srgbClr val="FFFF00"/>
                </a:solidFill>
                <a:latin typeface="Arial" panose="020B0604020202020204" pitchFamily="34" charset="0"/>
                <a:cs typeface="Arial" panose="020B0604020202020204" pitchFamily="34" charset="0"/>
              </a:rPr>
              <a:t>→</a:t>
            </a:r>
            <a:r>
              <a:rPr lang="cs-CZ" altLang="cs-CZ" sz="2600" dirty="0" smtClean="0">
                <a:solidFill>
                  <a:srgbClr val="FF0000"/>
                </a:solidFill>
                <a:latin typeface="Arial" panose="020B0604020202020204" pitchFamily="34" charset="0"/>
                <a:cs typeface="Arial" panose="020B0604020202020204" pitchFamily="34" charset="0"/>
              </a:rPr>
              <a:t> </a:t>
            </a:r>
            <a:r>
              <a:rPr lang="cs-CZ" altLang="cs-CZ" sz="2600" b="1" u="sng" dirty="0" smtClean="0">
                <a:latin typeface="Arial" panose="020B0604020202020204" pitchFamily="34" charset="0"/>
                <a:cs typeface="Arial" panose="020B0604020202020204" pitchFamily="34" charset="0"/>
              </a:rPr>
              <a:t>veřejnoprávní</a:t>
            </a:r>
            <a:r>
              <a:rPr lang="cs-CZ" altLang="cs-CZ" sz="2600" dirty="0" smtClean="0">
                <a:latin typeface="Arial" panose="020B0604020202020204" pitchFamily="34" charset="0"/>
                <a:cs typeface="Arial" panose="020B0604020202020204" pitchFamily="34" charset="0"/>
              </a:rPr>
              <a:t> instituce,   tj. zřízené zákonem či jiným veřejnoprávním aktem</a:t>
            </a:r>
          </a:p>
          <a:p>
            <a:pPr eaLnBrk="1" hangingPunct="1">
              <a:spcBef>
                <a:spcPts val="2400"/>
              </a:spcBef>
              <a:buFontTx/>
              <a:buNone/>
              <a:defRPr/>
            </a:pPr>
            <a:r>
              <a:rPr lang="cs-CZ" altLang="cs-CZ" sz="2600" dirty="0" smtClean="0">
                <a:latin typeface="Arial" panose="020B0604020202020204" pitchFamily="34" charset="0"/>
                <a:cs typeface="Arial" panose="020B0604020202020204" pitchFamily="34" charset="0"/>
              </a:rPr>
              <a:t>III. ÚS 671/02 – VZP</a:t>
            </a:r>
          </a:p>
          <a:p>
            <a:pPr eaLnBrk="1" hangingPunct="1">
              <a:spcBef>
                <a:spcPts val="2400"/>
              </a:spcBef>
              <a:buFontTx/>
              <a:buNone/>
              <a:defRPr/>
            </a:pPr>
            <a:r>
              <a:rPr lang="cs-CZ" altLang="cs-CZ" sz="2600" dirty="0" smtClean="0">
                <a:latin typeface="Arial" panose="020B0604020202020204" pitchFamily="34" charset="0"/>
                <a:cs typeface="Arial" panose="020B0604020202020204" pitchFamily="34" charset="0"/>
              </a:rPr>
              <a:t>III. ÚS 686/02 – FNM</a:t>
            </a:r>
          </a:p>
          <a:p>
            <a:pPr eaLnBrk="1" hangingPunct="1">
              <a:spcBef>
                <a:spcPts val="2400"/>
              </a:spcBef>
              <a:buFontTx/>
              <a:buNone/>
              <a:defRPr/>
            </a:pPr>
            <a:r>
              <a:rPr lang="cs-CZ" altLang="cs-CZ" sz="2600" dirty="0" smtClean="0">
                <a:latin typeface="Arial" panose="020B0604020202020204" pitchFamily="34" charset="0"/>
                <a:cs typeface="Arial" panose="020B0604020202020204" pitchFamily="34" charset="0"/>
              </a:rPr>
              <a:t>5 As 30/2004 – státní fondy</a:t>
            </a:r>
          </a:p>
          <a:p>
            <a:pPr eaLnBrk="1" hangingPunct="1">
              <a:spcBef>
                <a:spcPts val="2400"/>
              </a:spcBef>
              <a:buFontTx/>
              <a:buNone/>
              <a:defRPr/>
            </a:pPr>
            <a:r>
              <a:rPr lang="cs-CZ" altLang="cs-CZ" sz="2600" dirty="0" smtClean="0">
                <a:latin typeface="Arial" panose="020B0604020202020204" pitchFamily="34" charset="0"/>
                <a:cs typeface="Arial" panose="020B0604020202020204" pitchFamily="34" charset="0"/>
              </a:rPr>
              <a:t>9 Ca 186/2005 – Ředitelství silnic a dálnic ČR</a:t>
            </a:r>
          </a:p>
          <a:p>
            <a:pPr marL="0" indent="0" eaLnBrk="1" hangingPunct="1">
              <a:spcBef>
                <a:spcPts val="2400"/>
              </a:spcBef>
              <a:buFontTx/>
              <a:buNone/>
              <a:defRPr/>
            </a:pPr>
            <a:r>
              <a:rPr lang="cs-CZ" altLang="cs-CZ" sz="2600" dirty="0" smtClean="0">
                <a:solidFill>
                  <a:srgbClr val="FFFF00"/>
                </a:solidFill>
                <a:latin typeface="Arial" panose="020B0604020202020204" pitchFamily="34" charset="0"/>
                <a:cs typeface="Arial" panose="020B0604020202020204" pitchFamily="34" charset="0"/>
              </a:rPr>
              <a:t>X ale ne </a:t>
            </a:r>
            <a:r>
              <a:rPr lang="cs-CZ" altLang="cs-CZ" sz="2600" dirty="0" smtClean="0">
                <a:latin typeface="Arial" panose="020B0604020202020204" pitchFamily="34" charset="0"/>
                <a:cs typeface="Arial" panose="020B0604020202020204" pitchFamily="34" charset="0"/>
              </a:rPr>
              <a:t>7 Ca 238/2004 – DP hl. m. Prahy, a. s., neboť jde o </a:t>
            </a:r>
            <a:r>
              <a:rPr lang="cs-CZ" altLang="cs-CZ" sz="2600" b="1" u="sng" dirty="0" smtClean="0">
                <a:latin typeface="Arial" panose="020B0604020202020204" pitchFamily="34" charset="0"/>
                <a:cs typeface="Arial" panose="020B0604020202020204" pitchFamily="34" charset="0"/>
              </a:rPr>
              <a:t>soukromoprávní</a:t>
            </a:r>
            <a:r>
              <a:rPr lang="cs-CZ" altLang="cs-CZ" sz="2600" dirty="0" smtClean="0">
                <a:latin typeface="Arial" panose="020B0604020202020204" pitchFamily="34" charset="0"/>
                <a:cs typeface="Arial" panose="020B0604020202020204" pitchFamily="34" charset="0"/>
              </a:rPr>
              <a:t> instituci </a:t>
            </a:r>
            <a:r>
              <a:rPr lang="cs-CZ" altLang="cs-CZ" sz="2600" dirty="0" smtClean="0">
                <a:solidFill>
                  <a:srgbClr val="FFFF00"/>
                </a:solidFill>
                <a:latin typeface="Arial" panose="020B0604020202020204" pitchFamily="34" charset="0"/>
                <a:cs typeface="Arial" panose="020B0604020202020204" pitchFamily="34" charset="0"/>
              </a:rPr>
              <a:t>– překonáno!</a:t>
            </a:r>
            <a:endParaRPr lang="cs-CZ" altLang="cs-CZ" sz="2600" dirty="0" smtClean="0">
              <a:latin typeface="Arial" panose="020B0604020202020204" pitchFamily="34" charset="0"/>
              <a:cs typeface="Arial" panose="020B0604020202020204" pitchFamily="34" charset="0"/>
            </a:endParaRPr>
          </a:p>
        </p:txBody>
      </p:sp>
      <p:sp>
        <p:nvSpPr>
          <p:cNvPr id="51203" name="Rectangle 2"/>
          <p:cNvSpPr txBox="1">
            <a:spLocks noChangeArrowheads="1"/>
          </p:cNvSpPr>
          <p:nvPr/>
        </p:nvSpPr>
        <p:spPr bwMode="auto">
          <a:xfrm>
            <a:off x="241300" y="198438"/>
            <a:ext cx="857885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eaLnBrk="0" hangingPunct="0">
              <a:spcBef>
                <a:spcPct val="20000"/>
              </a:spcBef>
              <a:buChar char="•"/>
              <a:defRPr sz="3200">
                <a:solidFill>
                  <a:schemeClr val="tx1"/>
                </a:solidFill>
                <a:latin typeface="Arial Unicode MS" pitchFamily="34" charset="-128"/>
              </a:defRPr>
            </a:lvl1pPr>
            <a:lvl2pPr marL="742950" indent="-285750" algn="l" eaLnBrk="0" hangingPunct="0">
              <a:spcBef>
                <a:spcPct val="20000"/>
              </a:spcBef>
              <a:buChar char="–"/>
              <a:defRPr sz="2800">
                <a:solidFill>
                  <a:schemeClr val="tx1"/>
                </a:solidFill>
                <a:latin typeface="Arial Unicode MS" pitchFamily="34" charset="-128"/>
              </a:defRPr>
            </a:lvl2pPr>
            <a:lvl3pPr marL="1143000" indent="-228600" algn="l" eaLnBrk="0" hangingPunct="0">
              <a:spcBef>
                <a:spcPct val="20000"/>
              </a:spcBef>
              <a:buChar char="•"/>
              <a:defRPr sz="2400">
                <a:solidFill>
                  <a:schemeClr val="tx1"/>
                </a:solidFill>
                <a:latin typeface="Arial Unicode MS" pitchFamily="34" charset="-128"/>
              </a:defRPr>
            </a:lvl3pPr>
            <a:lvl4pPr marL="1600200" indent="-228600" algn="l" eaLnBrk="0" hangingPunct="0">
              <a:spcBef>
                <a:spcPct val="20000"/>
              </a:spcBef>
              <a:buChar char="–"/>
              <a:defRPr sz="2000">
                <a:solidFill>
                  <a:schemeClr val="tx1"/>
                </a:solidFill>
                <a:latin typeface="Arial Unicode MS" pitchFamily="34" charset="-128"/>
              </a:defRPr>
            </a:lvl4pPr>
            <a:lvl5pPr marL="2057400" indent="-228600" algn="l" eaLnBrk="0" hangingPunct="0">
              <a:spcBef>
                <a:spcPct val="20000"/>
              </a:spcBef>
              <a:buChar char="»"/>
              <a:defRPr sz="2000">
                <a:solidFill>
                  <a:schemeClr val="tx1"/>
                </a:solidFill>
                <a:latin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Arial Unicode MS" pitchFamily="34" charset="-128"/>
              </a:defRPr>
            </a:lvl9pPr>
          </a:lstStyle>
          <a:p>
            <a:pPr algn="ctr" eaLnBrk="1" hangingPunct="1">
              <a:spcBef>
                <a:spcPct val="0"/>
              </a:spcBef>
              <a:buFontTx/>
              <a:buNone/>
            </a:pPr>
            <a:r>
              <a:rPr lang="cs-CZ" altLang="cs-CZ" sz="4200" b="1">
                <a:solidFill>
                  <a:srgbClr val="CC0000"/>
                </a:solidFill>
                <a:latin typeface="Arial" charset="0"/>
              </a:rPr>
              <a:t>Judikatura k veřejným institucím</a:t>
            </a:r>
          </a:p>
        </p:txBody>
      </p:sp>
    </p:spTree>
  </p:cSld>
  <p:clrMapOvr>
    <a:masterClrMapping/>
  </p:clrMapOvr>
  <p:transition spd="med">
    <p:cut/>
    <p:sndAc>
      <p:stSnd>
        <p:snd r:embed="rId2" name="arrow.wav"/>
      </p:stSnd>
    </p:sndAc>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4"/>
          <p:cNvSpPr>
            <a:spLocks noGrp="1" noChangeArrowheads="1"/>
          </p:cNvSpPr>
          <p:nvPr>
            <p:ph type="title"/>
          </p:nvPr>
        </p:nvSpPr>
        <p:spPr>
          <a:xfrm>
            <a:off x="457200" y="1773238"/>
            <a:ext cx="8229600" cy="4968875"/>
          </a:xfrm>
        </p:spPr>
        <p:txBody>
          <a:bodyPr anchor="t"/>
          <a:lstStyle/>
          <a:p>
            <a:pPr algn="l" eaLnBrk="1" hangingPunct="1">
              <a:spcBef>
                <a:spcPts val="3000"/>
              </a:spcBef>
            </a:pPr>
            <a:r>
              <a:rPr lang="cs-CZ" altLang="cs-CZ" sz="2600" dirty="0" smtClean="0">
                <a:latin typeface="Arial" charset="0"/>
                <a:cs typeface="Arial" charset="0"/>
              </a:rPr>
              <a:t>Zařazení pod instituci veřejnou / soukromou musí vyplývat z </a:t>
            </a:r>
            <a:r>
              <a:rPr lang="cs-CZ" altLang="cs-CZ" sz="2600" b="1" dirty="0" smtClean="0">
                <a:latin typeface="Arial" charset="0"/>
                <a:cs typeface="Arial" charset="0"/>
              </a:rPr>
              <a:t>převahy znaků</a:t>
            </a:r>
            <a:r>
              <a:rPr lang="cs-CZ" altLang="cs-CZ" sz="2600" dirty="0" smtClean="0">
                <a:latin typeface="Arial" charset="0"/>
                <a:cs typeface="Arial" charset="0"/>
              </a:rPr>
              <a:t>; kritéria: </a:t>
            </a:r>
            <a:r>
              <a:rPr lang="cs-CZ" altLang="cs-CZ" sz="2400" dirty="0" smtClean="0">
                <a:latin typeface="Arial" charset="0"/>
                <a:cs typeface="Arial" charset="0"/>
              </a:rPr>
              <a:t/>
            </a:r>
            <a:br>
              <a:rPr lang="cs-CZ" altLang="cs-CZ" sz="2400" dirty="0" smtClean="0">
                <a:latin typeface="Arial" charset="0"/>
                <a:cs typeface="Arial" charset="0"/>
              </a:rPr>
            </a:br>
            <a:r>
              <a:rPr lang="cs-CZ" altLang="cs-CZ" sz="1800" dirty="0" smtClean="0">
                <a:latin typeface="Arial" charset="0"/>
                <a:cs typeface="Arial" charset="0"/>
              </a:rPr>
              <a:t/>
            </a:r>
            <a:br>
              <a:rPr lang="cs-CZ" altLang="cs-CZ" sz="1800" dirty="0" smtClean="0">
                <a:latin typeface="Arial" charset="0"/>
                <a:cs typeface="Arial" charset="0"/>
              </a:rPr>
            </a:br>
            <a:r>
              <a:rPr lang="cs-CZ" altLang="cs-CZ" sz="2600" b="1" dirty="0" smtClean="0">
                <a:solidFill>
                  <a:srgbClr val="FFFF00"/>
                </a:solidFill>
                <a:latin typeface="Arial" charset="0"/>
                <a:cs typeface="Arial" charset="0"/>
              </a:rPr>
              <a:t>1.vznik   2.zřizovatel   3.ovládání   4.dohled   5.účel</a:t>
            </a:r>
            <a:r>
              <a:rPr lang="cs-CZ" altLang="cs-CZ" sz="1600" dirty="0" smtClean="0">
                <a:latin typeface="Arial" charset="0"/>
                <a:cs typeface="Arial" charset="0"/>
              </a:rPr>
              <a:t/>
            </a:r>
            <a:br>
              <a:rPr lang="cs-CZ" altLang="cs-CZ" sz="1600" dirty="0" smtClean="0">
                <a:latin typeface="Arial" charset="0"/>
                <a:cs typeface="Arial" charset="0"/>
              </a:rPr>
            </a:br>
            <a:r>
              <a:rPr lang="cs-CZ" altLang="cs-CZ" sz="2400" dirty="0" smtClean="0">
                <a:latin typeface="Arial" charset="0"/>
                <a:cs typeface="Arial" charset="0"/>
              </a:rPr>
              <a:t/>
            </a:r>
            <a:br>
              <a:rPr lang="cs-CZ" altLang="cs-CZ" sz="2400" dirty="0" smtClean="0">
                <a:latin typeface="Arial" charset="0"/>
                <a:cs typeface="Arial" charset="0"/>
              </a:rPr>
            </a:br>
            <a:r>
              <a:rPr lang="cs-CZ" altLang="cs-CZ" sz="2400" i="1" dirty="0" smtClean="0">
                <a:latin typeface="Arial" charset="0"/>
                <a:cs typeface="Arial" charset="0"/>
              </a:rPr>
              <a:t>S.p. Letiště Praha byl zřízen státem, jeho orgány jsou vytvářeny státem, stát vykonává dohled nad jeho činností, a plní veřejný účel; založení kombinuje soukromoprávní postup dle ObchZ, leč obsahuje i schvalovací proces v rámci orgánů výkonné moci a celkově velkou míru ingerence státu. Výrazně převažují znaky svědčící o veřejné povaze, a proto se jedná o instituci veřejnou.</a:t>
            </a:r>
          </a:p>
        </p:txBody>
      </p:sp>
      <p:sp>
        <p:nvSpPr>
          <p:cNvPr id="159749" name="Rectangle 5"/>
          <p:cNvSpPr>
            <a:spLocks noChangeArrowheads="1"/>
          </p:cNvSpPr>
          <p:nvPr/>
        </p:nvSpPr>
        <p:spPr bwMode="auto">
          <a:xfrm>
            <a:off x="468313" y="269875"/>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defRPr/>
            </a:pPr>
            <a:r>
              <a:rPr lang="cs-CZ" sz="4100" b="1" dirty="0">
                <a:solidFill>
                  <a:srgbClr val="CC0000"/>
                </a:solidFill>
                <a:ea typeface="+mj-ea"/>
                <a:cs typeface="+mj-cs"/>
              </a:rPr>
              <a:t>Přelom – nález Ústavního soudu </a:t>
            </a:r>
          </a:p>
          <a:p>
            <a:pPr>
              <a:defRPr/>
            </a:pPr>
            <a:r>
              <a:rPr lang="cs-CZ" sz="4100" b="1" dirty="0">
                <a:solidFill>
                  <a:srgbClr val="CC0000"/>
                </a:solidFill>
                <a:ea typeface="+mj-ea"/>
                <a:cs typeface="+mj-cs"/>
              </a:rPr>
              <a:t>I. ÚS 260/06 (Letiště Praha, s. p.)</a:t>
            </a:r>
          </a:p>
        </p:txBody>
      </p:sp>
    </p:spTree>
  </p:cSld>
  <p:clrMapOvr>
    <a:masterClrMapping/>
  </p:clrMapOvr>
  <p:transition spd="med">
    <p:cut/>
    <p:sndAc>
      <p:stSnd>
        <p:snd r:embed="rId2" name="arrow.wav"/>
      </p:stSnd>
    </p:sndAc>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323850" y="200025"/>
            <a:ext cx="8578850" cy="925513"/>
          </a:xfrm>
        </p:spPr>
        <p:txBody>
          <a:bodyPr/>
          <a:lstStyle/>
          <a:p>
            <a:pPr eaLnBrk="1" hangingPunct="1"/>
            <a:r>
              <a:rPr lang="cs-CZ" altLang="cs-CZ" sz="3800" b="1" dirty="0" smtClean="0">
                <a:solidFill>
                  <a:srgbClr val="CC0000"/>
                </a:solidFill>
                <a:latin typeface="Arial" charset="0"/>
                <a:cs typeface="Arial" charset="0"/>
              </a:rPr>
              <a:t>Druhy veřejných institucí</a:t>
            </a:r>
          </a:p>
        </p:txBody>
      </p:sp>
      <p:sp>
        <p:nvSpPr>
          <p:cNvPr id="47107" name="Rectangle 3"/>
          <p:cNvSpPr>
            <a:spLocks noGrp="1" noChangeArrowheads="1"/>
          </p:cNvSpPr>
          <p:nvPr>
            <p:ph sz="half" idx="1"/>
          </p:nvPr>
        </p:nvSpPr>
        <p:spPr>
          <a:xfrm>
            <a:off x="323528" y="3356992"/>
            <a:ext cx="8218488" cy="3166939"/>
          </a:xfrm>
        </p:spPr>
        <p:txBody>
          <a:bodyPr/>
          <a:lstStyle/>
          <a:p>
            <a:r>
              <a:rPr lang="cs-CZ" sz="2400" i="1" dirty="0">
                <a:latin typeface="Arial" panose="020B0604020202020204" pitchFamily="34" charset="0"/>
                <a:cs typeface="Arial" panose="020B0604020202020204" pitchFamily="34" charset="0"/>
              </a:rPr>
              <a:t>Veřejné instituce jsou entity odlišné od </a:t>
            </a:r>
            <a:r>
              <a:rPr lang="cs-CZ" sz="2400" i="1" dirty="0" smtClean="0">
                <a:latin typeface="Arial" panose="020B0604020202020204" pitchFamily="34" charset="0"/>
                <a:cs typeface="Arial" panose="020B0604020202020204" pitchFamily="34" charset="0"/>
              </a:rPr>
              <a:t>státu a územních </a:t>
            </a:r>
            <a:r>
              <a:rPr lang="cs-CZ" sz="2400" i="1" dirty="0">
                <a:latin typeface="Arial" panose="020B0604020202020204" pitchFamily="34" charset="0"/>
                <a:cs typeface="Arial" panose="020B0604020202020204" pitchFamily="34" charset="0"/>
              </a:rPr>
              <a:t>samosprávných </a:t>
            </a:r>
            <a:r>
              <a:rPr lang="cs-CZ" sz="2400" i="1" dirty="0" smtClean="0">
                <a:latin typeface="Arial" panose="020B0604020202020204" pitchFamily="34" charset="0"/>
                <a:cs typeface="Arial" panose="020B0604020202020204" pitchFamily="34" charset="0"/>
              </a:rPr>
              <a:t>celků. Vykonávají </a:t>
            </a:r>
            <a:r>
              <a:rPr lang="cs-CZ" sz="2400" i="1" dirty="0">
                <a:latin typeface="Arial" panose="020B0604020202020204" pitchFamily="34" charset="0"/>
                <a:cs typeface="Arial" panose="020B0604020202020204" pitchFamily="34" charset="0"/>
              </a:rPr>
              <a:t>veřejnou správu </a:t>
            </a:r>
            <a:r>
              <a:rPr lang="cs-CZ" sz="2400" i="1" dirty="0" err="1">
                <a:latin typeface="Arial" panose="020B0604020202020204" pitchFamily="34" charset="0"/>
                <a:cs typeface="Arial" panose="020B0604020202020204" pitchFamily="34" charset="0"/>
              </a:rPr>
              <a:t>nevrchnostenskými</a:t>
            </a:r>
            <a:r>
              <a:rPr lang="cs-CZ" sz="2400" i="1" dirty="0">
                <a:latin typeface="Arial" panose="020B0604020202020204" pitchFamily="34" charset="0"/>
                <a:cs typeface="Arial" panose="020B0604020202020204" pitchFamily="34" charset="0"/>
              </a:rPr>
              <a:t> formami činnosti (například budují a udržují určité </a:t>
            </a:r>
            <a:r>
              <a:rPr lang="cs-CZ" sz="2400" i="1" dirty="0" smtClean="0">
                <a:latin typeface="Arial" panose="020B0604020202020204" pitchFamily="34" charset="0"/>
                <a:cs typeface="Arial" panose="020B0604020202020204" pitchFamily="34" charset="0"/>
              </a:rPr>
              <a:t>stavby) </a:t>
            </a:r>
            <a:r>
              <a:rPr lang="cs-CZ" sz="2400" i="1" dirty="0">
                <a:latin typeface="Arial" panose="020B0604020202020204" pitchFamily="34" charset="0"/>
                <a:cs typeface="Arial" panose="020B0604020202020204" pitchFamily="34" charset="0"/>
              </a:rPr>
              <a:t>nebo dokonce ani nevykonávají veřejnou správu </a:t>
            </a:r>
            <a:r>
              <a:rPr lang="cs-CZ" sz="2400" i="1" dirty="0" smtClean="0">
                <a:latin typeface="Arial" panose="020B0604020202020204" pitchFamily="34" charset="0"/>
                <a:cs typeface="Arial" panose="020B0604020202020204" pitchFamily="34" charset="0"/>
              </a:rPr>
              <a:t> a </a:t>
            </a:r>
            <a:r>
              <a:rPr lang="cs-CZ" sz="2400" i="1" dirty="0">
                <a:latin typeface="Arial" panose="020B0604020202020204" pitchFamily="34" charset="0"/>
                <a:cs typeface="Arial" panose="020B0604020202020204" pitchFamily="34" charset="0"/>
              </a:rPr>
              <a:t>obstarávají </a:t>
            </a:r>
            <a:r>
              <a:rPr lang="cs-CZ" sz="2400" i="1" dirty="0" smtClean="0">
                <a:latin typeface="Arial" panose="020B0604020202020204" pitchFamily="34" charset="0"/>
                <a:cs typeface="Arial" panose="020B0604020202020204" pitchFamily="34" charset="0"/>
              </a:rPr>
              <a:t>věci ve </a:t>
            </a:r>
            <a:r>
              <a:rPr lang="cs-CZ" sz="2400" i="1" dirty="0">
                <a:latin typeface="Arial" panose="020B0604020202020204" pitchFamily="34" charset="0"/>
                <a:cs typeface="Arial" panose="020B0604020202020204" pitchFamily="34" charset="0"/>
              </a:rPr>
              <a:t>veřejném zájmu nebo určené pro veřejnost </a:t>
            </a:r>
            <a:r>
              <a:rPr lang="cs-CZ" sz="2400" i="1" dirty="0" smtClean="0">
                <a:latin typeface="Arial" panose="020B0604020202020204" pitchFamily="34" charset="0"/>
                <a:cs typeface="Arial" panose="020B0604020202020204" pitchFamily="34" charset="0"/>
              </a:rPr>
              <a:t> anebo </a:t>
            </a:r>
            <a:r>
              <a:rPr lang="cs-CZ" sz="2400" i="1" dirty="0">
                <a:latin typeface="Arial" panose="020B0604020202020204" pitchFamily="34" charset="0"/>
                <a:cs typeface="Arial" panose="020B0604020202020204" pitchFamily="34" charset="0"/>
              </a:rPr>
              <a:t>jsou jen a pouze právně spojeny se státem nebo jinými veřejnoprávními korporacemi nebo jimi fakticky </a:t>
            </a:r>
            <a:r>
              <a:rPr lang="cs-CZ" sz="2400" i="1" dirty="0" smtClean="0">
                <a:latin typeface="Arial" panose="020B0604020202020204" pitchFamily="34" charset="0"/>
                <a:cs typeface="Arial" panose="020B0604020202020204" pitchFamily="34" charset="0"/>
              </a:rPr>
              <a:t>ovlivňovány.</a:t>
            </a:r>
            <a:endParaRPr lang="cs-CZ" sz="2400" i="1" dirty="0">
              <a:latin typeface="Arial" panose="020B0604020202020204" pitchFamily="34" charset="0"/>
              <a:cs typeface="Arial" panose="020B0604020202020204" pitchFamily="34" charset="0"/>
            </a:endParaRPr>
          </a:p>
        </p:txBody>
      </p:sp>
      <p:pic>
        <p:nvPicPr>
          <p:cNvPr id="47108" name="Picture 4" descr="sbirka_2004_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758" y="1268760"/>
            <a:ext cx="1422954" cy="1872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9" name="Rectangle 5"/>
          <p:cNvSpPr>
            <a:spLocks noChangeArrowheads="1"/>
          </p:cNvSpPr>
          <p:nvPr/>
        </p:nvSpPr>
        <p:spPr bwMode="auto">
          <a:xfrm>
            <a:off x="2195736" y="1498719"/>
            <a:ext cx="6696397" cy="1354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eaLnBrk="0" hangingPunct="0">
              <a:spcBef>
                <a:spcPct val="20000"/>
              </a:spcBef>
              <a:buChar char="•"/>
              <a:defRPr sz="3200">
                <a:solidFill>
                  <a:schemeClr val="tx1"/>
                </a:solidFill>
                <a:latin typeface="Arial Unicode MS" pitchFamily="34" charset="-128"/>
              </a:defRPr>
            </a:lvl1pPr>
            <a:lvl2pPr marL="742950" indent="-285750" algn="l" eaLnBrk="0" hangingPunct="0">
              <a:spcBef>
                <a:spcPct val="20000"/>
              </a:spcBef>
              <a:buChar char="–"/>
              <a:defRPr sz="2800">
                <a:solidFill>
                  <a:schemeClr val="tx1"/>
                </a:solidFill>
                <a:latin typeface="Arial Unicode MS" pitchFamily="34" charset="-128"/>
              </a:defRPr>
            </a:lvl2pPr>
            <a:lvl3pPr marL="1143000" indent="-228600" algn="l" eaLnBrk="0" hangingPunct="0">
              <a:spcBef>
                <a:spcPct val="20000"/>
              </a:spcBef>
              <a:buChar char="•"/>
              <a:defRPr sz="2400">
                <a:solidFill>
                  <a:schemeClr val="tx1"/>
                </a:solidFill>
                <a:latin typeface="Arial Unicode MS" pitchFamily="34" charset="-128"/>
              </a:defRPr>
            </a:lvl3pPr>
            <a:lvl4pPr marL="1600200" indent="-228600" algn="l" eaLnBrk="0" hangingPunct="0">
              <a:spcBef>
                <a:spcPct val="20000"/>
              </a:spcBef>
              <a:buChar char="–"/>
              <a:defRPr sz="2000">
                <a:solidFill>
                  <a:schemeClr val="tx1"/>
                </a:solidFill>
                <a:latin typeface="Arial Unicode MS" pitchFamily="34" charset="-128"/>
              </a:defRPr>
            </a:lvl4pPr>
            <a:lvl5pPr marL="2057400" indent="-228600" algn="l" eaLnBrk="0" hangingPunct="0">
              <a:spcBef>
                <a:spcPct val="20000"/>
              </a:spcBef>
              <a:buChar char="»"/>
              <a:defRPr sz="2000">
                <a:solidFill>
                  <a:schemeClr val="tx1"/>
                </a:solidFill>
                <a:latin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Arial Unicode MS" pitchFamily="34" charset="-128"/>
              </a:defRPr>
            </a:lvl9pPr>
          </a:lstStyle>
          <a:p>
            <a:pPr eaLnBrk="1" hangingPunct="1">
              <a:spcBef>
                <a:spcPct val="0"/>
              </a:spcBef>
              <a:buFontTx/>
              <a:buNone/>
            </a:pPr>
            <a:r>
              <a:rPr lang="cs-CZ" altLang="cs-CZ" sz="2400" b="1" dirty="0">
                <a:solidFill>
                  <a:srgbClr val="FFFF00"/>
                </a:solidFill>
              </a:rPr>
              <a:t>Rozsudek NSS  </a:t>
            </a:r>
            <a:r>
              <a:rPr lang="cs-CZ" altLang="cs-CZ" sz="2400" dirty="0">
                <a:solidFill>
                  <a:srgbClr val="FFFF00"/>
                </a:solidFill>
              </a:rPr>
              <a:t>z  </a:t>
            </a:r>
            <a:r>
              <a:rPr lang="cs-CZ" altLang="cs-CZ" sz="2400" dirty="0" smtClean="0">
                <a:solidFill>
                  <a:srgbClr val="FFFF00"/>
                </a:solidFill>
              </a:rPr>
              <a:t>22. 10. 2014, </a:t>
            </a:r>
            <a:r>
              <a:rPr lang="cs-CZ" altLang="cs-CZ" sz="2400" b="1" dirty="0">
                <a:solidFill>
                  <a:srgbClr val="FFFF00"/>
                </a:solidFill>
              </a:rPr>
              <a:t>8 </a:t>
            </a:r>
            <a:r>
              <a:rPr lang="cs-CZ" altLang="cs-CZ" sz="2400" b="1" dirty="0" smtClean="0">
                <a:solidFill>
                  <a:srgbClr val="FFFF00"/>
                </a:solidFill>
              </a:rPr>
              <a:t>As 55/2012</a:t>
            </a:r>
            <a:endParaRPr lang="cs-CZ" altLang="cs-CZ" sz="2400" b="1" dirty="0">
              <a:solidFill>
                <a:srgbClr val="FFFF00"/>
              </a:solidFill>
            </a:endParaRPr>
          </a:p>
          <a:p>
            <a:pPr eaLnBrk="1" hangingPunct="1">
              <a:spcBef>
                <a:spcPct val="0"/>
              </a:spcBef>
              <a:buFontTx/>
              <a:buNone/>
            </a:pPr>
            <a:r>
              <a:rPr lang="cs-CZ" altLang="cs-CZ" sz="2400" dirty="0" smtClean="0">
                <a:solidFill>
                  <a:srgbClr val="FFFF00"/>
                </a:solidFill>
              </a:rPr>
              <a:t>(3155/2015 </a:t>
            </a:r>
            <a:r>
              <a:rPr lang="cs-CZ" altLang="cs-CZ" sz="2400" dirty="0">
                <a:solidFill>
                  <a:srgbClr val="FFFF00"/>
                </a:solidFill>
              </a:rPr>
              <a:t>Sb. </a:t>
            </a:r>
            <a:r>
              <a:rPr lang="cs-CZ" altLang="cs-CZ" sz="2400" dirty="0" smtClean="0">
                <a:solidFill>
                  <a:srgbClr val="FFFF00"/>
                </a:solidFill>
              </a:rPr>
              <a:t>NSS – poskytování platů) </a:t>
            </a:r>
          </a:p>
          <a:p>
            <a:pPr eaLnBrk="1" hangingPunct="1">
              <a:spcBef>
                <a:spcPts val="1200"/>
              </a:spcBef>
              <a:buNone/>
            </a:pPr>
            <a:endParaRPr lang="cs-CZ" altLang="cs-CZ" sz="2400" dirty="0" smtClean="0">
              <a:solidFill>
                <a:srgbClr val="FFFF00"/>
              </a:solidFill>
            </a:endParaRPr>
          </a:p>
        </p:txBody>
      </p:sp>
    </p:spTree>
    <p:extLst>
      <p:ext uri="{BB962C8B-B14F-4D97-AF65-F5344CB8AC3E}">
        <p14:creationId xmlns:p14="http://schemas.microsoft.com/office/powerpoint/2010/main" val="395680031"/>
      </p:ext>
    </p:extLst>
  </p:cSld>
  <p:clrMapOvr>
    <a:masterClrMapping/>
  </p:clrMapOvr>
  <p:transition spd="med">
    <p:cut/>
    <p:sndAc>
      <p:stSnd>
        <p:snd r:embed="rId2" name="arrow.wav"/>
      </p:stSnd>
    </p:sndAc>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3"/>
          <p:cNvSpPr>
            <a:spLocks noGrp="1" noChangeArrowheads="1"/>
          </p:cNvSpPr>
          <p:nvPr>
            <p:ph type="body" idx="1"/>
          </p:nvPr>
        </p:nvSpPr>
        <p:spPr>
          <a:xfrm>
            <a:off x="457200" y="1340768"/>
            <a:ext cx="8507413" cy="5543550"/>
          </a:xfrm>
        </p:spPr>
        <p:txBody>
          <a:bodyPr/>
          <a:lstStyle/>
          <a:p>
            <a:pPr eaLnBrk="1" hangingPunct="1">
              <a:spcBef>
                <a:spcPts val="1800"/>
              </a:spcBef>
              <a:buFontTx/>
              <a:buNone/>
            </a:pPr>
            <a:r>
              <a:rPr lang="cs-CZ" altLang="cs-CZ" sz="2600" dirty="0" smtClean="0">
                <a:latin typeface="Arial" charset="0"/>
                <a:cs typeface="Arial" charset="0"/>
              </a:rPr>
              <a:t>8 As 57/2006 – FC Hradec Králové, a.s.</a:t>
            </a:r>
          </a:p>
          <a:p>
            <a:pPr eaLnBrk="1" hangingPunct="1">
              <a:spcBef>
                <a:spcPts val="1800"/>
              </a:spcBef>
              <a:buFontTx/>
              <a:buNone/>
            </a:pPr>
            <a:r>
              <a:rPr lang="cs-CZ" altLang="cs-CZ" sz="2800" dirty="0" smtClean="0">
                <a:latin typeface="Arial" charset="0"/>
                <a:cs typeface="Arial" charset="0"/>
              </a:rPr>
              <a:t>1 As 114/2011 – DP hl. m. Prahy, a. s.</a:t>
            </a:r>
          </a:p>
          <a:p>
            <a:pPr eaLnBrk="1" hangingPunct="1">
              <a:spcBef>
                <a:spcPts val="1800"/>
              </a:spcBef>
              <a:buFontTx/>
              <a:buNone/>
            </a:pPr>
            <a:r>
              <a:rPr lang="cs-CZ" altLang="cs-CZ" sz="2800" dirty="0" smtClean="0">
                <a:latin typeface="Arial" charset="0"/>
                <a:cs typeface="Arial" charset="0"/>
              </a:rPr>
              <a:t>4 As 40/2010 – Základní a mateřská škola Psáry</a:t>
            </a:r>
          </a:p>
          <a:p>
            <a:pPr eaLnBrk="1" hangingPunct="1">
              <a:spcBef>
                <a:spcPts val="1800"/>
              </a:spcBef>
              <a:buFontTx/>
              <a:buNone/>
            </a:pPr>
            <a:r>
              <a:rPr lang="cs-CZ" altLang="cs-CZ" sz="2800" dirty="0">
                <a:latin typeface="Arial" charset="0"/>
                <a:cs typeface="Arial" charset="0"/>
              </a:rPr>
              <a:t>9 As </a:t>
            </a:r>
            <a:r>
              <a:rPr lang="cs-CZ" altLang="cs-CZ" sz="2800" dirty="0" smtClean="0">
                <a:latin typeface="Arial" charset="0"/>
                <a:cs typeface="Arial" charset="0"/>
              </a:rPr>
              <a:t>48/2011 – České dráhy</a:t>
            </a:r>
          </a:p>
          <a:p>
            <a:pPr eaLnBrk="1" hangingPunct="1">
              <a:spcBef>
                <a:spcPts val="1800"/>
              </a:spcBef>
              <a:buFontTx/>
              <a:buNone/>
            </a:pPr>
            <a:r>
              <a:rPr lang="cs-CZ" altLang="cs-CZ" sz="2800" dirty="0" smtClean="0">
                <a:latin typeface="Arial" charset="0"/>
                <a:cs typeface="Arial" charset="0"/>
              </a:rPr>
              <a:t>2 Ans 4/09, 7/10, 9/11, </a:t>
            </a:r>
            <a:r>
              <a:rPr lang="cs-CZ" altLang="cs-CZ" sz="2800" dirty="0">
                <a:latin typeface="Arial" charset="0"/>
                <a:cs typeface="Arial" charset="0"/>
              </a:rPr>
              <a:t>2 As 155/2015 </a:t>
            </a:r>
            <a:r>
              <a:rPr lang="cs-CZ" altLang="cs-CZ" sz="2800" dirty="0" smtClean="0">
                <a:latin typeface="Arial" charset="0"/>
                <a:cs typeface="Arial" charset="0"/>
              </a:rPr>
              <a:t>– ČEZ, a. s.</a:t>
            </a:r>
          </a:p>
          <a:p>
            <a:pPr eaLnBrk="1" hangingPunct="1">
              <a:spcBef>
                <a:spcPts val="1800"/>
              </a:spcBef>
              <a:buFontTx/>
              <a:buNone/>
            </a:pPr>
            <a:r>
              <a:rPr lang="cs-CZ" altLang="cs-CZ" sz="2800" dirty="0" smtClean="0">
                <a:solidFill>
                  <a:srgbClr val="FFFFFF"/>
                </a:solidFill>
                <a:latin typeface="Arial" charset="0"/>
                <a:cs typeface="Arial" charset="0"/>
              </a:rPr>
              <a:t>KS Brno 62 A 26/2012 – </a:t>
            </a:r>
            <a:r>
              <a:rPr lang="cs-CZ" altLang="cs-CZ" sz="2800" dirty="0" err="1" smtClean="0">
                <a:solidFill>
                  <a:srgbClr val="FFFFFF"/>
                </a:solidFill>
                <a:latin typeface="Arial" charset="0"/>
                <a:cs typeface="Arial" charset="0"/>
              </a:rPr>
              <a:t>CHAPS,s.r.o</a:t>
            </a:r>
            <a:r>
              <a:rPr lang="cs-CZ" altLang="cs-CZ" sz="2800" dirty="0" smtClean="0">
                <a:solidFill>
                  <a:srgbClr val="FFFFFF"/>
                </a:solidFill>
                <a:latin typeface="Arial" charset="0"/>
                <a:cs typeface="Arial" charset="0"/>
              </a:rPr>
              <a:t>.</a:t>
            </a:r>
            <a:r>
              <a:rPr lang="cs-CZ" altLang="cs-CZ" sz="2400" dirty="0" smtClean="0">
                <a:solidFill>
                  <a:srgbClr val="FFFFFF"/>
                </a:solidFill>
                <a:latin typeface="Arial" charset="0"/>
                <a:cs typeface="Arial" charset="0"/>
              </a:rPr>
              <a:t> (2979/2014 Sb. NSS</a:t>
            </a:r>
            <a:r>
              <a:rPr lang="cs-CZ" altLang="cs-CZ" sz="2400" dirty="0">
                <a:solidFill>
                  <a:srgbClr val="FFFFFF"/>
                </a:solidFill>
                <a:latin typeface="Arial" charset="0"/>
                <a:cs typeface="Arial" charset="0"/>
              </a:rPr>
              <a:t>; </a:t>
            </a:r>
            <a:r>
              <a:rPr lang="cs-CZ" altLang="cs-CZ" sz="2400" dirty="0" smtClean="0">
                <a:solidFill>
                  <a:srgbClr val="FFFFFF"/>
                </a:solidFill>
                <a:latin typeface="Arial" charset="0"/>
                <a:cs typeface="Arial" charset="0"/>
              </a:rPr>
              <a:t>dále </a:t>
            </a:r>
            <a:r>
              <a:rPr lang="cs-CZ" altLang="cs-CZ" sz="2400" dirty="0">
                <a:solidFill>
                  <a:srgbClr val="FFFFFF"/>
                </a:solidFill>
                <a:latin typeface="Arial" charset="0"/>
                <a:cs typeface="Arial" charset="0"/>
              </a:rPr>
              <a:t>5 As 57/2013 </a:t>
            </a:r>
            <a:r>
              <a:rPr lang="cs-CZ" altLang="cs-CZ" sz="2400" dirty="0" smtClean="0">
                <a:solidFill>
                  <a:srgbClr val="FFFFFF"/>
                </a:solidFill>
                <a:latin typeface="Arial" charset="0"/>
                <a:cs typeface="Arial" charset="0"/>
              </a:rPr>
              <a:t> a II</a:t>
            </a:r>
            <a:r>
              <a:rPr lang="cs-CZ" altLang="cs-CZ" sz="2400" dirty="0">
                <a:solidFill>
                  <a:srgbClr val="FFFFFF"/>
                </a:solidFill>
                <a:latin typeface="Arial" charset="0"/>
                <a:cs typeface="Arial" charset="0"/>
              </a:rPr>
              <a:t>. ÚS </a:t>
            </a:r>
            <a:r>
              <a:rPr lang="cs-CZ" altLang="cs-CZ" sz="2400" dirty="0" smtClean="0">
                <a:solidFill>
                  <a:srgbClr val="FFFFFF"/>
                </a:solidFill>
                <a:latin typeface="Arial" charset="0"/>
                <a:cs typeface="Arial" charset="0"/>
              </a:rPr>
              <a:t>3669/13)</a:t>
            </a:r>
          </a:p>
          <a:p>
            <a:pPr eaLnBrk="1" hangingPunct="1">
              <a:spcBef>
                <a:spcPts val="1800"/>
              </a:spcBef>
              <a:buFontTx/>
              <a:buNone/>
            </a:pPr>
            <a:r>
              <a:rPr lang="cs-CZ" altLang="cs-CZ" sz="2600" b="1" dirty="0" smtClean="0">
                <a:solidFill>
                  <a:srgbClr val="FFFF00"/>
                </a:solidFill>
                <a:latin typeface="Arial" charset="0"/>
                <a:cs typeface="Arial" charset="0"/>
                <a:sym typeface="Wingdings" pitchFamily="2" charset="2"/>
              </a:rPr>
              <a:t>→</a:t>
            </a:r>
            <a:r>
              <a:rPr lang="cs-CZ" altLang="cs-CZ" sz="2600" b="1" dirty="0" smtClean="0">
                <a:solidFill>
                  <a:srgbClr val="FFFF00"/>
                </a:solidFill>
                <a:latin typeface="Arial" charset="0"/>
                <a:cs typeface="Arial" charset="0"/>
                <a:sym typeface="Arial Unicode MS" pitchFamily="34" charset="-128"/>
              </a:rPr>
              <a:t> </a:t>
            </a:r>
            <a:r>
              <a:rPr lang="cs-CZ" altLang="cs-CZ" sz="2600" b="1" u="sng" dirty="0" smtClean="0">
                <a:latin typeface="Arial" charset="0"/>
                <a:cs typeface="Arial" charset="0"/>
                <a:sym typeface="Arial Unicode MS" pitchFamily="34" charset="-128"/>
              </a:rPr>
              <a:t>neustále extendující výklad</a:t>
            </a:r>
          </a:p>
        </p:txBody>
      </p:sp>
      <p:sp>
        <p:nvSpPr>
          <p:cNvPr id="53251" name="Rectangle 2"/>
          <p:cNvSpPr txBox="1">
            <a:spLocks noChangeArrowheads="1"/>
          </p:cNvSpPr>
          <p:nvPr/>
        </p:nvSpPr>
        <p:spPr bwMode="auto">
          <a:xfrm>
            <a:off x="241300" y="198438"/>
            <a:ext cx="857885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eaLnBrk="0" hangingPunct="0">
              <a:spcBef>
                <a:spcPct val="20000"/>
              </a:spcBef>
              <a:buChar char="•"/>
              <a:defRPr sz="3200">
                <a:solidFill>
                  <a:schemeClr val="tx1"/>
                </a:solidFill>
                <a:latin typeface="Arial Unicode MS" pitchFamily="34" charset="-128"/>
              </a:defRPr>
            </a:lvl1pPr>
            <a:lvl2pPr marL="742950" indent="-285750" algn="l" eaLnBrk="0" hangingPunct="0">
              <a:spcBef>
                <a:spcPct val="20000"/>
              </a:spcBef>
              <a:buChar char="–"/>
              <a:defRPr sz="2800">
                <a:solidFill>
                  <a:schemeClr val="tx1"/>
                </a:solidFill>
                <a:latin typeface="Arial Unicode MS" pitchFamily="34" charset="-128"/>
              </a:defRPr>
            </a:lvl2pPr>
            <a:lvl3pPr marL="1143000" indent="-228600" algn="l" eaLnBrk="0" hangingPunct="0">
              <a:spcBef>
                <a:spcPct val="20000"/>
              </a:spcBef>
              <a:buChar char="•"/>
              <a:defRPr sz="2400">
                <a:solidFill>
                  <a:schemeClr val="tx1"/>
                </a:solidFill>
                <a:latin typeface="Arial Unicode MS" pitchFamily="34" charset="-128"/>
              </a:defRPr>
            </a:lvl3pPr>
            <a:lvl4pPr marL="1600200" indent="-228600" algn="l" eaLnBrk="0" hangingPunct="0">
              <a:spcBef>
                <a:spcPct val="20000"/>
              </a:spcBef>
              <a:buChar char="–"/>
              <a:defRPr sz="2000">
                <a:solidFill>
                  <a:schemeClr val="tx1"/>
                </a:solidFill>
                <a:latin typeface="Arial Unicode MS" pitchFamily="34" charset="-128"/>
              </a:defRPr>
            </a:lvl4pPr>
            <a:lvl5pPr marL="2057400" indent="-228600" algn="l" eaLnBrk="0" hangingPunct="0">
              <a:spcBef>
                <a:spcPct val="20000"/>
              </a:spcBef>
              <a:buChar char="»"/>
              <a:defRPr sz="2000">
                <a:solidFill>
                  <a:schemeClr val="tx1"/>
                </a:solidFill>
                <a:latin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Arial Unicode MS" pitchFamily="34" charset="-128"/>
              </a:defRPr>
            </a:lvl9pPr>
          </a:lstStyle>
          <a:p>
            <a:pPr algn="ctr" eaLnBrk="1" hangingPunct="1">
              <a:spcBef>
                <a:spcPct val="0"/>
              </a:spcBef>
              <a:buFontTx/>
              <a:buNone/>
            </a:pPr>
            <a:r>
              <a:rPr lang="cs-CZ" altLang="cs-CZ" sz="4200" b="1">
                <a:solidFill>
                  <a:srgbClr val="CC0000"/>
                </a:solidFill>
                <a:latin typeface="Arial" charset="0"/>
              </a:rPr>
              <a:t>Judikatura k veřejným institucím</a:t>
            </a:r>
          </a:p>
        </p:txBody>
      </p:sp>
    </p:spTree>
  </p:cSld>
  <p:clrMapOvr>
    <a:masterClrMapping/>
  </p:clrMapOvr>
  <p:transition spd="med">
    <p:cut/>
    <p:sndAc>
      <p:stSnd>
        <p:snd r:embed="rId2" name="arrow.wav"/>
      </p:stSnd>
    </p:sndAc>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3"/>
          <p:cNvSpPr>
            <a:spLocks noGrp="1" noChangeArrowheads="1"/>
          </p:cNvSpPr>
          <p:nvPr>
            <p:ph type="body" idx="1"/>
          </p:nvPr>
        </p:nvSpPr>
        <p:spPr>
          <a:xfrm>
            <a:off x="457200" y="1340768"/>
            <a:ext cx="8507413" cy="5543550"/>
          </a:xfrm>
        </p:spPr>
        <p:txBody>
          <a:bodyPr/>
          <a:lstStyle/>
          <a:p>
            <a:pPr eaLnBrk="1" hangingPunct="1">
              <a:spcBef>
                <a:spcPts val="1800"/>
              </a:spcBef>
              <a:buFontTx/>
              <a:buNone/>
            </a:pPr>
            <a:r>
              <a:rPr lang="cs-CZ" altLang="cs-CZ" sz="2600" dirty="0" smtClean="0">
                <a:latin typeface="Arial" charset="0"/>
                <a:cs typeface="Arial" charset="0"/>
              </a:rPr>
              <a:t>odmítavá usnesení Ústavního soudu: </a:t>
            </a:r>
            <a:r>
              <a:rPr lang="cs-CZ" sz="2800" i="1" dirty="0" smtClean="0"/>
              <a:t>ÚS </a:t>
            </a:r>
            <a:r>
              <a:rPr lang="cs-CZ" sz="2800" i="1" dirty="0"/>
              <a:t>nevidí důvod k zásahu za situace, kdy je znak „veřejnosti“ odvozován nejen od státních orgánů, ale též od </a:t>
            </a:r>
            <a:r>
              <a:rPr lang="cs-CZ" sz="2800" i="1" dirty="0" smtClean="0"/>
              <a:t>územních </a:t>
            </a:r>
            <a:r>
              <a:rPr lang="cs-CZ" sz="2800" i="1" dirty="0"/>
              <a:t>samosprávných </a:t>
            </a:r>
            <a:r>
              <a:rPr lang="cs-CZ" sz="2800" i="1" dirty="0" smtClean="0"/>
              <a:t>celků… </a:t>
            </a:r>
            <a:endParaRPr lang="cs-CZ" sz="2800" i="1" dirty="0"/>
          </a:p>
          <a:p>
            <a:pPr marL="0" indent="0">
              <a:buNone/>
            </a:pPr>
            <a:r>
              <a:rPr lang="pl-PL" sz="2800" dirty="0" smtClean="0"/>
              <a:t>I</a:t>
            </a:r>
            <a:r>
              <a:rPr lang="pl-PL" sz="2800" dirty="0"/>
              <a:t>. ÚS 330/12 </a:t>
            </a:r>
            <a:r>
              <a:rPr lang="pl-PL" sz="2800" dirty="0" smtClean="0"/>
              <a:t>z </a:t>
            </a:r>
            <a:r>
              <a:rPr lang="pl-PL" sz="2800" dirty="0"/>
              <a:t>3. 4. 2012 </a:t>
            </a:r>
            <a:r>
              <a:rPr lang="pl-PL" sz="2800" dirty="0" smtClean="0"/>
              <a:t>– DP HM </a:t>
            </a:r>
            <a:r>
              <a:rPr lang="pl-PL" sz="2800" dirty="0" err="1" smtClean="0"/>
              <a:t>Prahy,a.s</a:t>
            </a:r>
            <a:r>
              <a:rPr lang="pl-PL" sz="2800" dirty="0" smtClean="0"/>
              <a:t>.</a:t>
            </a:r>
          </a:p>
          <a:p>
            <a:pPr marL="0" indent="0">
              <a:buNone/>
            </a:pPr>
            <a:r>
              <a:rPr lang="cs-CZ" sz="2800" dirty="0" smtClean="0"/>
              <a:t>III.ÚS </a:t>
            </a:r>
            <a:r>
              <a:rPr lang="cs-CZ" sz="2800" dirty="0"/>
              <a:t>1705/13 z </a:t>
            </a:r>
            <a:r>
              <a:rPr lang="cs-CZ" sz="2800" dirty="0" smtClean="0"/>
              <a:t>14.8.2014 – Jižní centrum </a:t>
            </a:r>
            <a:r>
              <a:rPr lang="cs-CZ" sz="2800" dirty="0" err="1" smtClean="0"/>
              <a:t>Brno,a.s</a:t>
            </a:r>
            <a:r>
              <a:rPr lang="cs-CZ" sz="2800" dirty="0" smtClean="0"/>
              <a:t>.</a:t>
            </a:r>
          </a:p>
          <a:p>
            <a:pPr marL="0" indent="0">
              <a:buNone/>
            </a:pPr>
            <a:r>
              <a:rPr lang="cs-CZ" altLang="cs-CZ" sz="2800" dirty="0"/>
              <a:t>9 As 60/2012, 137/2012 </a:t>
            </a:r>
            <a:r>
              <a:rPr lang="cs-CZ" altLang="cs-CZ" sz="2800" dirty="0">
                <a:latin typeface="Arial" charset="0"/>
                <a:cs typeface="Arial" charset="0"/>
              </a:rPr>
              <a:t>– </a:t>
            </a:r>
            <a:r>
              <a:rPr lang="cs-CZ" altLang="cs-CZ" sz="2800" dirty="0"/>
              <a:t>Teplárna Č. Bud., a.s.</a:t>
            </a:r>
            <a:endParaRPr lang="cs-CZ" sz="2800" dirty="0" smtClean="0"/>
          </a:p>
          <a:p>
            <a:pPr marL="0" indent="0">
              <a:buNone/>
            </a:pPr>
            <a:endParaRPr lang="cs-CZ" sz="2800" dirty="0"/>
          </a:p>
          <a:p>
            <a:pPr marL="0" indent="0">
              <a:buNone/>
            </a:pPr>
            <a:r>
              <a:rPr lang="cs-CZ" sz="2800" b="1" dirty="0" smtClean="0">
                <a:solidFill>
                  <a:srgbClr val="FFFF00"/>
                </a:solidFill>
              </a:rPr>
              <a:t>Ale</a:t>
            </a:r>
            <a:r>
              <a:rPr lang="cs-CZ" sz="2800" dirty="0" smtClean="0"/>
              <a:t>: 2 As 189/2016 Pražská energetika Holding, a.s.</a:t>
            </a:r>
          </a:p>
          <a:p>
            <a:pPr marL="0" indent="0">
              <a:buNone/>
            </a:pPr>
            <a:r>
              <a:rPr lang="cs-CZ" sz="2800" dirty="0" smtClean="0"/>
              <a:t>(51 % HMP, 49 % EnBW; MS Praha 8 A 208/2015)</a:t>
            </a:r>
          </a:p>
        </p:txBody>
      </p:sp>
      <p:sp>
        <p:nvSpPr>
          <p:cNvPr id="53251" name="Rectangle 2"/>
          <p:cNvSpPr txBox="1">
            <a:spLocks noChangeArrowheads="1"/>
          </p:cNvSpPr>
          <p:nvPr/>
        </p:nvSpPr>
        <p:spPr bwMode="auto">
          <a:xfrm>
            <a:off x="241300" y="198438"/>
            <a:ext cx="857885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eaLnBrk="0" hangingPunct="0">
              <a:spcBef>
                <a:spcPct val="20000"/>
              </a:spcBef>
              <a:buChar char="•"/>
              <a:defRPr sz="3200">
                <a:solidFill>
                  <a:schemeClr val="tx1"/>
                </a:solidFill>
                <a:latin typeface="Arial Unicode MS" pitchFamily="34" charset="-128"/>
              </a:defRPr>
            </a:lvl1pPr>
            <a:lvl2pPr marL="742950" indent="-285750" algn="l" eaLnBrk="0" hangingPunct="0">
              <a:spcBef>
                <a:spcPct val="20000"/>
              </a:spcBef>
              <a:buChar char="–"/>
              <a:defRPr sz="2800">
                <a:solidFill>
                  <a:schemeClr val="tx1"/>
                </a:solidFill>
                <a:latin typeface="Arial Unicode MS" pitchFamily="34" charset="-128"/>
              </a:defRPr>
            </a:lvl2pPr>
            <a:lvl3pPr marL="1143000" indent="-228600" algn="l" eaLnBrk="0" hangingPunct="0">
              <a:spcBef>
                <a:spcPct val="20000"/>
              </a:spcBef>
              <a:buChar char="•"/>
              <a:defRPr sz="2400">
                <a:solidFill>
                  <a:schemeClr val="tx1"/>
                </a:solidFill>
                <a:latin typeface="Arial Unicode MS" pitchFamily="34" charset="-128"/>
              </a:defRPr>
            </a:lvl3pPr>
            <a:lvl4pPr marL="1600200" indent="-228600" algn="l" eaLnBrk="0" hangingPunct="0">
              <a:spcBef>
                <a:spcPct val="20000"/>
              </a:spcBef>
              <a:buChar char="–"/>
              <a:defRPr sz="2000">
                <a:solidFill>
                  <a:schemeClr val="tx1"/>
                </a:solidFill>
                <a:latin typeface="Arial Unicode MS" pitchFamily="34" charset="-128"/>
              </a:defRPr>
            </a:lvl4pPr>
            <a:lvl5pPr marL="2057400" indent="-228600" algn="l" eaLnBrk="0" hangingPunct="0">
              <a:spcBef>
                <a:spcPct val="20000"/>
              </a:spcBef>
              <a:buChar char="»"/>
              <a:defRPr sz="2000">
                <a:solidFill>
                  <a:schemeClr val="tx1"/>
                </a:solidFill>
                <a:latin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Arial Unicode MS" pitchFamily="34" charset="-128"/>
              </a:defRPr>
            </a:lvl9pPr>
          </a:lstStyle>
          <a:p>
            <a:pPr algn="ctr" eaLnBrk="1" hangingPunct="1">
              <a:spcBef>
                <a:spcPct val="0"/>
              </a:spcBef>
              <a:buFontTx/>
              <a:buNone/>
            </a:pPr>
            <a:r>
              <a:rPr lang="cs-CZ" altLang="cs-CZ" sz="4200" b="1" dirty="0">
                <a:solidFill>
                  <a:srgbClr val="CC0000"/>
                </a:solidFill>
                <a:latin typeface="Arial" charset="0"/>
              </a:rPr>
              <a:t>Judikatura k veřejným institucím</a:t>
            </a:r>
          </a:p>
        </p:txBody>
      </p:sp>
    </p:spTree>
    <p:extLst>
      <p:ext uri="{BB962C8B-B14F-4D97-AF65-F5344CB8AC3E}">
        <p14:creationId xmlns:p14="http://schemas.microsoft.com/office/powerpoint/2010/main" val="1226820363"/>
      </p:ext>
    </p:extLst>
  </p:cSld>
  <p:clrMapOvr>
    <a:masterClrMapping/>
  </p:clrMapOvr>
  <p:transition spd="med">
    <p:cut/>
    <p:sndAc>
      <p:stSnd>
        <p:snd r:embed="rId2" name="arrow.wav"/>
      </p:stSnd>
    </p:sndAc>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3"/>
          <p:cNvSpPr>
            <a:spLocks noGrp="1" noChangeArrowheads="1"/>
          </p:cNvSpPr>
          <p:nvPr>
            <p:ph type="body" idx="1"/>
          </p:nvPr>
        </p:nvSpPr>
        <p:spPr>
          <a:xfrm>
            <a:off x="457201" y="1196752"/>
            <a:ext cx="8362949" cy="5328592"/>
          </a:xfrm>
        </p:spPr>
        <p:txBody>
          <a:bodyPr/>
          <a:lstStyle/>
          <a:p>
            <a:pPr eaLnBrk="1" hangingPunct="1">
              <a:spcBef>
                <a:spcPts val="1800"/>
              </a:spcBef>
              <a:buNone/>
            </a:pPr>
            <a:r>
              <a:rPr lang="cs-CZ" altLang="cs-CZ" sz="2600" b="1" dirty="0" smtClean="0">
                <a:solidFill>
                  <a:srgbClr val="FFFF00"/>
                </a:solidFill>
                <a:latin typeface="Arial" charset="0"/>
                <a:cs typeface="Arial" charset="0"/>
              </a:rPr>
              <a:t>Nález  IV.ÚS </a:t>
            </a:r>
            <a:r>
              <a:rPr lang="cs-CZ" altLang="cs-CZ" sz="2600" b="1" dirty="0">
                <a:solidFill>
                  <a:srgbClr val="FFFF00"/>
                </a:solidFill>
                <a:latin typeface="Arial" charset="0"/>
                <a:cs typeface="Arial" charset="0"/>
              </a:rPr>
              <a:t>1146/16 </a:t>
            </a:r>
            <a:r>
              <a:rPr lang="cs-CZ" altLang="cs-CZ" sz="2600" b="1" dirty="0" smtClean="0">
                <a:solidFill>
                  <a:srgbClr val="FFFF00"/>
                </a:solidFill>
                <a:latin typeface="Arial" charset="0"/>
                <a:cs typeface="Arial" charset="0"/>
              </a:rPr>
              <a:t> z 20. 6. 2017</a:t>
            </a:r>
          </a:p>
          <a:p>
            <a:pPr eaLnBrk="1" hangingPunct="1">
              <a:spcBef>
                <a:spcPts val="1800"/>
              </a:spcBef>
              <a:buFontTx/>
              <a:buChar char="-"/>
            </a:pPr>
            <a:r>
              <a:rPr lang="cs-CZ" altLang="cs-CZ" sz="2600" i="1" dirty="0" smtClean="0">
                <a:latin typeface="Arial" charset="0"/>
                <a:cs typeface="Arial" charset="0"/>
              </a:rPr>
              <a:t>smyslem pojmu </a:t>
            </a:r>
            <a:r>
              <a:rPr lang="cs-CZ" altLang="cs-CZ" sz="2600" b="1" i="1" dirty="0" smtClean="0">
                <a:latin typeface="Arial" charset="0"/>
                <a:cs typeface="Arial" charset="0"/>
              </a:rPr>
              <a:t>veřejné instituce </a:t>
            </a:r>
            <a:r>
              <a:rPr lang="cs-CZ" altLang="cs-CZ" sz="2600" i="1" dirty="0" smtClean="0">
                <a:latin typeface="Arial" charset="0"/>
                <a:cs typeface="Arial" charset="0"/>
              </a:rPr>
              <a:t>bylo zahrnutí všech </a:t>
            </a:r>
            <a:r>
              <a:rPr lang="cs-CZ" altLang="cs-CZ" sz="2600" b="1" i="1" dirty="0" smtClean="0">
                <a:latin typeface="Arial" charset="0"/>
                <a:cs typeface="Arial" charset="0"/>
              </a:rPr>
              <a:t>veřejnoprávních </a:t>
            </a:r>
            <a:r>
              <a:rPr lang="cs-CZ" altLang="cs-CZ" sz="2600" i="1" dirty="0" smtClean="0">
                <a:latin typeface="Arial" charset="0"/>
                <a:cs typeface="Arial" charset="0"/>
              </a:rPr>
              <a:t>subjektů bez ohledu na jejich právní formu a charakter výkonu působnosti</a:t>
            </a:r>
          </a:p>
          <a:p>
            <a:pPr eaLnBrk="1" hangingPunct="1">
              <a:spcBef>
                <a:spcPts val="1800"/>
              </a:spcBef>
              <a:buFontTx/>
              <a:buChar char="-"/>
            </a:pPr>
            <a:r>
              <a:rPr lang="cs-CZ" altLang="cs-CZ" sz="2600" i="1" dirty="0" smtClean="0">
                <a:latin typeface="Arial" charset="0"/>
                <a:cs typeface="Arial" charset="0"/>
              </a:rPr>
              <a:t>pojem veřejná instituce nelze vztáhnout </a:t>
            </a:r>
            <a:r>
              <a:rPr lang="cs-CZ" altLang="cs-CZ" sz="2600" i="1" dirty="0">
                <a:latin typeface="Arial" charset="0"/>
                <a:cs typeface="Arial" charset="0"/>
              </a:rPr>
              <a:t>na subjekty soukromého práva. Je </a:t>
            </a:r>
            <a:r>
              <a:rPr lang="cs-CZ" altLang="cs-CZ" sz="2600" i="1" dirty="0" smtClean="0">
                <a:latin typeface="Arial" charset="0"/>
                <a:cs typeface="Arial" charset="0"/>
              </a:rPr>
              <a:t>natolik </a:t>
            </a:r>
            <a:r>
              <a:rPr lang="cs-CZ" altLang="cs-CZ" sz="2600" i="1" dirty="0">
                <a:latin typeface="Arial" charset="0"/>
                <a:cs typeface="Arial" charset="0"/>
              </a:rPr>
              <a:t>neurčitý, že žádný z těchto subjektů nemůže ze zákona </a:t>
            </a:r>
            <a:r>
              <a:rPr lang="cs-CZ" altLang="cs-CZ" sz="2600" i="1" dirty="0" smtClean="0">
                <a:latin typeface="Arial" charset="0"/>
                <a:cs typeface="Arial" charset="0"/>
              </a:rPr>
              <a:t>zjistit</a:t>
            </a:r>
            <a:r>
              <a:rPr lang="cs-CZ" altLang="cs-CZ" sz="2600" i="1" dirty="0">
                <a:latin typeface="Arial" charset="0"/>
                <a:cs typeface="Arial" charset="0"/>
              </a:rPr>
              <a:t>, zda má postavení povinného subjektu. </a:t>
            </a:r>
            <a:r>
              <a:rPr lang="cs-CZ" altLang="cs-CZ" sz="2600" i="1" dirty="0" smtClean="0">
                <a:latin typeface="Arial" charset="0"/>
                <a:cs typeface="Arial" charset="0"/>
              </a:rPr>
              <a:t>Jejich zahrnutí by </a:t>
            </a:r>
            <a:r>
              <a:rPr lang="cs-CZ" altLang="cs-CZ" sz="2600" i="1" dirty="0">
                <a:latin typeface="Arial" charset="0"/>
                <a:cs typeface="Arial" charset="0"/>
              </a:rPr>
              <a:t>tak znamenalo uložení povinnosti v rozporu s čl. </a:t>
            </a:r>
            <a:r>
              <a:rPr lang="cs-CZ" altLang="cs-CZ" sz="2600" i="1" dirty="0" smtClean="0">
                <a:latin typeface="Arial" charset="0"/>
                <a:cs typeface="Arial" charset="0"/>
              </a:rPr>
              <a:t>4/1 </a:t>
            </a:r>
            <a:r>
              <a:rPr lang="cs-CZ" altLang="cs-CZ" sz="2600" i="1" dirty="0">
                <a:latin typeface="Arial" charset="0"/>
                <a:cs typeface="Arial" charset="0"/>
              </a:rPr>
              <a:t>Listiny základních práv a svobod</a:t>
            </a:r>
            <a:r>
              <a:rPr lang="cs-CZ" altLang="cs-CZ" sz="2600" i="1" dirty="0" smtClean="0">
                <a:latin typeface="Arial" charset="0"/>
                <a:cs typeface="Arial" charset="0"/>
              </a:rPr>
              <a:t>.</a:t>
            </a:r>
          </a:p>
          <a:p>
            <a:pPr eaLnBrk="1" hangingPunct="1">
              <a:spcBef>
                <a:spcPts val="1800"/>
              </a:spcBef>
              <a:buFontTx/>
              <a:buChar char="-"/>
            </a:pPr>
            <a:r>
              <a:rPr lang="cs-CZ" altLang="cs-CZ" sz="2600" i="1" dirty="0" smtClean="0">
                <a:latin typeface="Arial" charset="0"/>
                <a:cs typeface="Arial" charset="0"/>
              </a:rPr>
              <a:t>odmítnut návrh na zrušení pojmu v § 2/1 InfZ</a:t>
            </a:r>
            <a:endParaRPr lang="cs-CZ" altLang="cs-CZ" sz="2600" i="1" dirty="0">
              <a:latin typeface="Arial" charset="0"/>
              <a:cs typeface="Arial" charset="0"/>
            </a:endParaRPr>
          </a:p>
        </p:txBody>
      </p:sp>
      <p:sp>
        <p:nvSpPr>
          <p:cNvPr id="53251" name="Rectangle 2"/>
          <p:cNvSpPr txBox="1">
            <a:spLocks noChangeArrowheads="1"/>
          </p:cNvSpPr>
          <p:nvPr/>
        </p:nvSpPr>
        <p:spPr bwMode="auto">
          <a:xfrm>
            <a:off x="241300" y="198438"/>
            <a:ext cx="857885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eaLnBrk="0" hangingPunct="0">
              <a:spcBef>
                <a:spcPct val="20000"/>
              </a:spcBef>
              <a:buChar char="•"/>
              <a:defRPr sz="3200">
                <a:solidFill>
                  <a:schemeClr val="tx1"/>
                </a:solidFill>
                <a:latin typeface="Arial Unicode MS" pitchFamily="34" charset="-128"/>
              </a:defRPr>
            </a:lvl1pPr>
            <a:lvl2pPr marL="742950" indent="-285750" algn="l" eaLnBrk="0" hangingPunct="0">
              <a:spcBef>
                <a:spcPct val="20000"/>
              </a:spcBef>
              <a:buChar char="–"/>
              <a:defRPr sz="2800">
                <a:solidFill>
                  <a:schemeClr val="tx1"/>
                </a:solidFill>
                <a:latin typeface="Arial Unicode MS" pitchFamily="34" charset="-128"/>
              </a:defRPr>
            </a:lvl2pPr>
            <a:lvl3pPr marL="1143000" indent="-228600" algn="l" eaLnBrk="0" hangingPunct="0">
              <a:spcBef>
                <a:spcPct val="20000"/>
              </a:spcBef>
              <a:buChar char="•"/>
              <a:defRPr sz="2400">
                <a:solidFill>
                  <a:schemeClr val="tx1"/>
                </a:solidFill>
                <a:latin typeface="Arial Unicode MS" pitchFamily="34" charset="-128"/>
              </a:defRPr>
            </a:lvl3pPr>
            <a:lvl4pPr marL="1600200" indent="-228600" algn="l" eaLnBrk="0" hangingPunct="0">
              <a:spcBef>
                <a:spcPct val="20000"/>
              </a:spcBef>
              <a:buChar char="–"/>
              <a:defRPr sz="2000">
                <a:solidFill>
                  <a:schemeClr val="tx1"/>
                </a:solidFill>
                <a:latin typeface="Arial Unicode MS" pitchFamily="34" charset="-128"/>
              </a:defRPr>
            </a:lvl4pPr>
            <a:lvl5pPr marL="2057400" indent="-228600" algn="l" eaLnBrk="0" hangingPunct="0">
              <a:spcBef>
                <a:spcPct val="20000"/>
              </a:spcBef>
              <a:buChar char="»"/>
              <a:defRPr sz="2000">
                <a:solidFill>
                  <a:schemeClr val="tx1"/>
                </a:solidFill>
                <a:latin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Arial Unicode MS" pitchFamily="34" charset="-128"/>
              </a:defRPr>
            </a:lvl9pPr>
          </a:lstStyle>
          <a:p>
            <a:pPr algn="ctr" eaLnBrk="1" hangingPunct="1">
              <a:spcBef>
                <a:spcPct val="0"/>
              </a:spcBef>
              <a:buFontTx/>
              <a:buNone/>
            </a:pPr>
            <a:r>
              <a:rPr lang="cs-CZ" altLang="cs-CZ" sz="4200" b="1" dirty="0">
                <a:solidFill>
                  <a:srgbClr val="CC0000"/>
                </a:solidFill>
                <a:latin typeface="Arial" charset="0"/>
              </a:rPr>
              <a:t>ČEZ, </a:t>
            </a:r>
            <a:r>
              <a:rPr lang="cs-CZ" altLang="cs-CZ" sz="4200" b="1" dirty="0" smtClean="0">
                <a:solidFill>
                  <a:srgbClr val="CC0000"/>
                </a:solidFill>
                <a:latin typeface="Arial" charset="0"/>
              </a:rPr>
              <a:t>a.s</a:t>
            </a:r>
            <a:endParaRPr lang="cs-CZ" altLang="cs-CZ" sz="4200" b="1" dirty="0">
              <a:solidFill>
                <a:srgbClr val="CC0000"/>
              </a:solidFill>
              <a:latin typeface="Arial" charset="0"/>
            </a:endParaRPr>
          </a:p>
        </p:txBody>
      </p:sp>
    </p:spTree>
    <p:extLst>
      <p:ext uri="{BB962C8B-B14F-4D97-AF65-F5344CB8AC3E}">
        <p14:creationId xmlns:p14="http://schemas.microsoft.com/office/powerpoint/2010/main" val="1283956351"/>
      </p:ext>
    </p:extLst>
  </p:cSld>
  <p:clrMapOvr>
    <a:masterClrMapping/>
  </p:clrMapOvr>
  <p:transition spd="med">
    <p:cut/>
    <p:sndAc>
      <p:stSnd>
        <p:snd r:embed="rId2" name="arrow.wav"/>
      </p:stSnd>
    </p:sndAc>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3"/>
          <p:cNvSpPr>
            <a:spLocks noGrp="1" noChangeArrowheads="1"/>
          </p:cNvSpPr>
          <p:nvPr>
            <p:ph type="body" idx="1"/>
          </p:nvPr>
        </p:nvSpPr>
        <p:spPr>
          <a:xfrm>
            <a:off x="457201" y="1196752"/>
            <a:ext cx="8362949" cy="5328592"/>
          </a:xfrm>
        </p:spPr>
        <p:txBody>
          <a:bodyPr/>
          <a:lstStyle/>
          <a:p>
            <a:pPr marL="0" indent="0" eaLnBrk="1" hangingPunct="1">
              <a:spcBef>
                <a:spcPts val="1800"/>
              </a:spcBef>
              <a:buNone/>
            </a:pPr>
            <a:r>
              <a:rPr lang="cs-CZ" altLang="cs-CZ" sz="2600" b="1" dirty="0" smtClean="0">
                <a:solidFill>
                  <a:srgbClr val="FFFF00"/>
                </a:solidFill>
                <a:latin typeface="Arial" charset="0"/>
                <a:cs typeface="Arial" charset="0"/>
              </a:rPr>
              <a:t>Rozsudek NSS 7 As 311/2017-39 z 12. 12. 2017 navazující na nález  IV.ÚS </a:t>
            </a:r>
            <a:r>
              <a:rPr lang="cs-CZ" altLang="cs-CZ" sz="2600" b="1" dirty="0">
                <a:solidFill>
                  <a:srgbClr val="FFFF00"/>
                </a:solidFill>
                <a:latin typeface="Arial" charset="0"/>
                <a:cs typeface="Arial" charset="0"/>
              </a:rPr>
              <a:t>1146/16 </a:t>
            </a:r>
            <a:r>
              <a:rPr lang="cs-CZ" altLang="cs-CZ" sz="2600" b="1" dirty="0" smtClean="0">
                <a:solidFill>
                  <a:srgbClr val="FFFF00"/>
                </a:solidFill>
                <a:latin typeface="Arial" charset="0"/>
                <a:cs typeface="Arial" charset="0"/>
              </a:rPr>
              <a:t> ve věci ČEZ a nedostatek zákonného vymezení povinnosti pro soukromoprávní entity – nyní v plénu II.ÚS 618/18</a:t>
            </a:r>
          </a:p>
          <a:p>
            <a:pPr marL="0" indent="0" eaLnBrk="1" hangingPunct="1">
              <a:spcBef>
                <a:spcPts val="1800"/>
              </a:spcBef>
              <a:buNone/>
            </a:pPr>
            <a:r>
              <a:rPr lang="cs-CZ" altLang="cs-CZ" sz="2600" i="1" dirty="0">
                <a:latin typeface="Arial" charset="0"/>
                <a:cs typeface="Arial" charset="0"/>
              </a:rPr>
              <a:t>Za veřejnou instituci ve smyslu ustanovení § 2 odst. 1 zákona o svobodném přístupu k informacím by bylo možno považovat jen takovou akciovou společnost, jež byla zřízena zvláštním zákonem, kterým se řídí i její činnost, a jejímž jediným vlastníkem je stát, jemuž náleží rozhodovat o jejím zániku. Na takovouto obchodní společnost by bylo možné odůvodněně nahlížet jako na veřejnoprávní subjekt</a:t>
            </a:r>
            <a:r>
              <a:rPr lang="cs-CZ" altLang="cs-CZ" sz="2600" i="1" dirty="0" smtClean="0">
                <a:latin typeface="Arial" charset="0"/>
                <a:cs typeface="Arial" charset="0"/>
              </a:rPr>
              <a:t>.</a:t>
            </a:r>
            <a:endParaRPr lang="cs-CZ" altLang="cs-CZ" sz="2600" i="1" dirty="0">
              <a:latin typeface="Arial" charset="0"/>
              <a:cs typeface="Arial" charset="0"/>
            </a:endParaRPr>
          </a:p>
        </p:txBody>
      </p:sp>
      <p:sp>
        <p:nvSpPr>
          <p:cNvPr id="53251" name="Rectangle 2"/>
          <p:cNvSpPr txBox="1">
            <a:spLocks noChangeArrowheads="1"/>
          </p:cNvSpPr>
          <p:nvPr/>
        </p:nvSpPr>
        <p:spPr bwMode="auto">
          <a:xfrm>
            <a:off x="241300" y="198438"/>
            <a:ext cx="857885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eaLnBrk="0" hangingPunct="0">
              <a:spcBef>
                <a:spcPct val="20000"/>
              </a:spcBef>
              <a:buChar char="•"/>
              <a:defRPr sz="3200">
                <a:solidFill>
                  <a:schemeClr val="tx1"/>
                </a:solidFill>
                <a:latin typeface="Arial Unicode MS" pitchFamily="34" charset="-128"/>
              </a:defRPr>
            </a:lvl1pPr>
            <a:lvl2pPr marL="742950" indent="-285750" algn="l" eaLnBrk="0" hangingPunct="0">
              <a:spcBef>
                <a:spcPct val="20000"/>
              </a:spcBef>
              <a:buChar char="–"/>
              <a:defRPr sz="2800">
                <a:solidFill>
                  <a:schemeClr val="tx1"/>
                </a:solidFill>
                <a:latin typeface="Arial Unicode MS" pitchFamily="34" charset="-128"/>
              </a:defRPr>
            </a:lvl2pPr>
            <a:lvl3pPr marL="1143000" indent="-228600" algn="l" eaLnBrk="0" hangingPunct="0">
              <a:spcBef>
                <a:spcPct val="20000"/>
              </a:spcBef>
              <a:buChar char="•"/>
              <a:defRPr sz="2400">
                <a:solidFill>
                  <a:schemeClr val="tx1"/>
                </a:solidFill>
                <a:latin typeface="Arial Unicode MS" pitchFamily="34" charset="-128"/>
              </a:defRPr>
            </a:lvl3pPr>
            <a:lvl4pPr marL="1600200" indent="-228600" algn="l" eaLnBrk="0" hangingPunct="0">
              <a:spcBef>
                <a:spcPct val="20000"/>
              </a:spcBef>
              <a:buChar char="–"/>
              <a:defRPr sz="2000">
                <a:solidFill>
                  <a:schemeClr val="tx1"/>
                </a:solidFill>
                <a:latin typeface="Arial Unicode MS" pitchFamily="34" charset="-128"/>
              </a:defRPr>
            </a:lvl4pPr>
            <a:lvl5pPr marL="2057400" indent="-228600" algn="l" eaLnBrk="0" hangingPunct="0">
              <a:spcBef>
                <a:spcPct val="20000"/>
              </a:spcBef>
              <a:buChar char="»"/>
              <a:defRPr sz="2000">
                <a:solidFill>
                  <a:schemeClr val="tx1"/>
                </a:solidFill>
                <a:latin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Arial Unicode MS" pitchFamily="34" charset="-128"/>
              </a:defRPr>
            </a:lvl9pPr>
          </a:lstStyle>
          <a:p>
            <a:pPr algn="ctr" eaLnBrk="1" hangingPunct="1">
              <a:spcBef>
                <a:spcPct val="0"/>
              </a:spcBef>
              <a:buFontTx/>
              <a:buNone/>
            </a:pPr>
            <a:r>
              <a:rPr lang="cs-CZ" altLang="cs-CZ" sz="4200" b="1" dirty="0" smtClean="0">
                <a:solidFill>
                  <a:srgbClr val="CC0000"/>
                </a:solidFill>
                <a:latin typeface="Arial" charset="0"/>
              </a:rPr>
              <a:t>OTE, a.s</a:t>
            </a:r>
            <a:endParaRPr lang="cs-CZ" altLang="cs-CZ" sz="4200" b="1" dirty="0">
              <a:solidFill>
                <a:srgbClr val="CC0000"/>
              </a:solidFill>
              <a:latin typeface="Arial" charset="0"/>
            </a:endParaRPr>
          </a:p>
        </p:txBody>
      </p:sp>
    </p:spTree>
    <p:extLst>
      <p:ext uri="{BB962C8B-B14F-4D97-AF65-F5344CB8AC3E}">
        <p14:creationId xmlns:p14="http://schemas.microsoft.com/office/powerpoint/2010/main" val="1481574897"/>
      </p:ext>
    </p:extLst>
  </p:cSld>
  <p:clrMapOvr>
    <a:masterClrMapping/>
  </p:clrMapOvr>
  <p:transition spd="med">
    <p:cut/>
    <p:sndAc>
      <p:stSnd>
        <p:snd r:embed="rId2" name="arrow.wav"/>
      </p:stSnd>
    </p:sndAc>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3"/>
          <p:cNvSpPr>
            <a:spLocks noGrp="1" noChangeArrowheads="1"/>
          </p:cNvSpPr>
          <p:nvPr>
            <p:ph type="body" idx="1"/>
          </p:nvPr>
        </p:nvSpPr>
        <p:spPr>
          <a:xfrm>
            <a:off x="457201" y="1772816"/>
            <a:ext cx="8362949" cy="5328592"/>
          </a:xfrm>
        </p:spPr>
        <p:txBody>
          <a:bodyPr/>
          <a:lstStyle/>
          <a:p>
            <a:pPr marL="0" indent="0" eaLnBrk="1" hangingPunct="1">
              <a:spcBef>
                <a:spcPts val="1800"/>
              </a:spcBef>
              <a:buNone/>
            </a:pPr>
            <a:r>
              <a:rPr lang="cs-CZ" altLang="cs-CZ" sz="2600" b="1" dirty="0">
                <a:solidFill>
                  <a:srgbClr val="FFFF00"/>
                </a:solidFill>
                <a:latin typeface="Arial" charset="0"/>
                <a:cs typeface="Arial" charset="0"/>
              </a:rPr>
              <a:t>Nález I. ÚS </a:t>
            </a:r>
            <a:r>
              <a:rPr lang="cs-CZ" altLang="cs-CZ" sz="2600" b="1" dirty="0" smtClean="0">
                <a:solidFill>
                  <a:srgbClr val="FFFF00"/>
                </a:solidFill>
                <a:latin typeface="Arial" charset="0"/>
                <a:cs typeface="Arial" charset="0"/>
              </a:rPr>
              <a:t>1262/17 z 27. 3. 2018</a:t>
            </a:r>
            <a:endParaRPr lang="cs-CZ" altLang="cs-CZ" sz="2600" b="1" dirty="0">
              <a:solidFill>
                <a:srgbClr val="FFFF00"/>
              </a:solidFill>
              <a:latin typeface="Arial" charset="0"/>
              <a:cs typeface="Arial" charset="0"/>
            </a:endParaRPr>
          </a:p>
          <a:p>
            <a:pPr marL="0" indent="0" eaLnBrk="1" hangingPunct="1">
              <a:spcBef>
                <a:spcPts val="1800"/>
              </a:spcBef>
              <a:buNone/>
            </a:pPr>
            <a:r>
              <a:rPr lang="cs-CZ" altLang="cs-CZ" sz="2600" i="1" dirty="0" smtClean="0">
                <a:latin typeface="Arial" charset="0"/>
                <a:cs typeface="Arial" charset="0"/>
              </a:rPr>
              <a:t>HMP 100 % </a:t>
            </a:r>
            <a:r>
              <a:rPr lang="cs-CZ" altLang="cs-CZ" sz="2600" i="1" dirty="0">
                <a:latin typeface="Arial" charset="0"/>
                <a:cs typeface="Arial" charset="0"/>
              </a:rPr>
              <a:t>→ </a:t>
            </a:r>
            <a:r>
              <a:rPr lang="cs-CZ" altLang="cs-CZ" sz="2600" i="1" dirty="0" smtClean="0">
                <a:latin typeface="Arial" charset="0"/>
                <a:cs typeface="Arial" charset="0"/>
              </a:rPr>
              <a:t>PPH a.s.</a:t>
            </a:r>
            <a:r>
              <a:rPr lang="cs-CZ" altLang="cs-CZ" sz="2600" i="1" dirty="0">
                <a:latin typeface="Arial" charset="0"/>
                <a:cs typeface="Arial" charset="0"/>
              </a:rPr>
              <a:t> </a:t>
            </a:r>
            <a:r>
              <a:rPr lang="cs-CZ" altLang="cs-CZ" sz="2600" i="1" dirty="0" smtClean="0">
                <a:latin typeface="Arial" charset="0"/>
                <a:cs typeface="Arial" charset="0"/>
              </a:rPr>
              <a:t>100 % → PP a.s.</a:t>
            </a:r>
            <a:r>
              <a:rPr lang="cs-CZ" altLang="cs-CZ" sz="2600" i="1" dirty="0">
                <a:latin typeface="Arial" charset="0"/>
                <a:cs typeface="Arial" charset="0"/>
              </a:rPr>
              <a:t> </a:t>
            </a:r>
            <a:r>
              <a:rPr lang="cs-CZ" altLang="cs-CZ" sz="2600" i="1" dirty="0" smtClean="0">
                <a:latin typeface="Arial" charset="0"/>
                <a:cs typeface="Arial" charset="0"/>
              </a:rPr>
              <a:t>100 % →  PPSD </a:t>
            </a:r>
            <a:r>
              <a:rPr lang="cs-CZ" altLang="cs-CZ" sz="2600" i="1" dirty="0">
                <a:latin typeface="Arial" charset="0"/>
                <a:cs typeface="Arial" charset="0"/>
              </a:rPr>
              <a:t>a.s</a:t>
            </a:r>
            <a:r>
              <a:rPr lang="cs-CZ" altLang="cs-CZ" sz="2600" i="1" dirty="0" smtClean="0">
                <a:latin typeface="Arial" charset="0"/>
                <a:cs typeface="Arial" charset="0"/>
              </a:rPr>
              <a:t>. = povinný subjekt </a:t>
            </a:r>
          </a:p>
          <a:p>
            <a:pPr marL="0" indent="0" eaLnBrk="1" hangingPunct="1">
              <a:spcBef>
                <a:spcPts val="1800"/>
              </a:spcBef>
              <a:buNone/>
            </a:pPr>
            <a:r>
              <a:rPr lang="cs-CZ" altLang="cs-CZ" sz="2600" i="1" dirty="0" smtClean="0">
                <a:latin typeface="Arial" charset="0"/>
                <a:cs typeface="Arial" charset="0"/>
              </a:rPr>
              <a:t>Uvedený </a:t>
            </a:r>
            <a:r>
              <a:rPr lang="cs-CZ" altLang="cs-CZ" sz="2600" i="1" dirty="0">
                <a:latin typeface="Arial" charset="0"/>
                <a:cs typeface="Arial" charset="0"/>
              </a:rPr>
              <a:t>závěr není v rozporu s nálezem </a:t>
            </a:r>
            <a:r>
              <a:rPr lang="cs-CZ" altLang="cs-CZ" sz="2600" i="1" dirty="0" smtClean="0">
                <a:latin typeface="Arial" charset="0"/>
                <a:cs typeface="Arial" charset="0"/>
              </a:rPr>
              <a:t>ve věci ČEZ, a.s. a </a:t>
            </a:r>
            <a:r>
              <a:rPr lang="cs-CZ" altLang="cs-CZ" sz="2600" i="1" dirty="0">
                <a:latin typeface="Arial" charset="0"/>
                <a:cs typeface="Arial" charset="0"/>
              </a:rPr>
              <a:t>navazuje na předchozí </a:t>
            </a:r>
            <a:r>
              <a:rPr lang="cs-CZ" altLang="cs-CZ" sz="2600" i="1" dirty="0" smtClean="0">
                <a:latin typeface="Arial" charset="0"/>
                <a:cs typeface="Arial" charset="0"/>
              </a:rPr>
              <a:t>judikaturu k definičním znakům veřejné </a:t>
            </a:r>
            <a:r>
              <a:rPr lang="cs-CZ" altLang="cs-CZ" sz="2600" i="1" dirty="0">
                <a:latin typeface="Arial" charset="0"/>
                <a:cs typeface="Arial" charset="0"/>
              </a:rPr>
              <a:t>instituce, které jsou uvedeny v nálezu </a:t>
            </a:r>
            <a:r>
              <a:rPr lang="cs-CZ" altLang="cs-CZ" sz="2600" i="1" dirty="0" smtClean="0">
                <a:latin typeface="Arial" charset="0"/>
                <a:cs typeface="Arial" charset="0"/>
              </a:rPr>
              <a:t>Letiště Praha, s.p., </a:t>
            </a:r>
            <a:r>
              <a:rPr lang="cs-CZ" altLang="cs-CZ" sz="2600" i="1" dirty="0">
                <a:latin typeface="Arial" charset="0"/>
                <a:cs typeface="Arial" charset="0"/>
              </a:rPr>
              <a:t>a to ve vztahu k </a:t>
            </a:r>
            <a:r>
              <a:rPr lang="cs-CZ" altLang="cs-CZ" sz="2600" i="1" dirty="0" smtClean="0">
                <a:latin typeface="Arial" charset="0"/>
                <a:cs typeface="Arial" charset="0"/>
              </a:rPr>
              <a:t>100% ovládaným obchodním společnostem – DPHMP, a.s. I</a:t>
            </a:r>
            <a:r>
              <a:rPr lang="cs-CZ" altLang="cs-CZ" sz="2600" i="1" dirty="0">
                <a:latin typeface="Arial" charset="0"/>
                <a:cs typeface="Arial" charset="0"/>
              </a:rPr>
              <a:t>. ÚS </a:t>
            </a:r>
            <a:r>
              <a:rPr lang="cs-CZ" altLang="cs-CZ" sz="2600" i="1" dirty="0" smtClean="0">
                <a:latin typeface="Arial" charset="0"/>
                <a:cs typeface="Arial" charset="0"/>
              </a:rPr>
              <a:t>330/12; Brněnské </a:t>
            </a:r>
            <a:r>
              <a:rPr lang="cs-CZ" altLang="cs-CZ" sz="2600" i="1" dirty="0">
                <a:latin typeface="Arial" charset="0"/>
                <a:cs typeface="Arial" charset="0"/>
              </a:rPr>
              <a:t>komunikace a.s. </a:t>
            </a:r>
            <a:r>
              <a:rPr lang="cs-CZ" altLang="cs-CZ" sz="2600" i="1" dirty="0" smtClean="0">
                <a:latin typeface="Arial" charset="0"/>
                <a:cs typeface="Arial" charset="0"/>
              </a:rPr>
              <a:t>III</a:t>
            </a:r>
            <a:r>
              <a:rPr lang="cs-CZ" altLang="cs-CZ" sz="2600" i="1" dirty="0">
                <a:latin typeface="Arial" charset="0"/>
                <a:cs typeface="Arial" charset="0"/>
              </a:rPr>
              <a:t>. ÚS </a:t>
            </a:r>
            <a:r>
              <a:rPr lang="cs-CZ" altLang="cs-CZ" sz="2600" i="1" dirty="0" smtClean="0">
                <a:latin typeface="Arial" charset="0"/>
                <a:cs typeface="Arial" charset="0"/>
              </a:rPr>
              <a:t>1705/13.</a:t>
            </a:r>
            <a:endParaRPr lang="cs-CZ" altLang="cs-CZ" sz="2600" i="1" dirty="0">
              <a:latin typeface="Arial" charset="0"/>
              <a:cs typeface="Arial" charset="0"/>
            </a:endParaRPr>
          </a:p>
        </p:txBody>
      </p:sp>
      <p:sp>
        <p:nvSpPr>
          <p:cNvPr id="53251" name="Rectangle 2"/>
          <p:cNvSpPr txBox="1">
            <a:spLocks noChangeArrowheads="1"/>
          </p:cNvSpPr>
          <p:nvPr/>
        </p:nvSpPr>
        <p:spPr bwMode="auto">
          <a:xfrm>
            <a:off x="241300" y="557684"/>
            <a:ext cx="857885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eaLnBrk="0" hangingPunct="0">
              <a:spcBef>
                <a:spcPct val="20000"/>
              </a:spcBef>
              <a:buChar char="•"/>
              <a:defRPr sz="3200">
                <a:solidFill>
                  <a:schemeClr val="tx1"/>
                </a:solidFill>
                <a:latin typeface="Arial Unicode MS" pitchFamily="34" charset="-128"/>
              </a:defRPr>
            </a:lvl1pPr>
            <a:lvl2pPr marL="742950" indent="-285750" algn="l" eaLnBrk="0" hangingPunct="0">
              <a:spcBef>
                <a:spcPct val="20000"/>
              </a:spcBef>
              <a:buChar char="–"/>
              <a:defRPr sz="2800">
                <a:solidFill>
                  <a:schemeClr val="tx1"/>
                </a:solidFill>
                <a:latin typeface="Arial Unicode MS" pitchFamily="34" charset="-128"/>
              </a:defRPr>
            </a:lvl2pPr>
            <a:lvl3pPr marL="1143000" indent="-228600" algn="l" eaLnBrk="0" hangingPunct="0">
              <a:spcBef>
                <a:spcPct val="20000"/>
              </a:spcBef>
              <a:buChar char="•"/>
              <a:defRPr sz="2400">
                <a:solidFill>
                  <a:schemeClr val="tx1"/>
                </a:solidFill>
                <a:latin typeface="Arial Unicode MS" pitchFamily="34" charset="-128"/>
              </a:defRPr>
            </a:lvl3pPr>
            <a:lvl4pPr marL="1600200" indent="-228600" algn="l" eaLnBrk="0" hangingPunct="0">
              <a:spcBef>
                <a:spcPct val="20000"/>
              </a:spcBef>
              <a:buChar char="–"/>
              <a:defRPr sz="2000">
                <a:solidFill>
                  <a:schemeClr val="tx1"/>
                </a:solidFill>
                <a:latin typeface="Arial Unicode MS" pitchFamily="34" charset="-128"/>
              </a:defRPr>
            </a:lvl4pPr>
            <a:lvl5pPr marL="2057400" indent="-228600" algn="l" eaLnBrk="0" hangingPunct="0">
              <a:spcBef>
                <a:spcPct val="20000"/>
              </a:spcBef>
              <a:buChar char="»"/>
              <a:defRPr sz="2000">
                <a:solidFill>
                  <a:schemeClr val="tx1"/>
                </a:solidFill>
                <a:latin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Arial Unicode MS" pitchFamily="34" charset="-128"/>
              </a:defRPr>
            </a:lvl9pPr>
          </a:lstStyle>
          <a:p>
            <a:pPr algn="ctr" eaLnBrk="1" hangingPunct="1">
              <a:spcBef>
                <a:spcPct val="0"/>
              </a:spcBef>
              <a:buFontTx/>
              <a:buNone/>
            </a:pPr>
            <a:r>
              <a:rPr lang="cs-CZ" altLang="cs-CZ" sz="3800" b="1" dirty="0" smtClean="0">
                <a:solidFill>
                  <a:srgbClr val="CC0000"/>
                </a:solidFill>
                <a:latin typeface="Arial" charset="0"/>
              </a:rPr>
              <a:t>Další korekce Pražská plynárenská servis distribuce, a.s</a:t>
            </a:r>
            <a:endParaRPr lang="cs-CZ" altLang="cs-CZ" sz="3800" b="1" dirty="0">
              <a:solidFill>
                <a:srgbClr val="CC0000"/>
              </a:solidFill>
              <a:latin typeface="Arial" charset="0"/>
            </a:endParaRPr>
          </a:p>
        </p:txBody>
      </p:sp>
    </p:spTree>
    <p:extLst>
      <p:ext uri="{BB962C8B-B14F-4D97-AF65-F5344CB8AC3E}">
        <p14:creationId xmlns:p14="http://schemas.microsoft.com/office/powerpoint/2010/main" val="3176287919"/>
      </p:ext>
    </p:extLst>
  </p:cSld>
  <p:clrMapOvr>
    <a:masterClrMapping/>
  </p:clrMapOvr>
  <p:transition spd="med">
    <p:cut/>
    <p:sndAc>
      <p:stSnd>
        <p:snd r:embed="rId2" name="arrow.wav"/>
      </p:stSnd>
    </p:sndAc>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3"/>
          <p:cNvSpPr>
            <a:spLocks noGrp="1" noChangeArrowheads="1"/>
          </p:cNvSpPr>
          <p:nvPr>
            <p:ph type="body" idx="1"/>
          </p:nvPr>
        </p:nvSpPr>
        <p:spPr>
          <a:xfrm>
            <a:off x="457200" y="1340768"/>
            <a:ext cx="8507413" cy="5543550"/>
          </a:xfrm>
        </p:spPr>
        <p:txBody>
          <a:bodyPr/>
          <a:lstStyle/>
          <a:p>
            <a:pPr eaLnBrk="1" hangingPunct="1">
              <a:spcBef>
                <a:spcPts val="1800"/>
              </a:spcBef>
              <a:buFontTx/>
              <a:buNone/>
            </a:pPr>
            <a:r>
              <a:rPr lang="cs-CZ" altLang="cs-CZ" sz="2600" b="1" dirty="0" smtClean="0">
                <a:solidFill>
                  <a:srgbClr val="FFFF00"/>
                </a:solidFill>
                <a:latin typeface="Arial" panose="020B0604020202020204" pitchFamily="34" charset="0"/>
                <a:cs typeface="Arial" panose="020B0604020202020204" pitchFamily="34" charset="0"/>
              </a:rPr>
              <a:t>Církve</a:t>
            </a:r>
            <a:r>
              <a:rPr lang="cs-CZ" altLang="cs-CZ" sz="2600" dirty="0" smtClean="0">
                <a:latin typeface="Arial" panose="020B0604020202020204" pitchFamily="34" charset="0"/>
                <a:cs typeface="Arial" panose="020B0604020202020204" pitchFamily="34" charset="0"/>
              </a:rPr>
              <a:t> </a:t>
            </a:r>
            <a:r>
              <a:rPr lang="cs-CZ" sz="2600" dirty="0">
                <a:latin typeface="Arial" panose="020B0604020202020204" pitchFamily="34" charset="0"/>
                <a:cs typeface="Arial" panose="020B0604020202020204" pitchFamily="34" charset="0"/>
              </a:rPr>
              <a:t>1 As </a:t>
            </a:r>
            <a:r>
              <a:rPr lang="cs-CZ" sz="2600" dirty="0" smtClean="0">
                <a:latin typeface="Arial" panose="020B0604020202020204" pitchFamily="34" charset="0"/>
                <a:cs typeface="Arial" panose="020B0604020202020204" pitchFamily="34" charset="0"/>
              </a:rPr>
              <a:t>272/2015: </a:t>
            </a:r>
            <a:r>
              <a:rPr lang="cs-CZ" sz="2600" i="1" dirty="0" smtClean="0">
                <a:latin typeface="Arial" panose="020B0604020202020204" pitchFamily="34" charset="0"/>
                <a:cs typeface="Arial" panose="020B0604020202020204" pitchFamily="34" charset="0"/>
              </a:rPr>
              <a:t>Pokud vykonávají veřejnou moc nebo hospodaří s veřejnými prostředky…</a:t>
            </a:r>
            <a:endParaRPr lang="cs-CZ" altLang="cs-CZ" sz="2600" i="1" dirty="0" smtClean="0">
              <a:latin typeface="Arial" panose="020B0604020202020204" pitchFamily="34" charset="0"/>
              <a:cs typeface="Arial" panose="020B0604020202020204" pitchFamily="34" charset="0"/>
            </a:endParaRPr>
          </a:p>
          <a:p>
            <a:pPr eaLnBrk="1" hangingPunct="1">
              <a:spcBef>
                <a:spcPts val="1800"/>
              </a:spcBef>
              <a:buFontTx/>
              <a:buNone/>
            </a:pPr>
            <a:r>
              <a:rPr lang="cs-CZ" sz="2600" b="1" dirty="0">
                <a:solidFill>
                  <a:srgbClr val="FFFF00"/>
                </a:solidFill>
                <a:latin typeface="Arial" panose="020B0604020202020204" pitchFamily="34" charset="0"/>
                <a:cs typeface="Arial" panose="020B0604020202020204" pitchFamily="34" charset="0"/>
              </a:rPr>
              <a:t>Politické </a:t>
            </a:r>
            <a:r>
              <a:rPr lang="cs-CZ" sz="2600" b="1" dirty="0" smtClean="0">
                <a:solidFill>
                  <a:srgbClr val="FFFF00"/>
                </a:solidFill>
                <a:latin typeface="Arial" panose="020B0604020202020204" pitchFamily="34" charset="0"/>
                <a:cs typeface="Arial" panose="020B0604020202020204" pitchFamily="34" charset="0"/>
              </a:rPr>
              <a:t>strany</a:t>
            </a:r>
            <a:r>
              <a:rPr lang="cs-CZ" sz="2600" dirty="0" smtClean="0">
                <a:latin typeface="Arial" panose="020B0604020202020204" pitchFamily="34" charset="0"/>
                <a:cs typeface="Arial" panose="020B0604020202020204" pitchFamily="34" charset="0"/>
              </a:rPr>
              <a:t> II</a:t>
            </a:r>
            <a:r>
              <a:rPr lang="cs-CZ" sz="2600" dirty="0">
                <a:latin typeface="Arial" panose="020B0604020202020204" pitchFamily="34" charset="0"/>
                <a:cs typeface="Arial" panose="020B0604020202020204" pitchFamily="34" charset="0"/>
              </a:rPr>
              <a:t>. ÚS 1969/10: </a:t>
            </a:r>
            <a:r>
              <a:rPr lang="cs-CZ" sz="2600" i="1" dirty="0">
                <a:latin typeface="Arial" panose="020B0604020202020204" pitchFamily="34" charset="0"/>
                <a:cs typeface="Arial" panose="020B0604020202020204" pitchFamily="34" charset="0"/>
              </a:rPr>
              <a:t>Za "minimální standard" vnitrostranické demokracie je </a:t>
            </a:r>
            <a:r>
              <a:rPr lang="cs-CZ" sz="2600" i="1" dirty="0" smtClean="0">
                <a:latin typeface="Arial" panose="020B0604020202020204" pitchFamily="34" charset="0"/>
                <a:cs typeface="Arial" panose="020B0604020202020204" pitchFamily="34" charset="0"/>
              </a:rPr>
              <a:t>nutné </a:t>
            </a:r>
            <a:r>
              <a:rPr lang="cs-CZ" sz="2600" i="1" dirty="0">
                <a:latin typeface="Arial" panose="020B0604020202020204" pitchFamily="34" charset="0"/>
                <a:cs typeface="Arial" panose="020B0604020202020204" pitchFamily="34" charset="0"/>
              </a:rPr>
              <a:t>považovat </a:t>
            </a:r>
            <a:r>
              <a:rPr lang="cs-CZ" sz="2600" i="1" dirty="0" smtClean="0">
                <a:latin typeface="Arial" panose="020B0604020202020204" pitchFamily="34" charset="0"/>
                <a:cs typeface="Arial" panose="020B0604020202020204" pitchFamily="34" charset="0"/>
              </a:rPr>
              <a:t>princip </a:t>
            </a:r>
            <a:r>
              <a:rPr lang="cs-CZ" sz="2600" i="1" dirty="0">
                <a:latin typeface="Arial" panose="020B0604020202020204" pitchFamily="34" charset="0"/>
                <a:cs typeface="Arial" panose="020B0604020202020204" pitchFamily="34" charset="0"/>
              </a:rPr>
              <a:t>otevřenosti (transparentnosti) umožňující vnitřní i vnější (přístup k informacím ze strany veřejnosti) kontrolu činnosti politické </a:t>
            </a:r>
            <a:r>
              <a:rPr lang="cs-CZ" sz="2600" i="1" dirty="0" smtClean="0">
                <a:latin typeface="Arial" panose="020B0604020202020204" pitchFamily="34" charset="0"/>
                <a:cs typeface="Arial" panose="020B0604020202020204" pitchFamily="34" charset="0"/>
              </a:rPr>
              <a:t>strany… </a:t>
            </a:r>
          </a:p>
          <a:p>
            <a:pPr eaLnBrk="1" hangingPunct="1">
              <a:spcBef>
                <a:spcPts val="1800"/>
              </a:spcBef>
              <a:buFontTx/>
              <a:buNone/>
            </a:pPr>
            <a:r>
              <a:rPr lang="cs-CZ" sz="2600" dirty="0" smtClean="0">
                <a:latin typeface="Arial" panose="020B0604020202020204" pitchFamily="34" charset="0"/>
                <a:cs typeface="Arial" panose="020B0604020202020204" pitchFamily="34" charset="0"/>
              </a:rPr>
              <a:t>Soukromoprávní </a:t>
            </a:r>
            <a:r>
              <a:rPr lang="cs-CZ" sz="2600" dirty="0" smtClean="0">
                <a:solidFill>
                  <a:srgbClr val="FFFF00"/>
                </a:solidFill>
                <a:latin typeface="Arial" panose="020B0604020202020204" pitchFamily="34" charset="0"/>
                <a:cs typeface="Arial" panose="020B0604020202020204" pitchFamily="34" charset="0"/>
              </a:rPr>
              <a:t>příjemci veřejných prostředků</a:t>
            </a:r>
            <a:r>
              <a:rPr lang="cs-CZ" sz="2600" dirty="0" smtClean="0">
                <a:latin typeface="Arial" panose="020B0604020202020204" pitchFamily="34" charset="0"/>
                <a:cs typeface="Arial" panose="020B0604020202020204" pitchFamily="34" charset="0"/>
              </a:rPr>
              <a:t>?</a:t>
            </a:r>
          </a:p>
          <a:p>
            <a:pPr marL="0" indent="0">
              <a:buNone/>
            </a:pPr>
            <a:r>
              <a:rPr lang="cs-CZ" sz="2600" i="1" dirty="0" smtClean="0">
                <a:latin typeface="Arial" panose="020B0604020202020204" pitchFamily="34" charset="0"/>
                <a:cs typeface="Arial" panose="020B0604020202020204" pitchFamily="34" charset="0"/>
              </a:rPr>
              <a:t>Srov. Korbel F. </a:t>
            </a:r>
            <a:r>
              <a:rPr lang="cs-CZ" sz="2600" dirty="0" smtClean="0">
                <a:latin typeface="Arial" panose="020B0604020202020204" pitchFamily="34" charset="0"/>
                <a:cs typeface="Arial" panose="020B0604020202020204" pitchFamily="34" charset="0"/>
              </a:rPr>
              <a:t>Dopady </a:t>
            </a:r>
            <a:r>
              <a:rPr lang="cs-CZ" sz="2600" dirty="0">
                <a:latin typeface="Arial" panose="020B0604020202020204" pitchFamily="34" charset="0"/>
                <a:cs typeface="Arial" panose="020B0604020202020204" pitchFamily="34" charset="0"/>
              </a:rPr>
              <a:t>zákona o svobodném přístupu </a:t>
            </a:r>
            <a:r>
              <a:rPr lang="cs-CZ" sz="2600" dirty="0" smtClean="0">
                <a:latin typeface="Arial" panose="020B0604020202020204" pitchFamily="34" charset="0"/>
                <a:cs typeface="Arial" panose="020B0604020202020204" pitchFamily="34" charset="0"/>
              </a:rPr>
              <a:t>  k </a:t>
            </a:r>
            <a:r>
              <a:rPr lang="cs-CZ" sz="2600" dirty="0">
                <a:latin typeface="Arial" panose="020B0604020202020204" pitchFamily="34" charset="0"/>
                <a:cs typeface="Arial" panose="020B0604020202020204" pitchFamily="34" charset="0"/>
              </a:rPr>
              <a:t>informacím na soukromé osoby ve světle nejnovější judikatury,  Právní rozhledy 20/2015</a:t>
            </a:r>
            <a:r>
              <a:rPr lang="cs-CZ" sz="2600" dirty="0" smtClean="0">
                <a:latin typeface="Arial" panose="020B0604020202020204" pitchFamily="34" charset="0"/>
                <a:cs typeface="Arial" panose="020B0604020202020204" pitchFamily="34" charset="0"/>
              </a:rPr>
              <a:t>, s</a:t>
            </a:r>
            <a:r>
              <a:rPr lang="cs-CZ" sz="2600" dirty="0">
                <a:latin typeface="Arial" panose="020B0604020202020204" pitchFamily="34" charset="0"/>
                <a:cs typeface="Arial" panose="020B0604020202020204" pitchFamily="34" charset="0"/>
              </a:rPr>
              <a:t>. </a:t>
            </a:r>
            <a:r>
              <a:rPr lang="cs-CZ" sz="2600" dirty="0" smtClean="0">
                <a:latin typeface="Arial" panose="020B0604020202020204" pitchFamily="34" charset="0"/>
                <a:cs typeface="Arial" panose="020B0604020202020204" pitchFamily="34" charset="0"/>
              </a:rPr>
              <a:t>695</a:t>
            </a:r>
            <a:endParaRPr lang="cs-CZ" altLang="cs-CZ" sz="2600" dirty="0" smtClean="0">
              <a:latin typeface="Arial" panose="020B0604020202020204" pitchFamily="34" charset="0"/>
              <a:cs typeface="Arial" panose="020B0604020202020204" pitchFamily="34" charset="0"/>
            </a:endParaRPr>
          </a:p>
        </p:txBody>
      </p:sp>
      <p:sp>
        <p:nvSpPr>
          <p:cNvPr id="53251" name="Rectangle 2"/>
          <p:cNvSpPr txBox="1">
            <a:spLocks noChangeArrowheads="1"/>
          </p:cNvSpPr>
          <p:nvPr/>
        </p:nvSpPr>
        <p:spPr bwMode="auto">
          <a:xfrm>
            <a:off x="241300" y="198438"/>
            <a:ext cx="857885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eaLnBrk="0" hangingPunct="0">
              <a:spcBef>
                <a:spcPct val="20000"/>
              </a:spcBef>
              <a:buChar char="•"/>
              <a:defRPr sz="3200">
                <a:solidFill>
                  <a:schemeClr val="tx1"/>
                </a:solidFill>
                <a:latin typeface="Arial Unicode MS" pitchFamily="34" charset="-128"/>
              </a:defRPr>
            </a:lvl1pPr>
            <a:lvl2pPr marL="742950" indent="-285750" algn="l" eaLnBrk="0" hangingPunct="0">
              <a:spcBef>
                <a:spcPct val="20000"/>
              </a:spcBef>
              <a:buChar char="–"/>
              <a:defRPr sz="2800">
                <a:solidFill>
                  <a:schemeClr val="tx1"/>
                </a:solidFill>
                <a:latin typeface="Arial Unicode MS" pitchFamily="34" charset="-128"/>
              </a:defRPr>
            </a:lvl2pPr>
            <a:lvl3pPr marL="1143000" indent="-228600" algn="l" eaLnBrk="0" hangingPunct="0">
              <a:spcBef>
                <a:spcPct val="20000"/>
              </a:spcBef>
              <a:buChar char="•"/>
              <a:defRPr sz="2400">
                <a:solidFill>
                  <a:schemeClr val="tx1"/>
                </a:solidFill>
                <a:latin typeface="Arial Unicode MS" pitchFamily="34" charset="-128"/>
              </a:defRPr>
            </a:lvl3pPr>
            <a:lvl4pPr marL="1600200" indent="-228600" algn="l" eaLnBrk="0" hangingPunct="0">
              <a:spcBef>
                <a:spcPct val="20000"/>
              </a:spcBef>
              <a:buChar char="–"/>
              <a:defRPr sz="2000">
                <a:solidFill>
                  <a:schemeClr val="tx1"/>
                </a:solidFill>
                <a:latin typeface="Arial Unicode MS" pitchFamily="34" charset="-128"/>
              </a:defRPr>
            </a:lvl4pPr>
            <a:lvl5pPr marL="2057400" indent="-228600" algn="l" eaLnBrk="0" hangingPunct="0">
              <a:spcBef>
                <a:spcPct val="20000"/>
              </a:spcBef>
              <a:buChar char="»"/>
              <a:defRPr sz="2000">
                <a:solidFill>
                  <a:schemeClr val="tx1"/>
                </a:solidFill>
                <a:latin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Arial Unicode MS" pitchFamily="34" charset="-128"/>
              </a:defRPr>
            </a:lvl9pPr>
          </a:lstStyle>
          <a:p>
            <a:pPr algn="ctr" eaLnBrk="1" hangingPunct="1">
              <a:spcBef>
                <a:spcPct val="0"/>
              </a:spcBef>
              <a:buNone/>
            </a:pPr>
            <a:r>
              <a:rPr lang="cs-CZ" altLang="cs-CZ" sz="4200" b="1" dirty="0">
                <a:solidFill>
                  <a:srgbClr val="CC0000"/>
                </a:solidFill>
                <a:latin typeface="Arial" charset="0"/>
              </a:rPr>
              <a:t>Hraniční </a:t>
            </a:r>
            <a:r>
              <a:rPr lang="cs-CZ" altLang="cs-CZ" sz="4200" b="1" dirty="0" smtClean="0">
                <a:solidFill>
                  <a:srgbClr val="CC0000"/>
                </a:solidFill>
                <a:latin typeface="Arial" charset="0"/>
              </a:rPr>
              <a:t>případy</a:t>
            </a:r>
            <a:endParaRPr lang="cs-CZ" altLang="cs-CZ" sz="4200" b="1" dirty="0">
              <a:solidFill>
                <a:srgbClr val="CC0000"/>
              </a:solidFill>
              <a:latin typeface="Arial" charset="0"/>
            </a:endParaRPr>
          </a:p>
        </p:txBody>
      </p:sp>
    </p:spTree>
    <p:extLst>
      <p:ext uri="{BB962C8B-B14F-4D97-AF65-F5344CB8AC3E}">
        <p14:creationId xmlns:p14="http://schemas.microsoft.com/office/powerpoint/2010/main" val="961911538"/>
      </p:ext>
    </p:extLst>
  </p:cSld>
  <p:clrMapOvr>
    <a:masterClrMapping/>
  </p:clrMapOvr>
  <p:transition spd="med">
    <p:cut/>
    <p:sndAc>
      <p:stSnd>
        <p:snd r:embed="rId2" name="arrow.wav"/>
      </p:stSnd>
    </p:sndAc>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1" name="Rectangle 4"/>
          <p:cNvSpPr>
            <a:spLocks noChangeArrowheads="1"/>
          </p:cNvSpPr>
          <p:nvPr/>
        </p:nvSpPr>
        <p:spPr bwMode="auto">
          <a:xfrm>
            <a:off x="396875" y="621506"/>
            <a:ext cx="8423275" cy="5111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eaLnBrk="0" hangingPunct="0">
              <a:spcBef>
                <a:spcPct val="20000"/>
              </a:spcBef>
              <a:buChar char="•"/>
              <a:defRPr sz="3200">
                <a:solidFill>
                  <a:schemeClr val="tx1"/>
                </a:solidFill>
                <a:latin typeface="Arial Unicode MS" pitchFamily="34" charset="-128"/>
              </a:defRPr>
            </a:lvl1pPr>
            <a:lvl2pPr marL="742950" indent="-285750" algn="l" eaLnBrk="0" hangingPunct="0">
              <a:spcBef>
                <a:spcPct val="20000"/>
              </a:spcBef>
              <a:buChar char="–"/>
              <a:defRPr sz="2800">
                <a:solidFill>
                  <a:schemeClr val="tx1"/>
                </a:solidFill>
                <a:latin typeface="Arial Unicode MS" pitchFamily="34" charset="-128"/>
              </a:defRPr>
            </a:lvl2pPr>
            <a:lvl3pPr marL="1143000" indent="-228600" algn="l" eaLnBrk="0" hangingPunct="0">
              <a:spcBef>
                <a:spcPct val="20000"/>
              </a:spcBef>
              <a:buChar char="•"/>
              <a:defRPr sz="2400">
                <a:solidFill>
                  <a:schemeClr val="tx1"/>
                </a:solidFill>
                <a:latin typeface="Arial Unicode MS" pitchFamily="34" charset="-128"/>
              </a:defRPr>
            </a:lvl3pPr>
            <a:lvl4pPr marL="1600200" indent="-228600" algn="l" eaLnBrk="0" hangingPunct="0">
              <a:spcBef>
                <a:spcPct val="20000"/>
              </a:spcBef>
              <a:buChar char="–"/>
              <a:defRPr sz="2000">
                <a:solidFill>
                  <a:schemeClr val="tx1"/>
                </a:solidFill>
                <a:latin typeface="Arial Unicode MS" pitchFamily="34" charset="-128"/>
              </a:defRPr>
            </a:lvl4pPr>
            <a:lvl5pPr marL="2057400" indent="-228600" algn="l" eaLnBrk="0" hangingPunct="0">
              <a:spcBef>
                <a:spcPct val="20000"/>
              </a:spcBef>
              <a:buChar char="»"/>
              <a:defRPr sz="2000">
                <a:solidFill>
                  <a:schemeClr val="tx1"/>
                </a:solidFill>
                <a:latin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Arial Unicode MS" pitchFamily="34" charset="-128"/>
              </a:defRPr>
            </a:lvl9pPr>
          </a:lstStyle>
          <a:p>
            <a:pPr eaLnBrk="1" hangingPunct="1">
              <a:spcBef>
                <a:spcPct val="50000"/>
              </a:spcBef>
              <a:buFontTx/>
              <a:buNone/>
            </a:pPr>
            <a:r>
              <a:rPr lang="cs-CZ" altLang="cs-CZ" sz="2500" b="1" dirty="0">
                <a:solidFill>
                  <a:srgbClr val="FFFF00"/>
                </a:solidFill>
                <a:latin typeface="Arial" charset="0"/>
              </a:rPr>
              <a:t>Úmluva o ochraně lidských práv a základních </a:t>
            </a:r>
            <a:r>
              <a:rPr lang="cs-CZ" altLang="cs-CZ" sz="2500" b="1" dirty="0" smtClean="0">
                <a:solidFill>
                  <a:srgbClr val="FFFF00"/>
                </a:solidFill>
                <a:latin typeface="Arial" charset="0"/>
              </a:rPr>
              <a:t>svobod</a:t>
            </a:r>
            <a:endParaRPr lang="cs-CZ" altLang="cs-CZ" sz="2500" b="1" dirty="0">
              <a:solidFill>
                <a:srgbClr val="FFFF00"/>
              </a:solidFill>
              <a:latin typeface="Arial" charset="0"/>
            </a:endParaRPr>
          </a:p>
          <a:p>
            <a:pPr eaLnBrk="1" hangingPunct="1">
              <a:buFontTx/>
              <a:buNone/>
            </a:pPr>
            <a:r>
              <a:rPr lang="cs-CZ" altLang="cs-CZ" sz="2000" b="1" dirty="0" smtClean="0">
                <a:latin typeface="Arial" charset="0"/>
              </a:rPr>
              <a:t>čl</a:t>
            </a:r>
            <a:r>
              <a:rPr lang="cs-CZ" altLang="cs-CZ" sz="2000" b="1" dirty="0">
                <a:latin typeface="Arial" charset="0"/>
              </a:rPr>
              <a:t>. 10 – svoboda projev</a:t>
            </a:r>
            <a:r>
              <a:rPr lang="en-US" altLang="cs-CZ" sz="2000" b="1" dirty="0">
                <a:latin typeface="Arial" charset="0"/>
              </a:rPr>
              <a:t>u</a:t>
            </a:r>
            <a:endParaRPr lang="cs-CZ" altLang="cs-CZ" sz="2000" b="1" dirty="0">
              <a:latin typeface="Arial" charset="0"/>
            </a:endParaRPr>
          </a:p>
          <a:p>
            <a:pPr eaLnBrk="1" hangingPunct="1">
              <a:spcBef>
                <a:spcPts val="1200"/>
              </a:spcBef>
              <a:buFontTx/>
              <a:buNone/>
            </a:pPr>
            <a:r>
              <a:rPr lang="cs-CZ" altLang="cs-CZ" sz="2000" i="1" dirty="0">
                <a:latin typeface="Arial" charset="0"/>
              </a:rPr>
              <a:t>Každý má právo na svobodu projevu. Toto právo zahrnuje svobodu zastávat názory a přijímat a rozšiřovat informace nebo myšlenky bez zasahování státních orgánů a bez ohledu na hranice.</a:t>
            </a:r>
          </a:p>
          <a:p>
            <a:pPr eaLnBrk="1" hangingPunct="1">
              <a:spcBef>
                <a:spcPts val="1800"/>
              </a:spcBef>
              <a:buFontTx/>
              <a:buNone/>
            </a:pPr>
            <a:r>
              <a:rPr lang="cs-CZ" altLang="cs-CZ" sz="2000" dirty="0">
                <a:latin typeface="Arial" charset="0"/>
              </a:rPr>
              <a:t>Omezení může stanovit </a:t>
            </a:r>
            <a:r>
              <a:rPr lang="cs-CZ" altLang="cs-CZ" sz="2000" b="1" dirty="0">
                <a:solidFill>
                  <a:srgbClr val="FFFF00"/>
                </a:solidFill>
                <a:latin typeface="Arial" charset="0"/>
              </a:rPr>
              <a:t>zákon</a:t>
            </a:r>
            <a:r>
              <a:rPr lang="cs-CZ" altLang="cs-CZ" sz="2000" dirty="0">
                <a:latin typeface="Arial" charset="0"/>
              </a:rPr>
              <a:t>, jsou-li v demokratické společnosti </a:t>
            </a:r>
            <a:r>
              <a:rPr lang="cs-CZ" altLang="cs-CZ" sz="2000" b="1" dirty="0">
                <a:solidFill>
                  <a:srgbClr val="FFFF00"/>
                </a:solidFill>
                <a:latin typeface="Arial" charset="0"/>
              </a:rPr>
              <a:t>nezbytná</a:t>
            </a:r>
            <a:r>
              <a:rPr lang="cs-CZ" altLang="cs-CZ" sz="2000" dirty="0">
                <a:latin typeface="Arial" charset="0"/>
              </a:rPr>
              <a:t> k:</a:t>
            </a:r>
          </a:p>
          <a:p>
            <a:pPr eaLnBrk="1" hangingPunct="1">
              <a:buFontTx/>
              <a:buNone/>
            </a:pPr>
            <a:r>
              <a:rPr lang="cs-CZ" altLang="cs-CZ" sz="2000" dirty="0">
                <a:latin typeface="Arial" charset="0"/>
              </a:rPr>
              <a:t>   – národní či veřejné bezpečnosti a územní celistvosti</a:t>
            </a:r>
          </a:p>
          <a:p>
            <a:pPr eaLnBrk="1" hangingPunct="1">
              <a:buFontTx/>
              <a:buNone/>
            </a:pPr>
            <a:r>
              <a:rPr lang="cs-CZ" altLang="cs-CZ" sz="2000" dirty="0">
                <a:latin typeface="Arial" charset="0"/>
              </a:rPr>
              <a:t>   – předcházení nepokojům a zločinnosti</a:t>
            </a:r>
          </a:p>
          <a:p>
            <a:pPr eaLnBrk="1" hangingPunct="1">
              <a:buFontTx/>
              <a:buNone/>
            </a:pPr>
            <a:r>
              <a:rPr lang="cs-CZ" altLang="cs-CZ" sz="2000" dirty="0">
                <a:latin typeface="Arial" charset="0"/>
              </a:rPr>
              <a:t>   – ochrany zdraví nebo morálky</a:t>
            </a:r>
          </a:p>
          <a:p>
            <a:pPr eaLnBrk="1" hangingPunct="1">
              <a:buFontTx/>
              <a:buNone/>
            </a:pPr>
            <a:r>
              <a:rPr lang="cs-CZ" altLang="cs-CZ" sz="2000" dirty="0">
                <a:latin typeface="Arial" charset="0"/>
              </a:rPr>
              <a:t>   – ochrany pověsti nebo práv jiných</a:t>
            </a:r>
          </a:p>
          <a:p>
            <a:pPr eaLnBrk="1" hangingPunct="1">
              <a:buFontTx/>
              <a:buNone/>
            </a:pPr>
            <a:r>
              <a:rPr lang="cs-CZ" altLang="cs-CZ" sz="2000" dirty="0">
                <a:latin typeface="Arial" charset="0"/>
              </a:rPr>
              <a:t>   – zabránění úniku důvěrných informací</a:t>
            </a:r>
          </a:p>
          <a:p>
            <a:pPr eaLnBrk="1" hangingPunct="1">
              <a:buFontTx/>
              <a:buNone/>
            </a:pPr>
            <a:r>
              <a:rPr lang="cs-CZ" altLang="cs-CZ" sz="2000" dirty="0">
                <a:latin typeface="Arial" charset="0"/>
              </a:rPr>
              <a:t>   – zachování autority a nestrannosti soudní </a:t>
            </a:r>
            <a:r>
              <a:rPr lang="cs-CZ" altLang="cs-CZ" sz="2000" dirty="0" smtClean="0">
                <a:latin typeface="Arial" charset="0"/>
              </a:rPr>
              <a:t>moci</a:t>
            </a:r>
          </a:p>
          <a:p>
            <a:pPr eaLnBrk="1" hangingPunct="1">
              <a:buFontTx/>
              <a:buNone/>
            </a:pPr>
            <a:endParaRPr lang="cs-CZ" altLang="cs-CZ" sz="2000" dirty="0">
              <a:latin typeface="Arial" charset="0"/>
            </a:endParaRPr>
          </a:p>
          <a:p>
            <a:pPr eaLnBrk="1" hangingPunct="1">
              <a:buFontTx/>
              <a:buNone/>
            </a:pPr>
            <a:r>
              <a:rPr lang="cs-CZ" altLang="cs-CZ" sz="2000" b="1" dirty="0" smtClean="0">
                <a:solidFill>
                  <a:srgbClr val="FFFF00"/>
                </a:solidFill>
                <a:latin typeface="Arial" charset="0"/>
              </a:rPr>
              <a:t>Obdobně též čl. 11/1 Listiny základních práv Evropské unie</a:t>
            </a:r>
            <a:endParaRPr lang="cs-CZ" altLang="cs-CZ" sz="2000" b="1" dirty="0">
              <a:solidFill>
                <a:srgbClr val="FFFF00"/>
              </a:solidFill>
              <a:latin typeface="Arial" charset="0"/>
            </a:endParaRPr>
          </a:p>
        </p:txBody>
      </p:sp>
    </p:spTree>
  </p:cSld>
  <p:clrMapOvr>
    <a:masterClrMapping/>
  </p:clrMapOvr>
  <p:transition spd="med">
    <p:cut/>
    <p:sndAc>
      <p:stSnd>
        <p:snd r:embed="rId2" name="arrow.wav"/>
      </p:stSnd>
    </p:sndAc>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3"/>
          <p:cNvSpPr>
            <a:spLocks noGrp="1" noChangeArrowheads="1"/>
          </p:cNvSpPr>
          <p:nvPr>
            <p:ph type="body" idx="1"/>
          </p:nvPr>
        </p:nvSpPr>
        <p:spPr>
          <a:xfrm>
            <a:off x="457201" y="1268760"/>
            <a:ext cx="8362950" cy="5256584"/>
          </a:xfrm>
        </p:spPr>
        <p:txBody>
          <a:bodyPr/>
          <a:lstStyle/>
          <a:p>
            <a:pPr eaLnBrk="1" hangingPunct="1">
              <a:spcBef>
                <a:spcPts val="1800"/>
              </a:spcBef>
              <a:buFontTx/>
              <a:buNone/>
            </a:pPr>
            <a:r>
              <a:rPr lang="cs-CZ" altLang="cs-CZ" sz="2600" b="1" dirty="0" smtClean="0">
                <a:solidFill>
                  <a:srgbClr val="FFFF00"/>
                </a:solidFill>
                <a:latin typeface="Arial" panose="020B0604020202020204" pitchFamily="34" charset="0"/>
                <a:cs typeface="Arial" panose="020B0604020202020204" pitchFamily="34" charset="0"/>
              </a:rPr>
              <a:t>Kauza KSČM</a:t>
            </a:r>
            <a:r>
              <a:rPr lang="cs-CZ" altLang="cs-CZ" sz="2600" dirty="0">
                <a:latin typeface="Arial" panose="020B0604020202020204" pitchFamily="34" charset="0"/>
                <a:cs typeface="Arial" panose="020B0604020202020204" pitchFamily="34" charset="0"/>
              </a:rPr>
              <a:t> 6 As </a:t>
            </a:r>
            <a:r>
              <a:rPr lang="cs-CZ" altLang="cs-CZ" sz="2600" dirty="0" smtClean="0">
                <a:latin typeface="Arial" panose="020B0604020202020204" pitchFamily="34" charset="0"/>
                <a:cs typeface="Arial" panose="020B0604020202020204" pitchFamily="34" charset="0"/>
              </a:rPr>
              <a:t>43/2017</a:t>
            </a:r>
            <a:r>
              <a:rPr lang="cs-CZ" sz="2600" dirty="0">
                <a:latin typeface="Arial" panose="020B0604020202020204" pitchFamily="34" charset="0"/>
                <a:cs typeface="Arial" panose="020B0604020202020204" pitchFamily="34" charset="0"/>
              </a:rPr>
              <a:t>: </a:t>
            </a:r>
            <a:r>
              <a:rPr lang="cs-CZ" sz="2600" i="1" dirty="0">
                <a:latin typeface="Arial" panose="020B0604020202020204" pitchFamily="34" charset="0"/>
                <a:cs typeface="Arial" panose="020B0604020202020204" pitchFamily="34" charset="0"/>
              </a:rPr>
              <a:t>Politické strany a politická hnutí </a:t>
            </a:r>
            <a:r>
              <a:rPr lang="cs-CZ" sz="2600" b="1" i="1" dirty="0">
                <a:latin typeface="Arial" panose="020B0604020202020204" pitchFamily="34" charset="0"/>
                <a:cs typeface="Arial" panose="020B0604020202020204" pitchFamily="34" charset="0"/>
              </a:rPr>
              <a:t>nejsou </a:t>
            </a:r>
            <a:r>
              <a:rPr lang="cs-CZ" sz="2600" i="1" dirty="0">
                <a:latin typeface="Arial" panose="020B0604020202020204" pitchFamily="34" charset="0"/>
                <a:cs typeface="Arial" panose="020B0604020202020204" pitchFamily="34" charset="0"/>
              </a:rPr>
              <a:t>veřejnými institucemi </a:t>
            </a:r>
            <a:r>
              <a:rPr lang="cs-CZ" sz="2600" i="1" dirty="0" smtClean="0">
                <a:latin typeface="Arial" panose="020B0604020202020204" pitchFamily="34" charset="0"/>
                <a:cs typeface="Arial" panose="020B0604020202020204" pitchFamily="34" charset="0"/>
              </a:rPr>
              <a:t>dle § 2/1 InfZ.</a:t>
            </a:r>
            <a:endParaRPr lang="cs-CZ" sz="2600" i="1" dirty="0">
              <a:latin typeface="Arial" panose="020B0604020202020204" pitchFamily="34" charset="0"/>
              <a:cs typeface="Arial" panose="020B0604020202020204" pitchFamily="34" charset="0"/>
            </a:endParaRPr>
          </a:p>
          <a:p>
            <a:pPr eaLnBrk="1" hangingPunct="1">
              <a:spcBef>
                <a:spcPts val="1800"/>
              </a:spcBef>
              <a:buFontTx/>
              <a:buChar char="-"/>
            </a:pPr>
            <a:r>
              <a:rPr lang="cs-CZ" sz="2600" dirty="0" smtClean="0">
                <a:latin typeface="Arial" panose="020B0604020202020204" pitchFamily="34" charset="0"/>
                <a:cs typeface="Arial" panose="020B0604020202020204" pitchFamily="34" charset="0"/>
              </a:rPr>
              <a:t>Žadatel chtěl počet členů KSČM celkem a v Brně</a:t>
            </a:r>
          </a:p>
          <a:p>
            <a:pPr eaLnBrk="1" hangingPunct="1">
              <a:spcBef>
                <a:spcPts val="1800"/>
              </a:spcBef>
              <a:buFontTx/>
              <a:buChar char="-"/>
            </a:pPr>
            <a:r>
              <a:rPr lang="cs-CZ" sz="2600" dirty="0" smtClean="0">
                <a:latin typeface="Arial" panose="020B0604020202020204" pitchFamily="34" charset="0"/>
                <a:cs typeface="Arial" panose="020B0604020202020204" pitchFamily="34" charset="0"/>
              </a:rPr>
              <a:t>Závěr: Převažují kritéria soukromoprávní</a:t>
            </a:r>
          </a:p>
          <a:p>
            <a:pPr lvl="1" eaLnBrk="1" hangingPunct="1">
              <a:spcBef>
                <a:spcPts val="1200"/>
              </a:spcBef>
              <a:buFontTx/>
              <a:buChar char="-"/>
            </a:pPr>
            <a:r>
              <a:rPr lang="cs-CZ" sz="2400" dirty="0" smtClean="0">
                <a:latin typeface="Arial" panose="020B0604020202020204" pitchFamily="34" charset="0"/>
                <a:cs typeface="Arial" panose="020B0604020202020204" pitchFamily="34" charset="0"/>
              </a:rPr>
              <a:t>zakládají občané zdola, stát nezřizuje, jen registruje</a:t>
            </a:r>
          </a:p>
          <a:p>
            <a:pPr lvl="1" eaLnBrk="1" hangingPunct="1">
              <a:spcBef>
                <a:spcPts val="1200"/>
              </a:spcBef>
              <a:buFontTx/>
              <a:buChar char="-"/>
            </a:pPr>
            <a:r>
              <a:rPr lang="cs-CZ" sz="2400" dirty="0" smtClean="0">
                <a:latin typeface="Arial" panose="020B0604020202020204" pitchFamily="34" charset="0"/>
                <a:cs typeface="Arial" panose="020B0604020202020204" pitchFamily="34" charset="0"/>
              </a:rPr>
              <a:t>stát neovládá, orgány tvoří členové, ale dohlíží</a:t>
            </a:r>
          </a:p>
          <a:p>
            <a:pPr lvl="1" eaLnBrk="1" hangingPunct="1">
              <a:spcBef>
                <a:spcPts val="1200"/>
              </a:spcBef>
              <a:buFontTx/>
              <a:buChar char="-"/>
            </a:pPr>
            <a:r>
              <a:rPr lang="cs-CZ" sz="2400" dirty="0" smtClean="0">
                <a:latin typeface="Arial" panose="020B0604020202020204" pitchFamily="34" charset="0"/>
                <a:cs typeface="Arial" panose="020B0604020202020204" pitchFamily="34" charset="0"/>
              </a:rPr>
              <a:t>účelem je reprezentace skupinových zájmů</a:t>
            </a:r>
          </a:p>
          <a:p>
            <a:pPr lvl="1" eaLnBrk="1" hangingPunct="1">
              <a:spcBef>
                <a:spcPts val="1200"/>
              </a:spcBef>
              <a:buFontTx/>
              <a:buChar char="-"/>
            </a:pPr>
            <a:r>
              <a:rPr lang="cs-CZ" sz="2400" dirty="0" smtClean="0">
                <a:latin typeface="Arial" panose="020B0604020202020204" pitchFamily="34" charset="0"/>
                <a:cs typeface="Arial" panose="020B0604020202020204" pitchFamily="34" charset="0"/>
              </a:rPr>
              <a:t>příspěvek z veřejných rozpočtů zakládá informační povinnost plátce dle § 8b InfZ, nikoli příjemce</a:t>
            </a:r>
          </a:p>
          <a:p>
            <a:pPr lvl="1" eaLnBrk="1" hangingPunct="1">
              <a:spcBef>
                <a:spcPts val="1200"/>
              </a:spcBef>
              <a:buFontTx/>
              <a:buChar char="-"/>
            </a:pPr>
            <a:r>
              <a:rPr lang="cs-CZ" sz="2400" dirty="0" smtClean="0">
                <a:latin typeface="Arial" panose="020B0604020202020204" pitchFamily="34" charset="0"/>
                <a:cs typeface="Arial" panose="020B0604020202020204" pitchFamily="34" charset="0"/>
              </a:rPr>
              <a:t>dopady nálezu IV. ÚS 1146/16 (ČEZ, a.s.)</a:t>
            </a:r>
          </a:p>
        </p:txBody>
      </p:sp>
      <p:sp>
        <p:nvSpPr>
          <p:cNvPr id="53251" name="Rectangle 2"/>
          <p:cNvSpPr txBox="1">
            <a:spLocks noChangeArrowheads="1"/>
          </p:cNvSpPr>
          <p:nvPr/>
        </p:nvSpPr>
        <p:spPr bwMode="auto">
          <a:xfrm>
            <a:off x="241300" y="198438"/>
            <a:ext cx="857885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eaLnBrk="0" hangingPunct="0">
              <a:spcBef>
                <a:spcPct val="20000"/>
              </a:spcBef>
              <a:buChar char="•"/>
              <a:defRPr sz="3200">
                <a:solidFill>
                  <a:schemeClr val="tx1"/>
                </a:solidFill>
                <a:latin typeface="Arial Unicode MS" pitchFamily="34" charset="-128"/>
              </a:defRPr>
            </a:lvl1pPr>
            <a:lvl2pPr marL="742950" indent="-285750" algn="l" eaLnBrk="0" hangingPunct="0">
              <a:spcBef>
                <a:spcPct val="20000"/>
              </a:spcBef>
              <a:buChar char="–"/>
              <a:defRPr sz="2800">
                <a:solidFill>
                  <a:schemeClr val="tx1"/>
                </a:solidFill>
                <a:latin typeface="Arial Unicode MS" pitchFamily="34" charset="-128"/>
              </a:defRPr>
            </a:lvl2pPr>
            <a:lvl3pPr marL="1143000" indent="-228600" algn="l" eaLnBrk="0" hangingPunct="0">
              <a:spcBef>
                <a:spcPct val="20000"/>
              </a:spcBef>
              <a:buChar char="•"/>
              <a:defRPr sz="2400">
                <a:solidFill>
                  <a:schemeClr val="tx1"/>
                </a:solidFill>
                <a:latin typeface="Arial Unicode MS" pitchFamily="34" charset="-128"/>
              </a:defRPr>
            </a:lvl3pPr>
            <a:lvl4pPr marL="1600200" indent="-228600" algn="l" eaLnBrk="0" hangingPunct="0">
              <a:spcBef>
                <a:spcPct val="20000"/>
              </a:spcBef>
              <a:buChar char="–"/>
              <a:defRPr sz="2000">
                <a:solidFill>
                  <a:schemeClr val="tx1"/>
                </a:solidFill>
                <a:latin typeface="Arial Unicode MS" pitchFamily="34" charset="-128"/>
              </a:defRPr>
            </a:lvl4pPr>
            <a:lvl5pPr marL="2057400" indent="-228600" algn="l" eaLnBrk="0" hangingPunct="0">
              <a:spcBef>
                <a:spcPct val="20000"/>
              </a:spcBef>
              <a:buChar char="»"/>
              <a:defRPr sz="2000">
                <a:solidFill>
                  <a:schemeClr val="tx1"/>
                </a:solidFill>
                <a:latin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Arial Unicode MS" pitchFamily="34" charset="-128"/>
              </a:defRPr>
            </a:lvl9pPr>
          </a:lstStyle>
          <a:p>
            <a:pPr algn="ctr" eaLnBrk="1" hangingPunct="1">
              <a:spcBef>
                <a:spcPct val="0"/>
              </a:spcBef>
              <a:buNone/>
            </a:pPr>
            <a:r>
              <a:rPr lang="cs-CZ" altLang="cs-CZ" sz="4200" b="1" dirty="0" smtClean="0">
                <a:solidFill>
                  <a:srgbClr val="CC0000"/>
                </a:solidFill>
                <a:latin typeface="Arial" charset="0"/>
              </a:rPr>
              <a:t>Politické strany a hnutí</a:t>
            </a:r>
            <a:endParaRPr lang="cs-CZ" altLang="cs-CZ" sz="4200" b="1" dirty="0">
              <a:solidFill>
                <a:srgbClr val="CC0000"/>
              </a:solidFill>
              <a:latin typeface="Arial" charset="0"/>
            </a:endParaRPr>
          </a:p>
        </p:txBody>
      </p:sp>
    </p:spTree>
    <p:extLst>
      <p:ext uri="{BB962C8B-B14F-4D97-AF65-F5344CB8AC3E}">
        <p14:creationId xmlns:p14="http://schemas.microsoft.com/office/powerpoint/2010/main" val="1112570967"/>
      </p:ext>
    </p:extLst>
  </p:cSld>
  <p:clrMapOvr>
    <a:masterClrMapping/>
  </p:clrMapOvr>
  <p:transition spd="med">
    <p:cut/>
    <p:sndAc>
      <p:stSnd>
        <p:snd r:embed="rId2" name="arrow.wav"/>
      </p:stSnd>
    </p:sndAc>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457200" y="53975"/>
            <a:ext cx="8229600" cy="1143000"/>
          </a:xfrm>
        </p:spPr>
        <p:txBody>
          <a:bodyPr/>
          <a:lstStyle/>
          <a:p>
            <a:pPr eaLnBrk="1" hangingPunct="1"/>
            <a:r>
              <a:rPr lang="cs-CZ" altLang="cs-CZ" sz="4200" b="1" smtClean="0">
                <a:solidFill>
                  <a:srgbClr val="CC0000"/>
                </a:solidFill>
                <a:latin typeface="Arial" charset="0"/>
                <a:cs typeface="Arial" charset="0"/>
              </a:rPr>
              <a:t>§ 2/3 – Vztah k jiným zákonům</a:t>
            </a:r>
          </a:p>
        </p:txBody>
      </p:sp>
      <p:sp>
        <p:nvSpPr>
          <p:cNvPr id="35843" name="Rectangle 3"/>
          <p:cNvSpPr>
            <a:spLocks noGrp="1" noChangeArrowheads="1"/>
          </p:cNvSpPr>
          <p:nvPr>
            <p:ph type="body" idx="1"/>
          </p:nvPr>
        </p:nvSpPr>
        <p:spPr>
          <a:xfrm>
            <a:off x="457200" y="1270000"/>
            <a:ext cx="8229600" cy="5472113"/>
          </a:xfrm>
          <a:ln>
            <a:miter lim="800000"/>
            <a:headEnd/>
            <a:tailEnd/>
          </a:ln>
        </p:spPr>
        <p:txBody>
          <a:bodyPr/>
          <a:lstStyle/>
          <a:p>
            <a:pPr marL="0" indent="0" eaLnBrk="1" hangingPunct="1">
              <a:spcBef>
                <a:spcPts val="0"/>
              </a:spcBef>
              <a:buFontTx/>
              <a:buNone/>
              <a:defRPr/>
            </a:pPr>
            <a:r>
              <a:rPr lang="cs-CZ" sz="2400" dirty="0" smtClean="0">
                <a:latin typeface="Arial" pitchFamily="34" charset="0"/>
                <a:cs typeface="Arial" pitchFamily="34" charset="0"/>
              </a:rPr>
              <a:t>Zákon se </a:t>
            </a:r>
            <a:r>
              <a:rPr lang="cs-CZ" sz="2400" b="1" u="sng" dirty="0" smtClean="0">
                <a:latin typeface="Arial" pitchFamily="34" charset="0"/>
                <a:cs typeface="Arial" pitchFamily="34" charset="0"/>
              </a:rPr>
              <a:t>nevztahuje</a:t>
            </a:r>
            <a:r>
              <a:rPr lang="cs-CZ" sz="2400" dirty="0" smtClean="0">
                <a:latin typeface="Arial" pitchFamily="34" charset="0"/>
                <a:cs typeface="Arial" pitchFamily="34" charset="0"/>
              </a:rPr>
              <a:t> na poskytování informací: </a:t>
            </a:r>
          </a:p>
          <a:p>
            <a:pPr marL="0" indent="0" eaLnBrk="1" hangingPunct="1">
              <a:spcBef>
                <a:spcPts val="0"/>
              </a:spcBef>
              <a:buFontTx/>
              <a:buNone/>
              <a:defRPr/>
            </a:pPr>
            <a:endParaRPr lang="cs-CZ" sz="1800" dirty="0">
              <a:latin typeface="Arial" pitchFamily="34" charset="0"/>
              <a:cs typeface="Arial" pitchFamily="34" charset="0"/>
            </a:endParaRPr>
          </a:p>
          <a:p>
            <a:pPr eaLnBrk="1" hangingPunct="1">
              <a:spcBef>
                <a:spcPts val="0"/>
              </a:spcBef>
              <a:buFont typeface="Wingdings" pitchFamily="2" charset="2"/>
              <a:buChar char="Ø"/>
              <a:defRPr/>
            </a:pPr>
            <a:r>
              <a:rPr lang="cs-CZ" sz="2400" dirty="0" smtClean="0">
                <a:latin typeface="Arial" pitchFamily="34" charset="0"/>
                <a:cs typeface="Arial" pitchFamily="34" charset="0"/>
              </a:rPr>
              <a:t>které jsou předmětem průmyslového vlastnictví, nebo</a:t>
            </a:r>
          </a:p>
          <a:p>
            <a:pPr eaLnBrk="1" hangingPunct="1">
              <a:spcBef>
                <a:spcPts val="0"/>
              </a:spcBef>
              <a:buFont typeface="Wingdings" pitchFamily="2" charset="2"/>
              <a:buChar char="Ø"/>
              <a:defRPr/>
            </a:pPr>
            <a:endParaRPr lang="cs-CZ" sz="1800" dirty="0" smtClean="0">
              <a:latin typeface="Arial" pitchFamily="34" charset="0"/>
              <a:cs typeface="Arial" pitchFamily="34" charset="0"/>
            </a:endParaRPr>
          </a:p>
          <a:p>
            <a:pPr eaLnBrk="1" hangingPunct="1">
              <a:spcBef>
                <a:spcPts val="0"/>
              </a:spcBef>
              <a:buFont typeface="Wingdings" pitchFamily="2" charset="2"/>
              <a:buChar char="Ø"/>
              <a:defRPr/>
            </a:pPr>
            <a:r>
              <a:rPr lang="cs-CZ" sz="2400" dirty="0" smtClean="0">
                <a:latin typeface="Arial" pitchFamily="34" charset="0"/>
                <a:cs typeface="Arial" pitchFamily="34" charset="0"/>
              </a:rPr>
              <a:t>jejichž poskytování, zejména vyřízení žádosti včetně náležitostí a způsobu podání žádosti, lhůt, opravných prostředků a způsobu poskytnutí informací, upravuje zvláštní zákon</a:t>
            </a:r>
            <a:r>
              <a:rPr lang="cs-CZ" sz="2400" baseline="30000" dirty="0" smtClean="0">
                <a:latin typeface="Arial" pitchFamily="34" charset="0"/>
                <a:cs typeface="Arial" pitchFamily="34" charset="0"/>
              </a:rPr>
              <a:t>1b)</a:t>
            </a:r>
            <a:r>
              <a:rPr lang="cs-CZ" sz="2400" dirty="0" smtClean="0">
                <a:latin typeface="Arial" pitchFamily="34" charset="0"/>
                <a:cs typeface="Arial" pitchFamily="34" charset="0"/>
              </a:rPr>
              <a:t>.</a:t>
            </a:r>
          </a:p>
          <a:p>
            <a:pPr marL="363538" indent="0">
              <a:lnSpc>
                <a:spcPct val="90000"/>
              </a:lnSpc>
              <a:spcBef>
                <a:spcPts val="2400"/>
              </a:spcBef>
              <a:buFontTx/>
              <a:buNone/>
              <a:defRPr/>
            </a:pPr>
            <a:r>
              <a:rPr lang="cs-CZ" sz="2400" b="1" dirty="0" smtClean="0">
                <a:solidFill>
                  <a:srgbClr val="FFFF00"/>
                </a:solidFill>
                <a:latin typeface="Arial" pitchFamily="34" charset="0"/>
                <a:ea typeface="Arial Unicode MS" pitchFamily="34" charset="-128"/>
                <a:cs typeface="Arial" pitchFamily="34" charset="0"/>
              </a:rPr>
              <a:t>→ teorie komplexní právní úpravy (srov. III. ÚS 156/02) </a:t>
            </a:r>
            <a:r>
              <a:rPr lang="cs-CZ" sz="2400" dirty="0" smtClean="0">
                <a:latin typeface="Arial" pitchFamily="34" charset="0"/>
                <a:ea typeface="Arial Unicode MS" pitchFamily="34" charset="-128"/>
                <a:cs typeface="Arial" pitchFamily="34" charset="0"/>
              </a:rPr>
              <a:t>= použije se pouze zvláštní zákon</a:t>
            </a:r>
          </a:p>
          <a:p>
            <a:pPr marL="363538" indent="0">
              <a:lnSpc>
                <a:spcPct val="90000"/>
              </a:lnSpc>
              <a:spcBef>
                <a:spcPts val="2400"/>
              </a:spcBef>
              <a:buFontTx/>
              <a:buNone/>
              <a:defRPr/>
            </a:pPr>
            <a:r>
              <a:rPr lang="cs-CZ" sz="2400" b="1" dirty="0" smtClean="0">
                <a:solidFill>
                  <a:srgbClr val="FFFF00"/>
                </a:solidFill>
                <a:latin typeface="Arial" pitchFamily="34" charset="0"/>
                <a:ea typeface="Arial Unicode MS" pitchFamily="34" charset="-128"/>
                <a:cs typeface="Arial" pitchFamily="34" charset="0"/>
              </a:rPr>
              <a:t>X jiné právní úpravy </a:t>
            </a:r>
            <a:r>
              <a:rPr lang="cs-CZ" sz="2400" dirty="0" smtClean="0">
                <a:latin typeface="Arial" pitchFamily="34" charset="0"/>
                <a:ea typeface="Arial Unicode MS" pitchFamily="34" charset="-128"/>
                <a:cs typeface="Arial" pitchFamily="34" charset="0"/>
              </a:rPr>
              <a:t>= zvláštní normy se použijí přednostně, ve zbytku se použije podpůrně InfZ</a:t>
            </a:r>
            <a:endParaRPr lang="cs-CZ" sz="2400" dirty="0" smtClean="0">
              <a:latin typeface="Arial" pitchFamily="34" charset="0"/>
              <a:cs typeface="Arial" pitchFamily="34" charset="0"/>
            </a:endParaRPr>
          </a:p>
          <a:p>
            <a:pPr marL="363538" indent="0" eaLnBrk="1" hangingPunct="1">
              <a:spcBef>
                <a:spcPts val="0"/>
              </a:spcBef>
              <a:buFontTx/>
              <a:buNone/>
              <a:defRPr/>
            </a:pPr>
            <a:endParaRPr lang="cs-CZ" sz="2000" dirty="0" smtClean="0">
              <a:latin typeface="Arial" pitchFamily="34" charset="0"/>
              <a:cs typeface="Arial" pitchFamily="34" charset="0"/>
            </a:endParaRPr>
          </a:p>
        </p:txBody>
      </p:sp>
    </p:spTree>
  </p:cSld>
  <p:clrMapOvr>
    <a:masterClrMapping/>
  </p:clrMapOvr>
  <p:transition spd="med">
    <p:cut/>
    <p:sndAc>
      <p:stSnd>
        <p:snd r:embed="rId2" name="arrow.wav"/>
      </p:stSnd>
    </p:sndAc>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457200" y="117475"/>
            <a:ext cx="8229600" cy="1008063"/>
          </a:xfrm>
        </p:spPr>
        <p:txBody>
          <a:bodyPr/>
          <a:lstStyle/>
          <a:p>
            <a:pPr eaLnBrk="1" hangingPunct="1"/>
            <a:r>
              <a:rPr lang="cs-CZ" altLang="cs-CZ" b="1" smtClean="0">
                <a:solidFill>
                  <a:srgbClr val="CC0000"/>
                </a:solidFill>
                <a:latin typeface="Arial" charset="0"/>
                <a:cs typeface="Arial" charset="0"/>
              </a:rPr>
              <a:t>Rozhodnutí o žádosti</a:t>
            </a:r>
          </a:p>
        </p:txBody>
      </p:sp>
      <p:sp>
        <p:nvSpPr>
          <p:cNvPr id="372739" name="Rectangle 3"/>
          <p:cNvSpPr>
            <a:spLocks noChangeArrowheads="1"/>
          </p:cNvSpPr>
          <p:nvPr/>
        </p:nvSpPr>
        <p:spPr bwMode="auto">
          <a:xfrm>
            <a:off x="539750" y="2855913"/>
            <a:ext cx="8208963" cy="330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defRPr/>
            </a:pPr>
            <a:r>
              <a:rPr lang="cs-CZ" sz="2600" i="1" dirty="0">
                <a:solidFill>
                  <a:schemeClr val="tx1"/>
                </a:solidFill>
                <a:cs typeface="+mn-cs"/>
              </a:rPr>
              <a:t>Přesvědčení povinného subjektu, že požadovaná informace nespadá pod režim InfZ, jej nezbavuje povinnosti vydat rozhodnutí o odmítnutí žádosti podle § 15 InfZ. </a:t>
            </a:r>
          </a:p>
          <a:p>
            <a:pPr algn="l">
              <a:spcBef>
                <a:spcPts val="2400"/>
              </a:spcBef>
              <a:defRPr/>
            </a:pPr>
            <a:r>
              <a:rPr lang="cs-CZ" sz="2600" i="1" dirty="0">
                <a:solidFill>
                  <a:schemeClr val="tx1"/>
                </a:solidFill>
                <a:cs typeface="+mn-cs"/>
              </a:rPr>
              <a:t>Takový závěr v sobě již zahrnuje věcné posouzení žádosti, jež musí být možné přezkoumat v odvolacím, případně soudním řízení.</a:t>
            </a:r>
            <a:endParaRPr lang="cs-CZ" sz="2600" i="1" dirty="0">
              <a:solidFill>
                <a:schemeClr val="tx1"/>
              </a:solidFill>
              <a:effectLst>
                <a:outerShdw blurRad="38100" dist="38100" dir="2700000" algn="tl">
                  <a:srgbClr val="000000"/>
                </a:outerShdw>
              </a:effectLst>
              <a:cs typeface="+mn-cs"/>
            </a:endParaRPr>
          </a:p>
        </p:txBody>
      </p:sp>
      <p:sp>
        <p:nvSpPr>
          <p:cNvPr id="56324" name="Rectangle 4"/>
          <p:cNvSpPr>
            <a:spLocks noChangeArrowheads="1"/>
          </p:cNvSpPr>
          <p:nvPr/>
        </p:nvSpPr>
        <p:spPr bwMode="auto">
          <a:xfrm>
            <a:off x="539750" y="1308100"/>
            <a:ext cx="8280400" cy="1184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Arial Unicode MS" pitchFamily="34" charset="-128"/>
              </a:defRPr>
            </a:lvl1pPr>
            <a:lvl2pPr marL="742950" indent="-285750" algn="l" eaLnBrk="0" hangingPunct="0">
              <a:spcBef>
                <a:spcPct val="20000"/>
              </a:spcBef>
              <a:buChar char="–"/>
              <a:defRPr sz="2800">
                <a:solidFill>
                  <a:schemeClr val="tx1"/>
                </a:solidFill>
                <a:latin typeface="Arial Unicode MS" pitchFamily="34" charset="-128"/>
              </a:defRPr>
            </a:lvl2pPr>
            <a:lvl3pPr marL="1143000" indent="-228600" algn="l" eaLnBrk="0" hangingPunct="0">
              <a:spcBef>
                <a:spcPct val="20000"/>
              </a:spcBef>
              <a:buChar char="•"/>
              <a:defRPr sz="2400">
                <a:solidFill>
                  <a:schemeClr val="tx1"/>
                </a:solidFill>
                <a:latin typeface="Arial Unicode MS" pitchFamily="34" charset="-128"/>
              </a:defRPr>
            </a:lvl3pPr>
            <a:lvl4pPr marL="1600200" indent="-228600" algn="l" eaLnBrk="0" hangingPunct="0">
              <a:spcBef>
                <a:spcPct val="20000"/>
              </a:spcBef>
              <a:buChar char="–"/>
              <a:defRPr sz="2000">
                <a:solidFill>
                  <a:schemeClr val="tx1"/>
                </a:solidFill>
                <a:latin typeface="Arial Unicode MS" pitchFamily="34" charset="-128"/>
              </a:defRPr>
            </a:lvl4pPr>
            <a:lvl5pPr marL="2057400" indent="-228600" algn="l" eaLnBrk="0" hangingPunct="0">
              <a:spcBef>
                <a:spcPct val="20000"/>
              </a:spcBef>
              <a:buChar char="»"/>
              <a:defRPr sz="2000">
                <a:solidFill>
                  <a:schemeClr val="tx1"/>
                </a:solidFill>
                <a:latin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Arial Unicode MS" pitchFamily="34" charset="-128"/>
              </a:defRPr>
            </a:lvl9pPr>
          </a:lstStyle>
          <a:p>
            <a:pPr eaLnBrk="1" hangingPunct="1">
              <a:spcBef>
                <a:spcPct val="0"/>
              </a:spcBef>
              <a:buFontTx/>
              <a:buNone/>
            </a:pPr>
            <a:r>
              <a:rPr lang="cs-CZ" altLang="cs-CZ" sz="2700" b="1">
                <a:solidFill>
                  <a:srgbClr val="FFFF00"/>
                </a:solidFill>
              </a:rPr>
              <a:t>Rozsudek NSS</a:t>
            </a:r>
            <a:r>
              <a:rPr lang="cs-CZ" altLang="cs-CZ" sz="2700" b="1">
                <a:solidFill>
                  <a:srgbClr val="FFFF00"/>
                </a:solidFill>
                <a:latin typeface="Tahoma" pitchFamily="34" charset="0"/>
              </a:rPr>
              <a:t> z 26</a:t>
            </a:r>
            <a:r>
              <a:rPr lang="cs-CZ" altLang="cs-CZ" sz="2700" b="1">
                <a:solidFill>
                  <a:srgbClr val="FFFF00"/>
                </a:solidFill>
              </a:rPr>
              <a:t>. 6. 2009, 2 A</a:t>
            </a:r>
            <a:r>
              <a:rPr lang="cs-CZ" altLang="cs-CZ" sz="2700" b="1">
                <a:solidFill>
                  <a:srgbClr val="FFFF00"/>
                </a:solidFill>
                <a:latin typeface="Tahoma" pitchFamily="34" charset="0"/>
              </a:rPr>
              <a:t>s</a:t>
            </a:r>
            <a:r>
              <a:rPr lang="cs-CZ" altLang="cs-CZ" sz="2700" b="1">
                <a:solidFill>
                  <a:srgbClr val="FFFF00"/>
                </a:solidFill>
              </a:rPr>
              <a:t> 44/2008</a:t>
            </a:r>
          </a:p>
          <a:p>
            <a:pPr eaLnBrk="1" hangingPunct="1">
              <a:spcBef>
                <a:spcPts val="1800"/>
              </a:spcBef>
              <a:buFontTx/>
              <a:buNone/>
            </a:pPr>
            <a:r>
              <a:rPr lang="cs-CZ" altLang="cs-CZ" sz="2700"/>
              <a:t>Žadatel </a:t>
            </a:r>
            <a:r>
              <a:rPr lang="cs-CZ" altLang="cs-CZ" sz="2700">
                <a:latin typeface="Tahoma" pitchFamily="34" charset="0"/>
              </a:rPr>
              <a:t>proti KSZ v Ostravě</a:t>
            </a:r>
          </a:p>
        </p:txBody>
      </p:sp>
    </p:spTree>
  </p:cSld>
  <p:clrMapOvr>
    <a:masterClrMapping/>
  </p:clrMapOvr>
  <p:transition spd="med">
    <p:cut/>
    <p:sndAc>
      <p:stSnd>
        <p:snd r:embed="rId2" name="arrow.wav"/>
      </p:stSnd>
    </p:sndAc>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206375" y="44450"/>
            <a:ext cx="8686800" cy="1143000"/>
          </a:xfrm>
        </p:spPr>
        <p:txBody>
          <a:bodyPr/>
          <a:lstStyle/>
          <a:p>
            <a:pPr eaLnBrk="1" hangingPunct="1"/>
            <a:r>
              <a:rPr lang="cs-CZ" altLang="cs-CZ" sz="3800" b="1" smtClean="0">
                <a:solidFill>
                  <a:srgbClr val="CC0000"/>
                </a:solidFill>
                <a:latin typeface="Arial" charset="0"/>
                <a:cs typeface="Arial" charset="0"/>
              </a:rPr>
              <a:t>Zákon o obcích (krajích, hl.m.Praze)</a:t>
            </a:r>
          </a:p>
        </p:txBody>
      </p:sp>
      <p:sp>
        <p:nvSpPr>
          <p:cNvPr id="31747" name="Rectangle 6"/>
          <p:cNvSpPr>
            <a:spLocks noGrp="1" noChangeArrowheads="1"/>
          </p:cNvSpPr>
          <p:nvPr>
            <p:ph sz="half" idx="1"/>
          </p:nvPr>
        </p:nvSpPr>
        <p:spPr>
          <a:xfrm>
            <a:off x="388938" y="1196975"/>
            <a:ext cx="4038600" cy="5173663"/>
          </a:xfrm>
        </p:spPr>
        <p:txBody>
          <a:bodyPr/>
          <a:lstStyle/>
          <a:p>
            <a:pPr marL="0" indent="0" eaLnBrk="1" hangingPunct="1">
              <a:buFontTx/>
              <a:buNone/>
              <a:defRPr/>
            </a:pPr>
            <a:r>
              <a:rPr lang="cs-CZ" sz="2400" b="1" dirty="0" smtClean="0">
                <a:latin typeface="Arial" pitchFamily="34" charset="0"/>
                <a:cs typeface="Arial" pitchFamily="34" charset="0"/>
              </a:rPr>
              <a:t>Zákon č. 128/2000 Sb., o </a:t>
            </a:r>
            <a:r>
              <a:rPr lang="cs-CZ" sz="2400" b="1" u="sng" dirty="0" smtClean="0">
                <a:latin typeface="Arial" pitchFamily="34" charset="0"/>
                <a:cs typeface="Arial" pitchFamily="34" charset="0"/>
              </a:rPr>
              <a:t>obcích, § 16/2 písm. </a:t>
            </a:r>
            <a:r>
              <a:rPr lang="cs-CZ" sz="2400" b="1" u="sng" dirty="0">
                <a:latin typeface="Arial" pitchFamily="34" charset="0"/>
                <a:cs typeface="Arial" pitchFamily="34" charset="0"/>
              </a:rPr>
              <a:t>e</a:t>
            </a:r>
            <a:r>
              <a:rPr lang="cs-CZ" sz="2400" b="1" u="sng" dirty="0" smtClean="0">
                <a:latin typeface="Arial" pitchFamily="34" charset="0"/>
                <a:cs typeface="Arial" pitchFamily="34" charset="0"/>
              </a:rPr>
              <a:t>):</a:t>
            </a:r>
          </a:p>
          <a:p>
            <a:pPr marL="0" indent="0" eaLnBrk="1" hangingPunct="1">
              <a:spcBef>
                <a:spcPts val="1800"/>
              </a:spcBef>
              <a:buFontTx/>
              <a:buNone/>
              <a:defRPr/>
            </a:pPr>
            <a:r>
              <a:rPr lang="cs-CZ" sz="2400" dirty="0" smtClean="0">
                <a:latin typeface="Arial" pitchFamily="34" charset="0"/>
                <a:cs typeface="Arial" pitchFamily="34" charset="0"/>
              </a:rPr>
              <a:t>„Občan obce, který dosáhl věku 18 let, má právo nahlížet a pořizovat </a:t>
            </a:r>
            <a:r>
              <a:rPr lang="cs-CZ" sz="2400" dirty="0">
                <a:latin typeface="Arial" pitchFamily="34" charset="0"/>
                <a:cs typeface="Arial" pitchFamily="34" charset="0"/>
              </a:rPr>
              <a:t>si </a:t>
            </a:r>
            <a:r>
              <a:rPr lang="cs-CZ" sz="2400" dirty="0" smtClean="0">
                <a:latin typeface="Arial" pitchFamily="34" charset="0"/>
                <a:cs typeface="Arial" pitchFamily="34" charset="0"/>
              </a:rPr>
              <a:t>výpisy z</a:t>
            </a:r>
            <a:r>
              <a:rPr lang="cs-CZ" sz="2400" b="1" dirty="0" smtClean="0">
                <a:latin typeface="Arial" pitchFamily="34" charset="0"/>
                <a:cs typeface="Arial" pitchFamily="34" charset="0"/>
              </a:rPr>
              <a:t> </a:t>
            </a:r>
          </a:p>
          <a:p>
            <a:pPr eaLnBrk="1" hangingPunct="1">
              <a:defRPr/>
            </a:pPr>
            <a:r>
              <a:rPr lang="cs-CZ" sz="2400" dirty="0" smtClean="0">
                <a:latin typeface="Arial" pitchFamily="34" charset="0"/>
                <a:cs typeface="Arial" pitchFamily="34" charset="0"/>
              </a:rPr>
              <a:t>rozpočtu obce</a:t>
            </a:r>
          </a:p>
          <a:p>
            <a:pPr eaLnBrk="1" hangingPunct="1">
              <a:defRPr/>
            </a:pPr>
            <a:r>
              <a:rPr lang="cs-CZ" sz="2400" dirty="0" smtClean="0">
                <a:latin typeface="Arial" pitchFamily="34" charset="0"/>
                <a:cs typeface="Arial" pitchFamily="34" charset="0"/>
              </a:rPr>
              <a:t>závěrečného účtu obce</a:t>
            </a:r>
          </a:p>
          <a:p>
            <a:pPr eaLnBrk="1" hangingPunct="1">
              <a:defRPr/>
            </a:pPr>
            <a:r>
              <a:rPr lang="cs-CZ" sz="2400" dirty="0" smtClean="0">
                <a:latin typeface="Arial" pitchFamily="34" charset="0"/>
                <a:cs typeface="Arial" pitchFamily="34" charset="0"/>
              </a:rPr>
              <a:t>usnesení a zápisů z jednání zastupitelstva</a:t>
            </a:r>
          </a:p>
          <a:p>
            <a:pPr eaLnBrk="1" hangingPunct="1">
              <a:defRPr/>
            </a:pPr>
            <a:r>
              <a:rPr lang="cs-CZ" sz="2400" dirty="0" smtClean="0">
                <a:latin typeface="Arial" pitchFamily="34" charset="0"/>
                <a:cs typeface="Arial" pitchFamily="34" charset="0"/>
              </a:rPr>
              <a:t>usnesení rady obce, výborů a komisí“</a:t>
            </a:r>
          </a:p>
        </p:txBody>
      </p:sp>
      <p:pic>
        <p:nvPicPr>
          <p:cNvPr id="57348" name="Picture 8" descr="sbirka_2004_s"/>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643438" y="1196975"/>
            <a:ext cx="1152525" cy="1514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7349" name="Rectangle 9"/>
          <p:cNvSpPr>
            <a:spLocks noChangeArrowheads="1"/>
          </p:cNvSpPr>
          <p:nvPr/>
        </p:nvSpPr>
        <p:spPr bwMode="auto">
          <a:xfrm>
            <a:off x="5940425" y="1128723"/>
            <a:ext cx="2952750" cy="1508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l" eaLnBrk="0" hangingPunct="0">
              <a:spcBef>
                <a:spcPct val="20000"/>
              </a:spcBef>
              <a:buChar char="•"/>
              <a:defRPr sz="3200">
                <a:solidFill>
                  <a:schemeClr val="tx1"/>
                </a:solidFill>
                <a:latin typeface="Arial Unicode MS" pitchFamily="34" charset="-128"/>
              </a:defRPr>
            </a:lvl1pPr>
            <a:lvl2pPr marL="742950" indent="-285750" algn="l" eaLnBrk="0" hangingPunct="0">
              <a:spcBef>
                <a:spcPct val="20000"/>
              </a:spcBef>
              <a:buChar char="–"/>
              <a:defRPr sz="2800">
                <a:solidFill>
                  <a:schemeClr val="tx1"/>
                </a:solidFill>
                <a:latin typeface="Arial Unicode MS" pitchFamily="34" charset="-128"/>
              </a:defRPr>
            </a:lvl2pPr>
            <a:lvl3pPr marL="1143000" indent="-228600" algn="l" eaLnBrk="0" hangingPunct="0">
              <a:spcBef>
                <a:spcPct val="20000"/>
              </a:spcBef>
              <a:buChar char="•"/>
              <a:defRPr sz="2400">
                <a:solidFill>
                  <a:schemeClr val="tx1"/>
                </a:solidFill>
                <a:latin typeface="Arial Unicode MS" pitchFamily="34" charset="-128"/>
              </a:defRPr>
            </a:lvl3pPr>
            <a:lvl4pPr marL="1600200" indent="-228600" algn="l" eaLnBrk="0" hangingPunct="0">
              <a:spcBef>
                <a:spcPct val="20000"/>
              </a:spcBef>
              <a:buChar char="–"/>
              <a:defRPr sz="2000">
                <a:solidFill>
                  <a:schemeClr val="tx1"/>
                </a:solidFill>
                <a:latin typeface="Arial Unicode MS" pitchFamily="34" charset="-128"/>
              </a:defRPr>
            </a:lvl4pPr>
            <a:lvl5pPr marL="2057400" indent="-228600" algn="l" eaLnBrk="0" hangingPunct="0">
              <a:spcBef>
                <a:spcPct val="20000"/>
              </a:spcBef>
              <a:buChar char="»"/>
              <a:defRPr sz="2000">
                <a:solidFill>
                  <a:schemeClr val="tx1"/>
                </a:solidFill>
                <a:latin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Arial Unicode MS" pitchFamily="34" charset="-128"/>
              </a:defRPr>
            </a:lvl9pPr>
          </a:lstStyle>
          <a:p>
            <a:pPr eaLnBrk="1" hangingPunct="1">
              <a:spcBef>
                <a:spcPct val="0"/>
              </a:spcBef>
              <a:buFontTx/>
              <a:buNone/>
            </a:pPr>
            <a:r>
              <a:rPr lang="cs-CZ" altLang="cs-CZ" sz="2400" b="1" dirty="0">
                <a:solidFill>
                  <a:srgbClr val="FFFF00"/>
                </a:solidFill>
                <a:latin typeface="Arial" charset="0"/>
              </a:rPr>
              <a:t>Rozsudek NSS</a:t>
            </a:r>
          </a:p>
          <a:p>
            <a:pPr eaLnBrk="1" hangingPunct="1">
              <a:spcBef>
                <a:spcPct val="0"/>
              </a:spcBef>
              <a:buFontTx/>
              <a:buNone/>
            </a:pPr>
            <a:r>
              <a:rPr lang="pt-BR" altLang="cs-CZ" sz="2400" dirty="0" smtClean="0">
                <a:solidFill>
                  <a:srgbClr val="FFFF00"/>
                </a:solidFill>
                <a:latin typeface="Arial" charset="0"/>
              </a:rPr>
              <a:t>27.6.07</a:t>
            </a:r>
            <a:r>
              <a:rPr lang="cs-CZ" altLang="cs-CZ" sz="2400" dirty="0" smtClean="0">
                <a:solidFill>
                  <a:srgbClr val="FFFF00"/>
                </a:solidFill>
                <a:latin typeface="Arial" charset="0"/>
              </a:rPr>
              <a:t> </a:t>
            </a:r>
            <a:r>
              <a:rPr lang="pt-BR" altLang="cs-CZ" sz="2400" b="1" dirty="0" smtClean="0">
                <a:solidFill>
                  <a:srgbClr val="FFFF00"/>
                </a:solidFill>
                <a:latin typeface="Arial" charset="0"/>
              </a:rPr>
              <a:t>6 </a:t>
            </a:r>
            <a:r>
              <a:rPr lang="pt-BR" altLang="cs-CZ" sz="2400" b="1" dirty="0">
                <a:solidFill>
                  <a:srgbClr val="FFFF00"/>
                </a:solidFill>
                <a:latin typeface="Arial" charset="0"/>
              </a:rPr>
              <a:t>As </a:t>
            </a:r>
            <a:r>
              <a:rPr lang="pt-BR" altLang="cs-CZ" sz="2400" b="1" dirty="0" smtClean="0">
                <a:solidFill>
                  <a:srgbClr val="FFFF00"/>
                </a:solidFill>
                <a:latin typeface="Arial" charset="0"/>
              </a:rPr>
              <a:t>79/2006</a:t>
            </a:r>
            <a:r>
              <a:rPr lang="cs-CZ" altLang="cs-CZ" sz="2400" b="1" dirty="0" smtClean="0">
                <a:solidFill>
                  <a:srgbClr val="FFFF00"/>
                </a:solidFill>
                <a:latin typeface="Arial" charset="0"/>
              </a:rPr>
              <a:t> </a:t>
            </a:r>
            <a:r>
              <a:rPr lang="cs-CZ" altLang="cs-CZ" sz="2000" dirty="0" smtClean="0">
                <a:solidFill>
                  <a:srgbClr val="FFFF00"/>
                </a:solidFill>
                <a:latin typeface="Arial" charset="0"/>
              </a:rPr>
              <a:t>(1342/2007 </a:t>
            </a:r>
            <a:r>
              <a:rPr lang="cs-CZ" altLang="cs-CZ" sz="2000" dirty="0">
                <a:solidFill>
                  <a:srgbClr val="FFFF00"/>
                </a:solidFill>
                <a:latin typeface="Arial" charset="0"/>
              </a:rPr>
              <a:t>Sb. </a:t>
            </a:r>
            <a:r>
              <a:rPr lang="cs-CZ" altLang="cs-CZ" sz="2000" dirty="0" smtClean="0">
                <a:solidFill>
                  <a:srgbClr val="FFFF00"/>
                </a:solidFill>
                <a:latin typeface="Arial" charset="0"/>
              </a:rPr>
              <a:t>NSS, obec Smečno)</a:t>
            </a:r>
            <a:endParaRPr lang="cs-CZ" altLang="cs-CZ" sz="2000" dirty="0">
              <a:solidFill>
                <a:srgbClr val="FFFF00"/>
              </a:solidFill>
              <a:latin typeface="Arial" charset="0"/>
            </a:endParaRPr>
          </a:p>
        </p:txBody>
      </p:sp>
      <p:sp>
        <p:nvSpPr>
          <p:cNvPr id="57350" name="Rectangle 10"/>
          <p:cNvSpPr>
            <a:spLocks noChangeArrowheads="1"/>
          </p:cNvSpPr>
          <p:nvPr/>
        </p:nvSpPr>
        <p:spPr bwMode="auto">
          <a:xfrm>
            <a:off x="4572000" y="2924175"/>
            <a:ext cx="4321175" cy="3355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l" eaLnBrk="0" hangingPunct="0">
              <a:spcBef>
                <a:spcPct val="20000"/>
              </a:spcBef>
              <a:buChar char="•"/>
              <a:defRPr sz="3200">
                <a:solidFill>
                  <a:schemeClr val="tx1"/>
                </a:solidFill>
                <a:latin typeface="Arial Unicode MS" pitchFamily="34" charset="-128"/>
              </a:defRPr>
            </a:lvl1pPr>
            <a:lvl2pPr marL="742950" indent="-285750" algn="l" eaLnBrk="0" hangingPunct="0">
              <a:spcBef>
                <a:spcPct val="20000"/>
              </a:spcBef>
              <a:buChar char="–"/>
              <a:defRPr sz="2800">
                <a:solidFill>
                  <a:schemeClr val="tx1"/>
                </a:solidFill>
                <a:latin typeface="Arial Unicode MS" pitchFamily="34" charset="-128"/>
              </a:defRPr>
            </a:lvl2pPr>
            <a:lvl3pPr marL="1143000" indent="-228600" algn="l" eaLnBrk="0" hangingPunct="0">
              <a:spcBef>
                <a:spcPct val="20000"/>
              </a:spcBef>
              <a:buChar char="•"/>
              <a:defRPr sz="2400">
                <a:solidFill>
                  <a:schemeClr val="tx1"/>
                </a:solidFill>
                <a:latin typeface="Arial Unicode MS" pitchFamily="34" charset="-128"/>
              </a:defRPr>
            </a:lvl3pPr>
            <a:lvl4pPr marL="1600200" indent="-228600" algn="l" eaLnBrk="0" hangingPunct="0">
              <a:spcBef>
                <a:spcPct val="20000"/>
              </a:spcBef>
              <a:buChar char="–"/>
              <a:defRPr sz="2000">
                <a:solidFill>
                  <a:schemeClr val="tx1"/>
                </a:solidFill>
                <a:latin typeface="Arial Unicode MS" pitchFamily="34" charset="-128"/>
              </a:defRPr>
            </a:lvl4pPr>
            <a:lvl5pPr marL="2057400" indent="-228600" algn="l" eaLnBrk="0" hangingPunct="0">
              <a:spcBef>
                <a:spcPct val="20000"/>
              </a:spcBef>
              <a:buChar char="»"/>
              <a:defRPr sz="2000">
                <a:solidFill>
                  <a:schemeClr val="tx1"/>
                </a:solidFill>
                <a:latin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Arial Unicode MS" pitchFamily="34" charset="-128"/>
              </a:defRPr>
            </a:lvl9pPr>
          </a:lstStyle>
          <a:p>
            <a:pPr eaLnBrk="1" hangingPunct="1">
              <a:spcBef>
                <a:spcPct val="0"/>
              </a:spcBef>
              <a:buFontTx/>
              <a:buNone/>
            </a:pPr>
            <a:r>
              <a:rPr lang="cs-CZ" altLang="cs-CZ" sz="2400" i="1" dirty="0">
                <a:latin typeface="Arial" charset="0"/>
              </a:rPr>
              <a:t>Zákon o obcích tyto osoby opravňuje mj. k nahlížení do úplné a originální podoby zápisů ze zasedání </a:t>
            </a:r>
            <a:r>
              <a:rPr lang="cs-CZ" altLang="cs-CZ" sz="2400" i="1" dirty="0" smtClean="0">
                <a:latin typeface="Arial" charset="0"/>
              </a:rPr>
              <a:t>zastupitel-</a:t>
            </a:r>
            <a:r>
              <a:rPr lang="cs-CZ" altLang="cs-CZ" sz="2400" i="1" dirty="0" err="1" smtClean="0">
                <a:latin typeface="Arial" charset="0"/>
              </a:rPr>
              <a:t>stva</a:t>
            </a:r>
            <a:r>
              <a:rPr lang="cs-CZ" altLang="cs-CZ" sz="2400" i="1" dirty="0" smtClean="0">
                <a:latin typeface="Arial" charset="0"/>
              </a:rPr>
              <a:t> obce bez omezení.</a:t>
            </a:r>
            <a:endParaRPr lang="cs-CZ" altLang="cs-CZ" sz="2400" i="1" dirty="0">
              <a:latin typeface="Arial" charset="0"/>
            </a:endParaRPr>
          </a:p>
          <a:p>
            <a:pPr eaLnBrk="1" hangingPunct="1">
              <a:spcBef>
                <a:spcPts val="2400"/>
              </a:spcBef>
              <a:buFontTx/>
              <a:buNone/>
            </a:pPr>
            <a:r>
              <a:rPr lang="cs-CZ" altLang="cs-CZ" sz="2400" dirty="0">
                <a:latin typeface="Arial" charset="0"/>
              </a:rPr>
              <a:t>V tomto ohledu jde o lex specialis k InfZ, </a:t>
            </a:r>
            <a:r>
              <a:rPr lang="cs-CZ" altLang="cs-CZ" sz="2400" b="1" u="sng" dirty="0">
                <a:solidFill>
                  <a:srgbClr val="FFFF00"/>
                </a:solidFill>
                <a:latin typeface="Arial" charset="0"/>
              </a:rPr>
              <a:t>neuplatní se tu omezení dle </a:t>
            </a:r>
            <a:r>
              <a:rPr lang="cs-CZ" altLang="cs-CZ" sz="2400" b="1" u="sng" dirty="0" smtClean="0">
                <a:solidFill>
                  <a:srgbClr val="FFFF00"/>
                </a:solidFill>
                <a:latin typeface="Arial" charset="0"/>
              </a:rPr>
              <a:t>InfZ!</a:t>
            </a:r>
            <a:endParaRPr lang="cs-CZ" altLang="cs-CZ" sz="2400" b="1" u="sng" dirty="0">
              <a:solidFill>
                <a:srgbClr val="FFFF00"/>
              </a:solidFill>
              <a:latin typeface="Arial" charset="0"/>
            </a:endParaRPr>
          </a:p>
        </p:txBody>
      </p:sp>
    </p:spTree>
  </p:cSld>
  <p:clrMapOvr>
    <a:masterClrMapping/>
  </p:clrMapOvr>
  <p:transition spd="med">
    <p:cut/>
    <p:sndAc>
      <p:stSnd>
        <p:snd r:embed="rId2" name="arrow.wav"/>
      </p:stSnd>
    </p:sndAc>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457200" y="44450"/>
            <a:ext cx="8229600" cy="1143000"/>
          </a:xfrm>
        </p:spPr>
        <p:txBody>
          <a:bodyPr/>
          <a:lstStyle/>
          <a:p>
            <a:pPr eaLnBrk="1" hangingPunct="1"/>
            <a:r>
              <a:rPr lang="cs-CZ" altLang="cs-CZ" b="1" smtClean="0">
                <a:solidFill>
                  <a:srgbClr val="CC0000"/>
                </a:solidFill>
                <a:latin typeface="Arial" charset="0"/>
                <a:cs typeface="Arial" charset="0"/>
              </a:rPr>
              <a:t>Neveřejná jednání</a:t>
            </a:r>
          </a:p>
        </p:txBody>
      </p:sp>
      <p:sp>
        <p:nvSpPr>
          <p:cNvPr id="38915" name="Rectangle 6"/>
          <p:cNvSpPr>
            <a:spLocks noGrp="1" noChangeArrowheads="1"/>
          </p:cNvSpPr>
          <p:nvPr>
            <p:ph sz="half" idx="1"/>
          </p:nvPr>
        </p:nvSpPr>
        <p:spPr>
          <a:xfrm>
            <a:off x="457200" y="1328738"/>
            <a:ext cx="3827463" cy="1884362"/>
          </a:xfrm>
        </p:spPr>
        <p:txBody>
          <a:bodyPr/>
          <a:lstStyle/>
          <a:p>
            <a:pPr eaLnBrk="1" hangingPunct="1">
              <a:buFontTx/>
              <a:buNone/>
              <a:defRPr/>
            </a:pPr>
            <a:r>
              <a:rPr lang="cs-CZ" sz="2200" dirty="0" smtClean="0">
                <a:latin typeface="Arial" pitchFamily="34" charset="0"/>
                <a:cs typeface="Arial" pitchFamily="34" charset="0"/>
              </a:rPr>
              <a:t>§ 101 zákona o obcích</a:t>
            </a:r>
          </a:p>
          <a:p>
            <a:pPr marL="0" indent="0" eaLnBrk="1" hangingPunct="1">
              <a:buFontTx/>
              <a:buNone/>
              <a:defRPr/>
            </a:pPr>
            <a:r>
              <a:rPr lang="cs-CZ" sz="2200" dirty="0" smtClean="0">
                <a:latin typeface="Arial" pitchFamily="34" charset="0"/>
                <a:cs typeface="Arial" pitchFamily="34" charset="0"/>
              </a:rPr>
              <a:t>„Rada obce se schází ke svým schůzím dle potřeby, její schůze jsou </a:t>
            </a:r>
            <a:r>
              <a:rPr lang="cs-CZ" sz="2200" b="1" dirty="0" smtClean="0">
                <a:latin typeface="Arial" pitchFamily="34" charset="0"/>
                <a:cs typeface="Arial" pitchFamily="34" charset="0"/>
              </a:rPr>
              <a:t>neveřejné</a:t>
            </a:r>
            <a:r>
              <a:rPr lang="cs-CZ" sz="2200" dirty="0" smtClean="0">
                <a:latin typeface="Arial" pitchFamily="34" charset="0"/>
                <a:cs typeface="Arial" pitchFamily="34" charset="0"/>
              </a:rPr>
              <a:t>.“</a:t>
            </a:r>
          </a:p>
        </p:txBody>
      </p:sp>
      <p:pic>
        <p:nvPicPr>
          <p:cNvPr id="58372" name="Picture 8" descr="sbirka_2004_s"/>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425957" y="1268760"/>
            <a:ext cx="1204906" cy="158397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8373" name="Rectangle 9"/>
          <p:cNvSpPr>
            <a:spLocks noChangeArrowheads="1"/>
          </p:cNvSpPr>
          <p:nvPr/>
        </p:nvSpPr>
        <p:spPr bwMode="auto">
          <a:xfrm>
            <a:off x="5795963" y="1428750"/>
            <a:ext cx="2805112" cy="178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gn="l" eaLnBrk="0" hangingPunct="0">
              <a:spcBef>
                <a:spcPct val="20000"/>
              </a:spcBef>
              <a:buChar char="•"/>
              <a:defRPr sz="3200">
                <a:solidFill>
                  <a:schemeClr val="tx1"/>
                </a:solidFill>
                <a:latin typeface="Arial Unicode MS" pitchFamily="34" charset="-128"/>
              </a:defRPr>
            </a:lvl1pPr>
            <a:lvl2pPr marL="742950" indent="-285750" algn="l" eaLnBrk="0" hangingPunct="0">
              <a:spcBef>
                <a:spcPct val="20000"/>
              </a:spcBef>
              <a:buChar char="–"/>
              <a:defRPr sz="2800">
                <a:solidFill>
                  <a:schemeClr val="tx1"/>
                </a:solidFill>
                <a:latin typeface="Arial Unicode MS" pitchFamily="34" charset="-128"/>
              </a:defRPr>
            </a:lvl2pPr>
            <a:lvl3pPr marL="1143000" indent="-228600" algn="l" eaLnBrk="0" hangingPunct="0">
              <a:spcBef>
                <a:spcPct val="20000"/>
              </a:spcBef>
              <a:buChar char="•"/>
              <a:defRPr sz="2400">
                <a:solidFill>
                  <a:schemeClr val="tx1"/>
                </a:solidFill>
                <a:latin typeface="Arial Unicode MS" pitchFamily="34" charset="-128"/>
              </a:defRPr>
            </a:lvl3pPr>
            <a:lvl4pPr marL="1600200" indent="-228600" algn="l" eaLnBrk="0" hangingPunct="0">
              <a:spcBef>
                <a:spcPct val="20000"/>
              </a:spcBef>
              <a:buChar char="–"/>
              <a:defRPr sz="2000">
                <a:solidFill>
                  <a:schemeClr val="tx1"/>
                </a:solidFill>
                <a:latin typeface="Arial Unicode MS" pitchFamily="34" charset="-128"/>
              </a:defRPr>
            </a:lvl4pPr>
            <a:lvl5pPr marL="2057400" indent="-228600" algn="l" eaLnBrk="0" hangingPunct="0">
              <a:spcBef>
                <a:spcPct val="20000"/>
              </a:spcBef>
              <a:buChar char="»"/>
              <a:defRPr sz="2000">
                <a:solidFill>
                  <a:schemeClr val="tx1"/>
                </a:solidFill>
                <a:latin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Arial Unicode MS" pitchFamily="34" charset="-128"/>
              </a:defRPr>
            </a:lvl9pPr>
          </a:lstStyle>
          <a:p>
            <a:pPr eaLnBrk="1" hangingPunct="1">
              <a:spcBef>
                <a:spcPct val="0"/>
              </a:spcBef>
              <a:buFontTx/>
              <a:buNone/>
            </a:pPr>
            <a:r>
              <a:rPr lang="cs-CZ" altLang="cs-CZ" sz="2200" b="1" dirty="0">
                <a:solidFill>
                  <a:srgbClr val="FFFF00"/>
                </a:solidFill>
              </a:rPr>
              <a:t>Rozsudek NSS</a:t>
            </a:r>
          </a:p>
          <a:p>
            <a:pPr eaLnBrk="1" hangingPunct="1">
              <a:spcBef>
                <a:spcPct val="0"/>
              </a:spcBef>
              <a:buFontTx/>
              <a:buNone/>
            </a:pPr>
            <a:r>
              <a:rPr lang="cs-CZ" altLang="cs-CZ" sz="2200" b="1" dirty="0">
                <a:solidFill>
                  <a:srgbClr val="FFFF00"/>
                </a:solidFill>
              </a:rPr>
              <a:t>z 22.12.2005</a:t>
            </a:r>
          </a:p>
          <a:p>
            <a:pPr eaLnBrk="1" hangingPunct="1">
              <a:spcBef>
                <a:spcPct val="0"/>
              </a:spcBef>
              <a:buFontTx/>
              <a:buNone/>
            </a:pPr>
            <a:r>
              <a:rPr lang="cs-CZ" altLang="cs-CZ" sz="2200" b="1" dirty="0">
                <a:solidFill>
                  <a:srgbClr val="FFFF00"/>
                </a:solidFill>
              </a:rPr>
              <a:t>6 As 40/2004</a:t>
            </a:r>
          </a:p>
          <a:p>
            <a:pPr eaLnBrk="1" hangingPunct="1">
              <a:spcBef>
                <a:spcPct val="0"/>
              </a:spcBef>
              <a:buFontTx/>
              <a:buNone/>
            </a:pPr>
            <a:r>
              <a:rPr lang="cs-CZ" altLang="cs-CZ" sz="2200" b="1" dirty="0">
                <a:solidFill>
                  <a:srgbClr val="FFFF00"/>
                </a:solidFill>
              </a:rPr>
              <a:t>(711/2005 Sb. NSS)</a:t>
            </a:r>
          </a:p>
          <a:p>
            <a:pPr eaLnBrk="1" hangingPunct="1">
              <a:spcBef>
                <a:spcPct val="0"/>
              </a:spcBef>
              <a:buFontTx/>
              <a:buNone/>
            </a:pPr>
            <a:endParaRPr lang="cs-CZ" altLang="cs-CZ" sz="2200" b="1" dirty="0">
              <a:solidFill>
                <a:srgbClr val="FFFF00"/>
              </a:solidFill>
            </a:endParaRPr>
          </a:p>
        </p:txBody>
      </p:sp>
      <p:sp>
        <p:nvSpPr>
          <p:cNvPr id="38918" name="Rectangle 10"/>
          <p:cNvSpPr>
            <a:spLocks noChangeArrowheads="1"/>
          </p:cNvSpPr>
          <p:nvPr/>
        </p:nvSpPr>
        <p:spPr bwMode="auto">
          <a:xfrm>
            <a:off x="395288" y="3033678"/>
            <a:ext cx="8424862" cy="3323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defRPr/>
            </a:pPr>
            <a:r>
              <a:rPr lang="cs-CZ" sz="2500" i="1" dirty="0">
                <a:solidFill>
                  <a:schemeClr val="tx1"/>
                </a:solidFill>
                <a:cs typeface="+mn-cs"/>
              </a:rPr>
              <a:t>Neveřejnost schůze rady obce neomezuje sama o sobě právo na informace ohledně projednávaných skutečností.</a:t>
            </a:r>
          </a:p>
          <a:p>
            <a:pPr algn="l">
              <a:spcBef>
                <a:spcPts val="1200"/>
              </a:spcBef>
              <a:defRPr/>
            </a:pPr>
            <a:r>
              <a:rPr lang="cs-CZ" sz="2500" i="1" dirty="0" smtClean="0">
                <a:solidFill>
                  <a:schemeClr val="tx1"/>
                </a:solidFill>
                <a:cs typeface="+mn-cs"/>
              </a:rPr>
              <a:t>Při </a:t>
            </a:r>
            <a:r>
              <a:rPr lang="cs-CZ" sz="2500" i="1" dirty="0">
                <a:solidFill>
                  <a:schemeClr val="tx1"/>
                </a:solidFill>
                <a:cs typeface="+mn-cs"/>
              </a:rPr>
              <a:t>poskytování informací je třeba zajistit zákonem stanovenou ochranu informací podle </a:t>
            </a:r>
            <a:r>
              <a:rPr lang="cs-CZ" sz="2500" i="1" dirty="0" smtClean="0">
                <a:solidFill>
                  <a:schemeClr val="tx1"/>
                </a:solidFill>
                <a:cs typeface="+mn-cs"/>
              </a:rPr>
              <a:t>InfZ. </a:t>
            </a:r>
          </a:p>
          <a:p>
            <a:pPr algn="l">
              <a:defRPr/>
            </a:pPr>
            <a:endParaRPr lang="cs-CZ" sz="2500" i="1" dirty="0">
              <a:solidFill>
                <a:schemeClr val="tx1"/>
              </a:solidFill>
              <a:cs typeface="+mn-cs"/>
            </a:endParaRPr>
          </a:p>
          <a:p>
            <a:pPr algn="l">
              <a:defRPr/>
            </a:pPr>
            <a:r>
              <a:rPr lang="cs-CZ" sz="2500" dirty="0" smtClean="0">
                <a:solidFill>
                  <a:srgbClr val="FFFF00"/>
                </a:solidFill>
                <a:cs typeface="+mn-cs"/>
              </a:rPr>
              <a:t>Lze poskytnout zvukový záznam z neveřejného jednání?</a:t>
            </a:r>
          </a:p>
          <a:p>
            <a:pPr algn="l">
              <a:defRPr/>
            </a:pPr>
            <a:r>
              <a:rPr lang="cs-CZ" sz="2500" dirty="0" smtClean="0">
                <a:solidFill>
                  <a:schemeClr val="tx1"/>
                </a:solidFill>
                <a:cs typeface="+mn-cs"/>
              </a:rPr>
              <a:t>MV ČR: ANO , Úřad vlády: NE… Ale z jakých důvodů?</a:t>
            </a:r>
          </a:p>
          <a:p>
            <a:pPr algn="l">
              <a:defRPr/>
            </a:pPr>
            <a:r>
              <a:rPr lang="cs-CZ" sz="2500" dirty="0" smtClean="0">
                <a:solidFill>
                  <a:schemeClr val="tx1"/>
                </a:solidFill>
                <a:cs typeface="+mn-cs"/>
              </a:rPr>
              <a:t>A z </a:t>
            </a:r>
            <a:r>
              <a:rPr lang="cs-CZ" sz="2500" dirty="0" smtClean="0">
                <a:solidFill>
                  <a:srgbClr val="FFFF00"/>
                </a:solidFill>
                <a:cs typeface="+mn-cs"/>
              </a:rPr>
              <a:t>veřejného zastupitelstva</a:t>
            </a:r>
            <a:r>
              <a:rPr lang="cs-CZ" sz="2500" dirty="0" smtClean="0">
                <a:solidFill>
                  <a:schemeClr val="tx1"/>
                </a:solidFill>
                <a:cs typeface="+mn-cs"/>
              </a:rPr>
              <a:t>? KS UL 15 </a:t>
            </a:r>
            <a:r>
              <a:rPr lang="cs-CZ" sz="2500" smtClean="0">
                <a:solidFill>
                  <a:schemeClr val="tx1"/>
                </a:solidFill>
                <a:cs typeface="+mn-cs"/>
              </a:rPr>
              <a:t>Ca 106/2008 </a:t>
            </a:r>
            <a:r>
              <a:rPr lang="cs-CZ" sz="2500" dirty="0" smtClean="0">
                <a:solidFill>
                  <a:schemeClr val="tx1"/>
                </a:solidFill>
                <a:cs typeface="+mn-cs"/>
              </a:rPr>
              <a:t>ANO</a:t>
            </a:r>
            <a:endParaRPr lang="cs-CZ" sz="2500" dirty="0">
              <a:solidFill>
                <a:schemeClr val="tx1"/>
              </a:solidFill>
              <a:cs typeface="+mn-cs"/>
            </a:endParaRPr>
          </a:p>
        </p:txBody>
      </p:sp>
    </p:spTree>
  </p:cSld>
  <p:clrMapOvr>
    <a:masterClrMapping/>
  </p:clrMapOvr>
  <p:transition spd="med">
    <p:cut/>
    <p:sndAc>
      <p:stSnd>
        <p:snd r:embed="rId2" name="arrow.wav"/>
      </p:stSnd>
    </p:sndAc>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457200" y="117475"/>
            <a:ext cx="8229600" cy="1008063"/>
          </a:xfrm>
        </p:spPr>
        <p:txBody>
          <a:bodyPr/>
          <a:lstStyle/>
          <a:p>
            <a:pPr eaLnBrk="1" hangingPunct="1"/>
            <a:r>
              <a:rPr lang="en-US" altLang="cs-CZ" sz="3800" b="1" smtClean="0">
                <a:solidFill>
                  <a:srgbClr val="CC0000"/>
                </a:solidFill>
                <a:latin typeface="Arial" charset="0"/>
                <a:cs typeface="Arial" charset="0"/>
              </a:rPr>
              <a:t>Judikatura k</a:t>
            </a:r>
            <a:r>
              <a:rPr lang="cs-CZ" altLang="cs-CZ" sz="3800" b="1" smtClean="0">
                <a:solidFill>
                  <a:srgbClr val="CC0000"/>
                </a:solidFill>
                <a:latin typeface="Arial" charset="0"/>
                <a:cs typeface="Arial" charset="0"/>
              </a:rPr>
              <a:t> neveřejným jednáním</a:t>
            </a:r>
          </a:p>
        </p:txBody>
      </p:sp>
      <p:sp>
        <p:nvSpPr>
          <p:cNvPr id="372739" name="Rectangle 3"/>
          <p:cNvSpPr>
            <a:spLocks noChangeArrowheads="1"/>
          </p:cNvSpPr>
          <p:nvPr/>
        </p:nvSpPr>
        <p:spPr bwMode="auto">
          <a:xfrm>
            <a:off x="539750" y="3379788"/>
            <a:ext cx="8208963" cy="278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defRPr/>
            </a:pPr>
            <a:r>
              <a:rPr lang="cs-CZ" sz="2500" i="1" dirty="0">
                <a:solidFill>
                  <a:schemeClr val="tx1"/>
                </a:solidFill>
                <a:cs typeface="+mn-cs"/>
              </a:rPr>
              <a:t>Nemožnost účastnit se jednání komise nelze vykládat tak, že jednotlivci nemají právo na informace o výsledku tohoto jednání. Důvodem neveřejnosti jednání je snaha o vytvoření pracovního prostředí, v němž by mohli členové komise volně bez jakéhokoliv omezení probírat údaje obsažené v nabídkách uchazečů o veřejnou zakázku… nikoli omezení práva na informace.</a:t>
            </a:r>
            <a:endParaRPr lang="cs-CZ" sz="2500" i="1" dirty="0">
              <a:solidFill>
                <a:schemeClr val="tx1"/>
              </a:solidFill>
              <a:effectLst>
                <a:outerShdw blurRad="38100" dist="38100" dir="2700000" algn="tl">
                  <a:srgbClr val="000000"/>
                </a:outerShdw>
              </a:effectLst>
              <a:cs typeface="+mn-cs"/>
            </a:endParaRPr>
          </a:p>
        </p:txBody>
      </p:sp>
      <p:sp>
        <p:nvSpPr>
          <p:cNvPr id="59396" name="Rectangle 4"/>
          <p:cNvSpPr>
            <a:spLocks noChangeArrowheads="1"/>
          </p:cNvSpPr>
          <p:nvPr/>
        </p:nvSpPr>
        <p:spPr bwMode="auto">
          <a:xfrm>
            <a:off x="2268538" y="1268413"/>
            <a:ext cx="6551612"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Arial Unicode MS" pitchFamily="34" charset="-128"/>
              </a:defRPr>
            </a:lvl1pPr>
            <a:lvl2pPr marL="742950" indent="-285750" algn="l" eaLnBrk="0" hangingPunct="0">
              <a:spcBef>
                <a:spcPct val="20000"/>
              </a:spcBef>
              <a:buChar char="–"/>
              <a:defRPr sz="2800">
                <a:solidFill>
                  <a:schemeClr val="tx1"/>
                </a:solidFill>
                <a:latin typeface="Arial Unicode MS" pitchFamily="34" charset="-128"/>
              </a:defRPr>
            </a:lvl2pPr>
            <a:lvl3pPr marL="1143000" indent="-228600" algn="l" eaLnBrk="0" hangingPunct="0">
              <a:spcBef>
                <a:spcPct val="20000"/>
              </a:spcBef>
              <a:buChar char="•"/>
              <a:defRPr sz="2400">
                <a:solidFill>
                  <a:schemeClr val="tx1"/>
                </a:solidFill>
                <a:latin typeface="Arial Unicode MS" pitchFamily="34" charset="-128"/>
              </a:defRPr>
            </a:lvl3pPr>
            <a:lvl4pPr marL="1600200" indent="-228600" algn="l" eaLnBrk="0" hangingPunct="0">
              <a:spcBef>
                <a:spcPct val="20000"/>
              </a:spcBef>
              <a:buChar char="–"/>
              <a:defRPr sz="2000">
                <a:solidFill>
                  <a:schemeClr val="tx1"/>
                </a:solidFill>
                <a:latin typeface="Arial Unicode MS" pitchFamily="34" charset="-128"/>
              </a:defRPr>
            </a:lvl4pPr>
            <a:lvl5pPr marL="2057400" indent="-228600" algn="l" eaLnBrk="0" hangingPunct="0">
              <a:spcBef>
                <a:spcPct val="20000"/>
              </a:spcBef>
              <a:buChar char="»"/>
              <a:defRPr sz="2000">
                <a:solidFill>
                  <a:schemeClr val="tx1"/>
                </a:solidFill>
                <a:latin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Arial Unicode MS" pitchFamily="34" charset="-128"/>
              </a:defRPr>
            </a:lvl9pPr>
          </a:lstStyle>
          <a:p>
            <a:pPr eaLnBrk="1" hangingPunct="1">
              <a:spcBef>
                <a:spcPct val="0"/>
              </a:spcBef>
              <a:buFontTx/>
              <a:buNone/>
            </a:pPr>
            <a:r>
              <a:rPr lang="cs-CZ" altLang="cs-CZ" sz="2400" b="1">
                <a:solidFill>
                  <a:srgbClr val="FFFF00"/>
                </a:solidFill>
              </a:rPr>
              <a:t>Rozsudek NSS</a:t>
            </a:r>
            <a:r>
              <a:rPr lang="cs-CZ" altLang="cs-CZ" sz="2400" b="1">
                <a:solidFill>
                  <a:srgbClr val="FFFF00"/>
                </a:solidFill>
                <a:latin typeface="Tahoma" pitchFamily="34" charset="0"/>
              </a:rPr>
              <a:t> z </a:t>
            </a:r>
            <a:r>
              <a:rPr lang="cs-CZ" altLang="cs-CZ" sz="2400" b="1">
                <a:solidFill>
                  <a:srgbClr val="FFFF00"/>
                </a:solidFill>
              </a:rPr>
              <a:t>17. 6. 2010, 1 A</a:t>
            </a:r>
            <a:r>
              <a:rPr lang="cs-CZ" altLang="cs-CZ" sz="2400" b="1">
                <a:solidFill>
                  <a:srgbClr val="FFFF00"/>
                </a:solidFill>
                <a:latin typeface="Tahoma" pitchFamily="34" charset="0"/>
              </a:rPr>
              <a:t>s</a:t>
            </a:r>
            <a:r>
              <a:rPr lang="cs-CZ" altLang="cs-CZ" sz="2400" b="1">
                <a:solidFill>
                  <a:srgbClr val="FFFF00"/>
                </a:solidFill>
              </a:rPr>
              <a:t> 28/2010</a:t>
            </a:r>
          </a:p>
          <a:p>
            <a:pPr eaLnBrk="1" hangingPunct="1">
              <a:spcBef>
                <a:spcPct val="0"/>
              </a:spcBef>
              <a:buFontTx/>
              <a:buNone/>
            </a:pPr>
            <a:r>
              <a:rPr lang="cs-CZ" altLang="cs-CZ" sz="2400">
                <a:solidFill>
                  <a:srgbClr val="FFFF00"/>
                </a:solidFill>
              </a:rPr>
              <a:t>(</a:t>
            </a:r>
            <a:r>
              <a:rPr lang="cs-CZ" altLang="cs-CZ" sz="2400">
                <a:solidFill>
                  <a:srgbClr val="FFFF00"/>
                </a:solidFill>
                <a:latin typeface="Arial" charset="0"/>
              </a:rPr>
              <a:t>2128/2010 Sb. NSS)</a:t>
            </a:r>
            <a:endParaRPr lang="cs-CZ" altLang="cs-CZ" sz="2400">
              <a:solidFill>
                <a:srgbClr val="FFFF00"/>
              </a:solidFill>
            </a:endParaRPr>
          </a:p>
          <a:p>
            <a:pPr eaLnBrk="1" hangingPunct="1">
              <a:spcBef>
                <a:spcPts val="1800"/>
              </a:spcBef>
              <a:buFontTx/>
              <a:buNone/>
            </a:pPr>
            <a:r>
              <a:rPr lang="cs-CZ" altLang="cs-CZ" sz="2400"/>
              <a:t>Žadatel </a:t>
            </a:r>
            <a:r>
              <a:rPr lang="cs-CZ" altLang="cs-CZ" sz="2400">
                <a:latin typeface="Tahoma" pitchFamily="34" charset="0"/>
              </a:rPr>
              <a:t>proti Technické správě komunikací hl. města Prahy</a:t>
            </a:r>
          </a:p>
        </p:txBody>
      </p:sp>
      <p:pic>
        <p:nvPicPr>
          <p:cNvPr id="59397" name="Picture 5" descr="sbirka_2004_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1268413"/>
            <a:ext cx="1293812" cy="170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cut/>
    <p:sndAc>
      <p:stSnd>
        <p:snd r:embed="rId2" name="arrow.wav"/>
      </p:stSnd>
    </p:sndAc>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206375" y="53975"/>
            <a:ext cx="8686800" cy="1143000"/>
          </a:xfrm>
        </p:spPr>
        <p:txBody>
          <a:bodyPr/>
          <a:lstStyle/>
          <a:p>
            <a:pPr eaLnBrk="1" hangingPunct="1"/>
            <a:r>
              <a:rPr lang="cs-CZ" altLang="cs-CZ" b="1" dirty="0" smtClean="0">
                <a:solidFill>
                  <a:srgbClr val="CC0000"/>
                </a:solidFill>
                <a:latin typeface="Arial" charset="0"/>
                <a:cs typeface="Arial" charset="0"/>
              </a:rPr>
              <a:t>InfZ a správní řád</a:t>
            </a:r>
          </a:p>
        </p:txBody>
      </p:sp>
      <p:sp>
        <p:nvSpPr>
          <p:cNvPr id="61443" name="Rectangle 3"/>
          <p:cNvSpPr>
            <a:spLocks noGrp="1" noChangeArrowheads="1"/>
          </p:cNvSpPr>
          <p:nvPr>
            <p:ph sz="half" idx="1"/>
          </p:nvPr>
        </p:nvSpPr>
        <p:spPr>
          <a:xfrm>
            <a:off x="457200" y="3140968"/>
            <a:ext cx="8218488" cy="3598863"/>
          </a:xfrm>
        </p:spPr>
        <p:txBody>
          <a:bodyPr/>
          <a:lstStyle/>
          <a:p>
            <a:pPr marL="0" indent="0" eaLnBrk="1" hangingPunct="1">
              <a:spcBef>
                <a:spcPts val="1200"/>
              </a:spcBef>
              <a:buFontTx/>
              <a:buNone/>
            </a:pPr>
            <a:r>
              <a:rPr lang="cs-CZ" altLang="cs-CZ" sz="2400" i="1" dirty="0" smtClean="0">
                <a:latin typeface="Arial" charset="0"/>
                <a:cs typeface="Arial" charset="0"/>
              </a:rPr>
              <a:t>§ </a:t>
            </a:r>
            <a:r>
              <a:rPr lang="cs-CZ" altLang="cs-CZ" sz="2400" i="1" dirty="0">
                <a:latin typeface="Arial" charset="0"/>
                <a:cs typeface="Arial" charset="0"/>
              </a:rPr>
              <a:t>23 </a:t>
            </a:r>
            <a:r>
              <a:rPr lang="cs-CZ" altLang="cs-CZ" sz="2400" i="1" dirty="0" smtClean="0">
                <a:latin typeface="Arial" charset="0"/>
                <a:cs typeface="Arial" charset="0"/>
              </a:rPr>
              <a:t>SŘ (1967) </a:t>
            </a:r>
            <a:r>
              <a:rPr lang="cs-CZ" altLang="cs-CZ" sz="2400" i="1" dirty="0">
                <a:latin typeface="Arial" charset="0"/>
                <a:cs typeface="Arial" charset="0"/>
              </a:rPr>
              <a:t>o nahlížení do spisů je zvláštním ustanovením ve vztahu k </a:t>
            </a:r>
            <a:r>
              <a:rPr lang="cs-CZ" altLang="cs-CZ" sz="2400" i="1" dirty="0" smtClean="0">
                <a:latin typeface="Arial" charset="0"/>
                <a:cs typeface="Arial" charset="0"/>
              </a:rPr>
              <a:t>InfZ. </a:t>
            </a:r>
            <a:r>
              <a:rPr lang="cs-CZ" altLang="cs-CZ" sz="2400" i="1" dirty="0">
                <a:latin typeface="Arial" charset="0"/>
                <a:cs typeface="Arial" charset="0"/>
              </a:rPr>
              <a:t>V případech, na něž se vztahuje § 23 </a:t>
            </a:r>
            <a:r>
              <a:rPr lang="cs-CZ" altLang="cs-CZ" sz="2400" i="1" dirty="0" smtClean="0">
                <a:latin typeface="Arial" charset="0"/>
                <a:cs typeface="Arial" charset="0"/>
              </a:rPr>
              <a:t>SŘ, </a:t>
            </a:r>
            <a:r>
              <a:rPr lang="cs-CZ" altLang="cs-CZ" sz="2400" i="1" dirty="0">
                <a:latin typeface="Arial" charset="0"/>
                <a:cs typeface="Arial" charset="0"/>
              </a:rPr>
              <a:t>nelze postupovat </a:t>
            </a:r>
            <a:r>
              <a:rPr lang="cs-CZ" altLang="cs-CZ" sz="2400" i="1" dirty="0" smtClean="0">
                <a:latin typeface="Arial" charset="0"/>
                <a:cs typeface="Arial" charset="0"/>
              </a:rPr>
              <a:t>dle InfZ.</a:t>
            </a:r>
          </a:p>
          <a:p>
            <a:pPr marL="0" indent="0" eaLnBrk="1" hangingPunct="1">
              <a:spcBef>
                <a:spcPts val="1200"/>
              </a:spcBef>
              <a:buFontTx/>
              <a:buNone/>
            </a:pPr>
            <a:r>
              <a:rPr lang="cs-CZ" altLang="cs-CZ" sz="2400" i="1" dirty="0" smtClean="0">
                <a:latin typeface="Arial" charset="0"/>
                <a:cs typeface="Arial" charset="0"/>
              </a:rPr>
              <a:t>Povinný subjekt si má vyjasnit procesní režim nejasné žádosti; měl vyzvat žadatele k upřesnění a poté posoudit, zda jde o žádost dle InfZ, nebo dle jiného předpisu.</a:t>
            </a:r>
          </a:p>
          <a:p>
            <a:pPr marL="0" indent="0" eaLnBrk="1" hangingPunct="1">
              <a:spcBef>
                <a:spcPts val="1200"/>
              </a:spcBef>
              <a:buFontTx/>
              <a:buNone/>
            </a:pPr>
            <a:r>
              <a:rPr lang="cs-CZ" altLang="cs-CZ" sz="2400" dirty="0" smtClean="0">
                <a:latin typeface="Arial" charset="0"/>
                <a:cs typeface="Arial" charset="0"/>
              </a:rPr>
              <a:t>- šlo o přezkum nepřezkoumatelného fiktivního rozhodnutí</a:t>
            </a:r>
          </a:p>
          <a:p>
            <a:pPr marL="0" indent="0" eaLnBrk="1" hangingPunct="1">
              <a:spcBef>
                <a:spcPts val="0"/>
              </a:spcBef>
              <a:buFontTx/>
              <a:buNone/>
            </a:pPr>
            <a:r>
              <a:rPr lang="cs-CZ" altLang="cs-CZ" sz="2400" dirty="0" smtClean="0">
                <a:latin typeface="Arial" charset="0"/>
                <a:cs typeface="Arial" charset="0"/>
              </a:rPr>
              <a:t>- správný výklad tohoto rozsudku viz </a:t>
            </a:r>
            <a:r>
              <a:rPr lang="cs-CZ" altLang="cs-CZ" sz="2400" dirty="0" smtClean="0">
                <a:solidFill>
                  <a:srgbClr val="FFFF00"/>
                </a:solidFill>
                <a:latin typeface="Arial" charset="0"/>
                <a:cs typeface="Arial" charset="0"/>
              </a:rPr>
              <a:t>násl. judikatura</a:t>
            </a:r>
            <a:r>
              <a:rPr lang="cs-CZ" altLang="cs-CZ" sz="2400" b="1" dirty="0" smtClean="0">
                <a:solidFill>
                  <a:srgbClr val="FFFF00"/>
                </a:solidFill>
                <a:latin typeface="Calibri"/>
                <a:cs typeface="Arial" charset="0"/>
              </a:rPr>
              <a:t>→</a:t>
            </a:r>
            <a:endParaRPr lang="cs-CZ" altLang="cs-CZ" sz="2400" dirty="0" smtClean="0">
              <a:latin typeface="Arial" charset="0"/>
              <a:cs typeface="Arial" charset="0"/>
            </a:endParaRPr>
          </a:p>
        </p:txBody>
      </p:sp>
      <p:pic>
        <p:nvPicPr>
          <p:cNvPr id="61444" name="Picture 4" descr="sbirka_2004_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1268413"/>
            <a:ext cx="1223962" cy="160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5" name="Rectangle 5"/>
          <p:cNvSpPr>
            <a:spLocks noChangeArrowheads="1"/>
          </p:cNvSpPr>
          <p:nvPr/>
        </p:nvSpPr>
        <p:spPr bwMode="auto">
          <a:xfrm>
            <a:off x="2051050" y="1350963"/>
            <a:ext cx="6697663" cy="14311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Arial Unicode MS" pitchFamily="34" charset="-128"/>
              </a:defRPr>
            </a:lvl1pPr>
            <a:lvl2pPr marL="742950" indent="-285750" algn="l" eaLnBrk="0" hangingPunct="0">
              <a:spcBef>
                <a:spcPct val="20000"/>
              </a:spcBef>
              <a:buChar char="–"/>
              <a:defRPr sz="2800">
                <a:solidFill>
                  <a:schemeClr val="tx1"/>
                </a:solidFill>
                <a:latin typeface="Arial Unicode MS" pitchFamily="34" charset="-128"/>
              </a:defRPr>
            </a:lvl2pPr>
            <a:lvl3pPr marL="1143000" indent="-228600" algn="l" eaLnBrk="0" hangingPunct="0">
              <a:spcBef>
                <a:spcPct val="20000"/>
              </a:spcBef>
              <a:buChar char="•"/>
              <a:defRPr sz="2400">
                <a:solidFill>
                  <a:schemeClr val="tx1"/>
                </a:solidFill>
                <a:latin typeface="Arial Unicode MS" pitchFamily="34" charset="-128"/>
              </a:defRPr>
            </a:lvl3pPr>
            <a:lvl4pPr marL="1600200" indent="-228600" algn="l" eaLnBrk="0" hangingPunct="0">
              <a:spcBef>
                <a:spcPct val="20000"/>
              </a:spcBef>
              <a:buChar char="–"/>
              <a:defRPr sz="2000">
                <a:solidFill>
                  <a:schemeClr val="tx1"/>
                </a:solidFill>
                <a:latin typeface="Arial Unicode MS" pitchFamily="34" charset="-128"/>
              </a:defRPr>
            </a:lvl4pPr>
            <a:lvl5pPr marL="2057400" indent="-228600" algn="l" eaLnBrk="0" hangingPunct="0">
              <a:spcBef>
                <a:spcPct val="20000"/>
              </a:spcBef>
              <a:buChar char="»"/>
              <a:defRPr sz="2000">
                <a:solidFill>
                  <a:schemeClr val="tx1"/>
                </a:solidFill>
                <a:latin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Arial Unicode MS" pitchFamily="34" charset="-128"/>
              </a:defRPr>
            </a:lvl9pPr>
          </a:lstStyle>
          <a:p>
            <a:pPr eaLnBrk="1" hangingPunct="1">
              <a:spcBef>
                <a:spcPct val="0"/>
              </a:spcBef>
              <a:buFontTx/>
              <a:buNone/>
            </a:pPr>
            <a:r>
              <a:rPr lang="cs-CZ" altLang="cs-CZ" sz="2400" b="1" dirty="0" smtClean="0">
                <a:solidFill>
                  <a:srgbClr val="FFFF00"/>
                </a:solidFill>
              </a:rPr>
              <a:t>První názory: rozsudek </a:t>
            </a:r>
            <a:r>
              <a:rPr lang="cs-CZ" altLang="cs-CZ" sz="2400" b="1" dirty="0">
                <a:solidFill>
                  <a:srgbClr val="FFFF00"/>
                </a:solidFill>
              </a:rPr>
              <a:t>NSS z </a:t>
            </a:r>
            <a:r>
              <a:rPr lang="cs-CZ" altLang="cs-CZ" sz="2400" b="1" dirty="0" smtClean="0">
                <a:solidFill>
                  <a:srgbClr val="FFFF00"/>
                </a:solidFill>
              </a:rPr>
              <a:t>27. 1. 2004, </a:t>
            </a:r>
          </a:p>
          <a:p>
            <a:pPr eaLnBrk="1" hangingPunct="1">
              <a:spcBef>
                <a:spcPct val="0"/>
              </a:spcBef>
              <a:buFontTx/>
              <a:buNone/>
            </a:pPr>
            <a:r>
              <a:rPr lang="cs-CZ" altLang="cs-CZ" sz="2400" b="1" dirty="0" smtClean="0">
                <a:solidFill>
                  <a:srgbClr val="FFFF00"/>
                </a:solidFill>
              </a:rPr>
              <a:t>5 A 158/2001 </a:t>
            </a:r>
            <a:r>
              <a:rPr lang="cs-CZ" altLang="cs-CZ" sz="2400" dirty="0" smtClean="0">
                <a:solidFill>
                  <a:srgbClr val="FFFF00"/>
                </a:solidFill>
              </a:rPr>
              <a:t>(204/2004 </a:t>
            </a:r>
            <a:r>
              <a:rPr lang="cs-CZ" altLang="cs-CZ" sz="2400" dirty="0">
                <a:solidFill>
                  <a:srgbClr val="FFFF00"/>
                </a:solidFill>
              </a:rPr>
              <a:t>Sb. NSS)</a:t>
            </a:r>
          </a:p>
          <a:p>
            <a:pPr eaLnBrk="1" hangingPunct="1">
              <a:spcBef>
                <a:spcPts val="1800"/>
              </a:spcBef>
              <a:buFontTx/>
              <a:buNone/>
            </a:pPr>
            <a:r>
              <a:rPr lang="cs-CZ" altLang="cs-CZ" sz="2400" dirty="0"/>
              <a:t>Žadatel proti MKČR </a:t>
            </a:r>
            <a:r>
              <a:rPr lang="cs-CZ" altLang="cs-CZ" sz="2400" dirty="0" smtClean="0"/>
              <a:t>o postupu ve </a:t>
            </a:r>
            <a:r>
              <a:rPr lang="cs-CZ" altLang="cs-CZ" sz="2400" dirty="0"/>
              <a:t>správním </a:t>
            </a:r>
            <a:r>
              <a:rPr lang="cs-CZ" altLang="cs-CZ" sz="2400" dirty="0" smtClean="0"/>
              <a:t>říz.</a:t>
            </a:r>
            <a:endParaRPr lang="cs-CZ" altLang="cs-CZ" sz="2400" dirty="0"/>
          </a:p>
        </p:txBody>
      </p:sp>
    </p:spTree>
  </p:cSld>
  <p:clrMapOvr>
    <a:masterClrMapping/>
  </p:clrMapOvr>
  <p:transition spd="med">
    <p:cut/>
    <p:sndAc>
      <p:stSnd>
        <p:snd r:embed="rId2" name="arrow.wav"/>
      </p:stSnd>
    </p:sndAc>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395288" y="198438"/>
            <a:ext cx="8362950" cy="1143000"/>
          </a:xfrm>
        </p:spPr>
        <p:txBody>
          <a:bodyPr/>
          <a:lstStyle/>
          <a:p>
            <a:pPr eaLnBrk="1" hangingPunct="1"/>
            <a:r>
              <a:rPr lang="cs-CZ" altLang="cs-CZ" b="1" dirty="0">
                <a:solidFill>
                  <a:srgbClr val="CC0000"/>
                </a:solidFill>
                <a:latin typeface="Arial" charset="0"/>
                <a:cs typeface="Arial" charset="0"/>
              </a:rPr>
              <a:t>InfZ a správní řád</a:t>
            </a:r>
            <a:endParaRPr lang="cs-CZ" altLang="cs-CZ" b="1" dirty="0" smtClean="0">
              <a:solidFill>
                <a:srgbClr val="CC0000"/>
              </a:solidFill>
              <a:latin typeface="Arial" charset="0"/>
              <a:cs typeface="Arial" charset="0"/>
            </a:endParaRPr>
          </a:p>
        </p:txBody>
      </p:sp>
      <p:pic>
        <p:nvPicPr>
          <p:cNvPr id="97283" name="Picture 4" descr="sbirka_2004_s"/>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682724" y="1268760"/>
            <a:ext cx="1296988" cy="17049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7284" name="Rectangle 5"/>
          <p:cNvSpPr>
            <a:spLocks noChangeArrowheads="1"/>
          </p:cNvSpPr>
          <p:nvPr/>
        </p:nvSpPr>
        <p:spPr bwMode="auto">
          <a:xfrm>
            <a:off x="2339975" y="1772816"/>
            <a:ext cx="619283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lgn="l" eaLnBrk="0" hangingPunct="0">
              <a:spcBef>
                <a:spcPct val="20000"/>
              </a:spcBef>
              <a:buChar char="•"/>
              <a:defRPr sz="3200">
                <a:solidFill>
                  <a:schemeClr val="tx1"/>
                </a:solidFill>
                <a:latin typeface="Arial Unicode MS" pitchFamily="34" charset="-128"/>
              </a:defRPr>
            </a:lvl1pPr>
            <a:lvl2pPr marL="742950" indent="-285750" algn="l" eaLnBrk="0" hangingPunct="0">
              <a:spcBef>
                <a:spcPct val="20000"/>
              </a:spcBef>
              <a:buChar char="–"/>
              <a:defRPr sz="2800">
                <a:solidFill>
                  <a:schemeClr val="tx1"/>
                </a:solidFill>
                <a:latin typeface="Arial Unicode MS" pitchFamily="34" charset="-128"/>
              </a:defRPr>
            </a:lvl2pPr>
            <a:lvl3pPr marL="1143000" indent="-228600" algn="l" eaLnBrk="0" hangingPunct="0">
              <a:spcBef>
                <a:spcPct val="20000"/>
              </a:spcBef>
              <a:buChar char="•"/>
              <a:defRPr sz="2400">
                <a:solidFill>
                  <a:schemeClr val="tx1"/>
                </a:solidFill>
                <a:latin typeface="Arial Unicode MS" pitchFamily="34" charset="-128"/>
              </a:defRPr>
            </a:lvl3pPr>
            <a:lvl4pPr marL="1600200" indent="-228600" algn="l" eaLnBrk="0" hangingPunct="0">
              <a:spcBef>
                <a:spcPct val="20000"/>
              </a:spcBef>
              <a:buChar char="–"/>
              <a:defRPr sz="2000">
                <a:solidFill>
                  <a:schemeClr val="tx1"/>
                </a:solidFill>
                <a:latin typeface="Arial Unicode MS" pitchFamily="34" charset="-128"/>
              </a:defRPr>
            </a:lvl4pPr>
            <a:lvl5pPr marL="2057400" indent="-228600" algn="l" eaLnBrk="0" hangingPunct="0">
              <a:spcBef>
                <a:spcPct val="20000"/>
              </a:spcBef>
              <a:buChar char="»"/>
              <a:defRPr sz="2000">
                <a:solidFill>
                  <a:schemeClr val="tx1"/>
                </a:solidFill>
                <a:latin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Arial Unicode MS" pitchFamily="34" charset="-128"/>
              </a:defRPr>
            </a:lvl9pPr>
          </a:lstStyle>
          <a:p>
            <a:pPr eaLnBrk="1" hangingPunct="1">
              <a:spcBef>
                <a:spcPct val="0"/>
              </a:spcBef>
              <a:buFontTx/>
              <a:buNone/>
            </a:pPr>
            <a:r>
              <a:rPr lang="cs-CZ" altLang="cs-CZ" sz="2400" dirty="0">
                <a:solidFill>
                  <a:srgbClr val="FFFF00"/>
                </a:solidFill>
                <a:latin typeface="Arial" charset="0"/>
              </a:rPr>
              <a:t>Rozsudek NSS z 13. 10. 2004,</a:t>
            </a:r>
            <a:r>
              <a:rPr lang="cs-CZ" altLang="cs-CZ" sz="2400" b="1" dirty="0">
                <a:solidFill>
                  <a:srgbClr val="FFFF00"/>
                </a:solidFill>
                <a:latin typeface="Arial" charset="0"/>
              </a:rPr>
              <a:t> 6 A 83/2001 </a:t>
            </a:r>
            <a:r>
              <a:rPr lang="cs-CZ" altLang="cs-CZ" sz="2400" dirty="0">
                <a:solidFill>
                  <a:srgbClr val="FFFF00"/>
                </a:solidFill>
                <a:latin typeface="Arial" charset="0"/>
              </a:rPr>
              <a:t>(651-9/2005 Sb. NSS</a:t>
            </a:r>
            <a:r>
              <a:rPr lang="cs-CZ" altLang="cs-CZ" sz="2400" dirty="0" smtClean="0">
                <a:solidFill>
                  <a:srgbClr val="FFFF00"/>
                </a:solidFill>
                <a:latin typeface="Arial" charset="0"/>
              </a:rPr>
              <a:t>)</a:t>
            </a:r>
            <a:endParaRPr lang="cs-CZ" altLang="cs-CZ" sz="2400" dirty="0">
              <a:latin typeface="Arial" charset="0"/>
            </a:endParaRPr>
          </a:p>
        </p:txBody>
      </p:sp>
      <p:sp>
        <p:nvSpPr>
          <p:cNvPr id="97285" name="Rectangle 6"/>
          <p:cNvSpPr>
            <a:spLocks noChangeArrowheads="1"/>
          </p:cNvSpPr>
          <p:nvPr/>
        </p:nvSpPr>
        <p:spPr bwMode="auto">
          <a:xfrm>
            <a:off x="539552" y="3212976"/>
            <a:ext cx="7993063" cy="1292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l" eaLnBrk="0" hangingPunct="0">
              <a:spcBef>
                <a:spcPct val="20000"/>
              </a:spcBef>
              <a:buChar char="•"/>
              <a:defRPr sz="3200">
                <a:solidFill>
                  <a:schemeClr val="tx1"/>
                </a:solidFill>
                <a:latin typeface="Arial Unicode MS" pitchFamily="34" charset="-128"/>
              </a:defRPr>
            </a:lvl1pPr>
            <a:lvl2pPr marL="742950" indent="-285750" algn="l" eaLnBrk="0" hangingPunct="0">
              <a:spcBef>
                <a:spcPct val="20000"/>
              </a:spcBef>
              <a:buChar char="–"/>
              <a:defRPr sz="2800">
                <a:solidFill>
                  <a:schemeClr val="tx1"/>
                </a:solidFill>
                <a:latin typeface="Arial Unicode MS" pitchFamily="34" charset="-128"/>
              </a:defRPr>
            </a:lvl2pPr>
            <a:lvl3pPr marL="1143000" indent="-228600" algn="l" eaLnBrk="0" hangingPunct="0">
              <a:spcBef>
                <a:spcPct val="20000"/>
              </a:spcBef>
              <a:buChar char="•"/>
              <a:defRPr sz="2400">
                <a:solidFill>
                  <a:schemeClr val="tx1"/>
                </a:solidFill>
                <a:latin typeface="Arial Unicode MS" pitchFamily="34" charset="-128"/>
              </a:defRPr>
            </a:lvl3pPr>
            <a:lvl4pPr marL="1600200" indent="-228600" algn="l" eaLnBrk="0" hangingPunct="0">
              <a:spcBef>
                <a:spcPct val="20000"/>
              </a:spcBef>
              <a:buChar char="–"/>
              <a:defRPr sz="2000">
                <a:solidFill>
                  <a:schemeClr val="tx1"/>
                </a:solidFill>
                <a:latin typeface="Arial Unicode MS" pitchFamily="34" charset="-128"/>
              </a:defRPr>
            </a:lvl4pPr>
            <a:lvl5pPr marL="2057400" indent="-228600" algn="l" eaLnBrk="0" hangingPunct="0">
              <a:spcBef>
                <a:spcPct val="20000"/>
              </a:spcBef>
              <a:buChar char="»"/>
              <a:defRPr sz="2000">
                <a:solidFill>
                  <a:schemeClr val="tx1"/>
                </a:solidFill>
                <a:latin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Arial Unicode MS" pitchFamily="34" charset="-128"/>
              </a:defRPr>
            </a:lvl9pPr>
          </a:lstStyle>
          <a:p>
            <a:pPr algn="just" eaLnBrk="1" hangingPunct="1">
              <a:spcBef>
                <a:spcPct val="0"/>
              </a:spcBef>
              <a:buFontTx/>
              <a:buNone/>
            </a:pPr>
            <a:r>
              <a:rPr lang="cs-CZ" altLang="cs-CZ" sz="2600" i="1" dirty="0" smtClean="0">
                <a:latin typeface="Arial" charset="0"/>
              </a:rPr>
              <a:t>Není </a:t>
            </a:r>
            <a:r>
              <a:rPr lang="cs-CZ" altLang="cs-CZ" sz="2600" i="1" dirty="0">
                <a:latin typeface="Arial" charset="0"/>
              </a:rPr>
              <a:t>důvod odmítnout poskytnutí informace ve formě kopie </a:t>
            </a:r>
            <a:r>
              <a:rPr lang="cs-CZ" altLang="cs-CZ" sz="2600" i="1" dirty="0" smtClean="0">
                <a:latin typeface="Arial" charset="0"/>
              </a:rPr>
              <a:t>správního rozhodnutí </a:t>
            </a:r>
            <a:r>
              <a:rPr lang="cs-CZ" altLang="cs-CZ" sz="2600" i="1" dirty="0">
                <a:latin typeface="Arial" charset="0"/>
              </a:rPr>
              <a:t>vydaného v konkrétní </a:t>
            </a:r>
            <a:r>
              <a:rPr lang="cs-CZ" altLang="cs-CZ" sz="2600" i="1" dirty="0" smtClean="0">
                <a:latin typeface="Arial" charset="0"/>
              </a:rPr>
              <a:t>věci.</a:t>
            </a:r>
            <a:endParaRPr lang="cs-CZ" altLang="cs-CZ" sz="2600" i="1" dirty="0">
              <a:latin typeface="Arial" charset="0"/>
            </a:endParaRPr>
          </a:p>
        </p:txBody>
      </p:sp>
    </p:spTree>
    <p:extLst>
      <p:ext uri="{BB962C8B-B14F-4D97-AF65-F5344CB8AC3E}">
        <p14:creationId xmlns:p14="http://schemas.microsoft.com/office/powerpoint/2010/main" val="3778858442"/>
      </p:ext>
    </p:extLst>
  </p:cSld>
  <p:clrMapOvr>
    <a:masterClrMapping/>
  </p:clrMapOvr>
  <p:transition spd="med">
    <p:cut/>
    <p:sndAc>
      <p:stSnd>
        <p:snd r:embed="rId2" name="arrow.wav"/>
      </p:stSnd>
    </p:sndAc>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9" name="Rectangle 3"/>
          <p:cNvSpPr>
            <a:spLocks noChangeArrowheads="1"/>
          </p:cNvSpPr>
          <p:nvPr/>
        </p:nvSpPr>
        <p:spPr bwMode="auto">
          <a:xfrm>
            <a:off x="539551" y="2004804"/>
            <a:ext cx="8353623" cy="40164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ts val="1800"/>
              </a:spcBef>
              <a:defRPr/>
            </a:pPr>
            <a:r>
              <a:rPr lang="cs-CZ" sz="2400" i="1" kern="0" dirty="0">
                <a:solidFill>
                  <a:srgbClr val="FFFFFF"/>
                </a:solidFill>
                <a:latin typeface="Arial" panose="020B0604020202020204" pitchFamily="34" charset="0"/>
                <a:cs typeface="Arial" panose="020B0604020202020204" pitchFamily="34" charset="0"/>
              </a:rPr>
              <a:t>Právní názor, jenž zaujal zdejší soud v rozsudku </a:t>
            </a:r>
            <a:r>
              <a:rPr lang="cs-CZ" sz="2400" i="1" kern="0" dirty="0" smtClean="0">
                <a:solidFill>
                  <a:srgbClr val="FFFFFF"/>
                </a:solidFill>
                <a:latin typeface="Arial" panose="020B0604020202020204" pitchFamily="34" charset="0"/>
                <a:cs typeface="Arial" panose="020B0604020202020204" pitchFamily="34" charset="0"/>
              </a:rPr>
              <a:t>5 </a:t>
            </a:r>
            <a:r>
              <a:rPr lang="cs-CZ" sz="2400" i="1" kern="0" dirty="0">
                <a:solidFill>
                  <a:srgbClr val="FFFFFF"/>
                </a:solidFill>
                <a:latin typeface="Arial" panose="020B0604020202020204" pitchFamily="34" charset="0"/>
                <a:cs typeface="Arial" panose="020B0604020202020204" pitchFamily="34" charset="0"/>
              </a:rPr>
              <a:t>A </a:t>
            </a:r>
            <a:r>
              <a:rPr lang="cs-CZ" sz="2400" i="1" kern="0" dirty="0" smtClean="0">
                <a:solidFill>
                  <a:srgbClr val="FFFFFF"/>
                </a:solidFill>
                <a:latin typeface="Arial" panose="020B0604020202020204" pitchFamily="34" charset="0"/>
                <a:cs typeface="Arial" panose="020B0604020202020204" pitchFamily="34" charset="0"/>
              </a:rPr>
              <a:t>158/2001 </a:t>
            </a:r>
            <a:r>
              <a:rPr lang="cs-CZ" sz="2400" i="1" kern="0" dirty="0">
                <a:solidFill>
                  <a:srgbClr val="FFFFFF"/>
                </a:solidFill>
                <a:latin typeface="Arial" panose="020B0604020202020204" pitchFamily="34" charset="0"/>
                <a:cs typeface="Arial" panose="020B0604020202020204" pitchFamily="34" charset="0"/>
              </a:rPr>
              <a:t>je nutné vykládat tak, že </a:t>
            </a:r>
            <a:r>
              <a:rPr lang="cs-CZ" sz="2400" i="1" kern="0" dirty="0" smtClean="0">
                <a:solidFill>
                  <a:srgbClr val="FFFFFF"/>
                </a:solidFill>
                <a:latin typeface="Arial" panose="020B0604020202020204" pitchFamily="34" charset="0"/>
                <a:cs typeface="Arial" panose="020B0604020202020204" pitchFamily="34" charset="0"/>
              </a:rPr>
              <a:t>nahlížení </a:t>
            </a:r>
            <a:r>
              <a:rPr lang="cs-CZ" sz="2400" i="1" kern="0" dirty="0">
                <a:solidFill>
                  <a:srgbClr val="FFFFFF"/>
                </a:solidFill>
                <a:latin typeface="Arial" panose="020B0604020202020204" pitchFamily="34" charset="0"/>
                <a:cs typeface="Arial" panose="020B0604020202020204" pitchFamily="34" charset="0"/>
              </a:rPr>
              <a:t>do spisů </a:t>
            </a:r>
            <a:r>
              <a:rPr lang="cs-CZ" sz="2400" i="1" kern="0" dirty="0" smtClean="0">
                <a:solidFill>
                  <a:srgbClr val="FFFFFF"/>
                </a:solidFill>
                <a:latin typeface="Arial" panose="020B0604020202020204" pitchFamily="34" charset="0"/>
                <a:cs typeface="Arial" panose="020B0604020202020204" pitchFamily="34" charset="0"/>
              </a:rPr>
              <a:t>podle § 38 správního </a:t>
            </a:r>
            <a:r>
              <a:rPr lang="cs-CZ" sz="2400" i="1" kern="0" dirty="0">
                <a:solidFill>
                  <a:srgbClr val="FFFFFF"/>
                </a:solidFill>
                <a:latin typeface="Arial" panose="020B0604020202020204" pitchFamily="34" charset="0"/>
                <a:cs typeface="Arial" panose="020B0604020202020204" pitchFamily="34" charset="0"/>
              </a:rPr>
              <a:t>řádu </a:t>
            </a:r>
            <a:r>
              <a:rPr lang="cs-CZ" sz="2400" i="1" kern="0" dirty="0" smtClean="0">
                <a:solidFill>
                  <a:srgbClr val="FFFFFF"/>
                </a:solidFill>
                <a:latin typeface="Arial" panose="020B0604020202020204" pitchFamily="34" charset="0"/>
                <a:cs typeface="Arial" panose="020B0604020202020204" pitchFamily="34" charset="0"/>
              </a:rPr>
              <a:t>připadá </a:t>
            </a:r>
            <a:r>
              <a:rPr lang="cs-CZ" sz="2400" i="1" kern="0" dirty="0">
                <a:solidFill>
                  <a:srgbClr val="FFFFFF"/>
                </a:solidFill>
                <a:latin typeface="Arial" panose="020B0604020202020204" pitchFamily="34" charset="0"/>
                <a:cs typeface="Arial" panose="020B0604020202020204" pitchFamily="34" charset="0"/>
              </a:rPr>
              <a:t>v úvahu v těch případech, kdy žadatel skutečně požaduje získání informací prostřednictvím nahlížení do spisu ve smyslu uvedeného </a:t>
            </a:r>
            <a:r>
              <a:rPr lang="cs-CZ" sz="2400" i="1" kern="0" dirty="0" smtClean="0">
                <a:solidFill>
                  <a:srgbClr val="FFFFFF"/>
                </a:solidFill>
                <a:latin typeface="Arial" panose="020B0604020202020204" pitchFamily="34" charset="0"/>
                <a:cs typeface="Arial" panose="020B0604020202020204" pitchFamily="34" charset="0"/>
              </a:rPr>
              <a:t>ustanovení</a:t>
            </a:r>
            <a:r>
              <a:rPr lang="cs-CZ" sz="2400" i="1" kern="0" dirty="0">
                <a:solidFill>
                  <a:srgbClr val="FFFFFF"/>
                </a:solidFill>
                <a:latin typeface="Arial" panose="020B0604020202020204" pitchFamily="34" charset="0"/>
                <a:cs typeface="Arial" panose="020B0604020202020204" pitchFamily="34" charset="0"/>
              </a:rPr>
              <a:t>. </a:t>
            </a:r>
            <a:endParaRPr lang="cs-CZ" sz="2400" i="1" kern="0" dirty="0" smtClean="0">
              <a:solidFill>
                <a:srgbClr val="FFFFFF"/>
              </a:solidFill>
              <a:latin typeface="Arial" panose="020B0604020202020204" pitchFamily="34" charset="0"/>
              <a:cs typeface="Arial" panose="020B0604020202020204" pitchFamily="34" charset="0"/>
            </a:endParaRPr>
          </a:p>
          <a:p>
            <a:pPr algn="l">
              <a:spcBef>
                <a:spcPts val="1800"/>
              </a:spcBef>
              <a:defRPr/>
            </a:pPr>
            <a:r>
              <a:rPr lang="cs-CZ" sz="2400" i="1" kern="0" dirty="0" smtClean="0">
                <a:solidFill>
                  <a:srgbClr val="FFFFFF"/>
                </a:solidFill>
                <a:latin typeface="Arial" panose="020B0604020202020204" pitchFamily="34" charset="0"/>
                <a:cs typeface="Arial" panose="020B0604020202020204" pitchFamily="34" charset="0"/>
              </a:rPr>
              <a:t>Pokud </a:t>
            </a:r>
            <a:r>
              <a:rPr lang="cs-CZ" sz="2400" i="1" kern="0" dirty="0">
                <a:solidFill>
                  <a:srgbClr val="FFFFFF"/>
                </a:solidFill>
                <a:latin typeface="Arial" panose="020B0604020202020204" pitchFamily="34" charset="0"/>
                <a:cs typeface="Arial" panose="020B0604020202020204" pitchFamily="34" charset="0"/>
              </a:rPr>
              <a:t>však </a:t>
            </a:r>
            <a:r>
              <a:rPr lang="cs-CZ" sz="2400" i="1" kern="0" dirty="0" smtClean="0">
                <a:solidFill>
                  <a:srgbClr val="FFFFFF"/>
                </a:solidFill>
                <a:latin typeface="Arial" panose="020B0604020202020204" pitchFamily="34" charset="0"/>
                <a:cs typeface="Arial" panose="020B0604020202020204" pitchFamily="34" charset="0"/>
              </a:rPr>
              <a:t>žadatel takovýto </a:t>
            </a:r>
            <a:r>
              <a:rPr lang="cs-CZ" sz="2400" i="1" kern="0" dirty="0">
                <a:solidFill>
                  <a:srgbClr val="FFFFFF"/>
                </a:solidFill>
                <a:latin typeface="Arial" panose="020B0604020202020204" pitchFamily="34" charset="0"/>
                <a:cs typeface="Arial" panose="020B0604020202020204" pitchFamily="34" charset="0"/>
              </a:rPr>
              <a:t>postup nevolí a výslovně se dovolává postupu </a:t>
            </a:r>
            <a:r>
              <a:rPr lang="cs-CZ" sz="2400" i="1" kern="0" dirty="0" smtClean="0">
                <a:solidFill>
                  <a:srgbClr val="FFFFFF"/>
                </a:solidFill>
                <a:latin typeface="Arial" panose="020B0604020202020204" pitchFamily="34" charset="0"/>
                <a:cs typeface="Arial" panose="020B0604020202020204" pitchFamily="34" charset="0"/>
              </a:rPr>
              <a:t>dle InfZ, </a:t>
            </a:r>
            <a:r>
              <a:rPr lang="cs-CZ" sz="2400" i="1" kern="0" dirty="0">
                <a:solidFill>
                  <a:srgbClr val="FFFFFF"/>
                </a:solidFill>
                <a:latin typeface="Arial" panose="020B0604020202020204" pitchFamily="34" charset="0"/>
                <a:cs typeface="Arial" panose="020B0604020202020204" pitchFamily="34" charset="0"/>
              </a:rPr>
              <a:t>není důvod jeho žádost odmítnout s poukazem na speciální právní úpravu </a:t>
            </a:r>
            <a:r>
              <a:rPr lang="cs-CZ" sz="2400" i="1" kern="0" dirty="0" smtClean="0">
                <a:solidFill>
                  <a:srgbClr val="FFFFFF"/>
                </a:solidFill>
                <a:latin typeface="Arial" panose="020B0604020202020204" pitchFamily="34" charset="0"/>
                <a:cs typeface="Arial" panose="020B0604020202020204" pitchFamily="34" charset="0"/>
              </a:rPr>
              <a:t>ve správním řádu, ale je třeba vyřídit jeho žádost dle InfZ, </a:t>
            </a:r>
            <a:r>
              <a:rPr lang="cs-CZ" sz="2400" i="1" kern="0" dirty="0">
                <a:solidFill>
                  <a:srgbClr val="FFFFFF"/>
                </a:solidFill>
                <a:latin typeface="Arial" panose="020B0604020202020204" pitchFamily="34" charset="0"/>
                <a:cs typeface="Arial" panose="020B0604020202020204" pitchFamily="34" charset="0"/>
              </a:rPr>
              <a:t>byť </a:t>
            </a:r>
            <a:r>
              <a:rPr lang="cs-CZ" sz="2400" i="1" kern="0" dirty="0" smtClean="0">
                <a:solidFill>
                  <a:srgbClr val="FFFFFF"/>
                </a:solidFill>
                <a:latin typeface="Arial" panose="020B0604020202020204" pitchFamily="34" charset="0"/>
                <a:cs typeface="Arial" panose="020B0604020202020204" pitchFamily="34" charset="0"/>
              </a:rPr>
              <a:t>by se </a:t>
            </a:r>
            <a:r>
              <a:rPr lang="cs-CZ" sz="2400" i="1" kern="0" dirty="0">
                <a:solidFill>
                  <a:srgbClr val="FFFFFF"/>
                </a:solidFill>
                <a:latin typeface="Arial" panose="020B0604020202020204" pitchFamily="34" charset="0"/>
                <a:cs typeface="Arial" panose="020B0604020202020204" pitchFamily="34" charset="0"/>
              </a:rPr>
              <a:t>jednalo o poskytnutí informací ze správního </a:t>
            </a:r>
            <a:r>
              <a:rPr lang="cs-CZ" sz="2400" i="1" kern="0" dirty="0" smtClean="0">
                <a:solidFill>
                  <a:srgbClr val="FFFFFF"/>
                </a:solidFill>
                <a:latin typeface="Arial" panose="020B0604020202020204" pitchFamily="34" charset="0"/>
                <a:cs typeface="Arial" panose="020B0604020202020204" pitchFamily="34" charset="0"/>
              </a:rPr>
              <a:t>spisu.</a:t>
            </a:r>
            <a:endParaRPr lang="cs-CZ" sz="2300" dirty="0">
              <a:solidFill>
                <a:srgbClr val="FFFF00"/>
              </a:solidFill>
              <a:latin typeface="Arial" panose="020B0604020202020204" pitchFamily="34" charset="0"/>
              <a:cs typeface="Arial" panose="020B0604020202020204" pitchFamily="34" charset="0"/>
            </a:endParaRPr>
          </a:p>
        </p:txBody>
      </p:sp>
      <p:sp>
        <p:nvSpPr>
          <p:cNvPr id="82948" name="Rectangle 4"/>
          <p:cNvSpPr>
            <a:spLocks noChangeArrowheads="1"/>
          </p:cNvSpPr>
          <p:nvPr/>
        </p:nvSpPr>
        <p:spPr bwMode="auto">
          <a:xfrm>
            <a:off x="539750" y="777478"/>
            <a:ext cx="8353425"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eaLnBrk="0" hangingPunct="0">
              <a:spcBef>
                <a:spcPct val="20000"/>
              </a:spcBef>
              <a:buChar char="•"/>
              <a:defRPr sz="3200">
                <a:solidFill>
                  <a:schemeClr val="tx1"/>
                </a:solidFill>
                <a:latin typeface="Arial Unicode MS" pitchFamily="34" charset="-128"/>
              </a:defRPr>
            </a:lvl1pPr>
            <a:lvl2pPr marL="742950" indent="-285750" algn="l" eaLnBrk="0" hangingPunct="0">
              <a:spcBef>
                <a:spcPct val="20000"/>
              </a:spcBef>
              <a:buChar char="–"/>
              <a:defRPr sz="2800">
                <a:solidFill>
                  <a:schemeClr val="tx1"/>
                </a:solidFill>
                <a:latin typeface="Arial Unicode MS" pitchFamily="34" charset="-128"/>
              </a:defRPr>
            </a:lvl2pPr>
            <a:lvl3pPr marL="1143000" indent="-228600" algn="l" eaLnBrk="0" hangingPunct="0">
              <a:spcBef>
                <a:spcPct val="20000"/>
              </a:spcBef>
              <a:buChar char="•"/>
              <a:defRPr sz="2400">
                <a:solidFill>
                  <a:schemeClr val="tx1"/>
                </a:solidFill>
                <a:latin typeface="Arial Unicode MS" pitchFamily="34" charset="-128"/>
              </a:defRPr>
            </a:lvl3pPr>
            <a:lvl4pPr marL="1600200" indent="-228600" algn="l" eaLnBrk="0" hangingPunct="0">
              <a:spcBef>
                <a:spcPct val="20000"/>
              </a:spcBef>
              <a:buChar char="–"/>
              <a:defRPr sz="2000">
                <a:solidFill>
                  <a:schemeClr val="tx1"/>
                </a:solidFill>
                <a:latin typeface="Arial Unicode MS" pitchFamily="34" charset="-128"/>
              </a:defRPr>
            </a:lvl4pPr>
            <a:lvl5pPr marL="2057400" indent="-228600" algn="l" eaLnBrk="0" hangingPunct="0">
              <a:spcBef>
                <a:spcPct val="20000"/>
              </a:spcBef>
              <a:buChar char="»"/>
              <a:defRPr sz="2000">
                <a:solidFill>
                  <a:schemeClr val="tx1"/>
                </a:solidFill>
                <a:latin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Arial Unicode MS" pitchFamily="34" charset="-128"/>
              </a:defRPr>
            </a:lvl9pPr>
          </a:lstStyle>
          <a:p>
            <a:pPr eaLnBrk="1" hangingPunct="1">
              <a:spcBef>
                <a:spcPct val="0"/>
              </a:spcBef>
              <a:buFontTx/>
              <a:buNone/>
            </a:pPr>
            <a:r>
              <a:rPr lang="cs-CZ" altLang="cs-CZ" sz="2700" dirty="0" smtClean="0">
                <a:solidFill>
                  <a:srgbClr val="FFFF00"/>
                </a:solidFill>
                <a:latin typeface="Arial" charset="0"/>
              </a:rPr>
              <a:t>Korekce a zpřesnění výkladu: např. rozsudky </a:t>
            </a:r>
            <a:r>
              <a:rPr lang="cs-CZ" altLang="cs-CZ" sz="2700" b="1" dirty="0">
                <a:solidFill>
                  <a:srgbClr val="FFFF00"/>
                </a:solidFill>
                <a:latin typeface="Arial" charset="0"/>
              </a:rPr>
              <a:t>NSS </a:t>
            </a:r>
            <a:r>
              <a:rPr lang="cs-CZ" altLang="cs-CZ" sz="2700" b="1" dirty="0" smtClean="0">
                <a:solidFill>
                  <a:srgbClr val="FFFF00"/>
                </a:solidFill>
                <a:latin typeface="Arial" charset="0"/>
              </a:rPr>
              <a:t>   6 </a:t>
            </a:r>
            <a:r>
              <a:rPr lang="cs-CZ" altLang="cs-CZ" sz="2700" b="1" dirty="0">
                <a:solidFill>
                  <a:srgbClr val="FFFF00"/>
                </a:solidFill>
                <a:latin typeface="Arial" charset="0"/>
              </a:rPr>
              <a:t>As </a:t>
            </a:r>
            <a:r>
              <a:rPr lang="cs-CZ" altLang="cs-CZ" sz="2700" b="1" dirty="0" smtClean="0">
                <a:solidFill>
                  <a:srgbClr val="FFFF00"/>
                </a:solidFill>
                <a:latin typeface="Arial" charset="0"/>
              </a:rPr>
              <a:t>52/2007</a:t>
            </a:r>
            <a:r>
              <a:rPr lang="cs-CZ" altLang="cs-CZ" sz="2700" dirty="0" smtClean="0">
                <a:solidFill>
                  <a:srgbClr val="FFFF00"/>
                </a:solidFill>
                <a:latin typeface="Arial" charset="0"/>
              </a:rPr>
              <a:t>;</a:t>
            </a:r>
            <a:r>
              <a:rPr lang="cs-CZ" altLang="cs-CZ" sz="2700" b="1" dirty="0" smtClean="0">
                <a:solidFill>
                  <a:srgbClr val="FFFF00"/>
                </a:solidFill>
                <a:latin typeface="Arial" charset="0"/>
              </a:rPr>
              <a:t> 1</a:t>
            </a:r>
            <a:r>
              <a:rPr lang="pt-BR" altLang="cs-CZ" sz="2700" b="1" dirty="0" smtClean="0">
                <a:solidFill>
                  <a:srgbClr val="FFFF00"/>
                </a:solidFill>
                <a:latin typeface="Arial" charset="0"/>
              </a:rPr>
              <a:t> </a:t>
            </a:r>
            <a:r>
              <a:rPr lang="pt-BR" altLang="cs-CZ" sz="2700" b="1" dirty="0">
                <a:solidFill>
                  <a:srgbClr val="FFFF00"/>
                </a:solidFill>
                <a:latin typeface="Arial" charset="0"/>
              </a:rPr>
              <a:t>As </a:t>
            </a:r>
            <a:r>
              <a:rPr lang="cs-CZ" altLang="cs-CZ" sz="2700" b="1" dirty="0" smtClean="0">
                <a:solidFill>
                  <a:srgbClr val="FFFF00"/>
                </a:solidFill>
                <a:latin typeface="Arial" charset="0"/>
              </a:rPr>
              <a:t>51/2009</a:t>
            </a:r>
            <a:r>
              <a:rPr lang="cs-CZ" altLang="cs-CZ" sz="2700" dirty="0" smtClean="0">
                <a:solidFill>
                  <a:srgbClr val="FFFF00"/>
                </a:solidFill>
                <a:latin typeface="Arial" charset="0"/>
              </a:rPr>
              <a:t> (1562/2009 </a:t>
            </a:r>
            <a:r>
              <a:rPr lang="cs-CZ" altLang="cs-CZ" sz="2700" dirty="0">
                <a:solidFill>
                  <a:srgbClr val="FFFF00"/>
                </a:solidFill>
                <a:latin typeface="Arial" charset="0"/>
              </a:rPr>
              <a:t>Sb. </a:t>
            </a:r>
            <a:r>
              <a:rPr lang="cs-CZ" altLang="cs-CZ" sz="2700" dirty="0" smtClean="0">
                <a:solidFill>
                  <a:srgbClr val="FFFF00"/>
                </a:solidFill>
                <a:latin typeface="Arial" charset="0"/>
              </a:rPr>
              <a:t>NSS)</a:t>
            </a:r>
            <a:endParaRPr lang="cs-CZ" altLang="cs-CZ" sz="2700" dirty="0">
              <a:solidFill>
                <a:srgbClr val="FFFF00"/>
              </a:solidFill>
              <a:latin typeface="Arial" charset="0"/>
            </a:endParaRPr>
          </a:p>
        </p:txBody>
      </p:sp>
    </p:spTree>
    <p:extLst>
      <p:ext uri="{BB962C8B-B14F-4D97-AF65-F5344CB8AC3E}">
        <p14:creationId xmlns:p14="http://schemas.microsoft.com/office/powerpoint/2010/main" val="3114358597"/>
      </p:ext>
    </p:extLst>
  </p:cSld>
  <p:clrMapOvr>
    <a:masterClrMapping/>
  </p:clrMapOvr>
  <p:transition spd="med">
    <p:cut/>
    <p:sndAc>
      <p:stSnd>
        <p:snd r:embed="rId2" name="arrow.wav"/>
      </p:stSnd>
    </p:sndAc>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206375" y="53975"/>
            <a:ext cx="8686800" cy="1143000"/>
          </a:xfrm>
        </p:spPr>
        <p:txBody>
          <a:bodyPr/>
          <a:lstStyle/>
          <a:p>
            <a:pPr eaLnBrk="1" hangingPunct="1"/>
            <a:r>
              <a:rPr lang="cs-CZ" altLang="cs-CZ" b="1" dirty="0" smtClean="0">
                <a:solidFill>
                  <a:srgbClr val="CC0000"/>
                </a:solidFill>
                <a:latin typeface="Arial" charset="0"/>
                <a:cs typeface="Arial" charset="0"/>
              </a:rPr>
              <a:t>InfZ a správní řád</a:t>
            </a:r>
          </a:p>
        </p:txBody>
      </p:sp>
      <p:sp>
        <p:nvSpPr>
          <p:cNvPr id="61443" name="Rectangle 3"/>
          <p:cNvSpPr>
            <a:spLocks noGrp="1" noChangeArrowheads="1"/>
          </p:cNvSpPr>
          <p:nvPr>
            <p:ph sz="half" idx="1"/>
          </p:nvPr>
        </p:nvSpPr>
        <p:spPr>
          <a:xfrm>
            <a:off x="529976" y="2780928"/>
            <a:ext cx="8218488" cy="3598863"/>
          </a:xfrm>
        </p:spPr>
        <p:txBody>
          <a:bodyPr/>
          <a:lstStyle/>
          <a:p>
            <a:pPr marL="0" indent="0" eaLnBrk="1" hangingPunct="1">
              <a:spcBef>
                <a:spcPts val="1200"/>
              </a:spcBef>
              <a:buFontTx/>
              <a:buNone/>
            </a:pPr>
            <a:r>
              <a:rPr lang="cs-CZ" altLang="cs-CZ" sz="2400" i="1" dirty="0" smtClean="0">
                <a:latin typeface="Arial" charset="0"/>
                <a:cs typeface="Arial" charset="0"/>
              </a:rPr>
              <a:t>Obě úpravy upravují odlišné situace pro odlišný okruh oprávněných osob. Osoby podle SpŘ mají nárok na neomezený přístup do správního spisu, což nevylučuje obecné ústavní právo na přístup k informacím z tohoto spisu, které svědčí za podmínek InfZ všem. Toto právo na informace ovšem může být, na rozdíl od práva účastníka řízení, omezeno z důvodů dle InfZ.</a:t>
            </a:r>
          </a:p>
          <a:p>
            <a:pPr marL="0" indent="0" eaLnBrk="1" hangingPunct="1">
              <a:spcBef>
                <a:spcPts val="1800"/>
              </a:spcBef>
              <a:buFontTx/>
              <a:buNone/>
            </a:pPr>
            <a:r>
              <a:rPr lang="cs-CZ" altLang="cs-CZ" sz="2400" dirty="0">
                <a:latin typeface="Arial" charset="0"/>
                <a:cs typeface="Arial" charset="0"/>
              </a:rPr>
              <a:t>Obdobně </a:t>
            </a:r>
            <a:r>
              <a:rPr lang="cs-CZ" altLang="cs-CZ" sz="2400" dirty="0" smtClean="0">
                <a:latin typeface="Arial" charset="0"/>
                <a:cs typeface="Arial" charset="0"/>
              </a:rPr>
              <a:t>NSS </a:t>
            </a:r>
            <a:r>
              <a:rPr lang="cs-CZ" sz="2400" dirty="0" smtClean="0">
                <a:solidFill>
                  <a:srgbClr val="FFFF00"/>
                </a:solidFill>
                <a:latin typeface="Arial Unicode MS" pitchFamily="34" charset="-128"/>
              </a:rPr>
              <a:t>5 </a:t>
            </a:r>
            <a:r>
              <a:rPr lang="cs-CZ" sz="2400" dirty="0">
                <a:solidFill>
                  <a:srgbClr val="FFFF00"/>
                </a:solidFill>
                <a:latin typeface="Arial Unicode MS" pitchFamily="34" charset="-128"/>
              </a:rPr>
              <a:t>As </a:t>
            </a:r>
            <a:r>
              <a:rPr lang="cs-CZ" sz="2400" dirty="0" smtClean="0">
                <a:solidFill>
                  <a:srgbClr val="FFFF00"/>
                </a:solidFill>
                <a:latin typeface="Arial Unicode MS" pitchFamily="34" charset="-128"/>
              </a:rPr>
              <a:t>3/2006</a:t>
            </a:r>
            <a:r>
              <a:rPr lang="cs-CZ" altLang="cs-CZ" sz="2400" dirty="0" smtClean="0">
                <a:latin typeface="Arial" charset="0"/>
                <a:cs typeface="Arial" charset="0"/>
              </a:rPr>
              <a:t>, </a:t>
            </a:r>
            <a:r>
              <a:rPr lang="cs-CZ" altLang="cs-CZ" sz="2400" dirty="0">
                <a:solidFill>
                  <a:srgbClr val="FFFF00"/>
                </a:solidFill>
                <a:latin typeface="Arial" charset="0"/>
                <a:cs typeface="Arial" charset="0"/>
              </a:rPr>
              <a:t>6 As </a:t>
            </a:r>
            <a:r>
              <a:rPr lang="cs-CZ" altLang="cs-CZ" sz="2400" dirty="0" smtClean="0">
                <a:solidFill>
                  <a:srgbClr val="FFFF00"/>
                </a:solidFill>
                <a:latin typeface="Arial" charset="0"/>
                <a:cs typeface="Arial" charset="0"/>
              </a:rPr>
              <a:t>52/2007</a:t>
            </a:r>
            <a:r>
              <a:rPr lang="cs-CZ" sz="2400" dirty="0" smtClean="0">
                <a:solidFill>
                  <a:srgbClr val="FFFFFF"/>
                </a:solidFill>
                <a:latin typeface="Arial Unicode MS" pitchFamily="34" charset="-128"/>
              </a:rPr>
              <a:t>,</a:t>
            </a:r>
            <a:r>
              <a:rPr lang="cs-CZ" sz="2400" dirty="0" smtClean="0">
                <a:solidFill>
                  <a:srgbClr val="FFFF00"/>
                </a:solidFill>
                <a:latin typeface="Arial Unicode MS" pitchFamily="34" charset="-128"/>
              </a:rPr>
              <a:t> </a:t>
            </a:r>
            <a:r>
              <a:rPr lang="cs-CZ" altLang="cs-CZ" sz="2400" dirty="0">
                <a:solidFill>
                  <a:srgbClr val="FFFF00"/>
                </a:solidFill>
                <a:latin typeface="Arial" charset="0"/>
                <a:cs typeface="Arial" charset="0"/>
              </a:rPr>
              <a:t>8 As </a:t>
            </a:r>
            <a:r>
              <a:rPr lang="cs-CZ" altLang="cs-CZ" sz="2400" dirty="0" smtClean="0">
                <a:solidFill>
                  <a:srgbClr val="FFFF00"/>
                </a:solidFill>
                <a:latin typeface="Arial" charset="0"/>
                <a:cs typeface="Arial" charset="0"/>
              </a:rPr>
              <a:t>34/2005</a:t>
            </a:r>
            <a:r>
              <a:rPr lang="cs-CZ" altLang="cs-CZ" sz="2400" dirty="0" smtClean="0">
                <a:latin typeface="Arial" charset="0"/>
                <a:cs typeface="Arial" charset="0"/>
              </a:rPr>
              <a:t>, </a:t>
            </a:r>
            <a:r>
              <a:rPr lang="cs-CZ" altLang="cs-CZ" sz="2400" dirty="0" smtClean="0">
                <a:solidFill>
                  <a:srgbClr val="FFFF00"/>
                </a:solidFill>
                <a:latin typeface="Arial" charset="0"/>
                <a:cs typeface="Arial" charset="0"/>
              </a:rPr>
              <a:t>8 </a:t>
            </a:r>
            <a:r>
              <a:rPr lang="cs-CZ" altLang="cs-CZ" sz="2400" dirty="0">
                <a:solidFill>
                  <a:srgbClr val="FFFF00"/>
                </a:solidFill>
                <a:latin typeface="Arial" charset="0"/>
                <a:cs typeface="Arial" charset="0"/>
              </a:rPr>
              <a:t>As </a:t>
            </a:r>
            <a:r>
              <a:rPr lang="cs-CZ" altLang="cs-CZ" sz="2400" dirty="0" smtClean="0">
                <a:solidFill>
                  <a:srgbClr val="FFFF00"/>
                </a:solidFill>
                <a:latin typeface="Arial" charset="0"/>
                <a:cs typeface="Arial" charset="0"/>
              </a:rPr>
              <a:t>45/2006</a:t>
            </a:r>
            <a:r>
              <a:rPr lang="cs-CZ" altLang="cs-CZ" sz="2400" dirty="0" smtClean="0">
                <a:latin typeface="Arial" charset="0"/>
                <a:cs typeface="Arial" charset="0"/>
              </a:rPr>
              <a:t>, </a:t>
            </a:r>
            <a:r>
              <a:rPr lang="cs-CZ" altLang="cs-CZ" sz="2400" dirty="0" smtClean="0">
                <a:solidFill>
                  <a:srgbClr val="FFFF00"/>
                </a:solidFill>
                <a:latin typeface="Arial" charset="0"/>
                <a:cs typeface="Arial" charset="0"/>
              </a:rPr>
              <a:t>1 As 51/2009 </a:t>
            </a:r>
            <a:r>
              <a:rPr lang="cs-CZ" altLang="cs-CZ" sz="2400" dirty="0">
                <a:latin typeface="Arial" charset="0"/>
                <a:cs typeface="Arial" charset="0"/>
              </a:rPr>
              <a:t>ad., MS Praha </a:t>
            </a:r>
            <a:r>
              <a:rPr lang="cs-CZ" altLang="cs-CZ" sz="2400" dirty="0">
                <a:solidFill>
                  <a:srgbClr val="FFFF00"/>
                </a:solidFill>
                <a:latin typeface="Arial" charset="0"/>
                <a:cs typeface="Arial" charset="0"/>
              </a:rPr>
              <a:t>9 Ca </a:t>
            </a:r>
            <a:r>
              <a:rPr lang="cs-CZ" altLang="cs-CZ" sz="2400" dirty="0" smtClean="0">
                <a:solidFill>
                  <a:srgbClr val="FFFF00"/>
                </a:solidFill>
                <a:latin typeface="Arial" charset="0"/>
                <a:cs typeface="Arial" charset="0"/>
              </a:rPr>
              <a:t>385/2008 </a:t>
            </a:r>
            <a:r>
              <a:rPr lang="cs-CZ" altLang="cs-CZ" sz="2400" dirty="0" smtClean="0">
                <a:latin typeface="Arial" charset="0"/>
                <a:cs typeface="Arial" charset="0"/>
              </a:rPr>
              <a:t>aj.</a:t>
            </a:r>
          </a:p>
        </p:txBody>
      </p:sp>
      <p:pic>
        <p:nvPicPr>
          <p:cNvPr id="61444" name="Picture 4" descr="sbirka_2004_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908720"/>
            <a:ext cx="1223962" cy="160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5" name="Rectangle 5"/>
          <p:cNvSpPr>
            <a:spLocks noChangeArrowheads="1"/>
          </p:cNvSpPr>
          <p:nvPr/>
        </p:nvSpPr>
        <p:spPr bwMode="auto">
          <a:xfrm>
            <a:off x="2051050" y="1589891"/>
            <a:ext cx="6697663"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Arial Unicode MS" pitchFamily="34" charset="-128"/>
              </a:defRPr>
            </a:lvl1pPr>
            <a:lvl2pPr marL="742950" indent="-285750" algn="l" eaLnBrk="0" hangingPunct="0">
              <a:spcBef>
                <a:spcPct val="20000"/>
              </a:spcBef>
              <a:buChar char="–"/>
              <a:defRPr sz="2800">
                <a:solidFill>
                  <a:schemeClr val="tx1"/>
                </a:solidFill>
                <a:latin typeface="Arial Unicode MS" pitchFamily="34" charset="-128"/>
              </a:defRPr>
            </a:lvl2pPr>
            <a:lvl3pPr marL="1143000" indent="-228600" algn="l" eaLnBrk="0" hangingPunct="0">
              <a:spcBef>
                <a:spcPct val="20000"/>
              </a:spcBef>
              <a:buChar char="•"/>
              <a:defRPr sz="2400">
                <a:solidFill>
                  <a:schemeClr val="tx1"/>
                </a:solidFill>
                <a:latin typeface="Arial Unicode MS" pitchFamily="34" charset="-128"/>
              </a:defRPr>
            </a:lvl3pPr>
            <a:lvl4pPr marL="1600200" indent="-228600" algn="l" eaLnBrk="0" hangingPunct="0">
              <a:spcBef>
                <a:spcPct val="20000"/>
              </a:spcBef>
              <a:buChar char="–"/>
              <a:defRPr sz="2000">
                <a:solidFill>
                  <a:schemeClr val="tx1"/>
                </a:solidFill>
                <a:latin typeface="Arial Unicode MS" pitchFamily="34" charset="-128"/>
              </a:defRPr>
            </a:lvl4pPr>
            <a:lvl5pPr marL="2057400" indent="-228600" algn="l" eaLnBrk="0" hangingPunct="0">
              <a:spcBef>
                <a:spcPct val="20000"/>
              </a:spcBef>
              <a:buChar char="»"/>
              <a:defRPr sz="2000">
                <a:solidFill>
                  <a:schemeClr val="tx1"/>
                </a:solidFill>
                <a:latin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Arial Unicode MS" pitchFamily="34" charset="-128"/>
              </a:defRPr>
            </a:lvl9pPr>
          </a:lstStyle>
          <a:p>
            <a:pPr eaLnBrk="1" hangingPunct="1">
              <a:spcBef>
                <a:spcPct val="0"/>
              </a:spcBef>
              <a:buFontTx/>
              <a:buNone/>
            </a:pPr>
            <a:r>
              <a:rPr lang="cs-CZ" altLang="cs-CZ" sz="2400" b="1" dirty="0" smtClean="0">
                <a:solidFill>
                  <a:srgbClr val="FFFF00"/>
                </a:solidFill>
              </a:rPr>
              <a:t>Ustálený výklad: rozsudek </a:t>
            </a:r>
            <a:r>
              <a:rPr lang="cs-CZ" altLang="cs-CZ" sz="2400" b="1" dirty="0">
                <a:solidFill>
                  <a:srgbClr val="FFFF00"/>
                </a:solidFill>
              </a:rPr>
              <a:t>NSS z 28. 3. 2008, </a:t>
            </a:r>
            <a:endParaRPr lang="cs-CZ" altLang="cs-CZ" sz="2400" b="1" dirty="0" smtClean="0">
              <a:solidFill>
                <a:srgbClr val="FFFF00"/>
              </a:solidFill>
            </a:endParaRPr>
          </a:p>
          <a:p>
            <a:pPr eaLnBrk="1" hangingPunct="1">
              <a:spcBef>
                <a:spcPct val="0"/>
              </a:spcBef>
              <a:buFontTx/>
              <a:buNone/>
            </a:pPr>
            <a:r>
              <a:rPr lang="cs-CZ" altLang="cs-CZ" sz="2400" b="1" dirty="0" smtClean="0">
                <a:solidFill>
                  <a:srgbClr val="FFFF00"/>
                </a:solidFill>
              </a:rPr>
              <a:t>3 </a:t>
            </a:r>
            <a:r>
              <a:rPr lang="cs-CZ" altLang="cs-CZ" sz="2400" b="1" dirty="0">
                <a:solidFill>
                  <a:srgbClr val="FFFF00"/>
                </a:solidFill>
              </a:rPr>
              <a:t>As </a:t>
            </a:r>
            <a:r>
              <a:rPr lang="cs-CZ" altLang="cs-CZ" sz="2400" b="1" dirty="0" smtClean="0">
                <a:solidFill>
                  <a:srgbClr val="FFFF00"/>
                </a:solidFill>
              </a:rPr>
              <a:t>13/2007 </a:t>
            </a:r>
            <a:r>
              <a:rPr lang="cs-CZ" altLang="cs-CZ" sz="2400" dirty="0" smtClean="0">
                <a:solidFill>
                  <a:srgbClr val="FFFF00"/>
                </a:solidFill>
              </a:rPr>
              <a:t>(2202/2011 </a:t>
            </a:r>
            <a:r>
              <a:rPr lang="cs-CZ" altLang="cs-CZ" sz="2400" dirty="0">
                <a:solidFill>
                  <a:srgbClr val="FFFF00"/>
                </a:solidFill>
              </a:rPr>
              <a:t>Sb. NSS</a:t>
            </a:r>
            <a:r>
              <a:rPr lang="cs-CZ" altLang="cs-CZ" sz="2400" dirty="0" smtClean="0">
                <a:solidFill>
                  <a:srgbClr val="FFFF00"/>
                </a:solidFill>
              </a:rPr>
              <a:t>)</a:t>
            </a:r>
            <a:endParaRPr lang="cs-CZ" altLang="cs-CZ" sz="2400" dirty="0">
              <a:solidFill>
                <a:srgbClr val="FFFF00"/>
              </a:solidFill>
            </a:endParaRPr>
          </a:p>
        </p:txBody>
      </p:sp>
    </p:spTree>
    <p:extLst>
      <p:ext uri="{BB962C8B-B14F-4D97-AF65-F5344CB8AC3E}">
        <p14:creationId xmlns:p14="http://schemas.microsoft.com/office/powerpoint/2010/main" val="2076555160"/>
      </p:ext>
    </p:extLst>
  </p:cSld>
  <p:clrMapOvr>
    <a:masterClrMapping/>
  </p:clrMapOvr>
  <p:transition spd="med">
    <p:cut/>
    <p:sndAc>
      <p:stSnd>
        <p:snd r:embed="rId2" name="arrow.wav"/>
      </p:stSnd>
    </p:sndAc>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79388" y="115888"/>
            <a:ext cx="8713787" cy="1143000"/>
          </a:xfrm>
        </p:spPr>
        <p:txBody>
          <a:bodyPr/>
          <a:lstStyle/>
          <a:p>
            <a:pPr eaLnBrk="1" hangingPunct="1"/>
            <a:r>
              <a:rPr lang="cs-CZ" altLang="cs-CZ" sz="3600" b="1" dirty="0" smtClean="0">
                <a:solidFill>
                  <a:srgbClr val="CC0000"/>
                </a:solidFill>
                <a:latin typeface="Arial" charset="0"/>
                <a:cs typeface="Arial" charset="0"/>
              </a:rPr>
              <a:t>Judikatura ESLP ke svobodě projevu</a:t>
            </a:r>
          </a:p>
        </p:txBody>
      </p:sp>
      <p:sp>
        <p:nvSpPr>
          <p:cNvPr id="18435" name="Rectangle 3"/>
          <p:cNvSpPr>
            <a:spLocks noChangeArrowheads="1"/>
          </p:cNvSpPr>
          <p:nvPr/>
        </p:nvSpPr>
        <p:spPr bwMode="auto">
          <a:xfrm>
            <a:off x="468313" y="1412875"/>
            <a:ext cx="8229600" cy="51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eaLnBrk="0" hangingPunct="0">
              <a:spcBef>
                <a:spcPct val="20000"/>
              </a:spcBef>
              <a:buChar char="•"/>
              <a:defRPr sz="3200">
                <a:solidFill>
                  <a:schemeClr val="tx1"/>
                </a:solidFill>
                <a:latin typeface="Arial Unicode MS" pitchFamily="34" charset="-128"/>
              </a:defRPr>
            </a:lvl1pPr>
            <a:lvl2pPr marL="742950" indent="-285750" algn="l" eaLnBrk="0" hangingPunct="0">
              <a:spcBef>
                <a:spcPct val="20000"/>
              </a:spcBef>
              <a:buChar char="–"/>
              <a:defRPr sz="2800">
                <a:solidFill>
                  <a:schemeClr val="tx1"/>
                </a:solidFill>
                <a:latin typeface="Arial Unicode MS" pitchFamily="34" charset="-128"/>
              </a:defRPr>
            </a:lvl2pPr>
            <a:lvl3pPr marL="1143000" indent="-228600" algn="l" eaLnBrk="0" hangingPunct="0">
              <a:spcBef>
                <a:spcPct val="20000"/>
              </a:spcBef>
              <a:buChar char="•"/>
              <a:defRPr sz="2400">
                <a:solidFill>
                  <a:schemeClr val="tx1"/>
                </a:solidFill>
                <a:latin typeface="Arial Unicode MS" pitchFamily="34" charset="-128"/>
              </a:defRPr>
            </a:lvl3pPr>
            <a:lvl4pPr marL="1600200" indent="-228600" algn="l" eaLnBrk="0" hangingPunct="0">
              <a:spcBef>
                <a:spcPct val="20000"/>
              </a:spcBef>
              <a:buChar char="–"/>
              <a:defRPr sz="2000">
                <a:solidFill>
                  <a:schemeClr val="tx1"/>
                </a:solidFill>
                <a:latin typeface="Arial Unicode MS" pitchFamily="34" charset="-128"/>
              </a:defRPr>
            </a:lvl4pPr>
            <a:lvl5pPr marL="2057400" indent="-228600" algn="l" eaLnBrk="0" hangingPunct="0">
              <a:spcBef>
                <a:spcPct val="20000"/>
              </a:spcBef>
              <a:buChar char="»"/>
              <a:defRPr sz="2000">
                <a:solidFill>
                  <a:schemeClr val="tx1"/>
                </a:solidFill>
                <a:latin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Arial Unicode MS" pitchFamily="34" charset="-128"/>
              </a:defRPr>
            </a:lvl9pPr>
          </a:lstStyle>
          <a:p>
            <a:pPr eaLnBrk="1" hangingPunct="1">
              <a:buFontTx/>
              <a:buNone/>
            </a:pPr>
            <a:r>
              <a:rPr lang="cs-CZ" altLang="cs-CZ" sz="2400" b="1" dirty="0">
                <a:solidFill>
                  <a:srgbClr val="FFFF00"/>
                </a:solidFill>
                <a:latin typeface="Arial" charset="0"/>
              </a:rPr>
              <a:t>Handyside proti Spojenému království</a:t>
            </a:r>
            <a:r>
              <a:rPr lang="cs-CZ" altLang="cs-CZ" sz="2400" dirty="0">
                <a:solidFill>
                  <a:srgbClr val="FFFF00"/>
                </a:solidFill>
                <a:latin typeface="Arial" charset="0"/>
              </a:rPr>
              <a:t>, 1976 </a:t>
            </a:r>
          </a:p>
          <a:p>
            <a:pPr eaLnBrk="1" hangingPunct="1">
              <a:spcBef>
                <a:spcPts val="1200"/>
              </a:spcBef>
              <a:buFontTx/>
              <a:buNone/>
            </a:pPr>
            <a:r>
              <a:rPr lang="cs-CZ" altLang="cs-CZ" sz="2400" i="1" dirty="0">
                <a:latin typeface="Arial" charset="0"/>
              </a:rPr>
              <a:t>Svoboda projevu se vztahuje nejen na informace nebo myšlenky příznivě přijímané či považované za neškodné či bezvýznamné, ale i na ty, které zraňují, šokují nebo znepokojují: tak tomu chtějí pluralita, tolerance a duch otevřenosti, bez nichž není demokratické společnosti</a:t>
            </a:r>
          </a:p>
          <a:p>
            <a:pPr eaLnBrk="1" hangingPunct="1">
              <a:buFontTx/>
              <a:buNone/>
            </a:pPr>
            <a:endParaRPr lang="cs-CZ" altLang="cs-CZ" sz="2400" dirty="0">
              <a:latin typeface="Arial" charset="0"/>
            </a:endParaRPr>
          </a:p>
          <a:p>
            <a:pPr eaLnBrk="1" hangingPunct="1">
              <a:buFontTx/>
              <a:buNone/>
            </a:pPr>
            <a:r>
              <a:rPr lang="cs-CZ" altLang="cs-CZ" sz="2400" b="1" dirty="0">
                <a:solidFill>
                  <a:srgbClr val="FFFF00"/>
                </a:solidFill>
                <a:latin typeface="Arial" charset="0"/>
              </a:rPr>
              <a:t>Prager a Oberschlick proti Rakousku</a:t>
            </a:r>
            <a:r>
              <a:rPr lang="cs-CZ" altLang="cs-CZ" sz="2400" dirty="0">
                <a:solidFill>
                  <a:srgbClr val="FFFF00"/>
                </a:solidFill>
                <a:latin typeface="Arial" charset="0"/>
              </a:rPr>
              <a:t>, 1995</a:t>
            </a:r>
          </a:p>
          <a:p>
            <a:pPr eaLnBrk="1" hangingPunct="1">
              <a:buFontTx/>
              <a:buNone/>
            </a:pPr>
            <a:r>
              <a:rPr lang="cs-CZ" altLang="cs-CZ" sz="2400" b="1" dirty="0">
                <a:solidFill>
                  <a:srgbClr val="FFFF00"/>
                </a:solidFill>
                <a:latin typeface="Arial" charset="0"/>
              </a:rPr>
              <a:t>Prisma Press proti Francii</a:t>
            </a:r>
            <a:r>
              <a:rPr lang="cs-CZ" altLang="cs-CZ" sz="2400" dirty="0">
                <a:solidFill>
                  <a:srgbClr val="FFFF00"/>
                </a:solidFill>
                <a:latin typeface="Arial" charset="0"/>
              </a:rPr>
              <a:t>, 2003 </a:t>
            </a:r>
          </a:p>
          <a:p>
            <a:pPr eaLnBrk="1" hangingPunct="1">
              <a:spcBef>
                <a:spcPts val="1200"/>
              </a:spcBef>
              <a:buFontTx/>
              <a:buNone/>
            </a:pPr>
            <a:r>
              <a:rPr lang="cs-CZ" altLang="cs-CZ" sz="2400" i="1" dirty="0">
                <a:latin typeface="Arial" charset="0"/>
              </a:rPr>
              <a:t>Novinářská svoboda také zahrnuje možnost použití určité míry přehánění, nadsázky či dokonce provokace.</a:t>
            </a:r>
            <a:endParaRPr lang="cs-CZ" altLang="cs-CZ" sz="2400" dirty="0">
              <a:latin typeface="Arial" charset="0"/>
            </a:endParaRPr>
          </a:p>
        </p:txBody>
      </p:sp>
    </p:spTree>
  </p:cSld>
  <p:clrMapOvr>
    <a:masterClrMapping/>
  </p:clrMapOvr>
  <p:transition spd="med">
    <p:cut/>
    <p:sndAc>
      <p:stSnd>
        <p:snd r:embed="rId2" name="arrow.wav"/>
      </p:stSnd>
    </p:sndAc>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98425" y="274638"/>
            <a:ext cx="9045575" cy="706437"/>
          </a:xfrm>
        </p:spPr>
        <p:txBody>
          <a:bodyPr/>
          <a:lstStyle/>
          <a:p>
            <a:pPr eaLnBrk="1" hangingPunct="1"/>
            <a:r>
              <a:rPr lang="cs-CZ" altLang="cs-CZ" sz="3800" b="1" smtClean="0">
                <a:solidFill>
                  <a:srgbClr val="CC0000"/>
                </a:solidFill>
                <a:latin typeface="Arial" charset="0"/>
                <a:cs typeface="Arial" charset="0"/>
              </a:rPr>
              <a:t>Přístup dle InfZ       Nahlížení dle SpŘ</a:t>
            </a:r>
          </a:p>
        </p:txBody>
      </p:sp>
      <p:sp>
        <p:nvSpPr>
          <p:cNvPr id="34819" name="Rectangle 4"/>
          <p:cNvSpPr>
            <a:spLocks noGrp="1" noChangeArrowheads="1"/>
          </p:cNvSpPr>
          <p:nvPr>
            <p:ph type="body" sz="half" idx="1"/>
          </p:nvPr>
        </p:nvSpPr>
        <p:spPr>
          <a:xfrm>
            <a:off x="250825" y="1152525"/>
            <a:ext cx="4465638" cy="5661025"/>
          </a:xfrm>
          <a:ln>
            <a:miter lim="800000"/>
            <a:headEnd/>
            <a:tailEnd/>
          </a:ln>
        </p:spPr>
        <p:txBody>
          <a:bodyPr/>
          <a:lstStyle/>
          <a:p>
            <a:pPr marL="185738" indent="-185738" eaLnBrk="1" hangingPunct="1">
              <a:lnSpc>
                <a:spcPct val="80000"/>
              </a:lnSpc>
              <a:buFontTx/>
              <a:buNone/>
              <a:defRPr/>
            </a:pPr>
            <a:r>
              <a:rPr lang="cs-CZ" sz="2400" b="1" u="sng" dirty="0" smtClean="0">
                <a:solidFill>
                  <a:srgbClr val="FFFF00"/>
                </a:solidFill>
                <a:latin typeface="Arial" pitchFamily="34" charset="0"/>
                <a:cs typeface="Arial" pitchFamily="34" charset="0"/>
              </a:rPr>
              <a:t>Okruh oprávněných osob</a:t>
            </a:r>
          </a:p>
          <a:p>
            <a:pPr marL="185738" indent="-185738" eaLnBrk="1" hangingPunct="1">
              <a:lnSpc>
                <a:spcPct val="80000"/>
              </a:lnSpc>
              <a:buFontTx/>
              <a:buNone/>
              <a:defRPr/>
            </a:pPr>
            <a:r>
              <a:rPr lang="cs-CZ" sz="2400" dirty="0" smtClean="0">
                <a:latin typeface="Arial" pitchFamily="34" charset="0"/>
                <a:ea typeface="Arial Unicode MS" pitchFamily="34" charset="-128"/>
                <a:cs typeface="Arial" pitchFamily="34" charset="0"/>
              </a:rPr>
              <a:t>→ </a:t>
            </a:r>
            <a:r>
              <a:rPr lang="cs-CZ" sz="2400" dirty="0" smtClean="0">
                <a:latin typeface="Arial" pitchFamily="34" charset="0"/>
                <a:cs typeface="Arial" pitchFamily="34" charset="0"/>
              </a:rPr>
              <a:t>všichni</a:t>
            </a:r>
          </a:p>
          <a:p>
            <a:pPr marL="185738" indent="-185738" eaLnBrk="1" hangingPunct="1">
              <a:lnSpc>
                <a:spcPct val="80000"/>
              </a:lnSpc>
              <a:buFontTx/>
              <a:buNone/>
              <a:defRPr/>
            </a:pPr>
            <a:endParaRPr lang="cs-CZ" sz="2400" dirty="0" smtClean="0">
              <a:latin typeface="Arial" pitchFamily="34" charset="0"/>
              <a:cs typeface="Arial" pitchFamily="34" charset="0"/>
            </a:endParaRPr>
          </a:p>
          <a:p>
            <a:pPr marL="185738" indent="-185738" eaLnBrk="1" hangingPunct="1">
              <a:lnSpc>
                <a:spcPct val="80000"/>
              </a:lnSpc>
              <a:buFontTx/>
              <a:buNone/>
              <a:defRPr/>
            </a:pPr>
            <a:r>
              <a:rPr lang="cs-CZ" sz="2400" b="1" u="sng" dirty="0" smtClean="0">
                <a:solidFill>
                  <a:srgbClr val="FFFF00"/>
                </a:solidFill>
                <a:latin typeface="Arial" pitchFamily="34" charset="0"/>
                <a:cs typeface="Arial" pitchFamily="34" charset="0"/>
              </a:rPr>
              <a:t>Rozsah informací</a:t>
            </a:r>
          </a:p>
          <a:p>
            <a:pPr marL="185738" indent="-185738" eaLnBrk="1" hangingPunct="1">
              <a:lnSpc>
                <a:spcPct val="80000"/>
              </a:lnSpc>
              <a:buFontTx/>
              <a:buNone/>
              <a:defRPr/>
            </a:pPr>
            <a:r>
              <a:rPr lang="cs-CZ" sz="2400" dirty="0" smtClean="0">
                <a:latin typeface="Arial" pitchFamily="34" charset="0"/>
                <a:ea typeface="Arial Unicode MS" pitchFamily="34" charset="-128"/>
                <a:cs typeface="Arial" pitchFamily="34" charset="0"/>
              </a:rPr>
              <a:t>→</a:t>
            </a:r>
            <a:r>
              <a:rPr lang="cs-CZ" sz="2400" dirty="0" smtClean="0">
                <a:latin typeface="Arial" pitchFamily="34" charset="0"/>
                <a:cs typeface="Arial" pitchFamily="34" charset="0"/>
              </a:rPr>
              <a:t> informace po vyloučení chráněných informací dle InfZ</a:t>
            </a:r>
          </a:p>
          <a:p>
            <a:pPr marL="185738" indent="-185738" eaLnBrk="1" hangingPunct="1">
              <a:lnSpc>
                <a:spcPct val="80000"/>
              </a:lnSpc>
              <a:defRPr/>
            </a:pPr>
            <a:r>
              <a:rPr lang="cs-CZ" sz="2400" dirty="0" smtClean="0">
                <a:latin typeface="Arial" pitchFamily="34" charset="0"/>
                <a:cs typeface="Arial" pitchFamily="34" charset="0"/>
              </a:rPr>
              <a:t>utajované informace</a:t>
            </a:r>
          </a:p>
          <a:p>
            <a:pPr marL="185738" indent="-185738" eaLnBrk="1" hangingPunct="1">
              <a:lnSpc>
                <a:spcPct val="80000"/>
              </a:lnSpc>
              <a:defRPr/>
            </a:pPr>
            <a:r>
              <a:rPr lang="cs-CZ" sz="2400" dirty="0" smtClean="0">
                <a:latin typeface="Arial" pitchFamily="34" charset="0"/>
                <a:cs typeface="Arial" pitchFamily="34" charset="0"/>
              </a:rPr>
              <a:t>osobní údaje</a:t>
            </a:r>
          </a:p>
          <a:p>
            <a:pPr marL="185738" indent="-185738" eaLnBrk="1" hangingPunct="1">
              <a:lnSpc>
                <a:spcPct val="80000"/>
              </a:lnSpc>
              <a:defRPr/>
            </a:pPr>
            <a:r>
              <a:rPr lang="cs-CZ" sz="2400" dirty="0" smtClean="0">
                <a:latin typeface="Arial" pitchFamily="34" charset="0"/>
                <a:cs typeface="Arial" pitchFamily="34" charset="0"/>
              </a:rPr>
              <a:t>obchodní tajemství</a:t>
            </a:r>
          </a:p>
          <a:p>
            <a:pPr marL="185738" indent="-185738" eaLnBrk="1" hangingPunct="1">
              <a:lnSpc>
                <a:spcPct val="80000"/>
              </a:lnSpc>
              <a:defRPr/>
            </a:pPr>
            <a:r>
              <a:rPr lang="cs-CZ" sz="2400" dirty="0" smtClean="0">
                <a:latin typeface="Arial" pitchFamily="34" charset="0"/>
                <a:cs typeface="Arial" pitchFamily="34" charset="0"/>
              </a:rPr>
              <a:t>informace o majetkových poměrech</a:t>
            </a:r>
          </a:p>
          <a:p>
            <a:pPr marL="185738" indent="-185738" eaLnBrk="1" hangingPunct="1">
              <a:lnSpc>
                <a:spcPct val="80000"/>
              </a:lnSpc>
              <a:defRPr/>
            </a:pPr>
            <a:r>
              <a:rPr lang="cs-CZ" sz="2400" dirty="0">
                <a:latin typeface="Arial" pitchFamily="34" charset="0"/>
                <a:cs typeface="Arial" pitchFamily="34" charset="0"/>
              </a:rPr>
              <a:t>i</a:t>
            </a:r>
            <a:r>
              <a:rPr lang="cs-CZ" sz="2400" dirty="0" smtClean="0">
                <a:latin typeface="Arial" pitchFamily="34" charset="0"/>
                <a:cs typeface="Arial" pitchFamily="34" charset="0"/>
              </a:rPr>
              <a:t>nformace chráněné § 11</a:t>
            </a:r>
          </a:p>
          <a:p>
            <a:pPr marL="0" indent="0" eaLnBrk="1" hangingPunct="1">
              <a:lnSpc>
                <a:spcPct val="80000"/>
              </a:lnSpc>
              <a:buFontTx/>
              <a:buNone/>
              <a:defRPr/>
            </a:pPr>
            <a:r>
              <a:rPr lang="cs-CZ" sz="2400" dirty="0" smtClean="0">
                <a:latin typeface="Arial" pitchFamily="34" charset="0"/>
                <a:cs typeface="Arial" pitchFamily="34" charset="0"/>
              </a:rPr>
              <a:t>a dle dalších zákonů, např.</a:t>
            </a:r>
          </a:p>
          <a:p>
            <a:pPr marL="185738" indent="-185738" eaLnBrk="1" hangingPunct="1">
              <a:lnSpc>
                <a:spcPct val="80000"/>
              </a:lnSpc>
              <a:defRPr/>
            </a:pPr>
            <a:r>
              <a:rPr lang="cs-CZ" sz="2400" dirty="0" smtClean="0">
                <a:latin typeface="Arial" pitchFamily="34" charset="0"/>
                <a:cs typeface="Arial" pitchFamily="34" charset="0"/>
              </a:rPr>
              <a:t>bankovní tajemství</a:t>
            </a:r>
          </a:p>
          <a:p>
            <a:pPr marL="185738" indent="-185738" eaLnBrk="1" hangingPunct="1">
              <a:lnSpc>
                <a:spcPct val="80000"/>
              </a:lnSpc>
              <a:defRPr/>
            </a:pPr>
            <a:r>
              <a:rPr lang="cs-CZ" sz="2400" dirty="0" smtClean="0">
                <a:latin typeface="Arial" pitchFamily="34" charset="0"/>
                <a:cs typeface="Arial" pitchFamily="34" charset="0"/>
              </a:rPr>
              <a:t>zvláštní skutečnosti aj.</a:t>
            </a:r>
          </a:p>
        </p:txBody>
      </p:sp>
      <p:sp>
        <p:nvSpPr>
          <p:cNvPr id="63492" name="Rectangle 5"/>
          <p:cNvSpPr>
            <a:spLocks noGrp="1" noChangeArrowheads="1"/>
          </p:cNvSpPr>
          <p:nvPr>
            <p:ph type="body" sz="half" idx="2"/>
          </p:nvPr>
        </p:nvSpPr>
        <p:spPr>
          <a:xfrm>
            <a:off x="4787900" y="1152525"/>
            <a:ext cx="4105275" cy="5661025"/>
          </a:xfrm>
        </p:spPr>
        <p:txBody>
          <a:bodyPr/>
          <a:lstStyle/>
          <a:p>
            <a:pPr marL="92075" indent="-92075" eaLnBrk="1" hangingPunct="1">
              <a:lnSpc>
                <a:spcPct val="90000"/>
              </a:lnSpc>
              <a:buFontTx/>
              <a:buNone/>
            </a:pPr>
            <a:r>
              <a:rPr lang="cs-CZ" altLang="cs-CZ" sz="2400" b="1" u="sng" smtClean="0">
                <a:solidFill>
                  <a:srgbClr val="FFFF00"/>
                </a:solidFill>
                <a:latin typeface="Arial" charset="0"/>
                <a:cs typeface="Arial" charset="0"/>
              </a:rPr>
              <a:t>Okruh oprávněných osob</a:t>
            </a:r>
            <a:r>
              <a:rPr lang="cs-CZ" altLang="cs-CZ" sz="2400" u="sng" smtClean="0">
                <a:solidFill>
                  <a:srgbClr val="FFFF00"/>
                </a:solidFill>
                <a:latin typeface="Arial" charset="0"/>
                <a:cs typeface="Arial" charset="0"/>
              </a:rPr>
              <a:t> </a:t>
            </a:r>
          </a:p>
          <a:p>
            <a:pPr marL="92075" indent="-92075" eaLnBrk="1" hangingPunct="1">
              <a:lnSpc>
                <a:spcPct val="90000"/>
              </a:lnSpc>
              <a:buFontTx/>
              <a:buNone/>
            </a:pPr>
            <a:r>
              <a:rPr lang="cs-CZ" altLang="cs-CZ" sz="2400" smtClean="0">
                <a:latin typeface="Arial" charset="0"/>
                <a:ea typeface="Arial Unicode MS" pitchFamily="34" charset="-128"/>
                <a:cs typeface="Arial" charset="0"/>
              </a:rPr>
              <a:t>→ pouze:</a:t>
            </a:r>
          </a:p>
          <a:p>
            <a:pPr marL="92075" indent="-92075" eaLnBrk="1" hangingPunct="1">
              <a:lnSpc>
                <a:spcPct val="90000"/>
              </a:lnSpc>
            </a:pPr>
            <a:r>
              <a:rPr lang="cs-CZ" altLang="cs-CZ" sz="2400" smtClean="0">
                <a:latin typeface="Arial" charset="0"/>
                <a:cs typeface="Arial" charset="0"/>
              </a:rPr>
              <a:t> účastníci řízení</a:t>
            </a:r>
          </a:p>
          <a:p>
            <a:pPr marL="92075" indent="-92075" eaLnBrk="1" hangingPunct="1">
              <a:lnSpc>
                <a:spcPct val="90000"/>
              </a:lnSpc>
            </a:pPr>
            <a:r>
              <a:rPr lang="cs-CZ" altLang="cs-CZ" sz="2400" smtClean="0">
                <a:latin typeface="Arial" charset="0"/>
                <a:cs typeface="Arial" charset="0"/>
              </a:rPr>
              <a:t> zástupci účastníků řízení</a:t>
            </a:r>
          </a:p>
          <a:p>
            <a:pPr marL="92075" indent="-92075" eaLnBrk="1" hangingPunct="1">
              <a:lnSpc>
                <a:spcPct val="90000"/>
              </a:lnSpc>
            </a:pPr>
            <a:r>
              <a:rPr lang="cs-CZ" altLang="cs-CZ" sz="2400" smtClean="0">
                <a:latin typeface="Arial" charset="0"/>
                <a:cs typeface="Arial" charset="0"/>
              </a:rPr>
              <a:t> osoby, které prokáží právní zájem nebo jiný vážný důvod</a:t>
            </a:r>
          </a:p>
          <a:p>
            <a:pPr marL="92075" indent="-92075" eaLnBrk="1" hangingPunct="1">
              <a:lnSpc>
                <a:spcPct val="90000"/>
              </a:lnSpc>
              <a:buFontTx/>
              <a:buNone/>
            </a:pPr>
            <a:endParaRPr lang="cs-CZ" altLang="cs-CZ" sz="2400" smtClean="0">
              <a:latin typeface="Arial" charset="0"/>
              <a:cs typeface="Arial" charset="0"/>
            </a:endParaRPr>
          </a:p>
          <a:p>
            <a:pPr marL="92075" indent="-92075" eaLnBrk="1" hangingPunct="1">
              <a:lnSpc>
                <a:spcPct val="90000"/>
              </a:lnSpc>
              <a:buFontTx/>
              <a:buNone/>
            </a:pPr>
            <a:r>
              <a:rPr lang="cs-CZ" altLang="cs-CZ" sz="2400" b="1" u="sng" smtClean="0">
                <a:solidFill>
                  <a:srgbClr val="FFFF00"/>
                </a:solidFill>
                <a:latin typeface="Arial" charset="0"/>
                <a:cs typeface="Arial" charset="0"/>
              </a:rPr>
              <a:t>Rozsah informací</a:t>
            </a:r>
          </a:p>
          <a:p>
            <a:pPr marL="92075" indent="-92075" eaLnBrk="1" hangingPunct="1">
              <a:lnSpc>
                <a:spcPct val="90000"/>
              </a:lnSpc>
              <a:buFontTx/>
              <a:buNone/>
            </a:pPr>
            <a:r>
              <a:rPr lang="cs-CZ" altLang="cs-CZ" sz="2400" smtClean="0">
                <a:latin typeface="Arial" charset="0"/>
                <a:ea typeface="Arial Unicode MS" pitchFamily="34" charset="-128"/>
                <a:cs typeface="Arial Unicode MS" pitchFamily="34" charset="-128"/>
              </a:rPr>
              <a:t>→ </a:t>
            </a:r>
            <a:r>
              <a:rPr lang="cs-CZ" altLang="cs-CZ" sz="2400" smtClean="0">
                <a:latin typeface="Arial" charset="0"/>
                <a:cs typeface="Arial" charset="0"/>
              </a:rPr>
              <a:t>všechny</a:t>
            </a:r>
          </a:p>
        </p:txBody>
      </p:sp>
    </p:spTree>
  </p:cSld>
  <p:clrMapOvr>
    <a:masterClrMapping/>
  </p:clrMapOvr>
  <p:transition spd="med">
    <p:cut/>
    <p:sndAc>
      <p:stSnd>
        <p:snd r:embed="rId2" name="arrow.wav"/>
      </p:stSnd>
    </p:sndAc>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9" name="Rectangle 3"/>
          <p:cNvSpPr>
            <a:spLocks noChangeArrowheads="1"/>
          </p:cNvSpPr>
          <p:nvPr/>
        </p:nvSpPr>
        <p:spPr bwMode="auto">
          <a:xfrm>
            <a:off x="539551" y="583515"/>
            <a:ext cx="8136905" cy="54476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ts val="600"/>
              </a:spcBef>
              <a:defRPr/>
            </a:pPr>
            <a:r>
              <a:rPr lang="cs-CZ" sz="2600" b="1" dirty="0" smtClean="0">
                <a:solidFill>
                  <a:srgbClr val="FFFF00"/>
                </a:solidFill>
                <a:latin typeface="Arial" panose="020B0604020202020204" pitchFamily="34" charset="0"/>
                <a:cs typeface="Arial" panose="020B0604020202020204" pitchFamily="34" charset="0"/>
              </a:rPr>
              <a:t>Metodické </a:t>
            </a:r>
            <a:r>
              <a:rPr lang="cs-CZ" sz="2600" b="1" dirty="0">
                <a:solidFill>
                  <a:srgbClr val="FFFF00"/>
                </a:solidFill>
                <a:latin typeface="Arial" panose="020B0604020202020204" pitchFamily="34" charset="0"/>
                <a:cs typeface="Arial" panose="020B0604020202020204" pitchFamily="34" charset="0"/>
              </a:rPr>
              <a:t>doporučení </a:t>
            </a:r>
            <a:r>
              <a:rPr lang="cs-CZ" sz="2600" dirty="0" smtClean="0">
                <a:solidFill>
                  <a:srgbClr val="FFFF00"/>
                </a:solidFill>
                <a:latin typeface="Arial" panose="020B0604020202020204" pitchFamily="34" charset="0"/>
                <a:cs typeface="Arial" panose="020B0604020202020204" pitchFamily="34" charset="0"/>
              </a:rPr>
              <a:t>ODKVS MV ČR k vyřizování </a:t>
            </a:r>
            <a:r>
              <a:rPr lang="cs-CZ" sz="2600" dirty="0">
                <a:solidFill>
                  <a:srgbClr val="FFFF00"/>
                </a:solidFill>
                <a:latin typeface="Arial" panose="020B0604020202020204" pitchFamily="34" charset="0"/>
                <a:cs typeface="Arial" panose="020B0604020202020204" pitchFamily="34" charset="0"/>
              </a:rPr>
              <a:t>žádostí o </a:t>
            </a:r>
            <a:r>
              <a:rPr lang="cs-CZ" sz="2600" dirty="0" smtClean="0">
                <a:solidFill>
                  <a:srgbClr val="FFFF00"/>
                </a:solidFill>
                <a:latin typeface="Arial" panose="020B0604020202020204" pitchFamily="34" charset="0"/>
                <a:cs typeface="Arial" panose="020B0604020202020204" pitchFamily="34" charset="0"/>
              </a:rPr>
              <a:t>informace </a:t>
            </a:r>
            <a:r>
              <a:rPr lang="cs-CZ" sz="2600" dirty="0">
                <a:solidFill>
                  <a:srgbClr val="FFFF00"/>
                </a:solidFill>
                <a:latin typeface="Arial" panose="020B0604020202020204" pitchFamily="34" charset="0"/>
                <a:cs typeface="Arial" panose="020B0604020202020204" pitchFamily="34" charset="0"/>
              </a:rPr>
              <a:t>ze správních spisů </a:t>
            </a:r>
            <a:endParaRPr lang="cs-CZ" sz="2600" dirty="0" smtClean="0">
              <a:solidFill>
                <a:srgbClr val="FFFF00"/>
              </a:solidFill>
              <a:latin typeface="Arial" panose="020B0604020202020204" pitchFamily="34" charset="0"/>
              <a:cs typeface="Arial" panose="020B0604020202020204" pitchFamily="34" charset="0"/>
            </a:endParaRPr>
          </a:p>
          <a:p>
            <a:pPr marL="342900" indent="-342900" algn="l">
              <a:spcBef>
                <a:spcPts val="2400"/>
              </a:spcBef>
              <a:buFontTx/>
              <a:buChar char="-"/>
              <a:defRPr/>
            </a:pPr>
            <a:r>
              <a:rPr lang="cs-CZ" sz="2300" dirty="0" smtClean="0">
                <a:solidFill>
                  <a:schemeClr val="tx1"/>
                </a:solidFill>
                <a:latin typeface="Arial" panose="020B0604020202020204" pitchFamily="34" charset="0"/>
                <a:cs typeface="Arial" panose="020B0604020202020204" pitchFamily="34" charset="0"/>
              </a:rPr>
              <a:t>již ze </a:t>
            </a:r>
            <a:r>
              <a:rPr lang="cs-CZ" sz="2300" dirty="0">
                <a:solidFill>
                  <a:schemeClr val="tx1"/>
                </a:solidFill>
                <a:latin typeface="Arial" panose="020B0604020202020204" pitchFamily="34" charset="0"/>
                <a:cs typeface="Arial" panose="020B0604020202020204" pitchFamily="34" charset="0"/>
              </a:rPr>
              <a:t>dne 1. 10. 2009, </a:t>
            </a:r>
            <a:r>
              <a:rPr lang="cs-CZ" sz="2300" dirty="0" smtClean="0">
                <a:solidFill>
                  <a:schemeClr val="tx1"/>
                </a:solidFill>
                <a:latin typeface="Arial" panose="020B0604020202020204" pitchFamily="34" charset="0"/>
                <a:cs typeface="Arial" panose="020B0604020202020204" pitchFamily="34" charset="0"/>
              </a:rPr>
              <a:t>ale z většiny použitelné</a:t>
            </a:r>
          </a:p>
          <a:p>
            <a:pPr marL="342900" indent="-342900" algn="l">
              <a:spcBef>
                <a:spcPts val="600"/>
              </a:spcBef>
              <a:buFontTx/>
              <a:buChar char="-"/>
              <a:defRPr/>
            </a:pPr>
            <a:r>
              <a:rPr lang="cs-CZ" sz="2300" dirty="0" smtClean="0">
                <a:solidFill>
                  <a:schemeClr val="tx1"/>
                </a:solidFill>
                <a:latin typeface="Arial" panose="020B0604020202020204" pitchFamily="34" charset="0"/>
                <a:cs typeface="Arial" panose="020B0604020202020204" pitchFamily="34" charset="0"/>
              </a:rPr>
              <a:t>rozlišuje nahlížení do spisu (SŘ) a poskytování info (InfZ)</a:t>
            </a:r>
          </a:p>
          <a:p>
            <a:pPr marL="342900" indent="-342900" algn="l">
              <a:spcBef>
                <a:spcPts val="600"/>
              </a:spcBef>
              <a:buFontTx/>
              <a:buChar char="-"/>
              <a:defRPr/>
            </a:pPr>
            <a:r>
              <a:rPr lang="cs-CZ" sz="2300" dirty="0" smtClean="0">
                <a:solidFill>
                  <a:schemeClr val="tx1"/>
                </a:solidFill>
                <a:latin typeface="Arial" panose="020B0604020202020204" pitchFamily="34" charset="0"/>
                <a:cs typeface="Arial" panose="020B0604020202020204" pitchFamily="34" charset="0"/>
              </a:rPr>
              <a:t>akcentuje úmysl žadatele a potřebu ujasnění procesního režimu, příp. výzvy k upřesnění žádosti</a:t>
            </a:r>
          </a:p>
          <a:p>
            <a:pPr marL="342900" indent="-342900" algn="l">
              <a:spcBef>
                <a:spcPts val="600"/>
              </a:spcBef>
              <a:buFontTx/>
              <a:buChar char="-"/>
              <a:defRPr/>
            </a:pPr>
            <a:r>
              <a:rPr lang="cs-CZ" sz="2300" dirty="0">
                <a:solidFill>
                  <a:schemeClr val="tx1"/>
                </a:solidFill>
                <a:latin typeface="Arial" panose="020B0604020202020204" pitchFamily="34" charset="0"/>
                <a:cs typeface="Arial" panose="020B0604020202020204" pitchFamily="34" charset="0"/>
              </a:rPr>
              <a:t>správně připouští možnost účastníka SŘ žádat i dle InfZ</a:t>
            </a:r>
          </a:p>
          <a:p>
            <a:pPr marL="342900" indent="-342900" algn="l">
              <a:spcBef>
                <a:spcPts val="600"/>
              </a:spcBef>
              <a:buFontTx/>
              <a:buChar char="-"/>
              <a:defRPr/>
            </a:pPr>
            <a:r>
              <a:rPr lang="cs-CZ" sz="2300" dirty="0" smtClean="0">
                <a:solidFill>
                  <a:schemeClr val="tx1"/>
                </a:solidFill>
                <a:latin typeface="Arial" panose="020B0604020202020204" pitchFamily="34" charset="0"/>
                <a:cs typeface="Arial" panose="020B0604020202020204" pitchFamily="34" charset="0"/>
              </a:rPr>
              <a:t>mylně popírá ochranu informací při žádosti účastníka SŘ</a:t>
            </a:r>
          </a:p>
          <a:p>
            <a:pPr marL="342900" indent="-342900" algn="l">
              <a:spcBef>
                <a:spcPts val="600"/>
              </a:spcBef>
              <a:buFontTx/>
              <a:buChar char="-"/>
              <a:defRPr/>
            </a:pPr>
            <a:r>
              <a:rPr lang="cs-CZ" sz="2300" dirty="0" smtClean="0">
                <a:solidFill>
                  <a:schemeClr val="tx1"/>
                </a:solidFill>
                <a:latin typeface="Arial" panose="020B0604020202020204" pitchFamily="34" charset="0"/>
                <a:cs typeface="Arial" panose="020B0604020202020204" pitchFamily="34" charset="0"/>
              </a:rPr>
              <a:t>rozlišuje ne/ukončená správní řízení ve vazbě na § 11/1b</a:t>
            </a:r>
          </a:p>
          <a:p>
            <a:pPr marL="342900" indent="-342900" algn="l">
              <a:spcBef>
                <a:spcPts val="600"/>
              </a:spcBef>
              <a:buFontTx/>
              <a:buChar char="-"/>
              <a:defRPr/>
            </a:pPr>
            <a:r>
              <a:rPr lang="cs-CZ" sz="2000" dirty="0" smtClean="0">
                <a:solidFill>
                  <a:schemeClr val="bg2"/>
                </a:solidFill>
                <a:latin typeface="Arial" panose="020B0604020202020204" pitchFamily="34" charset="0"/>
                <a:cs typeface="Arial" panose="020B0604020202020204" pitchFamily="34" charset="0"/>
                <a:hlinkClick r:id="rId3"/>
              </a:rPr>
              <a:t>www.mvcr.cz/odk2/soubor/metodicke-doporuceni-green-01.aspx</a:t>
            </a:r>
            <a:r>
              <a:rPr lang="cs-CZ" sz="2000" dirty="0" smtClean="0">
                <a:solidFill>
                  <a:schemeClr val="bg2"/>
                </a:solidFill>
                <a:latin typeface="Arial" panose="020B0604020202020204" pitchFamily="34" charset="0"/>
                <a:cs typeface="Arial" panose="020B0604020202020204" pitchFamily="34" charset="0"/>
              </a:rPr>
              <a:t> </a:t>
            </a:r>
            <a:r>
              <a:rPr lang="cs-CZ" sz="2000" dirty="0" smtClean="0">
                <a:solidFill>
                  <a:schemeClr val="tx1"/>
                </a:solidFill>
                <a:latin typeface="Arial" panose="020B0604020202020204" pitchFamily="34" charset="0"/>
                <a:cs typeface="Arial" panose="020B0604020202020204" pitchFamily="34" charset="0"/>
              </a:rPr>
              <a:t> </a:t>
            </a:r>
          </a:p>
          <a:p>
            <a:pPr marL="342900" indent="-342900" algn="l">
              <a:spcBef>
                <a:spcPts val="600"/>
              </a:spcBef>
              <a:buFontTx/>
              <a:buChar char="-"/>
              <a:defRPr/>
            </a:pPr>
            <a:r>
              <a:rPr lang="cs-CZ" sz="2000" dirty="0" smtClean="0">
                <a:solidFill>
                  <a:schemeClr val="tx1"/>
                </a:solidFill>
                <a:latin typeface="Arial" panose="020B0604020202020204" pitchFamily="34" charset="0"/>
                <a:cs typeface="Arial" panose="020B0604020202020204" pitchFamily="34" charset="0"/>
              </a:rPr>
              <a:t>Blíže též Korbel F.: Přístup </a:t>
            </a:r>
            <a:r>
              <a:rPr lang="cs-CZ" sz="2000" dirty="0">
                <a:solidFill>
                  <a:schemeClr val="tx1"/>
                </a:solidFill>
                <a:latin typeface="Arial" panose="020B0604020202020204" pitchFamily="34" charset="0"/>
                <a:cs typeface="Arial" panose="020B0604020202020204" pitchFamily="34" charset="0"/>
              </a:rPr>
              <a:t>k informacím podle správního řádu a zákonů o </a:t>
            </a:r>
            <a:r>
              <a:rPr lang="cs-CZ" sz="2000" dirty="0" smtClean="0">
                <a:solidFill>
                  <a:schemeClr val="tx1"/>
                </a:solidFill>
                <a:latin typeface="Arial" panose="020B0604020202020204" pitchFamily="34" charset="0"/>
                <a:cs typeface="Arial" panose="020B0604020202020204" pitchFamily="34" charset="0"/>
              </a:rPr>
              <a:t>informacích. In </a:t>
            </a:r>
            <a:r>
              <a:rPr lang="cs-CZ" sz="2000" dirty="0">
                <a:solidFill>
                  <a:schemeClr val="tx1"/>
                </a:solidFill>
                <a:latin typeface="Arial" panose="020B0604020202020204" pitchFamily="34" charset="0"/>
                <a:cs typeface="Arial" panose="020B0604020202020204" pitchFamily="34" charset="0"/>
              </a:rPr>
              <a:t>Kadečka, S., Kliková, A., eds.: Nový správní řád a místní samospráva, Brno: </a:t>
            </a:r>
            <a:r>
              <a:rPr lang="cs-CZ" sz="2000" dirty="0" smtClean="0">
                <a:solidFill>
                  <a:schemeClr val="tx1"/>
                </a:solidFill>
                <a:latin typeface="Arial" panose="020B0604020202020204" pitchFamily="34" charset="0"/>
                <a:cs typeface="Arial" panose="020B0604020202020204" pitchFamily="34" charset="0"/>
              </a:rPr>
              <a:t>MU, </a:t>
            </a:r>
            <a:r>
              <a:rPr lang="cs-CZ" sz="2000" dirty="0">
                <a:solidFill>
                  <a:schemeClr val="tx1"/>
                </a:solidFill>
                <a:latin typeface="Arial" panose="020B0604020202020204" pitchFamily="34" charset="0"/>
                <a:cs typeface="Arial" panose="020B0604020202020204" pitchFamily="34" charset="0"/>
              </a:rPr>
              <a:t>2006, s. 198-215</a:t>
            </a:r>
          </a:p>
        </p:txBody>
      </p:sp>
    </p:spTree>
    <p:extLst>
      <p:ext uri="{BB962C8B-B14F-4D97-AF65-F5344CB8AC3E}">
        <p14:creationId xmlns:p14="http://schemas.microsoft.com/office/powerpoint/2010/main" val="608311138"/>
      </p:ext>
    </p:extLst>
  </p:cSld>
  <p:clrMapOvr>
    <a:masterClrMapping/>
  </p:clrMapOvr>
  <p:transition spd="med">
    <p:cut/>
    <p:sndAc>
      <p:stSnd>
        <p:snd r:embed="rId2" name="arrow.wav"/>
      </p:stSnd>
    </p:sndAc>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457200" y="187102"/>
            <a:ext cx="8229600" cy="1009650"/>
          </a:xfrm>
        </p:spPr>
        <p:txBody>
          <a:bodyPr/>
          <a:lstStyle/>
          <a:p>
            <a:pPr eaLnBrk="1" hangingPunct="1"/>
            <a:r>
              <a:rPr lang="cs-CZ" altLang="cs-CZ" b="1" dirty="0" smtClean="0">
                <a:solidFill>
                  <a:srgbClr val="CC0000"/>
                </a:solidFill>
                <a:latin typeface="Arial" charset="0"/>
                <a:cs typeface="Arial" charset="0"/>
              </a:rPr>
              <a:t>Žádost o „celý spis“</a:t>
            </a:r>
          </a:p>
        </p:txBody>
      </p:sp>
      <p:sp>
        <p:nvSpPr>
          <p:cNvPr id="372739" name="Rectangle 3"/>
          <p:cNvSpPr>
            <a:spLocks noChangeArrowheads="1"/>
          </p:cNvSpPr>
          <p:nvPr/>
        </p:nvSpPr>
        <p:spPr bwMode="auto">
          <a:xfrm>
            <a:off x="539750" y="3212976"/>
            <a:ext cx="8280400" cy="2015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defRPr/>
            </a:pPr>
            <a:r>
              <a:rPr lang="cs-CZ" sz="2500" i="1" kern="0" dirty="0">
                <a:solidFill>
                  <a:srgbClr val="FFFFFF"/>
                </a:solidFill>
                <a:cs typeface="+mn-cs"/>
              </a:rPr>
              <a:t>Žadatel </a:t>
            </a:r>
            <a:r>
              <a:rPr lang="cs-CZ" sz="2500" i="1" kern="0" dirty="0" smtClean="0">
                <a:solidFill>
                  <a:srgbClr val="FFFFFF"/>
                </a:solidFill>
                <a:cs typeface="+mn-cs"/>
              </a:rPr>
              <a:t>má </a:t>
            </a:r>
            <a:r>
              <a:rPr lang="cs-CZ" sz="2500" i="1" kern="0" dirty="0">
                <a:solidFill>
                  <a:srgbClr val="FFFFFF"/>
                </a:solidFill>
                <a:cs typeface="+mn-cs"/>
              </a:rPr>
              <a:t>nepochybně právo žádat o </a:t>
            </a:r>
            <a:r>
              <a:rPr lang="cs-CZ" sz="2500" i="1" kern="0" dirty="0" smtClean="0">
                <a:solidFill>
                  <a:srgbClr val="FFFFFF"/>
                </a:solidFill>
                <a:cs typeface="+mn-cs"/>
              </a:rPr>
              <a:t>informace v </a:t>
            </a:r>
            <a:r>
              <a:rPr lang="cs-CZ" sz="2500" i="1" kern="0" dirty="0">
                <a:solidFill>
                  <a:srgbClr val="FFFFFF"/>
                </a:solidFill>
                <a:cs typeface="+mn-cs"/>
              </a:rPr>
              <a:t>libovolném rozsahu – tj. například vyžádat si i kopii celého správního spisu. Je však povinností povinného subjektu prověřit, zda požadovaný materiál neobsahuje informace, na které se vztahují zákonná omezení. </a:t>
            </a:r>
            <a:endParaRPr lang="cs-CZ" sz="2500" i="1" kern="0" dirty="0" smtClean="0">
              <a:solidFill>
                <a:srgbClr val="FFFFFF"/>
              </a:solidFill>
              <a:cs typeface="+mn-cs"/>
            </a:endParaRPr>
          </a:p>
        </p:txBody>
      </p:sp>
      <p:sp>
        <p:nvSpPr>
          <p:cNvPr id="82948" name="Rectangle 4"/>
          <p:cNvSpPr>
            <a:spLocks noChangeArrowheads="1"/>
          </p:cNvSpPr>
          <p:nvPr/>
        </p:nvSpPr>
        <p:spPr bwMode="auto">
          <a:xfrm>
            <a:off x="2341563" y="1412776"/>
            <a:ext cx="6551612"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Arial Unicode MS" pitchFamily="34" charset="-128"/>
              </a:defRPr>
            </a:lvl1pPr>
            <a:lvl2pPr marL="742950" indent="-285750" algn="l" eaLnBrk="0" hangingPunct="0">
              <a:spcBef>
                <a:spcPct val="20000"/>
              </a:spcBef>
              <a:buChar char="–"/>
              <a:defRPr sz="2800">
                <a:solidFill>
                  <a:schemeClr val="tx1"/>
                </a:solidFill>
                <a:latin typeface="Arial Unicode MS" pitchFamily="34" charset="-128"/>
              </a:defRPr>
            </a:lvl2pPr>
            <a:lvl3pPr marL="1143000" indent="-228600" algn="l" eaLnBrk="0" hangingPunct="0">
              <a:spcBef>
                <a:spcPct val="20000"/>
              </a:spcBef>
              <a:buChar char="•"/>
              <a:defRPr sz="2400">
                <a:solidFill>
                  <a:schemeClr val="tx1"/>
                </a:solidFill>
                <a:latin typeface="Arial Unicode MS" pitchFamily="34" charset="-128"/>
              </a:defRPr>
            </a:lvl3pPr>
            <a:lvl4pPr marL="1600200" indent="-228600" algn="l" eaLnBrk="0" hangingPunct="0">
              <a:spcBef>
                <a:spcPct val="20000"/>
              </a:spcBef>
              <a:buChar char="–"/>
              <a:defRPr sz="2000">
                <a:solidFill>
                  <a:schemeClr val="tx1"/>
                </a:solidFill>
                <a:latin typeface="Arial Unicode MS" pitchFamily="34" charset="-128"/>
              </a:defRPr>
            </a:lvl4pPr>
            <a:lvl5pPr marL="2057400" indent="-228600" algn="l" eaLnBrk="0" hangingPunct="0">
              <a:spcBef>
                <a:spcPct val="20000"/>
              </a:spcBef>
              <a:buChar char="»"/>
              <a:defRPr sz="2000">
                <a:solidFill>
                  <a:schemeClr val="tx1"/>
                </a:solidFill>
                <a:latin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Arial Unicode MS" pitchFamily="34" charset="-128"/>
              </a:defRPr>
            </a:lvl9pPr>
          </a:lstStyle>
          <a:p>
            <a:pPr eaLnBrk="1" hangingPunct="1">
              <a:spcBef>
                <a:spcPct val="0"/>
              </a:spcBef>
              <a:buFontTx/>
              <a:buNone/>
            </a:pPr>
            <a:r>
              <a:rPr lang="cs-CZ" altLang="cs-CZ" sz="2400" b="1" dirty="0">
                <a:solidFill>
                  <a:srgbClr val="FFFF00"/>
                </a:solidFill>
                <a:latin typeface="Arial" charset="0"/>
              </a:rPr>
              <a:t>Rozsudek NSS z </a:t>
            </a:r>
            <a:r>
              <a:rPr lang="pt-BR" altLang="cs-CZ" sz="2400" b="1" dirty="0">
                <a:solidFill>
                  <a:srgbClr val="FFFF00"/>
                </a:solidFill>
                <a:latin typeface="Arial" charset="0"/>
              </a:rPr>
              <a:t>29. 7. 2009, 1 As 98/2008-148 </a:t>
            </a:r>
            <a:r>
              <a:rPr lang="cs-CZ" altLang="cs-CZ" sz="2400" dirty="0">
                <a:solidFill>
                  <a:srgbClr val="FFFF00"/>
                </a:solidFill>
                <a:latin typeface="Arial" charset="0"/>
              </a:rPr>
              <a:t>(1944/2009 Sb. NSS)</a:t>
            </a:r>
          </a:p>
          <a:p>
            <a:pPr eaLnBrk="1" hangingPunct="1">
              <a:spcBef>
                <a:spcPts val="1800"/>
              </a:spcBef>
              <a:buFontTx/>
              <a:buNone/>
            </a:pPr>
            <a:r>
              <a:rPr lang="cs-CZ" altLang="cs-CZ" sz="2400" dirty="0">
                <a:latin typeface="Arial" charset="0"/>
              </a:rPr>
              <a:t>Žadatel proti Policii ČR, správě hl. m. Prahy</a:t>
            </a:r>
          </a:p>
        </p:txBody>
      </p:sp>
      <p:pic>
        <p:nvPicPr>
          <p:cNvPr id="82949" name="Picture 5" descr="sbirka_2004_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268760"/>
            <a:ext cx="1312863"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75408187"/>
      </p:ext>
    </p:extLst>
  </p:cSld>
  <p:clrMapOvr>
    <a:masterClrMapping/>
  </p:clrMapOvr>
  <p:transition spd="med">
    <p:cut/>
    <p:sndAc>
      <p:stSnd>
        <p:snd r:embed="rId2" name="arrow.wav"/>
      </p:stSnd>
    </p:sndAc>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206375" y="44450"/>
            <a:ext cx="8686800" cy="1143000"/>
          </a:xfrm>
        </p:spPr>
        <p:txBody>
          <a:bodyPr/>
          <a:lstStyle/>
          <a:p>
            <a:pPr eaLnBrk="1" hangingPunct="1"/>
            <a:r>
              <a:rPr lang="cs-CZ" altLang="cs-CZ" b="1" smtClean="0">
                <a:solidFill>
                  <a:srgbClr val="CC0000"/>
                </a:solidFill>
                <a:latin typeface="Arial" charset="0"/>
                <a:cs typeface="Arial" charset="0"/>
              </a:rPr>
              <a:t>InfZ a správní řád</a:t>
            </a:r>
          </a:p>
        </p:txBody>
      </p:sp>
      <p:sp>
        <p:nvSpPr>
          <p:cNvPr id="62467" name="Rectangle 3"/>
          <p:cNvSpPr>
            <a:spLocks noGrp="1" noChangeArrowheads="1"/>
          </p:cNvSpPr>
          <p:nvPr>
            <p:ph sz="half" idx="1"/>
          </p:nvPr>
        </p:nvSpPr>
        <p:spPr>
          <a:xfrm>
            <a:off x="529406" y="1196752"/>
            <a:ext cx="8147050" cy="5040610"/>
          </a:xfrm>
        </p:spPr>
        <p:txBody>
          <a:bodyPr/>
          <a:lstStyle/>
          <a:p>
            <a:pPr marL="0" indent="0" eaLnBrk="1" hangingPunct="1">
              <a:spcBef>
                <a:spcPts val="2400"/>
              </a:spcBef>
              <a:buFontTx/>
              <a:buNone/>
            </a:pPr>
            <a:r>
              <a:rPr lang="cs-CZ" sz="2400" dirty="0" smtClean="0">
                <a:solidFill>
                  <a:srgbClr val="FFFFFF"/>
                </a:solidFill>
                <a:latin typeface="Arial" panose="020B0604020202020204" pitchFamily="34" charset="0"/>
                <a:cs typeface="Arial" panose="020B0604020202020204" pitchFamily="34" charset="0"/>
              </a:rPr>
              <a:t>Může dle InfZ požádat </a:t>
            </a:r>
            <a:r>
              <a:rPr lang="cs-CZ" sz="2400" dirty="0">
                <a:solidFill>
                  <a:srgbClr val="FFFFFF"/>
                </a:solidFill>
                <a:latin typeface="Arial" panose="020B0604020202020204" pitchFamily="34" charset="0"/>
                <a:cs typeface="Arial" panose="020B0604020202020204" pitchFamily="34" charset="0"/>
              </a:rPr>
              <a:t>i účastník řízení, když tak může učinit kdokoliv dle InfZ? </a:t>
            </a:r>
            <a:r>
              <a:rPr lang="cs-CZ" sz="2400" dirty="0" smtClean="0">
                <a:solidFill>
                  <a:srgbClr val="FFFF00"/>
                </a:solidFill>
                <a:latin typeface="Arial" panose="020B0604020202020204" pitchFamily="34" charset="0"/>
                <a:cs typeface="Arial" panose="020B0604020202020204" pitchFamily="34" charset="0"/>
              </a:rPr>
              <a:t>Ano </a:t>
            </a:r>
            <a:r>
              <a:rPr lang="cs-CZ" sz="2400" dirty="0">
                <a:solidFill>
                  <a:srgbClr val="FFFFFF"/>
                </a:solidFill>
                <a:latin typeface="Arial" panose="020B0604020202020204" pitchFamily="34" charset="0"/>
                <a:cs typeface="Arial" panose="020B0604020202020204" pitchFamily="34" charset="0"/>
              </a:rPr>
              <a:t>(proč ne). </a:t>
            </a:r>
            <a:r>
              <a:rPr lang="cs-CZ" sz="2400" dirty="0" smtClean="0">
                <a:solidFill>
                  <a:srgbClr val="FFFFFF"/>
                </a:solidFill>
                <a:latin typeface="Arial" panose="020B0604020202020204" pitchFamily="34" charset="0"/>
                <a:cs typeface="Arial" panose="020B0604020202020204" pitchFamily="34" charset="0"/>
              </a:rPr>
              <a:t>Ale v režimu InfZ! </a:t>
            </a:r>
          </a:p>
          <a:p>
            <a:pPr eaLnBrk="1" hangingPunct="1">
              <a:spcBef>
                <a:spcPts val="2400"/>
              </a:spcBef>
              <a:buFontTx/>
              <a:buNone/>
            </a:pPr>
            <a:r>
              <a:rPr lang="cs-CZ" altLang="cs-CZ" sz="2400" b="1" dirty="0">
                <a:solidFill>
                  <a:srgbClr val="FFFF00"/>
                </a:solidFill>
                <a:latin typeface="Arial" panose="020B0604020202020204" pitchFamily="34" charset="0"/>
                <a:cs typeface="Arial" panose="020B0604020202020204" pitchFamily="34" charset="0"/>
              </a:rPr>
              <a:t>Rozsudek NSS z 13. 12. 2006, 5 As 3/2006</a:t>
            </a:r>
          </a:p>
          <a:p>
            <a:pPr eaLnBrk="1" hangingPunct="1">
              <a:spcBef>
                <a:spcPts val="0"/>
              </a:spcBef>
              <a:buFontTx/>
              <a:buNone/>
            </a:pPr>
            <a:r>
              <a:rPr lang="cs-CZ" altLang="cs-CZ" sz="2400" dirty="0">
                <a:latin typeface="Arial" panose="020B0604020202020204" pitchFamily="34" charset="0"/>
                <a:cs typeface="Arial" panose="020B0604020202020204" pitchFamily="34" charset="0"/>
              </a:rPr>
              <a:t>Žadatel proti Krajskému úřadu JMK</a:t>
            </a:r>
          </a:p>
          <a:p>
            <a:pPr marL="0" indent="0" eaLnBrk="1" hangingPunct="1">
              <a:spcBef>
                <a:spcPts val="1800"/>
              </a:spcBef>
              <a:buFontTx/>
              <a:buNone/>
            </a:pPr>
            <a:r>
              <a:rPr lang="cs-CZ" altLang="cs-CZ" sz="2400" i="1" dirty="0" smtClean="0">
                <a:latin typeface="Arial" panose="020B0604020202020204" pitchFamily="34" charset="0"/>
                <a:cs typeface="Arial" panose="020B0604020202020204" pitchFamily="34" charset="0"/>
              </a:rPr>
              <a:t>Nahlížení do spisů ve správním řízení podle správního řádu je realizací </a:t>
            </a:r>
            <a:r>
              <a:rPr lang="cs-CZ" altLang="cs-CZ" sz="2400" b="1" i="1" u="sng" dirty="0" smtClean="0">
                <a:latin typeface="Arial" panose="020B0604020202020204" pitchFamily="34" charset="0"/>
                <a:cs typeface="Arial" panose="020B0604020202020204" pitchFamily="34" charset="0"/>
              </a:rPr>
              <a:t>procesního práva</a:t>
            </a:r>
            <a:r>
              <a:rPr lang="cs-CZ" altLang="cs-CZ" sz="2400" i="1" dirty="0" smtClean="0">
                <a:latin typeface="Arial" panose="020B0604020202020204" pitchFamily="34" charset="0"/>
                <a:cs typeface="Arial" panose="020B0604020202020204" pitchFamily="34" charset="0"/>
              </a:rPr>
              <a:t>.</a:t>
            </a:r>
          </a:p>
          <a:p>
            <a:pPr marL="0" indent="0" eaLnBrk="1" hangingPunct="1">
              <a:spcBef>
                <a:spcPts val="1800"/>
              </a:spcBef>
              <a:buFontTx/>
              <a:buNone/>
            </a:pPr>
            <a:r>
              <a:rPr lang="cs-CZ" altLang="cs-CZ" sz="2400" i="1" dirty="0" smtClean="0">
                <a:latin typeface="Arial" panose="020B0604020202020204" pitchFamily="34" charset="0"/>
                <a:cs typeface="Arial" panose="020B0604020202020204" pitchFamily="34" charset="0"/>
              </a:rPr>
              <a:t>Právo na informace dle InfZ je prostředkem realizace </a:t>
            </a:r>
            <a:r>
              <a:rPr lang="cs-CZ" altLang="cs-CZ" sz="2400" b="1" i="1" u="sng" dirty="0" smtClean="0">
                <a:latin typeface="Arial" panose="020B0604020202020204" pitchFamily="34" charset="0"/>
                <a:cs typeface="Arial" panose="020B0604020202020204" pitchFamily="34" charset="0"/>
              </a:rPr>
              <a:t>hmotného práva</a:t>
            </a:r>
            <a:r>
              <a:rPr lang="cs-CZ" altLang="cs-CZ" sz="2400" i="1" dirty="0" smtClean="0">
                <a:latin typeface="Arial" panose="020B0604020202020204" pitchFamily="34" charset="0"/>
                <a:cs typeface="Arial" panose="020B0604020202020204" pitchFamily="34" charset="0"/>
              </a:rPr>
              <a:t>, přičemž z ničeho nelze dovodit, že jej nemůže využít i účastník řízení, z něhož má být informace poskytnuta. </a:t>
            </a:r>
          </a:p>
          <a:p>
            <a:pPr marL="0" indent="0" eaLnBrk="1" hangingPunct="1">
              <a:spcBef>
                <a:spcPts val="1800"/>
              </a:spcBef>
              <a:buFontTx/>
              <a:buNone/>
            </a:pPr>
            <a:r>
              <a:rPr lang="cs-CZ" sz="2400" dirty="0" smtClean="0">
                <a:solidFill>
                  <a:srgbClr val="FFFFFF"/>
                </a:solidFill>
                <a:latin typeface="Arial" panose="020B0604020202020204" pitchFamily="34" charset="0"/>
                <a:cs typeface="Arial" panose="020B0604020202020204" pitchFamily="34" charset="0"/>
              </a:rPr>
              <a:t>Obdobně </a:t>
            </a:r>
            <a:r>
              <a:rPr lang="cs-CZ" sz="2400" dirty="0">
                <a:solidFill>
                  <a:srgbClr val="FFFFFF"/>
                </a:solidFill>
                <a:latin typeface="Arial" panose="020B0604020202020204" pitchFamily="34" charset="0"/>
                <a:cs typeface="Arial" panose="020B0604020202020204" pitchFamily="34" charset="0"/>
              </a:rPr>
              <a:t>i metodické stanovisko ODK MV </a:t>
            </a:r>
            <a:r>
              <a:rPr lang="cs-CZ" sz="2400" dirty="0" smtClean="0">
                <a:solidFill>
                  <a:srgbClr val="FFFFFF"/>
                </a:solidFill>
                <a:latin typeface="Arial" panose="020B0604020202020204" pitchFamily="34" charset="0"/>
                <a:cs typeface="Arial" panose="020B0604020202020204" pitchFamily="34" charset="0"/>
              </a:rPr>
              <a:t>ČR, 2009</a:t>
            </a:r>
            <a:endParaRPr lang="cs-CZ" altLang="cs-CZ" sz="2400" i="1" dirty="0" smtClean="0">
              <a:latin typeface="Arial" panose="020B0604020202020204" pitchFamily="34" charset="0"/>
              <a:cs typeface="Arial" panose="020B0604020202020204" pitchFamily="34" charset="0"/>
            </a:endParaRPr>
          </a:p>
        </p:txBody>
      </p:sp>
    </p:spTree>
  </p:cSld>
  <p:clrMapOvr>
    <a:masterClrMapping/>
  </p:clrMapOvr>
  <p:transition spd="med">
    <p:cut/>
    <p:sndAc>
      <p:stSnd>
        <p:snd r:embed="rId2" name="arrow.wav"/>
      </p:stSnd>
    </p:sndAc>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457200" y="188913"/>
            <a:ext cx="8229600" cy="1008062"/>
          </a:xfrm>
        </p:spPr>
        <p:txBody>
          <a:bodyPr/>
          <a:lstStyle/>
          <a:p>
            <a:pPr eaLnBrk="1" hangingPunct="1"/>
            <a:r>
              <a:rPr lang="cs-CZ" altLang="cs-CZ" sz="4000" b="1" smtClean="0">
                <a:solidFill>
                  <a:srgbClr val="CC0000"/>
                </a:solidFill>
                <a:latin typeface="Arial" charset="0"/>
                <a:cs typeface="Arial" charset="0"/>
              </a:rPr>
              <a:t>StavZ, InfZ a správní řád</a:t>
            </a:r>
          </a:p>
        </p:txBody>
      </p:sp>
      <p:sp>
        <p:nvSpPr>
          <p:cNvPr id="372739" name="Rectangle 3"/>
          <p:cNvSpPr>
            <a:spLocks noChangeArrowheads="1"/>
          </p:cNvSpPr>
          <p:nvPr/>
        </p:nvSpPr>
        <p:spPr bwMode="auto">
          <a:xfrm>
            <a:off x="539750" y="3284538"/>
            <a:ext cx="8208963" cy="272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ts val="1200"/>
              </a:spcBef>
              <a:defRPr/>
            </a:pPr>
            <a:r>
              <a:rPr lang="cs-CZ" sz="2600" i="1" dirty="0">
                <a:solidFill>
                  <a:schemeClr val="tx1"/>
                </a:solidFill>
                <a:cs typeface="+mn-cs"/>
              </a:rPr>
              <a:t>§ 168/2 </a:t>
            </a:r>
            <a:r>
              <a:rPr lang="cs-CZ" sz="2600" i="1" dirty="0" err="1">
                <a:solidFill>
                  <a:schemeClr val="tx1"/>
                </a:solidFill>
                <a:cs typeface="+mn-cs"/>
              </a:rPr>
              <a:t>StavZ</a:t>
            </a:r>
            <a:r>
              <a:rPr lang="cs-CZ" sz="2600" i="1" dirty="0">
                <a:solidFill>
                  <a:schemeClr val="tx1"/>
                </a:solidFill>
                <a:cs typeface="+mn-cs"/>
              </a:rPr>
              <a:t>, podmiňující poskytnutí kopie dokumentace stavby souhlasem pořizovatele nebo vlastníka stavby nedopadá na účastníka běžícího správního řízení. </a:t>
            </a:r>
          </a:p>
          <a:p>
            <a:pPr algn="l">
              <a:spcBef>
                <a:spcPts val="1800"/>
              </a:spcBef>
              <a:defRPr/>
            </a:pPr>
            <a:r>
              <a:rPr lang="cs-CZ" sz="2600" i="1" dirty="0">
                <a:solidFill>
                  <a:schemeClr val="tx1"/>
                </a:solidFill>
                <a:cs typeface="+mn-cs"/>
              </a:rPr>
              <a:t>Účastníku řízení je stavební úřad povinen pořídit kopii dokumentace v souladu s § 38 /4 SpŘ.</a:t>
            </a:r>
          </a:p>
        </p:txBody>
      </p:sp>
      <p:sp>
        <p:nvSpPr>
          <p:cNvPr id="64516" name="Rectangle 4"/>
          <p:cNvSpPr>
            <a:spLocks noChangeArrowheads="1"/>
          </p:cNvSpPr>
          <p:nvPr/>
        </p:nvSpPr>
        <p:spPr bwMode="auto">
          <a:xfrm>
            <a:off x="2339975" y="1557338"/>
            <a:ext cx="6551613" cy="892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Arial Unicode MS" pitchFamily="34" charset="-128"/>
              </a:defRPr>
            </a:lvl1pPr>
            <a:lvl2pPr marL="742950" indent="-285750" algn="l" eaLnBrk="0" hangingPunct="0">
              <a:spcBef>
                <a:spcPct val="20000"/>
              </a:spcBef>
              <a:buChar char="–"/>
              <a:defRPr sz="2800">
                <a:solidFill>
                  <a:schemeClr val="tx1"/>
                </a:solidFill>
                <a:latin typeface="Arial Unicode MS" pitchFamily="34" charset="-128"/>
              </a:defRPr>
            </a:lvl2pPr>
            <a:lvl3pPr marL="1143000" indent="-228600" algn="l" eaLnBrk="0" hangingPunct="0">
              <a:spcBef>
                <a:spcPct val="20000"/>
              </a:spcBef>
              <a:buChar char="•"/>
              <a:defRPr sz="2400">
                <a:solidFill>
                  <a:schemeClr val="tx1"/>
                </a:solidFill>
                <a:latin typeface="Arial Unicode MS" pitchFamily="34" charset="-128"/>
              </a:defRPr>
            </a:lvl3pPr>
            <a:lvl4pPr marL="1600200" indent="-228600" algn="l" eaLnBrk="0" hangingPunct="0">
              <a:spcBef>
                <a:spcPct val="20000"/>
              </a:spcBef>
              <a:buChar char="–"/>
              <a:defRPr sz="2000">
                <a:solidFill>
                  <a:schemeClr val="tx1"/>
                </a:solidFill>
                <a:latin typeface="Arial Unicode MS" pitchFamily="34" charset="-128"/>
              </a:defRPr>
            </a:lvl4pPr>
            <a:lvl5pPr marL="2057400" indent="-228600" algn="l" eaLnBrk="0" hangingPunct="0">
              <a:spcBef>
                <a:spcPct val="20000"/>
              </a:spcBef>
              <a:buChar char="»"/>
              <a:defRPr sz="2000">
                <a:solidFill>
                  <a:schemeClr val="tx1"/>
                </a:solidFill>
                <a:latin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Arial Unicode MS" pitchFamily="34" charset="-128"/>
              </a:defRPr>
            </a:lvl9pPr>
          </a:lstStyle>
          <a:p>
            <a:pPr eaLnBrk="1" hangingPunct="1">
              <a:spcBef>
                <a:spcPct val="0"/>
              </a:spcBef>
              <a:buFontTx/>
              <a:buNone/>
            </a:pPr>
            <a:r>
              <a:rPr lang="cs-CZ" altLang="cs-CZ" sz="2600" b="1">
                <a:solidFill>
                  <a:srgbClr val="FFFF00"/>
                </a:solidFill>
              </a:rPr>
              <a:t>Rozsudek MS Praha </a:t>
            </a:r>
            <a:r>
              <a:rPr lang="cs-CZ" altLang="cs-CZ" sz="2600">
                <a:solidFill>
                  <a:srgbClr val="FFFF00"/>
                </a:solidFill>
                <a:latin typeface="Tahoma" pitchFamily="34" charset="0"/>
              </a:rPr>
              <a:t> z 4</a:t>
            </a:r>
            <a:r>
              <a:rPr lang="cs-CZ" altLang="cs-CZ" sz="2600">
                <a:solidFill>
                  <a:srgbClr val="FFFF00"/>
                </a:solidFill>
              </a:rPr>
              <a:t>. 12. 2013</a:t>
            </a:r>
          </a:p>
          <a:p>
            <a:pPr eaLnBrk="1" hangingPunct="1">
              <a:spcBef>
                <a:spcPct val="0"/>
              </a:spcBef>
              <a:buFontTx/>
              <a:buNone/>
            </a:pPr>
            <a:r>
              <a:rPr lang="cs-CZ" altLang="cs-CZ" sz="2600">
                <a:solidFill>
                  <a:srgbClr val="FFFF00"/>
                </a:solidFill>
              </a:rPr>
              <a:t>5 A 241/2011 (3018</a:t>
            </a:r>
            <a:r>
              <a:rPr lang="cs-CZ" altLang="cs-CZ" sz="2600">
                <a:solidFill>
                  <a:srgbClr val="FFFF00"/>
                </a:solidFill>
                <a:latin typeface="Arial" charset="0"/>
              </a:rPr>
              <a:t>/2014 Sb. NSS)</a:t>
            </a:r>
          </a:p>
        </p:txBody>
      </p:sp>
      <p:pic>
        <p:nvPicPr>
          <p:cNvPr id="64517" name="Picture 5" descr="sbirka_2004_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196975"/>
            <a:ext cx="1312863" cy="172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01925304"/>
      </p:ext>
    </p:extLst>
  </p:cSld>
  <p:clrMapOvr>
    <a:masterClrMapping/>
  </p:clrMapOvr>
  <p:transition spd="med">
    <p:cut/>
    <p:sndAc>
      <p:stSnd>
        <p:snd r:embed="rId2" name="arrow.wav"/>
      </p:stSnd>
    </p:sndAc>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457200" y="198438"/>
            <a:ext cx="8229600" cy="854075"/>
          </a:xfrm>
        </p:spPr>
        <p:txBody>
          <a:bodyPr/>
          <a:lstStyle/>
          <a:p>
            <a:pPr eaLnBrk="1" hangingPunct="1"/>
            <a:r>
              <a:rPr lang="cs-CZ" altLang="cs-CZ" b="1" dirty="0" smtClean="0">
                <a:solidFill>
                  <a:srgbClr val="CC0000"/>
                </a:solidFill>
                <a:latin typeface="Arial" charset="0"/>
                <a:cs typeface="Arial" charset="0"/>
              </a:rPr>
              <a:t>§ 2/4 Názory a nové informace</a:t>
            </a:r>
          </a:p>
        </p:txBody>
      </p:sp>
      <p:sp>
        <p:nvSpPr>
          <p:cNvPr id="66563" name="Rectangle 3"/>
          <p:cNvSpPr>
            <a:spLocks noGrp="1" noChangeArrowheads="1"/>
          </p:cNvSpPr>
          <p:nvPr>
            <p:ph type="body" idx="1"/>
          </p:nvPr>
        </p:nvSpPr>
        <p:spPr>
          <a:xfrm>
            <a:off x="395536" y="2924944"/>
            <a:ext cx="8208913" cy="3599705"/>
          </a:xfrm>
        </p:spPr>
        <p:txBody>
          <a:bodyPr/>
          <a:lstStyle/>
          <a:p>
            <a:pPr marL="6350" indent="6350" eaLnBrk="1" hangingPunct="1">
              <a:buFontTx/>
              <a:buNone/>
            </a:pPr>
            <a:r>
              <a:rPr lang="cs-CZ" altLang="cs-CZ" sz="2400" b="1" dirty="0" smtClean="0">
                <a:solidFill>
                  <a:srgbClr val="FFFF00"/>
                </a:solidFill>
                <a:latin typeface="Arial" charset="0"/>
                <a:ea typeface="Arial Unicode MS" pitchFamily="34" charset="-128"/>
                <a:cs typeface="Arial" charset="0"/>
              </a:rPr>
              <a:t>Důvodová zpráva:</a:t>
            </a:r>
            <a:r>
              <a:rPr lang="cs-CZ" altLang="cs-CZ" sz="2400" b="1" dirty="0" smtClean="0">
                <a:latin typeface="Arial" charset="0"/>
                <a:ea typeface="Arial Unicode MS" pitchFamily="34" charset="-128"/>
                <a:cs typeface="Arial" charset="0"/>
              </a:rPr>
              <a:t> </a:t>
            </a:r>
            <a:r>
              <a:rPr lang="cs-CZ" altLang="cs-CZ" sz="2400" i="1" dirty="0" smtClean="0">
                <a:latin typeface="Arial" charset="0"/>
                <a:ea typeface="Arial Unicode MS" pitchFamily="34" charset="-128"/>
                <a:cs typeface="Arial" charset="0"/>
              </a:rPr>
              <a:t>Toto ustanovení nemá zužovat právo na informace, ale zamezit žádostem mimo sféru zákona – např. o právní analýzy, hodnocení či zpracování smluv a podání. Takovou povinnost mohou stanovit zvláštní zákony (např. § 139 SpŘ - předběžná informace). </a:t>
            </a:r>
          </a:p>
          <a:p>
            <a:pPr marL="6350" indent="6350" eaLnBrk="1" hangingPunct="1">
              <a:buFontTx/>
              <a:buNone/>
            </a:pPr>
            <a:r>
              <a:rPr lang="cs-CZ" altLang="cs-CZ" sz="2400" i="1" dirty="0" smtClean="0">
                <a:latin typeface="Arial" charset="0"/>
                <a:ea typeface="Arial Unicode MS" pitchFamily="34" charset="-128"/>
                <a:cs typeface="Arial" charset="0"/>
              </a:rPr>
              <a:t>Pokud již ale povinný subjekt určitý dokument vypracoval,     je povinen jej poskytnout. § 2/4 nebrání vyhovět žádostem o výtahy z databází či části dokumentů. </a:t>
            </a:r>
            <a:r>
              <a:rPr lang="cs-CZ" altLang="cs-CZ" sz="2400" dirty="0" smtClean="0">
                <a:solidFill>
                  <a:srgbClr val="FFFF00"/>
                </a:solidFill>
                <a:latin typeface="Arial" charset="0"/>
                <a:ea typeface="Arial Unicode MS" pitchFamily="34" charset="-128"/>
                <a:cs typeface="Arial" charset="0"/>
              </a:rPr>
              <a:t>Tj. výběr a převod již existujících informací do podoby vyžadované žadatelem!</a:t>
            </a:r>
          </a:p>
        </p:txBody>
      </p:sp>
      <p:sp>
        <p:nvSpPr>
          <p:cNvPr id="39940" name="Rectangle 4"/>
          <p:cNvSpPr>
            <a:spLocks noChangeArrowheads="1"/>
          </p:cNvSpPr>
          <p:nvPr/>
        </p:nvSpPr>
        <p:spPr bwMode="auto">
          <a:xfrm>
            <a:off x="467545" y="1268760"/>
            <a:ext cx="8136904" cy="15113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spcBef>
                <a:spcPct val="30000"/>
              </a:spcBef>
              <a:defRPr/>
            </a:pPr>
            <a:r>
              <a:rPr lang="cs-CZ" sz="2600" dirty="0" smtClean="0">
                <a:solidFill>
                  <a:schemeClr val="tx1"/>
                </a:solidFill>
                <a:cs typeface="+mn-cs"/>
              </a:rPr>
              <a:t>Povinnost </a:t>
            </a:r>
            <a:r>
              <a:rPr lang="cs-CZ" sz="2600" dirty="0">
                <a:solidFill>
                  <a:schemeClr val="tx1"/>
                </a:solidFill>
                <a:cs typeface="+mn-cs"/>
              </a:rPr>
              <a:t>poskytovat informace se netýká dotazů na </a:t>
            </a:r>
            <a:r>
              <a:rPr lang="cs-CZ" sz="2600" b="1" dirty="0">
                <a:solidFill>
                  <a:schemeClr val="tx1"/>
                </a:solidFill>
                <a:cs typeface="+mn-cs"/>
              </a:rPr>
              <a:t>názory</a:t>
            </a:r>
            <a:r>
              <a:rPr lang="cs-CZ" sz="2600" dirty="0">
                <a:solidFill>
                  <a:schemeClr val="tx1"/>
                </a:solidFill>
                <a:cs typeface="+mn-cs"/>
              </a:rPr>
              <a:t>, </a:t>
            </a:r>
            <a:r>
              <a:rPr lang="cs-CZ" sz="2600" b="1" dirty="0">
                <a:solidFill>
                  <a:schemeClr val="tx1"/>
                </a:solidFill>
                <a:cs typeface="+mn-cs"/>
              </a:rPr>
              <a:t>budoucí rozhodnutí</a:t>
            </a:r>
            <a:r>
              <a:rPr lang="cs-CZ" sz="2600" dirty="0">
                <a:solidFill>
                  <a:schemeClr val="tx1"/>
                </a:solidFill>
                <a:cs typeface="+mn-cs"/>
              </a:rPr>
              <a:t> a </a:t>
            </a:r>
            <a:r>
              <a:rPr lang="cs-CZ" sz="2600" b="1" dirty="0">
                <a:solidFill>
                  <a:schemeClr val="tx1"/>
                </a:solidFill>
                <a:cs typeface="+mn-cs"/>
              </a:rPr>
              <a:t>vytváření nových informací</a:t>
            </a:r>
            <a:r>
              <a:rPr lang="cs-CZ" sz="2600" dirty="0">
                <a:solidFill>
                  <a:schemeClr val="tx1"/>
                </a:solidFill>
                <a:cs typeface="+mn-cs"/>
              </a:rPr>
              <a:t>.</a:t>
            </a:r>
          </a:p>
          <a:p>
            <a:pPr marL="342900" indent="-342900" algn="l">
              <a:spcBef>
                <a:spcPct val="30000"/>
              </a:spcBef>
              <a:defRPr/>
            </a:pPr>
            <a:endParaRPr lang="cs-CZ" sz="2600" dirty="0">
              <a:solidFill>
                <a:schemeClr val="tx1"/>
              </a:solidFill>
              <a:ea typeface="Arial Unicode MS" pitchFamily="34" charset="-128"/>
              <a:cs typeface="Arial Unicode MS" pitchFamily="34" charset="-128"/>
            </a:endParaRPr>
          </a:p>
        </p:txBody>
      </p:sp>
    </p:spTree>
  </p:cSld>
  <p:clrMapOvr>
    <a:masterClrMapping/>
  </p:clrMapOvr>
  <p:transition spd="med">
    <p:cut/>
    <p:sndAc>
      <p:stSnd>
        <p:snd r:embed="rId2" name="arrow.wav"/>
      </p:stSnd>
    </p:sndAc>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457200" y="198438"/>
            <a:ext cx="8229600" cy="854075"/>
          </a:xfrm>
        </p:spPr>
        <p:txBody>
          <a:bodyPr/>
          <a:lstStyle/>
          <a:p>
            <a:pPr eaLnBrk="1" hangingPunct="1"/>
            <a:r>
              <a:rPr lang="cs-CZ" altLang="cs-CZ" b="1" smtClean="0">
                <a:solidFill>
                  <a:srgbClr val="CC0000"/>
                </a:solidFill>
                <a:latin typeface="Arial" charset="0"/>
                <a:cs typeface="Arial" charset="0"/>
              </a:rPr>
              <a:t>§ 2 – Názory a nové informace</a:t>
            </a:r>
          </a:p>
        </p:txBody>
      </p:sp>
      <p:sp>
        <p:nvSpPr>
          <p:cNvPr id="67587" name="Rectangle 3"/>
          <p:cNvSpPr>
            <a:spLocks noGrp="1" noChangeArrowheads="1"/>
          </p:cNvSpPr>
          <p:nvPr>
            <p:ph type="body" idx="1"/>
          </p:nvPr>
        </p:nvSpPr>
        <p:spPr>
          <a:xfrm>
            <a:off x="395288" y="1339850"/>
            <a:ext cx="8578850" cy="4537075"/>
          </a:xfrm>
        </p:spPr>
        <p:txBody>
          <a:bodyPr/>
          <a:lstStyle/>
          <a:p>
            <a:pPr marL="1525588" indent="6350" eaLnBrk="1" hangingPunct="1">
              <a:lnSpc>
                <a:spcPct val="90000"/>
              </a:lnSpc>
              <a:buFontTx/>
              <a:buNone/>
            </a:pPr>
            <a:r>
              <a:rPr lang="cs-CZ" altLang="cs-CZ" sz="2400" b="1" smtClean="0">
                <a:solidFill>
                  <a:srgbClr val="FFFF00"/>
                </a:solidFill>
                <a:latin typeface="Arial" charset="0"/>
                <a:ea typeface="Arial Unicode MS" pitchFamily="34" charset="-128"/>
                <a:cs typeface="Arial" charset="0"/>
              </a:rPr>
              <a:t>Usnesení MS Praha</a:t>
            </a:r>
            <a:r>
              <a:rPr lang="cs-CZ" altLang="cs-CZ" sz="2400" smtClean="0">
                <a:solidFill>
                  <a:srgbClr val="FFFF00"/>
                </a:solidFill>
                <a:latin typeface="Arial" charset="0"/>
                <a:ea typeface="Arial Unicode MS" pitchFamily="34" charset="-128"/>
                <a:cs typeface="Arial" charset="0"/>
              </a:rPr>
              <a:t> 10 Ca 174/2005 (769/2006 Sb. NSS):</a:t>
            </a:r>
          </a:p>
          <a:p>
            <a:pPr marL="1525588" indent="6350" eaLnBrk="1" hangingPunct="1">
              <a:lnSpc>
                <a:spcPct val="90000"/>
              </a:lnSpc>
              <a:buFontTx/>
              <a:buNone/>
            </a:pPr>
            <a:r>
              <a:rPr lang="cs-CZ" altLang="cs-CZ" sz="2400" i="1" smtClean="0">
                <a:latin typeface="Arial" charset="0"/>
                <a:ea typeface="Arial Unicode MS" pitchFamily="34" charset="-128"/>
                <a:cs typeface="Arial" charset="0"/>
              </a:rPr>
              <a:t>Ministerstvo spravedlnosti nemá v působnosti podávat výklad právních norem ani zaujímat odborná teoretická stanoviska k jejich aplikaci</a:t>
            </a:r>
          </a:p>
          <a:p>
            <a:pPr marL="1525588" indent="6350" eaLnBrk="1" hangingPunct="1">
              <a:lnSpc>
                <a:spcPct val="90000"/>
              </a:lnSpc>
              <a:buFontTx/>
              <a:buNone/>
            </a:pPr>
            <a:endParaRPr lang="cs-CZ" altLang="cs-CZ" sz="2400" i="1" smtClean="0">
              <a:latin typeface="Arial" charset="0"/>
              <a:ea typeface="Arial Unicode MS" pitchFamily="34" charset="-128"/>
              <a:cs typeface="Arial" charset="0"/>
            </a:endParaRPr>
          </a:p>
          <a:p>
            <a:pPr marL="1525588" indent="6350" eaLnBrk="1" hangingPunct="1">
              <a:lnSpc>
                <a:spcPct val="90000"/>
              </a:lnSpc>
              <a:buFontTx/>
              <a:buNone/>
            </a:pPr>
            <a:endParaRPr lang="cs-CZ" altLang="cs-CZ" sz="2400" b="1" smtClean="0">
              <a:latin typeface="Arial" charset="0"/>
              <a:ea typeface="Arial Unicode MS" pitchFamily="34" charset="-128"/>
              <a:cs typeface="Arial" charset="0"/>
            </a:endParaRPr>
          </a:p>
          <a:p>
            <a:pPr marL="1525588" indent="6350" eaLnBrk="1" hangingPunct="1">
              <a:lnSpc>
                <a:spcPct val="90000"/>
              </a:lnSpc>
              <a:buFontTx/>
              <a:buNone/>
            </a:pPr>
            <a:r>
              <a:rPr lang="cs-CZ" altLang="cs-CZ" sz="2400" b="1" smtClean="0">
                <a:solidFill>
                  <a:srgbClr val="FFFF00"/>
                </a:solidFill>
                <a:latin typeface="Arial" charset="0"/>
                <a:ea typeface="Arial Unicode MS" pitchFamily="34" charset="-128"/>
                <a:cs typeface="Arial" charset="0"/>
              </a:rPr>
              <a:t>Rozsudek NSS 5 A 68/2000</a:t>
            </a:r>
            <a:r>
              <a:rPr lang="cs-CZ" altLang="cs-CZ" sz="2400" smtClean="0">
                <a:solidFill>
                  <a:srgbClr val="FFFF00"/>
                </a:solidFill>
                <a:latin typeface="Arial" charset="0"/>
                <a:ea typeface="Arial Unicode MS" pitchFamily="34" charset="-128"/>
                <a:cs typeface="Arial" charset="0"/>
              </a:rPr>
              <a:t> (119/2004 Sb. NSS) </a:t>
            </a:r>
            <a:r>
              <a:rPr lang="cs-CZ" altLang="cs-CZ" sz="2400" smtClean="0">
                <a:latin typeface="Arial" charset="0"/>
                <a:ea typeface="Arial Unicode MS" pitchFamily="34" charset="-128"/>
                <a:cs typeface="Arial" charset="0"/>
              </a:rPr>
              <a:t>– znalecký posudek konzultanta MZdr:</a:t>
            </a:r>
          </a:p>
          <a:p>
            <a:pPr marL="1525588" indent="6350" eaLnBrk="1" hangingPunct="1">
              <a:lnSpc>
                <a:spcPct val="90000"/>
              </a:lnSpc>
              <a:spcBef>
                <a:spcPts val="1200"/>
              </a:spcBef>
              <a:buFontTx/>
              <a:buNone/>
            </a:pPr>
            <a:r>
              <a:rPr lang="cs-CZ" altLang="cs-CZ" sz="2400" i="1" smtClean="0">
                <a:latin typeface="Arial" charset="0"/>
                <a:ea typeface="Arial Unicode MS" pitchFamily="34" charset="-128"/>
                <a:cs typeface="Arial" charset="0"/>
              </a:rPr>
              <a:t>Ministerstvo zdravotnictví nemá v působnosti podávat občanům informace o jejich zdravotním stavu</a:t>
            </a:r>
          </a:p>
          <a:p>
            <a:pPr marL="1525588" indent="6350" eaLnBrk="1" hangingPunct="1">
              <a:lnSpc>
                <a:spcPct val="90000"/>
              </a:lnSpc>
              <a:buFontTx/>
              <a:buNone/>
            </a:pPr>
            <a:endParaRPr lang="cs-CZ" altLang="cs-CZ" sz="2400" i="1" smtClean="0">
              <a:latin typeface="Arial" charset="0"/>
              <a:ea typeface="Arial Unicode MS" pitchFamily="34" charset="-128"/>
              <a:cs typeface="Arial" charset="0"/>
            </a:endParaRPr>
          </a:p>
        </p:txBody>
      </p:sp>
      <p:pic>
        <p:nvPicPr>
          <p:cNvPr id="67588" name="Picture 4" descr="sbirka_2004_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800" y="1370013"/>
            <a:ext cx="1403350" cy="184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89" name="Picture 4" descr="sbirka_2004_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800" y="3960813"/>
            <a:ext cx="1403350" cy="184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cut/>
    <p:sndAc>
      <p:stSnd>
        <p:snd r:embed="rId2" name="arrow.wav"/>
      </p:stSnd>
    </p:sndAc>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457200" y="198438"/>
            <a:ext cx="8229600" cy="854075"/>
          </a:xfrm>
        </p:spPr>
        <p:txBody>
          <a:bodyPr/>
          <a:lstStyle/>
          <a:p>
            <a:pPr eaLnBrk="1" hangingPunct="1"/>
            <a:r>
              <a:rPr lang="cs-CZ" altLang="cs-CZ" b="1" smtClean="0">
                <a:solidFill>
                  <a:srgbClr val="CC0000"/>
                </a:solidFill>
                <a:latin typeface="Arial" charset="0"/>
                <a:cs typeface="Arial" charset="0"/>
              </a:rPr>
              <a:t>§ 2 – Názory a nové informace</a:t>
            </a:r>
          </a:p>
        </p:txBody>
      </p:sp>
      <p:sp>
        <p:nvSpPr>
          <p:cNvPr id="68611" name="Rectangle 3"/>
          <p:cNvSpPr>
            <a:spLocks noGrp="1" noChangeArrowheads="1"/>
          </p:cNvSpPr>
          <p:nvPr>
            <p:ph type="body" idx="1"/>
          </p:nvPr>
        </p:nvSpPr>
        <p:spPr>
          <a:xfrm>
            <a:off x="395288" y="1341438"/>
            <a:ext cx="8578850" cy="5688012"/>
          </a:xfrm>
        </p:spPr>
        <p:txBody>
          <a:bodyPr/>
          <a:lstStyle/>
          <a:p>
            <a:pPr marL="1525588" indent="6350">
              <a:buFontTx/>
              <a:buNone/>
            </a:pPr>
            <a:r>
              <a:rPr lang="cs-CZ" altLang="cs-CZ" sz="2400" b="1" dirty="0" smtClean="0">
                <a:solidFill>
                  <a:srgbClr val="FFFF00"/>
                </a:solidFill>
                <a:latin typeface="Arial" charset="0"/>
                <a:cs typeface="Arial" charset="0"/>
              </a:rPr>
              <a:t>R</a:t>
            </a:r>
            <a:r>
              <a:rPr lang="cs-CZ" altLang="cs-CZ" sz="2400" b="1" dirty="0" smtClean="0">
                <a:solidFill>
                  <a:srgbClr val="FFFF00"/>
                </a:solidFill>
                <a:latin typeface="Arial" charset="0"/>
                <a:ea typeface="Arial Unicode MS" pitchFamily="34" charset="-128"/>
                <a:cs typeface="Arial" charset="0"/>
              </a:rPr>
              <a:t>ozsudek NSS 7 A 3/2002</a:t>
            </a:r>
            <a:r>
              <a:rPr lang="cs-CZ" altLang="cs-CZ" sz="2400" b="1" dirty="0" smtClean="0">
                <a:latin typeface="Arial" charset="0"/>
                <a:ea typeface="Arial Unicode MS" pitchFamily="34" charset="-128"/>
                <a:cs typeface="Arial" charset="0"/>
              </a:rPr>
              <a:t> </a:t>
            </a:r>
            <a:r>
              <a:rPr lang="cs-CZ" altLang="cs-CZ" sz="2400" dirty="0" smtClean="0">
                <a:latin typeface="Arial" charset="0"/>
                <a:ea typeface="Arial Unicode MS" pitchFamily="34" charset="-128"/>
                <a:cs typeface="Arial" charset="0"/>
              </a:rPr>
              <a:t>– správní žaloba ČSÚ</a:t>
            </a:r>
          </a:p>
          <a:p>
            <a:pPr marL="1525588" indent="6350">
              <a:spcBef>
                <a:spcPts val="1200"/>
              </a:spcBef>
              <a:buFontTx/>
              <a:buNone/>
            </a:pPr>
            <a:r>
              <a:rPr lang="cs-CZ" altLang="cs-CZ" sz="2400" i="1" dirty="0" smtClean="0">
                <a:latin typeface="Arial" charset="0"/>
                <a:ea typeface="Arial Unicode MS" pitchFamily="34" charset="-128"/>
                <a:cs typeface="Arial" charset="0"/>
              </a:rPr>
              <a:t>Za právní názor nelze považovat již existující oficiální výstup povinného subjektu. Omezení se vztahuje pouze na žádosti o jeho vypracování.</a:t>
            </a:r>
          </a:p>
          <a:p>
            <a:pPr marL="1525588" indent="6350" eaLnBrk="1" hangingPunct="1">
              <a:lnSpc>
                <a:spcPct val="90000"/>
              </a:lnSpc>
              <a:buFontTx/>
              <a:buNone/>
            </a:pPr>
            <a:endParaRPr lang="cs-CZ" altLang="cs-CZ" sz="2400" i="1" dirty="0" smtClean="0">
              <a:latin typeface="Arial" charset="0"/>
              <a:ea typeface="Arial Unicode MS" pitchFamily="34" charset="-128"/>
              <a:cs typeface="Arial" charset="0"/>
            </a:endParaRPr>
          </a:p>
          <a:p>
            <a:pPr marL="1525588" indent="6350" eaLnBrk="1" hangingPunct="1">
              <a:lnSpc>
                <a:spcPct val="90000"/>
              </a:lnSpc>
              <a:buFontTx/>
              <a:buNone/>
            </a:pPr>
            <a:endParaRPr lang="cs-CZ" altLang="cs-CZ" sz="2400" b="1" dirty="0" smtClean="0">
              <a:latin typeface="Arial" charset="0"/>
              <a:ea typeface="Arial Unicode MS" pitchFamily="34" charset="-128"/>
              <a:cs typeface="Arial" charset="0"/>
            </a:endParaRPr>
          </a:p>
          <a:p>
            <a:pPr marL="1525588" indent="6350" eaLnBrk="1" hangingPunct="1">
              <a:lnSpc>
                <a:spcPct val="90000"/>
              </a:lnSpc>
              <a:buFontTx/>
              <a:buNone/>
            </a:pPr>
            <a:r>
              <a:rPr lang="cs-CZ" altLang="cs-CZ" sz="2400" b="1" dirty="0" smtClean="0">
                <a:solidFill>
                  <a:srgbClr val="FFFF00"/>
                </a:solidFill>
                <a:latin typeface="Arial" charset="0"/>
                <a:ea typeface="Arial Unicode MS" pitchFamily="34" charset="-128"/>
                <a:cs typeface="Arial" charset="0"/>
              </a:rPr>
              <a:t>Rozsudek NSS 1 As 107/2011</a:t>
            </a:r>
            <a:r>
              <a:rPr lang="cs-CZ" altLang="cs-CZ" sz="2400" dirty="0" smtClean="0">
                <a:solidFill>
                  <a:srgbClr val="FFFF00"/>
                </a:solidFill>
                <a:latin typeface="Arial" charset="0"/>
                <a:ea typeface="Arial Unicode MS" pitchFamily="34" charset="-128"/>
                <a:cs typeface="Arial" charset="0"/>
              </a:rPr>
              <a:t> </a:t>
            </a:r>
            <a:r>
              <a:rPr lang="cs-CZ" altLang="cs-CZ" sz="2400" dirty="0" smtClean="0">
                <a:latin typeface="Arial" charset="0"/>
                <a:ea typeface="Arial Unicode MS" pitchFamily="34" charset="-128"/>
                <a:cs typeface="Arial" charset="0"/>
              </a:rPr>
              <a:t>(2493/2012 Sb. NSS) – zápis z porady metodiků FŘ a MF:</a:t>
            </a:r>
          </a:p>
          <a:p>
            <a:pPr marL="1525588" indent="6350" eaLnBrk="1" hangingPunct="1">
              <a:lnSpc>
                <a:spcPct val="90000"/>
              </a:lnSpc>
              <a:spcBef>
                <a:spcPts val="1200"/>
              </a:spcBef>
              <a:buFontTx/>
              <a:buNone/>
            </a:pPr>
            <a:r>
              <a:rPr lang="cs-CZ" altLang="cs-CZ" sz="2400" i="1" dirty="0" smtClean="0">
                <a:latin typeface="Arial" charset="0"/>
                <a:ea typeface="Arial Unicode MS" pitchFamily="34" charset="-128"/>
                <a:cs typeface="Arial" charset="0"/>
              </a:rPr>
              <a:t>Výluka v § 2 odst. 4 InfZ se týká pouze názorů povinného subjektu, které dosud nebyly formálně zaujaty. Nedopadá na případy, kdy jeho názory již byly zachyceny na jakýkoliv nosič.</a:t>
            </a:r>
          </a:p>
        </p:txBody>
      </p:sp>
      <p:pic>
        <p:nvPicPr>
          <p:cNvPr id="68612" name="Picture 4" descr="sbirka_2004_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1412875"/>
            <a:ext cx="1366837" cy="179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3" name="Picture 4" descr="sbirka_2004_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3388" y="3960813"/>
            <a:ext cx="1401762" cy="184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cut/>
    <p:sndAc>
      <p:stSnd>
        <p:snd r:embed="rId2" name="arrow.wav"/>
      </p:stSnd>
    </p:sndAc>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457200" y="117475"/>
            <a:ext cx="8229600" cy="1008063"/>
          </a:xfrm>
        </p:spPr>
        <p:txBody>
          <a:bodyPr/>
          <a:lstStyle/>
          <a:p>
            <a:pPr eaLnBrk="1" hangingPunct="1"/>
            <a:r>
              <a:rPr lang="cs-CZ" altLang="cs-CZ" sz="4000" b="1" smtClean="0">
                <a:solidFill>
                  <a:srgbClr val="CC0000"/>
                </a:solidFill>
                <a:latin typeface="Arial" charset="0"/>
                <a:cs typeface="Arial" charset="0"/>
              </a:rPr>
              <a:t>Vytváření nových informací</a:t>
            </a:r>
          </a:p>
        </p:txBody>
      </p:sp>
      <p:sp>
        <p:nvSpPr>
          <p:cNvPr id="372739" name="Rectangle 3"/>
          <p:cNvSpPr>
            <a:spLocks noChangeArrowheads="1"/>
          </p:cNvSpPr>
          <p:nvPr/>
        </p:nvSpPr>
        <p:spPr bwMode="auto">
          <a:xfrm>
            <a:off x="539750" y="2757488"/>
            <a:ext cx="8208963"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defRPr/>
            </a:pPr>
            <a:r>
              <a:rPr lang="cs-CZ" sz="2400" i="1" dirty="0">
                <a:solidFill>
                  <a:schemeClr val="tx1"/>
                </a:solidFill>
                <a:cs typeface="+mn-cs"/>
              </a:rPr>
              <a:t>§ 2 odst. 4 InfZ je třeba vykládat dle účelu, jímž je bránit povinné subjekty před žádostmi o informace, jíž povinný subjekt nedisponuje a není povinen jí disponovat.</a:t>
            </a:r>
          </a:p>
          <a:p>
            <a:pPr algn="l">
              <a:defRPr/>
            </a:pPr>
            <a:endParaRPr lang="cs-CZ" sz="2400" i="1" dirty="0">
              <a:solidFill>
                <a:schemeClr val="tx1"/>
              </a:solidFill>
              <a:cs typeface="+mn-cs"/>
            </a:endParaRPr>
          </a:p>
          <a:p>
            <a:pPr algn="l">
              <a:defRPr/>
            </a:pPr>
            <a:r>
              <a:rPr lang="cs-CZ" sz="2400" i="1" dirty="0">
                <a:solidFill>
                  <a:schemeClr val="tx1"/>
                </a:solidFill>
                <a:cs typeface="+mn-cs"/>
              </a:rPr>
              <a:t>Nerespektováním povinnosti disponovat požadovanými informacemi se nelze zbavit povinnosti je poskytovat; vytvářením takových informací by úřad pouze napravoval své dřívější pochybení.</a:t>
            </a:r>
          </a:p>
        </p:txBody>
      </p:sp>
      <p:sp>
        <p:nvSpPr>
          <p:cNvPr id="69636" name="Rectangle 4"/>
          <p:cNvSpPr>
            <a:spLocks noChangeArrowheads="1"/>
          </p:cNvSpPr>
          <p:nvPr/>
        </p:nvSpPr>
        <p:spPr bwMode="auto">
          <a:xfrm>
            <a:off x="539750" y="1358900"/>
            <a:ext cx="8280400" cy="1492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Arial Unicode MS" pitchFamily="34" charset="-128"/>
              </a:defRPr>
            </a:lvl1pPr>
            <a:lvl2pPr marL="742950" indent="-285750" algn="l" eaLnBrk="0" hangingPunct="0">
              <a:spcBef>
                <a:spcPct val="20000"/>
              </a:spcBef>
              <a:buChar char="–"/>
              <a:defRPr sz="2800">
                <a:solidFill>
                  <a:schemeClr val="tx1"/>
                </a:solidFill>
                <a:latin typeface="Arial Unicode MS" pitchFamily="34" charset="-128"/>
              </a:defRPr>
            </a:lvl2pPr>
            <a:lvl3pPr marL="1143000" indent="-228600" algn="l" eaLnBrk="0" hangingPunct="0">
              <a:spcBef>
                <a:spcPct val="20000"/>
              </a:spcBef>
              <a:buChar char="•"/>
              <a:defRPr sz="2400">
                <a:solidFill>
                  <a:schemeClr val="tx1"/>
                </a:solidFill>
                <a:latin typeface="Arial Unicode MS" pitchFamily="34" charset="-128"/>
              </a:defRPr>
            </a:lvl3pPr>
            <a:lvl4pPr marL="1600200" indent="-228600" algn="l" eaLnBrk="0" hangingPunct="0">
              <a:spcBef>
                <a:spcPct val="20000"/>
              </a:spcBef>
              <a:buChar char="–"/>
              <a:defRPr sz="2000">
                <a:solidFill>
                  <a:schemeClr val="tx1"/>
                </a:solidFill>
                <a:latin typeface="Arial Unicode MS" pitchFamily="34" charset="-128"/>
              </a:defRPr>
            </a:lvl4pPr>
            <a:lvl5pPr marL="2057400" indent="-228600" algn="l" eaLnBrk="0" hangingPunct="0">
              <a:spcBef>
                <a:spcPct val="20000"/>
              </a:spcBef>
              <a:buChar char="»"/>
              <a:defRPr sz="2000">
                <a:solidFill>
                  <a:schemeClr val="tx1"/>
                </a:solidFill>
                <a:latin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Arial Unicode MS" pitchFamily="34" charset="-128"/>
              </a:defRPr>
            </a:lvl9pPr>
          </a:lstStyle>
          <a:p>
            <a:pPr eaLnBrk="1" hangingPunct="1">
              <a:spcBef>
                <a:spcPct val="0"/>
              </a:spcBef>
              <a:buFontTx/>
              <a:buNone/>
            </a:pPr>
            <a:r>
              <a:rPr lang="cs-CZ" altLang="cs-CZ" sz="2600" b="1">
                <a:solidFill>
                  <a:srgbClr val="FFFF00"/>
                </a:solidFill>
              </a:rPr>
              <a:t>Rozsudek NSS</a:t>
            </a:r>
            <a:r>
              <a:rPr lang="cs-CZ" altLang="cs-CZ" sz="2600" b="1">
                <a:solidFill>
                  <a:srgbClr val="FFFF00"/>
                </a:solidFill>
                <a:latin typeface="Tahoma" pitchFamily="34" charset="0"/>
              </a:rPr>
              <a:t> z 9</a:t>
            </a:r>
            <a:r>
              <a:rPr lang="cs-CZ" altLang="cs-CZ" sz="2600" b="1">
                <a:solidFill>
                  <a:srgbClr val="FFFF00"/>
                </a:solidFill>
              </a:rPr>
              <a:t>. 2. 2012, 1 A</a:t>
            </a:r>
            <a:r>
              <a:rPr lang="cs-CZ" altLang="cs-CZ" sz="2600" b="1">
                <a:solidFill>
                  <a:srgbClr val="FFFF00"/>
                </a:solidFill>
                <a:latin typeface="Tahoma" pitchFamily="34" charset="0"/>
              </a:rPr>
              <a:t>s</a:t>
            </a:r>
            <a:r>
              <a:rPr lang="cs-CZ" altLang="cs-CZ" sz="2600" b="1">
                <a:solidFill>
                  <a:srgbClr val="FFFF00"/>
                </a:solidFill>
              </a:rPr>
              <a:t> 141/2011 (2635/2012 Sb. NSS)</a:t>
            </a:r>
          </a:p>
          <a:p>
            <a:pPr eaLnBrk="1" hangingPunct="1">
              <a:spcBef>
                <a:spcPts val="1800"/>
              </a:spcBef>
              <a:buFontTx/>
              <a:buNone/>
            </a:pPr>
            <a:r>
              <a:rPr lang="cs-CZ" altLang="cs-CZ" sz="2400"/>
              <a:t>Žadatel </a:t>
            </a:r>
            <a:r>
              <a:rPr lang="cs-CZ" altLang="cs-CZ" sz="2400">
                <a:latin typeface="Tahoma" pitchFamily="34" charset="0"/>
              </a:rPr>
              <a:t>proti Celnímu ředitelství Hradec Králové </a:t>
            </a:r>
          </a:p>
        </p:txBody>
      </p:sp>
    </p:spTree>
  </p:cSld>
  <p:clrMapOvr>
    <a:masterClrMapping/>
  </p:clrMapOvr>
  <p:transition spd="med">
    <p:cut/>
    <p:sndAc>
      <p:stSnd>
        <p:snd r:embed="rId2" name="arrow.wav"/>
      </p:stSnd>
    </p:sndAc>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312738" y="117475"/>
            <a:ext cx="8507412" cy="1008063"/>
          </a:xfrm>
        </p:spPr>
        <p:txBody>
          <a:bodyPr/>
          <a:lstStyle/>
          <a:p>
            <a:pPr eaLnBrk="1" hangingPunct="1"/>
            <a:r>
              <a:rPr lang="cs-CZ" altLang="cs-CZ" sz="3800" b="1" smtClean="0">
                <a:solidFill>
                  <a:srgbClr val="CC0000"/>
                </a:solidFill>
                <a:latin typeface="Arial" charset="0"/>
                <a:cs typeface="Arial" charset="0"/>
              </a:rPr>
              <a:t>Prohlášení politických představitelů</a:t>
            </a:r>
          </a:p>
        </p:txBody>
      </p:sp>
      <p:sp>
        <p:nvSpPr>
          <p:cNvPr id="372739" name="Rectangle 3"/>
          <p:cNvSpPr>
            <a:spLocks noChangeArrowheads="1"/>
          </p:cNvSpPr>
          <p:nvPr/>
        </p:nvSpPr>
        <p:spPr bwMode="auto">
          <a:xfrm>
            <a:off x="539750" y="2752725"/>
            <a:ext cx="8208963" cy="290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defRPr/>
            </a:pPr>
            <a:r>
              <a:rPr lang="cs-CZ" sz="2400" i="1" dirty="0">
                <a:solidFill>
                  <a:schemeClr val="tx1"/>
                </a:solidFill>
                <a:cs typeface="+mn-cs"/>
              </a:rPr>
              <a:t>Není povinností povinných subjektů jakkoliv blíže a podrobněji vysvětlovat či odůvodňovat závěry, tvrzení, stanoviska či názory svých představitelů (§ 2/4 InfZ).</a:t>
            </a:r>
          </a:p>
          <a:p>
            <a:pPr algn="l">
              <a:spcBef>
                <a:spcPts val="1800"/>
              </a:spcBef>
              <a:defRPr/>
            </a:pPr>
            <a:r>
              <a:rPr lang="cs-CZ" sz="2400" i="1" dirty="0">
                <a:solidFill>
                  <a:schemeClr val="tx1"/>
                </a:solidFill>
                <a:cs typeface="+mn-cs"/>
              </a:rPr>
              <a:t>Pokud však mají k dispozici dokumenty, které s těmito závěry, tvrzeními, stanovisky či názory souvisí, je třeba, aby je povinné subjekty k žádosti poskytly, nebrání-li tomu jiný zákonem daný důvod.</a:t>
            </a:r>
          </a:p>
        </p:txBody>
      </p:sp>
      <p:sp>
        <p:nvSpPr>
          <p:cNvPr id="70660" name="Rectangle 4"/>
          <p:cNvSpPr>
            <a:spLocks noChangeArrowheads="1"/>
          </p:cNvSpPr>
          <p:nvPr/>
        </p:nvSpPr>
        <p:spPr bwMode="auto">
          <a:xfrm>
            <a:off x="539750" y="1358900"/>
            <a:ext cx="8280400" cy="109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Arial Unicode MS" pitchFamily="34" charset="-128"/>
              </a:defRPr>
            </a:lvl1pPr>
            <a:lvl2pPr marL="742950" indent="-285750" algn="l" eaLnBrk="0" hangingPunct="0">
              <a:spcBef>
                <a:spcPct val="20000"/>
              </a:spcBef>
              <a:buChar char="–"/>
              <a:defRPr sz="2800">
                <a:solidFill>
                  <a:schemeClr val="tx1"/>
                </a:solidFill>
                <a:latin typeface="Arial Unicode MS" pitchFamily="34" charset="-128"/>
              </a:defRPr>
            </a:lvl2pPr>
            <a:lvl3pPr marL="1143000" indent="-228600" algn="l" eaLnBrk="0" hangingPunct="0">
              <a:spcBef>
                <a:spcPct val="20000"/>
              </a:spcBef>
              <a:buChar char="•"/>
              <a:defRPr sz="2400">
                <a:solidFill>
                  <a:schemeClr val="tx1"/>
                </a:solidFill>
                <a:latin typeface="Arial Unicode MS" pitchFamily="34" charset="-128"/>
              </a:defRPr>
            </a:lvl3pPr>
            <a:lvl4pPr marL="1600200" indent="-228600" algn="l" eaLnBrk="0" hangingPunct="0">
              <a:spcBef>
                <a:spcPct val="20000"/>
              </a:spcBef>
              <a:buChar char="–"/>
              <a:defRPr sz="2000">
                <a:solidFill>
                  <a:schemeClr val="tx1"/>
                </a:solidFill>
                <a:latin typeface="Arial Unicode MS" pitchFamily="34" charset="-128"/>
              </a:defRPr>
            </a:lvl4pPr>
            <a:lvl5pPr marL="2057400" indent="-228600" algn="l" eaLnBrk="0" hangingPunct="0">
              <a:spcBef>
                <a:spcPct val="20000"/>
              </a:spcBef>
              <a:buChar char="»"/>
              <a:defRPr sz="2000">
                <a:solidFill>
                  <a:schemeClr val="tx1"/>
                </a:solidFill>
                <a:latin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Arial Unicode MS" pitchFamily="34" charset="-128"/>
              </a:defRPr>
            </a:lvl9pPr>
          </a:lstStyle>
          <a:p>
            <a:pPr eaLnBrk="1" hangingPunct="1">
              <a:spcBef>
                <a:spcPct val="0"/>
              </a:spcBef>
              <a:buFontTx/>
              <a:buNone/>
            </a:pPr>
            <a:r>
              <a:rPr lang="cs-CZ" altLang="cs-CZ" sz="2600" b="1">
                <a:solidFill>
                  <a:srgbClr val="FFFF00"/>
                </a:solidFill>
              </a:rPr>
              <a:t>Rozsudek NSS</a:t>
            </a:r>
            <a:r>
              <a:rPr lang="cs-CZ" altLang="cs-CZ" sz="2600" b="1">
                <a:solidFill>
                  <a:srgbClr val="FFFF00"/>
                </a:solidFill>
                <a:latin typeface="Tahoma" pitchFamily="34" charset="0"/>
              </a:rPr>
              <a:t> z 22</a:t>
            </a:r>
            <a:r>
              <a:rPr lang="cs-CZ" altLang="cs-CZ" sz="2600" b="1">
                <a:solidFill>
                  <a:srgbClr val="FFFF00"/>
                </a:solidFill>
              </a:rPr>
              <a:t>. 9. 2010, 14A</a:t>
            </a:r>
            <a:r>
              <a:rPr lang="cs-CZ" altLang="cs-CZ" sz="2600" b="1">
                <a:solidFill>
                  <a:srgbClr val="FFFF00"/>
                </a:solidFill>
                <a:latin typeface="Tahoma" pitchFamily="34" charset="0"/>
              </a:rPr>
              <a:t>s</a:t>
            </a:r>
            <a:r>
              <a:rPr lang="cs-CZ" altLang="cs-CZ" sz="2600" b="1">
                <a:solidFill>
                  <a:srgbClr val="FFFF00"/>
                </a:solidFill>
              </a:rPr>
              <a:t> 23/2010</a:t>
            </a:r>
          </a:p>
          <a:p>
            <a:pPr eaLnBrk="1" hangingPunct="1">
              <a:spcBef>
                <a:spcPts val="1800"/>
              </a:spcBef>
              <a:buFontTx/>
              <a:buNone/>
            </a:pPr>
            <a:r>
              <a:rPr lang="cs-CZ" altLang="cs-CZ" sz="2400"/>
              <a:t>Žadatel </a:t>
            </a:r>
            <a:r>
              <a:rPr lang="cs-CZ" altLang="cs-CZ" sz="2400">
                <a:latin typeface="Tahoma" pitchFamily="34" charset="0"/>
              </a:rPr>
              <a:t>proti MMR </a:t>
            </a:r>
          </a:p>
        </p:txBody>
      </p:sp>
    </p:spTree>
  </p:cSld>
  <p:clrMapOvr>
    <a:masterClrMapping/>
  </p:clrMapOvr>
  <p:transition spd="med">
    <p:cut/>
    <p:sndAc>
      <p:stSnd>
        <p:snd r:embed="rId2" name="arrow.wav"/>
      </p:stSnd>
    </p:sndAc>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250825" y="44450"/>
            <a:ext cx="8686800" cy="1296988"/>
          </a:xfrm>
        </p:spPr>
        <p:txBody>
          <a:bodyPr/>
          <a:lstStyle/>
          <a:p>
            <a:pPr eaLnBrk="1" hangingPunct="1">
              <a:spcAft>
                <a:spcPct val="25000"/>
              </a:spcAft>
            </a:pPr>
            <a:r>
              <a:rPr lang="cs-CZ" altLang="cs-CZ" sz="3600" b="1" dirty="0" smtClean="0">
                <a:solidFill>
                  <a:srgbClr val="CC0000"/>
                </a:solidFill>
                <a:latin typeface="Arial" charset="0"/>
                <a:cs typeface="Arial" charset="0"/>
              </a:rPr>
              <a:t>Ústavní princip ochrany informací</a:t>
            </a:r>
            <a:endParaRPr lang="cs-CZ" altLang="cs-CZ" sz="3000" b="1" dirty="0" smtClean="0">
              <a:solidFill>
                <a:srgbClr val="FFFF00"/>
              </a:solidFill>
              <a:latin typeface="Arial" charset="0"/>
              <a:cs typeface="Arial" charset="0"/>
            </a:endParaRPr>
          </a:p>
        </p:txBody>
      </p:sp>
      <p:sp>
        <p:nvSpPr>
          <p:cNvPr id="12291" name="Rectangle 3"/>
          <p:cNvSpPr>
            <a:spLocks noGrp="1" noChangeArrowheads="1"/>
          </p:cNvSpPr>
          <p:nvPr>
            <p:ph type="body" idx="1"/>
          </p:nvPr>
        </p:nvSpPr>
        <p:spPr>
          <a:xfrm>
            <a:off x="395288" y="1341438"/>
            <a:ext cx="8435975" cy="5111750"/>
          </a:xfrm>
          <a:ln>
            <a:miter lim="800000"/>
            <a:headEnd/>
            <a:tailEnd/>
          </a:ln>
        </p:spPr>
        <p:txBody>
          <a:bodyPr/>
          <a:lstStyle/>
          <a:p>
            <a:pPr eaLnBrk="1" hangingPunct="1">
              <a:buFontTx/>
              <a:buNone/>
              <a:defRPr/>
            </a:pPr>
            <a:r>
              <a:rPr lang="cs-CZ" sz="2400" b="1" dirty="0" smtClean="0">
                <a:solidFill>
                  <a:srgbClr val="FFFF00"/>
                </a:solidFill>
                <a:latin typeface="Arial" pitchFamily="34" charset="0"/>
                <a:cs typeface="Arial" pitchFamily="34" charset="0"/>
              </a:rPr>
              <a:t>Listina základních práv a svobod </a:t>
            </a:r>
          </a:p>
          <a:p>
            <a:pPr marL="0" indent="0" eaLnBrk="1" hangingPunct="1">
              <a:spcBef>
                <a:spcPts val="3000"/>
              </a:spcBef>
              <a:buFontTx/>
              <a:buNone/>
              <a:defRPr/>
            </a:pPr>
            <a:r>
              <a:rPr lang="cs-CZ" sz="2200" b="1" i="1" dirty="0" smtClean="0">
                <a:latin typeface="Arial" pitchFamily="34" charset="0"/>
                <a:cs typeface="Arial" pitchFamily="34" charset="0"/>
              </a:rPr>
              <a:t>Čl. 7 </a:t>
            </a:r>
            <a:r>
              <a:rPr lang="cs-CZ" sz="2200" i="1" dirty="0" smtClean="0">
                <a:latin typeface="Arial" pitchFamily="34" charset="0"/>
                <a:cs typeface="Arial" pitchFamily="34" charset="0"/>
              </a:rPr>
              <a:t>Nedotknutelnost osoby a jejího soukromí je zaručena. Omezena může být jen v případech stanovených zákonem.</a:t>
            </a:r>
          </a:p>
          <a:p>
            <a:pPr marL="0" indent="0" eaLnBrk="1" hangingPunct="1">
              <a:spcBef>
                <a:spcPts val="1800"/>
              </a:spcBef>
              <a:buFontTx/>
              <a:buNone/>
              <a:defRPr/>
            </a:pPr>
            <a:r>
              <a:rPr lang="cs-CZ" sz="2200" b="1" i="1" dirty="0" smtClean="0">
                <a:latin typeface="Arial" pitchFamily="34" charset="0"/>
                <a:cs typeface="Arial" pitchFamily="34" charset="0"/>
              </a:rPr>
              <a:t>Čl.10 </a:t>
            </a:r>
            <a:r>
              <a:rPr lang="cs-CZ" sz="2200" i="1" dirty="0" smtClean="0">
                <a:latin typeface="Arial" pitchFamily="34" charset="0"/>
                <a:cs typeface="Arial" pitchFamily="34" charset="0"/>
              </a:rPr>
              <a:t>Každý má právo na ochranu před neoprávněným shromaž-ďováním, zveřejňováním nebo zneužíváním údajů o své osobě.</a:t>
            </a:r>
          </a:p>
          <a:p>
            <a:pPr eaLnBrk="1" hangingPunct="1">
              <a:spcBef>
                <a:spcPts val="1200"/>
              </a:spcBef>
              <a:buFontTx/>
              <a:buNone/>
              <a:defRPr/>
            </a:pPr>
            <a:r>
              <a:rPr lang="cs-CZ" sz="2200" b="1" i="1" dirty="0" smtClean="0">
                <a:solidFill>
                  <a:srgbClr val="FFFF00"/>
                </a:solidFill>
                <a:latin typeface="Arial" pitchFamily="34" charset="0"/>
                <a:ea typeface="Arial Unicode MS" pitchFamily="34" charset="-128"/>
                <a:cs typeface="Arial" pitchFamily="34" charset="0"/>
              </a:rPr>
              <a:t>    → 	</a:t>
            </a:r>
            <a:r>
              <a:rPr lang="cs-CZ" sz="2200" b="1" dirty="0" smtClean="0">
                <a:solidFill>
                  <a:srgbClr val="FFFF00"/>
                </a:solidFill>
                <a:latin typeface="Arial" pitchFamily="34" charset="0"/>
                <a:ea typeface="Arial Unicode MS" pitchFamily="34" charset="-128"/>
                <a:cs typeface="Arial" pitchFamily="34" charset="0"/>
              </a:rPr>
              <a:t>Ochrana osobnostních práv</a:t>
            </a:r>
            <a:endParaRPr lang="cs-CZ" sz="2200" b="1" dirty="0" smtClean="0">
              <a:solidFill>
                <a:srgbClr val="FFFF00"/>
              </a:solidFill>
              <a:latin typeface="Arial" pitchFamily="34" charset="0"/>
              <a:cs typeface="Arial" pitchFamily="34" charset="0"/>
            </a:endParaRPr>
          </a:p>
          <a:p>
            <a:pPr eaLnBrk="1" hangingPunct="1">
              <a:buFontTx/>
              <a:buNone/>
              <a:defRPr/>
            </a:pPr>
            <a:r>
              <a:rPr lang="cs-CZ" sz="2200" dirty="0" smtClean="0">
                <a:latin typeface="Arial" pitchFamily="34" charset="0"/>
                <a:cs typeface="Arial" pitchFamily="34" charset="0"/>
              </a:rPr>
              <a:t>  </a:t>
            </a:r>
          </a:p>
          <a:p>
            <a:pPr eaLnBrk="1" hangingPunct="1">
              <a:spcBef>
                <a:spcPts val="1200"/>
              </a:spcBef>
              <a:buFontTx/>
              <a:buNone/>
              <a:defRPr/>
            </a:pPr>
            <a:r>
              <a:rPr lang="cs-CZ" sz="2200" b="1" i="1" dirty="0" smtClean="0">
                <a:latin typeface="Arial" pitchFamily="34" charset="0"/>
                <a:cs typeface="Arial" pitchFamily="34" charset="0"/>
              </a:rPr>
              <a:t>Čl. 11</a:t>
            </a:r>
            <a:r>
              <a:rPr lang="cs-CZ" sz="2200" i="1" dirty="0" smtClean="0">
                <a:latin typeface="Arial" pitchFamily="34" charset="0"/>
                <a:cs typeface="Arial" pitchFamily="34" charset="0"/>
              </a:rPr>
              <a:t> Každý má právo vlastnit majetek. Vlastnické právo všech vlastníků má stejný zákonný obsah a ochranu.</a:t>
            </a:r>
          </a:p>
          <a:p>
            <a:pPr eaLnBrk="1" hangingPunct="1">
              <a:spcBef>
                <a:spcPts val="1200"/>
              </a:spcBef>
              <a:buFontTx/>
              <a:buNone/>
              <a:defRPr/>
            </a:pPr>
            <a:r>
              <a:rPr lang="cs-CZ" sz="2200" b="1" i="1" dirty="0" smtClean="0">
                <a:solidFill>
                  <a:srgbClr val="FFFF00"/>
                </a:solidFill>
                <a:latin typeface="Arial" pitchFamily="34" charset="0"/>
                <a:ea typeface="Arial Unicode MS" pitchFamily="34" charset="-128"/>
                <a:cs typeface="Arial" pitchFamily="34" charset="0"/>
              </a:rPr>
              <a:t>    → 	</a:t>
            </a:r>
            <a:r>
              <a:rPr lang="cs-CZ" sz="2200" b="1" dirty="0" smtClean="0">
                <a:solidFill>
                  <a:srgbClr val="FFFF00"/>
                </a:solidFill>
                <a:latin typeface="Arial" pitchFamily="34" charset="0"/>
                <a:ea typeface="Arial Unicode MS" pitchFamily="34" charset="-128"/>
                <a:cs typeface="Arial" pitchFamily="34" charset="0"/>
              </a:rPr>
              <a:t>Ochrana majetkových práv</a:t>
            </a:r>
          </a:p>
          <a:p>
            <a:pPr eaLnBrk="1" hangingPunct="1">
              <a:buFontTx/>
              <a:buNone/>
              <a:defRPr/>
            </a:pPr>
            <a:endParaRPr lang="cs-CZ" sz="2200" dirty="0" smtClean="0">
              <a:latin typeface="Arial" pitchFamily="34" charset="0"/>
              <a:ea typeface="Arial Unicode MS" pitchFamily="34" charset="-128"/>
              <a:cs typeface="Arial" pitchFamily="34" charset="0"/>
            </a:endParaRPr>
          </a:p>
        </p:txBody>
      </p:sp>
    </p:spTree>
  </p:cSld>
  <p:clrMapOvr>
    <a:masterClrMapping/>
  </p:clrMapOvr>
  <p:transition spd="med">
    <p:cut/>
    <p:sndAc>
      <p:stSnd>
        <p:snd r:embed="rId2" name="arrow.wav"/>
      </p:stSnd>
    </p:sndAc>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457200" y="117475"/>
            <a:ext cx="8229600" cy="1008063"/>
          </a:xfrm>
        </p:spPr>
        <p:txBody>
          <a:bodyPr/>
          <a:lstStyle/>
          <a:p>
            <a:pPr eaLnBrk="1" hangingPunct="1"/>
            <a:r>
              <a:rPr lang="en-US" altLang="cs-CZ" sz="4000" b="1" smtClean="0">
                <a:solidFill>
                  <a:srgbClr val="CC0000"/>
                </a:solidFill>
                <a:latin typeface="Arial" charset="0"/>
                <a:cs typeface="Arial" charset="0"/>
              </a:rPr>
              <a:t>Judikatura k</a:t>
            </a:r>
            <a:r>
              <a:rPr lang="cs-CZ" altLang="cs-CZ" sz="4000" b="1" smtClean="0">
                <a:solidFill>
                  <a:srgbClr val="CC0000"/>
                </a:solidFill>
                <a:latin typeface="Arial" charset="0"/>
                <a:cs typeface="Arial" charset="0"/>
              </a:rPr>
              <a:t> veřejným zakázkám</a:t>
            </a:r>
          </a:p>
        </p:txBody>
      </p:sp>
      <p:sp>
        <p:nvSpPr>
          <p:cNvPr id="372739" name="Rectangle 3"/>
          <p:cNvSpPr>
            <a:spLocks noChangeArrowheads="1"/>
          </p:cNvSpPr>
          <p:nvPr/>
        </p:nvSpPr>
        <p:spPr bwMode="auto">
          <a:xfrm>
            <a:off x="539750" y="3284984"/>
            <a:ext cx="8208963" cy="28058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defRPr/>
            </a:pPr>
            <a:r>
              <a:rPr lang="cs-CZ" sz="2400" b="1" i="1" u="sng" dirty="0">
                <a:solidFill>
                  <a:schemeClr val="tx1"/>
                </a:solidFill>
                <a:cs typeface="+mn-cs"/>
              </a:rPr>
              <a:t>Zpráva o posouzení a hodnocení nabídek</a:t>
            </a:r>
            <a:r>
              <a:rPr lang="cs-CZ" sz="2400" b="1" i="1" dirty="0">
                <a:solidFill>
                  <a:schemeClr val="tx1"/>
                </a:solidFill>
                <a:cs typeface="+mn-cs"/>
              </a:rPr>
              <a:t> </a:t>
            </a:r>
            <a:r>
              <a:rPr lang="cs-CZ" sz="2400" i="1" dirty="0">
                <a:solidFill>
                  <a:schemeClr val="tx1"/>
                </a:solidFill>
                <a:cs typeface="+mn-cs"/>
              </a:rPr>
              <a:t>není názorem povinného subjektu, nýbrž podkladem pro výběr nejvhodnější nabídky. Zpráva představuje výstup určité etapy činnosti povinného subjektu, který musel být v průběhu zadávacího řízení vytvořen, objektivně existuje     a povinný subjekt ho má k dispozici. </a:t>
            </a:r>
            <a:r>
              <a:rPr lang="cs-CZ" sz="2400" dirty="0">
                <a:solidFill>
                  <a:srgbClr val="FFFF00"/>
                </a:solidFill>
                <a:latin typeface="Arial" panose="020B0604020202020204" pitchFamily="34" charset="0"/>
                <a:cs typeface="Arial" panose="020B0604020202020204" pitchFamily="34" charset="0"/>
              </a:rPr>
              <a:t>→ nutno poskytnout</a:t>
            </a:r>
            <a:r>
              <a:rPr lang="cs-CZ" sz="2400" dirty="0" smtClean="0">
                <a:solidFill>
                  <a:srgbClr val="FFFF00"/>
                </a:solidFill>
                <a:latin typeface="Arial" panose="020B0604020202020204" pitchFamily="34" charset="0"/>
                <a:cs typeface="Arial" panose="020B0604020202020204" pitchFamily="34" charset="0"/>
              </a:rPr>
              <a:t>!</a:t>
            </a:r>
          </a:p>
          <a:p>
            <a:pPr algn="l">
              <a:spcBef>
                <a:spcPts val="1000"/>
              </a:spcBef>
              <a:defRPr/>
            </a:pPr>
            <a:r>
              <a:rPr lang="cs-CZ" sz="2400" i="1" dirty="0">
                <a:solidFill>
                  <a:schemeClr val="tx1"/>
                </a:solidFill>
              </a:rPr>
              <a:t>Vyhodnocení získaných informací je </a:t>
            </a:r>
            <a:r>
              <a:rPr lang="cs-CZ" sz="2400" i="1" dirty="0" smtClean="0">
                <a:solidFill>
                  <a:schemeClr val="tx1"/>
                </a:solidFill>
              </a:rPr>
              <a:t>na žadateli.</a:t>
            </a:r>
            <a:endParaRPr lang="cs-CZ" sz="2400" dirty="0">
              <a:solidFill>
                <a:srgbClr val="FFFF00"/>
              </a:solidFill>
              <a:latin typeface="Arial" panose="020B0604020202020204" pitchFamily="34" charset="0"/>
              <a:cs typeface="Arial" panose="020B0604020202020204" pitchFamily="34" charset="0"/>
            </a:endParaRPr>
          </a:p>
        </p:txBody>
      </p:sp>
      <p:sp>
        <p:nvSpPr>
          <p:cNvPr id="71684" name="Rectangle 4"/>
          <p:cNvSpPr>
            <a:spLocks noChangeArrowheads="1"/>
          </p:cNvSpPr>
          <p:nvPr/>
        </p:nvSpPr>
        <p:spPr bwMode="auto">
          <a:xfrm>
            <a:off x="2268538" y="1268760"/>
            <a:ext cx="6551612"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Arial Unicode MS" pitchFamily="34" charset="-128"/>
              </a:defRPr>
            </a:lvl1pPr>
            <a:lvl2pPr marL="742950" indent="-285750" algn="l" eaLnBrk="0" hangingPunct="0">
              <a:spcBef>
                <a:spcPct val="20000"/>
              </a:spcBef>
              <a:buChar char="–"/>
              <a:defRPr sz="2800">
                <a:solidFill>
                  <a:schemeClr val="tx1"/>
                </a:solidFill>
                <a:latin typeface="Arial Unicode MS" pitchFamily="34" charset="-128"/>
              </a:defRPr>
            </a:lvl2pPr>
            <a:lvl3pPr marL="1143000" indent="-228600" algn="l" eaLnBrk="0" hangingPunct="0">
              <a:spcBef>
                <a:spcPct val="20000"/>
              </a:spcBef>
              <a:buChar char="•"/>
              <a:defRPr sz="2400">
                <a:solidFill>
                  <a:schemeClr val="tx1"/>
                </a:solidFill>
                <a:latin typeface="Arial Unicode MS" pitchFamily="34" charset="-128"/>
              </a:defRPr>
            </a:lvl3pPr>
            <a:lvl4pPr marL="1600200" indent="-228600" algn="l" eaLnBrk="0" hangingPunct="0">
              <a:spcBef>
                <a:spcPct val="20000"/>
              </a:spcBef>
              <a:buChar char="–"/>
              <a:defRPr sz="2000">
                <a:solidFill>
                  <a:schemeClr val="tx1"/>
                </a:solidFill>
                <a:latin typeface="Arial Unicode MS" pitchFamily="34" charset="-128"/>
              </a:defRPr>
            </a:lvl4pPr>
            <a:lvl5pPr marL="2057400" indent="-228600" algn="l" eaLnBrk="0" hangingPunct="0">
              <a:spcBef>
                <a:spcPct val="20000"/>
              </a:spcBef>
              <a:buChar char="»"/>
              <a:defRPr sz="2000">
                <a:solidFill>
                  <a:schemeClr val="tx1"/>
                </a:solidFill>
                <a:latin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Arial Unicode MS" pitchFamily="34" charset="-128"/>
              </a:defRPr>
            </a:lvl9pPr>
          </a:lstStyle>
          <a:p>
            <a:pPr eaLnBrk="1" hangingPunct="1">
              <a:spcBef>
                <a:spcPct val="0"/>
              </a:spcBef>
              <a:buFontTx/>
              <a:buNone/>
            </a:pPr>
            <a:r>
              <a:rPr lang="cs-CZ" altLang="cs-CZ" sz="2400" b="1" dirty="0">
                <a:solidFill>
                  <a:srgbClr val="FFFF00"/>
                </a:solidFill>
              </a:rPr>
              <a:t>Rozsudek NSS</a:t>
            </a:r>
            <a:r>
              <a:rPr lang="cs-CZ" altLang="cs-CZ" sz="2400" b="1" dirty="0">
                <a:solidFill>
                  <a:srgbClr val="FFFF00"/>
                </a:solidFill>
                <a:latin typeface="Tahoma" pitchFamily="34" charset="0"/>
              </a:rPr>
              <a:t> z </a:t>
            </a:r>
            <a:r>
              <a:rPr lang="cs-CZ" altLang="cs-CZ" sz="2400" b="1" dirty="0">
                <a:solidFill>
                  <a:srgbClr val="FFFF00"/>
                </a:solidFill>
              </a:rPr>
              <a:t>17. 6. 2010, 1 A</a:t>
            </a:r>
            <a:r>
              <a:rPr lang="cs-CZ" altLang="cs-CZ" sz="2400" b="1" dirty="0">
                <a:solidFill>
                  <a:srgbClr val="FFFF00"/>
                </a:solidFill>
                <a:latin typeface="Tahoma" pitchFamily="34" charset="0"/>
              </a:rPr>
              <a:t>s</a:t>
            </a:r>
            <a:r>
              <a:rPr lang="cs-CZ" altLang="cs-CZ" sz="2400" b="1" dirty="0">
                <a:solidFill>
                  <a:srgbClr val="FFFF00"/>
                </a:solidFill>
              </a:rPr>
              <a:t> 28/2010</a:t>
            </a:r>
          </a:p>
          <a:p>
            <a:pPr eaLnBrk="1" hangingPunct="1">
              <a:spcBef>
                <a:spcPct val="0"/>
              </a:spcBef>
              <a:buFontTx/>
              <a:buNone/>
            </a:pPr>
            <a:r>
              <a:rPr lang="cs-CZ" altLang="cs-CZ" sz="2400" dirty="0">
                <a:solidFill>
                  <a:srgbClr val="FFFF00"/>
                </a:solidFill>
              </a:rPr>
              <a:t>(</a:t>
            </a:r>
            <a:r>
              <a:rPr lang="cs-CZ" altLang="cs-CZ" sz="2400" dirty="0">
                <a:solidFill>
                  <a:srgbClr val="FFFF00"/>
                </a:solidFill>
                <a:latin typeface="Arial" charset="0"/>
              </a:rPr>
              <a:t>2128/2010 Sb. NSS)</a:t>
            </a:r>
            <a:endParaRPr lang="cs-CZ" altLang="cs-CZ" sz="2400" dirty="0">
              <a:solidFill>
                <a:srgbClr val="FFFF00"/>
              </a:solidFill>
            </a:endParaRPr>
          </a:p>
          <a:p>
            <a:pPr eaLnBrk="1" hangingPunct="1">
              <a:spcBef>
                <a:spcPts val="1800"/>
              </a:spcBef>
              <a:buFontTx/>
              <a:buNone/>
            </a:pPr>
            <a:r>
              <a:rPr lang="cs-CZ" altLang="cs-CZ" sz="2400" dirty="0"/>
              <a:t>Žadatel </a:t>
            </a:r>
            <a:r>
              <a:rPr lang="cs-CZ" altLang="cs-CZ" sz="2400" dirty="0">
                <a:latin typeface="Tahoma" pitchFamily="34" charset="0"/>
              </a:rPr>
              <a:t>proti Technické správě komunikací hl. města Prahy</a:t>
            </a:r>
          </a:p>
        </p:txBody>
      </p:sp>
      <p:pic>
        <p:nvPicPr>
          <p:cNvPr id="71685" name="Picture 5" descr="sbirka_2004_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268164"/>
            <a:ext cx="1312863" cy="172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cut/>
    <p:sndAc>
      <p:stSnd>
        <p:snd r:embed="rId2" name="arrow.wav"/>
      </p:stSnd>
    </p:sndAc>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9"/>
          <p:cNvSpPr>
            <a:spLocks noGrp="1" noChangeArrowheads="1"/>
          </p:cNvSpPr>
          <p:nvPr>
            <p:ph type="title"/>
          </p:nvPr>
        </p:nvSpPr>
        <p:spPr>
          <a:xfrm>
            <a:off x="611188" y="908050"/>
            <a:ext cx="7777162" cy="4968875"/>
          </a:xfrm>
        </p:spPr>
        <p:txBody>
          <a:bodyPr/>
          <a:lstStyle/>
          <a:p>
            <a:pPr algn="l" eaLnBrk="1" hangingPunct="1">
              <a:lnSpc>
                <a:spcPct val="110000"/>
              </a:lnSpc>
              <a:spcBef>
                <a:spcPts val="1200"/>
              </a:spcBef>
            </a:pPr>
            <a:r>
              <a:rPr lang="cs-CZ" altLang="cs-CZ" sz="2600" u="sng" smtClean="0">
                <a:latin typeface="Arial" charset="0"/>
                <a:cs typeface="Arial" charset="0"/>
              </a:rPr>
              <a:t>(1) </a:t>
            </a:r>
            <a:r>
              <a:rPr lang="cs-CZ" altLang="cs-CZ" sz="2600" b="1" u="sng" smtClean="0">
                <a:latin typeface="Arial" charset="0"/>
                <a:cs typeface="Arial" charset="0"/>
              </a:rPr>
              <a:t>Žadatelem</a:t>
            </a:r>
            <a:r>
              <a:rPr lang="cs-CZ" altLang="cs-CZ" sz="2600" smtClean="0">
                <a:latin typeface="Arial" charset="0"/>
                <a:cs typeface="Arial" charset="0"/>
              </a:rPr>
              <a:t> pro účel tohoto zákona je každá</a:t>
            </a:r>
            <a:r>
              <a:rPr lang="cs-CZ" altLang="cs-CZ" sz="2600" u="sng" smtClean="0">
                <a:latin typeface="Arial" charset="0"/>
                <a:cs typeface="Arial" charset="0"/>
              </a:rPr>
              <a:t/>
            </a:r>
            <a:br>
              <a:rPr lang="cs-CZ" altLang="cs-CZ" sz="2600" u="sng" smtClean="0">
                <a:latin typeface="Arial" charset="0"/>
                <a:cs typeface="Arial" charset="0"/>
              </a:rPr>
            </a:br>
            <a:r>
              <a:rPr lang="cs-CZ" altLang="cs-CZ" sz="2600" smtClean="0">
                <a:latin typeface="Arial" charset="0"/>
                <a:cs typeface="Arial" charset="0"/>
              </a:rPr>
              <a:t>a) </a:t>
            </a:r>
            <a:r>
              <a:rPr lang="cs-CZ" altLang="cs-CZ" sz="2600" b="1" u="sng" smtClean="0">
                <a:latin typeface="Arial" charset="0"/>
                <a:cs typeface="Arial" charset="0"/>
              </a:rPr>
              <a:t>fyzická</a:t>
            </a:r>
            <a:r>
              <a:rPr lang="cs-CZ" altLang="cs-CZ" sz="2600" u="sng" smtClean="0">
                <a:latin typeface="Arial" charset="0"/>
                <a:cs typeface="Arial" charset="0"/>
              </a:rPr>
              <a:t> i </a:t>
            </a:r>
            <a:br>
              <a:rPr lang="cs-CZ" altLang="cs-CZ" sz="2600" u="sng" smtClean="0">
                <a:latin typeface="Arial" charset="0"/>
                <a:cs typeface="Arial" charset="0"/>
              </a:rPr>
            </a:br>
            <a:r>
              <a:rPr lang="cs-CZ" altLang="cs-CZ" sz="2600" smtClean="0">
                <a:latin typeface="Arial" charset="0"/>
                <a:cs typeface="Arial" charset="0"/>
              </a:rPr>
              <a:t>b) </a:t>
            </a:r>
            <a:r>
              <a:rPr lang="cs-CZ" altLang="cs-CZ" sz="2600" b="1" u="sng" smtClean="0">
                <a:latin typeface="Arial" charset="0"/>
                <a:cs typeface="Arial" charset="0"/>
              </a:rPr>
              <a:t>právnická </a:t>
            </a:r>
            <a:r>
              <a:rPr lang="cs-CZ" altLang="cs-CZ" sz="2600" u="sng" smtClean="0">
                <a:latin typeface="Arial" charset="0"/>
                <a:cs typeface="Arial" charset="0"/>
              </a:rPr>
              <a:t>osoba</a:t>
            </a:r>
            <a:r>
              <a:rPr lang="cs-CZ" altLang="cs-CZ" sz="2600" smtClean="0">
                <a:latin typeface="Arial" charset="0"/>
                <a:cs typeface="Arial" charset="0"/>
              </a:rPr>
              <a:t>,</a:t>
            </a:r>
            <a:br>
              <a:rPr lang="cs-CZ" altLang="cs-CZ" sz="2600" smtClean="0">
                <a:latin typeface="Arial" charset="0"/>
                <a:cs typeface="Arial" charset="0"/>
              </a:rPr>
            </a:br>
            <a:r>
              <a:rPr lang="cs-CZ" altLang="cs-CZ" sz="2600" smtClean="0">
                <a:latin typeface="Arial" charset="0"/>
                <a:cs typeface="Arial" charset="0"/>
              </a:rPr>
              <a:t>která žádá o informaci.</a:t>
            </a:r>
            <a:br>
              <a:rPr lang="cs-CZ" altLang="cs-CZ" sz="2600" smtClean="0">
                <a:latin typeface="Arial" charset="0"/>
                <a:cs typeface="Arial" charset="0"/>
              </a:rPr>
            </a:br>
            <a:r>
              <a:rPr lang="cs-CZ" altLang="cs-CZ" sz="2600" i="1" smtClean="0">
                <a:latin typeface="Arial" charset="0"/>
                <a:cs typeface="Arial" charset="0"/>
              </a:rPr>
              <a:t>(žádost nemusí být odůvodněna!)</a:t>
            </a:r>
            <a:r>
              <a:rPr lang="cs-CZ" altLang="cs-CZ" sz="2600" smtClean="0">
                <a:latin typeface="Arial" charset="0"/>
                <a:cs typeface="Arial" charset="0"/>
              </a:rPr>
              <a:t/>
            </a:r>
            <a:br>
              <a:rPr lang="cs-CZ" altLang="cs-CZ" sz="2600" smtClean="0">
                <a:latin typeface="Arial" charset="0"/>
                <a:cs typeface="Arial" charset="0"/>
              </a:rPr>
            </a:br>
            <a:r>
              <a:rPr lang="cs-CZ" altLang="cs-CZ" sz="2600" smtClean="0">
                <a:latin typeface="Arial" charset="0"/>
                <a:cs typeface="Arial" charset="0"/>
              </a:rPr>
              <a:t/>
            </a:r>
            <a:br>
              <a:rPr lang="cs-CZ" altLang="cs-CZ" sz="2600" smtClean="0">
                <a:latin typeface="Arial" charset="0"/>
                <a:cs typeface="Arial" charset="0"/>
              </a:rPr>
            </a:br>
            <a:r>
              <a:rPr lang="cs-CZ" altLang="cs-CZ" sz="2600" smtClean="0">
                <a:latin typeface="Arial" charset="0"/>
                <a:cs typeface="Arial" charset="0"/>
              </a:rPr>
              <a:t>(2) </a:t>
            </a:r>
            <a:r>
              <a:rPr lang="cs-CZ" altLang="cs-CZ" sz="2600" b="1" u="sng" smtClean="0">
                <a:latin typeface="Arial" charset="0"/>
                <a:cs typeface="Arial" charset="0"/>
              </a:rPr>
              <a:t>Možností dálkového přístupu</a:t>
            </a:r>
            <a:r>
              <a:rPr lang="cs-CZ" altLang="cs-CZ" sz="2600" smtClean="0">
                <a:latin typeface="Arial" charset="0"/>
                <a:cs typeface="Arial" charset="0"/>
              </a:rPr>
              <a:t> je přístup k informaci neomezeného okruhu žadatelů pomocí </a:t>
            </a:r>
            <a:r>
              <a:rPr lang="cs-CZ" altLang="cs-CZ" sz="2600" u="sng" smtClean="0">
                <a:latin typeface="Arial" charset="0"/>
                <a:cs typeface="Arial" charset="0"/>
              </a:rPr>
              <a:t>sítě nebo služby elektronických komunikací</a:t>
            </a:r>
            <a:r>
              <a:rPr lang="cs-CZ" altLang="cs-CZ" sz="2600" baseline="30000" smtClean="0">
                <a:latin typeface="Arial" charset="0"/>
                <a:cs typeface="Arial" charset="0"/>
              </a:rPr>
              <a:t>2)</a:t>
            </a:r>
            <a:r>
              <a:rPr lang="cs-CZ" altLang="cs-CZ" sz="2600" smtClean="0">
                <a:latin typeface="Arial" charset="0"/>
                <a:cs typeface="Arial" charset="0"/>
              </a:rPr>
              <a:t>.</a:t>
            </a:r>
          </a:p>
        </p:txBody>
      </p:sp>
      <p:sp>
        <p:nvSpPr>
          <p:cNvPr id="73731" name="Rectangle 11"/>
          <p:cNvSpPr>
            <a:spLocks noChangeArrowheads="1"/>
          </p:cNvSpPr>
          <p:nvPr/>
        </p:nvSpPr>
        <p:spPr bwMode="auto">
          <a:xfrm>
            <a:off x="457200" y="198438"/>
            <a:ext cx="82296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eaLnBrk="0" hangingPunct="0">
              <a:spcBef>
                <a:spcPct val="20000"/>
              </a:spcBef>
              <a:buChar char="•"/>
              <a:defRPr sz="3200">
                <a:solidFill>
                  <a:schemeClr val="tx1"/>
                </a:solidFill>
                <a:latin typeface="Arial Unicode MS" pitchFamily="34" charset="-128"/>
              </a:defRPr>
            </a:lvl1pPr>
            <a:lvl2pPr marL="742950" indent="-285750" algn="l" eaLnBrk="0" hangingPunct="0">
              <a:spcBef>
                <a:spcPct val="20000"/>
              </a:spcBef>
              <a:buChar char="–"/>
              <a:defRPr sz="2800">
                <a:solidFill>
                  <a:schemeClr val="tx1"/>
                </a:solidFill>
                <a:latin typeface="Arial Unicode MS" pitchFamily="34" charset="-128"/>
              </a:defRPr>
            </a:lvl2pPr>
            <a:lvl3pPr marL="1143000" indent="-228600" algn="l" eaLnBrk="0" hangingPunct="0">
              <a:spcBef>
                <a:spcPct val="20000"/>
              </a:spcBef>
              <a:buChar char="•"/>
              <a:defRPr sz="2400">
                <a:solidFill>
                  <a:schemeClr val="tx1"/>
                </a:solidFill>
                <a:latin typeface="Arial Unicode MS" pitchFamily="34" charset="-128"/>
              </a:defRPr>
            </a:lvl3pPr>
            <a:lvl4pPr marL="1600200" indent="-228600" algn="l" eaLnBrk="0" hangingPunct="0">
              <a:spcBef>
                <a:spcPct val="20000"/>
              </a:spcBef>
              <a:buChar char="–"/>
              <a:defRPr sz="2000">
                <a:solidFill>
                  <a:schemeClr val="tx1"/>
                </a:solidFill>
                <a:latin typeface="Arial Unicode MS" pitchFamily="34" charset="-128"/>
              </a:defRPr>
            </a:lvl4pPr>
            <a:lvl5pPr marL="2057400" indent="-228600" algn="l" eaLnBrk="0" hangingPunct="0">
              <a:spcBef>
                <a:spcPct val="20000"/>
              </a:spcBef>
              <a:buChar char="»"/>
              <a:defRPr sz="2000">
                <a:solidFill>
                  <a:schemeClr val="tx1"/>
                </a:solidFill>
                <a:latin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Arial Unicode MS" pitchFamily="34" charset="-128"/>
              </a:defRPr>
            </a:lvl9pPr>
          </a:lstStyle>
          <a:p>
            <a:pPr algn="ctr" eaLnBrk="1" hangingPunct="1">
              <a:spcBef>
                <a:spcPct val="0"/>
              </a:spcBef>
              <a:buFontTx/>
              <a:buNone/>
            </a:pPr>
            <a:r>
              <a:rPr lang="cs-CZ" altLang="cs-CZ" sz="4400" b="1">
                <a:solidFill>
                  <a:srgbClr val="CC0000"/>
                </a:solidFill>
                <a:latin typeface="Arial" charset="0"/>
              </a:rPr>
              <a:t>§ 3 – Základní pojmy</a:t>
            </a:r>
          </a:p>
        </p:txBody>
      </p:sp>
    </p:spTree>
  </p:cSld>
  <p:clrMapOvr>
    <a:masterClrMapping/>
  </p:clrMapOvr>
  <p:transition spd="med">
    <p:cut/>
    <p:sndAc>
      <p:stSnd>
        <p:snd r:embed="rId2" name="arrow.wav"/>
      </p:stSnd>
    </p:sndAc>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323528" y="692696"/>
            <a:ext cx="8533134" cy="5688632"/>
          </a:xfrm>
        </p:spPr>
        <p:txBody>
          <a:bodyPr/>
          <a:lstStyle/>
          <a:p>
            <a:pPr algn="l" eaLnBrk="1" hangingPunct="1">
              <a:lnSpc>
                <a:spcPct val="105000"/>
              </a:lnSpc>
            </a:pPr>
            <a:r>
              <a:rPr lang="cs-CZ" altLang="cs-CZ" sz="2200" dirty="0" smtClean="0">
                <a:latin typeface="Arial" charset="0"/>
                <a:cs typeface="Arial" charset="0"/>
              </a:rPr>
              <a:t>(3) </a:t>
            </a:r>
            <a:r>
              <a:rPr lang="cs-CZ" altLang="cs-CZ" sz="2200" b="1" u="sng" dirty="0" smtClean="0">
                <a:latin typeface="Arial" charset="0"/>
                <a:cs typeface="Arial" charset="0"/>
              </a:rPr>
              <a:t>Informace</a:t>
            </a:r>
            <a:r>
              <a:rPr lang="cs-CZ" altLang="cs-CZ" sz="2200" dirty="0" smtClean="0">
                <a:latin typeface="Arial" charset="0"/>
                <a:cs typeface="Arial" charset="0"/>
              </a:rPr>
              <a:t> = </a:t>
            </a:r>
            <a:r>
              <a:rPr lang="cs-CZ" altLang="cs-CZ" sz="2200" u="sng" dirty="0" smtClean="0">
                <a:latin typeface="Arial" charset="0"/>
                <a:cs typeface="Arial" charset="0"/>
              </a:rPr>
              <a:t>jakýkoliv obsah nebo jeho část v jakékoliv podobě, </a:t>
            </a:r>
            <a:r>
              <a:rPr lang="cs-CZ" altLang="cs-CZ" sz="2200" u="sng" dirty="0" smtClean="0">
                <a:solidFill>
                  <a:srgbClr val="FFFF00"/>
                </a:solidFill>
                <a:latin typeface="Arial" charset="0"/>
                <a:cs typeface="Arial" charset="0"/>
              </a:rPr>
              <a:t>zaznamenaný</a:t>
            </a:r>
            <a:r>
              <a:rPr lang="cs-CZ" altLang="cs-CZ" sz="2200" u="sng" dirty="0" smtClean="0">
                <a:latin typeface="Arial" charset="0"/>
                <a:cs typeface="Arial" charset="0"/>
              </a:rPr>
              <a:t> na jakémkoliv nosiči</a:t>
            </a:r>
            <a:r>
              <a:rPr lang="cs-CZ" altLang="cs-CZ" sz="2200" dirty="0" smtClean="0">
                <a:latin typeface="Arial" charset="0"/>
                <a:cs typeface="Arial" charset="0"/>
              </a:rPr>
              <a:t>, tj. </a:t>
            </a:r>
            <a:r>
              <a:rPr lang="cs-CZ" altLang="cs-CZ" sz="2200" b="1" dirty="0" smtClean="0">
                <a:solidFill>
                  <a:srgbClr val="FFFF00"/>
                </a:solidFill>
                <a:latin typeface="Arial" charset="0"/>
                <a:cs typeface="Arial" charset="0"/>
              </a:rPr>
              <a:t>reálně existující</a:t>
            </a:r>
            <a:r>
              <a:rPr lang="cs-CZ" altLang="cs-CZ" sz="2200" dirty="0" smtClean="0">
                <a:latin typeface="Arial" charset="0"/>
                <a:cs typeface="Arial" charset="0"/>
              </a:rPr>
              <a:t>.</a:t>
            </a:r>
            <a:br>
              <a:rPr lang="cs-CZ" altLang="cs-CZ" sz="2200" dirty="0" smtClean="0">
                <a:latin typeface="Arial" charset="0"/>
                <a:cs typeface="Arial" charset="0"/>
              </a:rPr>
            </a:br>
            <a:r>
              <a:rPr lang="cs-CZ" altLang="cs-CZ" sz="2200" dirty="0" smtClean="0">
                <a:latin typeface="Arial" charset="0"/>
                <a:cs typeface="Arial" charset="0"/>
              </a:rPr>
              <a:t/>
            </a:r>
            <a:br>
              <a:rPr lang="cs-CZ" altLang="cs-CZ" sz="2200" dirty="0" smtClean="0">
                <a:latin typeface="Arial" charset="0"/>
                <a:cs typeface="Arial" charset="0"/>
              </a:rPr>
            </a:br>
            <a:r>
              <a:rPr lang="cs-CZ" altLang="cs-CZ" sz="2200" dirty="0" smtClean="0">
                <a:latin typeface="Arial" charset="0"/>
                <a:cs typeface="Arial" charset="0"/>
              </a:rPr>
              <a:t>(4) Informací podle tohoto zákona není počítačový program.</a:t>
            </a:r>
            <a:br>
              <a:rPr lang="cs-CZ" altLang="cs-CZ" sz="2200" dirty="0" smtClean="0">
                <a:latin typeface="Arial" charset="0"/>
                <a:cs typeface="Arial" charset="0"/>
              </a:rPr>
            </a:br>
            <a:r>
              <a:rPr lang="cs-CZ" altLang="cs-CZ" sz="2200" dirty="0" smtClean="0">
                <a:latin typeface="Arial" charset="0"/>
                <a:cs typeface="Arial" charset="0"/>
              </a:rPr>
              <a:t> </a:t>
            </a:r>
            <a:br>
              <a:rPr lang="cs-CZ" altLang="cs-CZ" sz="2200" dirty="0" smtClean="0">
                <a:latin typeface="Arial" charset="0"/>
                <a:cs typeface="Arial" charset="0"/>
              </a:rPr>
            </a:br>
            <a:r>
              <a:rPr lang="cs-CZ" altLang="cs-CZ" sz="2200" dirty="0" smtClean="0">
                <a:latin typeface="Arial" charset="0"/>
                <a:cs typeface="Arial" charset="0"/>
              </a:rPr>
              <a:t>(5) </a:t>
            </a:r>
            <a:r>
              <a:rPr lang="cs-CZ" altLang="cs-CZ" sz="2200" b="1" u="sng" dirty="0" smtClean="0">
                <a:latin typeface="Arial" charset="0"/>
                <a:cs typeface="Arial" charset="0"/>
              </a:rPr>
              <a:t>Zveřejněná informace</a:t>
            </a:r>
            <a:r>
              <a:rPr lang="cs-CZ" altLang="cs-CZ" sz="2200" dirty="0" smtClean="0">
                <a:latin typeface="Arial" charset="0"/>
                <a:cs typeface="Arial" charset="0"/>
              </a:rPr>
              <a:t> = informace, která může být vždy znovu vyhledána a získána, zejm. na Internetu.</a:t>
            </a:r>
            <a:br>
              <a:rPr lang="cs-CZ" altLang="cs-CZ" sz="2200" dirty="0" smtClean="0">
                <a:latin typeface="Arial" charset="0"/>
                <a:cs typeface="Arial" charset="0"/>
              </a:rPr>
            </a:br>
            <a:r>
              <a:rPr lang="cs-CZ" altLang="cs-CZ" sz="2200" dirty="0" smtClean="0">
                <a:latin typeface="Arial" charset="0"/>
                <a:cs typeface="Arial" charset="0"/>
              </a:rPr>
              <a:t> </a:t>
            </a:r>
            <a:br>
              <a:rPr lang="cs-CZ" altLang="cs-CZ" sz="2200" dirty="0" smtClean="0">
                <a:latin typeface="Arial" charset="0"/>
                <a:cs typeface="Arial" charset="0"/>
              </a:rPr>
            </a:br>
            <a:r>
              <a:rPr lang="cs-CZ" altLang="cs-CZ" sz="2200" dirty="0" smtClean="0">
                <a:latin typeface="Arial" charset="0"/>
                <a:cs typeface="Arial" charset="0"/>
              </a:rPr>
              <a:t>(6) </a:t>
            </a:r>
            <a:r>
              <a:rPr lang="cs-CZ" altLang="cs-CZ" sz="2200" b="1" u="sng" dirty="0" smtClean="0">
                <a:latin typeface="Arial" charset="0"/>
                <a:cs typeface="Arial" charset="0"/>
              </a:rPr>
              <a:t>Doprovodná informace</a:t>
            </a:r>
            <a:r>
              <a:rPr lang="cs-CZ" altLang="cs-CZ" sz="2200" dirty="0" smtClean="0">
                <a:latin typeface="Arial" charset="0"/>
                <a:cs typeface="Arial" charset="0"/>
              </a:rPr>
              <a:t> = informace, která úzce souvisí s požadovanou informací (například informace o její existenci, původu, počtu, důvodu odepření, době, po kterou důvod odepření trvá a kdy bude znovu přezkoumán, a dalších důležitých rysech). </a:t>
            </a:r>
            <a:r>
              <a:rPr lang="cs-CZ" altLang="cs-CZ" sz="2200" i="1" dirty="0" smtClean="0">
                <a:latin typeface="Arial" charset="0"/>
                <a:cs typeface="Arial" charset="0"/>
              </a:rPr>
              <a:t>– viz § 12</a:t>
            </a:r>
          </a:p>
        </p:txBody>
      </p:sp>
      <p:sp>
        <p:nvSpPr>
          <p:cNvPr id="74755" name="Rectangle 4"/>
          <p:cNvSpPr>
            <a:spLocks noChangeArrowheads="1"/>
          </p:cNvSpPr>
          <p:nvPr/>
        </p:nvSpPr>
        <p:spPr bwMode="auto">
          <a:xfrm>
            <a:off x="457200" y="198438"/>
            <a:ext cx="82296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eaLnBrk="0" hangingPunct="0">
              <a:spcBef>
                <a:spcPct val="20000"/>
              </a:spcBef>
              <a:buChar char="•"/>
              <a:defRPr sz="3200">
                <a:solidFill>
                  <a:schemeClr val="tx1"/>
                </a:solidFill>
                <a:latin typeface="Arial Unicode MS" pitchFamily="34" charset="-128"/>
              </a:defRPr>
            </a:lvl1pPr>
            <a:lvl2pPr marL="742950" indent="-285750" algn="l" eaLnBrk="0" hangingPunct="0">
              <a:spcBef>
                <a:spcPct val="20000"/>
              </a:spcBef>
              <a:buChar char="–"/>
              <a:defRPr sz="2800">
                <a:solidFill>
                  <a:schemeClr val="tx1"/>
                </a:solidFill>
                <a:latin typeface="Arial Unicode MS" pitchFamily="34" charset="-128"/>
              </a:defRPr>
            </a:lvl2pPr>
            <a:lvl3pPr marL="1143000" indent="-228600" algn="l" eaLnBrk="0" hangingPunct="0">
              <a:spcBef>
                <a:spcPct val="20000"/>
              </a:spcBef>
              <a:buChar char="•"/>
              <a:defRPr sz="2400">
                <a:solidFill>
                  <a:schemeClr val="tx1"/>
                </a:solidFill>
                <a:latin typeface="Arial Unicode MS" pitchFamily="34" charset="-128"/>
              </a:defRPr>
            </a:lvl3pPr>
            <a:lvl4pPr marL="1600200" indent="-228600" algn="l" eaLnBrk="0" hangingPunct="0">
              <a:spcBef>
                <a:spcPct val="20000"/>
              </a:spcBef>
              <a:buChar char="–"/>
              <a:defRPr sz="2000">
                <a:solidFill>
                  <a:schemeClr val="tx1"/>
                </a:solidFill>
                <a:latin typeface="Arial Unicode MS" pitchFamily="34" charset="-128"/>
              </a:defRPr>
            </a:lvl4pPr>
            <a:lvl5pPr marL="2057400" indent="-228600" algn="l" eaLnBrk="0" hangingPunct="0">
              <a:spcBef>
                <a:spcPct val="20000"/>
              </a:spcBef>
              <a:buChar char="»"/>
              <a:defRPr sz="2000">
                <a:solidFill>
                  <a:schemeClr val="tx1"/>
                </a:solidFill>
                <a:latin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Arial Unicode MS" pitchFamily="34" charset="-128"/>
              </a:defRPr>
            </a:lvl9pPr>
          </a:lstStyle>
          <a:p>
            <a:pPr algn="ctr" eaLnBrk="1" hangingPunct="1">
              <a:spcBef>
                <a:spcPct val="0"/>
              </a:spcBef>
              <a:buFontTx/>
              <a:buNone/>
            </a:pPr>
            <a:r>
              <a:rPr lang="cs-CZ" altLang="cs-CZ" sz="4400" b="1">
                <a:solidFill>
                  <a:srgbClr val="CC0000"/>
                </a:solidFill>
                <a:latin typeface="Arial" charset="0"/>
              </a:rPr>
              <a:t>§ 3 – Základní pojmy</a:t>
            </a:r>
          </a:p>
        </p:txBody>
      </p:sp>
    </p:spTree>
  </p:cSld>
  <p:clrMapOvr>
    <a:masterClrMapping/>
  </p:clrMapOvr>
  <p:transition spd="med">
    <p:cut/>
    <p:sndAc>
      <p:stSnd>
        <p:snd r:embed="rId2" name="arrow.wav"/>
      </p:stSnd>
    </p:sndAc>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457200" y="115888"/>
            <a:ext cx="8229600" cy="998537"/>
          </a:xfrm>
        </p:spPr>
        <p:txBody>
          <a:bodyPr/>
          <a:lstStyle/>
          <a:p>
            <a:pPr eaLnBrk="1" hangingPunct="1"/>
            <a:r>
              <a:rPr lang="en-US" altLang="cs-CZ" sz="3600" b="1" smtClean="0">
                <a:solidFill>
                  <a:srgbClr val="CC0000"/>
                </a:solidFill>
                <a:latin typeface="Arial" charset="0"/>
                <a:cs typeface="Arial" charset="0"/>
              </a:rPr>
              <a:t>Judikatura k</a:t>
            </a:r>
            <a:r>
              <a:rPr lang="cs-CZ" altLang="cs-CZ" sz="3600" b="1" smtClean="0">
                <a:solidFill>
                  <a:srgbClr val="CC0000"/>
                </a:solidFill>
                <a:latin typeface="Arial" charset="0"/>
                <a:cs typeface="Arial" charset="0"/>
              </a:rPr>
              <a:t> pojmu „informace“</a:t>
            </a:r>
          </a:p>
        </p:txBody>
      </p:sp>
      <p:sp>
        <p:nvSpPr>
          <p:cNvPr id="75779" name="Rectangle 3"/>
          <p:cNvSpPr>
            <a:spLocks noGrp="1" noChangeArrowheads="1"/>
          </p:cNvSpPr>
          <p:nvPr>
            <p:ph sz="half" idx="1"/>
          </p:nvPr>
        </p:nvSpPr>
        <p:spPr>
          <a:xfrm>
            <a:off x="528638" y="3213497"/>
            <a:ext cx="4043362" cy="3671887"/>
          </a:xfrm>
        </p:spPr>
        <p:txBody>
          <a:bodyPr/>
          <a:lstStyle/>
          <a:p>
            <a:pPr marL="0" indent="0" eaLnBrk="1" hangingPunct="1">
              <a:spcBef>
                <a:spcPct val="0"/>
              </a:spcBef>
              <a:buFontTx/>
              <a:buNone/>
            </a:pPr>
            <a:r>
              <a:rPr lang="cs-CZ" altLang="cs-CZ" sz="2200" i="1" dirty="0" smtClean="0">
                <a:latin typeface="Arial" charset="0"/>
                <a:cs typeface="Arial" charset="0"/>
              </a:rPr>
              <a:t>Každá žádost o informace z konkrétního dokumentu , se považuje za žádost o </a:t>
            </a:r>
            <a:r>
              <a:rPr lang="cs-CZ" altLang="cs-CZ" sz="2200" i="1" dirty="0" err="1" smtClean="0">
                <a:latin typeface="Arial" charset="0"/>
                <a:cs typeface="Arial" charset="0"/>
              </a:rPr>
              <a:t>poskyt</a:t>
            </a:r>
            <a:r>
              <a:rPr lang="cs-CZ" altLang="cs-CZ" sz="2200" i="1" dirty="0" smtClean="0">
                <a:latin typeface="Arial" charset="0"/>
                <a:cs typeface="Arial" charset="0"/>
              </a:rPr>
              <a:t>-nutí celého informačního obsahu dokumentu, pokud sama výslovně neomezuje předmět žádosti pouze na určitou část dokumentu (zde kopie správního rozhodnutí).</a:t>
            </a:r>
          </a:p>
        </p:txBody>
      </p:sp>
      <p:pic>
        <p:nvPicPr>
          <p:cNvPr id="75780" name="Picture 4" descr="sbirka_2004_s"/>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3873500" y="1412875"/>
            <a:ext cx="1130300" cy="14859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5781" name="Rectangle 5"/>
          <p:cNvSpPr>
            <a:spLocks noChangeArrowheads="1"/>
          </p:cNvSpPr>
          <p:nvPr/>
        </p:nvSpPr>
        <p:spPr bwMode="auto">
          <a:xfrm>
            <a:off x="5148263" y="1268413"/>
            <a:ext cx="3887787" cy="1446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l" eaLnBrk="0" hangingPunct="0">
              <a:spcBef>
                <a:spcPct val="20000"/>
              </a:spcBef>
              <a:buChar char="•"/>
              <a:defRPr sz="3200">
                <a:solidFill>
                  <a:schemeClr val="tx1"/>
                </a:solidFill>
                <a:latin typeface="Arial Unicode MS" pitchFamily="34" charset="-128"/>
              </a:defRPr>
            </a:lvl1pPr>
            <a:lvl2pPr marL="742950" indent="-285750" algn="l" eaLnBrk="0" hangingPunct="0">
              <a:spcBef>
                <a:spcPct val="20000"/>
              </a:spcBef>
              <a:buChar char="–"/>
              <a:defRPr sz="2800">
                <a:solidFill>
                  <a:schemeClr val="tx1"/>
                </a:solidFill>
                <a:latin typeface="Arial Unicode MS" pitchFamily="34" charset="-128"/>
              </a:defRPr>
            </a:lvl2pPr>
            <a:lvl3pPr marL="1143000" indent="-228600" algn="l" eaLnBrk="0" hangingPunct="0">
              <a:spcBef>
                <a:spcPct val="20000"/>
              </a:spcBef>
              <a:buChar char="•"/>
              <a:defRPr sz="2400">
                <a:solidFill>
                  <a:schemeClr val="tx1"/>
                </a:solidFill>
                <a:latin typeface="Arial Unicode MS" pitchFamily="34" charset="-128"/>
              </a:defRPr>
            </a:lvl3pPr>
            <a:lvl4pPr marL="1600200" indent="-228600" algn="l" eaLnBrk="0" hangingPunct="0">
              <a:spcBef>
                <a:spcPct val="20000"/>
              </a:spcBef>
              <a:buChar char="–"/>
              <a:defRPr sz="2000">
                <a:solidFill>
                  <a:schemeClr val="tx1"/>
                </a:solidFill>
                <a:latin typeface="Arial Unicode MS" pitchFamily="34" charset="-128"/>
              </a:defRPr>
            </a:lvl4pPr>
            <a:lvl5pPr marL="2057400" indent="-228600" algn="l" eaLnBrk="0" hangingPunct="0">
              <a:spcBef>
                <a:spcPct val="20000"/>
              </a:spcBef>
              <a:buChar char="»"/>
              <a:defRPr sz="2000">
                <a:solidFill>
                  <a:schemeClr val="tx1"/>
                </a:solidFill>
                <a:latin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Arial Unicode MS" pitchFamily="34" charset="-128"/>
              </a:defRPr>
            </a:lvl9pPr>
          </a:lstStyle>
          <a:p>
            <a:pPr eaLnBrk="1" hangingPunct="1">
              <a:spcBef>
                <a:spcPct val="0"/>
              </a:spcBef>
              <a:buFontTx/>
              <a:buNone/>
            </a:pPr>
            <a:r>
              <a:rPr lang="cs-CZ" altLang="cs-CZ" sz="2200" b="1">
                <a:solidFill>
                  <a:srgbClr val="FFFF00"/>
                </a:solidFill>
              </a:rPr>
              <a:t>Rozsudek NSS z 22. 12. 2005, 6 As 40/2004 </a:t>
            </a:r>
            <a:r>
              <a:rPr lang="cs-CZ" altLang="cs-CZ" sz="2200">
                <a:solidFill>
                  <a:srgbClr val="FFFF00"/>
                </a:solidFill>
              </a:rPr>
              <a:t>(711-12/2005 Sb. NSS)</a:t>
            </a:r>
          </a:p>
          <a:p>
            <a:pPr eaLnBrk="1" hangingPunct="1">
              <a:spcBef>
                <a:spcPct val="0"/>
              </a:spcBef>
              <a:buFontTx/>
              <a:buNone/>
            </a:pPr>
            <a:r>
              <a:rPr lang="cs-CZ" altLang="cs-CZ" sz="2200"/>
              <a:t>Žadatelka v. město Černošice</a:t>
            </a:r>
          </a:p>
        </p:txBody>
      </p:sp>
      <p:sp>
        <p:nvSpPr>
          <p:cNvPr id="75782" name="Rectangle 8"/>
          <p:cNvSpPr>
            <a:spLocks noChangeArrowheads="1"/>
          </p:cNvSpPr>
          <p:nvPr/>
        </p:nvSpPr>
        <p:spPr bwMode="auto">
          <a:xfrm>
            <a:off x="539750" y="1335088"/>
            <a:ext cx="3816350" cy="1446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Arial Unicode MS" pitchFamily="34" charset="-128"/>
              </a:defRPr>
            </a:lvl1pPr>
            <a:lvl2pPr marL="742950" indent="-285750" algn="l" eaLnBrk="0" hangingPunct="0">
              <a:spcBef>
                <a:spcPct val="20000"/>
              </a:spcBef>
              <a:buChar char="–"/>
              <a:defRPr sz="2800">
                <a:solidFill>
                  <a:schemeClr val="tx1"/>
                </a:solidFill>
                <a:latin typeface="Arial Unicode MS" pitchFamily="34" charset="-128"/>
              </a:defRPr>
            </a:lvl2pPr>
            <a:lvl3pPr marL="1143000" indent="-228600" algn="l" eaLnBrk="0" hangingPunct="0">
              <a:spcBef>
                <a:spcPct val="20000"/>
              </a:spcBef>
              <a:buChar char="•"/>
              <a:defRPr sz="2400">
                <a:solidFill>
                  <a:schemeClr val="tx1"/>
                </a:solidFill>
                <a:latin typeface="Arial Unicode MS" pitchFamily="34" charset="-128"/>
              </a:defRPr>
            </a:lvl3pPr>
            <a:lvl4pPr marL="1600200" indent="-228600" algn="l" eaLnBrk="0" hangingPunct="0">
              <a:spcBef>
                <a:spcPct val="20000"/>
              </a:spcBef>
              <a:buChar char="–"/>
              <a:defRPr sz="2000">
                <a:solidFill>
                  <a:schemeClr val="tx1"/>
                </a:solidFill>
                <a:latin typeface="Arial Unicode MS" pitchFamily="34" charset="-128"/>
              </a:defRPr>
            </a:lvl4pPr>
            <a:lvl5pPr marL="2057400" indent="-228600" algn="l" eaLnBrk="0" hangingPunct="0">
              <a:spcBef>
                <a:spcPct val="20000"/>
              </a:spcBef>
              <a:buChar char="»"/>
              <a:defRPr sz="2000">
                <a:solidFill>
                  <a:schemeClr val="tx1"/>
                </a:solidFill>
                <a:latin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Arial Unicode MS" pitchFamily="34" charset="-128"/>
              </a:defRPr>
            </a:lvl9pPr>
          </a:lstStyle>
          <a:p>
            <a:pPr eaLnBrk="1" hangingPunct="1">
              <a:spcBef>
                <a:spcPct val="0"/>
              </a:spcBef>
              <a:buFontTx/>
              <a:buNone/>
            </a:pPr>
            <a:r>
              <a:rPr lang="cs-CZ" altLang="cs-CZ" sz="2200" b="1" dirty="0">
                <a:solidFill>
                  <a:srgbClr val="FFFF00"/>
                </a:solidFill>
              </a:rPr>
              <a:t>Rozsudek NSS z 28. 3. 2006, 8 As 34/2005</a:t>
            </a:r>
          </a:p>
          <a:p>
            <a:pPr eaLnBrk="1" hangingPunct="1">
              <a:spcBef>
                <a:spcPct val="0"/>
              </a:spcBef>
              <a:buFontTx/>
              <a:buNone/>
            </a:pPr>
            <a:r>
              <a:rPr lang="cs-CZ" altLang="cs-CZ" sz="2200" dirty="0"/>
              <a:t>Žadatel v. Ministerstvo kultury</a:t>
            </a:r>
          </a:p>
        </p:txBody>
      </p:sp>
      <p:sp>
        <p:nvSpPr>
          <p:cNvPr id="75783" name="Rectangle 9"/>
          <p:cNvSpPr>
            <a:spLocks noChangeArrowheads="1"/>
          </p:cNvSpPr>
          <p:nvPr/>
        </p:nvSpPr>
        <p:spPr bwMode="auto">
          <a:xfrm>
            <a:off x="4716463" y="3300413"/>
            <a:ext cx="4176712" cy="178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l" eaLnBrk="0" hangingPunct="0">
              <a:spcBef>
                <a:spcPct val="20000"/>
              </a:spcBef>
              <a:buChar char="•"/>
              <a:defRPr sz="3200">
                <a:solidFill>
                  <a:schemeClr val="tx1"/>
                </a:solidFill>
                <a:latin typeface="Arial Unicode MS" pitchFamily="34" charset="-128"/>
              </a:defRPr>
            </a:lvl1pPr>
            <a:lvl2pPr marL="742950" indent="-285750" algn="l" eaLnBrk="0" hangingPunct="0">
              <a:spcBef>
                <a:spcPct val="20000"/>
              </a:spcBef>
              <a:buChar char="–"/>
              <a:defRPr sz="2800">
                <a:solidFill>
                  <a:schemeClr val="tx1"/>
                </a:solidFill>
                <a:latin typeface="Arial Unicode MS" pitchFamily="34" charset="-128"/>
              </a:defRPr>
            </a:lvl2pPr>
            <a:lvl3pPr marL="1143000" indent="-228600" algn="l" eaLnBrk="0" hangingPunct="0">
              <a:spcBef>
                <a:spcPct val="20000"/>
              </a:spcBef>
              <a:buChar char="•"/>
              <a:defRPr sz="2400">
                <a:solidFill>
                  <a:schemeClr val="tx1"/>
                </a:solidFill>
                <a:latin typeface="Arial Unicode MS" pitchFamily="34" charset="-128"/>
              </a:defRPr>
            </a:lvl3pPr>
            <a:lvl4pPr marL="1600200" indent="-228600" algn="l" eaLnBrk="0" hangingPunct="0">
              <a:spcBef>
                <a:spcPct val="20000"/>
              </a:spcBef>
              <a:buChar char="–"/>
              <a:defRPr sz="2000">
                <a:solidFill>
                  <a:schemeClr val="tx1"/>
                </a:solidFill>
                <a:latin typeface="Arial Unicode MS" pitchFamily="34" charset="-128"/>
              </a:defRPr>
            </a:lvl4pPr>
            <a:lvl5pPr marL="2057400" indent="-228600" algn="l" eaLnBrk="0" hangingPunct="0">
              <a:spcBef>
                <a:spcPct val="20000"/>
              </a:spcBef>
              <a:buChar char="»"/>
              <a:defRPr sz="2000">
                <a:solidFill>
                  <a:schemeClr val="tx1"/>
                </a:solidFill>
                <a:latin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Arial Unicode MS" pitchFamily="34" charset="-128"/>
              </a:defRPr>
            </a:lvl9pPr>
          </a:lstStyle>
          <a:p>
            <a:pPr eaLnBrk="1" hangingPunct="1">
              <a:spcBef>
                <a:spcPct val="0"/>
              </a:spcBef>
              <a:buFontTx/>
              <a:buNone/>
            </a:pPr>
            <a:r>
              <a:rPr lang="cs-CZ" altLang="cs-CZ" sz="2200" i="1">
                <a:latin typeface="Arial" charset="0"/>
              </a:rPr>
              <a:t>Nejvyšší správní soud považuje žádost o kopii zápisů ze schůze rady města za jednoznačnou žádost o informace v těchto zápisech obsaženou. </a:t>
            </a:r>
          </a:p>
        </p:txBody>
      </p:sp>
    </p:spTree>
  </p:cSld>
  <p:clrMapOvr>
    <a:masterClrMapping/>
  </p:clrMapOvr>
  <p:transition spd="med">
    <p:cut/>
    <p:sndAc>
      <p:stSnd>
        <p:snd r:embed="rId2" name="arrow.wav"/>
      </p:stSnd>
    </p:sndAc>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457200" y="117475"/>
            <a:ext cx="8229600" cy="1008063"/>
          </a:xfrm>
        </p:spPr>
        <p:txBody>
          <a:bodyPr/>
          <a:lstStyle/>
          <a:p>
            <a:pPr eaLnBrk="1" hangingPunct="1"/>
            <a:r>
              <a:rPr lang="cs-CZ" altLang="cs-CZ" b="1" smtClean="0">
                <a:solidFill>
                  <a:srgbClr val="CC0000"/>
                </a:solidFill>
                <a:latin typeface="Arial" charset="0"/>
                <a:cs typeface="Arial" charset="0"/>
              </a:rPr>
              <a:t>Poskytování smluv</a:t>
            </a:r>
          </a:p>
        </p:txBody>
      </p:sp>
      <p:sp>
        <p:nvSpPr>
          <p:cNvPr id="76803" name="Rectangle 3"/>
          <p:cNvSpPr>
            <a:spLocks noChangeArrowheads="1"/>
          </p:cNvSpPr>
          <p:nvPr/>
        </p:nvSpPr>
        <p:spPr bwMode="auto">
          <a:xfrm>
            <a:off x="613097" y="3415060"/>
            <a:ext cx="8207375" cy="2462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Arial Unicode MS" pitchFamily="34" charset="-128"/>
              </a:defRPr>
            </a:lvl1pPr>
            <a:lvl2pPr marL="742950" indent="-285750" algn="l" eaLnBrk="0" hangingPunct="0">
              <a:spcBef>
                <a:spcPct val="20000"/>
              </a:spcBef>
              <a:buChar char="–"/>
              <a:defRPr sz="2800">
                <a:solidFill>
                  <a:schemeClr val="tx1"/>
                </a:solidFill>
                <a:latin typeface="Arial Unicode MS" pitchFamily="34" charset="-128"/>
              </a:defRPr>
            </a:lvl2pPr>
            <a:lvl3pPr marL="1143000" indent="-228600" algn="l" eaLnBrk="0" hangingPunct="0">
              <a:spcBef>
                <a:spcPct val="20000"/>
              </a:spcBef>
              <a:buChar char="•"/>
              <a:defRPr sz="2400">
                <a:solidFill>
                  <a:schemeClr val="tx1"/>
                </a:solidFill>
                <a:latin typeface="Arial Unicode MS" pitchFamily="34" charset="-128"/>
              </a:defRPr>
            </a:lvl3pPr>
            <a:lvl4pPr marL="1600200" indent="-228600" algn="l" eaLnBrk="0" hangingPunct="0">
              <a:spcBef>
                <a:spcPct val="20000"/>
              </a:spcBef>
              <a:buChar char="–"/>
              <a:defRPr sz="2000">
                <a:solidFill>
                  <a:schemeClr val="tx1"/>
                </a:solidFill>
                <a:latin typeface="Arial Unicode MS" pitchFamily="34" charset="-128"/>
              </a:defRPr>
            </a:lvl4pPr>
            <a:lvl5pPr marL="2057400" indent="-228600" algn="l" eaLnBrk="0" hangingPunct="0">
              <a:spcBef>
                <a:spcPct val="20000"/>
              </a:spcBef>
              <a:buChar char="»"/>
              <a:defRPr sz="2000">
                <a:solidFill>
                  <a:schemeClr val="tx1"/>
                </a:solidFill>
                <a:latin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Arial Unicode MS" pitchFamily="34" charset="-128"/>
              </a:defRPr>
            </a:lvl9pPr>
          </a:lstStyle>
          <a:p>
            <a:pPr eaLnBrk="1" hangingPunct="1">
              <a:spcBef>
                <a:spcPct val="0"/>
              </a:spcBef>
              <a:buFontTx/>
              <a:buNone/>
            </a:pPr>
            <a:r>
              <a:rPr lang="cs-CZ" altLang="cs-CZ" sz="2600" i="1" dirty="0">
                <a:latin typeface="Arial" charset="0"/>
              </a:rPr>
              <a:t>Informací podle InfZ není selektivní sdělení obsahu smlouvy, nýbrž text smlouvy v její celistvosti jako takový. Jestliže žadatel požádal o poskytnutí kopie smlouvy, je povinný subjekt povinen pořídit fotokopii.</a:t>
            </a:r>
          </a:p>
          <a:p>
            <a:pPr eaLnBrk="1" hangingPunct="1">
              <a:spcBef>
                <a:spcPct val="0"/>
              </a:spcBef>
              <a:buFontTx/>
              <a:buNone/>
            </a:pPr>
            <a:endParaRPr lang="cs-CZ" altLang="cs-CZ" sz="2600" i="1" dirty="0">
              <a:latin typeface="Arial" charset="0"/>
            </a:endParaRPr>
          </a:p>
          <a:p>
            <a:pPr eaLnBrk="1" hangingPunct="1">
              <a:spcBef>
                <a:spcPct val="0"/>
              </a:spcBef>
              <a:buFontTx/>
              <a:buNone/>
            </a:pPr>
            <a:r>
              <a:rPr lang="cs-CZ" altLang="cs-CZ" sz="2400" dirty="0">
                <a:latin typeface="Arial" charset="0"/>
              </a:rPr>
              <a:t>Obdobně ve vztahu k rozsudku KS Praha 44 A 75/2010</a:t>
            </a:r>
          </a:p>
        </p:txBody>
      </p:sp>
      <p:sp>
        <p:nvSpPr>
          <p:cNvPr id="76804" name="Rectangle 4"/>
          <p:cNvSpPr>
            <a:spLocks noChangeArrowheads="1"/>
          </p:cNvSpPr>
          <p:nvPr/>
        </p:nvSpPr>
        <p:spPr bwMode="auto">
          <a:xfrm>
            <a:off x="2341563" y="1556792"/>
            <a:ext cx="6551612"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Arial Unicode MS" pitchFamily="34" charset="-128"/>
              </a:defRPr>
            </a:lvl1pPr>
            <a:lvl2pPr marL="742950" indent="-285750" algn="l" eaLnBrk="0" hangingPunct="0">
              <a:spcBef>
                <a:spcPct val="20000"/>
              </a:spcBef>
              <a:buChar char="–"/>
              <a:defRPr sz="2800">
                <a:solidFill>
                  <a:schemeClr val="tx1"/>
                </a:solidFill>
                <a:latin typeface="Arial Unicode MS" pitchFamily="34" charset="-128"/>
              </a:defRPr>
            </a:lvl2pPr>
            <a:lvl3pPr marL="1143000" indent="-228600" algn="l" eaLnBrk="0" hangingPunct="0">
              <a:spcBef>
                <a:spcPct val="20000"/>
              </a:spcBef>
              <a:buChar char="•"/>
              <a:defRPr sz="2400">
                <a:solidFill>
                  <a:schemeClr val="tx1"/>
                </a:solidFill>
                <a:latin typeface="Arial Unicode MS" pitchFamily="34" charset="-128"/>
              </a:defRPr>
            </a:lvl3pPr>
            <a:lvl4pPr marL="1600200" indent="-228600" algn="l" eaLnBrk="0" hangingPunct="0">
              <a:spcBef>
                <a:spcPct val="20000"/>
              </a:spcBef>
              <a:buChar char="–"/>
              <a:defRPr sz="2000">
                <a:solidFill>
                  <a:schemeClr val="tx1"/>
                </a:solidFill>
                <a:latin typeface="Arial Unicode MS" pitchFamily="34" charset="-128"/>
              </a:defRPr>
            </a:lvl4pPr>
            <a:lvl5pPr marL="2057400" indent="-228600" algn="l" eaLnBrk="0" hangingPunct="0">
              <a:spcBef>
                <a:spcPct val="20000"/>
              </a:spcBef>
              <a:buChar char="»"/>
              <a:defRPr sz="2000">
                <a:solidFill>
                  <a:schemeClr val="tx1"/>
                </a:solidFill>
                <a:latin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Arial Unicode MS" pitchFamily="34" charset="-128"/>
              </a:defRPr>
            </a:lvl9pPr>
          </a:lstStyle>
          <a:p>
            <a:pPr eaLnBrk="1" hangingPunct="1">
              <a:spcBef>
                <a:spcPct val="0"/>
              </a:spcBef>
              <a:buFontTx/>
              <a:buNone/>
            </a:pPr>
            <a:r>
              <a:rPr lang="cs-CZ" altLang="cs-CZ" sz="2400" b="1" dirty="0">
                <a:solidFill>
                  <a:srgbClr val="FFFF00"/>
                </a:solidFill>
                <a:latin typeface="Arial" charset="0"/>
              </a:rPr>
              <a:t>Rozsudek NSS z 7. 5. 2008, 1 As 17/20098</a:t>
            </a:r>
          </a:p>
          <a:p>
            <a:pPr eaLnBrk="1" hangingPunct="1">
              <a:spcBef>
                <a:spcPct val="0"/>
              </a:spcBef>
              <a:buFontTx/>
              <a:buNone/>
            </a:pPr>
            <a:r>
              <a:rPr lang="cs-CZ" altLang="cs-CZ" sz="2400" dirty="0">
                <a:solidFill>
                  <a:srgbClr val="FFFF00"/>
                </a:solidFill>
                <a:latin typeface="Arial" charset="0"/>
              </a:rPr>
              <a:t>(1627/2008 Sb. NSS)</a:t>
            </a:r>
          </a:p>
          <a:p>
            <a:pPr eaLnBrk="1" hangingPunct="1">
              <a:spcBef>
                <a:spcPts val="1800"/>
              </a:spcBef>
              <a:buFontTx/>
              <a:buNone/>
            </a:pPr>
            <a:r>
              <a:rPr lang="cs-CZ" altLang="cs-CZ" sz="2400" dirty="0">
                <a:latin typeface="Arial" charset="0"/>
              </a:rPr>
              <a:t>Transparency Int. ČR, o.p.s. proti ŘSD ČR</a:t>
            </a:r>
          </a:p>
        </p:txBody>
      </p:sp>
      <p:pic>
        <p:nvPicPr>
          <p:cNvPr id="76805" name="Picture 5" descr="sbirka_2004_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268413"/>
            <a:ext cx="1366838"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cut/>
    <p:sndAc>
      <p:stSnd>
        <p:snd r:embed="rId2" name="arrow.wav"/>
      </p:stSnd>
    </p:sndAc>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457200" y="117475"/>
            <a:ext cx="8229600" cy="1008063"/>
          </a:xfrm>
        </p:spPr>
        <p:txBody>
          <a:bodyPr/>
          <a:lstStyle/>
          <a:p>
            <a:pPr eaLnBrk="1" hangingPunct="1"/>
            <a:r>
              <a:rPr lang="en-US" altLang="cs-CZ" sz="4000" b="1" smtClean="0">
                <a:solidFill>
                  <a:srgbClr val="CC0000"/>
                </a:solidFill>
                <a:latin typeface="Arial" charset="0"/>
                <a:cs typeface="Arial" charset="0"/>
              </a:rPr>
              <a:t>Judikatura k</a:t>
            </a:r>
            <a:r>
              <a:rPr lang="cs-CZ" altLang="cs-CZ" sz="4000" b="1" smtClean="0">
                <a:solidFill>
                  <a:srgbClr val="CC0000"/>
                </a:solidFill>
                <a:latin typeface="Arial" charset="0"/>
                <a:cs typeface="Arial" charset="0"/>
              </a:rPr>
              <a:t> pojmu „informace“</a:t>
            </a:r>
          </a:p>
        </p:txBody>
      </p:sp>
      <p:sp>
        <p:nvSpPr>
          <p:cNvPr id="77827" name="Rectangle 3"/>
          <p:cNvSpPr>
            <a:spLocks noChangeArrowheads="1"/>
          </p:cNvSpPr>
          <p:nvPr/>
        </p:nvSpPr>
        <p:spPr bwMode="auto">
          <a:xfrm>
            <a:off x="468313" y="3344863"/>
            <a:ext cx="8424862" cy="289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Arial Unicode MS" pitchFamily="34" charset="-128"/>
              </a:defRPr>
            </a:lvl1pPr>
            <a:lvl2pPr marL="742950" indent="-285750" algn="l" eaLnBrk="0" hangingPunct="0">
              <a:spcBef>
                <a:spcPct val="20000"/>
              </a:spcBef>
              <a:buChar char="–"/>
              <a:defRPr sz="2800">
                <a:solidFill>
                  <a:schemeClr val="tx1"/>
                </a:solidFill>
                <a:latin typeface="Arial Unicode MS" pitchFamily="34" charset="-128"/>
              </a:defRPr>
            </a:lvl2pPr>
            <a:lvl3pPr marL="1143000" indent="-228600" algn="l" eaLnBrk="0" hangingPunct="0">
              <a:spcBef>
                <a:spcPct val="20000"/>
              </a:spcBef>
              <a:buChar char="•"/>
              <a:defRPr sz="2400">
                <a:solidFill>
                  <a:schemeClr val="tx1"/>
                </a:solidFill>
                <a:latin typeface="Arial Unicode MS" pitchFamily="34" charset="-128"/>
              </a:defRPr>
            </a:lvl3pPr>
            <a:lvl4pPr marL="1600200" indent="-228600" algn="l" eaLnBrk="0" hangingPunct="0">
              <a:spcBef>
                <a:spcPct val="20000"/>
              </a:spcBef>
              <a:buChar char="–"/>
              <a:defRPr sz="2000">
                <a:solidFill>
                  <a:schemeClr val="tx1"/>
                </a:solidFill>
                <a:latin typeface="Arial Unicode MS" pitchFamily="34" charset="-128"/>
              </a:defRPr>
            </a:lvl4pPr>
            <a:lvl5pPr marL="2057400" indent="-228600" algn="l" eaLnBrk="0" hangingPunct="0">
              <a:spcBef>
                <a:spcPct val="20000"/>
              </a:spcBef>
              <a:buChar char="»"/>
              <a:defRPr sz="2000">
                <a:solidFill>
                  <a:schemeClr val="tx1"/>
                </a:solidFill>
                <a:latin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Arial Unicode MS" pitchFamily="34" charset="-128"/>
              </a:defRPr>
            </a:lvl9pPr>
          </a:lstStyle>
          <a:p>
            <a:pPr eaLnBrk="1" hangingPunct="1">
              <a:spcBef>
                <a:spcPct val="0"/>
              </a:spcBef>
              <a:buFontTx/>
              <a:buNone/>
            </a:pPr>
            <a:r>
              <a:rPr lang="cs-CZ" altLang="cs-CZ" sz="2600" i="1">
                <a:latin typeface="Arial" charset="0"/>
              </a:rPr>
              <a:t>Vnitřní motivy, které vedly povinný subjekt k tomu, aby určitým způsobem konal či nekonal, však ze své povahy nemohou být zaznamenány v žádné podobě a žádným způsobem, a proto se nejedná o informace ve smyslu § 3 odst. 3 InfZ. (žadatel se tázal, proč nedošlo k uzavření smlouvy, proč nebylo reagováno na návrh ani na upomínky apod.)</a:t>
            </a:r>
          </a:p>
        </p:txBody>
      </p:sp>
      <p:sp>
        <p:nvSpPr>
          <p:cNvPr id="77828" name="Rectangle 4"/>
          <p:cNvSpPr>
            <a:spLocks noChangeArrowheads="1"/>
          </p:cNvSpPr>
          <p:nvPr/>
        </p:nvSpPr>
        <p:spPr bwMode="auto">
          <a:xfrm>
            <a:off x="2341563" y="1565275"/>
            <a:ext cx="6551612"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Arial Unicode MS" pitchFamily="34" charset="-128"/>
              </a:defRPr>
            </a:lvl1pPr>
            <a:lvl2pPr marL="742950" indent="-285750" algn="l" eaLnBrk="0" hangingPunct="0">
              <a:spcBef>
                <a:spcPct val="20000"/>
              </a:spcBef>
              <a:buChar char="–"/>
              <a:defRPr sz="2800">
                <a:solidFill>
                  <a:schemeClr val="tx1"/>
                </a:solidFill>
                <a:latin typeface="Arial Unicode MS" pitchFamily="34" charset="-128"/>
              </a:defRPr>
            </a:lvl2pPr>
            <a:lvl3pPr marL="1143000" indent="-228600" algn="l" eaLnBrk="0" hangingPunct="0">
              <a:spcBef>
                <a:spcPct val="20000"/>
              </a:spcBef>
              <a:buChar char="•"/>
              <a:defRPr sz="2400">
                <a:solidFill>
                  <a:schemeClr val="tx1"/>
                </a:solidFill>
                <a:latin typeface="Arial Unicode MS" pitchFamily="34" charset="-128"/>
              </a:defRPr>
            </a:lvl3pPr>
            <a:lvl4pPr marL="1600200" indent="-228600" algn="l" eaLnBrk="0" hangingPunct="0">
              <a:spcBef>
                <a:spcPct val="20000"/>
              </a:spcBef>
              <a:buChar char="–"/>
              <a:defRPr sz="2000">
                <a:solidFill>
                  <a:schemeClr val="tx1"/>
                </a:solidFill>
                <a:latin typeface="Arial Unicode MS" pitchFamily="34" charset="-128"/>
              </a:defRPr>
            </a:lvl4pPr>
            <a:lvl5pPr marL="2057400" indent="-228600" algn="l" eaLnBrk="0" hangingPunct="0">
              <a:spcBef>
                <a:spcPct val="20000"/>
              </a:spcBef>
              <a:buChar char="»"/>
              <a:defRPr sz="2000">
                <a:solidFill>
                  <a:schemeClr val="tx1"/>
                </a:solidFill>
                <a:latin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Arial Unicode MS" pitchFamily="34" charset="-128"/>
              </a:defRPr>
            </a:lvl9pPr>
          </a:lstStyle>
          <a:p>
            <a:pPr eaLnBrk="1" hangingPunct="1">
              <a:spcBef>
                <a:spcPct val="0"/>
              </a:spcBef>
              <a:buFontTx/>
              <a:buNone/>
            </a:pPr>
            <a:r>
              <a:rPr lang="cs-CZ" altLang="cs-CZ" sz="2400" b="1">
                <a:solidFill>
                  <a:srgbClr val="FFFF00"/>
                </a:solidFill>
              </a:rPr>
              <a:t>Rozsudek NSS</a:t>
            </a:r>
            <a:r>
              <a:rPr lang="cs-CZ" altLang="cs-CZ" sz="2400" b="1">
                <a:solidFill>
                  <a:srgbClr val="FFFF00"/>
                </a:solidFill>
                <a:latin typeface="Tahoma" pitchFamily="34" charset="0"/>
              </a:rPr>
              <a:t> z 14</a:t>
            </a:r>
            <a:r>
              <a:rPr lang="cs-CZ" altLang="cs-CZ" sz="2400" b="1">
                <a:solidFill>
                  <a:srgbClr val="FFFF00"/>
                </a:solidFill>
              </a:rPr>
              <a:t>. </a:t>
            </a:r>
            <a:r>
              <a:rPr lang="cs-CZ" altLang="cs-CZ" sz="2400" b="1">
                <a:solidFill>
                  <a:srgbClr val="FFFF00"/>
                </a:solidFill>
                <a:latin typeface="Tahoma" pitchFamily="34" charset="0"/>
              </a:rPr>
              <a:t>9</a:t>
            </a:r>
            <a:r>
              <a:rPr lang="cs-CZ" altLang="cs-CZ" sz="2400" b="1">
                <a:solidFill>
                  <a:srgbClr val="FFFF00"/>
                </a:solidFill>
              </a:rPr>
              <a:t>. 2009, </a:t>
            </a:r>
            <a:r>
              <a:rPr lang="cs-CZ" altLang="cs-CZ" sz="2400" b="1">
                <a:solidFill>
                  <a:srgbClr val="FFFF00"/>
                </a:solidFill>
                <a:latin typeface="Tahoma" pitchFamily="34" charset="0"/>
              </a:rPr>
              <a:t>6</a:t>
            </a:r>
            <a:r>
              <a:rPr lang="cs-CZ" altLang="cs-CZ" sz="2400" b="1">
                <a:solidFill>
                  <a:srgbClr val="FFFF00"/>
                </a:solidFill>
              </a:rPr>
              <a:t> As </a:t>
            </a:r>
            <a:r>
              <a:rPr lang="cs-CZ" altLang="cs-CZ" sz="2400" b="1">
                <a:solidFill>
                  <a:srgbClr val="FFFF00"/>
                </a:solidFill>
                <a:latin typeface="Tahoma" pitchFamily="34" charset="0"/>
              </a:rPr>
              <a:t>18</a:t>
            </a:r>
            <a:r>
              <a:rPr lang="cs-CZ" altLang="cs-CZ" sz="2400" b="1">
                <a:solidFill>
                  <a:srgbClr val="FFFF00"/>
                </a:solidFill>
              </a:rPr>
              <a:t>/2009 </a:t>
            </a:r>
          </a:p>
          <a:p>
            <a:pPr eaLnBrk="1" hangingPunct="1">
              <a:spcBef>
                <a:spcPct val="0"/>
              </a:spcBef>
              <a:buFontTx/>
              <a:buNone/>
            </a:pPr>
            <a:r>
              <a:rPr lang="cs-CZ" altLang="cs-CZ" sz="2400">
                <a:solidFill>
                  <a:srgbClr val="FFFF00"/>
                </a:solidFill>
              </a:rPr>
              <a:t>(</a:t>
            </a:r>
            <a:r>
              <a:rPr lang="cs-CZ" altLang="cs-CZ" sz="2400">
                <a:solidFill>
                  <a:srgbClr val="FFFF00"/>
                </a:solidFill>
                <a:latin typeface="Arial" charset="0"/>
              </a:rPr>
              <a:t>1957/2009 Sb. NSS)</a:t>
            </a:r>
            <a:endParaRPr lang="cs-CZ" altLang="cs-CZ" sz="2400">
              <a:solidFill>
                <a:srgbClr val="FFFF00"/>
              </a:solidFill>
            </a:endParaRPr>
          </a:p>
          <a:p>
            <a:pPr eaLnBrk="1" hangingPunct="1">
              <a:spcBef>
                <a:spcPts val="1800"/>
              </a:spcBef>
              <a:buFontTx/>
              <a:buNone/>
            </a:pPr>
            <a:r>
              <a:rPr lang="cs-CZ" altLang="cs-CZ" sz="2400"/>
              <a:t>Žadatel </a:t>
            </a:r>
            <a:r>
              <a:rPr lang="cs-CZ" altLang="cs-CZ" sz="2400">
                <a:latin typeface="Tahoma" pitchFamily="34" charset="0"/>
              </a:rPr>
              <a:t>proti Ministerstvu pro místní rozvoj</a:t>
            </a:r>
          </a:p>
        </p:txBody>
      </p:sp>
      <p:pic>
        <p:nvPicPr>
          <p:cNvPr id="77829" name="Picture 5" descr="sbirka_2004_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775" y="1268413"/>
            <a:ext cx="1311275" cy="172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cut/>
    <p:sndAc>
      <p:stSnd>
        <p:snd r:embed="rId2" name="arrow.wav"/>
      </p:stSnd>
    </p:sndAc>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457200" y="117475"/>
            <a:ext cx="8229600" cy="1008063"/>
          </a:xfrm>
        </p:spPr>
        <p:txBody>
          <a:bodyPr/>
          <a:lstStyle/>
          <a:p>
            <a:pPr eaLnBrk="1" hangingPunct="1"/>
            <a:r>
              <a:rPr lang="cs-CZ" altLang="cs-CZ" sz="4000" b="1" smtClean="0">
                <a:solidFill>
                  <a:srgbClr val="CC0000"/>
                </a:solidFill>
                <a:latin typeface="Arial" charset="0"/>
                <a:cs typeface="Arial" charset="0"/>
              </a:rPr>
              <a:t>Doprovodná informace</a:t>
            </a:r>
          </a:p>
        </p:txBody>
      </p:sp>
      <p:sp>
        <p:nvSpPr>
          <p:cNvPr id="63491" name="Rectangle 3"/>
          <p:cNvSpPr>
            <a:spLocks noChangeArrowheads="1"/>
          </p:cNvSpPr>
          <p:nvPr/>
        </p:nvSpPr>
        <p:spPr bwMode="auto">
          <a:xfrm>
            <a:off x="468313" y="2708275"/>
            <a:ext cx="8424862" cy="3770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defRPr/>
            </a:pPr>
            <a:r>
              <a:rPr lang="cs-CZ" sz="2800" i="1" kern="0" dirty="0">
                <a:solidFill>
                  <a:schemeClr val="tx1"/>
                </a:solidFill>
                <a:latin typeface="Arial" pitchFamily="34" charset="0"/>
                <a:cs typeface="Arial" pitchFamily="34" charset="0"/>
              </a:rPr>
              <a:t>Účelem doprovodné informace je zabránit mylné interpretaci, či případným nedorozuměním a nepřesnostem, které mohou z pouhého poskytnutí primárně žádané informace vyplynout.</a:t>
            </a:r>
          </a:p>
          <a:p>
            <a:pPr algn="l">
              <a:spcBef>
                <a:spcPts val="1800"/>
              </a:spcBef>
              <a:defRPr/>
            </a:pPr>
            <a:r>
              <a:rPr lang="cs-CZ" sz="2800" i="1" kern="0" dirty="0">
                <a:solidFill>
                  <a:schemeClr val="tx1"/>
                </a:solidFill>
                <a:latin typeface="Arial" pitchFamily="34" charset="0"/>
                <a:cs typeface="Arial" pitchFamily="34" charset="0"/>
              </a:rPr>
              <a:t>Doprovodnou informaci povinný subjekt není povinen poskytovat vždy s požadovanou informací,</a:t>
            </a:r>
          </a:p>
          <a:p>
            <a:pPr algn="l">
              <a:defRPr/>
            </a:pPr>
            <a:r>
              <a:rPr lang="cs-CZ" sz="2800" i="1" kern="0" dirty="0">
                <a:solidFill>
                  <a:schemeClr val="tx1"/>
                </a:solidFill>
                <a:latin typeface="Arial" pitchFamily="34" charset="0"/>
                <a:cs typeface="Arial" pitchFamily="34" charset="0"/>
              </a:rPr>
              <a:t>zákon nemůže být zneužit k paralyzování činnosti povinného subjektu.</a:t>
            </a:r>
          </a:p>
        </p:txBody>
      </p:sp>
      <p:sp>
        <p:nvSpPr>
          <p:cNvPr id="78852" name="Rectangle 4"/>
          <p:cNvSpPr>
            <a:spLocks noChangeArrowheads="1"/>
          </p:cNvSpPr>
          <p:nvPr/>
        </p:nvSpPr>
        <p:spPr bwMode="auto">
          <a:xfrm>
            <a:off x="539750" y="1341438"/>
            <a:ext cx="6551613" cy="1060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Arial Unicode MS" pitchFamily="34" charset="-128"/>
              </a:defRPr>
            </a:lvl1pPr>
            <a:lvl2pPr marL="742950" indent="-285750" algn="l" eaLnBrk="0" hangingPunct="0">
              <a:spcBef>
                <a:spcPct val="20000"/>
              </a:spcBef>
              <a:buChar char="–"/>
              <a:defRPr sz="2800">
                <a:solidFill>
                  <a:schemeClr val="tx1"/>
                </a:solidFill>
                <a:latin typeface="Arial Unicode MS" pitchFamily="34" charset="-128"/>
              </a:defRPr>
            </a:lvl2pPr>
            <a:lvl3pPr marL="1143000" indent="-228600" algn="l" eaLnBrk="0" hangingPunct="0">
              <a:spcBef>
                <a:spcPct val="20000"/>
              </a:spcBef>
              <a:buChar char="•"/>
              <a:defRPr sz="2400">
                <a:solidFill>
                  <a:schemeClr val="tx1"/>
                </a:solidFill>
                <a:latin typeface="Arial Unicode MS" pitchFamily="34" charset="-128"/>
              </a:defRPr>
            </a:lvl3pPr>
            <a:lvl4pPr marL="1600200" indent="-228600" algn="l" eaLnBrk="0" hangingPunct="0">
              <a:spcBef>
                <a:spcPct val="20000"/>
              </a:spcBef>
              <a:buChar char="–"/>
              <a:defRPr sz="2000">
                <a:solidFill>
                  <a:schemeClr val="tx1"/>
                </a:solidFill>
                <a:latin typeface="Arial Unicode MS" pitchFamily="34" charset="-128"/>
              </a:defRPr>
            </a:lvl4pPr>
            <a:lvl5pPr marL="2057400" indent="-228600" algn="l" eaLnBrk="0" hangingPunct="0">
              <a:spcBef>
                <a:spcPct val="20000"/>
              </a:spcBef>
              <a:buChar char="»"/>
              <a:defRPr sz="2000">
                <a:solidFill>
                  <a:schemeClr val="tx1"/>
                </a:solidFill>
                <a:latin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Arial Unicode MS" pitchFamily="34" charset="-128"/>
              </a:defRPr>
            </a:lvl9pPr>
          </a:lstStyle>
          <a:p>
            <a:pPr eaLnBrk="1" hangingPunct="1">
              <a:spcBef>
                <a:spcPct val="0"/>
              </a:spcBef>
              <a:buFontTx/>
              <a:buNone/>
            </a:pPr>
            <a:r>
              <a:rPr lang="cs-CZ" altLang="cs-CZ" sz="2400" b="1">
                <a:solidFill>
                  <a:srgbClr val="FFFF00"/>
                </a:solidFill>
              </a:rPr>
              <a:t>Rozsudek NSS</a:t>
            </a:r>
            <a:r>
              <a:rPr lang="cs-CZ" altLang="cs-CZ" sz="2400" b="1">
                <a:solidFill>
                  <a:srgbClr val="FFFF00"/>
                </a:solidFill>
                <a:latin typeface="Tahoma" pitchFamily="34" charset="0"/>
              </a:rPr>
              <a:t> z 29</a:t>
            </a:r>
            <a:r>
              <a:rPr lang="cs-CZ" altLang="cs-CZ" sz="2400" b="1">
                <a:solidFill>
                  <a:srgbClr val="FFFF00"/>
                </a:solidFill>
              </a:rPr>
              <a:t>. 11. 2012, 9 As </a:t>
            </a:r>
            <a:r>
              <a:rPr lang="cs-CZ" altLang="cs-CZ" sz="2400" b="1">
                <a:solidFill>
                  <a:srgbClr val="FFFF00"/>
                </a:solidFill>
                <a:latin typeface="Tahoma" pitchFamily="34" charset="0"/>
              </a:rPr>
              <a:t>124</a:t>
            </a:r>
            <a:r>
              <a:rPr lang="cs-CZ" altLang="cs-CZ" sz="2400" b="1">
                <a:solidFill>
                  <a:srgbClr val="FFFF00"/>
                </a:solidFill>
              </a:rPr>
              <a:t>/2011 </a:t>
            </a:r>
          </a:p>
          <a:p>
            <a:pPr eaLnBrk="1" hangingPunct="1">
              <a:spcBef>
                <a:spcPts val="1800"/>
              </a:spcBef>
              <a:buFontTx/>
              <a:buNone/>
            </a:pPr>
            <a:r>
              <a:rPr lang="cs-CZ" altLang="cs-CZ" sz="2400"/>
              <a:t>Žadatel </a:t>
            </a:r>
            <a:r>
              <a:rPr lang="cs-CZ" altLang="cs-CZ" sz="2400">
                <a:latin typeface="Tahoma" pitchFamily="34" charset="0"/>
              </a:rPr>
              <a:t>proti Ministerstvu průmyslu a obchodu</a:t>
            </a:r>
          </a:p>
        </p:txBody>
      </p:sp>
    </p:spTree>
  </p:cSld>
  <p:clrMapOvr>
    <a:masterClrMapping/>
  </p:clrMapOvr>
  <p:transition spd="med">
    <p:cut/>
    <p:sndAc>
      <p:stSnd>
        <p:snd r:embed="rId2" name="arrow.wav"/>
      </p:stSnd>
    </p:sndAc>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395536" y="1196752"/>
            <a:ext cx="8568952" cy="5400600"/>
          </a:xfrm>
        </p:spPr>
        <p:txBody>
          <a:bodyPr/>
          <a:lstStyle/>
          <a:p>
            <a:pPr algn="l" eaLnBrk="1" hangingPunct="1">
              <a:lnSpc>
                <a:spcPct val="105000"/>
              </a:lnSpc>
            </a:pPr>
            <a:r>
              <a:rPr lang="cs-CZ" altLang="cs-CZ" sz="2200" dirty="0">
                <a:latin typeface="Arial" charset="0"/>
                <a:cs typeface="Arial" charset="0"/>
              </a:rPr>
              <a:t>(7) </a:t>
            </a:r>
            <a:r>
              <a:rPr lang="cs-CZ" altLang="cs-CZ" sz="2200" b="1" u="sng" dirty="0">
                <a:solidFill>
                  <a:srgbClr val="FFFF00"/>
                </a:solidFill>
                <a:latin typeface="Arial" charset="0"/>
                <a:cs typeface="Arial" charset="0"/>
              </a:rPr>
              <a:t>Strojově </a:t>
            </a:r>
            <a:r>
              <a:rPr lang="cs-CZ" altLang="cs-CZ" sz="2200" b="1" u="sng" dirty="0" smtClean="0">
                <a:solidFill>
                  <a:srgbClr val="FFFF00"/>
                </a:solidFill>
                <a:latin typeface="Arial" charset="0"/>
                <a:cs typeface="Arial" charset="0"/>
              </a:rPr>
              <a:t>čitelný</a:t>
            </a:r>
            <a:r>
              <a:rPr lang="cs-CZ" altLang="cs-CZ" sz="2200" u="sng" dirty="0" smtClean="0">
                <a:solidFill>
                  <a:srgbClr val="FFFF00"/>
                </a:solidFill>
                <a:latin typeface="Arial" charset="0"/>
                <a:cs typeface="Arial" charset="0"/>
              </a:rPr>
              <a:t> formát</a:t>
            </a:r>
            <a:r>
              <a:rPr lang="cs-CZ" altLang="cs-CZ" sz="2200" dirty="0" smtClean="0">
                <a:latin typeface="Arial" charset="0"/>
                <a:cs typeface="Arial" charset="0"/>
              </a:rPr>
              <a:t> = umožňuje </a:t>
            </a:r>
            <a:r>
              <a:rPr lang="cs-CZ" altLang="cs-CZ" sz="2200" dirty="0">
                <a:latin typeface="Arial" charset="0"/>
                <a:cs typeface="Arial" charset="0"/>
              </a:rPr>
              <a:t>programovému vybavení snadno nalézt, rozpoznat a získat </a:t>
            </a:r>
            <a:r>
              <a:rPr lang="cs-CZ" altLang="cs-CZ" sz="2200" dirty="0" smtClean="0">
                <a:latin typeface="Arial" charset="0"/>
                <a:cs typeface="Arial" charset="0"/>
              </a:rPr>
              <a:t>konkrétní informace z datového souboru, </a:t>
            </a:r>
            <a:r>
              <a:rPr lang="cs-CZ" altLang="cs-CZ" sz="2200" dirty="0">
                <a:latin typeface="Arial" charset="0"/>
                <a:cs typeface="Arial" charset="0"/>
              </a:rPr>
              <a:t>včetně jednotlivých údajů a jejich vnitřní struktury</a:t>
            </a:r>
            <a:r>
              <a:rPr lang="cs-CZ" altLang="cs-CZ" sz="2200" dirty="0" smtClean="0">
                <a:latin typeface="Arial" charset="0"/>
                <a:cs typeface="Arial" charset="0"/>
              </a:rPr>
              <a:t>.         </a:t>
            </a:r>
            <a:r>
              <a:rPr lang="cs-CZ" altLang="cs-CZ" sz="2000" dirty="0" smtClean="0">
                <a:latin typeface="Arial" charset="0"/>
                <a:cs typeface="Arial" charset="0"/>
              </a:rPr>
              <a:t>(viz CHAPS, zneužití dominantního postavení, pokuta ÚOHS 2,2 mil. Kč)</a:t>
            </a:r>
            <a:r>
              <a:rPr lang="cs-CZ" altLang="cs-CZ" sz="2200" dirty="0">
                <a:latin typeface="Arial" charset="0"/>
                <a:cs typeface="Arial" charset="0"/>
              </a:rPr>
              <a:t/>
            </a:r>
            <a:br>
              <a:rPr lang="cs-CZ" altLang="cs-CZ" sz="2200" dirty="0">
                <a:latin typeface="Arial" charset="0"/>
                <a:cs typeface="Arial" charset="0"/>
              </a:rPr>
            </a:br>
            <a:r>
              <a:rPr lang="cs-CZ" altLang="cs-CZ" sz="2200" dirty="0">
                <a:latin typeface="Arial" charset="0"/>
                <a:cs typeface="Arial" charset="0"/>
              </a:rPr>
              <a:t/>
            </a:r>
            <a:br>
              <a:rPr lang="cs-CZ" altLang="cs-CZ" sz="2200" dirty="0">
                <a:latin typeface="Arial" charset="0"/>
                <a:cs typeface="Arial" charset="0"/>
              </a:rPr>
            </a:br>
            <a:r>
              <a:rPr lang="cs-CZ" altLang="cs-CZ" sz="2200" dirty="0">
                <a:latin typeface="Arial" charset="0"/>
                <a:cs typeface="Arial" charset="0"/>
              </a:rPr>
              <a:t>(8) </a:t>
            </a:r>
            <a:r>
              <a:rPr lang="cs-CZ" altLang="cs-CZ" sz="2200" b="1" u="sng" dirty="0" smtClean="0">
                <a:solidFill>
                  <a:srgbClr val="FFFF00"/>
                </a:solidFill>
                <a:latin typeface="Arial" charset="0"/>
                <a:cs typeface="Arial" charset="0"/>
              </a:rPr>
              <a:t>Otevřený formát</a:t>
            </a:r>
            <a:r>
              <a:rPr lang="cs-CZ" altLang="cs-CZ" sz="2200" dirty="0" smtClean="0">
                <a:latin typeface="Arial" charset="0"/>
                <a:cs typeface="Arial" charset="0"/>
              </a:rPr>
              <a:t> = nezávislý </a:t>
            </a:r>
            <a:r>
              <a:rPr lang="cs-CZ" altLang="cs-CZ" sz="2200" dirty="0">
                <a:latin typeface="Arial" charset="0"/>
                <a:cs typeface="Arial" charset="0"/>
              </a:rPr>
              <a:t>na konkrétním technickém a programovém vybavení </a:t>
            </a:r>
            <a:r>
              <a:rPr lang="cs-CZ" altLang="cs-CZ" sz="2200" dirty="0" smtClean="0">
                <a:latin typeface="Arial" charset="0"/>
                <a:cs typeface="Arial" charset="0"/>
              </a:rPr>
              <a:t>zpřístupněný </a:t>
            </a:r>
            <a:r>
              <a:rPr lang="cs-CZ" altLang="cs-CZ" sz="2200" dirty="0">
                <a:latin typeface="Arial" charset="0"/>
                <a:cs typeface="Arial" charset="0"/>
              </a:rPr>
              <a:t>veřejnosti bez </a:t>
            </a:r>
            <a:r>
              <a:rPr lang="cs-CZ" altLang="cs-CZ" sz="2200" dirty="0" smtClean="0">
                <a:latin typeface="Arial" charset="0"/>
                <a:cs typeface="Arial" charset="0"/>
              </a:rPr>
              <a:t>omezení.</a:t>
            </a:r>
            <a:r>
              <a:rPr lang="cs-CZ" altLang="cs-CZ" sz="2200" dirty="0">
                <a:latin typeface="Arial" charset="0"/>
                <a:cs typeface="Arial" charset="0"/>
              </a:rPr>
              <a:t/>
            </a:r>
            <a:br>
              <a:rPr lang="cs-CZ" altLang="cs-CZ" sz="2200" dirty="0">
                <a:latin typeface="Arial" charset="0"/>
                <a:cs typeface="Arial" charset="0"/>
              </a:rPr>
            </a:br>
            <a:r>
              <a:rPr lang="cs-CZ" altLang="cs-CZ" sz="2200" dirty="0">
                <a:latin typeface="Arial" charset="0"/>
                <a:cs typeface="Arial" charset="0"/>
              </a:rPr>
              <a:t/>
            </a:r>
            <a:br>
              <a:rPr lang="cs-CZ" altLang="cs-CZ" sz="2200" dirty="0">
                <a:latin typeface="Arial" charset="0"/>
                <a:cs typeface="Arial" charset="0"/>
              </a:rPr>
            </a:br>
            <a:r>
              <a:rPr lang="cs-CZ" altLang="cs-CZ" sz="2200" dirty="0" smtClean="0">
                <a:latin typeface="Arial" charset="0"/>
                <a:cs typeface="Arial" charset="0"/>
              </a:rPr>
              <a:t>(</a:t>
            </a:r>
            <a:r>
              <a:rPr lang="cs-CZ" altLang="cs-CZ" sz="2200" dirty="0">
                <a:latin typeface="Arial" charset="0"/>
                <a:cs typeface="Arial" charset="0"/>
              </a:rPr>
              <a:t>10) </a:t>
            </a:r>
            <a:r>
              <a:rPr lang="cs-CZ" altLang="cs-CZ" sz="2200" b="1" u="sng" dirty="0">
                <a:solidFill>
                  <a:srgbClr val="FFFF00"/>
                </a:solidFill>
                <a:latin typeface="Arial" charset="0"/>
                <a:cs typeface="Arial" charset="0"/>
              </a:rPr>
              <a:t>Metadata</a:t>
            </a:r>
            <a:r>
              <a:rPr lang="cs-CZ" altLang="cs-CZ" sz="2200" dirty="0">
                <a:latin typeface="Arial" charset="0"/>
                <a:cs typeface="Arial" charset="0"/>
              </a:rPr>
              <a:t> </a:t>
            </a:r>
            <a:r>
              <a:rPr lang="cs-CZ" altLang="cs-CZ" sz="2200" dirty="0" smtClean="0">
                <a:latin typeface="Arial" charset="0"/>
                <a:cs typeface="Arial" charset="0"/>
              </a:rPr>
              <a:t>= data </a:t>
            </a:r>
            <a:r>
              <a:rPr lang="cs-CZ" altLang="cs-CZ" sz="2200" dirty="0">
                <a:latin typeface="Arial" charset="0"/>
                <a:cs typeface="Arial" charset="0"/>
              </a:rPr>
              <a:t>popisující souvislosti, obsah a strukturu zaznamenaných informací a jejich správu v průběhu času</a:t>
            </a:r>
            <a:r>
              <a:rPr lang="cs-CZ" altLang="cs-CZ" sz="2200" dirty="0" smtClean="0">
                <a:latin typeface="Arial" charset="0"/>
                <a:cs typeface="Arial" charset="0"/>
              </a:rPr>
              <a:t>.</a:t>
            </a:r>
            <a:br>
              <a:rPr lang="cs-CZ" altLang="cs-CZ" sz="2200" dirty="0" smtClean="0">
                <a:latin typeface="Arial" charset="0"/>
                <a:cs typeface="Arial" charset="0"/>
              </a:rPr>
            </a:br>
            <a:r>
              <a:rPr lang="cs-CZ" altLang="cs-CZ" sz="2200" dirty="0">
                <a:latin typeface="Arial" charset="0"/>
                <a:cs typeface="Arial" charset="0"/>
              </a:rPr>
              <a:t/>
            </a:r>
            <a:br>
              <a:rPr lang="cs-CZ" altLang="cs-CZ" sz="2200" dirty="0">
                <a:latin typeface="Arial" charset="0"/>
                <a:cs typeface="Arial" charset="0"/>
              </a:rPr>
            </a:br>
            <a:r>
              <a:rPr lang="cs-CZ" altLang="cs-CZ" sz="2200" dirty="0" smtClean="0">
                <a:latin typeface="Arial" charset="0"/>
                <a:cs typeface="Arial" charset="0"/>
              </a:rPr>
              <a:t>(11) </a:t>
            </a:r>
            <a:r>
              <a:rPr lang="cs-CZ" altLang="cs-CZ" sz="2200" b="1" u="sng" dirty="0">
                <a:solidFill>
                  <a:srgbClr val="FFFF00"/>
                </a:solidFill>
                <a:latin typeface="Arial" charset="0"/>
                <a:cs typeface="Arial" charset="0"/>
              </a:rPr>
              <a:t>Otevřená </a:t>
            </a:r>
            <a:r>
              <a:rPr lang="cs-CZ" altLang="cs-CZ" sz="2200" b="1" u="sng" dirty="0" smtClean="0">
                <a:solidFill>
                  <a:srgbClr val="FFFF00"/>
                </a:solidFill>
                <a:latin typeface="Arial" charset="0"/>
                <a:cs typeface="Arial" charset="0"/>
              </a:rPr>
              <a:t>data</a:t>
            </a:r>
            <a:r>
              <a:rPr lang="cs-CZ" altLang="cs-CZ" sz="2200" dirty="0" smtClean="0">
                <a:latin typeface="Arial" charset="0"/>
                <a:cs typeface="Arial" charset="0"/>
              </a:rPr>
              <a:t> </a:t>
            </a:r>
            <a:r>
              <a:rPr lang="cs-CZ" altLang="cs-CZ" sz="2200" dirty="0">
                <a:latin typeface="Arial" charset="0"/>
                <a:cs typeface="Arial" charset="0"/>
              </a:rPr>
              <a:t>= informace zveřejňované způsobem umožňujícím dálkový přístup v otevřeném a strojově čitelném formátu, jejichž způsob ani účel následného využití není omezen a které jsou evidovány v národním katalogu otevřených dat. </a:t>
            </a:r>
            <a:endParaRPr lang="cs-CZ" altLang="cs-CZ" sz="2200" i="1" dirty="0" smtClean="0">
              <a:latin typeface="Arial" charset="0"/>
              <a:cs typeface="Arial" charset="0"/>
            </a:endParaRPr>
          </a:p>
        </p:txBody>
      </p:sp>
      <p:sp>
        <p:nvSpPr>
          <p:cNvPr id="74755" name="Rectangle 4"/>
          <p:cNvSpPr>
            <a:spLocks noChangeArrowheads="1"/>
          </p:cNvSpPr>
          <p:nvPr/>
        </p:nvSpPr>
        <p:spPr bwMode="auto">
          <a:xfrm>
            <a:off x="457200" y="270669"/>
            <a:ext cx="82296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eaLnBrk="0" hangingPunct="0">
              <a:spcBef>
                <a:spcPct val="20000"/>
              </a:spcBef>
              <a:buChar char="•"/>
              <a:defRPr sz="3200">
                <a:solidFill>
                  <a:schemeClr val="tx1"/>
                </a:solidFill>
                <a:latin typeface="Arial Unicode MS" pitchFamily="34" charset="-128"/>
              </a:defRPr>
            </a:lvl1pPr>
            <a:lvl2pPr marL="742950" indent="-285750" algn="l" eaLnBrk="0" hangingPunct="0">
              <a:spcBef>
                <a:spcPct val="20000"/>
              </a:spcBef>
              <a:buChar char="–"/>
              <a:defRPr sz="2800">
                <a:solidFill>
                  <a:schemeClr val="tx1"/>
                </a:solidFill>
                <a:latin typeface="Arial Unicode MS" pitchFamily="34" charset="-128"/>
              </a:defRPr>
            </a:lvl2pPr>
            <a:lvl3pPr marL="1143000" indent="-228600" algn="l" eaLnBrk="0" hangingPunct="0">
              <a:spcBef>
                <a:spcPct val="20000"/>
              </a:spcBef>
              <a:buChar char="•"/>
              <a:defRPr sz="2400">
                <a:solidFill>
                  <a:schemeClr val="tx1"/>
                </a:solidFill>
                <a:latin typeface="Arial Unicode MS" pitchFamily="34" charset="-128"/>
              </a:defRPr>
            </a:lvl3pPr>
            <a:lvl4pPr marL="1600200" indent="-228600" algn="l" eaLnBrk="0" hangingPunct="0">
              <a:spcBef>
                <a:spcPct val="20000"/>
              </a:spcBef>
              <a:buChar char="–"/>
              <a:defRPr sz="2000">
                <a:solidFill>
                  <a:schemeClr val="tx1"/>
                </a:solidFill>
                <a:latin typeface="Arial Unicode MS" pitchFamily="34" charset="-128"/>
              </a:defRPr>
            </a:lvl4pPr>
            <a:lvl5pPr marL="2057400" indent="-228600" algn="l" eaLnBrk="0" hangingPunct="0">
              <a:spcBef>
                <a:spcPct val="20000"/>
              </a:spcBef>
              <a:buChar char="»"/>
              <a:defRPr sz="2000">
                <a:solidFill>
                  <a:schemeClr val="tx1"/>
                </a:solidFill>
                <a:latin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Arial Unicode MS" pitchFamily="34" charset="-128"/>
              </a:defRPr>
            </a:lvl9pPr>
          </a:lstStyle>
          <a:p>
            <a:pPr algn="ctr" eaLnBrk="1" hangingPunct="1">
              <a:spcBef>
                <a:spcPct val="0"/>
              </a:spcBef>
              <a:buFontTx/>
              <a:buNone/>
            </a:pPr>
            <a:r>
              <a:rPr lang="cs-CZ" altLang="cs-CZ" sz="3800" b="1" dirty="0">
                <a:solidFill>
                  <a:srgbClr val="FFC000"/>
                </a:solidFill>
                <a:latin typeface="Arial" charset="0"/>
              </a:rPr>
              <a:t>§ 3 – </a:t>
            </a:r>
            <a:r>
              <a:rPr lang="cs-CZ" altLang="cs-CZ" sz="3800" b="1" dirty="0" smtClean="0">
                <a:solidFill>
                  <a:srgbClr val="FFC000"/>
                </a:solidFill>
                <a:latin typeface="Arial" charset="0"/>
              </a:rPr>
              <a:t>Další pojmy dle PSI a eIDAS</a:t>
            </a:r>
            <a:endParaRPr lang="cs-CZ" altLang="cs-CZ" sz="3800" b="1" dirty="0">
              <a:solidFill>
                <a:srgbClr val="FFC000"/>
              </a:solidFill>
              <a:latin typeface="Arial" charset="0"/>
            </a:endParaRPr>
          </a:p>
        </p:txBody>
      </p:sp>
    </p:spTree>
    <p:extLst>
      <p:ext uri="{BB962C8B-B14F-4D97-AF65-F5344CB8AC3E}">
        <p14:creationId xmlns:p14="http://schemas.microsoft.com/office/powerpoint/2010/main" val="1115198427"/>
      </p:ext>
    </p:extLst>
  </p:cSld>
  <p:clrMapOvr>
    <a:masterClrMapping/>
  </p:clrMapOvr>
  <p:transition spd="med">
    <p:cut/>
    <p:sndAc>
      <p:stSnd>
        <p:snd r:embed="rId2" name="arrow.wav"/>
      </p:stSnd>
    </p:sndAc>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457200" y="188913"/>
            <a:ext cx="8229600" cy="925512"/>
          </a:xfrm>
        </p:spPr>
        <p:txBody>
          <a:bodyPr/>
          <a:lstStyle/>
          <a:p>
            <a:pPr eaLnBrk="1" hangingPunct="1"/>
            <a:r>
              <a:rPr lang="cs-CZ" altLang="cs-CZ" sz="3600" b="1" smtClean="0">
                <a:solidFill>
                  <a:srgbClr val="CC0000"/>
                </a:solidFill>
                <a:latin typeface="Arial" charset="0"/>
                <a:cs typeface="Arial" charset="0"/>
              </a:rPr>
              <a:t>§ 4 – Způsoby poskytování informací</a:t>
            </a:r>
          </a:p>
        </p:txBody>
      </p:sp>
      <p:sp>
        <p:nvSpPr>
          <p:cNvPr id="79875" name="Rectangle 3"/>
          <p:cNvSpPr>
            <a:spLocks noGrp="1" noChangeArrowheads="1"/>
          </p:cNvSpPr>
          <p:nvPr>
            <p:ph type="body" idx="1"/>
          </p:nvPr>
        </p:nvSpPr>
        <p:spPr>
          <a:xfrm>
            <a:off x="250825" y="1414463"/>
            <a:ext cx="8686800" cy="5183187"/>
          </a:xfrm>
        </p:spPr>
        <p:txBody>
          <a:bodyPr/>
          <a:lstStyle/>
          <a:p>
            <a:pPr marL="274638" indent="-274638" eaLnBrk="1" hangingPunct="1">
              <a:lnSpc>
                <a:spcPct val="90000"/>
              </a:lnSpc>
              <a:spcBef>
                <a:spcPct val="80000"/>
              </a:spcBef>
              <a:buFontTx/>
              <a:buNone/>
            </a:pPr>
            <a:r>
              <a:rPr lang="cs-CZ" altLang="cs-CZ" sz="2400" dirty="0" smtClean="0">
                <a:latin typeface="Arial" charset="0"/>
                <a:cs typeface="Arial" charset="0"/>
              </a:rPr>
              <a:t>(1) Povinné subjekty poskytují informace žadateli </a:t>
            </a:r>
          </a:p>
          <a:p>
            <a:pPr marL="274638" indent="-274638" eaLnBrk="1" hangingPunct="1">
              <a:lnSpc>
                <a:spcPct val="90000"/>
              </a:lnSpc>
              <a:spcBef>
                <a:spcPct val="80000"/>
              </a:spcBef>
              <a:buFontTx/>
              <a:buNone/>
            </a:pPr>
            <a:r>
              <a:rPr lang="cs-CZ" altLang="cs-CZ" sz="2400" dirty="0" smtClean="0">
                <a:latin typeface="Arial" charset="0"/>
                <a:cs typeface="Arial" charset="0"/>
              </a:rPr>
              <a:t>		a) </a:t>
            </a:r>
            <a:r>
              <a:rPr lang="cs-CZ" altLang="cs-CZ" sz="2400" b="1" u="sng" dirty="0" smtClean="0">
                <a:latin typeface="Arial" charset="0"/>
                <a:cs typeface="Arial" charset="0"/>
              </a:rPr>
              <a:t>na základě žádosti</a:t>
            </a:r>
            <a:r>
              <a:rPr lang="cs-CZ" altLang="cs-CZ" sz="2400" dirty="0" smtClean="0">
                <a:latin typeface="Arial" charset="0"/>
                <a:cs typeface="Arial" charset="0"/>
              </a:rPr>
              <a:t> → postup dle § 13–17 </a:t>
            </a:r>
          </a:p>
          <a:p>
            <a:pPr marL="274638" indent="-274638" eaLnBrk="1" hangingPunct="1">
              <a:lnSpc>
                <a:spcPct val="90000"/>
              </a:lnSpc>
              <a:spcBef>
                <a:spcPct val="80000"/>
              </a:spcBef>
              <a:buFontTx/>
              <a:buNone/>
            </a:pPr>
            <a:r>
              <a:rPr lang="cs-CZ" altLang="cs-CZ" sz="2400" dirty="0" smtClean="0">
                <a:latin typeface="Arial" charset="0"/>
                <a:cs typeface="Arial" charset="0"/>
              </a:rPr>
              <a:t>		b) </a:t>
            </a:r>
            <a:r>
              <a:rPr lang="cs-CZ" altLang="cs-CZ" sz="2400" b="1" u="sng" dirty="0" smtClean="0">
                <a:latin typeface="Arial" charset="0"/>
                <a:cs typeface="Arial" charset="0"/>
              </a:rPr>
              <a:t>zveřejněním</a:t>
            </a:r>
            <a:r>
              <a:rPr lang="cs-CZ" altLang="cs-CZ" sz="2400" dirty="0" smtClean="0">
                <a:latin typeface="Arial" charset="0"/>
                <a:cs typeface="Arial" charset="0"/>
              </a:rPr>
              <a:t> → postup dle § 5, § 6, § 18</a:t>
            </a:r>
          </a:p>
          <a:p>
            <a:pPr marL="274638" indent="-274638" eaLnBrk="1" hangingPunct="1">
              <a:lnSpc>
                <a:spcPct val="90000"/>
              </a:lnSpc>
              <a:spcBef>
                <a:spcPct val="80000"/>
              </a:spcBef>
              <a:buFontTx/>
              <a:buNone/>
            </a:pPr>
            <a:r>
              <a:rPr lang="cs-CZ" altLang="cs-CZ" sz="2400" dirty="0" smtClean="0">
                <a:solidFill>
                  <a:srgbClr val="FFC000"/>
                </a:solidFill>
                <a:latin typeface="Arial" charset="0"/>
                <a:cs typeface="Arial" charset="0"/>
              </a:rPr>
              <a:t>		dle PSI směrnice snaha o zveřejňování „open data“</a:t>
            </a:r>
            <a:endParaRPr lang="cs-CZ" altLang="cs-CZ" sz="2400" dirty="0" smtClean="0">
              <a:latin typeface="Arial" charset="0"/>
              <a:cs typeface="Arial" charset="0"/>
            </a:endParaRPr>
          </a:p>
        </p:txBody>
      </p:sp>
    </p:spTree>
  </p:cSld>
  <p:clrMapOvr>
    <a:masterClrMapping/>
  </p:clrMapOvr>
  <p:transition spd="med">
    <p:cut/>
    <p:sndAc>
      <p:stSnd>
        <p:snd r:embed="rId2" name="arrow.wav"/>
      </p:stSnd>
    </p:sndAc>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457200" y="125413"/>
            <a:ext cx="8229600" cy="1143000"/>
          </a:xfrm>
        </p:spPr>
        <p:txBody>
          <a:bodyPr/>
          <a:lstStyle/>
          <a:p>
            <a:pPr eaLnBrk="1" hangingPunct="1"/>
            <a:r>
              <a:rPr lang="cs-CZ" altLang="cs-CZ" sz="3600" b="1" dirty="0" smtClean="0">
                <a:solidFill>
                  <a:srgbClr val="FFC000"/>
                </a:solidFill>
                <a:latin typeface="Arial" charset="0"/>
                <a:cs typeface="Arial" charset="0"/>
              </a:rPr>
              <a:t>Poskytování informací mezi orgány</a:t>
            </a:r>
          </a:p>
        </p:txBody>
      </p:sp>
      <p:sp>
        <p:nvSpPr>
          <p:cNvPr id="87043" name="Rectangle 3"/>
          <p:cNvSpPr>
            <a:spLocks noGrp="1" noChangeArrowheads="1"/>
          </p:cNvSpPr>
          <p:nvPr>
            <p:ph type="body" idx="1"/>
          </p:nvPr>
        </p:nvSpPr>
        <p:spPr>
          <a:xfrm>
            <a:off x="519113" y="1340768"/>
            <a:ext cx="8229600" cy="5616575"/>
          </a:xfrm>
        </p:spPr>
        <p:txBody>
          <a:bodyPr/>
          <a:lstStyle/>
          <a:p>
            <a:pPr marL="177800" indent="-177800" eaLnBrk="1" hangingPunct="1">
              <a:buFontTx/>
              <a:buNone/>
            </a:pPr>
            <a:r>
              <a:rPr lang="cs-CZ" altLang="cs-CZ" sz="2600" dirty="0" smtClean="0">
                <a:latin typeface="Arial" charset="0"/>
                <a:cs typeface="Arial" charset="0"/>
              </a:rPr>
              <a:t>Jde o aplikaci zákona č. 106/1999 Sb.? </a:t>
            </a:r>
            <a:r>
              <a:rPr lang="cs-CZ" altLang="cs-CZ" sz="2600" b="1" dirty="0" smtClean="0">
                <a:solidFill>
                  <a:srgbClr val="FFFF00"/>
                </a:solidFill>
                <a:latin typeface="Arial" charset="0"/>
                <a:cs typeface="Arial" charset="0"/>
              </a:rPr>
              <a:t>Dříve NE!</a:t>
            </a:r>
          </a:p>
          <a:p>
            <a:pPr marL="0" indent="0" eaLnBrk="1" hangingPunct="1">
              <a:spcBef>
                <a:spcPts val="1800"/>
              </a:spcBef>
              <a:buFontTx/>
              <a:buNone/>
            </a:pPr>
            <a:r>
              <a:rPr lang="cs-CZ" altLang="cs-CZ" sz="2600" dirty="0" smtClean="0">
                <a:latin typeface="Arial" charset="0"/>
                <a:cs typeface="Arial" charset="0"/>
              </a:rPr>
              <a:t>Nejde o uplatňování subjektivního práva, ale o projev součinnosti podle:</a:t>
            </a:r>
          </a:p>
          <a:p>
            <a:pPr marL="577850" lvl="1" indent="-177800" eaLnBrk="1" hangingPunct="1">
              <a:buFontTx/>
              <a:buChar char="-"/>
            </a:pPr>
            <a:r>
              <a:rPr lang="cs-CZ" altLang="cs-CZ" sz="2200" dirty="0" smtClean="0">
                <a:latin typeface="Arial" charset="0"/>
                <a:cs typeface="Arial" charset="0"/>
              </a:rPr>
              <a:t>§ 8 SpŘ</a:t>
            </a:r>
          </a:p>
          <a:p>
            <a:pPr marL="577850" lvl="1" indent="-177800" eaLnBrk="1" hangingPunct="1">
              <a:buFontTx/>
              <a:buChar char="-"/>
            </a:pPr>
            <a:r>
              <a:rPr lang="cs-CZ" altLang="cs-CZ" sz="2200" dirty="0" smtClean="0">
                <a:latin typeface="Arial" charset="0"/>
                <a:cs typeface="Arial" charset="0"/>
              </a:rPr>
              <a:t>§ 34 ZSDP, 58 DŘ</a:t>
            </a:r>
          </a:p>
          <a:p>
            <a:pPr marL="577850" lvl="1" indent="-177800" eaLnBrk="1" hangingPunct="1">
              <a:buFontTx/>
              <a:buChar char="-"/>
            </a:pPr>
            <a:r>
              <a:rPr lang="cs-CZ" altLang="cs-CZ" sz="2200" dirty="0" smtClean="0">
                <a:latin typeface="Arial" charset="0"/>
                <a:cs typeface="Arial" charset="0"/>
              </a:rPr>
              <a:t>51a celního zákona</a:t>
            </a:r>
          </a:p>
          <a:p>
            <a:pPr marL="577850" lvl="1" indent="-177800" eaLnBrk="1" hangingPunct="1">
              <a:buFontTx/>
              <a:buChar char="-"/>
            </a:pPr>
            <a:r>
              <a:rPr lang="cs-CZ" altLang="cs-CZ" sz="2200" dirty="0" smtClean="0">
                <a:latin typeface="Arial" charset="0"/>
                <a:cs typeface="Arial" charset="0"/>
              </a:rPr>
              <a:t>apod.</a:t>
            </a:r>
          </a:p>
          <a:p>
            <a:pPr marL="0" lvl="1" indent="0" eaLnBrk="1" hangingPunct="1">
              <a:spcBef>
                <a:spcPts val="1800"/>
              </a:spcBef>
              <a:buNone/>
            </a:pPr>
            <a:r>
              <a:rPr lang="cs-CZ" altLang="cs-CZ" sz="2600" dirty="0" smtClean="0">
                <a:latin typeface="Arial" charset="0"/>
                <a:cs typeface="Arial" charset="0"/>
              </a:rPr>
              <a:t>Změna novelou </a:t>
            </a:r>
            <a:r>
              <a:rPr lang="cs-CZ" altLang="cs-CZ" sz="2600" b="1" dirty="0" smtClean="0">
                <a:solidFill>
                  <a:srgbClr val="FFFF00"/>
                </a:solidFill>
                <a:latin typeface="Arial" charset="0"/>
                <a:cs typeface="Arial" charset="0"/>
              </a:rPr>
              <a:t>222/2015 Sb., § 4/2: ANO!</a:t>
            </a:r>
            <a:endParaRPr lang="cs-CZ" altLang="cs-CZ" sz="2600" b="1" dirty="0">
              <a:solidFill>
                <a:srgbClr val="FFFF00"/>
              </a:solidFill>
              <a:latin typeface="Arial" charset="0"/>
              <a:cs typeface="Arial" charset="0"/>
            </a:endParaRPr>
          </a:p>
          <a:p>
            <a:pPr marL="631825" lvl="1" indent="-231775" eaLnBrk="1" hangingPunct="1">
              <a:buFontTx/>
              <a:buChar char="-"/>
            </a:pPr>
            <a:r>
              <a:rPr lang="cs-CZ" altLang="cs-CZ" sz="2200" dirty="0" smtClean="0">
                <a:solidFill>
                  <a:srgbClr val="FFC000"/>
                </a:solidFill>
                <a:latin typeface="Arial" charset="0"/>
                <a:cs typeface="Arial" charset="0"/>
              </a:rPr>
              <a:t>Je-li </a:t>
            </a:r>
            <a:r>
              <a:rPr lang="cs-CZ" altLang="cs-CZ" sz="2200" dirty="0">
                <a:solidFill>
                  <a:srgbClr val="FFC000"/>
                </a:solidFill>
                <a:latin typeface="Arial" charset="0"/>
                <a:cs typeface="Arial" charset="0"/>
              </a:rPr>
              <a:t>žadatelem povinný subjekt, je mu poskytována informace za stejných podmínek jako jiným žadatelům</a:t>
            </a:r>
            <a:r>
              <a:rPr lang="cs-CZ" altLang="cs-CZ" sz="2200" dirty="0" smtClean="0">
                <a:solidFill>
                  <a:srgbClr val="FFC000"/>
                </a:solidFill>
                <a:latin typeface="Arial" charset="0"/>
                <a:cs typeface="Arial" charset="0"/>
              </a:rPr>
              <a:t>.</a:t>
            </a:r>
          </a:p>
          <a:p>
            <a:pPr marL="631825" lvl="1" indent="-231775" eaLnBrk="1" hangingPunct="1">
              <a:buFontTx/>
              <a:buChar char="-"/>
            </a:pPr>
            <a:r>
              <a:rPr lang="cs-CZ" altLang="cs-CZ" sz="2200" dirty="0" smtClean="0">
                <a:solidFill>
                  <a:srgbClr val="FFC000"/>
                </a:solidFill>
                <a:latin typeface="Arial" charset="0"/>
                <a:cs typeface="Arial" charset="0"/>
              </a:rPr>
              <a:t>Transpozice čl. 10/2 PSI, jen mimo výkon veřejné moci</a:t>
            </a:r>
          </a:p>
        </p:txBody>
      </p:sp>
    </p:spTree>
  </p:cSld>
  <p:clrMapOvr>
    <a:masterClrMapping/>
  </p:clrMapOvr>
  <p:transition spd="med">
    <p:cut/>
    <p:sndAc>
      <p:stSnd>
        <p:snd r:embed="rId2" name="arrow.wav"/>
      </p:stSnd>
    </p:sndAc>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312738" y="115888"/>
            <a:ext cx="8580437" cy="1143000"/>
          </a:xfrm>
        </p:spPr>
        <p:txBody>
          <a:bodyPr/>
          <a:lstStyle/>
          <a:p>
            <a:pPr eaLnBrk="1" hangingPunct="1"/>
            <a:r>
              <a:rPr lang="cs-CZ" altLang="cs-CZ" sz="3600" b="1" dirty="0" smtClean="0">
                <a:solidFill>
                  <a:srgbClr val="CC0000"/>
                </a:solidFill>
                <a:latin typeface="Arial" charset="0"/>
                <a:cs typeface="Arial" charset="0"/>
              </a:rPr>
              <a:t>Mezinárodní záruky ochrany informací </a:t>
            </a:r>
          </a:p>
        </p:txBody>
      </p:sp>
      <p:sp>
        <p:nvSpPr>
          <p:cNvPr id="13315" name="Rectangle 3"/>
          <p:cNvSpPr>
            <a:spLocks noChangeArrowheads="1"/>
          </p:cNvSpPr>
          <p:nvPr/>
        </p:nvSpPr>
        <p:spPr bwMode="auto">
          <a:xfrm>
            <a:off x="468313" y="1341438"/>
            <a:ext cx="8351837" cy="532923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609600" indent="-609600" algn="l">
              <a:spcBef>
                <a:spcPct val="20000"/>
              </a:spcBef>
              <a:defRPr/>
            </a:pPr>
            <a:r>
              <a:rPr lang="cs-CZ" sz="2400" b="1" dirty="0">
                <a:solidFill>
                  <a:srgbClr val="FFFF00"/>
                </a:solidFill>
                <a:latin typeface="Arial" pitchFamily="34" charset="0"/>
                <a:cs typeface="Arial" pitchFamily="34" charset="0"/>
              </a:rPr>
              <a:t>Úmluva o ochraně lidských práv a základních svobod</a:t>
            </a:r>
          </a:p>
          <a:p>
            <a:pPr algn="l">
              <a:spcBef>
                <a:spcPts val="1200"/>
              </a:spcBef>
              <a:defRPr/>
            </a:pPr>
            <a:r>
              <a:rPr lang="cs-CZ" sz="2200" b="1" dirty="0">
                <a:solidFill>
                  <a:schemeClr val="tx1"/>
                </a:solidFill>
                <a:latin typeface="Arial" pitchFamily="34" charset="0"/>
                <a:cs typeface="Arial" pitchFamily="34" charset="0"/>
              </a:rPr>
              <a:t>čl. 8 – </a:t>
            </a:r>
            <a:r>
              <a:rPr lang="cs-CZ" sz="2200" b="1" u="sng" dirty="0">
                <a:solidFill>
                  <a:schemeClr val="tx1"/>
                </a:solidFill>
                <a:latin typeface="Arial" pitchFamily="34" charset="0"/>
                <a:cs typeface="Arial" pitchFamily="34" charset="0"/>
              </a:rPr>
              <a:t>ochrana soukromí</a:t>
            </a:r>
          </a:p>
          <a:p>
            <a:pPr algn="l">
              <a:spcBef>
                <a:spcPts val="1200"/>
              </a:spcBef>
              <a:defRPr/>
            </a:pPr>
            <a:r>
              <a:rPr lang="cs-CZ" sz="2200" i="1" dirty="0">
                <a:solidFill>
                  <a:schemeClr val="tx1"/>
                </a:solidFill>
                <a:latin typeface="Arial" pitchFamily="34" charset="0"/>
                <a:cs typeface="Arial" pitchFamily="34" charset="0"/>
              </a:rPr>
              <a:t>Každý má právo na respektování svého soukromého a rodinného života, obydlí a korespondence. </a:t>
            </a:r>
          </a:p>
          <a:p>
            <a:pPr algn="l">
              <a:spcBef>
                <a:spcPts val="1200"/>
              </a:spcBef>
              <a:defRPr/>
            </a:pPr>
            <a:r>
              <a:rPr lang="cs-CZ" sz="2200" dirty="0">
                <a:solidFill>
                  <a:schemeClr val="tx1"/>
                </a:solidFill>
                <a:latin typeface="Arial" pitchFamily="34" charset="0"/>
                <a:cs typeface="Arial" pitchFamily="34" charset="0"/>
              </a:rPr>
              <a:t>Výjimky stanoví </a:t>
            </a:r>
            <a:r>
              <a:rPr lang="cs-CZ" sz="2200" b="1" dirty="0">
                <a:solidFill>
                  <a:srgbClr val="FFFF00"/>
                </a:solidFill>
                <a:latin typeface="Arial" pitchFamily="34" charset="0"/>
                <a:cs typeface="Arial" pitchFamily="34" charset="0"/>
              </a:rPr>
              <a:t>zákon</a:t>
            </a:r>
            <a:r>
              <a:rPr lang="cs-CZ" sz="2200" dirty="0">
                <a:solidFill>
                  <a:schemeClr val="tx1"/>
                </a:solidFill>
                <a:latin typeface="Arial" pitchFamily="34" charset="0"/>
                <a:cs typeface="Arial" pitchFamily="34" charset="0"/>
              </a:rPr>
              <a:t>, jsou-li v demokratické společnosti </a:t>
            </a:r>
            <a:r>
              <a:rPr lang="cs-CZ" sz="2200" b="1" dirty="0">
                <a:solidFill>
                  <a:srgbClr val="FFFF00"/>
                </a:solidFill>
                <a:latin typeface="Arial" pitchFamily="34" charset="0"/>
                <a:cs typeface="Arial" pitchFamily="34" charset="0"/>
              </a:rPr>
              <a:t>nezbytné …</a:t>
            </a:r>
            <a:endParaRPr lang="cs-CZ" sz="2200" dirty="0">
              <a:solidFill>
                <a:schemeClr val="tx1"/>
              </a:solidFill>
              <a:latin typeface="Arial" pitchFamily="34" charset="0"/>
              <a:cs typeface="Arial" pitchFamily="34" charset="0"/>
            </a:endParaRPr>
          </a:p>
          <a:p>
            <a:pPr marL="609600" indent="-609600" algn="l">
              <a:spcBef>
                <a:spcPct val="20000"/>
              </a:spcBef>
              <a:defRPr/>
            </a:pPr>
            <a:endParaRPr lang="cs-CZ" sz="2200" dirty="0">
              <a:solidFill>
                <a:schemeClr val="tx1"/>
              </a:solidFill>
              <a:latin typeface="Arial" pitchFamily="34" charset="0"/>
              <a:cs typeface="Arial" pitchFamily="34" charset="0"/>
            </a:endParaRPr>
          </a:p>
          <a:p>
            <a:pPr marL="609600" indent="-609600" algn="l">
              <a:spcBef>
                <a:spcPct val="20000"/>
              </a:spcBef>
              <a:defRPr/>
            </a:pPr>
            <a:r>
              <a:rPr lang="cs-CZ" sz="2200" dirty="0">
                <a:solidFill>
                  <a:schemeClr val="tx1"/>
                </a:solidFill>
                <a:latin typeface="Arial" pitchFamily="34" charset="0"/>
                <a:cs typeface="Arial" pitchFamily="34" charset="0"/>
              </a:rPr>
              <a:t>čl. 1 dodatkového protokolu č. 1 – </a:t>
            </a:r>
            <a:r>
              <a:rPr lang="cs-CZ" sz="2200" b="1" u="sng" dirty="0">
                <a:solidFill>
                  <a:schemeClr val="tx1"/>
                </a:solidFill>
                <a:latin typeface="Arial" pitchFamily="34" charset="0"/>
                <a:cs typeface="Arial" pitchFamily="34" charset="0"/>
              </a:rPr>
              <a:t>ochrana vlastnictví</a:t>
            </a:r>
          </a:p>
          <a:p>
            <a:pPr algn="l">
              <a:spcBef>
                <a:spcPct val="20000"/>
              </a:spcBef>
              <a:defRPr/>
            </a:pPr>
            <a:r>
              <a:rPr lang="cs-CZ" sz="2200" i="1" dirty="0">
                <a:solidFill>
                  <a:schemeClr val="tx1"/>
                </a:solidFill>
                <a:latin typeface="Arial" pitchFamily="34" charset="0"/>
                <a:cs typeface="Arial" pitchFamily="34" charset="0"/>
              </a:rPr>
              <a:t>Nikdo nemůže být zbaven svého majetku s výjimkou veřejného zájmu a za podmínek, které stanoví zákon</a:t>
            </a:r>
          </a:p>
          <a:p>
            <a:pPr algn="l">
              <a:spcBef>
                <a:spcPct val="20000"/>
              </a:spcBef>
              <a:defRPr/>
            </a:pPr>
            <a:endParaRPr lang="cs-CZ" sz="1000" i="1" dirty="0">
              <a:solidFill>
                <a:schemeClr val="tx1"/>
              </a:solidFill>
              <a:latin typeface="Arial" pitchFamily="34" charset="0"/>
              <a:cs typeface="Arial" pitchFamily="34" charset="0"/>
            </a:endParaRPr>
          </a:p>
          <a:p>
            <a:pPr marL="444500" indent="-444500" algn="l">
              <a:spcBef>
                <a:spcPct val="20000"/>
              </a:spcBef>
              <a:defRPr/>
            </a:pPr>
            <a:r>
              <a:rPr lang="en-US" sz="2400" b="1" dirty="0">
                <a:solidFill>
                  <a:srgbClr val="FFFF00"/>
                </a:solidFill>
                <a:latin typeface="Arial" pitchFamily="34" charset="0"/>
                <a:ea typeface="Arial Unicode MS" pitchFamily="34" charset="-128"/>
                <a:cs typeface="Arial" pitchFamily="34" charset="0"/>
                <a:sym typeface="Arial Unicode MS" pitchFamily="34" charset="-128"/>
              </a:rPr>
              <a:t>→</a:t>
            </a:r>
            <a:r>
              <a:rPr lang="en-US" sz="2400" b="1" dirty="0">
                <a:solidFill>
                  <a:srgbClr val="FFFF00"/>
                </a:solidFill>
                <a:latin typeface="Arial" pitchFamily="34" charset="0"/>
                <a:cs typeface="Arial" pitchFamily="34" charset="0"/>
                <a:sym typeface="Arial Unicode MS" pitchFamily="34" charset="-128"/>
              </a:rPr>
              <a:t> </a:t>
            </a:r>
            <a:r>
              <a:rPr lang="cs-CZ" sz="2400" b="1" dirty="0">
                <a:solidFill>
                  <a:srgbClr val="FFFF00"/>
                </a:solidFill>
                <a:latin typeface="Arial" pitchFamily="34" charset="0"/>
                <a:cs typeface="Arial" pitchFamily="34" charset="0"/>
              </a:rPr>
              <a:t>stejně jako u práva na informace nejde o práva   absolutní!</a:t>
            </a:r>
            <a:endParaRPr lang="cs-CZ" sz="2000" i="1" dirty="0">
              <a:solidFill>
                <a:schemeClr val="tx1"/>
              </a:solidFill>
              <a:latin typeface="Arial" pitchFamily="34" charset="0"/>
              <a:cs typeface="Arial" pitchFamily="34" charset="0"/>
            </a:endParaRPr>
          </a:p>
        </p:txBody>
      </p:sp>
    </p:spTree>
  </p:cSld>
  <p:clrMapOvr>
    <a:masterClrMapping/>
  </p:clrMapOvr>
  <p:transition spd="med">
    <p:cut/>
    <p:sndAc>
      <p:stSnd>
        <p:snd r:embed="rId2" name="arrow.wav"/>
      </p:stSnd>
    </p:sndAc>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206375" y="115888"/>
            <a:ext cx="8686800" cy="925512"/>
          </a:xfrm>
        </p:spPr>
        <p:txBody>
          <a:bodyPr/>
          <a:lstStyle/>
          <a:p>
            <a:pPr eaLnBrk="1" hangingPunct="1"/>
            <a:r>
              <a:rPr lang="cs-CZ" altLang="cs-CZ" sz="3600" b="1" dirty="0" smtClean="0">
                <a:solidFill>
                  <a:srgbClr val="FFC000"/>
                </a:solidFill>
                <a:latin typeface="Arial" charset="0"/>
                <a:cs typeface="Arial" charset="0"/>
              </a:rPr>
              <a:t>§ </a:t>
            </a:r>
            <a:r>
              <a:rPr lang="cs-CZ" altLang="cs-CZ" sz="3600" b="1" dirty="0">
                <a:solidFill>
                  <a:srgbClr val="FFC000"/>
                </a:solidFill>
                <a:latin typeface="Arial" charset="0"/>
                <a:cs typeface="Arial" charset="0"/>
              </a:rPr>
              <a:t>4a/1 Forma </a:t>
            </a:r>
            <a:r>
              <a:rPr lang="cs-CZ" altLang="cs-CZ" sz="3600" b="1" dirty="0" smtClean="0">
                <a:solidFill>
                  <a:srgbClr val="FFC000"/>
                </a:solidFill>
                <a:latin typeface="Arial" charset="0"/>
                <a:cs typeface="Arial" charset="0"/>
              </a:rPr>
              <a:t>poskytování informací</a:t>
            </a:r>
          </a:p>
        </p:txBody>
      </p:sp>
      <p:sp>
        <p:nvSpPr>
          <p:cNvPr id="80899" name="Rectangle 3"/>
          <p:cNvSpPr>
            <a:spLocks noGrp="1" noChangeArrowheads="1"/>
          </p:cNvSpPr>
          <p:nvPr>
            <p:ph type="body" idx="1"/>
          </p:nvPr>
        </p:nvSpPr>
        <p:spPr>
          <a:xfrm>
            <a:off x="422150" y="1152525"/>
            <a:ext cx="8542338" cy="5805488"/>
          </a:xfrm>
        </p:spPr>
        <p:txBody>
          <a:bodyPr/>
          <a:lstStyle/>
          <a:p>
            <a:pPr marL="274638" indent="-274638" eaLnBrk="1" hangingPunct="1">
              <a:spcBef>
                <a:spcPct val="80000"/>
              </a:spcBef>
              <a:buFontTx/>
              <a:buNone/>
            </a:pPr>
            <a:r>
              <a:rPr lang="cs-CZ" altLang="cs-CZ" sz="2400" dirty="0" smtClean="0">
                <a:latin typeface="Arial" charset="0"/>
                <a:cs typeface="Arial" charset="0"/>
              </a:rPr>
              <a:t>Je-li </a:t>
            </a:r>
            <a:r>
              <a:rPr lang="cs-CZ" altLang="cs-CZ" sz="2400" dirty="0">
                <a:latin typeface="Arial" charset="0"/>
                <a:cs typeface="Arial" charset="0"/>
              </a:rPr>
              <a:t>informace poskytována </a:t>
            </a:r>
            <a:r>
              <a:rPr lang="cs-CZ" altLang="cs-CZ" sz="2400" b="1" dirty="0">
                <a:solidFill>
                  <a:srgbClr val="FFFF00"/>
                </a:solidFill>
                <a:latin typeface="Arial" charset="0"/>
                <a:cs typeface="Arial" charset="0"/>
              </a:rPr>
              <a:t>na základě žádosti</a:t>
            </a:r>
            <a:r>
              <a:rPr lang="cs-CZ" altLang="cs-CZ" sz="2400" dirty="0">
                <a:latin typeface="Arial" charset="0"/>
                <a:cs typeface="Arial" charset="0"/>
              </a:rPr>
              <a:t>, poskytuje se ve formátech a jazycích </a:t>
            </a:r>
            <a:r>
              <a:rPr lang="cs-CZ" altLang="cs-CZ" sz="2400" b="1" dirty="0">
                <a:solidFill>
                  <a:srgbClr val="FFFF00"/>
                </a:solidFill>
                <a:latin typeface="Arial" charset="0"/>
                <a:cs typeface="Arial" charset="0"/>
              </a:rPr>
              <a:t>podle obsahu </a:t>
            </a:r>
            <a:r>
              <a:rPr lang="cs-CZ" altLang="cs-CZ" sz="2400" b="1" dirty="0" smtClean="0">
                <a:solidFill>
                  <a:srgbClr val="FFFF00"/>
                </a:solidFill>
                <a:latin typeface="Arial" charset="0"/>
                <a:cs typeface="Arial" charset="0"/>
              </a:rPr>
              <a:t>žádosti</a:t>
            </a:r>
            <a:r>
              <a:rPr lang="cs-CZ" altLang="cs-CZ" sz="2400" dirty="0" smtClean="0">
                <a:latin typeface="Arial" charset="0"/>
                <a:cs typeface="Arial" charset="0"/>
              </a:rPr>
              <a:t>, </a:t>
            </a:r>
            <a:r>
              <a:rPr lang="cs-CZ" altLang="cs-CZ" sz="2400" dirty="0">
                <a:latin typeface="Arial" charset="0"/>
                <a:cs typeface="Arial" charset="0"/>
              </a:rPr>
              <a:t>včetně k ní se vztahujících </a:t>
            </a:r>
            <a:r>
              <a:rPr lang="cs-CZ" altLang="cs-CZ" sz="2400" b="1" u="sng" dirty="0" smtClean="0">
                <a:latin typeface="Arial" charset="0"/>
                <a:cs typeface="Arial" charset="0"/>
              </a:rPr>
              <a:t>metadat</a:t>
            </a:r>
            <a:r>
              <a:rPr lang="cs-CZ" altLang="cs-CZ" sz="2400" dirty="0" smtClean="0">
                <a:latin typeface="Arial" charset="0"/>
                <a:cs typeface="Arial" charset="0"/>
              </a:rPr>
              <a:t>. </a:t>
            </a:r>
          </a:p>
          <a:p>
            <a:pPr marL="274638" indent="-274638" eaLnBrk="1" hangingPunct="1">
              <a:spcBef>
                <a:spcPct val="80000"/>
              </a:spcBef>
              <a:buFontTx/>
              <a:buNone/>
            </a:pPr>
            <a:r>
              <a:rPr lang="cs-CZ" altLang="cs-CZ" sz="2400" dirty="0" smtClean="0">
                <a:latin typeface="Arial" charset="0"/>
                <a:cs typeface="Arial" charset="0"/>
              </a:rPr>
              <a:t>Povinný </a:t>
            </a:r>
            <a:r>
              <a:rPr lang="cs-CZ" altLang="cs-CZ" sz="2400" dirty="0">
                <a:latin typeface="Arial" charset="0"/>
                <a:cs typeface="Arial" charset="0"/>
              </a:rPr>
              <a:t>subjekt není povinen </a:t>
            </a:r>
            <a:r>
              <a:rPr lang="cs-CZ" altLang="cs-CZ" sz="2400" b="1" u="sng" dirty="0">
                <a:latin typeface="Arial" charset="0"/>
                <a:cs typeface="Arial" charset="0"/>
              </a:rPr>
              <a:t>měnit formát</a:t>
            </a:r>
            <a:r>
              <a:rPr lang="cs-CZ" altLang="cs-CZ" sz="2400" dirty="0">
                <a:latin typeface="Arial" charset="0"/>
                <a:cs typeface="Arial" charset="0"/>
              </a:rPr>
              <a:t> nebo jazyk informace ani vytvářet k informaci metadata, pokud by taková změna nebo vytvoření metadat byly pro povinný subjekt nepřiměřenou </a:t>
            </a:r>
            <a:r>
              <a:rPr lang="cs-CZ" altLang="cs-CZ" sz="2400" dirty="0" smtClean="0">
                <a:latin typeface="Arial" charset="0"/>
                <a:cs typeface="Arial" charset="0"/>
              </a:rPr>
              <a:t>zátěží. </a:t>
            </a:r>
          </a:p>
          <a:p>
            <a:pPr marL="274638" indent="-274638" eaLnBrk="1" hangingPunct="1">
              <a:spcBef>
                <a:spcPct val="80000"/>
              </a:spcBef>
              <a:buFontTx/>
              <a:buNone/>
            </a:pPr>
            <a:r>
              <a:rPr lang="cs-CZ" altLang="cs-CZ" sz="2400" dirty="0" smtClean="0">
                <a:latin typeface="Arial" charset="0"/>
                <a:cs typeface="Arial" charset="0"/>
              </a:rPr>
              <a:t>Pokud </a:t>
            </a:r>
            <a:r>
              <a:rPr lang="cs-CZ" altLang="cs-CZ" sz="2400" dirty="0">
                <a:latin typeface="Arial" charset="0"/>
                <a:cs typeface="Arial" charset="0"/>
              </a:rPr>
              <a:t>je požadovaná informace součástí </a:t>
            </a:r>
            <a:r>
              <a:rPr lang="cs-CZ" altLang="cs-CZ" sz="2400" b="1" u="sng" dirty="0">
                <a:latin typeface="Arial" charset="0"/>
                <a:cs typeface="Arial" charset="0"/>
              </a:rPr>
              <a:t>většího celku</a:t>
            </a:r>
            <a:r>
              <a:rPr lang="cs-CZ" altLang="cs-CZ" sz="2400" b="1" dirty="0">
                <a:latin typeface="Arial" charset="0"/>
                <a:cs typeface="Arial" charset="0"/>
              </a:rPr>
              <a:t> </a:t>
            </a:r>
            <a:r>
              <a:rPr lang="cs-CZ" altLang="cs-CZ" sz="2400" dirty="0">
                <a:latin typeface="Arial" charset="0"/>
                <a:cs typeface="Arial" charset="0"/>
              </a:rPr>
              <a:t>a její vynětí by bylo pro povinný subjekt nepřiměřenou zátěží, poskytne povinný subjekt takový </a:t>
            </a:r>
            <a:r>
              <a:rPr lang="cs-CZ" altLang="cs-CZ" sz="2400" dirty="0" smtClean="0">
                <a:latin typeface="Arial" charset="0"/>
                <a:cs typeface="Arial" charset="0"/>
              </a:rPr>
              <a:t>celek. </a:t>
            </a:r>
          </a:p>
          <a:p>
            <a:pPr marL="274638" indent="-274638" eaLnBrk="1" hangingPunct="1">
              <a:spcBef>
                <a:spcPct val="80000"/>
              </a:spcBef>
              <a:buFontTx/>
              <a:buNone/>
            </a:pPr>
            <a:r>
              <a:rPr lang="cs-CZ" altLang="cs-CZ" sz="2400" dirty="0" smtClean="0">
                <a:latin typeface="Arial" charset="0"/>
                <a:cs typeface="Arial" charset="0"/>
              </a:rPr>
              <a:t>Pokud </a:t>
            </a:r>
            <a:r>
              <a:rPr lang="cs-CZ" altLang="cs-CZ" sz="2400" dirty="0">
                <a:latin typeface="Arial" charset="0"/>
                <a:cs typeface="Arial" charset="0"/>
              </a:rPr>
              <a:t>je to </a:t>
            </a:r>
            <a:r>
              <a:rPr lang="cs-CZ" altLang="cs-CZ" sz="2400" dirty="0" smtClean="0">
                <a:latin typeface="Arial" charset="0"/>
                <a:cs typeface="Arial" charset="0"/>
              </a:rPr>
              <a:t>možné…, </a:t>
            </a:r>
            <a:r>
              <a:rPr lang="cs-CZ" altLang="cs-CZ" sz="2400" dirty="0">
                <a:latin typeface="Arial" charset="0"/>
                <a:cs typeface="Arial" charset="0"/>
              </a:rPr>
              <a:t>poskytne povinný subjekt informaci v </a:t>
            </a:r>
            <a:r>
              <a:rPr lang="cs-CZ" altLang="cs-CZ" sz="2400" b="1" u="sng" dirty="0">
                <a:latin typeface="Arial" charset="0"/>
                <a:cs typeface="Arial" charset="0"/>
              </a:rPr>
              <a:t>elektronické podobě</a:t>
            </a:r>
            <a:r>
              <a:rPr lang="cs-CZ" altLang="cs-CZ" sz="2400" dirty="0">
                <a:latin typeface="Arial" charset="0"/>
                <a:cs typeface="Arial" charset="0"/>
              </a:rPr>
              <a:t>.</a:t>
            </a:r>
            <a:endParaRPr lang="cs-CZ" altLang="cs-CZ" sz="2400" dirty="0" smtClean="0">
              <a:latin typeface="Arial" charset="0"/>
              <a:cs typeface="Arial" charset="0"/>
            </a:endParaRPr>
          </a:p>
        </p:txBody>
      </p:sp>
    </p:spTree>
  </p:cSld>
  <p:clrMapOvr>
    <a:masterClrMapping/>
  </p:clrMapOvr>
  <p:transition spd="med">
    <p:cut/>
    <p:sndAc>
      <p:stSnd>
        <p:snd r:embed="rId2" name="arrow.wav"/>
      </p:stSnd>
    </p:sndAc>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206375" y="199232"/>
            <a:ext cx="8686800" cy="925512"/>
          </a:xfrm>
        </p:spPr>
        <p:txBody>
          <a:bodyPr/>
          <a:lstStyle/>
          <a:p>
            <a:pPr eaLnBrk="1" hangingPunct="1"/>
            <a:r>
              <a:rPr lang="cs-CZ" altLang="cs-CZ" sz="3600" b="1" dirty="0" smtClean="0">
                <a:solidFill>
                  <a:srgbClr val="FFC000"/>
                </a:solidFill>
                <a:latin typeface="Arial" charset="0"/>
                <a:cs typeface="Arial" charset="0"/>
              </a:rPr>
              <a:t>§ 4a/2,3 Způsob poskytování informací</a:t>
            </a:r>
          </a:p>
        </p:txBody>
      </p:sp>
      <p:sp>
        <p:nvSpPr>
          <p:cNvPr id="80899" name="Rectangle 3"/>
          <p:cNvSpPr>
            <a:spLocks noGrp="1" noChangeArrowheads="1"/>
          </p:cNvSpPr>
          <p:nvPr>
            <p:ph type="body" idx="1"/>
          </p:nvPr>
        </p:nvSpPr>
        <p:spPr>
          <a:xfrm>
            <a:off x="422150" y="1223912"/>
            <a:ext cx="8542338" cy="5805488"/>
          </a:xfrm>
        </p:spPr>
        <p:txBody>
          <a:bodyPr/>
          <a:lstStyle/>
          <a:p>
            <a:pPr marL="274638" indent="-274638" eaLnBrk="1" hangingPunct="1">
              <a:spcBef>
                <a:spcPct val="80000"/>
              </a:spcBef>
              <a:buFontTx/>
              <a:buNone/>
            </a:pPr>
            <a:r>
              <a:rPr lang="cs-CZ" altLang="cs-CZ" sz="2400" dirty="0" smtClean="0">
                <a:latin typeface="Arial" charset="0"/>
                <a:cs typeface="Arial" charset="0"/>
              </a:rPr>
              <a:t>Informace na </a:t>
            </a:r>
            <a:r>
              <a:rPr lang="cs-CZ" altLang="cs-CZ" sz="2400" b="1" dirty="0">
                <a:solidFill>
                  <a:srgbClr val="FFFF00"/>
                </a:solidFill>
                <a:latin typeface="Arial" charset="0"/>
                <a:cs typeface="Arial" charset="0"/>
              </a:rPr>
              <a:t>základě </a:t>
            </a:r>
            <a:r>
              <a:rPr lang="cs-CZ" altLang="cs-CZ" sz="2400" b="1" dirty="0" smtClean="0">
                <a:solidFill>
                  <a:srgbClr val="FFFF00"/>
                </a:solidFill>
                <a:latin typeface="Arial" charset="0"/>
                <a:cs typeface="Arial" charset="0"/>
              </a:rPr>
              <a:t>žádosti</a:t>
            </a:r>
            <a:r>
              <a:rPr lang="cs-CZ" altLang="cs-CZ" sz="2400" dirty="0" smtClean="0">
                <a:latin typeface="Arial" charset="0"/>
                <a:cs typeface="Arial" charset="0"/>
              </a:rPr>
              <a:t> se poskytuje zejména:</a:t>
            </a:r>
            <a:endParaRPr lang="cs-CZ" altLang="cs-CZ" sz="2400" dirty="0">
              <a:latin typeface="Arial" charset="0"/>
              <a:cs typeface="Arial" charset="0"/>
            </a:endParaRPr>
          </a:p>
          <a:p>
            <a:pPr marL="274638" indent="-6350" eaLnBrk="1" hangingPunct="1">
              <a:spcBef>
                <a:spcPts val="600"/>
              </a:spcBef>
              <a:buFontTx/>
              <a:buNone/>
            </a:pPr>
            <a:r>
              <a:rPr lang="cs-CZ" altLang="cs-CZ" sz="2200" dirty="0">
                <a:latin typeface="Arial" charset="0"/>
                <a:cs typeface="Arial" charset="0"/>
              </a:rPr>
              <a:t>a) sdělením informace v elektronické nebo listinné </a:t>
            </a:r>
            <a:r>
              <a:rPr lang="cs-CZ" altLang="cs-CZ" sz="2200" dirty="0" smtClean="0">
                <a:latin typeface="Arial" charset="0"/>
                <a:cs typeface="Arial" charset="0"/>
              </a:rPr>
              <a:t>podobě</a:t>
            </a:r>
            <a:endParaRPr lang="cs-CZ" altLang="cs-CZ" sz="2200" dirty="0">
              <a:latin typeface="Arial" charset="0"/>
              <a:cs typeface="Arial" charset="0"/>
            </a:endParaRPr>
          </a:p>
          <a:p>
            <a:pPr marL="274638" indent="-6350" eaLnBrk="1" hangingPunct="1">
              <a:spcBef>
                <a:spcPts val="600"/>
              </a:spcBef>
              <a:buFontTx/>
              <a:buNone/>
            </a:pPr>
            <a:r>
              <a:rPr lang="cs-CZ" altLang="cs-CZ" sz="2200" dirty="0">
                <a:latin typeface="Arial" charset="0"/>
                <a:cs typeface="Arial" charset="0"/>
              </a:rPr>
              <a:t>b) poskytnutím kopie </a:t>
            </a:r>
            <a:r>
              <a:rPr lang="cs-CZ" altLang="cs-CZ" sz="2200" dirty="0" smtClean="0">
                <a:latin typeface="Arial" charset="0"/>
                <a:cs typeface="Arial" charset="0"/>
              </a:rPr>
              <a:t>dokumentu</a:t>
            </a:r>
            <a:endParaRPr lang="cs-CZ" altLang="cs-CZ" sz="2200" dirty="0">
              <a:latin typeface="Arial" charset="0"/>
              <a:cs typeface="Arial" charset="0"/>
            </a:endParaRPr>
          </a:p>
          <a:p>
            <a:pPr marL="274638" indent="-6350" eaLnBrk="1" hangingPunct="1">
              <a:spcBef>
                <a:spcPts val="600"/>
              </a:spcBef>
              <a:buFontTx/>
              <a:buNone/>
            </a:pPr>
            <a:r>
              <a:rPr lang="cs-CZ" altLang="cs-CZ" sz="2200" dirty="0">
                <a:latin typeface="Arial" charset="0"/>
                <a:cs typeface="Arial" charset="0"/>
              </a:rPr>
              <a:t>c) poskytnutím datového </a:t>
            </a:r>
            <a:r>
              <a:rPr lang="cs-CZ" altLang="cs-CZ" sz="2200" dirty="0" smtClean="0">
                <a:latin typeface="Arial" charset="0"/>
                <a:cs typeface="Arial" charset="0"/>
              </a:rPr>
              <a:t>souboru</a:t>
            </a:r>
            <a:endParaRPr lang="cs-CZ" altLang="cs-CZ" sz="2200" dirty="0">
              <a:latin typeface="Arial" charset="0"/>
              <a:cs typeface="Arial" charset="0"/>
            </a:endParaRPr>
          </a:p>
          <a:p>
            <a:pPr marL="274638" indent="-6350" eaLnBrk="1" hangingPunct="1">
              <a:spcBef>
                <a:spcPts val="600"/>
              </a:spcBef>
              <a:buFontTx/>
              <a:buNone/>
            </a:pPr>
            <a:r>
              <a:rPr lang="cs-CZ" altLang="cs-CZ" sz="2200" dirty="0">
                <a:latin typeface="Arial" charset="0"/>
                <a:cs typeface="Arial" charset="0"/>
              </a:rPr>
              <a:t>d) nahlédnutím do </a:t>
            </a:r>
            <a:r>
              <a:rPr lang="cs-CZ" altLang="cs-CZ" sz="2200" dirty="0" smtClean="0">
                <a:latin typeface="Arial" charset="0"/>
                <a:cs typeface="Arial" charset="0"/>
              </a:rPr>
              <a:t>dokumentu (dle MV se nemění vztah k SpŘ)</a:t>
            </a:r>
            <a:endParaRPr lang="cs-CZ" altLang="cs-CZ" sz="2200" dirty="0">
              <a:latin typeface="Arial" charset="0"/>
              <a:cs typeface="Arial" charset="0"/>
            </a:endParaRPr>
          </a:p>
          <a:p>
            <a:pPr marL="274638" indent="-6350" eaLnBrk="1" hangingPunct="1">
              <a:spcBef>
                <a:spcPts val="600"/>
              </a:spcBef>
              <a:buFontTx/>
              <a:buNone/>
            </a:pPr>
            <a:r>
              <a:rPr lang="cs-CZ" altLang="cs-CZ" sz="2200" dirty="0">
                <a:latin typeface="Arial" charset="0"/>
                <a:cs typeface="Arial" charset="0"/>
              </a:rPr>
              <a:t>e) sdílením </a:t>
            </a:r>
            <a:r>
              <a:rPr lang="cs-CZ" altLang="cs-CZ" sz="2200" dirty="0" smtClean="0">
                <a:latin typeface="Arial" charset="0"/>
                <a:cs typeface="Arial" charset="0"/>
              </a:rPr>
              <a:t>dat</a:t>
            </a:r>
            <a:endParaRPr lang="cs-CZ" altLang="cs-CZ" sz="2200" dirty="0">
              <a:latin typeface="Arial" charset="0"/>
              <a:cs typeface="Arial" charset="0"/>
            </a:endParaRPr>
          </a:p>
          <a:p>
            <a:pPr marL="274638" indent="-6350" eaLnBrk="1" hangingPunct="1">
              <a:spcBef>
                <a:spcPts val="600"/>
              </a:spcBef>
              <a:buFontTx/>
              <a:buNone/>
            </a:pPr>
            <a:r>
              <a:rPr lang="cs-CZ" altLang="cs-CZ" sz="2200" dirty="0">
                <a:latin typeface="Arial" charset="0"/>
                <a:cs typeface="Arial" charset="0"/>
              </a:rPr>
              <a:t>f) umožněním dálkového přístupu k informaci, která se v průběhu času mění, obnovuje, doplňuje nebo opakovaně vytváří, nebo jejím pravidelným předáváním </a:t>
            </a:r>
            <a:r>
              <a:rPr lang="cs-CZ" altLang="cs-CZ" sz="2200" dirty="0" smtClean="0">
                <a:latin typeface="Arial" charset="0"/>
                <a:cs typeface="Arial" charset="0"/>
              </a:rPr>
              <a:t>(dle MV jen databáze(?))</a:t>
            </a:r>
            <a:endParaRPr lang="cs-CZ" altLang="cs-CZ" sz="2200" dirty="0">
              <a:latin typeface="Arial" charset="0"/>
              <a:cs typeface="Arial" charset="0"/>
            </a:endParaRPr>
          </a:p>
          <a:p>
            <a:pPr marL="274638" indent="-274638" eaLnBrk="1" hangingPunct="1">
              <a:spcBef>
                <a:spcPct val="80000"/>
              </a:spcBef>
              <a:buFontTx/>
              <a:buNone/>
            </a:pPr>
            <a:r>
              <a:rPr lang="cs-CZ" altLang="cs-CZ" sz="2400" dirty="0" smtClean="0">
                <a:latin typeface="Arial" charset="0"/>
                <a:cs typeface="Arial" charset="0"/>
              </a:rPr>
              <a:t>Není-li takové poskytnutí informace možné </a:t>
            </a:r>
            <a:r>
              <a:rPr lang="cs-CZ" altLang="cs-CZ" sz="2400" dirty="0">
                <a:latin typeface="Arial" charset="0"/>
                <a:cs typeface="Arial" charset="0"/>
              </a:rPr>
              <a:t>nebo </a:t>
            </a:r>
            <a:r>
              <a:rPr lang="cs-CZ" altLang="cs-CZ" sz="2400" dirty="0" smtClean="0">
                <a:latin typeface="Arial" charset="0"/>
                <a:cs typeface="Arial" charset="0"/>
              </a:rPr>
              <a:t>nepřiměřeně zatěžující, </a:t>
            </a:r>
            <a:r>
              <a:rPr lang="cs-CZ" altLang="cs-CZ" sz="2400" dirty="0">
                <a:latin typeface="Arial" charset="0"/>
                <a:cs typeface="Arial" charset="0"/>
              </a:rPr>
              <a:t>poskytne povinný subjekt </a:t>
            </a:r>
            <a:r>
              <a:rPr lang="cs-CZ" altLang="cs-CZ" sz="2400" dirty="0" smtClean="0">
                <a:latin typeface="Arial" charset="0"/>
                <a:cs typeface="Arial" charset="0"/>
              </a:rPr>
              <a:t>informaci </a:t>
            </a:r>
            <a:r>
              <a:rPr lang="cs-CZ" altLang="cs-CZ" sz="2400" b="1" dirty="0">
                <a:solidFill>
                  <a:srgbClr val="FFFF00"/>
                </a:solidFill>
                <a:latin typeface="Arial" charset="0"/>
                <a:cs typeface="Arial" charset="0"/>
              </a:rPr>
              <a:t>jiným způsobem </a:t>
            </a:r>
            <a:r>
              <a:rPr lang="cs-CZ" altLang="cs-CZ" sz="2400" dirty="0">
                <a:latin typeface="Arial" charset="0"/>
                <a:cs typeface="Arial" charset="0"/>
              </a:rPr>
              <a:t>umožňujícím její účinné využití žadatelem</a:t>
            </a:r>
            <a:r>
              <a:rPr lang="cs-CZ" altLang="cs-CZ" sz="2400" dirty="0" smtClean="0">
                <a:latin typeface="Arial" charset="0"/>
                <a:cs typeface="Arial" charset="0"/>
              </a:rPr>
              <a:t>. </a:t>
            </a:r>
          </a:p>
          <a:p>
            <a:pPr marL="274638" indent="-274638" eaLnBrk="1" hangingPunct="1">
              <a:spcBef>
                <a:spcPts val="0"/>
              </a:spcBef>
              <a:buFontTx/>
              <a:buNone/>
            </a:pPr>
            <a:r>
              <a:rPr lang="cs-CZ" altLang="cs-CZ" sz="2200" dirty="0" smtClean="0">
                <a:latin typeface="Arial" charset="0"/>
                <a:cs typeface="Arial" charset="0"/>
              </a:rPr>
              <a:t>(dle MV nejde o odepření, ale poskytnutí, tj. obrana dle 16a/1c))</a:t>
            </a:r>
          </a:p>
        </p:txBody>
      </p:sp>
    </p:spTree>
    <p:extLst>
      <p:ext uri="{BB962C8B-B14F-4D97-AF65-F5344CB8AC3E}">
        <p14:creationId xmlns:p14="http://schemas.microsoft.com/office/powerpoint/2010/main" val="474858545"/>
      </p:ext>
    </p:extLst>
  </p:cSld>
  <p:clrMapOvr>
    <a:masterClrMapping/>
  </p:clrMapOvr>
  <p:transition spd="med">
    <p:cut/>
    <p:sndAc>
      <p:stSnd>
        <p:snd r:embed="rId2" name="arrow.wav"/>
      </p:stSnd>
    </p:sndAc>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206375" y="271240"/>
            <a:ext cx="8686800" cy="925512"/>
          </a:xfrm>
        </p:spPr>
        <p:txBody>
          <a:bodyPr/>
          <a:lstStyle/>
          <a:p>
            <a:pPr eaLnBrk="1" hangingPunct="1"/>
            <a:r>
              <a:rPr lang="cs-CZ" altLang="cs-CZ" sz="3500" b="1" dirty="0" smtClean="0">
                <a:solidFill>
                  <a:srgbClr val="FFC000"/>
                </a:solidFill>
                <a:latin typeface="Arial" charset="0"/>
                <a:cs typeface="Arial" charset="0"/>
              </a:rPr>
              <a:t>§ 4b Poskytování informací </a:t>
            </a:r>
            <a:r>
              <a:rPr lang="cs-CZ" altLang="cs-CZ" sz="3500" b="1" u="sng" dirty="0" smtClean="0">
                <a:solidFill>
                  <a:srgbClr val="FFC000"/>
                </a:solidFill>
                <a:latin typeface="Arial" charset="0"/>
                <a:cs typeface="Arial" charset="0"/>
              </a:rPr>
              <a:t>zveřejněním</a:t>
            </a:r>
          </a:p>
        </p:txBody>
      </p:sp>
      <p:sp>
        <p:nvSpPr>
          <p:cNvPr id="80899" name="Rectangle 3"/>
          <p:cNvSpPr>
            <a:spLocks noGrp="1" noChangeArrowheads="1"/>
          </p:cNvSpPr>
          <p:nvPr>
            <p:ph type="body" idx="1"/>
          </p:nvPr>
        </p:nvSpPr>
        <p:spPr>
          <a:xfrm>
            <a:off x="395858" y="1340147"/>
            <a:ext cx="8208590" cy="5329213"/>
          </a:xfrm>
        </p:spPr>
        <p:txBody>
          <a:bodyPr/>
          <a:lstStyle/>
          <a:p>
            <a:pPr marL="274638" indent="-274638" eaLnBrk="1" hangingPunct="1">
              <a:spcBef>
                <a:spcPct val="80000"/>
              </a:spcBef>
              <a:buFontTx/>
              <a:buNone/>
            </a:pPr>
            <a:r>
              <a:rPr lang="cs-CZ" altLang="cs-CZ" sz="2400" dirty="0">
                <a:latin typeface="Arial" charset="0"/>
                <a:cs typeface="Arial" charset="0"/>
              </a:rPr>
              <a:t>Informace poskytovaná zveřejněním se poskytuje ve všech formátech a jazycích, ve kterých byla vytvořena; </a:t>
            </a:r>
            <a:endParaRPr lang="cs-CZ" altLang="cs-CZ" sz="2400" dirty="0" smtClean="0">
              <a:latin typeface="Arial" charset="0"/>
              <a:cs typeface="Arial" charset="0"/>
            </a:endParaRPr>
          </a:p>
          <a:p>
            <a:pPr marL="274638" indent="-274638" eaLnBrk="1" hangingPunct="1">
              <a:spcBef>
                <a:spcPct val="80000"/>
              </a:spcBef>
              <a:buFontTx/>
              <a:buNone/>
            </a:pPr>
            <a:r>
              <a:rPr lang="cs-CZ" altLang="cs-CZ" sz="2400" dirty="0" smtClean="0">
                <a:latin typeface="Arial" charset="0"/>
                <a:cs typeface="Arial" charset="0"/>
              </a:rPr>
              <a:t>při </a:t>
            </a:r>
            <a:r>
              <a:rPr lang="cs-CZ" altLang="cs-CZ" sz="2400" dirty="0">
                <a:latin typeface="Arial" charset="0"/>
                <a:cs typeface="Arial" charset="0"/>
              </a:rPr>
              <a:t>zveřejnění takové informace v elektronické podobě musí být jeden z těchto formátů </a:t>
            </a:r>
            <a:r>
              <a:rPr lang="cs-CZ" altLang="cs-CZ" sz="2400" b="1" dirty="0">
                <a:solidFill>
                  <a:srgbClr val="FFFF00"/>
                </a:solidFill>
                <a:latin typeface="Arial" charset="0"/>
                <a:cs typeface="Arial" charset="0"/>
              </a:rPr>
              <a:t>otevřený</a:t>
            </a:r>
            <a:r>
              <a:rPr lang="cs-CZ" altLang="cs-CZ" sz="2400" dirty="0">
                <a:latin typeface="Arial" charset="0"/>
                <a:cs typeface="Arial" charset="0"/>
              </a:rPr>
              <a:t> </a:t>
            </a:r>
            <a:r>
              <a:rPr lang="cs-CZ" altLang="cs-CZ" sz="2400" dirty="0" smtClean="0">
                <a:latin typeface="Arial" charset="0"/>
                <a:cs typeface="Arial" charset="0"/>
              </a:rPr>
              <a:t>(např. TXT, PDF, RTF, JPEG, tj. open source, ne proprietární SW) a</a:t>
            </a:r>
            <a:r>
              <a:rPr lang="cs-CZ" altLang="cs-CZ" sz="2400" dirty="0">
                <a:latin typeface="Arial" charset="0"/>
                <a:cs typeface="Arial" charset="0"/>
              </a:rPr>
              <a:t>, je-li to možné, </a:t>
            </a:r>
            <a:r>
              <a:rPr lang="cs-CZ" altLang="cs-CZ" sz="2400" b="1" dirty="0" smtClean="0">
                <a:solidFill>
                  <a:srgbClr val="FFFF00"/>
                </a:solidFill>
                <a:latin typeface="Arial" charset="0"/>
                <a:cs typeface="Arial" charset="0"/>
              </a:rPr>
              <a:t>strojově čitelný</a:t>
            </a:r>
            <a:r>
              <a:rPr lang="cs-CZ" altLang="cs-CZ" sz="2400" dirty="0">
                <a:latin typeface="Arial" charset="0"/>
                <a:cs typeface="Arial" charset="0"/>
              </a:rPr>
              <a:t> </a:t>
            </a:r>
            <a:r>
              <a:rPr lang="cs-CZ" altLang="cs-CZ" sz="2400" dirty="0" smtClean="0">
                <a:latin typeface="Arial" charset="0"/>
                <a:cs typeface="Arial" charset="0"/>
              </a:rPr>
              <a:t>(XML, RDF, CSV, HTML)</a:t>
            </a:r>
          </a:p>
          <a:p>
            <a:pPr marL="274638" indent="-274638" eaLnBrk="1" hangingPunct="1">
              <a:spcBef>
                <a:spcPct val="80000"/>
              </a:spcBef>
              <a:buFontTx/>
              <a:buNone/>
            </a:pPr>
            <a:r>
              <a:rPr lang="cs-CZ" altLang="cs-CZ" sz="2400" dirty="0" smtClean="0">
                <a:latin typeface="Arial" charset="0"/>
                <a:cs typeface="Arial" charset="0"/>
              </a:rPr>
              <a:t>Je-li </a:t>
            </a:r>
            <a:r>
              <a:rPr lang="cs-CZ" altLang="cs-CZ" sz="2400" dirty="0">
                <a:latin typeface="Arial" charset="0"/>
                <a:cs typeface="Arial" charset="0"/>
              </a:rPr>
              <a:t>to možné a vhodné, zveřejní povinný subjekt spolu s informací též </a:t>
            </a:r>
            <a:r>
              <a:rPr lang="cs-CZ" altLang="cs-CZ" sz="2400" b="1" dirty="0">
                <a:solidFill>
                  <a:srgbClr val="FFFF00"/>
                </a:solidFill>
                <a:latin typeface="Arial" charset="0"/>
                <a:cs typeface="Arial" charset="0"/>
              </a:rPr>
              <a:t>metadata</a:t>
            </a:r>
            <a:r>
              <a:rPr lang="cs-CZ" altLang="cs-CZ" sz="2400" dirty="0">
                <a:latin typeface="Arial" charset="0"/>
                <a:cs typeface="Arial" charset="0"/>
              </a:rPr>
              <a:t>, která se k ní vztahují. </a:t>
            </a:r>
            <a:endParaRPr lang="cs-CZ" altLang="cs-CZ" sz="2400" dirty="0" smtClean="0">
              <a:latin typeface="Arial" charset="0"/>
              <a:cs typeface="Arial" charset="0"/>
            </a:endParaRPr>
          </a:p>
          <a:p>
            <a:pPr marL="274638" indent="-274638" eaLnBrk="1" hangingPunct="1">
              <a:spcBef>
                <a:spcPct val="80000"/>
              </a:spcBef>
              <a:buFontTx/>
              <a:buNone/>
            </a:pPr>
            <a:r>
              <a:rPr lang="cs-CZ" altLang="cs-CZ" sz="2400" dirty="0" smtClean="0">
                <a:latin typeface="Arial" charset="0"/>
                <a:cs typeface="Arial" charset="0"/>
              </a:rPr>
              <a:t>Formát </a:t>
            </a:r>
            <a:r>
              <a:rPr lang="cs-CZ" altLang="cs-CZ" sz="2400" dirty="0">
                <a:latin typeface="Arial" charset="0"/>
                <a:cs typeface="Arial" charset="0"/>
              </a:rPr>
              <a:t>i metadata </a:t>
            </a:r>
            <a:r>
              <a:rPr lang="cs-CZ" altLang="cs-CZ" sz="2400" b="1" i="1" dirty="0">
                <a:latin typeface="Arial" charset="0"/>
                <a:cs typeface="Arial" charset="0"/>
              </a:rPr>
              <a:t>by měly</a:t>
            </a:r>
            <a:r>
              <a:rPr lang="cs-CZ" altLang="cs-CZ" sz="2400" dirty="0">
                <a:latin typeface="Arial" charset="0"/>
                <a:cs typeface="Arial" charset="0"/>
              </a:rPr>
              <a:t> co nejvíce splňovat otevřené formální </a:t>
            </a:r>
            <a:r>
              <a:rPr lang="cs-CZ" altLang="cs-CZ" sz="2400" dirty="0" smtClean="0">
                <a:latin typeface="Arial" charset="0"/>
                <a:cs typeface="Arial" charset="0"/>
              </a:rPr>
              <a:t>normy (interoperabilita mezi SW, anglické znění směrnice: „standard“). </a:t>
            </a:r>
            <a:r>
              <a:rPr lang="cs-CZ" altLang="cs-CZ" sz="2400" i="1" dirty="0" smtClean="0">
                <a:latin typeface="Arial" charset="0"/>
                <a:cs typeface="Arial" charset="0"/>
              </a:rPr>
              <a:t>Je to povinnost, nebo jen soft law?</a:t>
            </a:r>
            <a:endParaRPr lang="cs-CZ" altLang="cs-CZ" sz="2400" i="1" dirty="0">
              <a:latin typeface="Arial" charset="0"/>
              <a:cs typeface="Arial" charset="0"/>
            </a:endParaRPr>
          </a:p>
        </p:txBody>
      </p:sp>
    </p:spTree>
    <p:extLst>
      <p:ext uri="{BB962C8B-B14F-4D97-AF65-F5344CB8AC3E}">
        <p14:creationId xmlns:p14="http://schemas.microsoft.com/office/powerpoint/2010/main" val="3980368334"/>
      </p:ext>
    </p:extLst>
  </p:cSld>
  <p:clrMapOvr>
    <a:masterClrMapping/>
  </p:clrMapOvr>
  <p:transition spd="med">
    <p:cut/>
    <p:sndAc>
      <p:stSnd>
        <p:snd r:embed="rId2" name="arrow.wav"/>
      </p:stSnd>
    </p:sndAc>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206375" y="271240"/>
            <a:ext cx="8686800" cy="925512"/>
          </a:xfrm>
        </p:spPr>
        <p:txBody>
          <a:bodyPr/>
          <a:lstStyle/>
          <a:p>
            <a:pPr eaLnBrk="1" hangingPunct="1"/>
            <a:r>
              <a:rPr lang="cs-CZ" altLang="cs-CZ" sz="3500" b="1" dirty="0">
                <a:solidFill>
                  <a:srgbClr val="FFC000"/>
                </a:solidFill>
                <a:latin typeface="Arial" charset="0"/>
                <a:cs typeface="Arial" charset="0"/>
              </a:rPr>
              <a:t>Národní katalog otevřených </a:t>
            </a:r>
            <a:r>
              <a:rPr lang="cs-CZ" altLang="cs-CZ" sz="3500" b="1" dirty="0" smtClean="0">
                <a:solidFill>
                  <a:srgbClr val="FFC000"/>
                </a:solidFill>
                <a:latin typeface="Arial" charset="0"/>
                <a:cs typeface="Arial" charset="0"/>
              </a:rPr>
              <a:t>dat</a:t>
            </a:r>
            <a:endParaRPr lang="cs-CZ" altLang="cs-CZ" sz="3500" b="1" u="sng" dirty="0" smtClean="0">
              <a:solidFill>
                <a:srgbClr val="FFC000"/>
              </a:solidFill>
              <a:latin typeface="Arial" charset="0"/>
              <a:cs typeface="Arial" charset="0"/>
            </a:endParaRPr>
          </a:p>
        </p:txBody>
      </p:sp>
      <p:sp>
        <p:nvSpPr>
          <p:cNvPr id="80899" name="Rectangle 3"/>
          <p:cNvSpPr>
            <a:spLocks noGrp="1" noChangeArrowheads="1"/>
          </p:cNvSpPr>
          <p:nvPr>
            <p:ph type="body" idx="1"/>
          </p:nvPr>
        </p:nvSpPr>
        <p:spPr>
          <a:xfrm>
            <a:off x="395858" y="1340147"/>
            <a:ext cx="8208590" cy="5329213"/>
          </a:xfrm>
        </p:spPr>
        <p:txBody>
          <a:bodyPr/>
          <a:lstStyle/>
          <a:p>
            <a:pPr marL="274638" indent="-274638" eaLnBrk="1" hangingPunct="1">
              <a:spcBef>
                <a:spcPct val="80000"/>
              </a:spcBef>
              <a:buFontTx/>
              <a:buNone/>
            </a:pPr>
            <a:r>
              <a:rPr lang="cs-CZ" altLang="cs-CZ" sz="2400" b="1" dirty="0">
                <a:solidFill>
                  <a:srgbClr val="FFC000"/>
                </a:solidFill>
                <a:latin typeface="Arial" charset="0"/>
                <a:cs typeface="Arial" charset="0"/>
              </a:rPr>
              <a:t>§ 4b/2:</a:t>
            </a:r>
            <a:r>
              <a:rPr lang="cs-CZ" altLang="cs-CZ" sz="2400" dirty="0">
                <a:latin typeface="Arial" charset="0"/>
                <a:cs typeface="Arial" charset="0"/>
              </a:rPr>
              <a:t> </a:t>
            </a:r>
            <a:r>
              <a:rPr lang="cs-CZ" altLang="cs-CZ" sz="2400" dirty="0" smtClean="0">
                <a:latin typeface="Arial" charset="0"/>
                <a:cs typeface="Arial" charset="0"/>
              </a:rPr>
              <a:t>povinné </a:t>
            </a:r>
            <a:r>
              <a:rPr lang="cs-CZ" altLang="cs-CZ" sz="2400" dirty="0">
                <a:latin typeface="Arial" charset="0"/>
                <a:cs typeface="Arial" charset="0"/>
              </a:rPr>
              <a:t>subjekty zveřejňují informace obsažené v jimi vedených </a:t>
            </a:r>
            <a:r>
              <a:rPr lang="cs-CZ" altLang="cs-CZ" sz="2400" dirty="0" smtClean="0">
                <a:latin typeface="Arial" charset="0"/>
                <a:cs typeface="Arial" charset="0"/>
              </a:rPr>
              <a:t>registrech, </a:t>
            </a:r>
            <a:r>
              <a:rPr lang="cs-CZ" altLang="cs-CZ" sz="2400" dirty="0">
                <a:latin typeface="Arial" charset="0"/>
                <a:cs typeface="Arial" charset="0"/>
              </a:rPr>
              <a:t>které jsou na základě zákona každému přístupné a které </a:t>
            </a:r>
            <a:r>
              <a:rPr lang="cs-CZ" altLang="cs-CZ" sz="2400" dirty="0">
                <a:solidFill>
                  <a:srgbClr val="FFFF00"/>
                </a:solidFill>
                <a:latin typeface="Arial" charset="0"/>
                <a:cs typeface="Arial" charset="0"/>
              </a:rPr>
              <a:t>lze využít při podnikání nebo jiné výdělečné činnosti</a:t>
            </a:r>
            <a:r>
              <a:rPr lang="cs-CZ" altLang="cs-CZ" sz="2400" dirty="0">
                <a:latin typeface="Arial" charset="0"/>
                <a:cs typeface="Arial" charset="0"/>
              </a:rPr>
              <a:t>, ke studijním nebo vědeckým účelům anebo při veřejné kontrole povinných subjektů, jako </a:t>
            </a:r>
            <a:r>
              <a:rPr lang="cs-CZ" altLang="cs-CZ" sz="2400" b="1" u="sng" dirty="0">
                <a:latin typeface="Arial" charset="0"/>
                <a:cs typeface="Arial" charset="0"/>
              </a:rPr>
              <a:t>otevřená data</a:t>
            </a:r>
            <a:r>
              <a:rPr lang="cs-CZ" altLang="cs-CZ" sz="2400" dirty="0">
                <a:latin typeface="Arial" charset="0"/>
                <a:cs typeface="Arial" charset="0"/>
              </a:rPr>
              <a:t>. Povinné subjekty zaevidují tyto informace v národním katalogu otevřených dat. Seznam informací </a:t>
            </a:r>
            <a:r>
              <a:rPr lang="cs-CZ" altLang="cs-CZ" sz="2400" dirty="0" smtClean="0">
                <a:latin typeface="Arial" charset="0"/>
                <a:cs typeface="Arial" charset="0"/>
              </a:rPr>
              <a:t>stanoví </a:t>
            </a:r>
            <a:r>
              <a:rPr lang="cs-CZ" altLang="cs-CZ" sz="2400" dirty="0">
                <a:latin typeface="Arial" charset="0"/>
                <a:cs typeface="Arial" charset="0"/>
              </a:rPr>
              <a:t>prováděcí právní </a:t>
            </a:r>
            <a:r>
              <a:rPr lang="cs-CZ" altLang="cs-CZ" sz="2400" dirty="0" smtClean="0">
                <a:latin typeface="Arial" charset="0"/>
                <a:cs typeface="Arial" charset="0"/>
              </a:rPr>
              <a:t>předpis </a:t>
            </a:r>
            <a:r>
              <a:rPr lang="cs-CZ" altLang="cs-CZ" sz="2000" dirty="0" smtClean="0">
                <a:latin typeface="Arial" charset="0"/>
                <a:cs typeface="Arial" charset="0"/>
              </a:rPr>
              <a:t>(</a:t>
            </a:r>
            <a:r>
              <a:rPr lang="cs-CZ" altLang="cs-CZ" sz="2000" dirty="0" err="1" smtClean="0">
                <a:latin typeface="Arial" charset="0"/>
                <a:cs typeface="Arial" charset="0"/>
              </a:rPr>
              <a:t>nař.vl</a:t>
            </a:r>
            <a:r>
              <a:rPr lang="cs-CZ" altLang="cs-CZ" sz="2000" dirty="0" smtClean="0">
                <a:latin typeface="Arial" charset="0"/>
                <a:cs typeface="Arial" charset="0"/>
              </a:rPr>
              <a:t>., § 21/3).</a:t>
            </a:r>
          </a:p>
          <a:p>
            <a:pPr marL="274638" indent="-274638" eaLnBrk="1" hangingPunct="1">
              <a:spcBef>
                <a:spcPct val="80000"/>
              </a:spcBef>
              <a:buFontTx/>
              <a:buNone/>
            </a:pPr>
            <a:r>
              <a:rPr lang="cs-CZ" altLang="cs-CZ" sz="2400" b="1" dirty="0">
                <a:solidFill>
                  <a:srgbClr val="FFC000"/>
                </a:solidFill>
                <a:latin typeface="Arial" charset="0"/>
                <a:cs typeface="Arial" charset="0"/>
              </a:rPr>
              <a:t>§ 4c:</a:t>
            </a:r>
            <a:r>
              <a:rPr lang="cs-CZ" altLang="cs-CZ" sz="2400" dirty="0">
                <a:latin typeface="Arial" charset="0"/>
                <a:cs typeface="Arial" charset="0"/>
              </a:rPr>
              <a:t> </a:t>
            </a:r>
            <a:r>
              <a:rPr lang="cs-CZ" altLang="cs-CZ" sz="2400" dirty="0">
                <a:solidFill>
                  <a:srgbClr val="FFFF00"/>
                </a:solidFill>
                <a:latin typeface="Arial" charset="0"/>
                <a:cs typeface="Arial" charset="0"/>
              </a:rPr>
              <a:t>Národní katalog otevřených dat</a:t>
            </a:r>
            <a:r>
              <a:rPr lang="cs-CZ" altLang="cs-CZ" sz="2400" dirty="0">
                <a:latin typeface="Arial" charset="0"/>
                <a:cs typeface="Arial" charset="0"/>
              </a:rPr>
              <a:t> je informační systém veřejné správy přístupný způsobem umožňujícím dálkový přístup sloužící k evidování informací zveřejňovaných jako otevřená data</a:t>
            </a:r>
            <a:r>
              <a:rPr lang="cs-CZ" altLang="cs-CZ" sz="2400" dirty="0" smtClean="0">
                <a:latin typeface="Arial" charset="0"/>
                <a:cs typeface="Arial" charset="0"/>
              </a:rPr>
              <a:t>. Správcem je MV ČR.</a:t>
            </a:r>
          </a:p>
        </p:txBody>
      </p:sp>
    </p:spTree>
    <p:extLst>
      <p:ext uri="{BB962C8B-B14F-4D97-AF65-F5344CB8AC3E}">
        <p14:creationId xmlns:p14="http://schemas.microsoft.com/office/powerpoint/2010/main" val="2572165564"/>
      </p:ext>
    </p:extLst>
  </p:cSld>
  <p:clrMapOvr>
    <a:masterClrMapping/>
  </p:clrMapOvr>
  <p:transition spd="med">
    <p:cut/>
    <p:sndAc>
      <p:stSnd>
        <p:snd r:embed="rId2" name="arrow.wav"/>
      </p:stSnd>
    </p:sndAc>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457200" y="115888"/>
            <a:ext cx="8229600" cy="1009650"/>
          </a:xfrm>
        </p:spPr>
        <p:txBody>
          <a:bodyPr/>
          <a:lstStyle/>
          <a:p>
            <a:pPr eaLnBrk="1" hangingPunct="1"/>
            <a:r>
              <a:rPr lang="cs-CZ" altLang="cs-CZ" b="1" dirty="0" smtClean="0">
                <a:solidFill>
                  <a:srgbClr val="CC0000"/>
                </a:solidFill>
                <a:latin typeface="Arial" charset="0"/>
                <a:cs typeface="Arial" charset="0"/>
              </a:rPr>
              <a:t>Vztah zveřejňování a žádosti</a:t>
            </a:r>
          </a:p>
        </p:txBody>
      </p:sp>
      <p:sp>
        <p:nvSpPr>
          <p:cNvPr id="372739" name="Rectangle 3"/>
          <p:cNvSpPr>
            <a:spLocks noChangeArrowheads="1"/>
          </p:cNvSpPr>
          <p:nvPr/>
        </p:nvSpPr>
        <p:spPr bwMode="auto">
          <a:xfrm>
            <a:off x="540072" y="3283237"/>
            <a:ext cx="8280400" cy="3170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ts val="1800"/>
              </a:spcBef>
              <a:defRPr/>
            </a:pPr>
            <a:r>
              <a:rPr lang="cs-CZ" sz="2400" i="1" dirty="0">
                <a:solidFill>
                  <a:schemeClr val="tx1"/>
                </a:solidFill>
                <a:latin typeface="Arial" panose="020B0604020202020204" pitchFamily="34" charset="0"/>
                <a:cs typeface="Arial" panose="020B0604020202020204" pitchFamily="34" charset="0"/>
              </a:rPr>
              <a:t>Kontrola nad konáním zadavatele není zajištěna jen povinností zveřejnit informace dle zvláštního zákona. </a:t>
            </a:r>
            <a:endParaRPr lang="cs-CZ" sz="2400" i="1" dirty="0" smtClean="0">
              <a:solidFill>
                <a:schemeClr val="tx1"/>
              </a:solidFill>
              <a:latin typeface="Arial" panose="020B0604020202020204" pitchFamily="34" charset="0"/>
              <a:cs typeface="Arial" panose="020B0604020202020204" pitchFamily="34" charset="0"/>
            </a:endParaRPr>
          </a:p>
          <a:p>
            <a:pPr algn="l">
              <a:spcBef>
                <a:spcPts val="1800"/>
              </a:spcBef>
              <a:defRPr/>
            </a:pPr>
            <a:r>
              <a:rPr lang="cs-CZ" sz="2400" i="1" dirty="0" smtClean="0">
                <a:solidFill>
                  <a:schemeClr val="tx1"/>
                </a:solidFill>
                <a:latin typeface="Arial" panose="020B0604020202020204" pitchFamily="34" charset="0"/>
                <a:cs typeface="Arial" panose="020B0604020202020204" pitchFamily="34" charset="0"/>
              </a:rPr>
              <a:t>Z </a:t>
            </a:r>
            <a:r>
              <a:rPr lang="cs-CZ" sz="2400" i="1" dirty="0">
                <a:solidFill>
                  <a:schemeClr val="tx1"/>
                </a:solidFill>
                <a:latin typeface="Arial" panose="020B0604020202020204" pitchFamily="34" charset="0"/>
                <a:cs typeface="Arial" panose="020B0604020202020204" pitchFamily="34" charset="0"/>
              </a:rPr>
              <a:t>nich lze seznat, že výběrové řízení za určitých podmínek bylo vyhlášeno, proběhlo a jaký je jeho výsledek. Nelze z nich však dovodit, co je nejpodstatnější: totiž zda zájemci podmínky výběrového řízení splnili a jak</a:t>
            </a:r>
            <a:r>
              <a:rPr lang="cs-CZ" sz="2400" i="1" dirty="0" smtClean="0">
                <a:solidFill>
                  <a:schemeClr val="tx1"/>
                </a:solidFill>
                <a:latin typeface="Arial" panose="020B0604020202020204" pitchFamily="34" charset="0"/>
                <a:cs typeface="Arial" panose="020B0604020202020204" pitchFamily="34" charset="0"/>
              </a:rPr>
              <a:t>.</a:t>
            </a:r>
          </a:p>
          <a:p>
            <a:pPr algn="l">
              <a:spcBef>
                <a:spcPts val="1800"/>
              </a:spcBef>
              <a:defRPr/>
            </a:pPr>
            <a:r>
              <a:rPr lang="cs-CZ" sz="2400" dirty="0" smtClean="0">
                <a:solidFill>
                  <a:schemeClr val="tx1"/>
                </a:solidFill>
                <a:latin typeface="Arial" panose="020B0604020202020204" pitchFamily="34" charset="0"/>
                <a:cs typeface="Arial" panose="020B0604020202020204" pitchFamily="34" charset="0"/>
              </a:rPr>
              <a:t>→ informace lze žádat i dle obecné úpravy  v InfZ</a:t>
            </a:r>
            <a:endParaRPr lang="cs-CZ" sz="2600" dirty="0">
              <a:solidFill>
                <a:schemeClr val="tx1"/>
              </a:solidFill>
              <a:latin typeface="Arial" panose="020B0604020202020204" pitchFamily="34" charset="0"/>
              <a:cs typeface="Arial" panose="020B0604020202020204" pitchFamily="34" charset="0"/>
            </a:endParaRPr>
          </a:p>
        </p:txBody>
      </p:sp>
      <p:sp>
        <p:nvSpPr>
          <p:cNvPr id="82948" name="Rectangle 4"/>
          <p:cNvSpPr>
            <a:spLocks noChangeArrowheads="1"/>
          </p:cNvSpPr>
          <p:nvPr/>
        </p:nvSpPr>
        <p:spPr bwMode="auto">
          <a:xfrm>
            <a:off x="2267744" y="1196752"/>
            <a:ext cx="6551612" cy="18004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Arial Unicode MS" pitchFamily="34" charset="-128"/>
              </a:defRPr>
            </a:lvl1pPr>
            <a:lvl2pPr marL="742950" indent="-285750" algn="l" eaLnBrk="0" hangingPunct="0">
              <a:spcBef>
                <a:spcPct val="20000"/>
              </a:spcBef>
              <a:buChar char="–"/>
              <a:defRPr sz="2800">
                <a:solidFill>
                  <a:schemeClr val="tx1"/>
                </a:solidFill>
                <a:latin typeface="Arial Unicode MS" pitchFamily="34" charset="-128"/>
              </a:defRPr>
            </a:lvl2pPr>
            <a:lvl3pPr marL="1143000" indent="-228600" algn="l" eaLnBrk="0" hangingPunct="0">
              <a:spcBef>
                <a:spcPct val="20000"/>
              </a:spcBef>
              <a:buChar char="•"/>
              <a:defRPr sz="2400">
                <a:solidFill>
                  <a:schemeClr val="tx1"/>
                </a:solidFill>
                <a:latin typeface="Arial Unicode MS" pitchFamily="34" charset="-128"/>
              </a:defRPr>
            </a:lvl3pPr>
            <a:lvl4pPr marL="1600200" indent="-228600" algn="l" eaLnBrk="0" hangingPunct="0">
              <a:spcBef>
                <a:spcPct val="20000"/>
              </a:spcBef>
              <a:buChar char="–"/>
              <a:defRPr sz="2000">
                <a:solidFill>
                  <a:schemeClr val="tx1"/>
                </a:solidFill>
                <a:latin typeface="Arial Unicode MS" pitchFamily="34" charset="-128"/>
              </a:defRPr>
            </a:lvl4pPr>
            <a:lvl5pPr marL="2057400" indent="-228600" algn="l" eaLnBrk="0" hangingPunct="0">
              <a:spcBef>
                <a:spcPct val="20000"/>
              </a:spcBef>
              <a:buChar char="»"/>
              <a:defRPr sz="2000">
                <a:solidFill>
                  <a:schemeClr val="tx1"/>
                </a:solidFill>
                <a:latin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Arial Unicode MS" pitchFamily="34" charset="-128"/>
              </a:defRPr>
            </a:lvl9pPr>
          </a:lstStyle>
          <a:p>
            <a:pPr eaLnBrk="1" hangingPunct="1">
              <a:spcBef>
                <a:spcPct val="0"/>
              </a:spcBef>
              <a:buFontTx/>
              <a:buNone/>
            </a:pPr>
            <a:r>
              <a:rPr lang="cs-CZ" altLang="cs-CZ" sz="2400" b="1" dirty="0">
                <a:solidFill>
                  <a:srgbClr val="FFFF00"/>
                </a:solidFill>
              </a:rPr>
              <a:t>Rozsudek NSS</a:t>
            </a:r>
            <a:r>
              <a:rPr lang="cs-CZ" altLang="cs-CZ" sz="2400" b="1" dirty="0">
                <a:solidFill>
                  <a:srgbClr val="FFFF00"/>
                </a:solidFill>
                <a:latin typeface="Tahoma" pitchFamily="34" charset="0"/>
              </a:rPr>
              <a:t> </a:t>
            </a:r>
            <a:r>
              <a:rPr lang="cs-CZ" altLang="cs-CZ" sz="2400" dirty="0">
                <a:solidFill>
                  <a:srgbClr val="FFFF00"/>
                </a:solidFill>
                <a:latin typeface="Tahoma" pitchFamily="34" charset="0"/>
              </a:rPr>
              <a:t>z 14</a:t>
            </a:r>
            <a:r>
              <a:rPr lang="cs-CZ" altLang="cs-CZ" sz="2400" dirty="0">
                <a:solidFill>
                  <a:srgbClr val="FFFF00"/>
                </a:solidFill>
              </a:rPr>
              <a:t>. 8. 2014, </a:t>
            </a:r>
            <a:r>
              <a:rPr lang="cs-CZ" altLang="cs-CZ" sz="2400" b="1" dirty="0">
                <a:solidFill>
                  <a:srgbClr val="FFFF00"/>
                </a:solidFill>
              </a:rPr>
              <a:t>10 A</a:t>
            </a:r>
            <a:r>
              <a:rPr lang="cs-CZ" altLang="cs-CZ" sz="2400" b="1" dirty="0">
                <a:solidFill>
                  <a:srgbClr val="FFFF00"/>
                </a:solidFill>
                <a:latin typeface="Tahoma" pitchFamily="34" charset="0"/>
              </a:rPr>
              <a:t>s</a:t>
            </a:r>
            <a:r>
              <a:rPr lang="cs-CZ" altLang="cs-CZ" sz="2400" b="1" dirty="0">
                <a:solidFill>
                  <a:srgbClr val="FFFF00"/>
                </a:solidFill>
              </a:rPr>
              <a:t> 59/2014 </a:t>
            </a:r>
            <a:r>
              <a:rPr lang="cs-CZ" altLang="cs-CZ" sz="2400" dirty="0" smtClean="0">
                <a:solidFill>
                  <a:srgbClr val="FFFF00"/>
                </a:solidFill>
              </a:rPr>
              <a:t>(3126/2014 </a:t>
            </a:r>
            <a:r>
              <a:rPr lang="cs-CZ" altLang="cs-CZ" sz="2400" dirty="0">
                <a:solidFill>
                  <a:srgbClr val="FFFF00"/>
                </a:solidFill>
              </a:rPr>
              <a:t>Sb. NSS </a:t>
            </a:r>
            <a:r>
              <a:rPr lang="cs-CZ" altLang="cs-CZ" sz="2400" dirty="0" smtClean="0">
                <a:solidFill>
                  <a:srgbClr val="FFFF00"/>
                </a:solidFill>
              </a:rPr>
              <a:t>)</a:t>
            </a:r>
          </a:p>
          <a:p>
            <a:pPr eaLnBrk="1" hangingPunct="1">
              <a:spcBef>
                <a:spcPts val="1800"/>
              </a:spcBef>
              <a:buFontTx/>
              <a:buNone/>
            </a:pPr>
            <a:r>
              <a:rPr lang="cs-CZ" altLang="cs-CZ" sz="2400" dirty="0"/>
              <a:t>euroAWK, s.r.o. </a:t>
            </a:r>
            <a:r>
              <a:rPr lang="cs-CZ" altLang="cs-CZ" sz="2400" dirty="0" smtClean="0">
                <a:latin typeface="Arial" charset="0"/>
              </a:rPr>
              <a:t>proti </a:t>
            </a:r>
            <a:r>
              <a:rPr lang="cs-CZ" altLang="cs-CZ" sz="2400" dirty="0">
                <a:latin typeface="Arial" charset="0"/>
              </a:rPr>
              <a:t>MV ČR  o poskytnutí </a:t>
            </a:r>
            <a:r>
              <a:rPr lang="cs-CZ" altLang="cs-CZ" sz="2400" dirty="0" smtClean="0">
                <a:latin typeface="Arial" charset="0"/>
              </a:rPr>
              <a:t>nabídek na </a:t>
            </a:r>
            <a:r>
              <a:rPr lang="cs-CZ" altLang="cs-CZ" sz="2400" dirty="0">
                <a:latin typeface="Arial" charset="0"/>
              </a:rPr>
              <a:t>pronájem majetku hl. m. Prahy</a:t>
            </a:r>
          </a:p>
        </p:txBody>
      </p:sp>
      <p:pic>
        <p:nvPicPr>
          <p:cNvPr id="82949" name="Picture 5" descr="sbirka_2004_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341438"/>
            <a:ext cx="1312863"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63616632"/>
      </p:ext>
    </p:extLst>
  </p:cSld>
  <p:clrMapOvr>
    <a:masterClrMapping/>
  </p:clrMapOvr>
  <p:transition spd="med">
    <p:cut/>
    <p:sndAc>
      <p:stSnd>
        <p:snd r:embed="rId2" name="arrow.wav"/>
      </p:stSnd>
    </p:sndAc>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457200" y="115888"/>
            <a:ext cx="8229600" cy="1009650"/>
          </a:xfrm>
        </p:spPr>
        <p:txBody>
          <a:bodyPr/>
          <a:lstStyle/>
          <a:p>
            <a:pPr eaLnBrk="1" hangingPunct="1"/>
            <a:r>
              <a:rPr lang="cs-CZ" altLang="cs-CZ" b="1" dirty="0" smtClean="0">
                <a:solidFill>
                  <a:srgbClr val="CC0000"/>
                </a:solidFill>
                <a:latin typeface="Arial" charset="0"/>
                <a:cs typeface="Arial" charset="0"/>
              </a:rPr>
              <a:t>Vztah zveřejňování a žádosti</a:t>
            </a:r>
          </a:p>
        </p:txBody>
      </p:sp>
      <p:sp>
        <p:nvSpPr>
          <p:cNvPr id="372739" name="Rectangle 3"/>
          <p:cNvSpPr>
            <a:spLocks noChangeArrowheads="1"/>
          </p:cNvSpPr>
          <p:nvPr/>
        </p:nvSpPr>
        <p:spPr bwMode="auto">
          <a:xfrm>
            <a:off x="539750" y="3380507"/>
            <a:ext cx="8280400" cy="30008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defRPr/>
            </a:pPr>
            <a:r>
              <a:rPr lang="cs-CZ" sz="2600" i="1" dirty="0" smtClean="0">
                <a:solidFill>
                  <a:schemeClr val="tx1"/>
                </a:solidFill>
                <a:latin typeface="Arial" panose="020B0604020202020204" pitchFamily="34" charset="0"/>
                <a:cs typeface="Arial" panose="020B0604020202020204" pitchFamily="34" charset="0"/>
              </a:rPr>
              <a:t>Stanovuje-li zvláštní zákon (zde § 123 ZVZ) povinnost zveřejňovat určité informace (zde všechna pravomocná správní rozhodnutí), </a:t>
            </a:r>
            <a:r>
              <a:rPr lang="cs-CZ" sz="2600" i="1" dirty="0">
                <a:solidFill>
                  <a:schemeClr val="tx1"/>
                </a:solidFill>
                <a:latin typeface="Arial" panose="020B0604020202020204" pitchFamily="34" charset="0"/>
                <a:cs typeface="Arial" panose="020B0604020202020204" pitchFamily="34" charset="0"/>
              </a:rPr>
              <a:t>neznamená to, </a:t>
            </a:r>
            <a:r>
              <a:rPr lang="cs-CZ" sz="2600" i="1" dirty="0" smtClean="0">
                <a:solidFill>
                  <a:schemeClr val="tx1"/>
                </a:solidFill>
                <a:latin typeface="Arial" panose="020B0604020202020204" pitchFamily="34" charset="0"/>
                <a:cs typeface="Arial" panose="020B0604020202020204" pitchFamily="34" charset="0"/>
              </a:rPr>
              <a:t>že nelze </a:t>
            </a:r>
            <a:r>
              <a:rPr lang="cs-CZ" sz="2600" i="1" dirty="0">
                <a:solidFill>
                  <a:schemeClr val="tx1"/>
                </a:solidFill>
                <a:latin typeface="Arial" panose="020B0604020202020204" pitchFamily="34" charset="0"/>
                <a:cs typeface="Arial" panose="020B0604020202020204" pitchFamily="34" charset="0"/>
              </a:rPr>
              <a:t>na žádost poskytnout i </a:t>
            </a:r>
            <a:r>
              <a:rPr lang="cs-CZ" sz="2600" i="1" dirty="0" smtClean="0">
                <a:solidFill>
                  <a:schemeClr val="tx1"/>
                </a:solidFill>
                <a:latin typeface="Arial" panose="020B0604020202020204" pitchFamily="34" charset="0"/>
                <a:cs typeface="Arial" panose="020B0604020202020204" pitchFamily="34" charset="0"/>
              </a:rPr>
              <a:t>jiné informace v obecném režimu dle InfZ (zde nepravomocná správní rozhodnutí).</a:t>
            </a:r>
            <a:endParaRPr lang="cs-CZ" sz="2600" i="1" dirty="0">
              <a:solidFill>
                <a:schemeClr val="tx1"/>
              </a:solidFill>
              <a:latin typeface="Arial" panose="020B0604020202020204" pitchFamily="34" charset="0"/>
              <a:cs typeface="Arial" panose="020B0604020202020204" pitchFamily="34" charset="0"/>
            </a:endParaRPr>
          </a:p>
          <a:p>
            <a:pPr algn="l">
              <a:defRPr/>
            </a:pPr>
            <a:endParaRPr lang="cs-CZ" sz="2600" i="1" dirty="0">
              <a:solidFill>
                <a:schemeClr val="tx1"/>
              </a:solidFill>
              <a:latin typeface="Arial" panose="020B0604020202020204" pitchFamily="34" charset="0"/>
              <a:cs typeface="Arial" panose="020B0604020202020204" pitchFamily="34" charset="0"/>
            </a:endParaRPr>
          </a:p>
        </p:txBody>
      </p:sp>
      <p:sp>
        <p:nvSpPr>
          <p:cNvPr id="82948" name="Rectangle 4"/>
          <p:cNvSpPr>
            <a:spLocks noChangeArrowheads="1"/>
          </p:cNvSpPr>
          <p:nvPr/>
        </p:nvSpPr>
        <p:spPr bwMode="auto">
          <a:xfrm>
            <a:off x="2267744" y="1340475"/>
            <a:ext cx="6551612" cy="18004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Arial Unicode MS" pitchFamily="34" charset="-128"/>
              </a:defRPr>
            </a:lvl1pPr>
            <a:lvl2pPr marL="742950" indent="-285750" algn="l" eaLnBrk="0" hangingPunct="0">
              <a:spcBef>
                <a:spcPct val="20000"/>
              </a:spcBef>
              <a:buChar char="–"/>
              <a:defRPr sz="2800">
                <a:solidFill>
                  <a:schemeClr val="tx1"/>
                </a:solidFill>
                <a:latin typeface="Arial Unicode MS" pitchFamily="34" charset="-128"/>
              </a:defRPr>
            </a:lvl2pPr>
            <a:lvl3pPr marL="1143000" indent="-228600" algn="l" eaLnBrk="0" hangingPunct="0">
              <a:spcBef>
                <a:spcPct val="20000"/>
              </a:spcBef>
              <a:buChar char="•"/>
              <a:defRPr sz="2400">
                <a:solidFill>
                  <a:schemeClr val="tx1"/>
                </a:solidFill>
                <a:latin typeface="Arial Unicode MS" pitchFamily="34" charset="-128"/>
              </a:defRPr>
            </a:lvl3pPr>
            <a:lvl4pPr marL="1600200" indent="-228600" algn="l" eaLnBrk="0" hangingPunct="0">
              <a:spcBef>
                <a:spcPct val="20000"/>
              </a:spcBef>
              <a:buChar char="–"/>
              <a:defRPr sz="2000">
                <a:solidFill>
                  <a:schemeClr val="tx1"/>
                </a:solidFill>
                <a:latin typeface="Arial Unicode MS" pitchFamily="34" charset="-128"/>
              </a:defRPr>
            </a:lvl4pPr>
            <a:lvl5pPr marL="2057400" indent="-228600" algn="l" eaLnBrk="0" hangingPunct="0">
              <a:spcBef>
                <a:spcPct val="20000"/>
              </a:spcBef>
              <a:buChar char="»"/>
              <a:defRPr sz="2000">
                <a:solidFill>
                  <a:schemeClr val="tx1"/>
                </a:solidFill>
                <a:latin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Arial Unicode MS" pitchFamily="34" charset="-128"/>
              </a:defRPr>
            </a:lvl9pPr>
          </a:lstStyle>
          <a:p>
            <a:pPr eaLnBrk="1" hangingPunct="1">
              <a:spcBef>
                <a:spcPct val="0"/>
              </a:spcBef>
              <a:buFontTx/>
              <a:buNone/>
            </a:pPr>
            <a:r>
              <a:rPr lang="pl-PL" altLang="cs-CZ" sz="2400" b="1" dirty="0" err="1" smtClean="0">
                <a:solidFill>
                  <a:srgbClr val="FFFF00"/>
                </a:solidFill>
              </a:rPr>
              <a:t>Obdobně</a:t>
            </a:r>
            <a:r>
              <a:rPr lang="pl-PL" altLang="cs-CZ" sz="2400" b="1" dirty="0" smtClean="0">
                <a:solidFill>
                  <a:srgbClr val="FFFF00"/>
                </a:solidFill>
              </a:rPr>
              <a:t>  KS Brno 29 </a:t>
            </a:r>
            <a:r>
              <a:rPr lang="pl-PL" altLang="cs-CZ" sz="2400" b="1" dirty="0">
                <a:solidFill>
                  <a:srgbClr val="FFFF00"/>
                </a:solidFill>
              </a:rPr>
              <a:t>A </a:t>
            </a:r>
            <a:r>
              <a:rPr lang="pl-PL" altLang="cs-CZ" sz="2400" b="1" dirty="0" smtClean="0">
                <a:solidFill>
                  <a:srgbClr val="FFFF00"/>
                </a:solidFill>
              </a:rPr>
              <a:t>55/2013</a:t>
            </a:r>
          </a:p>
          <a:p>
            <a:pPr eaLnBrk="1" hangingPunct="1">
              <a:spcBef>
                <a:spcPct val="0"/>
              </a:spcBef>
              <a:buFontTx/>
              <a:buNone/>
            </a:pPr>
            <a:r>
              <a:rPr lang="pl-PL" altLang="cs-CZ" sz="2400" b="1" dirty="0" smtClean="0">
                <a:solidFill>
                  <a:srgbClr val="FFFF00"/>
                </a:solidFill>
              </a:rPr>
              <a:t>NSS z </a:t>
            </a:r>
            <a:r>
              <a:rPr lang="pl-PL" altLang="cs-CZ" sz="2400" b="1" dirty="0">
                <a:solidFill>
                  <a:srgbClr val="FFFF00"/>
                </a:solidFill>
              </a:rPr>
              <a:t>8.10.2015, </a:t>
            </a:r>
            <a:r>
              <a:rPr lang="pl-PL" altLang="cs-CZ" sz="2400" b="1" dirty="0" smtClean="0">
                <a:solidFill>
                  <a:srgbClr val="FFFF00"/>
                </a:solidFill>
              </a:rPr>
              <a:t>10 </a:t>
            </a:r>
            <a:r>
              <a:rPr lang="pl-PL" altLang="cs-CZ" sz="2400" b="1" dirty="0">
                <a:solidFill>
                  <a:srgbClr val="FFFF00"/>
                </a:solidFill>
              </a:rPr>
              <a:t>As 126/2015-33</a:t>
            </a:r>
          </a:p>
          <a:p>
            <a:pPr eaLnBrk="1" hangingPunct="1">
              <a:spcBef>
                <a:spcPts val="1800"/>
              </a:spcBef>
              <a:buFontTx/>
              <a:buNone/>
            </a:pPr>
            <a:r>
              <a:rPr lang="cs-CZ" altLang="cs-CZ" sz="2400" dirty="0" smtClean="0"/>
              <a:t>Žadatel proti ÚOHS </a:t>
            </a:r>
            <a:r>
              <a:rPr lang="cs-CZ" altLang="cs-CZ" sz="2400" dirty="0" smtClean="0">
                <a:latin typeface="Arial" charset="0"/>
              </a:rPr>
              <a:t>o </a:t>
            </a:r>
            <a:r>
              <a:rPr lang="cs-CZ" altLang="cs-CZ" sz="2400" dirty="0">
                <a:latin typeface="Arial" charset="0"/>
              </a:rPr>
              <a:t>poskytnutí </a:t>
            </a:r>
            <a:r>
              <a:rPr lang="cs-CZ" altLang="cs-CZ" sz="2400" dirty="0" smtClean="0">
                <a:latin typeface="Arial" charset="0"/>
              </a:rPr>
              <a:t>kopií nepravomocných správních rozhodnutí</a:t>
            </a:r>
            <a:endParaRPr lang="cs-CZ" altLang="cs-CZ" sz="2400" dirty="0">
              <a:latin typeface="Arial" charset="0"/>
            </a:endParaRPr>
          </a:p>
        </p:txBody>
      </p:sp>
      <p:pic>
        <p:nvPicPr>
          <p:cNvPr id="82949" name="Picture 5" descr="sbirka_2004_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341438"/>
            <a:ext cx="1312863"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98405127"/>
      </p:ext>
    </p:extLst>
  </p:cSld>
  <p:clrMapOvr>
    <a:masterClrMapping/>
  </p:clrMapOvr>
  <p:transition spd="med">
    <p:cut/>
    <p:sndAc>
      <p:stSnd>
        <p:snd r:embed="rId2" name="arrow.wav"/>
      </p:stSnd>
    </p:sndAc>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457200" y="115888"/>
            <a:ext cx="8229600" cy="855662"/>
          </a:xfrm>
        </p:spPr>
        <p:txBody>
          <a:bodyPr/>
          <a:lstStyle/>
          <a:p>
            <a:pPr eaLnBrk="1" hangingPunct="1"/>
            <a:r>
              <a:rPr lang="cs-CZ" altLang="cs-CZ" sz="3800" b="1" smtClean="0">
                <a:solidFill>
                  <a:srgbClr val="CC0000"/>
                </a:solidFill>
                <a:latin typeface="Arial" charset="0"/>
                <a:cs typeface="Arial" charset="0"/>
              </a:rPr>
              <a:t>§ 5 – Zveřejňování informací</a:t>
            </a:r>
          </a:p>
        </p:txBody>
      </p:sp>
      <p:sp>
        <p:nvSpPr>
          <p:cNvPr id="83971" name="Rectangle 3"/>
          <p:cNvSpPr>
            <a:spLocks noGrp="1" noChangeArrowheads="1"/>
          </p:cNvSpPr>
          <p:nvPr>
            <p:ph type="body" idx="1"/>
          </p:nvPr>
        </p:nvSpPr>
        <p:spPr>
          <a:xfrm>
            <a:off x="457200" y="1052513"/>
            <a:ext cx="8229600" cy="5761037"/>
          </a:xfrm>
        </p:spPr>
        <p:txBody>
          <a:bodyPr/>
          <a:lstStyle/>
          <a:p>
            <a:pPr marL="0" indent="0" eaLnBrk="1" hangingPunct="1">
              <a:lnSpc>
                <a:spcPct val="90000"/>
              </a:lnSpc>
              <a:buFontTx/>
              <a:buNone/>
            </a:pPr>
            <a:r>
              <a:rPr lang="cs-CZ" altLang="cs-CZ" sz="2400" smtClean="0">
                <a:latin typeface="Arial" charset="0"/>
                <a:cs typeface="Arial" charset="0"/>
              </a:rPr>
              <a:t>(1) Každý povinný subjekt musí ve svém sídle a na internetu zveřejnit tyto informace:</a:t>
            </a:r>
          </a:p>
          <a:p>
            <a:pPr marL="0" indent="0" eaLnBrk="1" hangingPunct="1">
              <a:lnSpc>
                <a:spcPct val="80000"/>
              </a:lnSpc>
              <a:spcBef>
                <a:spcPct val="50000"/>
              </a:spcBef>
              <a:buFontTx/>
              <a:buNone/>
            </a:pPr>
            <a:r>
              <a:rPr lang="cs-CZ" altLang="cs-CZ" sz="2000" smtClean="0">
                <a:latin typeface="Arial" charset="0"/>
                <a:cs typeface="Arial" charset="0"/>
              </a:rPr>
              <a:t>   a) důvod a způsob založení, podmínky a principy činnosti</a:t>
            </a:r>
          </a:p>
          <a:p>
            <a:pPr marL="0" indent="0" eaLnBrk="1" hangingPunct="1">
              <a:lnSpc>
                <a:spcPct val="80000"/>
              </a:lnSpc>
              <a:buFontTx/>
              <a:buNone/>
            </a:pPr>
            <a:r>
              <a:rPr lang="cs-CZ" altLang="cs-CZ" sz="2000" smtClean="0">
                <a:latin typeface="Arial" charset="0"/>
                <a:cs typeface="Arial" charset="0"/>
              </a:rPr>
              <a:t>   b) popis organizační struktury s označením podatelny</a:t>
            </a:r>
          </a:p>
          <a:p>
            <a:pPr marL="0" indent="0" eaLnBrk="1" hangingPunct="1">
              <a:lnSpc>
                <a:spcPct val="80000"/>
              </a:lnSpc>
              <a:buFontTx/>
              <a:buNone/>
            </a:pPr>
            <a:r>
              <a:rPr lang="cs-CZ" altLang="cs-CZ" sz="2000" smtClean="0">
                <a:latin typeface="Arial" charset="0"/>
                <a:cs typeface="Arial" charset="0"/>
              </a:rPr>
              <a:t>   c) místo, lhůtu a způsob podání opravných prostředků</a:t>
            </a:r>
          </a:p>
          <a:p>
            <a:pPr marL="0" indent="0" eaLnBrk="1" hangingPunct="1">
              <a:lnSpc>
                <a:spcPct val="80000"/>
              </a:lnSpc>
              <a:buFontTx/>
              <a:buNone/>
            </a:pPr>
            <a:r>
              <a:rPr lang="cs-CZ" altLang="cs-CZ" sz="2000" smtClean="0">
                <a:latin typeface="Arial" charset="0"/>
                <a:cs typeface="Arial" charset="0"/>
              </a:rPr>
              <a:t>   d) základní postupy a lhůty pro řízení</a:t>
            </a:r>
          </a:p>
          <a:p>
            <a:pPr marL="0" indent="0" eaLnBrk="1" hangingPunct="1">
              <a:lnSpc>
                <a:spcPct val="80000"/>
              </a:lnSpc>
              <a:buFontTx/>
              <a:buNone/>
            </a:pPr>
            <a:r>
              <a:rPr lang="cs-CZ" altLang="cs-CZ" sz="2000" smtClean="0">
                <a:latin typeface="Arial" charset="0"/>
                <a:cs typeface="Arial" charset="0"/>
              </a:rPr>
              <a:t>   f) sazebník úhrad za poskytování informací</a:t>
            </a:r>
          </a:p>
          <a:p>
            <a:pPr marL="0" indent="0" eaLnBrk="1" hangingPunct="1">
              <a:lnSpc>
                <a:spcPct val="80000"/>
              </a:lnSpc>
              <a:buFontTx/>
              <a:buNone/>
            </a:pPr>
            <a:r>
              <a:rPr lang="cs-CZ" altLang="cs-CZ" sz="2000" smtClean="0">
                <a:latin typeface="Arial" charset="0"/>
                <a:cs typeface="Arial" charset="0"/>
              </a:rPr>
              <a:t>   g) výroční zprávu o poskytování informací</a:t>
            </a:r>
          </a:p>
          <a:p>
            <a:pPr marL="0" indent="0" eaLnBrk="1" hangingPunct="1">
              <a:lnSpc>
                <a:spcPct val="80000"/>
              </a:lnSpc>
              <a:buFontTx/>
              <a:buNone/>
            </a:pPr>
            <a:r>
              <a:rPr lang="cs-CZ" altLang="cs-CZ" sz="2000" smtClean="0">
                <a:latin typeface="Arial" charset="0"/>
                <a:cs typeface="Arial" charset="0"/>
              </a:rPr>
              <a:t>   h) poskytnuté výhradní licence</a:t>
            </a:r>
          </a:p>
          <a:p>
            <a:pPr marL="0" indent="0" eaLnBrk="1" hangingPunct="1">
              <a:lnSpc>
                <a:spcPct val="80000"/>
              </a:lnSpc>
              <a:buFontTx/>
              <a:buNone/>
            </a:pPr>
            <a:r>
              <a:rPr lang="cs-CZ" altLang="cs-CZ" sz="2000" smtClean="0">
                <a:latin typeface="Arial" charset="0"/>
                <a:cs typeface="Arial" charset="0"/>
              </a:rPr>
              <a:t>   i) usnesení nadřízeného orgánu o výši úhrad</a:t>
            </a:r>
          </a:p>
          <a:p>
            <a:pPr marL="0" indent="0" eaLnBrk="1" hangingPunct="1">
              <a:lnSpc>
                <a:spcPct val="80000"/>
              </a:lnSpc>
              <a:buFontTx/>
              <a:buNone/>
            </a:pPr>
            <a:r>
              <a:rPr lang="cs-CZ" altLang="cs-CZ" sz="2000" smtClean="0">
                <a:latin typeface="Arial" charset="0"/>
                <a:cs typeface="Arial" charset="0"/>
              </a:rPr>
              <a:t>   j) adresu elektronické podatelny</a:t>
            </a:r>
          </a:p>
          <a:p>
            <a:pPr marL="0" indent="0" eaLnBrk="1" hangingPunct="1">
              <a:lnSpc>
                <a:spcPct val="80000"/>
              </a:lnSpc>
              <a:buFontTx/>
              <a:buNone/>
            </a:pPr>
            <a:endParaRPr lang="cs-CZ" altLang="cs-CZ" sz="2000" smtClean="0">
              <a:latin typeface="Arial" charset="0"/>
              <a:cs typeface="Arial" charset="0"/>
            </a:endParaRPr>
          </a:p>
          <a:p>
            <a:pPr marL="0" indent="0" eaLnBrk="1" hangingPunct="1">
              <a:lnSpc>
                <a:spcPct val="90000"/>
              </a:lnSpc>
              <a:spcBef>
                <a:spcPct val="50000"/>
              </a:spcBef>
              <a:buFontTx/>
              <a:buNone/>
            </a:pPr>
            <a:r>
              <a:rPr lang="cs-CZ" altLang="cs-CZ" sz="2400" smtClean="0">
                <a:latin typeface="Arial" charset="0"/>
                <a:cs typeface="Arial" charset="0"/>
              </a:rPr>
              <a:t>(2) Povinné subjekty jsou ve svém sídle a na internetu povinny zpřístupnit:</a:t>
            </a:r>
          </a:p>
          <a:p>
            <a:pPr marL="0" indent="0" eaLnBrk="1" hangingPunct="1">
              <a:lnSpc>
                <a:spcPct val="80000"/>
              </a:lnSpc>
              <a:spcBef>
                <a:spcPct val="50000"/>
              </a:spcBef>
              <a:buFontTx/>
              <a:buNone/>
            </a:pPr>
            <a:r>
              <a:rPr lang="cs-CZ" altLang="cs-CZ" sz="2000" smtClean="0">
                <a:latin typeface="Arial" charset="0"/>
                <a:cs typeface="Arial" charset="0"/>
              </a:rPr>
              <a:t>a) právní předpisy vydávané v rámci jejich působnosti</a:t>
            </a:r>
          </a:p>
          <a:p>
            <a:pPr marL="0" indent="0" eaLnBrk="1" hangingPunct="1">
              <a:lnSpc>
                <a:spcPct val="80000"/>
              </a:lnSpc>
              <a:buFontTx/>
              <a:buNone/>
            </a:pPr>
            <a:r>
              <a:rPr lang="cs-CZ" altLang="cs-CZ" sz="2000" smtClean="0">
                <a:latin typeface="Arial" charset="0"/>
                <a:cs typeface="Arial" charset="0"/>
              </a:rPr>
              <a:t>b) seznamy hlavních dokumentů</a:t>
            </a:r>
          </a:p>
        </p:txBody>
      </p:sp>
    </p:spTree>
  </p:cSld>
  <p:clrMapOvr>
    <a:masterClrMapping/>
  </p:clrMapOvr>
  <p:transition spd="med">
    <p:cut/>
    <p:sndAc>
      <p:stSnd>
        <p:snd r:embed="rId2" name="arrow.wav"/>
      </p:stSnd>
    </p:sndAc>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457200" y="-26988"/>
            <a:ext cx="8229600" cy="1143001"/>
          </a:xfrm>
        </p:spPr>
        <p:txBody>
          <a:bodyPr/>
          <a:lstStyle/>
          <a:p>
            <a:pPr eaLnBrk="1" hangingPunct="1"/>
            <a:r>
              <a:rPr lang="cs-CZ" altLang="cs-CZ" sz="3800" b="1" smtClean="0">
                <a:solidFill>
                  <a:srgbClr val="CC0000"/>
                </a:solidFill>
                <a:latin typeface="Arial" charset="0"/>
                <a:cs typeface="Arial" charset="0"/>
              </a:rPr>
              <a:t>§ 5 – Zveřejňování informací</a:t>
            </a:r>
          </a:p>
        </p:txBody>
      </p:sp>
      <p:sp>
        <p:nvSpPr>
          <p:cNvPr id="84995" name="Rectangle 3"/>
          <p:cNvSpPr>
            <a:spLocks noGrp="1" noChangeArrowheads="1"/>
          </p:cNvSpPr>
          <p:nvPr>
            <p:ph type="body" idx="1"/>
          </p:nvPr>
        </p:nvSpPr>
        <p:spPr>
          <a:xfrm>
            <a:off x="468313" y="1125538"/>
            <a:ext cx="8229600" cy="5616575"/>
          </a:xfrm>
        </p:spPr>
        <p:txBody>
          <a:bodyPr/>
          <a:lstStyle/>
          <a:p>
            <a:pPr marL="0" indent="0" eaLnBrk="1" hangingPunct="1">
              <a:spcBef>
                <a:spcPct val="0"/>
              </a:spcBef>
              <a:buFontTx/>
              <a:buNone/>
            </a:pPr>
            <a:r>
              <a:rPr lang="cs-CZ" altLang="cs-CZ" sz="2100" dirty="0" smtClean="0">
                <a:latin typeface="Arial" charset="0"/>
                <a:cs typeface="Arial" charset="0"/>
              </a:rPr>
              <a:t>(3) Do 15 dnů od poskytnutí informací na žádost povinný subjekt tyto informace zveřejní způsobem umožňujícím dálkový přístup.     O </a:t>
            </a:r>
            <a:r>
              <a:rPr lang="cs-CZ" altLang="cs-CZ" sz="2100" dirty="0" smtClean="0">
                <a:solidFill>
                  <a:srgbClr val="FFC000"/>
                </a:solidFill>
                <a:latin typeface="Arial" charset="0"/>
                <a:cs typeface="Arial" charset="0"/>
              </a:rPr>
              <a:t>informacích </a:t>
            </a:r>
            <a:r>
              <a:rPr lang="cs-CZ" altLang="cs-CZ" sz="2100" dirty="0">
                <a:solidFill>
                  <a:srgbClr val="FFC000"/>
                </a:solidFill>
                <a:latin typeface="Arial" charset="0"/>
                <a:cs typeface="Arial" charset="0"/>
              </a:rPr>
              <a:t>poskytnutých </a:t>
            </a:r>
            <a:r>
              <a:rPr lang="cs-CZ" altLang="cs-CZ" sz="2100" dirty="0" smtClean="0">
                <a:solidFill>
                  <a:srgbClr val="FFC000"/>
                </a:solidFill>
                <a:latin typeface="Arial" charset="0"/>
                <a:cs typeface="Arial" charset="0"/>
              </a:rPr>
              <a:t>podle </a:t>
            </a:r>
            <a:r>
              <a:rPr lang="cs-CZ" altLang="cs-CZ" sz="2100" dirty="0">
                <a:solidFill>
                  <a:srgbClr val="FFC000"/>
                </a:solidFill>
                <a:latin typeface="Arial" charset="0"/>
                <a:cs typeface="Arial" charset="0"/>
              </a:rPr>
              <a:t>§ </a:t>
            </a:r>
            <a:r>
              <a:rPr lang="cs-CZ" altLang="cs-CZ" sz="2100" dirty="0" smtClean="0">
                <a:solidFill>
                  <a:srgbClr val="FFC000"/>
                </a:solidFill>
                <a:latin typeface="Arial" charset="0"/>
                <a:cs typeface="Arial" charset="0"/>
              </a:rPr>
              <a:t>4a/2 e),f</a:t>
            </a:r>
            <a:r>
              <a:rPr lang="cs-CZ" altLang="cs-CZ" sz="2100" dirty="0">
                <a:solidFill>
                  <a:srgbClr val="FFC000"/>
                </a:solidFill>
                <a:latin typeface="Arial" charset="0"/>
                <a:cs typeface="Arial" charset="0"/>
              </a:rPr>
              <a:t>)</a:t>
            </a:r>
            <a:r>
              <a:rPr lang="cs-CZ" altLang="cs-CZ" sz="2100" dirty="0">
                <a:latin typeface="Arial" charset="0"/>
                <a:cs typeface="Arial" charset="0"/>
              </a:rPr>
              <a:t>, </a:t>
            </a:r>
            <a:r>
              <a:rPr lang="cs-CZ" altLang="cs-CZ" sz="2100" dirty="0" smtClean="0">
                <a:latin typeface="Arial" charset="0"/>
                <a:cs typeface="Arial" charset="0"/>
              </a:rPr>
              <a:t>informacích poskytnutých v jiné než elektronické podobě nebo mimořádně rozsáhlých informacích postačí zveřejnit doprovodnou informaci vyjadřující jejich obsah.</a:t>
            </a:r>
          </a:p>
          <a:p>
            <a:pPr marL="0" indent="0" eaLnBrk="1" hangingPunct="1">
              <a:spcBef>
                <a:spcPct val="0"/>
              </a:spcBef>
              <a:buFontTx/>
              <a:buNone/>
            </a:pPr>
            <a:endParaRPr lang="cs-CZ" altLang="cs-CZ" sz="2100" dirty="0" smtClean="0">
              <a:latin typeface="Arial" charset="0"/>
              <a:cs typeface="Arial" charset="0"/>
            </a:endParaRPr>
          </a:p>
          <a:p>
            <a:pPr marL="0" indent="0" eaLnBrk="1" hangingPunct="1">
              <a:spcBef>
                <a:spcPct val="0"/>
              </a:spcBef>
              <a:buFontTx/>
              <a:buNone/>
            </a:pPr>
            <a:r>
              <a:rPr lang="cs-CZ" altLang="cs-CZ" sz="2100" dirty="0" smtClean="0">
                <a:latin typeface="Arial" charset="0"/>
                <a:cs typeface="Arial" charset="0"/>
              </a:rPr>
              <a:t>(4) Struktura informací – </a:t>
            </a:r>
            <a:r>
              <a:rPr lang="cs-CZ" altLang="cs-CZ" sz="2100" i="1" u="sng" dirty="0" smtClean="0">
                <a:latin typeface="Arial" charset="0"/>
                <a:cs typeface="Arial" charset="0"/>
              </a:rPr>
              <a:t>vyhláška MI č. 442/2006 Sb.</a:t>
            </a:r>
            <a:r>
              <a:rPr lang="cs-CZ" altLang="cs-CZ" sz="2100" i="1" dirty="0" smtClean="0">
                <a:latin typeface="Arial" charset="0"/>
                <a:cs typeface="Arial" charset="0"/>
              </a:rPr>
              <a:t>!</a:t>
            </a:r>
          </a:p>
          <a:p>
            <a:pPr marL="0" indent="0" eaLnBrk="1" hangingPunct="1">
              <a:spcBef>
                <a:spcPct val="0"/>
              </a:spcBef>
              <a:buFontTx/>
              <a:buNone/>
            </a:pPr>
            <a:r>
              <a:rPr lang="cs-CZ" altLang="cs-CZ" sz="2100" dirty="0" smtClean="0">
                <a:latin typeface="Arial" charset="0"/>
                <a:cs typeface="Arial" charset="0"/>
              </a:rPr>
              <a:t> </a:t>
            </a:r>
          </a:p>
          <a:p>
            <a:pPr marL="0" indent="0" eaLnBrk="1" hangingPunct="1">
              <a:spcBef>
                <a:spcPct val="0"/>
              </a:spcBef>
              <a:buFontTx/>
              <a:buNone/>
            </a:pPr>
            <a:r>
              <a:rPr lang="cs-CZ" altLang="cs-CZ" sz="2100" dirty="0" smtClean="0">
                <a:latin typeface="Arial" charset="0"/>
                <a:cs typeface="Arial" charset="0"/>
              </a:rPr>
              <a:t>(5) Povinné subjekty, které vedou a spravují registry, evidence, seznamy nebo rejstříky obsahující informace, které jsou na základě zvláštního zákona každému přístupné, jsou tyto informace povinny zveřejňovat způsobem umožňujícím i </a:t>
            </a:r>
            <a:r>
              <a:rPr lang="cs-CZ" altLang="cs-CZ" sz="2100" u="sng" dirty="0" smtClean="0">
                <a:latin typeface="Arial" charset="0"/>
                <a:cs typeface="Arial" charset="0"/>
              </a:rPr>
              <a:t>dálkový přístup</a:t>
            </a:r>
            <a:r>
              <a:rPr lang="cs-CZ" altLang="cs-CZ" sz="2100" dirty="0" smtClean="0">
                <a:latin typeface="Arial" charset="0"/>
                <a:cs typeface="Arial" charset="0"/>
              </a:rPr>
              <a:t>. </a:t>
            </a:r>
            <a:r>
              <a:rPr lang="cs-CZ" altLang="cs-CZ" sz="2100" b="1" dirty="0" smtClean="0">
                <a:solidFill>
                  <a:srgbClr val="FFFF00"/>
                </a:solidFill>
                <a:latin typeface="Arial" charset="0"/>
                <a:cs typeface="Arial" charset="0"/>
              </a:rPr>
              <a:t>→  základ elektronizace veřejné správy!</a:t>
            </a:r>
          </a:p>
          <a:p>
            <a:pPr marL="0" indent="0" eaLnBrk="1" hangingPunct="1">
              <a:spcBef>
                <a:spcPct val="0"/>
              </a:spcBef>
              <a:buFontTx/>
              <a:buNone/>
            </a:pPr>
            <a:r>
              <a:rPr lang="cs-CZ" altLang="cs-CZ" sz="2100" dirty="0" smtClean="0">
                <a:latin typeface="Arial" charset="0"/>
                <a:cs typeface="Arial" charset="0"/>
              </a:rPr>
              <a:t> </a:t>
            </a:r>
          </a:p>
          <a:p>
            <a:pPr marL="0" indent="0" eaLnBrk="1" hangingPunct="1">
              <a:spcBef>
                <a:spcPct val="0"/>
              </a:spcBef>
              <a:buFontTx/>
              <a:buNone/>
            </a:pPr>
            <a:r>
              <a:rPr lang="cs-CZ" altLang="cs-CZ" sz="2100" dirty="0" smtClean="0">
                <a:latin typeface="Arial" charset="0"/>
                <a:cs typeface="Arial" charset="0"/>
              </a:rPr>
              <a:t>(7) Povinný subjekt </a:t>
            </a:r>
            <a:r>
              <a:rPr lang="cs-CZ" altLang="cs-CZ" sz="2100" u="sng" dirty="0" smtClean="0">
                <a:latin typeface="Arial" charset="0"/>
                <a:cs typeface="Arial" charset="0"/>
              </a:rPr>
              <a:t>může zveřejnit</a:t>
            </a:r>
            <a:r>
              <a:rPr lang="cs-CZ" altLang="cs-CZ" sz="2100" dirty="0" smtClean="0">
                <a:latin typeface="Arial" charset="0"/>
                <a:cs typeface="Arial" charset="0"/>
              </a:rPr>
              <a:t> s výjimkami uvedenými v tomto zákoně i </a:t>
            </a:r>
            <a:r>
              <a:rPr lang="cs-CZ" altLang="cs-CZ" sz="2100" u="sng" dirty="0" smtClean="0">
                <a:latin typeface="Arial" charset="0"/>
                <a:cs typeface="Arial" charset="0"/>
              </a:rPr>
              <a:t>další informace a dalšími způsoby</a:t>
            </a:r>
            <a:r>
              <a:rPr lang="cs-CZ" altLang="cs-CZ" sz="2100" dirty="0" smtClean="0">
                <a:latin typeface="Arial" charset="0"/>
                <a:cs typeface="Arial" charset="0"/>
              </a:rPr>
              <a:t>.</a:t>
            </a:r>
          </a:p>
        </p:txBody>
      </p:sp>
    </p:spTree>
  </p:cSld>
  <p:clrMapOvr>
    <a:masterClrMapping/>
  </p:clrMapOvr>
  <p:transition spd="med">
    <p:cut/>
    <p:sndAc>
      <p:stSnd>
        <p:snd r:embed="rId2" name="arrow.wav"/>
      </p:stSnd>
    </p:sndAc>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251520" y="260350"/>
            <a:ext cx="8579296" cy="1143000"/>
          </a:xfrm>
        </p:spPr>
        <p:txBody>
          <a:bodyPr/>
          <a:lstStyle/>
          <a:p>
            <a:pPr eaLnBrk="1" hangingPunct="1"/>
            <a:r>
              <a:rPr lang="cs-CZ" altLang="cs-CZ" sz="3600" b="1" dirty="0" smtClean="0">
                <a:solidFill>
                  <a:srgbClr val="FFC000"/>
                </a:solidFill>
                <a:latin typeface="Arial" charset="0"/>
                <a:cs typeface="Arial" charset="0"/>
              </a:rPr>
              <a:t>§ 6 – </a:t>
            </a:r>
            <a:r>
              <a:rPr lang="cs-CZ" altLang="cs-CZ" sz="3600" b="1" dirty="0">
                <a:solidFill>
                  <a:srgbClr val="FFC000"/>
                </a:solidFill>
                <a:latin typeface="Arial" charset="0"/>
                <a:cs typeface="Arial" charset="0"/>
              </a:rPr>
              <a:t>Odkaz na zveřejněnou informaci</a:t>
            </a:r>
            <a:endParaRPr lang="cs-CZ" altLang="cs-CZ" sz="3600" b="1" dirty="0" smtClean="0">
              <a:solidFill>
                <a:srgbClr val="FFC000"/>
              </a:solidFill>
              <a:latin typeface="Arial" charset="0"/>
              <a:cs typeface="Arial" charset="0"/>
            </a:endParaRPr>
          </a:p>
        </p:txBody>
      </p:sp>
      <p:sp>
        <p:nvSpPr>
          <p:cNvPr id="88067" name="Rectangle 3"/>
          <p:cNvSpPr>
            <a:spLocks noGrp="1" noChangeArrowheads="1"/>
          </p:cNvSpPr>
          <p:nvPr>
            <p:ph type="body" idx="1"/>
          </p:nvPr>
        </p:nvSpPr>
        <p:spPr>
          <a:xfrm>
            <a:off x="457200" y="1484784"/>
            <a:ext cx="8229600" cy="4310062"/>
          </a:xfrm>
        </p:spPr>
        <p:txBody>
          <a:bodyPr/>
          <a:lstStyle/>
          <a:p>
            <a:pPr eaLnBrk="1" hangingPunct="1">
              <a:buFontTx/>
              <a:buNone/>
            </a:pPr>
            <a:r>
              <a:rPr lang="cs-CZ" altLang="cs-CZ" sz="2400" dirty="0" smtClean="0">
                <a:latin typeface="Arial" charset="0"/>
                <a:cs typeface="Arial" charset="0"/>
              </a:rPr>
              <a:t>(1) Pokud žádost o poskytnutí informace směřuje k poskytnutí zveřejněné informace, může povinný subjekt co nejdříve, nejpozději však do sedmi dnů, místo poskytnutí informace sdělit žadateli údaje umožňující vyhledání a získání zveřejněné informace, </a:t>
            </a:r>
            <a:r>
              <a:rPr lang="cs-CZ" altLang="cs-CZ" sz="2400" dirty="0">
                <a:solidFill>
                  <a:srgbClr val="FFC000"/>
                </a:solidFill>
                <a:latin typeface="Arial" charset="0"/>
                <a:cs typeface="Arial" charset="0"/>
              </a:rPr>
              <a:t>zejména odkaz na internetovou </a:t>
            </a:r>
            <a:r>
              <a:rPr lang="cs-CZ" altLang="cs-CZ" sz="2400" dirty="0" smtClean="0">
                <a:solidFill>
                  <a:srgbClr val="FFC000"/>
                </a:solidFill>
                <a:latin typeface="Arial" charset="0"/>
                <a:cs typeface="Arial" charset="0"/>
              </a:rPr>
              <a:t>stránku…</a:t>
            </a:r>
          </a:p>
          <a:p>
            <a:pPr eaLnBrk="1" hangingPunct="1">
              <a:buFontTx/>
              <a:buNone/>
            </a:pPr>
            <a:endParaRPr lang="cs-CZ" altLang="cs-CZ" sz="2400" dirty="0" smtClean="0">
              <a:latin typeface="Arial" charset="0"/>
              <a:cs typeface="Arial" charset="0"/>
            </a:endParaRPr>
          </a:p>
          <a:p>
            <a:pPr eaLnBrk="1" hangingPunct="1">
              <a:buFontTx/>
              <a:buNone/>
            </a:pPr>
            <a:r>
              <a:rPr lang="cs-CZ" altLang="cs-CZ" sz="2400" dirty="0" smtClean="0">
                <a:latin typeface="Arial" charset="0"/>
                <a:cs typeface="Arial" charset="0"/>
              </a:rPr>
              <a:t>(2) Pokud žadatel trvá na přímém poskytnutí zveřejněné informace, povinný subjekt mu ji poskytne</a:t>
            </a:r>
            <a:r>
              <a:rPr lang="cs-CZ" altLang="cs-CZ" sz="2400" dirty="0" smtClean="0">
                <a:solidFill>
                  <a:srgbClr val="FFC000"/>
                </a:solidFill>
                <a:latin typeface="Arial" charset="0"/>
                <a:cs typeface="Arial" charset="0"/>
              </a:rPr>
              <a:t>; </a:t>
            </a:r>
            <a:r>
              <a:rPr lang="cs-CZ" altLang="cs-CZ" sz="2400" dirty="0">
                <a:solidFill>
                  <a:srgbClr val="FFC000"/>
                </a:solidFill>
                <a:latin typeface="Arial" charset="0"/>
                <a:cs typeface="Arial" charset="0"/>
              </a:rPr>
              <a:t>to neplatí, pokud byla žádost </a:t>
            </a:r>
            <a:r>
              <a:rPr lang="cs-CZ" altLang="cs-CZ" sz="2400" dirty="0" smtClean="0">
                <a:solidFill>
                  <a:srgbClr val="FFC000"/>
                </a:solidFill>
                <a:latin typeface="Arial" charset="0"/>
                <a:cs typeface="Arial" charset="0"/>
              </a:rPr>
              <a:t>podána </a:t>
            </a:r>
            <a:r>
              <a:rPr lang="cs-CZ" altLang="cs-CZ" sz="2400" dirty="0">
                <a:solidFill>
                  <a:srgbClr val="FFC000"/>
                </a:solidFill>
                <a:latin typeface="Arial" charset="0"/>
                <a:cs typeface="Arial" charset="0"/>
              </a:rPr>
              <a:t>elektronicky a </a:t>
            </a:r>
            <a:r>
              <a:rPr lang="cs-CZ" altLang="cs-CZ" sz="2400" dirty="0" smtClean="0">
                <a:solidFill>
                  <a:srgbClr val="FFC000"/>
                </a:solidFill>
                <a:latin typeface="Arial" charset="0"/>
                <a:cs typeface="Arial" charset="0"/>
              </a:rPr>
              <a:t>požadovaná </a:t>
            </a:r>
            <a:r>
              <a:rPr lang="cs-CZ" altLang="cs-CZ" sz="2400" dirty="0">
                <a:solidFill>
                  <a:srgbClr val="FFC000"/>
                </a:solidFill>
                <a:latin typeface="Arial" charset="0"/>
                <a:cs typeface="Arial" charset="0"/>
              </a:rPr>
              <a:t>informace </a:t>
            </a:r>
            <a:r>
              <a:rPr lang="cs-CZ" altLang="cs-CZ" sz="2400" dirty="0" smtClean="0">
                <a:solidFill>
                  <a:srgbClr val="FFC000"/>
                </a:solidFill>
                <a:latin typeface="Arial" charset="0"/>
                <a:cs typeface="Arial" charset="0"/>
              </a:rPr>
              <a:t>je zveřejněna </a:t>
            </a:r>
            <a:r>
              <a:rPr lang="cs-CZ" altLang="cs-CZ" sz="2400" dirty="0">
                <a:solidFill>
                  <a:srgbClr val="FFC000"/>
                </a:solidFill>
                <a:latin typeface="Arial" charset="0"/>
                <a:cs typeface="Arial" charset="0"/>
              </a:rPr>
              <a:t>způsobem umožňujícím </a:t>
            </a:r>
            <a:r>
              <a:rPr lang="cs-CZ" altLang="cs-CZ" sz="2400" dirty="0" smtClean="0">
                <a:solidFill>
                  <a:srgbClr val="FFC000"/>
                </a:solidFill>
                <a:latin typeface="Arial" charset="0"/>
                <a:cs typeface="Arial" charset="0"/>
              </a:rPr>
              <a:t> dálkový přístup…</a:t>
            </a:r>
          </a:p>
        </p:txBody>
      </p:sp>
    </p:spTree>
  </p:cSld>
  <p:clrMapOvr>
    <a:masterClrMapping/>
  </p:clrMapOvr>
  <p:transition spd="med">
    <p:cut/>
    <p:sndAc>
      <p:stSnd>
        <p:snd r:embed="rId2" name="arrow.wav"/>
      </p:stSnd>
    </p:sndAc>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bg>
      <p:bgPr>
        <a:pattFill prst="pct90">
          <a:fgClr>
            <a:schemeClr val="accent6">
              <a:lumMod val="20000"/>
              <a:lumOff val="80000"/>
            </a:schemeClr>
          </a:fgClr>
          <a:bgClr>
            <a:schemeClr val="bg1"/>
          </a:bgClr>
        </a:patt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446088" y="981075"/>
            <a:ext cx="8229600" cy="5246688"/>
          </a:xfrm>
        </p:spPr>
        <p:txBody>
          <a:bodyPr/>
          <a:lstStyle/>
          <a:p>
            <a:pPr eaLnBrk="1" hangingPunct="1"/>
            <a:r>
              <a:rPr lang="cs-CZ" altLang="cs-CZ" b="1" smtClean="0">
                <a:solidFill>
                  <a:srgbClr val="CC0000"/>
                </a:solidFill>
                <a:latin typeface="Arial" charset="0"/>
                <a:cs typeface="Arial" charset="0"/>
              </a:rPr>
              <a:t>III.</a:t>
            </a:r>
            <a:br>
              <a:rPr lang="cs-CZ" altLang="cs-CZ" b="1" smtClean="0">
                <a:solidFill>
                  <a:srgbClr val="CC0000"/>
                </a:solidFill>
                <a:latin typeface="Arial" charset="0"/>
                <a:cs typeface="Arial" charset="0"/>
              </a:rPr>
            </a:br>
            <a:r>
              <a:rPr lang="cs-CZ" altLang="cs-CZ" b="1" smtClean="0">
                <a:solidFill>
                  <a:srgbClr val="CC0000"/>
                </a:solidFill>
                <a:latin typeface="Arial" charset="0"/>
                <a:cs typeface="Arial" charset="0"/>
              </a:rPr>
              <a:t>PRÁVO NA INFORMACE HMOTNÉ</a:t>
            </a:r>
            <a:br>
              <a:rPr lang="cs-CZ" altLang="cs-CZ" b="1" smtClean="0">
                <a:solidFill>
                  <a:srgbClr val="CC0000"/>
                </a:solidFill>
                <a:latin typeface="Arial" charset="0"/>
                <a:cs typeface="Arial" charset="0"/>
              </a:rPr>
            </a:br>
            <a:r>
              <a:rPr lang="cs-CZ" altLang="cs-CZ" sz="3600" b="1" smtClean="0">
                <a:solidFill>
                  <a:srgbClr val="CC0000"/>
                </a:solidFill>
                <a:latin typeface="Arial" charset="0"/>
                <a:cs typeface="Arial" charset="0"/>
              </a:rPr>
              <a:t/>
            </a:r>
            <a:br>
              <a:rPr lang="cs-CZ" altLang="cs-CZ" sz="3600" b="1" smtClean="0">
                <a:solidFill>
                  <a:srgbClr val="CC0000"/>
                </a:solidFill>
                <a:latin typeface="Arial" charset="0"/>
                <a:cs typeface="Arial" charset="0"/>
              </a:rPr>
            </a:br>
            <a:r>
              <a:rPr lang="cs-CZ" altLang="cs-CZ" sz="3600" b="1" smtClean="0">
                <a:solidFill>
                  <a:srgbClr val="CC0000"/>
                </a:solidFill>
                <a:latin typeface="Arial" charset="0"/>
                <a:cs typeface="Arial" charset="0"/>
              </a:rPr>
              <a:t>utajované informace</a:t>
            </a:r>
            <a:br>
              <a:rPr lang="cs-CZ" altLang="cs-CZ" sz="3600" b="1" smtClean="0">
                <a:solidFill>
                  <a:srgbClr val="CC0000"/>
                </a:solidFill>
                <a:latin typeface="Arial" charset="0"/>
                <a:cs typeface="Arial" charset="0"/>
              </a:rPr>
            </a:br>
            <a:r>
              <a:rPr lang="cs-CZ" altLang="cs-CZ" sz="3600" b="1" smtClean="0">
                <a:solidFill>
                  <a:srgbClr val="CC0000"/>
                </a:solidFill>
                <a:latin typeface="Arial" charset="0"/>
                <a:cs typeface="Arial" charset="0"/>
              </a:rPr>
              <a:t>osobní údaje</a:t>
            </a:r>
            <a:br>
              <a:rPr lang="cs-CZ" altLang="cs-CZ" sz="3600" b="1" smtClean="0">
                <a:solidFill>
                  <a:srgbClr val="CC0000"/>
                </a:solidFill>
                <a:latin typeface="Arial" charset="0"/>
                <a:cs typeface="Arial" charset="0"/>
              </a:rPr>
            </a:br>
            <a:r>
              <a:rPr lang="cs-CZ" altLang="cs-CZ" sz="3600" b="1" smtClean="0">
                <a:solidFill>
                  <a:srgbClr val="CC0000"/>
                </a:solidFill>
                <a:latin typeface="Arial" charset="0"/>
                <a:cs typeface="Arial" charset="0"/>
              </a:rPr>
              <a:t>obchodní tajemství</a:t>
            </a:r>
            <a:br>
              <a:rPr lang="cs-CZ" altLang="cs-CZ" sz="3600" b="1" smtClean="0">
                <a:solidFill>
                  <a:srgbClr val="CC0000"/>
                </a:solidFill>
                <a:latin typeface="Arial" charset="0"/>
                <a:cs typeface="Arial" charset="0"/>
              </a:rPr>
            </a:br>
            <a:r>
              <a:rPr lang="cs-CZ" altLang="cs-CZ" sz="3600" b="1" smtClean="0">
                <a:solidFill>
                  <a:srgbClr val="CC0000"/>
                </a:solidFill>
                <a:latin typeface="Arial" charset="0"/>
                <a:cs typeface="Arial" charset="0"/>
              </a:rPr>
              <a:t>majetkové údaje</a:t>
            </a:r>
            <a:br>
              <a:rPr lang="cs-CZ" altLang="cs-CZ" sz="3600" b="1" smtClean="0">
                <a:solidFill>
                  <a:srgbClr val="CC0000"/>
                </a:solidFill>
                <a:latin typeface="Arial" charset="0"/>
                <a:cs typeface="Arial" charset="0"/>
              </a:rPr>
            </a:br>
            <a:r>
              <a:rPr lang="cs-CZ" altLang="cs-CZ" sz="3600" b="1" smtClean="0">
                <a:solidFill>
                  <a:srgbClr val="CC0000"/>
                </a:solidFill>
                <a:latin typeface="Arial" charset="0"/>
                <a:cs typeface="Arial" charset="0"/>
              </a:rPr>
              <a:t>výlučně vnitřní a nové informace</a:t>
            </a:r>
            <a:br>
              <a:rPr lang="cs-CZ" altLang="cs-CZ" sz="3600" b="1" smtClean="0">
                <a:solidFill>
                  <a:srgbClr val="CC0000"/>
                </a:solidFill>
                <a:latin typeface="Arial" charset="0"/>
                <a:cs typeface="Arial" charset="0"/>
              </a:rPr>
            </a:br>
            <a:r>
              <a:rPr lang="cs-CZ" altLang="cs-CZ" sz="3600" b="1" smtClean="0">
                <a:solidFill>
                  <a:srgbClr val="CC0000"/>
                </a:solidFill>
                <a:latin typeface="Arial" charset="0"/>
                <a:cs typeface="Arial" charset="0"/>
              </a:rPr>
              <a:t>aj.</a:t>
            </a:r>
          </a:p>
        </p:txBody>
      </p:sp>
    </p:spTree>
  </p:cSld>
  <p:clrMapOvr>
    <a:masterClrMapping/>
  </p:clrMapOvr>
  <p:transition spd="med">
    <p:cut/>
    <p:sndAc>
      <p:stSnd>
        <p:snd r:embed="rId2" name="arrow.wav"/>
      </p:stSnd>
    </p:sndAc>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 name="Rectangle 18"/>
          <p:cNvSpPr>
            <a:spLocks noGrp="1" noChangeArrowheads="1"/>
          </p:cNvSpPr>
          <p:nvPr>
            <p:ph type="title"/>
          </p:nvPr>
        </p:nvSpPr>
        <p:spPr>
          <a:xfrm>
            <a:off x="457200" y="198438"/>
            <a:ext cx="8229600" cy="1143000"/>
          </a:xfrm>
        </p:spPr>
        <p:txBody>
          <a:bodyPr/>
          <a:lstStyle/>
          <a:p>
            <a:pPr eaLnBrk="1" hangingPunct="1"/>
            <a:r>
              <a:rPr lang="cs-CZ" altLang="cs-CZ" sz="3600" b="1" dirty="0" smtClean="0">
                <a:solidFill>
                  <a:srgbClr val="CC0000"/>
                </a:solidFill>
                <a:latin typeface="Arial" charset="0"/>
                <a:cs typeface="Arial" charset="0"/>
              </a:rPr>
              <a:t>Sporné oblasti</a:t>
            </a:r>
          </a:p>
        </p:txBody>
      </p:sp>
      <p:graphicFrame>
        <p:nvGraphicFramePr>
          <p:cNvPr id="2" name="Diagram 1"/>
          <p:cNvGraphicFramePr/>
          <p:nvPr>
            <p:extLst>
              <p:ext uri="{D42A27DB-BD31-4B8C-83A1-F6EECF244321}">
                <p14:modId xmlns:p14="http://schemas.microsoft.com/office/powerpoint/2010/main" val="3805659655"/>
              </p:ext>
            </p:extLst>
          </p:nvPr>
        </p:nvGraphicFramePr>
        <p:xfrm>
          <a:off x="107950" y="1124744"/>
          <a:ext cx="8939213" cy="52435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med">
    <p:cut/>
    <p:sndAc>
      <p:stSnd>
        <p:snd r:embed="rId2" name="arrow.wav"/>
      </p:stSnd>
    </p:sndAc>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384175" y="44450"/>
            <a:ext cx="8435975" cy="1143000"/>
          </a:xfrm>
        </p:spPr>
        <p:txBody>
          <a:bodyPr/>
          <a:lstStyle/>
          <a:p>
            <a:pPr eaLnBrk="1" hangingPunct="1"/>
            <a:r>
              <a:rPr lang="cs-CZ" altLang="cs-CZ" sz="3600" b="1" dirty="0" smtClean="0">
                <a:solidFill>
                  <a:srgbClr val="CC0000"/>
                </a:solidFill>
                <a:latin typeface="Arial" charset="0"/>
                <a:cs typeface="Arial" charset="0"/>
              </a:rPr>
              <a:t>§ 7 – Ochrana utajovaných informací</a:t>
            </a:r>
          </a:p>
        </p:txBody>
      </p:sp>
      <p:sp>
        <p:nvSpPr>
          <p:cNvPr id="90115" name="Rectangle 3"/>
          <p:cNvSpPr>
            <a:spLocks noGrp="1" noChangeArrowheads="1"/>
          </p:cNvSpPr>
          <p:nvPr>
            <p:ph type="body" idx="1"/>
          </p:nvPr>
        </p:nvSpPr>
        <p:spPr>
          <a:xfrm>
            <a:off x="457200" y="1125538"/>
            <a:ext cx="8291513" cy="2232025"/>
          </a:xfrm>
          <a:ln>
            <a:solidFill>
              <a:schemeClr val="tx1"/>
            </a:solidFill>
            <a:miter lim="800000"/>
            <a:headEnd/>
            <a:tailEnd/>
          </a:ln>
        </p:spPr>
        <p:txBody>
          <a:bodyPr/>
          <a:lstStyle/>
          <a:p>
            <a:pPr eaLnBrk="1" hangingPunct="1">
              <a:buFontTx/>
              <a:buNone/>
            </a:pPr>
            <a:r>
              <a:rPr lang="cs-CZ" altLang="cs-CZ" sz="2400" dirty="0" smtClean="0">
                <a:latin typeface="Arial" charset="0"/>
                <a:cs typeface="Arial" charset="0"/>
              </a:rPr>
              <a:t>	Je-li požadovaná informace v souladu s právními předpisy</a:t>
            </a:r>
            <a:r>
              <a:rPr lang="cs-CZ" altLang="cs-CZ" sz="2400" baseline="30000" dirty="0" smtClean="0">
                <a:latin typeface="Arial" charset="0"/>
                <a:cs typeface="Arial" charset="0"/>
              </a:rPr>
              <a:t>4)</a:t>
            </a:r>
            <a:r>
              <a:rPr lang="cs-CZ" altLang="cs-CZ" sz="2400" dirty="0" smtClean="0">
                <a:latin typeface="Arial" charset="0"/>
                <a:cs typeface="Arial" charset="0"/>
              </a:rPr>
              <a:t> označena za utajovanou informaci, k níž žadatel nemá oprávněný přístup, povinný subjekt ji neposkytne.</a:t>
            </a:r>
          </a:p>
          <a:p>
            <a:pPr eaLnBrk="1" hangingPunct="1">
              <a:spcBef>
                <a:spcPct val="50000"/>
              </a:spcBef>
              <a:buFontTx/>
              <a:buNone/>
            </a:pPr>
            <a:r>
              <a:rPr lang="cs-CZ" altLang="cs-CZ" sz="1800" baseline="30000" dirty="0" smtClean="0">
                <a:latin typeface="Arial" charset="0"/>
                <a:cs typeface="Arial" charset="0"/>
              </a:rPr>
              <a:t>4)</a:t>
            </a:r>
            <a:r>
              <a:rPr lang="cs-CZ" altLang="cs-CZ" sz="1800" dirty="0" smtClean="0">
                <a:latin typeface="Arial" charset="0"/>
                <a:cs typeface="Arial" charset="0"/>
              </a:rPr>
              <a:t> 	Zákon č. 412/2005 Sb., o ochraně utajovaných informací a o bezpečnostní způsobilosti.</a:t>
            </a:r>
          </a:p>
          <a:p>
            <a:pPr eaLnBrk="1" hangingPunct="1">
              <a:buFontTx/>
              <a:buNone/>
            </a:pPr>
            <a:r>
              <a:rPr lang="cs-CZ" altLang="cs-CZ" sz="1600" dirty="0" smtClean="0">
                <a:latin typeface="Arial" charset="0"/>
                <a:cs typeface="Arial" charset="0"/>
              </a:rPr>
              <a:t>	</a:t>
            </a:r>
          </a:p>
        </p:txBody>
      </p:sp>
      <p:sp>
        <p:nvSpPr>
          <p:cNvPr id="90116" name="Rectangle 4"/>
          <p:cNvSpPr>
            <a:spLocks noChangeArrowheads="1"/>
          </p:cNvSpPr>
          <p:nvPr/>
        </p:nvSpPr>
        <p:spPr bwMode="auto">
          <a:xfrm>
            <a:off x="323850" y="3643313"/>
            <a:ext cx="8640763" cy="2881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eaLnBrk="0" hangingPunct="0">
              <a:spcBef>
                <a:spcPct val="20000"/>
              </a:spcBef>
              <a:buChar char="•"/>
              <a:defRPr sz="3200">
                <a:solidFill>
                  <a:schemeClr val="tx1"/>
                </a:solidFill>
                <a:latin typeface="Arial Unicode MS" pitchFamily="34" charset="-128"/>
              </a:defRPr>
            </a:lvl1pPr>
            <a:lvl2pPr marL="742950" indent="-285750" algn="l" eaLnBrk="0" hangingPunct="0">
              <a:spcBef>
                <a:spcPct val="20000"/>
              </a:spcBef>
              <a:buChar char="–"/>
              <a:defRPr sz="2800">
                <a:solidFill>
                  <a:schemeClr val="tx1"/>
                </a:solidFill>
                <a:latin typeface="Arial Unicode MS" pitchFamily="34" charset="-128"/>
              </a:defRPr>
            </a:lvl2pPr>
            <a:lvl3pPr marL="1143000" indent="-228600" algn="l" eaLnBrk="0" hangingPunct="0">
              <a:spcBef>
                <a:spcPct val="20000"/>
              </a:spcBef>
              <a:buChar char="•"/>
              <a:defRPr sz="2400">
                <a:solidFill>
                  <a:schemeClr val="tx1"/>
                </a:solidFill>
                <a:latin typeface="Arial Unicode MS" pitchFamily="34" charset="-128"/>
              </a:defRPr>
            </a:lvl3pPr>
            <a:lvl4pPr marL="1600200" indent="-228600" algn="l" eaLnBrk="0" hangingPunct="0">
              <a:spcBef>
                <a:spcPct val="20000"/>
              </a:spcBef>
              <a:buChar char="–"/>
              <a:defRPr sz="2000">
                <a:solidFill>
                  <a:schemeClr val="tx1"/>
                </a:solidFill>
                <a:latin typeface="Arial Unicode MS" pitchFamily="34" charset="-128"/>
              </a:defRPr>
            </a:lvl4pPr>
            <a:lvl5pPr marL="2057400" indent="-228600" algn="l" eaLnBrk="0" hangingPunct="0">
              <a:spcBef>
                <a:spcPct val="20000"/>
              </a:spcBef>
              <a:buChar char="»"/>
              <a:defRPr sz="2000">
                <a:solidFill>
                  <a:schemeClr val="tx1"/>
                </a:solidFill>
                <a:latin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Arial Unicode MS" pitchFamily="34" charset="-128"/>
              </a:defRPr>
            </a:lvl9pPr>
          </a:lstStyle>
          <a:p>
            <a:pPr eaLnBrk="1" hangingPunct="1">
              <a:buFontTx/>
              <a:buNone/>
            </a:pPr>
            <a:r>
              <a:rPr lang="cs-CZ" altLang="cs-CZ" sz="2400" dirty="0"/>
              <a:t>	- formální a materiální znaky </a:t>
            </a:r>
            <a:endParaRPr lang="en-US" altLang="cs-CZ" sz="2400" dirty="0"/>
          </a:p>
          <a:p>
            <a:pPr eaLnBrk="1" hangingPunct="1">
              <a:buFontTx/>
              <a:buNone/>
            </a:pPr>
            <a:r>
              <a:rPr lang="en-US" altLang="cs-CZ" sz="2400" dirty="0"/>
              <a:t>	</a:t>
            </a:r>
            <a:r>
              <a:rPr lang="cs-CZ" altLang="cs-CZ" sz="2400" dirty="0"/>
              <a:t>- nařízení vlády č. 522/2005 Sb., seznam utajovaných inf.</a:t>
            </a:r>
          </a:p>
          <a:p>
            <a:pPr eaLnBrk="1" hangingPunct="1">
              <a:buFontTx/>
              <a:buNone/>
            </a:pPr>
            <a:r>
              <a:rPr lang="cs-CZ" altLang="cs-CZ" sz="2400" dirty="0"/>
              <a:t>	- oblasti utajení</a:t>
            </a:r>
          </a:p>
          <a:p>
            <a:pPr eaLnBrk="1" hangingPunct="1">
              <a:buFontTx/>
              <a:buNone/>
            </a:pPr>
            <a:r>
              <a:rPr lang="cs-CZ" altLang="cs-CZ" sz="2400" dirty="0"/>
              <a:t>	- stupně utajení V-D-T-PT</a:t>
            </a:r>
          </a:p>
          <a:p>
            <a:pPr eaLnBrk="1" hangingPunct="1">
              <a:buFontTx/>
              <a:buNone/>
            </a:pPr>
            <a:r>
              <a:rPr lang="cs-CZ" altLang="cs-CZ" sz="2400" dirty="0"/>
              <a:t>	- způsob označování</a:t>
            </a:r>
          </a:p>
          <a:p>
            <a:pPr eaLnBrk="1" hangingPunct="1">
              <a:buFontTx/>
              <a:buNone/>
            </a:pPr>
            <a:r>
              <a:rPr lang="cs-CZ" altLang="cs-CZ" sz="2400" dirty="0"/>
              <a:t>	- přezkum</a:t>
            </a:r>
          </a:p>
        </p:txBody>
      </p:sp>
    </p:spTree>
  </p:cSld>
  <p:clrMapOvr>
    <a:masterClrMapping/>
  </p:clrMapOvr>
  <p:transition spd="med">
    <p:cut/>
    <p:sndAc>
      <p:stSnd>
        <p:snd r:embed="rId2" name="arrow.wav"/>
      </p:stSnd>
    </p:sndAc>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384175" y="44450"/>
            <a:ext cx="8435975" cy="1143000"/>
          </a:xfrm>
        </p:spPr>
        <p:txBody>
          <a:bodyPr/>
          <a:lstStyle/>
          <a:p>
            <a:pPr eaLnBrk="1" hangingPunct="1"/>
            <a:r>
              <a:rPr lang="cs-CZ" altLang="cs-CZ" sz="3600" b="1" smtClean="0">
                <a:solidFill>
                  <a:srgbClr val="CC0000"/>
                </a:solidFill>
                <a:latin typeface="Arial" charset="0"/>
                <a:cs typeface="Arial" charset="0"/>
              </a:rPr>
              <a:t>Ochrana (ne)utajovaných informací?</a:t>
            </a:r>
          </a:p>
        </p:txBody>
      </p:sp>
      <p:sp>
        <p:nvSpPr>
          <p:cNvPr id="91139" name="Zástupný symbol pro obsah 1"/>
          <p:cNvSpPr>
            <a:spLocks noGrp="1"/>
          </p:cNvSpPr>
          <p:nvPr>
            <p:ph idx="1"/>
          </p:nvPr>
        </p:nvSpPr>
        <p:spPr>
          <a:xfrm>
            <a:off x="395288" y="908050"/>
            <a:ext cx="8229600" cy="4525963"/>
          </a:xfrm>
        </p:spPr>
        <p:txBody>
          <a:bodyPr/>
          <a:lstStyle/>
          <a:p>
            <a:endParaRPr lang="cs-CZ" altLang="cs-CZ" sz="2800" dirty="0" smtClean="0">
              <a:latin typeface="Arial" charset="0"/>
              <a:cs typeface="Arial" charset="0"/>
            </a:endParaRPr>
          </a:p>
          <a:p>
            <a:r>
              <a:rPr lang="cs-CZ" altLang="cs-CZ" sz="2800" b="1" dirty="0" smtClean="0">
                <a:latin typeface="Arial" charset="0"/>
                <a:cs typeface="Arial" charset="0"/>
              </a:rPr>
              <a:t>§ 15 zákona 181/2007 Sb., o ÚSTR</a:t>
            </a:r>
          </a:p>
          <a:p>
            <a:pPr>
              <a:spcBef>
                <a:spcPts val="1800"/>
              </a:spcBef>
            </a:pPr>
            <a:r>
              <a:rPr lang="cs-CZ" altLang="cs-CZ" sz="2800" i="1" dirty="0" smtClean="0">
                <a:latin typeface="Arial" charset="0"/>
                <a:cs typeface="Arial" charset="0"/>
              </a:rPr>
              <a:t>Archiv může odepřít nahlížení do archiválií a poskytování kopií, opisů a výpisů z nich, u nichž byl zrušen stupeň utajení, pokud obsahují informace i nadále důležité pro ochranu ústavního zřízení, významných ekonomických zájmů, bezpečnost a obranu České republiky. </a:t>
            </a:r>
          </a:p>
        </p:txBody>
      </p:sp>
    </p:spTree>
  </p:cSld>
  <p:clrMapOvr>
    <a:masterClrMapping/>
  </p:clrMapOvr>
  <p:transition spd="med">
    <p:cut/>
    <p:sndAc>
      <p:stSnd>
        <p:snd r:embed="rId2" name="arrow.wav"/>
      </p:stSnd>
    </p:sndAc>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384175" y="44450"/>
            <a:ext cx="8435975" cy="1008063"/>
          </a:xfrm>
        </p:spPr>
        <p:txBody>
          <a:bodyPr/>
          <a:lstStyle/>
          <a:p>
            <a:pPr eaLnBrk="1" hangingPunct="1"/>
            <a:r>
              <a:rPr lang="cs-CZ" altLang="cs-CZ" sz="4000" b="1" smtClean="0">
                <a:solidFill>
                  <a:srgbClr val="CC0000"/>
                </a:solidFill>
                <a:latin typeface="Arial" charset="0"/>
                <a:cs typeface="Arial" charset="0"/>
              </a:rPr>
              <a:t>Ochrana zvláštních skutečností</a:t>
            </a:r>
          </a:p>
        </p:txBody>
      </p:sp>
      <p:sp>
        <p:nvSpPr>
          <p:cNvPr id="92163" name="Rectangle 3"/>
          <p:cNvSpPr>
            <a:spLocks noGrp="1" noChangeArrowheads="1"/>
          </p:cNvSpPr>
          <p:nvPr>
            <p:ph type="body" idx="1"/>
          </p:nvPr>
        </p:nvSpPr>
        <p:spPr>
          <a:xfrm>
            <a:off x="457200" y="2420938"/>
            <a:ext cx="8291513" cy="4176712"/>
          </a:xfrm>
          <a:ln>
            <a:solidFill>
              <a:schemeClr val="tx1"/>
            </a:solidFill>
            <a:miter lim="800000"/>
            <a:headEnd/>
            <a:tailEnd/>
          </a:ln>
        </p:spPr>
        <p:txBody>
          <a:bodyPr/>
          <a:lstStyle/>
          <a:p>
            <a:pPr eaLnBrk="1" hangingPunct="1">
              <a:lnSpc>
                <a:spcPct val="90000"/>
              </a:lnSpc>
              <a:spcBef>
                <a:spcPts val="1200"/>
              </a:spcBef>
              <a:buFontTx/>
              <a:buNone/>
            </a:pPr>
            <a:endParaRPr lang="cs-CZ" altLang="cs-CZ" sz="500" b="1" dirty="0" smtClean="0">
              <a:latin typeface="Arial" charset="0"/>
              <a:cs typeface="Arial" charset="0"/>
            </a:endParaRPr>
          </a:p>
          <a:p>
            <a:pPr eaLnBrk="1" hangingPunct="1">
              <a:lnSpc>
                <a:spcPct val="90000"/>
              </a:lnSpc>
              <a:spcBef>
                <a:spcPts val="1200"/>
              </a:spcBef>
              <a:buFontTx/>
              <a:buNone/>
            </a:pPr>
            <a:r>
              <a:rPr lang="cs-CZ" altLang="cs-CZ" sz="2400" b="1" dirty="0" smtClean="0">
                <a:solidFill>
                  <a:srgbClr val="FFFF00"/>
                </a:solidFill>
                <a:latin typeface="Arial" charset="0"/>
                <a:cs typeface="Arial" charset="0"/>
              </a:rPr>
              <a:t>§ 27 Zvláštní skutečnosti</a:t>
            </a:r>
          </a:p>
          <a:p>
            <a:pPr eaLnBrk="1" hangingPunct="1">
              <a:lnSpc>
                <a:spcPct val="90000"/>
              </a:lnSpc>
              <a:buFontTx/>
              <a:buNone/>
            </a:pPr>
            <a:endParaRPr lang="cs-CZ" altLang="cs-CZ" sz="2000" dirty="0" smtClean="0">
              <a:latin typeface="Arial" charset="0"/>
              <a:cs typeface="Arial" charset="0"/>
            </a:endParaRPr>
          </a:p>
          <a:p>
            <a:pPr eaLnBrk="1" hangingPunct="1">
              <a:lnSpc>
                <a:spcPct val="90000"/>
              </a:lnSpc>
              <a:buFontTx/>
              <a:buNone/>
            </a:pPr>
            <a:r>
              <a:rPr lang="cs-CZ" altLang="cs-CZ" sz="2000" dirty="0" smtClean="0">
                <a:latin typeface="Arial" charset="0"/>
                <a:cs typeface="Arial" charset="0"/>
              </a:rPr>
              <a:t>(1) Orgány krizového řízení označují krizové plány a ostatní listiny, nosná média a jiné materiály obsahující zvláštní skutečnosti slovy "Zvláštní skutečnosti" nebo zkratkou "ZS". </a:t>
            </a:r>
          </a:p>
          <a:p>
            <a:pPr eaLnBrk="1" hangingPunct="1">
              <a:lnSpc>
                <a:spcPct val="90000"/>
              </a:lnSpc>
              <a:buFontTx/>
              <a:buNone/>
            </a:pPr>
            <a:endParaRPr lang="cs-CZ" altLang="cs-CZ" sz="2000" dirty="0" smtClean="0">
              <a:latin typeface="Arial" charset="0"/>
              <a:cs typeface="Arial" charset="0"/>
            </a:endParaRPr>
          </a:p>
          <a:p>
            <a:pPr eaLnBrk="1" hangingPunct="1">
              <a:lnSpc>
                <a:spcPct val="90000"/>
              </a:lnSpc>
              <a:buFontTx/>
              <a:buNone/>
            </a:pPr>
            <a:r>
              <a:rPr lang="cs-CZ" altLang="cs-CZ" sz="2000" dirty="0" smtClean="0">
                <a:latin typeface="Arial" charset="0"/>
                <a:cs typeface="Arial" charset="0"/>
              </a:rPr>
              <a:t>(7) Jestliže právnická nebo fyzická osoba žádá orgán krizového řízení o informaci podle zvláštního právního předpisu,</a:t>
            </a:r>
            <a:r>
              <a:rPr lang="cs-CZ" altLang="cs-CZ" sz="2000" baseline="30000" dirty="0" smtClean="0">
                <a:latin typeface="Arial" charset="0"/>
                <a:cs typeface="Arial" charset="0"/>
              </a:rPr>
              <a:t>20)</a:t>
            </a:r>
            <a:r>
              <a:rPr lang="cs-CZ" altLang="cs-CZ" sz="2000" dirty="0" smtClean="0">
                <a:latin typeface="Arial" charset="0"/>
                <a:cs typeface="Arial" charset="0"/>
              </a:rPr>
              <a:t> přičemž požadovaná informace je označena jako zvláštní skutečnost a žadatel k této informaci nemá oprávněný přístup, povinný subjekt žadateli tuto informaci </a:t>
            </a:r>
            <a:r>
              <a:rPr lang="cs-CZ" altLang="cs-CZ" sz="2000" b="1" dirty="0" smtClean="0">
                <a:latin typeface="Arial" charset="0"/>
                <a:cs typeface="Arial" charset="0"/>
              </a:rPr>
              <a:t>neposkytne</a:t>
            </a:r>
            <a:r>
              <a:rPr lang="cs-CZ" altLang="cs-CZ" sz="2000" dirty="0" smtClean="0">
                <a:latin typeface="Arial" charset="0"/>
                <a:cs typeface="Arial" charset="0"/>
              </a:rPr>
              <a:t>.</a:t>
            </a:r>
          </a:p>
          <a:p>
            <a:pPr eaLnBrk="1" hangingPunct="1">
              <a:lnSpc>
                <a:spcPct val="90000"/>
              </a:lnSpc>
              <a:spcBef>
                <a:spcPct val="50000"/>
              </a:spcBef>
              <a:buFontTx/>
              <a:buNone/>
            </a:pPr>
            <a:r>
              <a:rPr lang="cs-CZ" altLang="cs-CZ" sz="1600" baseline="30000" dirty="0" smtClean="0">
                <a:latin typeface="Arial" charset="0"/>
                <a:cs typeface="Arial" charset="0"/>
              </a:rPr>
              <a:t>20)	</a:t>
            </a:r>
            <a:r>
              <a:rPr lang="cs-CZ" altLang="cs-CZ" sz="1600" dirty="0" smtClean="0">
                <a:latin typeface="Arial" charset="0"/>
                <a:cs typeface="Arial" charset="0"/>
              </a:rPr>
              <a:t>Zákon č. 106/1999 Sb., o svobodném přístupu k informacím.</a:t>
            </a:r>
          </a:p>
        </p:txBody>
      </p:sp>
      <p:sp>
        <p:nvSpPr>
          <p:cNvPr id="92164" name="Rectangle 5"/>
          <p:cNvSpPr>
            <a:spLocks noChangeArrowheads="1"/>
          </p:cNvSpPr>
          <p:nvPr/>
        </p:nvSpPr>
        <p:spPr bwMode="auto">
          <a:xfrm>
            <a:off x="468313" y="1052513"/>
            <a:ext cx="8229600" cy="1368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eaLnBrk="0" hangingPunct="0">
              <a:spcBef>
                <a:spcPct val="20000"/>
              </a:spcBef>
              <a:buChar char="•"/>
              <a:defRPr sz="3200">
                <a:solidFill>
                  <a:schemeClr val="tx1"/>
                </a:solidFill>
                <a:latin typeface="Arial Unicode MS" pitchFamily="34" charset="-128"/>
              </a:defRPr>
            </a:lvl1pPr>
            <a:lvl2pPr marL="742950" indent="-285750" algn="l" eaLnBrk="0" hangingPunct="0">
              <a:spcBef>
                <a:spcPct val="20000"/>
              </a:spcBef>
              <a:buChar char="–"/>
              <a:defRPr sz="2800">
                <a:solidFill>
                  <a:schemeClr val="tx1"/>
                </a:solidFill>
                <a:latin typeface="Arial Unicode MS" pitchFamily="34" charset="-128"/>
              </a:defRPr>
            </a:lvl2pPr>
            <a:lvl3pPr marL="1143000" indent="-228600" algn="l" eaLnBrk="0" hangingPunct="0">
              <a:spcBef>
                <a:spcPct val="20000"/>
              </a:spcBef>
              <a:buChar char="•"/>
              <a:defRPr sz="2400">
                <a:solidFill>
                  <a:schemeClr val="tx1"/>
                </a:solidFill>
                <a:latin typeface="Arial Unicode MS" pitchFamily="34" charset="-128"/>
              </a:defRPr>
            </a:lvl3pPr>
            <a:lvl4pPr marL="1600200" indent="-228600" algn="l" eaLnBrk="0" hangingPunct="0">
              <a:spcBef>
                <a:spcPct val="20000"/>
              </a:spcBef>
              <a:buChar char="–"/>
              <a:defRPr sz="2000">
                <a:solidFill>
                  <a:schemeClr val="tx1"/>
                </a:solidFill>
                <a:latin typeface="Arial Unicode MS" pitchFamily="34" charset="-128"/>
              </a:defRPr>
            </a:lvl4pPr>
            <a:lvl5pPr marL="2057400" indent="-228600" algn="l" eaLnBrk="0" hangingPunct="0">
              <a:spcBef>
                <a:spcPct val="20000"/>
              </a:spcBef>
              <a:buChar char="»"/>
              <a:defRPr sz="2000">
                <a:solidFill>
                  <a:schemeClr val="tx1"/>
                </a:solidFill>
                <a:latin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Arial Unicode MS" pitchFamily="34" charset="-128"/>
              </a:defRPr>
            </a:lvl9pPr>
          </a:lstStyle>
          <a:p>
            <a:pPr eaLnBrk="1" hangingPunct="1">
              <a:buFontTx/>
              <a:buNone/>
            </a:pPr>
            <a:r>
              <a:rPr lang="cs-CZ" altLang="cs-CZ" sz="2400"/>
              <a:t>příklad rozšíření důvodů ochrany informací dle InfZ zvláštním zákonem – zákon č. 240/2000 Sb., o krizovém řízení a o změně některých zákonů (</a:t>
            </a:r>
            <a:r>
              <a:rPr lang="cs-CZ" altLang="cs-CZ" sz="2400" b="1"/>
              <a:t>krizový zákon</a:t>
            </a:r>
            <a:r>
              <a:rPr lang="cs-CZ" altLang="cs-CZ" sz="2400"/>
              <a:t>):</a:t>
            </a:r>
          </a:p>
        </p:txBody>
      </p:sp>
    </p:spTree>
  </p:cSld>
  <p:clrMapOvr>
    <a:masterClrMapping/>
  </p:clrMapOvr>
  <p:transition spd="med">
    <p:cut/>
    <p:sndAc>
      <p:stSnd>
        <p:snd r:embed="rId2" name="arrow.wav"/>
      </p:stSnd>
    </p:sndAc>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457200" y="115888"/>
            <a:ext cx="8229600" cy="1143000"/>
          </a:xfrm>
        </p:spPr>
        <p:txBody>
          <a:bodyPr/>
          <a:lstStyle/>
          <a:p>
            <a:pPr eaLnBrk="1" hangingPunct="1"/>
            <a:r>
              <a:rPr lang="cs-CZ" altLang="cs-CZ" sz="4200" b="1" smtClean="0">
                <a:solidFill>
                  <a:srgbClr val="CC0000"/>
                </a:solidFill>
                <a:latin typeface="Arial" charset="0"/>
                <a:cs typeface="Arial" charset="0"/>
              </a:rPr>
              <a:t>§ 8a – Ochrana osobních údajů</a:t>
            </a:r>
          </a:p>
        </p:txBody>
      </p:sp>
      <p:sp>
        <p:nvSpPr>
          <p:cNvPr id="93187" name="Rectangle 3"/>
          <p:cNvSpPr>
            <a:spLocks noGrp="1" noChangeArrowheads="1"/>
          </p:cNvSpPr>
          <p:nvPr>
            <p:ph type="body" idx="1"/>
          </p:nvPr>
        </p:nvSpPr>
        <p:spPr>
          <a:xfrm>
            <a:off x="457200" y="1412875"/>
            <a:ext cx="8229600" cy="2305050"/>
          </a:xfrm>
          <a:ln>
            <a:solidFill>
              <a:schemeClr val="tx1"/>
            </a:solidFill>
            <a:miter lim="800000"/>
            <a:headEnd/>
            <a:tailEnd/>
          </a:ln>
        </p:spPr>
        <p:txBody>
          <a:bodyPr/>
          <a:lstStyle/>
          <a:p>
            <a:pPr eaLnBrk="1" hangingPunct="1">
              <a:buFontTx/>
              <a:buNone/>
            </a:pPr>
            <a:r>
              <a:rPr lang="cs-CZ" altLang="cs-CZ" sz="2400" b="1" dirty="0" smtClean="0">
                <a:latin typeface="Arial" charset="0"/>
                <a:cs typeface="Arial" charset="0"/>
              </a:rPr>
              <a:t>	Informace týkající se osobnosti, projevů osobní povahy, soukromí fyzické osoby a osobní údaje povinný subjekt poskytne jen v souladu s právními předpisy, upravujícími jejich ochranu</a:t>
            </a:r>
            <a:r>
              <a:rPr lang="cs-CZ" altLang="cs-CZ" sz="2400" dirty="0" smtClean="0">
                <a:latin typeface="Arial" charset="0"/>
                <a:cs typeface="Arial" charset="0"/>
              </a:rPr>
              <a:t> </a:t>
            </a:r>
            <a:r>
              <a:rPr lang="cs-CZ" altLang="cs-CZ" sz="2000" baseline="30000" dirty="0" smtClean="0">
                <a:latin typeface="Arial" charset="0"/>
                <a:cs typeface="Arial" charset="0"/>
              </a:rPr>
              <a:t>4a)</a:t>
            </a:r>
            <a:r>
              <a:rPr lang="cs-CZ" altLang="cs-CZ" sz="2000" dirty="0" smtClean="0">
                <a:latin typeface="Arial" charset="0"/>
                <a:cs typeface="Arial" charset="0"/>
              </a:rPr>
              <a:t>.</a:t>
            </a:r>
          </a:p>
          <a:p>
            <a:pPr eaLnBrk="1" hangingPunct="1">
              <a:buFontTx/>
              <a:buNone/>
            </a:pPr>
            <a:endParaRPr lang="cs-CZ" altLang="cs-CZ" sz="800" baseline="30000" dirty="0" smtClean="0">
              <a:latin typeface="Arial" charset="0"/>
              <a:cs typeface="Arial" charset="0"/>
            </a:endParaRPr>
          </a:p>
          <a:p>
            <a:pPr eaLnBrk="1" hangingPunct="1">
              <a:buFontTx/>
              <a:buNone/>
            </a:pPr>
            <a:r>
              <a:rPr lang="cs-CZ" altLang="cs-CZ" sz="1800" baseline="30000" dirty="0" smtClean="0">
                <a:latin typeface="Arial" charset="0"/>
                <a:cs typeface="Arial" charset="0"/>
              </a:rPr>
              <a:t>4a)	</a:t>
            </a:r>
            <a:r>
              <a:rPr lang="cs-CZ" altLang="cs-CZ" sz="1800" dirty="0" smtClean="0">
                <a:latin typeface="Arial" charset="0"/>
                <a:cs typeface="Arial" charset="0"/>
              </a:rPr>
              <a:t>Například § 11 až 16 občanského zákoníku, § 5 a 10 zákona č. 101/2000 Sb. , o ochraně osobních údajů (správně § 81 a násl. NOZ)</a:t>
            </a:r>
          </a:p>
          <a:p>
            <a:pPr eaLnBrk="1" hangingPunct="1">
              <a:buFontTx/>
              <a:buNone/>
            </a:pPr>
            <a:endParaRPr lang="cs-CZ" altLang="cs-CZ" sz="1600" dirty="0" smtClean="0">
              <a:latin typeface="Arial" charset="0"/>
              <a:cs typeface="Arial" charset="0"/>
            </a:endParaRPr>
          </a:p>
        </p:txBody>
      </p:sp>
      <p:sp>
        <p:nvSpPr>
          <p:cNvPr id="93188" name="Rectangle 4"/>
          <p:cNvSpPr>
            <a:spLocks noChangeArrowheads="1"/>
          </p:cNvSpPr>
          <p:nvPr/>
        </p:nvSpPr>
        <p:spPr bwMode="auto">
          <a:xfrm>
            <a:off x="323850" y="4149725"/>
            <a:ext cx="8496300" cy="223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eaLnBrk="0" hangingPunct="0">
              <a:spcBef>
                <a:spcPct val="20000"/>
              </a:spcBef>
              <a:buChar char="•"/>
              <a:defRPr sz="3200">
                <a:solidFill>
                  <a:schemeClr val="tx1"/>
                </a:solidFill>
                <a:latin typeface="Arial Unicode MS" pitchFamily="34" charset="-128"/>
              </a:defRPr>
            </a:lvl1pPr>
            <a:lvl2pPr marL="742950" indent="-285750" algn="l" eaLnBrk="0" hangingPunct="0">
              <a:spcBef>
                <a:spcPct val="20000"/>
              </a:spcBef>
              <a:buChar char="–"/>
              <a:defRPr sz="2800">
                <a:solidFill>
                  <a:schemeClr val="tx1"/>
                </a:solidFill>
                <a:latin typeface="Arial Unicode MS" pitchFamily="34" charset="-128"/>
              </a:defRPr>
            </a:lvl2pPr>
            <a:lvl3pPr marL="1143000" indent="-228600" algn="l" eaLnBrk="0" hangingPunct="0">
              <a:spcBef>
                <a:spcPct val="20000"/>
              </a:spcBef>
              <a:buChar char="•"/>
              <a:defRPr sz="2400">
                <a:solidFill>
                  <a:schemeClr val="tx1"/>
                </a:solidFill>
                <a:latin typeface="Arial Unicode MS" pitchFamily="34" charset="-128"/>
              </a:defRPr>
            </a:lvl3pPr>
            <a:lvl4pPr marL="1600200" indent="-228600" algn="l" eaLnBrk="0" hangingPunct="0">
              <a:spcBef>
                <a:spcPct val="20000"/>
              </a:spcBef>
              <a:buChar char="–"/>
              <a:defRPr sz="2000">
                <a:solidFill>
                  <a:schemeClr val="tx1"/>
                </a:solidFill>
                <a:latin typeface="Arial Unicode MS" pitchFamily="34" charset="-128"/>
              </a:defRPr>
            </a:lvl4pPr>
            <a:lvl5pPr marL="2057400" indent="-228600" algn="l" eaLnBrk="0" hangingPunct="0">
              <a:spcBef>
                <a:spcPct val="20000"/>
              </a:spcBef>
              <a:buChar char="»"/>
              <a:defRPr sz="2000">
                <a:solidFill>
                  <a:schemeClr val="tx1"/>
                </a:solidFill>
                <a:latin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Arial Unicode MS" pitchFamily="34" charset="-128"/>
              </a:defRPr>
            </a:lvl9pPr>
          </a:lstStyle>
          <a:p>
            <a:pPr eaLnBrk="1" hangingPunct="1">
              <a:buFontTx/>
              <a:buNone/>
            </a:pPr>
            <a:r>
              <a:rPr lang="cs-CZ" altLang="cs-CZ" sz="2200" dirty="0"/>
              <a:t>	- hmotné právo ochrany osobnosti, soukromí a osobních údajů</a:t>
            </a:r>
          </a:p>
          <a:p>
            <a:pPr eaLnBrk="1" hangingPunct="1">
              <a:buFontTx/>
              <a:buNone/>
            </a:pPr>
            <a:r>
              <a:rPr lang="cs-CZ" altLang="cs-CZ" sz="2200" dirty="0"/>
              <a:t>	- reakce na čl. 10 Listiny, čl. 8 Úmluvy a ZOOÚ</a:t>
            </a:r>
          </a:p>
          <a:p>
            <a:pPr eaLnBrk="1" hangingPunct="1">
              <a:buFontTx/>
              <a:buNone/>
            </a:pPr>
            <a:r>
              <a:rPr lang="cs-CZ" altLang="cs-CZ" sz="2200" dirty="0"/>
              <a:t>	- postupy – obecně InfZ, pro subjekty údajů § 12 ZOOÚ</a:t>
            </a:r>
          </a:p>
          <a:p>
            <a:pPr eaLnBrk="1" hangingPunct="1">
              <a:buFontTx/>
              <a:buNone/>
            </a:pPr>
            <a:r>
              <a:rPr lang="cs-CZ" altLang="cs-CZ" sz="2200" dirty="0"/>
              <a:t>	- proporcionalita, minimalizace zásahů do práv, anonymizace</a:t>
            </a:r>
          </a:p>
        </p:txBody>
      </p:sp>
    </p:spTree>
  </p:cSld>
  <p:clrMapOvr>
    <a:masterClrMapping/>
  </p:clrMapOvr>
  <p:transition spd="med">
    <p:cut/>
    <p:sndAc>
      <p:stSnd>
        <p:snd r:embed="rId2" name="arrow.wav"/>
      </p:stSnd>
    </p:sndAc>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457200" y="414338"/>
            <a:ext cx="8229600" cy="1143000"/>
          </a:xfrm>
        </p:spPr>
        <p:txBody>
          <a:bodyPr/>
          <a:lstStyle/>
          <a:p>
            <a:pPr eaLnBrk="1" hangingPunct="1"/>
            <a:r>
              <a:rPr lang="cs-CZ" altLang="cs-CZ" sz="4200" b="1" smtClean="0">
                <a:solidFill>
                  <a:srgbClr val="CC0000"/>
                </a:solidFill>
                <a:latin typeface="Arial" charset="0"/>
                <a:cs typeface="Arial" charset="0"/>
              </a:rPr>
              <a:t>Vztah ochrany osobnosti a ochrany osobních údajů</a:t>
            </a:r>
          </a:p>
        </p:txBody>
      </p:sp>
      <p:sp>
        <p:nvSpPr>
          <p:cNvPr id="90116" name="Rectangle 4"/>
          <p:cNvSpPr>
            <a:spLocks noChangeArrowheads="1"/>
          </p:cNvSpPr>
          <p:nvPr/>
        </p:nvSpPr>
        <p:spPr bwMode="auto">
          <a:xfrm>
            <a:off x="539750" y="2060575"/>
            <a:ext cx="8208963" cy="424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eaLnBrk="0" hangingPunct="0">
              <a:spcBef>
                <a:spcPct val="20000"/>
              </a:spcBef>
              <a:buChar char="•"/>
              <a:defRPr sz="3200">
                <a:solidFill>
                  <a:schemeClr val="tx1"/>
                </a:solidFill>
                <a:latin typeface="Arial Unicode MS" pitchFamily="34" charset="-128"/>
              </a:defRPr>
            </a:lvl1pPr>
            <a:lvl2pPr marL="742950" indent="-285750" algn="l" eaLnBrk="0" hangingPunct="0">
              <a:spcBef>
                <a:spcPct val="20000"/>
              </a:spcBef>
              <a:buChar char="–"/>
              <a:defRPr sz="2800">
                <a:solidFill>
                  <a:schemeClr val="tx1"/>
                </a:solidFill>
                <a:latin typeface="Arial Unicode MS" pitchFamily="34" charset="-128"/>
              </a:defRPr>
            </a:lvl2pPr>
            <a:lvl3pPr marL="1143000" indent="-228600" algn="l" eaLnBrk="0" hangingPunct="0">
              <a:spcBef>
                <a:spcPct val="20000"/>
              </a:spcBef>
              <a:buChar char="•"/>
              <a:defRPr sz="2400">
                <a:solidFill>
                  <a:schemeClr val="tx1"/>
                </a:solidFill>
                <a:latin typeface="Arial Unicode MS" pitchFamily="34" charset="-128"/>
              </a:defRPr>
            </a:lvl3pPr>
            <a:lvl4pPr marL="1600200" indent="-228600" algn="l" eaLnBrk="0" hangingPunct="0">
              <a:spcBef>
                <a:spcPct val="20000"/>
              </a:spcBef>
              <a:buChar char="–"/>
              <a:defRPr sz="2000">
                <a:solidFill>
                  <a:schemeClr val="tx1"/>
                </a:solidFill>
                <a:latin typeface="Arial Unicode MS" pitchFamily="34" charset="-128"/>
              </a:defRPr>
            </a:lvl4pPr>
            <a:lvl5pPr marL="2057400" indent="-228600" algn="l" eaLnBrk="0" hangingPunct="0">
              <a:spcBef>
                <a:spcPct val="20000"/>
              </a:spcBef>
              <a:buChar char="»"/>
              <a:defRPr sz="2000">
                <a:solidFill>
                  <a:schemeClr val="tx1"/>
                </a:solidFill>
                <a:latin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Arial Unicode MS" pitchFamily="34" charset="-128"/>
              </a:defRPr>
            </a:lvl9pPr>
          </a:lstStyle>
          <a:p>
            <a:pPr eaLnBrk="1" hangingPunct="1">
              <a:buFontTx/>
              <a:buNone/>
              <a:defRPr/>
            </a:pPr>
            <a:r>
              <a:rPr lang="cs-CZ" sz="2400" dirty="0" smtClean="0">
                <a:solidFill>
                  <a:srgbClr val="FFFF00"/>
                </a:solidFill>
              </a:rPr>
              <a:t>Ochrana osobnosti </a:t>
            </a:r>
            <a:r>
              <a:rPr lang="cs-CZ" sz="2400" dirty="0" smtClean="0"/>
              <a:t>je podmnožinou přirozených práv člověka dle části první OZ, dělí se na 5 subsystémů: </a:t>
            </a:r>
          </a:p>
          <a:p>
            <a:pPr marL="457200" indent="-457200" eaLnBrk="1" hangingPunct="1">
              <a:buFontTx/>
              <a:buAutoNum type="arabicPeriod"/>
              <a:defRPr/>
            </a:pPr>
            <a:r>
              <a:rPr lang="cs-CZ" sz="2400" b="1" dirty="0" smtClean="0"/>
              <a:t>svoboda </a:t>
            </a:r>
            <a:r>
              <a:rPr lang="cs-CZ" sz="2400" dirty="0" smtClean="0"/>
              <a:t>(= volnost pohybu)</a:t>
            </a:r>
          </a:p>
          <a:p>
            <a:pPr marL="457200" indent="-457200" eaLnBrk="1" hangingPunct="1">
              <a:buFontTx/>
              <a:buAutoNum type="arabicPeriod"/>
              <a:defRPr/>
            </a:pPr>
            <a:r>
              <a:rPr lang="cs-CZ" sz="2400" b="1" dirty="0" smtClean="0"/>
              <a:t>tělesná integrita </a:t>
            </a:r>
            <a:r>
              <a:rPr lang="cs-CZ" sz="2400" dirty="0" smtClean="0"/>
              <a:t>(= život &amp; zdraví)</a:t>
            </a:r>
          </a:p>
          <a:p>
            <a:pPr marL="457200" indent="-457200" eaLnBrk="1" hangingPunct="1">
              <a:buFontTx/>
              <a:buAutoNum type="arabicPeriod"/>
              <a:defRPr/>
            </a:pPr>
            <a:r>
              <a:rPr lang="cs-CZ" sz="2400" b="1" dirty="0" smtClean="0"/>
              <a:t>obecné osobní projevy </a:t>
            </a:r>
            <a:r>
              <a:rPr lang="cs-CZ" sz="2400" dirty="0" smtClean="0"/>
              <a:t>(= soukromí, podoba, jméno)</a:t>
            </a:r>
          </a:p>
          <a:p>
            <a:pPr marL="457200" indent="-457200" eaLnBrk="1" hangingPunct="1">
              <a:buFontTx/>
              <a:buAutoNum type="arabicPeriod"/>
              <a:defRPr/>
            </a:pPr>
            <a:r>
              <a:rPr lang="cs-CZ" sz="2400" b="1" dirty="0" smtClean="0"/>
              <a:t>osobní integrita</a:t>
            </a:r>
            <a:r>
              <a:rPr lang="cs-CZ" sz="2400" dirty="0" smtClean="0"/>
              <a:t> (= čest &amp; důstojnost)</a:t>
            </a:r>
          </a:p>
          <a:p>
            <a:pPr marL="457200" indent="-457200" eaLnBrk="1" hangingPunct="1">
              <a:buFontTx/>
              <a:buAutoNum type="arabicPeriod"/>
              <a:defRPr/>
            </a:pPr>
            <a:r>
              <a:rPr lang="cs-CZ" sz="2400" b="1" dirty="0" smtClean="0"/>
              <a:t>původcovství </a:t>
            </a:r>
            <a:r>
              <a:rPr lang="cs-CZ" sz="2400" dirty="0" smtClean="0"/>
              <a:t>(= tvůrčí osobní projevy: autorství). </a:t>
            </a:r>
          </a:p>
          <a:p>
            <a:pPr marL="0" indent="0" eaLnBrk="1" hangingPunct="1">
              <a:buFontTx/>
              <a:buNone/>
              <a:defRPr/>
            </a:pPr>
            <a:endParaRPr lang="cs-CZ" sz="2400" dirty="0" smtClean="0"/>
          </a:p>
          <a:p>
            <a:pPr marL="0" indent="0" eaLnBrk="1" hangingPunct="1">
              <a:buFontTx/>
              <a:buNone/>
              <a:defRPr/>
            </a:pPr>
            <a:r>
              <a:rPr lang="cs-CZ" sz="2400" dirty="0" smtClean="0"/>
              <a:t>Osobní údaje jsou součástí </a:t>
            </a:r>
            <a:r>
              <a:rPr lang="cs-CZ" sz="2400" dirty="0" smtClean="0">
                <a:solidFill>
                  <a:srgbClr val="FFFF00"/>
                </a:solidFill>
              </a:rPr>
              <a:t>soukromí</a:t>
            </a:r>
            <a:r>
              <a:rPr lang="cs-CZ" sz="2400" dirty="0" smtClean="0"/>
              <a:t>.</a:t>
            </a:r>
            <a:endParaRPr lang="cs-CZ" altLang="cs-CZ" sz="2200" dirty="0" smtClean="0"/>
          </a:p>
        </p:txBody>
      </p:sp>
    </p:spTree>
  </p:cSld>
  <p:clrMapOvr>
    <a:masterClrMapping/>
  </p:clrMapOvr>
  <p:transition spd="med">
    <p:cut/>
    <p:sndAc>
      <p:stSnd>
        <p:snd r:embed="rId2" name="arrow.wav"/>
      </p:stSnd>
    </p:sndAc>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457200" y="115888"/>
            <a:ext cx="8229600" cy="1143000"/>
          </a:xfrm>
        </p:spPr>
        <p:txBody>
          <a:bodyPr/>
          <a:lstStyle/>
          <a:p>
            <a:pPr eaLnBrk="1" hangingPunct="1"/>
            <a:r>
              <a:rPr lang="cs-CZ" altLang="cs-CZ" sz="4200" b="1" dirty="0" smtClean="0">
                <a:solidFill>
                  <a:srgbClr val="CC0000"/>
                </a:solidFill>
                <a:latin typeface="Arial" charset="0"/>
                <a:cs typeface="Arial" charset="0"/>
              </a:rPr>
              <a:t>Definice osobních údajů</a:t>
            </a:r>
          </a:p>
        </p:txBody>
      </p:sp>
      <p:sp>
        <p:nvSpPr>
          <p:cNvPr id="95235" name="Rectangle 4"/>
          <p:cNvSpPr>
            <a:spLocks noChangeArrowheads="1"/>
          </p:cNvSpPr>
          <p:nvPr/>
        </p:nvSpPr>
        <p:spPr bwMode="auto">
          <a:xfrm>
            <a:off x="663575" y="1341438"/>
            <a:ext cx="7940675" cy="345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eaLnBrk="0" hangingPunct="0">
              <a:spcBef>
                <a:spcPct val="20000"/>
              </a:spcBef>
              <a:buChar char="•"/>
              <a:defRPr sz="3200">
                <a:solidFill>
                  <a:schemeClr val="tx1"/>
                </a:solidFill>
                <a:latin typeface="Arial Unicode MS" pitchFamily="34" charset="-128"/>
              </a:defRPr>
            </a:lvl1pPr>
            <a:lvl2pPr marL="742950" indent="-285750" algn="l" eaLnBrk="0" hangingPunct="0">
              <a:spcBef>
                <a:spcPct val="20000"/>
              </a:spcBef>
              <a:buChar char="–"/>
              <a:defRPr sz="2800">
                <a:solidFill>
                  <a:schemeClr val="tx1"/>
                </a:solidFill>
                <a:latin typeface="Arial Unicode MS" pitchFamily="34" charset="-128"/>
              </a:defRPr>
            </a:lvl2pPr>
            <a:lvl3pPr marL="1143000" indent="-228600" algn="l" eaLnBrk="0" hangingPunct="0">
              <a:spcBef>
                <a:spcPct val="20000"/>
              </a:spcBef>
              <a:buChar char="•"/>
              <a:defRPr sz="2400">
                <a:solidFill>
                  <a:schemeClr val="tx1"/>
                </a:solidFill>
                <a:latin typeface="Arial Unicode MS" pitchFamily="34" charset="-128"/>
              </a:defRPr>
            </a:lvl3pPr>
            <a:lvl4pPr marL="1600200" indent="-228600" algn="l" eaLnBrk="0" hangingPunct="0">
              <a:spcBef>
                <a:spcPct val="20000"/>
              </a:spcBef>
              <a:buChar char="–"/>
              <a:defRPr sz="2000">
                <a:solidFill>
                  <a:schemeClr val="tx1"/>
                </a:solidFill>
                <a:latin typeface="Arial Unicode MS" pitchFamily="34" charset="-128"/>
              </a:defRPr>
            </a:lvl4pPr>
            <a:lvl5pPr marL="2057400" indent="-228600" algn="l" eaLnBrk="0" hangingPunct="0">
              <a:spcBef>
                <a:spcPct val="20000"/>
              </a:spcBef>
              <a:buChar char="»"/>
              <a:defRPr sz="2000">
                <a:solidFill>
                  <a:schemeClr val="tx1"/>
                </a:solidFill>
                <a:latin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Arial Unicode MS" pitchFamily="34" charset="-128"/>
              </a:defRPr>
            </a:lvl9pPr>
          </a:lstStyle>
          <a:p>
            <a:pPr eaLnBrk="1" hangingPunct="1">
              <a:lnSpc>
                <a:spcPct val="114000"/>
              </a:lnSpc>
              <a:spcBef>
                <a:spcPts val="1800"/>
              </a:spcBef>
              <a:spcAft>
                <a:spcPts val="1200"/>
              </a:spcAft>
              <a:buFontTx/>
              <a:buNone/>
            </a:pPr>
            <a:r>
              <a:rPr lang="cs-CZ" altLang="cs-CZ" sz="2400" dirty="0"/>
              <a:t>§ 4 </a:t>
            </a:r>
            <a:r>
              <a:rPr lang="cs-CZ" altLang="cs-CZ" sz="2400" dirty="0" smtClean="0"/>
              <a:t>bod 1 GDPR: </a:t>
            </a:r>
            <a:r>
              <a:rPr lang="cs-CZ" altLang="cs-CZ" sz="2400" dirty="0" smtClean="0">
                <a:solidFill>
                  <a:srgbClr val="FFFF00"/>
                </a:solidFill>
              </a:rPr>
              <a:t>Osobními údaji </a:t>
            </a:r>
            <a:r>
              <a:rPr lang="cs-CZ" altLang="cs-CZ" sz="2400" dirty="0" smtClean="0"/>
              <a:t>se rozumí </a:t>
            </a:r>
            <a:r>
              <a:rPr lang="cs-CZ" altLang="cs-CZ" sz="2400" i="1" dirty="0" smtClean="0"/>
              <a:t>„veškeré </a:t>
            </a:r>
            <a:r>
              <a:rPr lang="cs-CZ" altLang="cs-CZ" sz="2400" i="1" dirty="0"/>
              <a:t>informace o identifikované nebo identifikovatelné fyzické osobě; </a:t>
            </a:r>
            <a:endParaRPr lang="cs-CZ" altLang="cs-CZ" sz="2400" i="1" dirty="0" smtClean="0"/>
          </a:p>
          <a:p>
            <a:pPr eaLnBrk="1" hangingPunct="1">
              <a:lnSpc>
                <a:spcPct val="114000"/>
              </a:lnSpc>
              <a:spcBef>
                <a:spcPts val="1800"/>
              </a:spcBef>
              <a:spcAft>
                <a:spcPts val="1200"/>
              </a:spcAft>
              <a:buFontTx/>
              <a:buNone/>
            </a:pPr>
            <a:r>
              <a:rPr lang="cs-CZ" altLang="cs-CZ" sz="2400" i="1" dirty="0" smtClean="0"/>
              <a:t>identifikovatelnou </a:t>
            </a:r>
            <a:r>
              <a:rPr lang="cs-CZ" altLang="cs-CZ" sz="2400" i="1" dirty="0"/>
              <a:t>fyzickou osobou je fyzická osoba, kterou lze přímo či nepřímo identifikovat, zejména odkazem na určitý identifikátor, například jméno, identifikační číslo, lokační údaje, síťový identifikátor nebo na jeden či více zvláštních prvků fyzické, fyziologické, genetické, psychické, ekonomické, kulturní nebo společenské identity této fyzické osoby;</a:t>
            </a:r>
          </a:p>
          <a:p>
            <a:pPr eaLnBrk="1" hangingPunct="1">
              <a:lnSpc>
                <a:spcPct val="114000"/>
              </a:lnSpc>
              <a:spcBef>
                <a:spcPts val="1800"/>
              </a:spcBef>
              <a:spcAft>
                <a:spcPts val="1200"/>
              </a:spcAft>
              <a:buFontTx/>
              <a:buNone/>
            </a:pPr>
            <a:endParaRPr lang="cs-CZ" altLang="cs-CZ" sz="2400" dirty="0"/>
          </a:p>
        </p:txBody>
      </p:sp>
    </p:spTree>
  </p:cSld>
  <p:clrMapOvr>
    <a:masterClrMapping/>
  </p:clrMapOvr>
  <p:transition spd="med">
    <p:cut/>
    <p:sndAc>
      <p:stSnd>
        <p:snd r:embed="rId2" name="arrow.wav"/>
      </p:stSnd>
    </p:sndAc>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206375" y="115888"/>
            <a:ext cx="8686800" cy="1143000"/>
          </a:xfrm>
        </p:spPr>
        <p:txBody>
          <a:bodyPr/>
          <a:lstStyle/>
          <a:p>
            <a:pPr eaLnBrk="1" hangingPunct="1"/>
            <a:r>
              <a:rPr lang="cs-CZ" altLang="cs-CZ" sz="3700" b="1" smtClean="0">
                <a:solidFill>
                  <a:srgbClr val="CC0000"/>
                </a:solidFill>
                <a:latin typeface="Arial" charset="0"/>
                <a:cs typeface="Arial" charset="0"/>
              </a:rPr>
              <a:t>Judikatura k ochraně osobních údajů</a:t>
            </a:r>
          </a:p>
        </p:txBody>
      </p:sp>
      <p:sp>
        <p:nvSpPr>
          <p:cNvPr id="96259" name="Rectangle 3"/>
          <p:cNvSpPr>
            <a:spLocks noGrp="1" noChangeArrowheads="1"/>
          </p:cNvSpPr>
          <p:nvPr>
            <p:ph sz="half" idx="1"/>
          </p:nvPr>
        </p:nvSpPr>
        <p:spPr>
          <a:xfrm>
            <a:off x="457200" y="3213100"/>
            <a:ext cx="8218488" cy="3455988"/>
          </a:xfrm>
        </p:spPr>
        <p:txBody>
          <a:bodyPr/>
          <a:lstStyle/>
          <a:p>
            <a:pPr marL="0" indent="0" algn="just" eaLnBrk="1" hangingPunct="1">
              <a:buFontTx/>
              <a:buNone/>
            </a:pPr>
            <a:r>
              <a:rPr lang="cs-CZ" altLang="cs-CZ" sz="2400" i="1" dirty="0" smtClean="0">
                <a:latin typeface="Arial" charset="0"/>
                <a:cs typeface="Arial" charset="0"/>
              </a:rPr>
              <a:t>Jméno a příjmení fyzické osoby v kombinaci s číslem občanského průkazu </a:t>
            </a:r>
            <a:r>
              <a:rPr lang="cs-CZ" altLang="cs-CZ" sz="2400" dirty="0" smtClean="0">
                <a:latin typeface="Arial" charset="0"/>
                <a:cs typeface="Arial" charset="0"/>
              </a:rPr>
              <a:t>(z ručně psané kopie knihy návštěv úřadu)</a:t>
            </a:r>
            <a:r>
              <a:rPr lang="cs-CZ" altLang="cs-CZ" sz="2400" i="1" dirty="0" smtClean="0">
                <a:latin typeface="Arial" charset="0"/>
                <a:cs typeface="Arial" charset="0"/>
              </a:rPr>
              <a:t> není osobním údajem ve smyslu § 4 písm. a) zákona č. 101/2000 Sb., o ochraně osobních údajů.</a:t>
            </a:r>
          </a:p>
          <a:p>
            <a:pPr marL="0" indent="0" algn="just" eaLnBrk="1" hangingPunct="1">
              <a:buFontTx/>
              <a:buNone/>
            </a:pPr>
            <a:endParaRPr lang="cs-CZ" altLang="cs-CZ" sz="1800" i="1" dirty="0" smtClean="0">
              <a:latin typeface="Arial" charset="0"/>
              <a:cs typeface="Arial" charset="0"/>
            </a:endParaRPr>
          </a:p>
          <a:p>
            <a:pPr marL="0" indent="0" algn="just" eaLnBrk="1" hangingPunct="1">
              <a:buFontTx/>
              <a:buNone/>
            </a:pPr>
            <a:r>
              <a:rPr lang="cs-CZ" altLang="cs-CZ" sz="2400" dirty="0" smtClean="0">
                <a:solidFill>
                  <a:srgbClr val="FFFF00"/>
                </a:solidFill>
                <a:latin typeface="Arial" charset="0"/>
                <a:cs typeface="Arial" charset="0"/>
              </a:rPr>
              <a:t>→ výrazně kontextový charakter ochrany osobních údajů</a:t>
            </a:r>
          </a:p>
          <a:p>
            <a:pPr marL="0" indent="0" algn="just" eaLnBrk="1" hangingPunct="1">
              <a:buFontTx/>
              <a:buNone/>
            </a:pPr>
            <a:r>
              <a:rPr lang="cs-CZ" altLang="cs-CZ" sz="2400" dirty="0" smtClean="0">
                <a:solidFill>
                  <a:srgbClr val="FFFF00"/>
                </a:solidFill>
                <a:latin typeface="Arial" charset="0"/>
                <a:cs typeface="Arial" charset="0"/>
              </a:rPr>
              <a:t>→ dopad teorie vážení zájmů a čl. 4/4 Listiny</a:t>
            </a:r>
          </a:p>
          <a:p>
            <a:pPr marL="0" indent="0" algn="just" eaLnBrk="1" hangingPunct="1">
              <a:buFontTx/>
              <a:buNone/>
            </a:pPr>
            <a:r>
              <a:rPr lang="cs-CZ" altLang="cs-CZ" sz="2400" dirty="0" smtClean="0">
                <a:solidFill>
                  <a:srgbClr val="FFFF00"/>
                </a:solidFill>
                <a:latin typeface="Arial" charset="0"/>
                <a:cs typeface="Arial" charset="0"/>
              </a:rPr>
              <a:t>(obdobně KS Praha 44 A 75/2010)</a:t>
            </a:r>
          </a:p>
        </p:txBody>
      </p:sp>
      <p:pic>
        <p:nvPicPr>
          <p:cNvPr id="96260" name="Picture 4" descr="sbirka_2004_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5308" y="1234411"/>
            <a:ext cx="1326523" cy="1742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261" name="Rectangle 5"/>
          <p:cNvSpPr>
            <a:spLocks noChangeArrowheads="1"/>
          </p:cNvSpPr>
          <p:nvPr/>
        </p:nvSpPr>
        <p:spPr bwMode="auto">
          <a:xfrm>
            <a:off x="2268538" y="1498600"/>
            <a:ext cx="6480175" cy="1354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Arial Unicode MS" pitchFamily="34" charset="-128"/>
              </a:defRPr>
            </a:lvl1pPr>
            <a:lvl2pPr marL="742950" indent="-285750" algn="l" eaLnBrk="0" hangingPunct="0">
              <a:spcBef>
                <a:spcPct val="20000"/>
              </a:spcBef>
              <a:buChar char="–"/>
              <a:defRPr sz="2800">
                <a:solidFill>
                  <a:schemeClr val="tx1"/>
                </a:solidFill>
                <a:latin typeface="Arial Unicode MS" pitchFamily="34" charset="-128"/>
              </a:defRPr>
            </a:lvl2pPr>
            <a:lvl3pPr marL="1143000" indent="-228600" algn="l" eaLnBrk="0" hangingPunct="0">
              <a:spcBef>
                <a:spcPct val="20000"/>
              </a:spcBef>
              <a:buChar char="•"/>
              <a:defRPr sz="2400">
                <a:solidFill>
                  <a:schemeClr val="tx1"/>
                </a:solidFill>
                <a:latin typeface="Arial Unicode MS" pitchFamily="34" charset="-128"/>
              </a:defRPr>
            </a:lvl3pPr>
            <a:lvl4pPr marL="1600200" indent="-228600" algn="l" eaLnBrk="0" hangingPunct="0">
              <a:spcBef>
                <a:spcPct val="20000"/>
              </a:spcBef>
              <a:buChar char="–"/>
              <a:defRPr sz="2000">
                <a:solidFill>
                  <a:schemeClr val="tx1"/>
                </a:solidFill>
                <a:latin typeface="Arial Unicode MS" pitchFamily="34" charset="-128"/>
              </a:defRPr>
            </a:lvl4pPr>
            <a:lvl5pPr marL="2057400" indent="-228600" algn="l" eaLnBrk="0" hangingPunct="0">
              <a:spcBef>
                <a:spcPct val="20000"/>
              </a:spcBef>
              <a:buChar char="»"/>
              <a:defRPr sz="2000">
                <a:solidFill>
                  <a:schemeClr val="tx1"/>
                </a:solidFill>
                <a:latin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Arial Unicode MS" pitchFamily="34" charset="-128"/>
              </a:defRPr>
            </a:lvl9pPr>
          </a:lstStyle>
          <a:p>
            <a:pPr eaLnBrk="1" hangingPunct="1">
              <a:spcBef>
                <a:spcPct val="0"/>
              </a:spcBef>
              <a:buFontTx/>
              <a:buNone/>
            </a:pPr>
            <a:r>
              <a:rPr lang="cs-CZ" altLang="cs-CZ" sz="2400" b="1" dirty="0">
                <a:solidFill>
                  <a:srgbClr val="FFFF00"/>
                </a:solidFill>
              </a:rPr>
              <a:t>Rozsudek NSS z 29. 7. 2009, 1 As 98/2008</a:t>
            </a:r>
          </a:p>
          <a:p>
            <a:pPr eaLnBrk="1" hangingPunct="1">
              <a:spcBef>
                <a:spcPct val="0"/>
              </a:spcBef>
              <a:buFontTx/>
              <a:buNone/>
            </a:pPr>
            <a:r>
              <a:rPr lang="cs-CZ" altLang="cs-CZ" sz="2400" dirty="0">
                <a:solidFill>
                  <a:srgbClr val="FFFF00"/>
                </a:solidFill>
              </a:rPr>
              <a:t>(1944/2009 Sb. NSS)</a:t>
            </a:r>
          </a:p>
          <a:p>
            <a:pPr eaLnBrk="1" hangingPunct="1">
              <a:spcBef>
                <a:spcPts val="1200"/>
              </a:spcBef>
              <a:buFontTx/>
              <a:buNone/>
            </a:pPr>
            <a:r>
              <a:rPr lang="cs-CZ" altLang="cs-CZ" sz="2400" dirty="0"/>
              <a:t>Žadatel v. Český statistický úřad</a:t>
            </a:r>
          </a:p>
        </p:txBody>
      </p:sp>
    </p:spTree>
  </p:cSld>
  <p:clrMapOvr>
    <a:masterClrMapping/>
  </p:clrMapOvr>
  <p:transition spd="med">
    <p:cut/>
    <p:sndAc>
      <p:stSnd>
        <p:snd r:embed="rId2" name="arrow.wav"/>
      </p:stSnd>
    </p:sndAc>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395288" y="198438"/>
            <a:ext cx="8362950" cy="1143000"/>
          </a:xfrm>
        </p:spPr>
        <p:txBody>
          <a:bodyPr/>
          <a:lstStyle/>
          <a:p>
            <a:pPr eaLnBrk="1" hangingPunct="1"/>
            <a:r>
              <a:rPr lang="cs-CZ" altLang="cs-CZ" sz="4000" b="1" smtClean="0">
                <a:solidFill>
                  <a:srgbClr val="CC0000"/>
                </a:solidFill>
                <a:latin typeface="Arial" charset="0"/>
                <a:cs typeface="Arial" charset="0"/>
              </a:rPr>
              <a:t>Osobní údaje a právnické osoby</a:t>
            </a:r>
          </a:p>
        </p:txBody>
      </p:sp>
      <p:pic>
        <p:nvPicPr>
          <p:cNvPr id="97283" name="Picture 4" descr="sbirka_2004_s"/>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682625" y="1508125"/>
            <a:ext cx="1296988" cy="17049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7284" name="Rectangle 5"/>
          <p:cNvSpPr>
            <a:spLocks noChangeArrowheads="1"/>
          </p:cNvSpPr>
          <p:nvPr/>
        </p:nvSpPr>
        <p:spPr bwMode="auto">
          <a:xfrm>
            <a:off x="2411933" y="1556792"/>
            <a:ext cx="5832475" cy="156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l" eaLnBrk="0" hangingPunct="0">
              <a:spcBef>
                <a:spcPct val="20000"/>
              </a:spcBef>
              <a:buChar char="•"/>
              <a:defRPr sz="3200">
                <a:solidFill>
                  <a:schemeClr val="tx1"/>
                </a:solidFill>
                <a:latin typeface="Arial Unicode MS" pitchFamily="34" charset="-128"/>
              </a:defRPr>
            </a:lvl1pPr>
            <a:lvl2pPr marL="742950" indent="-285750" algn="l" eaLnBrk="0" hangingPunct="0">
              <a:spcBef>
                <a:spcPct val="20000"/>
              </a:spcBef>
              <a:buChar char="–"/>
              <a:defRPr sz="2800">
                <a:solidFill>
                  <a:schemeClr val="tx1"/>
                </a:solidFill>
                <a:latin typeface="Arial Unicode MS" pitchFamily="34" charset="-128"/>
              </a:defRPr>
            </a:lvl2pPr>
            <a:lvl3pPr marL="1143000" indent="-228600" algn="l" eaLnBrk="0" hangingPunct="0">
              <a:spcBef>
                <a:spcPct val="20000"/>
              </a:spcBef>
              <a:buChar char="•"/>
              <a:defRPr sz="2400">
                <a:solidFill>
                  <a:schemeClr val="tx1"/>
                </a:solidFill>
                <a:latin typeface="Arial Unicode MS" pitchFamily="34" charset="-128"/>
              </a:defRPr>
            </a:lvl3pPr>
            <a:lvl4pPr marL="1600200" indent="-228600" algn="l" eaLnBrk="0" hangingPunct="0">
              <a:spcBef>
                <a:spcPct val="20000"/>
              </a:spcBef>
              <a:buChar char="–"/>
              <a:defRPr sz="2000">
                <a:solidFill>
                  <a:schemeClr val="tx1"/>
                </a:solidFill>
                <a:latin typeface="Arial Unicode MS" pitchFamily="34" charset="-128"/>
              </a:defRPr>
            </a:lvl4pPr>
            <a:lvl5pPr marL="2057400" indent="-228600" algn="l" eaLnBrk="0" hangingPunct="0">
              <a:spcBef>
                <a:spcPct val="20000"/>
              </a:spcBef>
              <a:buChar char="»"/>
              <a:defRPr sz="2000">
                <a:solidFill>
                  <a:schemeClr val="tx1"/>
                </a:solidFill>
                <a:latin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Arial Unicode MS" pitchFamily="34" charset="-128"/>
              </a:defRPr>
            </a:lvl9pPr>
          </a:lstStyle>
          <a:p>
            <a:pPr eaLnBrk="1" hangingPunct="1">
              <a:spcBef>
                <a:spcPct val="0"/>
              </a:spcBef>
              <a:buFontTx/>
              <a:buNone/>
            </a:pPr>
            <a:r>
              <a:rPr lang="cs-CZ" altLang="cs-CZ" sz="2400" b="1" dirty="0">
                <a:solidFill>
                  <a:srgbClr val="FFFF00"/>
                </a:solidFill>
                <a:latin typeface="Arial" charset="0"/>
              </a:rPr>
              <a:t>Rozsudek NSS z 13. 10. 2004, 6 A 83/2001 (651-9/2005 Sb. NSS)</a:t>
            </a:r>
          </a:p>
          <a:p>
            <a:pPr eaLnBrk="1" hangingPunct="1">
              <a:spcBef>
                <a:spcPct val="0"/>
              </a:spcBef>
              <a:buFontTx/>
              <a:buNone/>
            </a:pPr>
            <a:endParaRPr lang="cs-CZ" altLang="cs-CZ" sz="2400" dirty="0">
              <a:latin typeface="Arial" charset="0"/>
            </a:endParaRPr>
          </a:p>
          <a:p>
            <a:pPr eaLnBrk="1" hangingPunct="1">
              <a:spcBef>
                <a:spcPct val="0"/>
              </a:spcBef>
              <a:buFontTx/>
              <a:buNone/>
            </a:pPr>
            <a:r>
              <a:rPr lang="cs-CZ" altLang="cs-CZ" sz="2400" dirty="0">
                <a:latin typeface="Arial" charset="0"/>
              </a:rPr>
              <a:t>Žadatel v. Ministerstvo dopravy</a:t>
            </a:r>
          </a:p>
        </p:txBody>
      </p:sp>
      <p:sp>
        <p:nvSpPr>
          <p:cNvPr id="97285" name="Rectangle 6"/>
          <p:cNvSpPr>
            <a:spLocks noChangeArrowheads="1"/>
          </p:cNvSpPr>
          <p:nvPr/>
        </p:nvSpPr>
        <p:spPr bwMode="auto">
          <a:xfrm>
            <a:off x="539750" y="3496359"/>
            <a:ext cx="7993063" cy="2092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l" eaLnBrk="0" hangingPunct="0">
              <a:spcBef>
                <a:spcPct val="20000"/>
              </a:spcBef>
              <a:buChar char="•"/>
              <a:defRPr sz="3200">
                <a:solidFill>
                  <a:schemeClr val="tx1"/>
                </a:solidFill>
                <a:latin typeface="Arial Unicode MS" pitchFamily="34" charset="-128"/>
              </a:defRPr>
            </a:lvl1pPr>
            <a:lvl2pPr marL="742950" indent="-285750" algn="l" eaLnBrk="0" hangingPunct="0">
              <a:spcBef>
                <a:spcPct val="20000"/>
              </a:spcBef>
              <a:buChar char="–"/>
              <a:defRPr sz="2800">
                <a:solidFill>
                  <a:schemeClr val="tx1"/>
                </a:solidFill>
                <a:latin typeface="Arial Unicode MS" pitchFamily="34" charset="-128"/>
              </a:defRPr>
            </a:lvl2pPr>
            <a:lvl3pPr marL="1143000" indent="-228600" algn="l" eaLnBrk="0" hangingPunct="0">
              <a:spcBef>
                <a:spcPct val="20000"/>
              </a:spcBef>
              <a:buChar char="•"/>
              <a:defRPr sz="2400">
                <a:solidFill>
                  <a:schemeClr val="tx1"/>
                </a:solidFill>
                <a:latin typeface="Arial Unicode MS" pitchFamily="34" charset="-128"/>
              </a:defRPr>
            </a:lvl3pPr>
            <a:lvl4pPr marL="1600200" indent="-228600" algn="l" eaLnBrk="0" hangingPunct="0">
              <a:spcBef>
                <a:spcPct val="20000"/>
              </a:spcBef>
              <a:buChar char="–"/>
              <a:defRPr sz="2000">
                <a:solidFill>
                  <a:schemeClr val="tx1"/>
                </a:solidFill>
                <a:latin typeface="Arial Unicode MS" pitchFamily="34" charset="-128"/>
              </a:defRPr>
            </a:lvl4pPr>
            <a:lvl5pPr marL="2057400" indent="-228600" algn="l" eaLnBrk="0" hangingPunct="0">
              <a:spcBef>
                <a:spcPct val="20000"/>
              </a:spcBef>
              <a:buChar char="»"/>
              <a:defRPr sz="2000">
                <a:solidFill>
                  <a:schemeClr val="tx1"/>
                </a:solidFill>
                <a:latin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Arial Unicode MS" pitchFamily="34" charset="-128"/>
              </a:defRPr>
            </a:lvl9pPr>
          </a:lstStyle>
          <a:p>
            <a:pPr algn="just" eaLnBrk="1" hangingPunct="1">
              <a:spcBef>
                <a:spcPct val="0"/>
              </a:spcBef>
              <a:buFontTx/>
              <a:buNone/>
            </a:pPr>
            <a:r>
              <a:rPr lang="cs-CZ" altLang="cs-CZ" sz="2600" i="1" dirty="0">
                <a:latin typeface="Arial" charset="0"/>
              </a:rPr>
              <a:t>„Podle § 1 ZOOÚ je ochrana poskytována fyzickým, nikoli právnickým osobám</a:t>
            </a:r>
            <a:r>
              <a:rPr lang="cs-CZ" altLang="cs-CZ" sz="2600" i="1" dirty="0" smtClean="0">
                <a:latin typeface="Arial" charset="0"/>
              </a:rPr>
              <a:t>.</a:t>
            </a:r>
          </a:p>
          <a:p>
            <a:pPr algn="just" eaLnBrk="1" hangingPunct="1">
              <a:spcBef>
                <a:spcPct val="0"/>
              </a:spcBef>
              <a:buFontTx/>
              <a:buNone/>
            </a:pPr>
            <a:endParaRPr lang="cs-CZ" altLang="cs-CZ" sz="2600" i="1" dirty="0">
              <a:latin typeface="Arial" charset="0"/>
            </a:endParaRPr>
          </a:p>
          <a:p>
            <a:pPr algn="just" eaLnBrk="1" hangingPunct="1">
              <a:spcBef>
                <a:spcPct val="0"/>
              </a:spcBef>
              <a:buFontTx/>
              <a:buNone/>
            </a:pPr>
            <a:r>
              <a:rPr lang="cs-CZ" altLang="cs-CZ" sz="2600" dirty="0" smtClean="0">
                <a:latin typeface="Arial" charset="0"/>
              </a:rPr>
              <a:t>Srov. </a:t>
            </a:r>
            <a:r>
              <a:rPr lang="cs-CZ" altLang="cs-CZ" sz="2600" dirty="0" smtClean="0">
                <a:solidFill>
                  <a:srgbClr val="FFFF00"/>
                </a:solidFill>
                <a:latin typeface="Arial" charset="0"/>
              </a:rPr>
              <a:t>§ 4 písm. </a:t>
            </a:r>
            <a:r>
              <a:rPr lang="cs-CZ" altLang="cs-CZ" sz="2600" dirty="0">
                <a:solidFill>
                  <a:srgbClr val="FFFF00"/>
                </a:solidFill>
                <a:latin typeface="Arial" charset="0"/>
              </a:rPr>
              <a:t>d) ZOOÚ</a:t>
            </a:r>
            <a:r>
              <a:rPr lang="cs-CZ" altLang="cs-CZ" sz="2600" dirty="0">
                <a:latin typeface="Arial" charset="0"/>
              </a:rPr>
              <a:t>: </a:t>
            </a:r>
            <a:r>
              <a:rPr lang="cs-CZ" altLang="cs-CZ" sz="2600" i="1" dirty="0" smtClean="0">
                <a:latin typeface="Arial" charset="0"/>
              </a:rPr>
              <a:t>subjektem </a:t>
            </a:r>
            <a:r>
              <a:rPr lang="cs-CZ" altLang="cs-CZ" sz="2600" i="1" dirty="0">
                <a:latin typeface="Arial" charset="0"/>
              </a:rPr>
              <a:t>údajů </a:t>
            </a:r>
            <a:r>
              <a:rPr lang="cs-CZ" altLang="cs-CZ" sz="2600" i="1" dirty="0" smtClean="0">
                <a:latin typeface="Arial" charset="0"/>
              </a:rPr>
              <a:t>se rozumí fyzická </a:t>
            </a:r>
            <a:r>
              <a:rPr lang="cs-CZ" altLang="cs-CZ" sz="2600" i="1" dirty="0">
                <a:latin typeface="Arial" charset="0"/>
              </a:rPr>
              <a:t>osoba, k níž se osobní údaje </a:t>
            </a:r>
            <a:r>
              <a:rPr lang="cs-CZ" altLang="cs-CZ" sz="2600" i="1" dirty="0" smtClean="0">
                <a:latin typeface="Arial" charset="0"/>
              </a:rPr>
              <a:t>vztahují.</a:t>
            </a:r>
            <a:endParaRPr lang="cs-CZ" altLang="cs-CZ" sz="2600" i="1" dirty="0">
              <a:latin typeface="Arial" charset="0"/>
            </a:endParaRPr>
          </a:p>
        </p:txBody>
      </p:sp>
    </p:spTree>
  </p:cSld>
  <p:clrMapOvr>
    <a:masterClrMapping/>
  </p:clrMapOvr>
  <p:transition spd="med">
    <p:cut/>
    <p:sndAc>
      <p:stSnd>
        <p:snd r:embed="rId2" name="arrow.wav"/>
      </p:stSnd>
    </p:sndAc>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206375" y="115888"/>
            <a:ext cx="8686800" cy="1143000"/>
          </a:xfrm>
        </p:spPr>
        <p:txBody>
          <a:bodyPr/>
          <a:lstStyle/>
          <a:p>
            <a:pPr eaLnBrk="1" hangingPunct="1"/>
            <a:r>
              <a:rPr lang="cs-CZ" altLang="cs-CZ" sz="3700" b="1" smtClean="0">
                <a:solidFill>
                  <a:srgbClr val="CC0000"/>
                </a:solidFill>
                <a:latin typeface="Arial" charset="0"/>
                <a:cs typeface="Arial" charset="0"/>
              </a:rPr>
              <a:t>Judikatura k ochraně osobních údajů</a:t>
            </a:r>
          </a:p>
        </p:txBody>
      </p:sp>
      <p:sp>
        <p:nvSpPr>
          <p:cNvPr id="98307" name="Rectangle 3"/>
          <p:cNvSpPr>
            <a:spLocks noGrp="1" noChangeArrowheads="1"/>
          </p:cNvSpPr>
          <p:nvPr>
            <p:ph sz="half" idx="1"/>
          </p:nvPr>
        </p:nvSpPr>
        <p:spPr>
          <a:xfrm>
            <a:off x="457200" y="3502025"/>
            <a:ext cx="8218488" cy="3455988"/>
          </a:xfrm>
        </p:spPr>
        <p:txBody>
          <a:bodyPr/>
          <a:lstStyle/>
          <a:p>
            <a:pPr marL="0" indent="0" eaLnBrk="1" hangingPunct="1">
              <a:buFontTx/>
              <a:buNone/>
            </a:pPr>
            <a:r>
              <a:rPr lang="cs-CZ" altLang="cs-CZ" sz="2600" i="1" dirty="0" smtClean="0">
                <a:latin typeface="Arial" charset="0"/>
                <a:cs typeface="Arial" charset="0"/>
              </a:rPr>
              <a:t>Pokud jde o rozsah, v jakém lze odmítnout poskytnutí osobních údajů, Nejvyšší správní soud má za to, že osobním údajům je poskytnuta dostatečná ochrana již jejich znečitelněním v autentickém textu, a proto nelze odmítnout poskytnout celou ucelenou část textu tyto údaje obsahující. → </a:t>
            </a:r>
            <a:r>
              <a:rPr lang="cs-CZ" altLang="cs-CZ" sz="2600" b="1" i="1" dirty="0" smtClean="0">
                <a:solidFill>
                  <a:srgbClr val="FFFF00"/>
                </a:solidFill>
                <a:latin typeface="Arial" charset="0"/>
                <a:cs typeface="Arial" charset="0"/>
              </a:rPr>
              <a:t>anonymizace</a:t>
            </a:r>
            <a:r>
              <a:rPr lang="cs-CZ" altLang="cs-CZ" sz="2600" b="1" i="1" dirty="0" smtClean="0">
                <a:latin typeface="Arial" charset="0"/>
                <a:cs typeface="Arial" charset="0"/>
              </a:rPr>
              <a:t>, </a:t>
            </a:r>
            <a:r>
              <a:rPr lang="cs-CZ" altLang="cs-CZ" sz="2400" i="1" dirty="0" smtClean="0">
                <a:latin typeface="Arial" charset="0"/>
                <a:cs typeface="Arial" charset="0"/>
              </a:rPr>
              <a:t>§ 4 písm. c) ZOOÚ</a:t>
            </a:r>
          </a:p>
        </p:txBody>
      </p:sp>
      <p:sp>
        <p:nvSpPr>
          <p:cNvPr id="98308" name="Rectangle 5"/>
          <p:cNvSpPr>
            <a:spLocks noChangeArrowheads="1"/>
          </p:cNvSpPr>
          <p:nvPr/>
        </p:nvSpPr>
        <p:spPr bwMode="auto">
          <a:xfrm>
            <a:off x="2268538" y="1724025"/>
            <a:ext cx="6480175"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Arial Unicode MS" pitchFamily="34" charset="-128"/>
              </a:defRPr>
            </a:lvl1pPr>
            <a:lvl2pPr marL="742950" indent="-285750" algn="l" eaLnBrk="0" hangingPunct="0">
              <a:spcBef>
                <a:spcPct val="20000"/>
              </a:spcBef>
              <a:buChar char="–"/>
              <a:defRPr sz="2800">
                <a:solidFill>
                  <a:schemeClr val="tx1"/>
                </a:solidFill>
                <a:latin typeface="Arial Unicode MS" pitchFamily="34" charset="-128"/>
              </a:defRPr>
            </a:lvl2pPr>
            <a:lvl3pPr marL="1143000" indent="-228600" algn="l" eaLnBrk="0" hangingPunct="0">
              <a:spcBef>
                <a:spcPct val="20000"/>
              </a:spcBef>
              <a:buChar char="•"/>
              <a:defRPr sz="2400">
                <a:solidFill>
                  <a:schemeClr val="tx1"/>
                </a:solidFill>
                <a:latin typeface="Arial Unicode MS" pitchFamily="34" charset="-128"/>
              </a:defRPr>
            </a:lvl3pPr>
            <a:lvl4pPr marL="1600200" indent="-228600" algn="l" eaLnBrk="0" hangingPunct="0">
              <a:spcBef>
                <a:spcPct val="20000"/>
              </a:spcBef>
              <a:buChar char="–"/>
              <a:defRPr sz="2000">
                <a:solidFill>
                  <a:schemeClr val="tx1"/>
                </a:solidFill>
                <a:latin typeface="Arial Unicode MS" pitchFamily="34" charset="-128"/>
              </a:defRPr>
            </a:lvl4pPr>
            <a:lvl5pPr marL="2057400" indent="-228600" algn="l" eaLnBrk="0" hangingPunct="0">
              <a:spcBef>
                <a:spcPct val="20000"/>
              </a:spcBef>
              <a:buChar char="»"/>
              <a:defRPr sz="2000">
                <a:solidFill>
                  <a:schemeClr val="tx1"/>
                </a:solidFill>
                <a:latin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Arial Unicode MS" pitchFamily="34" charset="-128"/>
              </a:defRPr>
            </a:lvl9pPr>
          </a:lstStyle>
          <a:p>
            <a:pPr eaLnBrk="1" hangingPunct="1">
              <a:spcBef>
                <a:spcPct val="0"/>
              </a:spcBef>
              <a:buFontTx/>
              <a:buNone/>
            </a:pPr>
            <a:r>
              <a:rPr lang="cs-CZ" altLang="cs-CZ" sz="2400" b="1" dirty="0">
                <a:solidFill>
                  <a:srgbClr val="FFFF00"/>
                </a:solidFill>
              </a:rPr>
              <a:t>Rozsudek NSS z 14. 1. 2004, 7 A </a:t>
            </a:r>
            <a:r>
              <a:rPr lang="cs-CZ" altLang="cs-CZ" sz="2400" b="1" dirty="0">
                <a:solidFill>
                  <a:srgbClr val="FFFF00"/>
                </a:solidFill>
                <a:latin typeface="Tahoma" pitchFamily="34" charset="0"/>
              </a:rPr>
              <a:t>3</a:t>
            </a:r>
            <a:r>
              <a:rPr lang="cs-CZ" altLang="cs-CZ" sz="2400" b="1" dirty="0">
                <a:solidFill>
                  <a:srgbClr val="FFFF00"/>
                </a:solidFill>
              </a:rPr>
              <a:t>/2002</a:t>
            </a:r>
          </a:p>
          <a:p>
            <a:pPr eaLnBrk="1" hangingPunct="1">
              <a:spcBef>
                <a:spcPct val="0"/>
              </a:spcBef>
              <a:buFontTx/>
              <a:buNone/>
            </a:pPr>
            <a:endParaRPr lang="cs-CZ" altLang="cs-CZ" sz="2400" dirty="0"/>
          </a:p>
          <a:p>
            <a:pPr eaLnBrk="1" hangingPunct="1">
              <a:spcBef>
                <a:spcPct val="0"/>
              </a:spcBef>
              <a:buFontTx/>
              <a:buNone/>
            </a:pPr>
            <a:r>
              <a:rPr lang="cs-CZ" altLang="cs-CZ" sz="2400" dirty="0"/>
              <a:t>Žadatel v. Český statistický úřad</a:t>
            </a:r>
          </a:p>
        </p:txBody>
      </p:sp>
      <p:pic>
        <p:nvPicPr>
          <p:cNvPr id="98309" name="Picture 4" descr="sbirka_2004_s"/>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682625" y="1484313"/>
            <a:ext cx="1296988" cy="17049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cut/>
    <p:sndAc>
      <p:stSnd>
        <p:snd r:embed="rId2" name="arrow.wav"/>
      </p:stSnd>
    </p:sndAc>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206375" y="115888"/>
            <a:ext cx="8686800" cy="1143000"/>
          </a:xfrm>
        </p:spPr>
        <p:txBody>
          <a:bodyPr/>
          <a:lstStyle/>
          <a:p>
            <a:pPr eaLnBrk="1" hangingPunct="1"/>
            <a:r>
              <a:rPr lang="cs-CZ" altLang="cs-CZ" sz="3700" b="1" dirty="0" smtClean="0">
                <a:solidFill>
                  <a:srgbClr val="CC0000"/>
                </a:solidFill>
                <a:latin typeface="Arial" charset="0"/>
                <a:cs typeface="Arial" charset="0"/>
              </a:rPr>
              <a:t>Judikatura k ochraně osobních údajů</a:t>
            </a:r>
          </a:p>
        </p:txBody>
      </p:sp>
      <p:sp>
        <p:nvSpPr>
          <p:cNvPr id="98307" name="Rectangle 3"/>
          <p:cNvSpPr>
            <a:spLocks noGrp="1" noChangeArrowheads="1"/>
          </p:cNvSpPr>
          <p:nvPr>
            <p:ph sz="half" idx="1"/>
          </p:nvPr>
        </p:nvSpPr>
        <p:spPr>
          <a:xfrm>
            <a:off x="457200" y="3068960"/>
            <a:ext cx="8218488" cy="3455988"/>
          </a:xfrm>
        </p:spPr>
        <p:txBody>
          <a:bodyPr/>
          <a:lstStyle/>
          <a:p>
            <a:pPr marL="0" indent="0" eaLnBrk="1" hangingPunct="1">
              <a:buFontTx/>
              <a:buNone/>
            </a:pPr>
            <a:r>
              <a:rPr lang="cs-CZ" sz="2400" i="1" dirty="0" smtClean="0">
                <a:latin typeface="Arial" panose="020B0604020202020204" pitchFamily="34" charset="0"/>
                <a:cs typeface="Arial" panose="020B0604020202020204" pitchFamily="34" charset="0"/>
              </a:rPr>
              <a:t>Ochrana </a:t>
            </a:r>
            <a:r>
              <a:rPr lang="cs-CZ" sz="2400" i="1" dirty="0">
                <a:latin typeface="Arial" panose="020B0604020202020204" pitchFamily="34" charset="0"/>
                <a:cs typeface="Arial" panose="020B0604020202020204" pitchFamily="34" charset="0"/>
              </a:rPr>
              <a:t>osobnosti se vztahuje na veškerou elektronickou poštu nacházející se v e-mailové schránce fyzické osoby označené jejím jménem, a to bez ohledu na to, že schránka byla zřízena povinným subjektem a k plnění pracovních úkolů. E-mailová schránka obecně nemůže být otevřena a její obsah zkoumán bez souhlasu dotčené osoby, ledaže by pro to byly zvláštní důvody vyplývající z </a:t>
            </a:r>
            <a:r>
              <a:rPr lang="cs-CZ" sz="2400" i="1" dirty="0" smtClean="0">
                <a:latin typeface="Arial" panose="020B0604020202020204" pitchFamily="34" charset="0"/>
                <a:cs typeface="Arial" panose="020B0604020202020204" pitchFamily="34" charset="0"/>
              </a:rPr>
              <a:t>poměření proporcionality.</a:t>
            </a:r>
            <a:endParaRPr lang="cs-CZ" altLang="cs-CZ" sz="2400" i="1" dirty="0" smtClean="0">
              <a:latin typeface="Arial" panose="020B0604020202020204" pitchFamily="34" charset="0"/>
              <a:cs typeface="Arial" panose="020B0604020202020204" pitchFamily="34" charset="0"/>
            </a:endParaRPr>
          </a:p>
        </p:txBody>
      </p:sp>
      <p:sp>
        <p:nvSpPr>
          <p:cNvPr id="98308" name="Rectangle 5"/>
          <p:cNvSpPr>
            <a:spLocks noChangeArrowheads="1"/>
          </p:cNvSpPr>
          <p:nvPr/>
        </p:nvSpPr>
        <p:spPr bwMode="auto">
          <a:xfrm>
            <a:off x="467544" y="1484784"/>
            <a:ext cx="8209161" cy="1354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eaLnBrk="0" hangingPunct="0">
              <a:spcBef>
                <a:spcPct val="20000"/>
              </a:spcBef>
              <a:buChar char="•"/>
              <a:defRPr sz="3200">
                <a:solidFill>
                  <a:schemeClr val="tx1"/>
                </a:solidFill>
                <a:latin typeface="Arial Unicode MS" pitchFamily="34" charset="-128"/>
              </a:defRPr>
            </a:lvl1pPr>
            <a:lvl2pPr marL="742950" indent="-285750" algn="l" eaLnBrk="0" hangingPunct="0">
              <a:spcBef>
                <a:spcPct val="20000"/>
              </a:spcBef>
              <a:buChar char="–"/>
              <a:defRPr sz="2800">
                <a:solidFill>
                  <a:schemeClr val="tx1"/>
                </a:solidFill>
                <a:latin typeface="Arial Unicode MS" pitchFamily="34" charset="-128"/>
              </a:defRPr>
            </a:lvl2pPr>
            <a:lvl3pPr marL="1143000" indent="-228600" algn="l" eaLnBrk="0" hangingPunct="0">
              <a:spcBef>
                <a:spcPct val="20000"/>
              </a:spcBef>
              <a:buChar char="•"/>
              <a:defRPr sz="2400">
                <a:solidFill>
                  <a:schemeClr val="tx1"/>
                </a:solidFill>
                <a:latin typeface="Arial Unicode MS" pitchFamily="34" charset="-128"/>
              </a:defRPr>
            </a:lvl3pPr>
            <a:lvl4pPr marL="1600200" indent="-228600" algn="l" eaLnBrk="0" hangingPunct="0">
              <a:spcBef>
                <a:spcPct val="20000"/>
              </a:spcBef>
              <a:buChar char="–"/>
              <a:defRPr sz="2000">
                <a:solidFill>
                  <a:schemeClr val="tx1"/>
                </a:solidFill>
                <a:latin typeface="Arial Unicode MS" pitchFamily="34" charset="-128"/>
              </a:defRPr>
            </a:lvl4pPr>
            <a:lvl5pPr marL="2057400" indent="-228600" algn="l" eaLnBrk="0" hangingPunct="0">
              <a:spcBef>
                <a:spcPct val="20000"/>
              </a:spcBef>
              <a:buChar char="»"/>
              <a:defRPr sz="2000">
                <a:solidFill>
                  <a:schemeClr val="tx1"/>
                </a:solidFill>
                <a:latin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Arial Unicode MS" pitchFamily="34" charset="-128"/>
              </a:defRPr>
            </a:lvl9pPr>
          </a:lstStyle>
          <a:p>
            <a:pPr eaLnBrk="1" hangingPunct="1">
              <a:spcBef>
                <a:spcPct val="0"/>
              </a:spcBef>
              <a:buFontTx/>
              <a:buNone/>
            </a:pPr>
            <a:r>
              <a:rPr lang="cs-CZ" altLang="cs-CZ" sz="2400" b="1" dirty="0">
                <a:solidFill>
                  <a:srgbClr val="FFFF00"/>
                </a:solidFill>
                <a:latin typeface="Arial" panose="020B0604020202020204" pitchFamily="34" charset="0"/>
                <a:cs typeface="Arial" panose="020B0604020202020204" pitchFamily="34" charset="0"/>
              </a:rPr>
              <a:t>Rozsudek NSS z </a:t>
            </a:r>
            <a:r>
              <a:rPr lang="cs-CZ" altLang="cs-CZ" sz="2400" b="1" dirty="0" smtClean="0">
                <a:solidFill>
                  <a:srgbClr val="FFFF00"/>
                </a:solidFill>
                <a:latin typeface="Arial" panose="020B0604020202020204" pitchFamily="34" charset="0"/>
                <a:cs typeface="Arial" panose="020B0604020202020204" pitchFamily="34" charset="0"/>
              </a:rPr>
              <a:t>30. 5. 2013, 4 As 50/2012</a:t>
            </a:r>
            <a:endParaRPr lang="cs-CZ" altLang="cs-CZ" sz="2400" b="1" dirty="0">
              <a:solidFill>
                <a:srgbClr val="FFFF00"/>
              </a:solidFill>
              <a:latin typeface="Arial" panose="020B0604020202020204" pitchFamily="34" charset="0"/>
              <a:cs typeface="Arial" panose="020B0604020202020204" pitchFamily="34" charset="0"/>
            </a:endParaRPr>
          </a:p>
          <a:p>
            <a:pPr eaLnBrk="1" hangingPunct="1">
              <a:spcBef>
                <a:spcPts val="1200"/>
              </a:spcBef>
              <a:buFontTx/>
              <a:buNone/>
            </a:pPr>
            <a:r>
              <a:rPr lang="cs-CZ" altLang="cs-CZ" sz="2400" dirty="0" smtClean="0">
                <a:latin typeface="Arial" panose="020B0604020202020204" pitchFamily="34" charset="0"/>
                <a:cs typeface="Arial" panose="020B0604020202020204" pitchFamily="34" charset="0"/>
              </a:rPr>
              <a:t>Žadatel </a:t>
            </a:r>
            <a:r>
              <a:rPr lang="cs-CZ" altLang="cs-CZ" sz="2400" dirty="0">
                <a:latin typeface="Arial" panose="020B0604020202020204" pitchFamily="34" charset="0"/>
                <a:cs typeface="Arial" panose="020B0604020202020204" pitchFamily="34" charset="0"/>
              </a:rPr>
              <a:t>v. </a:t>
            </a:r>
            <a:r>
              <a:rPr lang="cs-CZ" altLang="cs-CZ" sz="2400" dirty="0" smtClean="0">
                <a:latin typeface="Arial" panose="020B0604020202020204" pitchFamily="34" charset="0"/>
                <a:cs typeface="Arial" panose="020B0604020202020204" pitchFamily="34" charset="0"/>
              </a:rPr>
              <a:t>MV ČR o poskytnutí veškeré e-mailové komunikace hejtmana Jihomoravského kraje</a:t>
            </a:r>
            <a:endParaRPr lang="cs-CZ" altLang="cs-CZ"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95440612"/>
      </p:ext>
    </p:extLst>
  </p:cSld>
  <p:clrMapOvr>
    <a:masterClrMapping/>
  </p:clrMapOvr>
  <p:transition spd="med">
    <p:cut/>
    <p:sndAc>
      <p:stSnd>
        <p:snd r:embed="rId2" name="arrow.wav"/>
      </p:stSnd>
    </p:sndAc>
  </p:transition>
  <p:timing>
    <p:tnLst>
      <p:par>
        <p:cTn id="1" dur="indefinite" restart="never" nodeType="tmRoot"/>
      </p:par>
    </p:tnLst>
  </p:timing>
</p:sld>
</file>

<file path=ppt/theme/theme1.xml><?xml version="1.0" encoding="utf-8"?>
<a:theme xmlns:a="http://schemas.openxmlformats.org/drawingml/2006/main" name="Výchozí návrh">
  <a:themeElements>
    <a:clrScheme name="Výchozí návrh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fontScheme name="Výchozí návrh">
      <a:majorFont>
        <a:latin typeface="Arial Unicode MS"/>
        <a:ea typeface=""/>
        <a:cs typeface=""/>
      </a:majorFont>
      <a:minorFont>
        <a:latin typeface="Arial Unicode MS"/>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cs-CZ" sz="3000" b="0" i="0" u="none" strike="noStrike" cap="none" normalizeH="0" baseline="0" smtClean="0">
            <a:ln>
              <a:noFill/>
            </a:ln>
            <a:solidFill>
              <a:srgbClr val="A50021"/>
            </a:solidFill>
            <a:effectLst>
              <a:outerShdw blurRad="38100" dist="38100" dir="2700000" algn="tl">
                <a:srgbClr val="000000">
                  <a:alpha val="43137"/>
                </a:srgbClr>
              </a:outerShdw>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cs-CZ" sz="3000" b="0" i="0" u="none" strike="noStrike" cap="none" normalizeH="0" baseline="0" smtClean="0">
            <a:ln>
              <a:noFill/>
            </a:ln>
            <a:solidFill>
              <a:srgbClr val="A50021"/>
            </a:solidFill>
            <a:effectLst>
              <a:outerShdw blurRad="38100" dist="38100" dir="2700000" algn="tl">
                <a:srgbClr val="000000">
                  <a:alpha val="43137"/>
                </a:srgbClr>
              </a:outerShdw>
            </a:effectLst>
            <a:latin typeface="Arial" charset="0"/>
          </a:defRPr>
        </a:defPPr>
      </a:lstStyle>
    </a:lnDef>
  </a:objectDefaults>
  <a:extraClrSchemeLst>
    <a:extraClrScheme>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ýchozí návrh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ýchozí návrh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ýchozí návrh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ýchozí návrh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ýchozí návrh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ýchozí návrh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ýchozí návrh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ýchozí návrh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ýchozí návrh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ýchozí návrh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ýchozí návrh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Váhy">
  <a:themeElements>
    <a:clrScheme name="Váhy 5">
      <a:dk1>
        <a:srgbClr val="003366"/>
      </a:dk1>
      <a:lt1>
        <a:srgbClr val="FFFFFF"/>
      </a:lt1>
      <a:dk2>
        <a:srgbClr val="2B5481"/>
      </a:dk2>
      <a:lt2>
        <a:srgbClr val="E5FFFF"/>
      </a:lt2>
      <a:accent1>
        <a:srgbClr val="336699"/>
      </a:accent1>
      <a:accent2>
        <a:srgbClr val="00B000"/>
      </a:accent2>
      <a:accent3>
        <a:srgbClr val="ACB3C1"/>
      </a:accent3>
      <a:accent4>
        <a:srgbClr val="DADADA"/>
      </a:accent4>
      <a:accent5>
        <a:srgbClr val="ADB8CA"/>
      </a:accent5>
      <a:accent6>
        <a:srgbClr val="009F00"/>
      </a:accent6>
      <a:hlink>
        <a:srgbClr val="00CCFF"/>
      </a:hlink>
      <a:folHlink>
        <a:srgbClr val="B5FFFB"/>
      </a:folHlink>
    </a:clrScheme>
    <a:fontScheme name="Váhy">
      <a:majorFont>
        <a:latin typeface="Arial Unicode MS"/>
        <a:ea typeface=""/>
        <a:cs typeface=""/>
      </a:majorFont>
      <a:minorFont>
        <a:latin typeface="Arial Unicode MS"/>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cs-CZ" sz="3000" b="0" i="0" u="none" strike="noStrike" cap="none" normalizeH="0" baseline="0" smtClean="0">
            <a:ln>
              <a:noFill/>
            </a:ln>
            <a:solidFill>
              <a:srgbClr val="A50021"/>
            </a:solidFill>
            <a:effectLst>
              <a:outerShdw blurRad="38100" dist="38100" dir="2700000" algn="tl">
                <a:srgbClr val="000000">
                  <a:alpha val="43137"/>
                </a:srgbClr>
              </a:outerShdw>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cs-CZ" sz="3000" b="0" i="0" u="none" strike="noStrike" cap="none" normalizeH="0" baseline="0" smtClean="0">
            <a:ln>
              <a:noFill/>
            </a:ln>
            <a:solidFill>
              <a:srgbClr val="A50021"/>
            </a:solidFill>
            <a:effectLst>
              <a:outerShdw blurRad="38100" dist="38100" dir="2700000" algn="tl">
                <a:srgbClr val="000000">
                  <a:alpha val="43137"/>
                </a:srgbClr>
              </a:outerShdw>
            </a:effectLst>
            <a:latin typeface="Arial" charset="0"/>
          </a:defRPr>
        </a:defPPr>
      </a:lstStyle>
    </a:lnDef>
  </a:objectDefaults>
  <a:extraClrSchemeLst>
    <a:extraClrScheme>
      <a:clrScheme name="Váhy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clrMap bg1="dk2" tx1="lt1" bg2="dk1" tx2="lt2" accent1="accent1" accent2="accent2" accent3="accent3" accent4="accent4" accent5="accent5" accent6="accent6" hlink="hlink" folHlink="folHlink"/>
    </a:extraClrScheme>
    <a:extraClrScheme>
      <a:clrScheme name="Váhy 2">
        <a:dk1>
          <a:srgbClr val="660000"/>
        </a:dk1>
        <a:lt1>
          <a:srgbClr val="FFFFFF"/>
        </a:lt1>
        <a:dk2>
          <a:srgbClr val="800000"/>
        </a:dk2>
        <a:lt2>
          <a:srgbClr val="FFFFCC"/>
        </a:lt2>
        <a:accent1>
          <a:srgbClr val="CC6600"/>
        </a:accent1>
        <a:accent2>
          <a:srgbClr val="BE7960"/>
        </a:accent2>
        <a:accent3>
          <a:srgbClr val="C0AAAA"/>
        </a:accent3>
        <a:accent4>
          <a:srgbClr val="DADADA"/>
        </a:accent4>
        <a:accent5>
          <a:srgbClr val="E2B8AA"/>
        </a:accent5>
        <a:accent6>
          <a:srgbClr val="AC6D56"/>
        </a:accent6>
        <a:hlink>
          <a:srgbClr val="FFFF99"/>
        </a:hlink>
        <a:folHlink>
          <a:srgbClr val="E5B325"/>
        </a:folHlink>
      </a:clrScheme>
      <a:clrMap bg1="dk2" tx1="lt1" bg2="dk1" tx2="lt2" accent1="accent1" accent2="accent2" accent3="accent3" accent4="accent4" accent5="accent5" accent6="accent6" hlink="hlink" folHlink="folHlink"/>
    </a:extraClrScheme>
    <a:extraClrScheme>
      <a:clrScheme name="Váhy 3">
        <a:dk1>
          <a:srgbClr val="003300"/>
        </a:dk1>
        <a:lt1>
          <a:srgbClr val="FFFFFF"/>
        </a:lt1>
        <a:dk2>
          <a:srgbClr val="4D6A2A"/>
        </a:dk2>
        <a:lt2>
          <a:srgbClr val="CCFF99"/>
        </a:lt2>
        <a:accent1>
          <a:srgbClr val="2EB62E"/>
        </a:accent1>
        <a:accent2>
          <a:srgbClr val="527C3A"/>
        </a:accent2>
        <a:accent3>
          <a:srgbClr val="B2B9AC"/>
        </a:accent3>
        <a:accent4>
          <a:srgbClr val="DADADA"/>
        </a:accent4>
        <a:accent5>
          <a:srgbClr val="ADD7AD"/>
        </a:accent5>
        <a:accent6>
          <a:srgbClr val="497034"/>
        </a:accent6>
        <a:hlink>
          <a:srgbClr val="DDD800"/>
        </a:hlink>
        <a:folHlink>
          <a:srgbClr val="009999"/>
        </a:folHlink>
      </a:clrScheme>
      <a:clrMap bg1="dk2" tx1="lt1" bg2="dk1" tx2="lt2" accent1="accent1" accent2="accent2" accent3="accent3" accent4="accent4" accent5="accent5" accent6="accent6" hlink="hlink" folHlink="folHlink"/>
    </a:extraClrScheme>
    <a:extraClrScheme>
      <a:clrScheme name="Váhy 4">
        <a:dk1>
          <a:srgbClr val="005A58"/>
        </a:dk1>
        <a:lt1>
          <a:srgbClr val="FFFFFF"/>
        </a:lt1>
        <a:dk2>
          <a:srgbClr val="00716E"/>
        </a:dk2>
        <a:lt2>
          <a:srgbClr val="FFFF99"/>
        </a:lt2>
        <a:accent1>
          <a:srgbClr val="2DB3B0"/>
        </a:accent1>
        <a:accent2>
          <a:srgbClr val="6D6FC7"/>
        </a:accent2>
        <a:accent3>
          <a:srgbClr val="AABBBA"/>
        </a:accent3>
        <a:accent4>
          <a:srgbClr val="DADADA"/>
        </a:accent4>
        <a:accent5>
          <a:srgbClr val="ADD6D4"/>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áhy 5">
        <a:dk1>
          <a:srgbClr val="003366"/>
        </a:dk1>
        <a:lt1>
          <a:srgbClr val="FFFFFF"/>
        </a:lt1>
        <a:dk2>
          <a:srgbClr val="2B5481"/>
        </a:dk2>
        <a:lt2>
          <a:srgbClr val="E5FFFF"/>
        </a:lt2>
        <a:accent1>
          <a:srgbClr val="336699"/>
        </a:accent1>
        <a:accent2>
          <a:srgbClr val="00B000"/>
        </a:accent2>
        <a:accent3>
          <a:srgbClr val="ACB3C1"/>
        </a:accent3>
        <a:accent4>
          <a:srgbClr val="DADADA"/>
        </a:accent4>
        <a:accent5>
          <a:srgbClr val="ADB8CA"/>
        </a:accent5>
        <a:accent6>
          <a:srgbClr val="009F00"/>
        </a:accent6>
        <a:hlink>
          <a:srgbClr val="00CCFF"/>
        </a:hlink>
        <a:folHlink>
          <a:srgbClr val="B5FFFB"/>
        </a:folHlink>
      </a:clrScheme>
      <a:clrMap bg1="dk2" tx1="lt1" bg2="dk1" tx2="lt2" accent1="accent1" accent2="accent2" accent3="accent3" accent4="accent4" accent5="accent5" accent6="accent6" hlink="hlink" folHlink="folHlink"/>
    </a:extraClrScheme>
    <a:extraClrScheme>
      <a:clrScheme name="Váhy 6">
        <a:dk1>
          <a:srgbClr val="2F2D25"/>
        </a:dk1>
        <a:lt1>
          <a:srgbClr val="FFFFFF"/>
        </a:lt1>
        <a:dk2>
          <a:srgbClr val="656151"/>
        </a:dk2>
        <a:lt2>
          <a:srgbClr val="FFFFCC"/>
        </a:lt2>
        <a:accent1>
          <a:srgbClr val="818173"/>
        </a:accent1>
        <a:accent2>
          <a:srgbClr val="809EA8"/>
        </a:accent2>
        <a:accent3>
          <a:srgbClr val="B8B7B3"/>
        </a:accent3>
        <a:accent4>
          <a:srgbClr val="DADADA"/>
        </a:accent4>
        <a:accent5>
          <a:srgbClr val="C1C1BC"/>
        </a:accent5>
        <a:accent6>
          <a:srgbClr val="738F98"/>
        </a:accent6>
        <a:hlink>
          <a:srgbClr val="E2C86A"/>
        </a:hlink>
        <a:folHlink>
          <a:srgbClr val="B7B6A3"/>
        </a:folHlink>
      </a:clrScheme>
      <a:clrMap bg1="dk2" tx1="lt1" bg2="dk1" tx2="lt2" accent1="accent1" accent2="accent2" accent3="accent3" accent4="accent4" accent5="accent5" accent6="accent6" hlink="hlink" folHlink="folHlink"/>
    </a:extraClrScheme>
    <a:extraClrScheme>
      <a:clrScheme name="Váhy 7">
        <a:dk1>
          <a:srgbClr val="B4AF80"/>
        </a:dk1>
        <a:lt1>
          <a:srgbClr val="FFFFFF"/>
        </a:lt1>
        <a:dk2>
          <a:srgbClr val="C8C6A2"/>
        </a:dk2>
        <a:lt2>
          <a:srgbClr val="827F4C"/>
        </a:lt2>
        <a:accent1>
          <a:srgbClr val="7C784E"/>
        </a:accent1>
        <a:accent2>
          <a:srgbClr val="A2A4AC"/>
        </a:accent2>
        <a:accent3>
          <a:srgbClr val="E0DFCE"/>
        </a:accent3>
        <a:accent4>
          <a:srgbClr val="DADADA"/>
        </a:accent4>
        <a:accent5>
          <a:srgbClr val="BFBEB2"/>
        </a:accent5>
        <a:accent6>
          <a:srgbClr val="92949B"/>
        </a:accent6>
        <a:hlink>
          <a:srgbClr val="33CCCC"/>
        </a:hlink>
        <a:folHlink>
          <a:srgbClr val="009999"/>
        </a:folHlink>
      </a:clrScheme>
      <a:clrMap bg1="dk2" tx1="lt1" bg2="dk1" tx2="lt2" accent1="accent1" accent2="accent2" accent3="accent3" accent4="accent4" accent5="accent5" accent6="accent6" hlink="hlink" folHlink="folHlink"/>
    </a:extraClrScheme>
    <a:extraClrScheme>
      <a:clrScheme name="Váhy 8">
        <a:dk1>
          <a:srgbClr val="000000"/>
        </a:dk1>
        <a:lt1>
          <a:srgbClr val="DDDDDD"/>
        </a:lt1>
        <a:dk2>
          <a:srgbClr val="000000"/>
        </a:dk2>
        <a:lt2>
          <a:srgbClr val="B8B7D1"/>
        </a:lt2>
        <a:accent1>
          <a:srgbClr val="F1F0F4"/>
        </a:accent1>
        <a:accent2>
          <a:srgbClr val="C1BCFC"/>
        </a:accent2>
        <a:accent3>
          <a:srgbClr val="EBEBEB"/>
        </a:accent3>
        <a:accent4>
          <a:srgbClr val="000000"/>
        </a:accent4>
        <a:accent5>
          <a:srgbClr val="F7F6F8"/>
        </a:accent5>
        <a:accent6>
          <a:srgbClr val="AFAAE4"/>
        </a:accent6>
        <a:hlink>
          <a:srgbClr val="5454C6"/>
        </a:hlink>
        <a:folHlink>
          <a:srgbClr val="6A6F86"/>
        </a:folHlink>
      </a:clrScheme>
      <a:clrMap bg1="lt1" tx1="dk1" bg2="lt2" tx2="dk2" accent1="accent1" accent2="accent2" accent3="accent3" accent4="accent4" accent5="accent5" accent6="accent6" hlink="hlink" folHlink="folHlink"/>
    </a:extraClrScheme>
    <a:extraClrScheme>
      <a:clrScheme name="Váhy 9">
        <a:dk1>
          <a:srgbClr val="000000"/>
        </a:dk1>
        <a:lt1>
          <a:srgbClr val="FFFFFF"/>
        </a:lt1>
        <a:dk2>
          <a:srgbClr val="00A29E"/>
        </a:dk2>
        <a:lt2>
          <a:srgbClr val="CBCBCB"/>
        </a:lt2>
        <a:accent1>
          <a:srgbClr val="E5E5FF"/>
        </a:accent1>
        <a:accent2>
          <a:srgbClr val="79CD6B"/>
        </a:accent2>
        <a:accent3>
          <a:srgbClr val="FFFFFF"/>
        </a:accent3>
        <a:accent4>
          <a:srgbClr val="000000"/>
        </a:accent4>
        <a:accent5>
          <a:srgbClr val="F0F0FF"/>
        </a:accent5>
        <a:accent6>
          <a:srgbClr val="6DBA60"/>
        </a:accent6>
        <a:hlink>
          <a:srgbClr val="4477DE"/>
        </a:hlink>
        <a:folHlink>
          <a:srgbClr val="65498F"/>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Výchozí návrh">
  <a:themeElements>
    <a:clrScheme name="Výchozí návrh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fontScheme name="Výchozí návrh">
      <a:majorFont>
        <a:latin typeface="Arial Unicode MS"/>
        <a:ea typeface=""/>
        <a:cs typeface=""/>
      </a:majorFont>
      <a:minorFont>
        <a:latin typeface="Arial Unicode MS"/>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cs-CZ" sz="3000" b="0" i="0" u="none" strike="noStrike" cap="none" normalizeH="0" baseline="0" smtClean="0">
            <a:ln>
              <a:noFill/>
            </a:ln>
            <a:solidFill>
              <a:srgbClr val="A50021"/>
            </a:solidFill>
            <a:effectLst>
              <a:outerShdw blurRad="38100" dist="38100" dir="2700000" algn="tl">
                <a:srgbClr val="000000">
                  <a:alpha val="43137"/>
                </a:srgbClr>
              </a:outerShdw>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cs-CZ" sz="3000" b="0" i="0" u="none" strike="noStrike" cap="none" normalizeH="0" baseline="0" smtClean="0">
            <a:ln>
              <a:noFill/>
            </a:ln>
            <a:solidFill>
              <a:srgbClr val="A50021"/>
            </a:solidFill>
            <a:effectLst>
              <a:outerShdw blurRad="38100" dist="38100" dir="2700000" algn="tl">
                <a:srgbClr val="000000">
                  <a:alpha val="43137"/>
                </a:srgbClr>
              </a:outerShdw>
            </a:effectLst>
            <a:latin typeface="Arial" charset="0"/>
          </a:defRPr>
        </a:defPPr>
      </a:lstStyle>
    </a:lnDef>
  </a:objectDefaults>
  <a:extraClrSchemeLst>
    <a:extraClrScheme>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ýchozí návrh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ýchozí návrh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ýchozí návrh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ýchozí návrh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ýchozí návrh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ýchozí návrh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ýchozí návrh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ýchozí návrh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ýchozí návrh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ýchozí návrh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ýchozí návrh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Výchozí návrh">
  <a:themeElements>
    <a:clrScheme name="Výchozí návrh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fontScheme name="Výchozí návrh">
      <a:majorFont>
        <a:latin typeface="Arial Unicode MS"/>
        <a:ea typeface=""/>
        <a:cs typeface=""/>
      </a:majorFont>
      <a:minorFont>
        <a:latin typeface="Arial Unicode MS"/>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cs-CZ" sz="3000" b="0" i="0" u="none" strike="noStrike" cap="none" normalizeH="0" baseline="0" smtClean="0">
            <a:ln>
              <a:noFill/>
            </a:ln>
            <a:solidFill>
              <a:srgbClr val="A50021"/>
            </a:solidFill>
            <a:effectLst>
              <a:outerShdw blurRad="38100" dist="38100" dir="2700000" algn="tl">
                <a:srgbClr val="000000">
                  <a:alpha val="43137"/>
                </a:srgbClr>
              </a:outerShdw>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cs-CZ" sz="3000" b="0" i="0" u="none" strike="noStrike" cap="none" normalizeH="0" baseline="0" smtClean="0">
            <a:ln>
              <a:noFill/>
            </a:ln>
            <a:solidFill>
              <a:srgbClr val="A50021"/>
            </a:solidFill>
            <a:effectLst>
              <a:outerShdw blurRad="38100" dist="38100" dir="2700000" algn="tl">
                <a:srgbClr val="000000">
                  <a:alpha val="43137"/>
                </a:srgbClr>
              </a:outerShdw>
            </a:effectLst>
            <a:latin typeface="Arial" charset="0"/>
          </a:defRPr>
        </a:defPPr>
      </a:lstStyle>
    </a:lnDef>
  </a:objectDefaults>
  <a:extraClrSchemeLst>
    <a:extraClrScheme>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ýchozí návrh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ýchozí návrh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ýchozí návrh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ýchozí návrh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ýchozí návrh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ýchozí návrh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ýchozí návrh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ýchozí návrh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ýchozí návrh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ýchozí návrh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ýchozí návrh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Výchozí návrh">
  <a:themeElements>
    <a:clrScheme name="Výchozí návrh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fontScheme name="Výchozí návrh">
      <a:majorFont>
        <a:latin typeface="Arial Unicode MS"/>
        <a:ea typeface=""/>
        <a:cs typeface=""/>
      </a:majorFont>
      <a:minorFont>
        <a:latin typeface="Arial Unicode MS"/>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cs-CZ" sz="3000" b="0" i="0" u="none" strike="noStrike" cap="none" normalizeH="0" baseline="0" smtClean="0">
            <a:ln>
              <a:noFill/>
            </a:ln>
            <a:solidFill>
              <a:srgbClr val="A50021"/>
            </a:solidFill>
            <a:effectLst>
              <a:outerShdw blurRad="38100" dist="38100" dir="2700000" algn="tl">
                <a:srgbClr val="000000">
                  <a:alpha val="43137"/>
                </a:srgbClr>
              </a:outerShdw>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cs-CZ" sz="3000" b="0" i="0" u="none" strike="noStrike" cap="none" normalizeH="0" baseline="0" smtClean="0">
            <a:ln>
              <a:noFill/>
            </a:ln>
            <a:solidFill>
              <a:srgbClr val="A50021"/>
            </a:solidFill>
            <a:effectLst>
              <a:outerShdw blurRad="38100" dist="38100" dir="2700000" algn="tl">
                <a:srgbClr val="000000">
                  <a:alpha val="43137"/>
                </a:srgbClr>
              </a:outerShdw>
            </a:effectLst>
            <a:latin typeface="Arial" charset="0"/>
          </a:defRPr>
        </a:defPPr>
      </a:lstStyle>
    </a:lnDef>
  </a:objectDefaults>
  <a:extraClrSchemeLst>
    <a:extraClrScheme>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ýchozí návrh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ýchozí návrh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ýchozí návrh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ýchozí návrh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ýchozí návrh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ýchozí návrh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ýchozí návrh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ýchozí návrh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ýchozí návrh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ýchozí návrh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ýchozí návrh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182855</TotalTime>
  <Words>13304</Words>
  <Application>Microsoft Office PowerPoint</Application>
  <PresentationFormat>Předvádění na obrazovce (4:3)</PresentationFormat>
  <Paragraphs>1316</Paragraphs>
  <Slides>203</Slides>
  <Notes>0</Notes>
  <HiddenSlides>0</HiddenSlides>
  <MMClips>0</MMClips>
  <ScaleCrop>false</ScaleCrop>
  <HeadingPairs>
    <vt:vector size="4" baseType="variant">
      <vt:variant>
        <vt:lpstr>Motiv</vt:lpstr>
      </vt:variant>
      <vt:variant>
        <vt:i4>5</vt:i4>
      </vt:variant>
      <vt:variant>
        <vt:lpstr>Nadpisy snímků</vt:lpstr>
      </vt:variant>
      <vt:variant>
        <vt:i4>203</vt:i4>
      </vt:variant>
    </vt:vector>
  </HeadingPairs>
  <TitlesOfParts>
    <vt:vector size="208" baseType="lpstr">
      <vt:lpstr>Výchozí návrh</vt:lpstr>
      <vt:lpstr>Váhy</vt:lpstr>
      <vt:lpstr>1_Výchozí návrh</vt:lpstr>
      <vt:lpstr>2_Výchozí návrh</vt:lpstr>
      <vt:lpstr>3_Výchozí návrh</vt:lpstr>
      <vt:lpstr>Katedra správního práva a správní vědy PrF UK Mgr. František KORBEL, Ph.D.  Právo na informace Výklad zákona č. 106/1999 Sb., o svobodném přístupu k informacím     s judikaturou – podklad k semináři na ZS 2018, úterý 18.00-19.30 hod., 304</vt:lpstr>
      <vt:lpstr>I. ZÁSADY VÝCHODISKA, VÝKLAD  ústavní a mezinárodní základy judikaturní závěry vývoj právního odvětví</vt:lpstr>
      <vt:lpstr>Ústavní princip publicity správy Listina základních práv a svobod</vt:lpstr>
      <vt:lpstr>Mezinárodní záruky práva na informace</vt:lpstr>
      <vt:lpstr>Prezentace aplikace PowerPoint</vt:lpstr>
      <vt:lpstr>Judikatura ESLP ke svobodě projevu</vt:lpstr>
      <vt:lpstr>Ústavní princip ochrany informací</vt:lpstr>
      <vt:lpstr>Mezinárodní záruky ochrany informací </vt:lpstr>
      <vt:lpstr>Sporné oblasti</vt:lpstr>
      <vt:lpstr>Teorie vážení zájmů</vt:lpstr>
      <vt:lpstr>Teorie vážení zájmů</vt:lpstr>
      <vt:lpstr>Teorie vážení zájmů</vt:lpstr>
      <vt:lpstr>Teorie vážení zájmů</vt:lpstr>
      <vt:lpstr>Judikatura ESLP k teorii vážení zájmů</vt:lpstr>
      <vt:lpstr>Nález  I. ÚS 517/10 (členství soudců v KSČ)  Jestliže je informace součástí veřejné sféry, dopadá na ni základní právo na informace dle čl. 17 Listiny a čl. 10 Úmluvy.   Součástí veřejné sféry je to, co může být předmětem legitimního veřejného zájmu. V zásadě na všem, co může souviset s fungováním moci ve státě.  Profesionální sféra (a informace o ní) osob působících ve veřejném životě - i soudců - náleží do sféry veřejné, neboť může souviset s realizací soudní moci. </vt:lpstr>
      <vt:lpstr>Rozsudek SD EU z 16. 12. 2008, C-3/07 Rozsudek ESLP z 21. 7. 2015, č. 931/13 Satakunnan Markkinapörssi Oy a Satamedia Oy proti Finsku</vt:lpstr>
      <vt:lpstr>Test proporcionality v judikatuře</vt:lpstr>
      <vt:lpstr>Výkladové závěry</vt:lpstr>
      <vt:lpstr>Vývoj právní úpravy v ČR</vt:lpstr>
      <vt:lpstr>Informační zákony</vt:lpstr>
      <vt:lpstr>Novelizace InfZ do r. 2010</vt:lpstr>
      <vt:lpstr>Novelizace InfZ po r. 2010</vt:lpstr>
      <vt:lpstr>Bigdata a Opendata</vt:lpstr>
      <vt:lpstr>Další zvažované změny?</vt:lpstr>
      <vt:lpstr>II. ZÁKLADY PRÁVNÍ ÚPRAVY  oprávněné a povinné subjekty vztah k jiným zákonům základní pojmy a situace</vt:lpstr>
      <vt:lpstr>§ 1 – účel zákona</vt:lpstr>
      <vt:lpstr>§ 2 – Povinnost poskytovat informace</vt:lpstr>
      <vt:lpstr>Působnost povinného subjektu</vt:lpstr>
      <vt:lpstr>Neexistující informace</vt:lpstr>
      <vt:lpstr>Výkladová praxe MV ČR</vt:lpstr>
      <vt:lpstr>Dokazování negativních skutečností</vt:lpstr>
      <vt:lpstr>Zničení informací</vt:lpstr>
      <vt:lpstr>Státní orgány</vt:lpstr>
      <vt:lpstr>Judikatura ke státním orgánům</vt:lpstr>
      <vt:lpstr>ÚSC a jejich orgány</vt:lpstr>
      <vt:lpstr>Judikatura k samosprávným celkům</vt:lpstr>
      <vt:lpstr>Judikatura k samosprávným celkům</vt:lpstr>
      <vt:lpstr>Právo na informace zastupitelů</vt:lpstr>
      <vt:lpstr>Veřejné instituce</vt:lpstr>
      <vt:lpstr>Veřejné instituce</vt:lpstr>
      <vt:lpstr>Prezentace aplikace PowerPoint</vt:lpstr>
      <vt:lpstr>Zařazení pod instituci veřejnou / soukromou musí vyplývat z převahy znaků; kritéria:   1.vznik   2.zřizovatel   3.ovládání   4.dohled   5.účel  S.p. Letiště Praha byl zřízen státem, jeho orgány jsou vytvářeny státem, stát vykonává dohled nad jeho činností, a plní veřejný účel; založení kombinuje soukromoprávní postup dle ObchZ, leč obsahuje i schvalovací proces v rámci orgánů výkonné moci a celkově velkou míru ingerence státu. Výrazně převažují znaky svědčící o veřejné povaze, a proto se jedná o instituci veřejnou.</vt:lpstr>
      <vt:lpstr>Druhy veřejných institucí</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 2/3 – Vztah k jiným zákonům</vt:lpstr>
      <vt:lpstr>Rozhodnutí o žádosti</vt:lpstr>
      <vt:lpstr>Zákon o obcích (krajích, hl.m.Praze)</vt:lpstr>
      <vt:lpstr>Neveřejná jednání</vt:lpstr>
      <vt:lpstr>Judikatura k neveřejným jednáním</vt:lpstr>
      <vt:lpstr>InfZ a správní řád</vt:lpstr>
      <vt:lpstr>InfZ a správní řád</vt:lpstr>
      <vt:lpstr>Prezentace aplikace PowerPoint</vt:lpstr>
      <vt:lpstr>InfZ a správní řád</vt:lpstr>
      <vt:lpstr>Přístup dle InfZ       Nahlížení dle SpŘ</vt:lpstr>
      <vt:lpstr>Prezentace aplikace PowerPoint</vt:lpstr>
      <vt:lpstr>Žádost o „celý spis“</vt:lpstr>
      <vt:lpstr>InfZ a správní řád</vt:lpstr>
      <vt:lpstr>StavZ, InfZ a správní řád</vt:lpstr>
      <vt:lpstr>§ 2/4 Názory a nové informace</vt:lpstr>
      <vt:lpstr>§ 2 – Názory a nové informace</vt:lpstr>
      <vt:lpstr>§ 2 – Názory a nové informace</vt:lpstr>
      <vt:lpstr>Vytváření nových informací</vt:lpstr>
      <vt:lpstr>Prohlášení politických představitelů</vt:lpstr>
      <vt:lpstr>Judikatura k veřejným zakázkám</vt:lpstr>
      <vt:lpstr>(1) Žadatelem pro účel tohoto zákona je každá a) fyzická i  b) právnická osoba, která žádá o informaci. (žádost nemusí být odůvodněna!)  (2) Možností dálkového přístupu je přístup k informaci neomezeného okruhu žadatelů pomocí sítě nebo služby elektronických komunikací2).</vt:lpstr>
      <vt:lpstr>(3) Informace = jakýkoliv obsah nebo jeho část v jakékoliv podobě, zaznamenaný na jakémkoliv nosiči, tj. reálně existující.  (4) Informací podle tohoto zákona není počítačový program.   (5) Zveřejněná informace = informace, která může být vždy znovu vyhledána a získána, zejm. na Internetu.   (6) Doprovodná informace = informace, která úzce souvisí s požadovanou informací (například informace o její existenci, původu, počtu, důvodu odepření, době, po kterou důvod odepření trvá a kdy bude znovu přezkoumán, a dalších důležitých rysech). – viz § 12</vt:lpstr>
      <vt:lpstr>Judikatura k pojmu „informace“</vt:lpstr>
      <vt:lpstr>Poskytování smluv</vt:lpstr>
      <vt:lpstr>Judikatura k pojmu „informace“</vt:lpstr>
      <vt:lpstr>Doprovodná informace</vt:lpstr>
      <vt:lpstr>(7) Strojově čitelný formát = umožňuje programovému vybavení snadno nalézt, rozpoznat a získat konkrétní informace z datového souboru, včetně jednotlivých údajů a jejich vnitřní struktury.         (viz CHAPS, zneužití dominantního postavení, pokuta ÚOHS 2,2 mil. Kč)  (8) Otevřený formát = nezávislý na konkrétním technickém a programovém vybavení zpřístupněný veřejnosti bez omezení.  (10) Metadata = data popisující souvislosti, obsah a strukturu zaznamenaných informací a jejich správu v průběhu času.  (11) Otevřená data = informace zveřejňované způsobem umožňujícím dálkový přístup v otevřeném a strojově čitelném formátu, jejichž způsob ani účel následného využití není omezen a které jsou evidovány v národním katalogu otevřených dat. </vt:lpstr>
      <vt:lpstr>§ 4 – Způsoby poskytování informací</vt:lpstr>
      <vt:lpstr>Poskytování informací mezi orgány</vt:lpstr>
      <vt:lpstr>§ 4a/1 Forma poskytování informací</vt:lpstr>
      <vt:lpstr>§ 4a/2,3 Způsob poskytování informací</vt:lpstr>
      <vt:lpstr>§ 4b Poskytování informací zveřejněním</vt:lpstr>
      <vt:lpstr>Národní katalog otevřených dat</vt:lpstr>
      <vt:lpstr>Vztah zveřejňování a žádosti</vt:lpstr>
      <vt:lpstr>Vztah zveřejňování a žádosti</vt:lpstr>
      <vt:lpstr>§ 5 – Zveřejňování informací</vt:lpstr>
      <vt:lpstr>§ 5 – Zveřejňování informací</vt:lpstr>
      <vt:lpstr>§ 6 – Odkaz na zveřejněnou informaci</vt:lpstr>
      <vt:lpstr>III. PRÁVO NA INFORMACE HMOTNÉ  utajované informace osobní údaje obchodní tajemství majetkové údaje výlučně vnitřní a nové informace aj.</vt:lpstr>
      <vt:lpstr>§ 7 – Ochrana utajovaných informací</vt:lpstr>
      <vt:lpstr>Ochrana (ne)utajovaných informací?</vt:lpstr>
      <vt:lpstr>Ochrana zvláštních skutečností</vt:lpstr>
      <vt:lpstr>§ 8a – Ochrana osobních údajů</vt:lpstr>
      <vt:lpstr>Vztah ochrany osobnosti a ochrany osobních údajů</vt:lpstr>
      <vt:lpstr>Definice osobních údajů</vt:lpstr>
      <vt:lpstr>Judikatura k ochraně osobních údajů</vt:lpstr>
      <vt:lpstr>Osobní údaje a právnické osoby</vt:lpstr>
      <vt:lpstr>Judikatura k ochraně osobních údajů</vt:lpstr>
      <vt:lpstr>Judikatura k ochraně osobních údajů</vt:lpstr>
      <vt:lpstr>Výjimky z ochrany osobních údajů</vt:lpstr>
      <vt:lpstr>(Nové) občanskoprávní licence </vt:lpstr>
      <vt:lpstr>Nález I. ÚS 453/03  (Ivan Brezina vers. Miloš Zeman)</vt:lpstr>
      <vt:lpstr>Doktrína veřejně známé osoby</vt:lpstr>
      <vt:lpstr>Dělení veřejně známých osob</vt:lpstr>
      <vt:lpstr>Dělení veřejně známých osob</vt:lpstr>
      <vt:lpstr>Kritéria (ne)oprávněnost zásahu</vt:lpstr>
      <vt:lpstr>Licence dle ZOOÚ</vt:lpstr>
      <vt:lpstr>Judikatura k ochraně osobních údajů</vt:lpstr>
      <vt:lpstr>Proporcionalita zásahů</vt:lpstr>
      <vt:lpstr>Zveřejněné osobní údaje profesionálů</vt:lpstr>
      <vt:lpstr>§ 8b – Příjemci veřejných prostředků</vt:lpstr>
      <vt:lpstr>Starší judikatura k otázkám platu</vt:lpstr>
      <vt:lpstr>Nová judikatura k otázkám platu</vt:lpstr>
      <vt:lpstr>Nová judikatura k otázkám platu</vt:lpstr>
      <vt:lpstr>RS NSS z 22.10.2014, 8 As 55/2012</vt:lpstr>
      <vt:lpstr>RS NSS z 22.10.2014, 8 As 55/2012</vt:lpstr>
      <vt:lpstr>Změna IV. ÚS 1378/16 z 1.11.2017</vt:lpstr>
      <vt:lpstr>§ 9 – Ochrana obchodního tajemství</vt:lpstr>
      <vt:lpstr>Definiční znaky obchodního tajemství</vt:lpstr>
      <vt:lpstr>Judikatura k obchodnímu tajemství</vt:lpstr>
      <vt:lpstr>Judikatura k obchodnímu tajemství</vt:lpstr>
      <vt:lpstr>Judikatura k informacím od 3. osob</vt:lpstr>
      <vt:lpstr>Průlom do obchodního tajemství</vt:lpstr>
      <vt:lpstr>Judikatura k obchodnímu tajemství</vt:lpstr>
      <vt:lpstr>Omezení ochrany obchodního tajemství</vt:lpstr>
      <vt:lpstr>Omezení ochrany obchodního tajemství</vt:lpstr>
      <vt:lpstr>Omezení ochrany obchodního tajemství</vt:lpstr>
      <vt:lpstr>Omezení ochrany obchodního tajemství</vt:lpstr>
      <vt:lpstr>Specifická úprava v § 122/2 ZVZ</vt:lpstr>
      <vt:lpstr>Omezení ochrany obchodního tajemství</vt:lpstr>
      <vt:lpstr>Ochrana bankovního tajemství</vt:lpstr>
      <vt:lpstr>§ 10 - Ochrana důvěrnosti majetkových poměrů</vt:lpstr>
      <vt:lpstr>Judikatura k § 10 – prominutí daně</vt:lpstr>
      <vt:lpstr>§ 11 – Další omezení práva na informace</vt:lpstr>
      <vt:lpstr>Judikatura k „interním informacím“</vt:lpstr>
      <vt:lpstr>Judikatura k „interním informacím“</vt:lpstr>
      <vt:lpstr>Judikatura k novým informacím</vt:lpstr>
      <vt:lpstr>Judikatura k novým informacím</vt:lpstr>
      <vt:lpstr>Příklady nových informací</vt:lpstr>
      <vt:lpstr>§ 11 – Další omezení práva na informace odst. 2 (obligatorní = neposkytne, tj. nesmí poskytnout)</vt:lpstr>
      <vt:lpstr>Judikatura k informacím od 3. osob</vt:lpstr>
      <vt:lpstr>Judikatura k informacím od 3. osob</vt:lpstr>
      <vt:lpstr>Judikatura k informacím od 3. osob</vt:lpstr>
      <vt:lpstr>Ochrana informací v § 218 ZZVZ</vt:lpstr>
      <vt:lpstr>Autorskoprávní ochrana</vt:lpstr>
      <vt:lpstr>Autorskoprávní ochrana</vt:lpstr>
      <vt:lpstr>§ 11 odst. 3 – Informace z kontroly</vt:lpstr>
      <vt:lpstr>§ 11 – Další omezení práva na informace odst. 4 – zvláštní agendy s omezením poskytování informací</vt:lpstr>
      <vt:lpstr>Informace o kybernetické bezpečnosti</vt:lpstr>
      <vt:lpstr>Informace o probíhajícím trestním řízení</vt:lpstr>
      <vt:lpstr>Poskytování rozsudků soudů</vt:lpstr>
      <vt:lpstr>Poskytování nepravomocných rozsudků</vt:lpstr>
      <vt:lpstr>§ 11/5 – Další omezení práva na inf.</vt:lpstr>
      <vt:lpstr>§ 11 – Další omezení práva na informace odst. 6 – poskytování informací o skončeném trestním řízení</vt:lpstr>
      <vt:lpstr>Informace státního zastupitelství</vt:lpstr>
      <vt:lpstr>IV. PRÁVO NA INFORMACE PROCESNÍ  žádost rozhodnutí opravné prostředky zpoplatnění</vt:lpstr>
      <vt:lpstr>§ 12 - Podmínky omezení</vt:lpstr>
      <vt:lpstr>Opakování žádosti</vt:lpstr>
      <vt:lpstr>§ 13 – Žádost o poskytnutí informace</vt:lpstr>
      <vt:lpstr>§ 14 – Náležitosti písemné žádosti</vt:lpstr>
      <vt:lpstr>Elektronické podání</vt:lpstr>
      <vt:lpstr>§ 14 odst. 5 – Vyřízení žádosti</vt:lpstr>
      <vt:lpstr>Přezkoumatelnost odložení žádosti</vt:lpstr>
      <vt:lpstr>Lhůta pro vyřízení žádosti</vt:lpstr>
      <vt:lpstr>§ 14 odst. 7 – Prodloužení lhůty</vt:lpstr>
      <vt:lpstr>§ 14a – licenční a podlicenční smlouvy</vt:lpstr>
      <vt:lpstr>§ 15 – Rozhodnutí o odmítnutí žádosti</vt:lpstr>
      <vt:lpstr>Rozhodnutí o částečném odepření</vt:lpstr>
      <vt:lpstr>Materiální charakter rozhodnutí</vt:lpstr>
      <vt:lpstr>Požadavky na odůvodnění rozhodnutí</vt:lpstr>
      <vt:lpstr>Rozhodnutí o částečném odepření</vt:lpstr>
      <vt:lpstr>§ 16 – Odvolání / rozklad</vt:lpstr>
      <vt:lpstr>§ 16/4 – Rozhodnutí soudu</vt:lpstr>
      <vt:lpstr>Požadavky na odůvodnění rozhodnutí</vt:lpstr>
      <vt:lpstr>Nařízení poskytnutí informace soudem</vt:lpstr>
      <vt:lpstr>Nařízení poskytnutí informace soudem</vt:lpstr>
      <vt:lpstr>§ 16a – Stížnost</vt:lpstr>
      <vt:lpstr>Orgán rozhodující o stížnosti</vt:lpstr>
      <vt:lpstr>Judikatura k ochraně proti nečinnosti</vt:lpstr>
      <vt:lpstr>Podmínky žaloby proti nečinnosti</vt:lpstr>
      <vt:lpstr>Výkon rozhodnutí / exekuce</vt:lpstr>
      <vt:lpstr>§ 17 – Rozsah hrazení nákladů</vt:lpstr>
      <vt:lpstr>Povinně zveřejňované informace</vt:lpstr>
      <vt:lpstr>Vztah k jiným zákonům</vt:lpstr>
      <vt:lpstr>§ 17 – Způsob hrazení nákladů</vt:lpstr>
      <vt:lpstr>Judikatura k hrazení nákladů</vt:lpstr>
      <vt:lpstr>Judikatura k hrazení nákladů</vt:lpstr>
      <vt:lpstr>Judikatura k hrazení nákladů</vt:lpstr>
      <vt:lpstr>Spory ve věcech hrazení nákladů</vt:lpstr>
      <vt:lpstr>Spory ve věcech hrazení nákladů</vt:lpstr>
      <vt:lpstr>Spory ve věcech hrazení nákladů</vt:lpstr>
      <vt:lpstr>Obstrukce v právu na informace</vt:lpstr>
      <vt:lpstr>Procesní obstrukce povinných subjektů</vt:lpstr>
      <vt:lpstr>Nařízení poskytnutí informace soudem</vt:lpstr>
      <vt:lpstr>Hmotné obstrukce povinných subjektů</vt:lpstr>
      <vt:lpstr>Obstrukce žadatelů o informace</vt:lpstr>
      <vt:lpstr>Soudní poplatek </vt:lpstr>
      <vt:lpstr>Soudní poplatek </vt:lpstr>
      <vt:lpstr>Náhrada nákladů chronického sudiče</vt:lpstr>
      <vt:lpstr>Paušální odepření informací</vt:lpstr>
      <vt:lpstr>Zákaz zneužití práva (§ 8 OZ)</vt:lpstr>
      <vt:lpstr>§ 18 – Výroční zpráva</vt:lpstr>
      <vt:lpstr>§ 19 – vztah k povinnosti mlčenlivosti</vt:lpstr>
    </vt:vector>
  </TitlesOfParts>
  <Company>MSp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Právo na informace ve veřejné správě  Výklad zákona č. 106/1999 Sb., o svobodném přístupu k informacím  a souvisejících právních předpisů</dc:title>
  <dc:creator>Frantisek Korbel</dc:creator>
  <cp:lastModifiedBy>Eva Preclikova</cp:lastModifiedBy>
  <cp:revision>1259</cp:revision>
  <cp:lastPrinted>2013-10-15T16:00:08Z</cp:lastPrinted>
  <dcterms:created xsi:type="dcterms:W3CDTF">2008-05-26T19:15:22Z</dcterms:created>
  <dcterms:modified xsi:type="dcterms:W3CDTF">2018-11-05T09:10:18Z</dcterms:modified>
</cp:coreProperties>
</file>