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3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9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3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4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5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6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7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28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29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4"/>
  </p:notesMasterIdLst>
  <p:sldIdLst>
    <p:sldId id="313" r:id="rId3"/>
    <p:sldId id="356" r:id="rId4"/>
    <p:sldId id="385" r:id="rId5"/>
    <p:sldId id="331" r:id="rId6"/>
    <p:sldId id="367" r:id="rId7"/>
    <p:sldId id="354" r:id="rId8"/>
    <p:sldId id="366" r:id="rId9"/>
    <p:sldId id="358" r:id="rId10"/>
    <p:sldId id="368" r:id="rId11"/>
    <p:sldId id="375" r:id="rId12"/>
    <p:sldId id="369" r:id="rId13"/>
    <p:sldId id="362" r:id="rId14"/>
    <p:sldId id="370" r:id="rId15"/>
    <p:sldId id="384" r:id="rId16"/>
    <p:sldId id="371" r:id="rId17"/>
    <p:sldId id="372" r:id="rId18"/>
    <p:sldId id="373" r:id="rId19"/>
    <p:sldId id="374" r:id="rId20"/>
    <p:sldId id="365" r:id="rId21"/>
    <p:sldId id="383" r:id="rId22"/>
    <p:sldId id="386" r:id="rId23"/>
    <p:sldId id="388" r:id="rId24"/>
    <p:sldId id="376" r:id="rId25"/>
    <p:sldId id="377" r:id="rId26"/>
    <p:sldId id="359" r:id="rId27"/>
    <p:sldId id="379" r:id="rId28"/>
    <p:sldId id="380" r:id="rId29"/>
    <p:sldId id="389" r:id="rId30"/>
    <p:sldId id="390" r:id="rId31"/>
    <p:sldId id="391" r:id="rId32"/>
    <p:sldId id="329" r:id="rId3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031"/>
    <a:srgbClr val="404040"/>
    <a:srgbClr val="254061"/>
    <a:srgbClr val="595959"/>
    <a:srgbClr val="006595"/>
    <a:srgbClr val="ADB0D8"/>
    <a:srgbClr val="5C6F7B"/>
    <a:srgbClr val="9AD7DB"/>
    <a:srgbClr val="B23427"/>
    <a:srgbClr val="A19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33CF1-DC28-4990-9BFF-1F3B5F78E334}" v="5" dt="2018-10-29T05:33:11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33"/>
    <p:restoredTop sz="93220" autoAdjust="0"/>
  </p:normalViewPr>
  <p:slideViewPr>
    <p:cSldViewPr snapToGrid="0" snapToObjects="1">
      <p:cViewPr varScale="1">
        <p:scale>
          <a:sx n="88" d="100"/>
          <a:sy n="88" d="100"/>
        </p:scale>
        <p:origin x="-27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327043376071132"/>
          <c:w val="1"/>
          <c:h val="0.77507786937194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Príjmy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38100">
              <a:solidFill>
                <a:schemeClr val="bg1">
                  <a:lumMod val="50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6E-426A-94C2-F580DD0945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33-49F6-8F04-2CA338F981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38100"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33-49F6-8F04-2CA338F981DB}"/>
              </c:ext>
            </c:extLst>
          </c:dPt>
          <c:dLbls>
            <c:dLbl>
              <c:idx val="0"/>
              <c:layout>
                <c:manualLayout>
                  <c:x val="6.1510286691850999E-3"/>
                  <c:y val="1.66454421307345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2,35 mld. 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490979275041477"/>
                      <c:h val="7.71076230383174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6E-426A-94C2-F580DD0945E1}"/>
                </c:ext>
              </c:extLst>
            </c:dLbl>
            <c:dLbl>
              <c:idx val="1"/>
              <c:layout>
                <c:manualLayout>
                  <c:x val="0"/>
                  <c:y val="6.8915750776236467E-3"/>
                </c:manualLayout>
              </c:layout>
              <c:tx>
                <c:rich>
                  <a:bodyPr/>
                  <a:lstStyle/>
                  <a:p>
                    <a:fld id="{FAB19436-9578-4CDC-907F-777E77A6D69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mld. EUR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F33-49F6-8F04-2CA338F981DB}"/>
                </c:ext>
              </c:extLst>
            </c:dLbl>
            <c:dLbl>
              <c:idx val="2"/>
              <c:layout>
                <c:manualLayout>
                  <c:x val="9.7222232854574878E-3"/>
                  <c:y val="-2.21040282797236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5C00107-AA6B-4254-8572-9505FEDA929B}" type="VALUE">
                      <a:rPr lang="en-US" smtClean="0"/>
                      <a:pPr>
                        <a:defRPr sz="1200" b="1" i="0" u="none" strike="noStrike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 mld. EUR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05556824754683"/>
                      <c:h val="5.37022737180861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33-49F6-8F04-2CA338F981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Spotrebné dane</c:v>
                </c:pt>
                <c:pt idx="1">
                  <c:v>Daň z príjmov PO</c:v>
                </c:pt>
                <c:pt idx="2">
                  <c:v>DPH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2.34</c:v>
                </c:pt>
                <c:pt idx="1">
                  <c:v>2.72</c:v>
                </c:pt>
                <c:pt idx="2">
                  <c:v>6.08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E-426A-94C2-F580DD0945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590016"/>
        <c:axId val="21591552"/>
      </c:barChart>
      <c:catAx>
        <c:axId val="215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21591552"/>
        <c:crosses val="autoZero"/>
        <c:auto val="1"/>
        <c:lblAlgn val="ctr"/>
        <c:lblOffset val="100"/>
        <c:noMultiLvlLbl val="0"/>
      </c:catAx>
      <c:valAx>
        <c:axId val="2159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90016"/>
        <c:crosses val="autoZero"/>
        <c:crossBetween val="between"/>
      </c:valAx>
      <c:sp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508085248040818"/>
          <c:y val="0.23925468194014168"/>
          <c:w val="0.36983818567784182"/>
          <c:h val="5.3218399348499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pattFill prst="pct5">
      <a:fgClr>
        <a:schemeClr val="accent1">
          <a:lumMod val="40000"/>
          <a:lumOff val="60000"/>
        </a:schemeClr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sk-SK"/>
        </a:p>
      </dgm:t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A63F80-A73A-3247-A732-DB31BC46D64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71B797-91AF-BE4D-A852-AE425DA0319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F4C031"/>
          </a:solidFill>
          <a:prstDash val="sysDot"/>
        </a:ln>
      </dgm:spPr>
      <dgm:t>
        <a:bodyPr spcFirstLastPara="0" vert="horz" wrap="square" lIns="6350" tIns="6350" rIns="6350" bIns="6350" numCol="1" spcCol="1270" anchor="t" anchorCtr="0"/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/>
          </a:r>
          <a:br>
            <a:rPr lang="sk-SK" sz="1000" b="1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r>
            <a:rPr lang="sk-SK" sz="1000" b="1" i="0" kern="120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DOKUMENTY</a:t>
          </a:r>
          <a:r>
            <a:rPr lang="sk-SK" sz="1000" b="1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/>
          </a:r>
          <a:br>
            <a:rPr lang="sk-SK" sz="1000" b="1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r>
            <a:rPr lang="sk-SK" sz="10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/>
          </a:r>
          <a:br>
            <a:rPr lang="sk-SK" sz="10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1. Smernica o podnikových kombináciách (2009/133/ES)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 2. Smernica o materských a dcérskych spoločnostiach (2011/96/EU)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  3.  Smernica o zdaňovaní úspor </a:t>
          </a:r>
          <a:b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2003/48/ES)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4. Smernica o zdaňovaní úrokov a licenčných poplatkov (2003/49/ES)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5. </a:t>
          </a:r>
          <a:r>
            <a:rPr lang="sk-SK" sz="900" b="0" i="0" kern="1200" dirty="0" err="1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Protiúniková</a:t>
          </a:r>
          <a:r>
            <a:rPr lang="sk-SK" sz="900" b="0" i="0" kern="1200" dirty="0">
              <a:solidFill>
                <a:srgbClr val="000000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 smernica (2016/1164/EU)</a:t>
          </a:r>
          <a:endParaRPr lang="en-US" sz="900" b="0" i="0" kern="1200" dirty="0">
            <a:solidFill>
              <a:srgbClr val="000000"/>
            </a:solidFill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</dgm:t>
    </dgm:pt>
    <dgm:pt modelId="{2D242BA8-8F21-6347-A395-8C5196878B0F}" type="parTrans" cxnId="{BE14EE6C-915F-AC4F-8586-7ED61D9F6FCD}">
      <dgm:prSet/>
      <dgm:spPr>
        <a:noFill/>
        <a:ln w="25400" cap="flat" cmpd="sng" algn="ctr">
          <a:solidFill>
            <a:srgbClr val="F4C031"/>
          </a:solidFill>
          <a:prstDash val="solid"/>
        </a:ln>
        <a:effectLst/>
      </dgm:spPr>
      <dgm:t>
        <a:bodyPr/>
        <a:lstStyle/>
        <a:p>
          <a:endParaRPr lang="en-US" b="0" i="0"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</dgm:t>
    </dgm:pt>
    <dgm:pt modelId="{216116B4-9DCF-9548-890E-B0C0397E7A37}" type="sibTrans" cxnId="{BE14EE6C-915F-AC4F-8586-7ED61D9F6FCD}">
      <dgm:prSet/>
      <dgm:spPr/>
      <dgm:t>
        <a:bodyPr/>
        <a:lstStyle/>
        <a:p>
          <a:endParaRPr lang="en-US" b="0" i="0">
            <a:latin typeface="Helvetica Neue Thin" charset="0"/>
            <a:ea typeface="Helvetica Neue Thin" charset="0"/>
            <a:cs typeface="Helvetica Neue Thin" charset="0"/>
          </a:endParaRPr>
        </a:p>
      </dgm:t>
    </dgm:pt>
    <dgm:pt modelId="{AFF59545-71CA-0C44-ADB9-923501AD32E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25400">
          <a:solidFill>
            <a:srgbClr val="F4C031"/>
          </a:solidFill>
          <a:prstDash val="sysDot"/>
        </a:ln>
      </dgm:spPr>
      <dgm:t>
        <a:bodyPr anchor="t" anchorCtr="0"/>
        <a:lstStyle/>
        <a:p>
          <a:r>
            <a:rPr lang="sk-SK" sz="1000" b="1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/>
          </a:r>
          <a:br>
            <a:rPr lang="sk-SK" sz="1000" b="1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r>
            <a:rPr lang="sk-SK" sz="1000" b="1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DOKUMENTY</a:t>
          </a:r>
          <a:r>
            <a:rPr lang="sk-SK" sz="1000" b="0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/>
          </a:r>
          <a:br>
            <a:rPr lang="sk-SK" sz="1000" b="0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endParaRPr lang="sk-SK" sz="900" b="0" i="0" dirty="0">
            <a:solidFill>
              <a:schemeClr val="tx1"/>
            </a:solidFill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  <a:p>
          <a:r>
            <a:rPr lang="sk-SK" sz="900" b="0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1. BEPS</a:t>
          </a:r>
          <a:br>
            <a:rPr lang="sk-SK" sz="900" b="0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endParaRPr lang="sk-SK" sz="900" b="0" i="0" dirty="0">
            <a:solidFill>
              <a:schemeClr val="tx1"/>
            </a:solidFill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  <a:p>
          <a:r>
            <a:rPr lang="sk-SK" sz="900" b="0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2. Modelová zmluva o zamedzení dvojitého zdanenia</a:t>
          </a:r>
          <a:br>
            <a:rPr lang="sk-SK" sz="900" b="0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</a:br>
          <a:endParaRPr lang="sk-SK" sz="900" b="0" i="0" dirty="0">
            <a:solidFill>
              <a:schemeClr val="tx1"/>
            </a:solidFill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  <a:p>
          <a:r>
            <a:rPr lang="sk-SK" sz="900" b="0" i="0" dirty="0">
              <a:solidFill>
                <a:schemeClr val="tx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3. Komentáre k výkladom o zamedzení dvojitého zdanenia</a:t>
          </a:r>
        </a:p>
        <a:p>
          <a:endParaRPr lang="sk-SK" sz="900" b="0" i="0" dirty="0">
            <a:solidFill>
              <a:schemeClr val="tx1"/>
            </a:solidFill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  <a:p>
          <a:endParaRPr lang="en-US" sz="1000" b="0" i="0" dirty="0">
            <a:solidFill>
              <a:schemeClr val="tx1"/>
            </a:solidFill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</dgm:t>
    </dgm:pt>
    <dgm:pt modelId="{FD5656EB-1047-334B-B05F-2F89BEBD7047}" type="parTrans" cxnId="{3DF11529-F1DB-294C-91C9-780AB8E04402}">
      <dgm:prSet/>
      <dgm:spPr>
        <a:ln w="25400">
          <a:solidFill>
            <a:srgbClr val="F4C031"/>
          </a:solidFill>
        </a:ln>
      </dgm:spPr>
      <dgm:t>
        <a:bodyPr/>
        <a:lstStyle/>
        <a:p>
          <a:endParaRPr lang="en-US" b="0" i="0"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</dgm:t>
    </dgm:pt>
    <dgm:pt modelId="{143C06B2-D31C-C043-8211-043192A7C7DA}" type="sibTrans" cxnId="{3DF11529-F1DB-294C-91C9-780AB8E04402}">
      <dgm:prSet/>
      <dgm:spPr/>
      <dgm:t>
        <a:bodyPr/>
        <a:lstStyle/>
        <a:p>
          <a:endParaRPr lang="en-US" b="0" i="0">
            <a:latin typeface="Helvetica Neue Thin" charset="0"/>
            <a:ea typeface="Helvetica Neue Thin" charset="0"/>
            <a:cs typeface="Helvetica Neue Thin" charset="0"/>
          </a:endParaRPr>
        </a:p>
      </dgm:t>
    </dgm:pt>
    <dgm:pt modelId="{8CED079F-09B7-C84D-96CF-9623D6317F7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 w="41275" cmpd="sng">
          <a:solidFill>
            <a:schemeClr val="bg1"/>
          </a:solidFill>
          <a:prstDash val="dash"/>
        </a:ln>
        <a:effectLst/>
      </dgm:spPr>
      <dgm:t>
        <a:bodyPr spcFirstLastPara="0" vert="horz" wrap="square" lIns="41275" tIns="41275" rIns="41275" bIns="41275" numCol="1" spcCol="1270" anchor="ctr" anchorCtr="0"/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0" i="0" kern="1200">
              <a:solidFill>
                <a:srgbClr val="FFFFFF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 </a:t>
          </a:r>
        </a:p>
      </dgm:t>
    </dgm:pt>
    <dgm:pt modelId="{3E6686E6-F65F-8A4B-B456-21726DF16477}" type="sibTrans" cxnId="{02BFB851-D3E1-E842-B47B-980918541143}">
      <dgm:prSet/>
      <dgm:spPr/>
      <dgm:t>
        <a:bodyPr/>
        <a:lstStyle/>
        <a:p>
          <a:endParaRPr lang="en-US" b="0" i="0">
            <a:latin typeface="Helvetica Neue Thin" charset="0"/>
            <a:ea typeface="Helvetica Neue Thin" charset="0"/>
            <a:cs typeface="Helvetica Neue Thin" charset="0"/>
          </a:endParaRPr>
        </a:p>
      </dgm:t>
    </dgm:pt>
    <dgm:pt modelId="{A56DAFD2-3AB8-7243-8A31-FDD7DE2A0663}" type="parTrans" cxnId="{02BFB851-D3E1-E842-B47B-980918541143}">
      <dgm:prSet/>
      <dgm:spPr>
        <a:noFill/>
        <a:ln w="25400" cap="flat" cmpd="sng" algn="ctr">
          <a:solidFill>
            <a:srgbClr val="F4C031"/>
          </a:solidFill>
          <a:prstDash val="solid"/>
        </a:ln>
        <a:effectLst/>
      </dgm:spPr>
      <dgm:t>
        <a:bodyPr/>
        <a:lstStyle/>
        <a:p>
          <a:endParaRPr lang="en-US" b="0" i="0"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</dgm:t>
    </dgm:pt>
    <dgm:pt modelId="{E917B81B-FE52-E749-A697-862561B1505B}">
      <dgm:prSet phldrT="[Text]" custT="1"/>
      <dgm:spPr>
        <a:solidFill>
          <a:schemeClr val="tx2">
            <a:lumMod val="60000"/>
            <a:lumOff val="40000"/>
            <a:alpha val="68000"/>
          </a:schemeClr>
        </a:solidFill>
        <a:ln w="31750">
          <a:noFill/>
          <a:prstDash val="lgDash"/>
        </a:ln>
        <a:effectLst>
          <a:outerShdw blurRad="40000" dist="508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sk-SK" sz="1400" b="1" i="0" dirty="0">
              <a:solidFill>
                <a:schemeClr val="bg1"/>
              </a:solidFill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MEDZINÁRODNÉ DETERMINANTY</a:t>
          </a:r>
        </a:p>
      </dgm:t>
    </dgm:pt>
    <dgm:pt modelId="{04FBC94A-6206-C344-9395-19BB9124213C}" type="sibTrans" cxnId="{8E06D60B-5001-8C4D-AC3F-8556CB5A00CD}">
      <dgm:prSet/>
      <dgm:spPr/>
      <dgm:t>
        <a:bodyPr/>
        <a:lstStyle/>
        <a:p>
          <a:endParaRPr lang="en-US" b="0" i="0">
            <a:latin typeface="Helvetica Neue Thin" charset="0"/>
            <a:ea typeface="Helvetica Neue Thin" charset="0"/>
            <a:cs typeface="Helvetica Neue Thin" charset="0"/>
          </a:endParaRPr>
        </a:p>
      </dgm:t>
    </dgm:pt>
    <dgm:pt modelId="{7001B623-3C72-6648-A39A-66D72A3B832D}" type="parTrans" cxnId="{8E06D60B-5001-8C4D-AC3F-8556CB5A00CD}">
      <dgm:prSet/>
      <dgm:spPr/>
      <dgm:t>
        <a:bodyPr/>
        <a:lstStyle/>
        <a:p>
          <a:endParaRPr lang="en-US" b="0" i="0">
            <a:latin typeface="Helvetica Neue Thin" charset="0"/>
            <a:ea typeface="Helvetica Neue Thin" charset="0"/>
            <a:cs typeface="Helvetica Neue Thin" charset="0"/>
          </a:endParaRPr>
        </a:p>
      </dgm:t>
    </dgm:pt>
    <dgm:pt modelId="{CA004517-84D3-8841-9C46-DBEB93776015}">
      <dgm:prSet phldrT="[Text]"/>
      <dgm:spPr>
        <a:noFill/>
        <a:ln w="41275" cmpd="sng">
          <a:solidFill>
            <a:schemeClr val="bg1"/>
          </a:solidFill>
          <a:prstDash val="dash"/>
        </a:ln>
        <a:effectLst/>
      </dgm:spPr>
      <dgm:t>
        <a:bodyPr/>
        <a:lstStyle/>
        <a:p>
          <a:r>
            <a:rPr lang="en-US" b="0" i="0">
              <a:latin typeface="Franklin Gothic Medium" panose="020B0603020102020204" pitchFamily="34" charset="0"/>
              <a:ea typeface="Helvetica Neue Thin" charset="0"/>
              <a:cs typeface="Helvetica Neue Thin" charset="0"/>
            </a:rPr>
            <a:t> </a:t>
          </a:r>
        </a:p>
      </dgm:t>
    </dgm:pt>
    <dgm:pt modelId="{5C3DA585-3994-F444-A941-33F641A56B70}" type="sibTrans" cxnId="{AC05E1F8-CA61-DD48-B589-77542674CBE5}">
      <dgm:prSet/>
      <dgm:spPr/>
      <dgm:t>
        <a:bodyPr/>
        <a:lstStyle/>
        <a:p>
          <a:endParaRPr lang="en-US" b="0" i="0">
            <a:latin typeface="Helvetica Neue Thin" charset="0"/>
            <a:ea typeface="Helvetica Neue Thin" charset="0"/>
            <a:cs typeface="Helvetica Neue Thin" charset="0"/>
          </a:endParaRPr>
        </a:p>
      </dgm:t>
    </dgm:pt>
    <dgm:pt modelId="{268138AD-FCB9-A141-B981-7D5D890A2512}" type="parTrans" cxnId="{AC05E1F8-CA61-DD48-B589-77542674CBE5}">
      <dgm:prSet/>
      <dgm:spPr>
        <a:noFill/>
        <a:ln w="25400" cap="flat" cmpd="sng" algn="ctr">
          <a:solidFill>
            <a:srgbClr val="F4C031"/>
          </a:solidFill>
          <a:prstDash val="solid"/>
        </a:ln>
        <a:effectLst/>
      </dgm:spPr>
      <dgm:t>
        <a:bodyPr/>
        <a:lstStyle/>
        <a:p>
          <a:endParaRPr lang="en-US" b="0" i="0">
            <a:latin typeface="Franklin Gothic Medium" panose="020B0603020102020204" pitchFamily="34" charset="0"/>
            <a:ea typeface="Helvetica Neue Thin" charset="0"/>
            <a:cs typeface="Helvetica Neue Thin" charset="0"/>
          </a:endParaRPr>
        </a:p>
      </dgm:t>
    </dgm:pt>
    <dgm:pt modelId="{635950C2-C2F9-1F45-B57B-124D58DE740E}" type="pres">
      <dgm:prSet presAssocID="{E6A63F80-A73A-3247-A732-DB31BC46D6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7B6505B-EC70-1D49-936A-B969C8923499}" type="pres">
      <dgm:prSet presAssocID="{E917B81B-FE52-E749-A697-862561B1505B}" presName="hierRoot1" presStyleCnt="0">
        <dgm:presLayoutVars>
          <dgm:hierBranch val="init"/>
        </dgm:presLayoutVars>
      </dgm:prSet>
      <dgm:spPr/>
    </dgm:pt>
    <dgm:pt modelId="{DCDA3C8E-1D22-9945-AE13-9AA1BDAB202A}" type="pres">
      <dgm:prSet presAssocID="{E917B81B-FE52-E749-A697-862561B1505B}" presName="rootComposite1" presStyleCnt="0"/>
      <dgm:spPr/>
    </dgm:pt>
    <dgm:pt modelId="{1B8AC709-EB58-F747-8CAA-19DC6266DE25}" type="pres">
      <dgm:prSet presAssocID="{E917B81B-FE52-E749-A697-862561B1505B}" presName="rootText1" presStyleLbl="node0" presStyleIdx="0" presStyleCnt="1" custScaleX="200365" custScaleY="61503" custLinFactNeighborY="-3227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50AAD2-14CF-8745-8998-D2347CBEA596}" type="pres">
      <dgm:prSet presAssocID="{E917B81B-FE52-E749-A697-862561B1505B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D827BD0-D310-C24A-858D-FF020B6069F7}" type="pres">
      <dgm:prSet presAssocID="{E917B81B-FE52-E749-A697-862561B1505B}" presName="hierChild2" presStyleCnt="0"/>
      <dgm:spPr/>
    </dgm:pt>
    <dgm:pt modelId="{C7F291E9-7337-A54C-A2D1-D0C88C6AAFA7}" type="pres">
      <dgm:prSet presAssocID="{A56DAFD2-3AB8-7243-8A31-FDD7DE2A0663}" presName="Name37" presStyleLbl="parChTrans1D2" presStyleIdx="0" presStyleCnt="2"/>
      <dgm:spPr>
        <a:xfrm>
          <a:off x="2877500" y="418358"/>
          <a:ext cx="1320167" cy="469573"/>
        </a:xfrm>
        <a:custGeom>
          <a:avLst/>
          <a:gdLst/>
          <a:ahLst/>
          <a:cxnLst/>
          <a:rect l="0" t="0" r="0" b="0"/>
          <a:pathLst>
            <a:path>
              <a:moveTo>
                <a:pt x="1320167" y="0"/>
              </a:moveTo>
              <a:lnTo>
                <a:pt x="1320167" y="326726"/>
              </a:lnTo>
              <a:lnTo>
                <a:pt x="0" y="326726"/>
              </a:lnTo>
              <a:lnTo>
                <a:pt x="0" y="469573"/>
              </a:lnTo>
            </a:path>
          </a:pathLst>
        </a:custGeom>
      </dgm:spPr>
      <dgm:t>
        <a:bodyPr/>
        <a:lstStyle/>
        <a:p>
          <a:endParaRPr lang="cs-CZ"/>
        </a:p>
      </dgm:t>
    </dgm:pt>
    <dgm:pt modelId="{EF464DA1-5C8E-4847-A381-7D83E8F74E21}" type="pres">
      <dgm:prSet presAssocID="{8CED079F-09B7-C84D-96CF-9623D6317F79}" presName="hierRoot2" presStyleCnt="0">
        <dgm:presLayoutVars>
          <dgm:hierBranch val="init"/>
        </dgm:presLayoutVars>
      </dgm:prSet>
      <dgm:spPr/>
    </dgm:pt>
    <dgm:pt modelId="{3B4BEB3D-95B3-C745-9F28-77FA91BCF5DA}" type="pres">
      <dgm:prSet presAssocID="{8CED079F-09B7-C84D-96CF-9623D6317F79}" presName="rootComposite" presStyleCnt="0"/>
      <dgm:spPr/>
    </dgm:pt>
    <dgm:pt modelId="{C46402BA-8135-6D4D-8F1A-914A3DEC875A}" type="pres">
      <dgm:prSet presAssocID="{8CED079F-09B7-C84D-96CF-9623D6317F79}" presName="rootText" presStyleLbl="node2" presStyleIdx="0" presStyleCnt="2" custScaleX="161499" custScaleY="155852" custLinFactNeighborX="-2112" custLinFactNeighborY="27009">
        <dgm:presLayoutVars>
          <dgm:chPref val="3"/>
        </dgm:presLayoutVars>
      </dgm:prSet>
      <dgm:spPr>
        <a:xfrm>
          <a:off x="1778943" y="887932"/>
          <a:ext cx="2197113" cy="1060144"/>
        </a:xfrm>
        <a:prstGeom prst="rect">
          <a:avLst/>
        </a:prstGeom>
      </dgm:spPr>
      <dgm:t>
        <a:bodyPr/>
        <a:lstStyle/>
        <a:p>
          <a:endParaRPr lang="cs-CZ"/>
        </a:p>
      </dgm:t>
    </dgm:pt>
    <dgm:pt modelId="{A0B0B536-1592-0042-B14E-6E1C2BEF14DD}" type="pres">
      <dgm:prSet presAssocID="{8CED079F-09B7-C84D-96CF-9623D6317F79}" presName="rootConnector" presStyleLbl="node2" presStyleIdx="0" presStyleCnt="2"/>
      <dgm:spPr/>
      <dgm:t>
        <a:bodyPr/>
        <a:lstStyle/>
        <a:p>
          <a:endParaRPr lang="cs-CZ"/>
        </a:p>
      </dgm:t>
    </dgm:pt>
    <dgm:pt modelId="{B1BECD0F-FA86-9C42-8DDC-DC493D4A9B22}" type="pres">
      <dgm:prSet presAssocID="{8CED079F-09B7-C84D-96CF-9623D6317F79}" presName="hierChild4" presStyleCnt="0"/>
      <dgm:spPr/>
    </dgm:pt>
    <dgm:pt modelId="{B579D634-2F1B-3B4F-ABE0-BCBA368B7442}" type="pres">
      <dgm:prSet presAssocID="{2D242BA8-8F21-6347-A395-8C5196878B0F}" presName="Name37" presStyleLbl="parChTrans1D3" presStyleIdx="0" presStyleCnt="2"/>
      <dgm:spPr>
        <a:xfrm>
          <a:off x="1998655" y="1948076"/>
          <a:ext cx="360013" cy="1004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4808"/>
              </a:lnTo>
              <a:lnTo>
                <a:pt x="360013" y="1004808"/>
              </a:lnTo>
            </a:path>
          </a:pathLst>
        </a:custGeom>
      </dgm:spPr>
      <dgm:t>
        <a:bodyPr/>
        <a:lstStyle/>
        <a:p>
          <a:endParaRPr lang="cs-CZ"/>
        </a:p>
      </dgm:t>
    </dgm:pt>
    <dgm:pt modelId="{F7D80509-DFC2-D94A-A2A8-717D6C49C3DB}" type="pres">
      <dgm:prSet presAssocID="{7171B797-91AF-BE4D-A852-AE425DA03195}" presName="hierRoot2" presStyleCnt="0">
        <dgm:presLayoutVars>
          <dgm:hierBranch val="init"/>
        </dgm:presLayoutVars>
      </dgm:prSet>
      <dgm:spPr/>
    </dgm:pt>
    <dgm:pt modelId="{7F6333C7-4878-EA44-A476-72D439955049}" type="pres">
      <dgm:prSet presAssocID="{7171B797-91AF-BE4D-A852-AE425DA03195}" presName="rootComposite" presStyleCnt="0"/>
      <dgm:spPr/>
    </dgm:pt>
    <dgm:pt modelId="{6FFF1480-0269-3342-9FF8-CFAEA6A36C53}" type="pres">
      <dgm:prSet presAssocID="{7171B797-91AF-BE4D-A852-AE425DA03195}" presName="rootText" presStyleLbl="node3" presStyleIdx="0" presStyleCnt="2" custScaleX="113750" custScaleY="265406" custLinFactNeighborX="126" custLinFactNeighborY="28886">
        <dgm:presLayoutVars>
          <dgm:chPref val="3"/>
        </dgm:presLayoutVars>
      </dgm:prSet>
      <dgm:spPr>
        <a:xfrm>
          <a:off x="2358668" y="2050205"/>
          <a:ext cx="1547511" cy="1805358"/>
        </a:xfrm>
        <a:prstGeom prst="rect">
          <a:avLst/>
        </a:prstGeom>
      </dgm:spPr>
      <dgm:t>
        <a:bodyPr/>
        <a:lstStyle/>
        <a:p>
          <a:endParaRPr lang="cs-CZ"/>
        </a:p>
      </dgm:t>
    </dgm:pt>
    <dgm:pt modelId="{F5ED812E-E4DF-9249-84E1-B0B34859D06F}" type="pres">
      <dgm:prSet presAssocID="{7171B797-91AF-BE4D-A852-AE425DA03195}" presName="rootConnector" presStyleLbl="node3" presStyleIdx="0" presStyleCnt="2"/>
      <dgm:spPr/>
      <dgm:t>
        <a:bodyPr/>
        <a:lstStyle/>
        <a:p>
          <a:endParaRPr lang="cs-CZ"/>
        </a:p>
      </dgm:t>
    </dgm:pt>
    <dgm:pt modelId="{B2C2F0CF-E757-AC41-B291-CC6B7B10CD0D}" type="pres">
      <dgm:prSet presAssocID="{7171B797-91AF-BE4D-A852-AE425DA03195}" presName="hierChild4" presStyleCnt="0"/>
      <dgm:spPr/>
    </dgm:pt>
    <dgm:pt modelId="{7975817C-747B-E74D-A681-CC3A31C7E8E4}" type="pres">
      <dgm:prSet presAssocID="{7171B797-91AF-BE4D-A852-AE425DA03195}" presName="hierChild5" presStyleCnt="0"/>
      <dgm:spPr/>
    </dgm:pt>
    <dgm:pt modelId="{4B265826-DD93-AE49-BE13-8605D359212D}" type="pres">
      <dgm:prSet presAssocID="{8CED079F-09B7-C84D-96CF-9623D6317F79}" presName="hierChild5" presStyleCnt="0"/>
      <dgm:spPr/>
    </dgm:pt>
    <dgm:pt modelId="{56C592C4-5F73-6F4F-91AA-9442F20DA5EC}" type="pres">
      <dgm:prSet presAssocID="{268138AD-FCB9-A141-B981-7D5D890A2512}" presName="Name37" presStyleLbl="parChTrans1D2" presStyleIdx="1" presStyleCnt="2"/>
      <dgm:spPr>
        <a:xfrm>
          <a:off x="4197667" y="418358"/>
          <a:ext cx="1263075" cy="47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344"/>
              </a:lnTo>
              <a:lnTo>
                <a:pt x="1263075" y="335344"/>
              </a:lnTo>
              <a:lnTo>
                <a:pt x="1263075" y="478191"/>
              </a:lnTo>
            </a:path>
          </a:pathLst>
        </a:custGeom>
      </dgm:spPr>
      <dgm:t>
        <a:bodyPr/>
        <a:lstStyle/>
        <a:p>
          <a:endParaRPr lang="cs-CZ"/>
        </a:p>
      </dgm:t>
    </dgm:pt>
    <dgm:pt modelId="{6A65EE53-18D9-7E46-AE2C-AFA848385C99}" type="pres">
      <dgm:prSet presAssocID="{CA004517-84D3-8841-9C46-DBEB93776015}" presName="hierRoot2" presStyleCnt="0">
        <dgm:presLayoutVars>
          <dgm:hierBranch val="init"/>
        </dgm:presLayoutVars>
      </dgm:prSet>
      <dgm:spPr/>
    </dgm:pt>
    <dgm:pt modelId="{C94360A3-BCE1-CE46-96CA-710DFB9DC9E2}" type="pres">
      <dgm:prSet presAssocID="{CA004517-84D3-8841-9C46-DBEB93776015}" presName="rootComposite" presStyleCnt="0"/>
      <dgm:spPr/>
    </dgm:pt>
    <dgm:pt modelId="{3BDEE7CC-87F2-2B41-896B-826371E6FCD9}" type="pres">
      <dgm:prSet presAssocID="{CA004517-84D3-8841-9C46-DBEB93776015}" presName="rootText" presStyleLbl="node2" presStyleIdx="1" presStyleCnt="2" custScaleX="168854" custScaleY="155207" custLinFactNeighborX="1593" custLinFactNeighborY="2827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36EF0A-0D6E-6648-8575-FCE14E36E4F6}" type="pres">
      <dgm:prSet presAssocID="{CA004517-84D3-8841-9C46-DBEB93776015}" presName="rootConnector" presStyleLbl="node2" presStyleIdx="1" presStyleCnt="2"/>
      <dgm:spPr/>
      <dgm:t>
        <a:bodyPr/>
        <a:lstStyle/>
        <a:p>
          <a:endParaRPr lang="cs-CZ"/>
        </a:p>
      </dgm:t>
    </dgm:pt>
    <dgm:pt modelId="{8387E5EE-DFD5-6A4B-8984-155FCFBD7C9E}" type="pres">
      <dgm:prSet presAssocID="{CA004517-84D3-8841-9C46-DBEB93776015}" presName="hierChild4" presStyleCnt="0"/>
      <dgm:spPr/>
    </dgm:pt>
    <dgm:pt modelId="{D19EE4F7-A124-7B48-8ED1-934A968D7CEC}" type="pres">
      <dgm:prSet presAssocID="{FD5656EB-1047-334B-B05F-2F89BEBD7047}" presName="Name37" presStyleLbl="parChTrans1D3" presStyleIdx="1" presStyleCnt="2"/>
      <dgm:spPr/>
      <dgm:t>
        <a:bodyPr/>
        <a:lstStyle/>
        <a:p>
          <a:endParaRPr lang="cs-CZ"/>
        </a:p>
      </dgm:t>
    </dgm:pt>
    <dgm:pt modelId="{D9CBD4E8-6FFC-EB4D-8D23-A9DC60661182}" type="pres">
      <dgm:prSet presAssocID="{AFF59545-71CA-0C44-ADB9-923501AD32E8}" presName="hierRoot2" presStyleCnt="0">
        <dgm:presLayoutVars>
          <dgm:hierBranch val="init"/>
        </dgm:presLayoutVars>
      </dgm:prSet>
      <dgm:spPr/>
    </dgm:pt>
    <dgm:pt modelId="{B0B8D078-58F5-9247-A1B9-AC130D2E1AF0}" type="pres">
      <dgm:prSet presAssocID="{AFF59545-71CA-0C44-ADB9-923501AD32E8}" presName="rootComposite" presStyleCnt="0"/>
      <dgm:spPr/>
    </dgm:pt>
    <dgm:pt modelId="{502B3381-D99F-DC4E-87A1-ACE55716772B}" type="pres">
      <dgm:prSet presAssocID="{AFF59545-71CA-0C44-ADB9-923501AD32E8}" presName="rootText" presStyleLbl="node3" presStyleIdx="1" presStyleCnt="2" custScaleX="120131" custScaleY="2653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F5D4674-E7B7-2643-BB65-F64E25C7D634}" type="pres">
      <dgm:prSet presAssocID="{AFF59545-71CA-0C44-ADB9-923501AD32E8}" presName="rootConnector" presStyleLbl="node3" presStyleIdx="1" presStyleCnt="2"/>
      <dgm:spPr/>
      <dgm:t>
        <a:bodyPr/>
        <a:lstStyle/>
        <a:p>
          <a:endParaRPr lang="cs-CZ"/>
        </a:p>
      </dgm:t>
    </dgm:pt>
    <dgm:pt modelId="{624068C7-6A9C-094F-B093-C5D734B20486}" type="pres">
      <dgm:prSet presAssocID="{AFF59545-71CA-0C44-ADB9-923501AD32E8}" presName="hierChild4" presStyleCnt="0"/>
      <dgm:spPr/>
    </dgm:pt>
    <dgm:pt modelId="{056DC258-1C0B-8E4F-8B71-AE70A0FB7DB3}" type="pres">
      <dgm:prSet presAssocID="{AFF59545-71CA-0C44-ADB9-923501AD32E8}" presName="hierChild5" presStyleCnt="0"/>
      <dgm:spPr/>
    </dgm:pt>
    <dgm:pt modelId="{32D454DC-891C-2F4C-9DB5-A72248775AD4}" type="pres">
      <dgm:prSet presAssocID="{CA004517-84D3-8841-9C46-DBEB93776015}" presName="hierChild5" presStyleCnt="0"/>
      <dgm:spPr/>
    </dgm:pt>
    <dgm:pt modelId="{55BAA729-0433-A941-AA92-830303AE5A77}" type="pres">
      <dgm:prSet presAssocID="{E917B81B-FE52-E749-A697-862561B1505B}" presName="hierChild3" presStyleCnt="0"/>
      <dgm:spPr/>
    </dgm:pt>
  </dgm:ptLst>
  <dgm:cxnLst>
    <dgm:cxn modelId="{8E06D60B-5001-8C4D-AC3F-8556CB5A00CD}" srcId="{E6A63F80-A73A-3247-A732-DB31BC46D644}" destId="{E917B81B-FE52-E749-A697-862561B1505B}" srcOrd="0" destOrd="0" parTransId="{7001B623-3C72-6648-A39A-66D72A3B832D}" sibTransId="{04FBC94A-6206-C344-9395-19BB9124213C}"/>
    <dgm:cxn modelId="{F58882F2-D598-3D47-BF01-6E75D9A858F4}" type="presOf" srcId="{A56DAFD2-3AB8-7243-8A31-FDD7DE2A0663}" destId="{C7F291E9-7337-A54C-A2D1-D0C88C6AAFA7}" srcOrd="0" destOrd="0" presId="urn:microsoft.com/office/officeart/2005/8/layout/orgChart1"/>
    <dgm:cxn modelId="{BF772B4D-0293-BE43-8BDC-F25BF98FBC09}" type="presOf" srcId="{AFF59545-71CA-0C44-ADB9-923501AD32E8}" destId="{CF5D4674-E7B7-2643-BB65-F64E25C7D634}" srcOrd="1" destOrd="0" presId="urn:microsoft.com/office/officeart/2005/8/layout/orgChart1"/>
    <dgm:cxn modelId="{39855EDB-308B-F745-882E-603C881D9CCB}" type="presOf" srcId="{AFF59545-71CA-0C44-ADB9-923501AD32E8}" destId="{502B3381-D99F-DC4E-87A1-ACE55716772B}" srcOrd="0" destOrd="0" presId="urn:microsoft.com/office/officeart/2005/8/layout/orgChart1"/>
    <dgm:cxn modelId="{89EC1B8E-FF8C-7D45-8C8F-DE1184466EF9}" type="presOf" srcId="{8CED079F-09B7-C84D-96CF-9623D6317F79}" destId="{A0B0B536-1592-0042-B14E-6E1C2BEF14DD}" srcOrd="1" destOrd="0" presId="urn:microsoft.com/office/officeart/2005/8/layout/orgChart1"/>
    <dgm:cxn modelId="{02BFB851-D3E1-E842-B47B-980918541143}" srcId="{E917B81B-FE52-E749-A697-862561B1505B}" destId="{8CED079F-09B7-C84D-96CF-9623D6317F79}" srcOrd="0" destOrd="0" parTransId="{A56DAFD2-3AB8-7243-8A31-FDD7DE2A0663}" sibTransId="{3E6686E6-F65F-8A4B-B456-21726DF16477}"/>
    <dgm:cxn modelId="{3DF11529-F1DB-294C-91C9-780AB8E04402}" srcId="{CA004517-84D3-8841-9C46-DBEB93776015}" destId="{AFF59545-71CA-0C44-ADB9-923501AD32E8}" srcOrd="0" destOrd="0" parTransId="{FD5656EB-1047-334B-B05F-2F89BEBD7047}" sibTransId="{143C06B2-D31C-C043-8211-043192A7C7DA}"/>
    <dgm:cxn modelId="{C714CF76-8F23-2D4B-AB8B-9C190D2B1DC4}" type="presOf" srcId="{268138AD-FCB9-A141-B981-7D5D890A2512}" destId="{56C592C4-5F73-6F4F-91AA-9442F20DA5EC}" srcOrd="0" destOrd="0" presId="urn:microsoft.com/office/officeart/2005/8/layout/orgChart1"/>
    <dgm:cxn modelId="{1002E40F-E29C-8246-B4E6-8C6151ADE28C}" type="presOf" srcId="{CA004517-84D3-8841-9C46-DBEB93776015}" destId="{0736EF0A-0D6E-6648-8575-FCE14E36E4F6}" srcOrd="1" destOrd="0" presId="urn:microsoft.com/office/officeart/2005/8/layout/orgChart1"/>
    <dgm:cxn modelId="{AC05E1F8-CA61-DD48-B589-77542674CBE5}" srcId="{E917B81B-FE52-E749-A697-862561B1505B}" destId="{CA004517-84D3-8841-9C46-DBEB93776015}" srcOrd="1" destOrd="0" parTransId="{268138AD-FCB9-A141-B981-7D5D890A2512}" sibTransId="{5C3DA585-3994-F444-A941-33F641A56B70}"/>
    <dgm:cxn modelId="{1E439922-75B6-4A48-836A-3F02C4F5F09E}" type="presOf" srcId="{2D242BA8-8F21-6347-A395-8C5196878B0F}" destId="{B579D634-2F1B-3B4F-ABE0-BCBA368B7442}" srcOrd="0" destOrd="0" presId="urn:microsoft.com/office/officeart/2005/8/layout/orgChart1"/>
    <dgm:cxn modelId="{015A16FC-1358-984A-84E2-2F043F72AA9E}" type="presOf" srcId="{E6A63F80-A73A-3247-A732-DB31BC46D644}" destId="{635950C2-C2F9-1F45-B57B-124D58DE740E}" srcOrd="0" destOrd="0" presId="urn:microsoft.com/office/officeart/2005/8/layout/orgChart1"/>
    <dgm:cxn modelId="{65869BB2-98C9-FD48-B603-4CE0C5065F59}" type="presOf" srcId="{E917B81B-FE52-E749-A697-862561B1505B}" destId="{8F50AAD2-14CF-8745-8998-D2347CBEA596}" srcOrd="1" destOrd="0" presId="urn:microsoft.com/office/officeart/2005/8/layout/orgChart1"/>
    <dgm:cxn modelId="{631F678D-72A5-6148-9A9C-28F50DA2E5A8}" type="presOf" srcId="{8CED079F-09B7-C84D-96CF-9623D6317F79}" destId="{C46402BA-8135-6D4D-8F1A-914A3DEC875A}" srcOrd="0" destOrd="0" presId="urn:microsoft.com/office/officeart/2005/8/layout/orgChart1"/>
    <dgm:cxn modelId="{2BA63F12-CA70-9545-AB6B-4DF5BF6AF928}" type="presOf" srcId="{7171B797-91AF-BE4D-A852-AE425DA03195}" destId="{6FFF1480-0269-3342-9FF8-CFAEA6A36C53}" srcOrd="0" destOrd="0" presId="urn:microsoft.com/office/officeart/2005/8/layout/orgChart1"/>
    <dgm:cxn modelId="{64FAF1AE-F193-2441-B796-31D4E6F17F6D}" type="presOf" srcId="{E917B81B-FE52-E749-A697-862561B1505B}" destId="{1B8AC709-EB58-F747-8CAA-19DC6266DE25}" srcOrd="0" destOrd="0" presId="urn:microsoft.com/office/officeart/2005/8/layout/orgChart1"/>
    <dgm:cxn modelId="{79AFD7E8-703C-554B-AE4F-EF09782A7EF5}" type="presOf" srcId="{7171B797-91AF-BE4D-A852-AE425DA03195}" destId="{F5ED812E-E4DF-9249-84E1-B0B34859D06F}" srcOrd="1" destOrd="0" presId="urn:microsoft.com/office/officeart/2005/8/layout/orgChart1"/>
    <dgm:cxn modelId="{BE14EE6C-915F-AC4F-8586-7ED61D9F6FCD}" srcId="{8CED079F-09B7-C84D-96CF-9623D6317F79}" destId="{7171B797-91AF-BE4D-A852-AE425DA03195}" srcOrd="0" destOrd="0" parTransId="{2D242BA8-8F21-6347-A395-8C5196878B0F}" sibTransId="{216116B4-9DCF-9548-890E-B0C0397E7A37}"/>
    <dgm:cxn modelId="{70662497-DA84-284B-B731-F5E06FDFDE70}" type="presOf" srcId="{CA004517-84D3-8841-9C46-DBEB93776015}" destId="{3BDEE7CC-87F2-2B41-896B-826371E6FCD9}" srcOrd="0" destOrd="0" presId="urn:microsoft.com/office/officeart/2005/8/layout/orgChart1"/>
    <dgm:cxn modelId="{A16B6336-0B57-9543-8A39-D085487E17F2}" type="presOf" srcId="{FD5656EB-1047-334B-B05F-2F89BEBD7047}" destId="{D19EE4F7-A124-7B48-8ED1-934A968D7CEC}" srcOrd="0" destOrd="0" presId="urn:microsoft.com/office/officeart/2005/8/layout/orgChart1"/>
    <dgm:cxn modelId="{C4133069-CE49-CF47-907A-3A673C81A08E}" type="presParOf" srcId="{635950C2-C2F9-1F45-B57B-124D58DE740E}" destId="{C7B6505B-EC70-1D49-936A-B969C8923499}" srcOrd="0" destOrd="0" presId="urn:microsoft.com/office/officeart/2005/8/layout/orgChart1"/>
    <dgm:cxn modelId="{6CA2D76E-2BD8-4941-A815-65B580AF9F8C}" type="presParOf" srcId="{C7B6505B-EC70-1D49-936A-B969C8923499}" destId="{DCDA3C8E-1D22-9945-AE13-9AA1BDAB202A}" srcOrd="0" destOrd="0" presId="urn:microsoft.com/office/officeart/2005/8/layout/orgChart1"/>
    <dgm:cxn modelId="{B9A3A692-B58A-BF4D-808D-9E11DB9AD859}" type="presParOf" srcId="{DCDA3C8E-1D22-9945-AE13-9AA1BDAB202A}" destId="{1B8AC709-EB58-F747-8CAA-19DC6266DE25}" srcOrd="0" destOrd="0" presId="urn:microsoft.com/office/officeart/2005/8/layout/orgChart1"/>
    <dgm:cxn modelId="{15944F30-03B0-564B-B97A-0169676F59DE}" type="presParOf" srcId="{DCDA3C8E-1D22-9945-AE13-9AA1BDAB202A}" destId="{8F50AAD2-14CF-8745-8998-D2347CBEA596}" srcOrd="1" destOrd="0" presId="urn:microsoft.com/office/officeart/2005/8/layout/orgChart1"/>
    <dgm:cxn modelId="{0067A610-B8E3-D047-9A4B-C188C522FEED}" type="presParOf" srcId="{C7B6505B-EC70-1D49-936A-B969C8923499}" destId="{8D827BD0-D310-C24A-858D-FF020B6069F7}" srcOrd="1" destOrd="0" presId="urn:microsoft.com/office/officeart/2005/8/layout/orgChart1"/>
    <dgm:cxn modelId="{92858CE9-62B5-CB4F-8465-2C30582E0A51}" type="presParOf" srcId="{8D827BD0-D310-C24A-858D-FF020B6069F7}" destId="{C7F291E9-7337-A54C-A2D1-D0C88C6AAFA7}" srcOrd="0" destOrd="0" presId="urn:microsoft.com/office/officeart/2005/8/layout/orgChart1"/>
    <dgm:cxn modelId="{D33373E4-AFC8-5F40-927C-CB5DDCE497CD}" type="presParOf" srcId="{8D827BD0-D310-C24A-858D-FF020B6069F7}" destId="{EF464DA1-5C8E-4847-A381-7D83E8F74E21}" srcOrd="1" destOrd="0" presId="urn:microsoft.com/office/officeart/2005/8/layout/orgChart1"/>
    <dgm:cxn modelId="{A0C348BA-9E8E-A34B-94DC-7D66CB845ED8}" type="presParOf" srcId="{EF464DA1-5C8E-4847-A381-7D83E8F74E21}" destId="{3B4BEB3D-95B3-C745-9F28-77FA91BCF5DA}" srcOrd="0" destOrd="0" presId="urn:microsoft.com/office/officeart/2005/8/layout/orgChart1"/>
    <dgm:cxn modelId="{73AB7FAE-FD13-2D45-99E5-D7C51C7E4A53}" type="presParOf" srcId="{3B4BEB3D-95B3-C745-9F28-77FA91BCF5DA}" destId="{C46402BA-8135-6D4D-8F1A-914A3DEC875A}" srcOrd="0" destOrd="0" presId="urn:microsoft.com/office/officeart/2005/8/layout/orgChart1"/>
    <dgm:cxn modelId="{D3CDB705-4A65-2F45-99C1-61E4844849FC}" type="presParOf" srcId="{3B4BEB3D-95B3-C745-9F28-77FA91BCF5DA}" destId="{A0B0B536-1592-0042-B14E-6E1C2BEF14DD}" srcOrd="1" destOrd="0" presId="urn:microsoft.com/office/officeart/2005/8/layout/orgChart1"/>
    <dgm:cxn modelId="{AC210029-12DF-8642-9493-F195C9641BDC}" type="presParOf" srcId="{EF464DA1-5C8E-4847-A381-7D83E8F74E21}" destId="{B1BECD0F-FA86-9C42-8DDC-DC493D4A9B22}" srcOrd="1" destOrd="0" presId="urn:microsoft.com/office/officeart/2005/8/layout/orgChart1"/>
    <dgm:cxn modelId="{0CD6B5B7-9D1B-AC4E-B686-C694B50958FF}" type="presParOf" srcId="{B1BECD0F-FA86-9C42-8DDC-DC493D4A9B22}" destId="{B579D634-2F1B-3B4F-ABE0-BCBA368B7442}" srcOrd="0" destOrd="0" presId="urn:microsoft.com/office/officeart/2005/8/layout/orgChart1"/>
    <dgm:cxn modelId="{4E5F2375-6AA9-194F-ACBB-3EBB76A557E0}" type="presParOf" srcId="{B1BECD0F-FA86-9C42-8DDC-DC493D4A9B22}" destId="{F7D80509-DFC2-D94A-A2A8-717D6C49C3DB}" srcOrd="1" destOrd="0" presId="urn:microsoft.com/office/officeart/2005/8/layout/orgChart1"/>
    <dgm:cxn modelId="{35AEDDEC-0205-994C-92E7-75ECBC99C648}" type="presParOf" srcId="{F7D80509-DFC2-D94A-A2A8-717D6C49C3DB}" destId="{7F6333C7-4878-EA44-A476-72D439955049}" srcOrd="0" destOrd="0" presId="urn:microsoft.com/office/officeart/2005/8/layout/orgChart1"/>
    <dgm:cxn modelId="{E98AE426-DCBD-C449-AB85-75AB42D2B1FD}" type="presParOf" srcId="{7F6333C7-4878-EA44-A476-72D439955049}" destId="{6FFF1480-0269-3342-9FF8-CFAEA6A36C53}" srcOrd="0" destOrd="0" presId="urn:microsoft.com/office/officeart/2005/8/layout/orgChart1"/>
    <dgm:cxn modelId="{A4CBA943-DD3B-2A42-9E01-F8E372E651F5}" type="presParOf" srcId="{7F6333C7-4878-EA44-A476-72D439955049}" destId="{F5ED812E-E4DF-9249-84E1-B0B34859D06F}" srcOrd="1" destOrd="0" presId="urn:microsoft.com/office/officeart/2005/8/layout/orgChart1"/>
    <dgm:cxn modelId="{F0079D54-EE03-784C-8F9E-926D6A6B7A2C}" type="presParOf" srcId="{F7D80509-DFC2-D94A-A2A8-717D6C49C3DB}" destId="{B2C2F0CF-E757-AC41-B291-CC6B7B10CD0D}" srcOrd="1" destOrd="0" presId="urn:microsoft.com/office/officeart/2005/8/layout/orgChart1"/>
    <dgm:cxn modelId="{3428ED13-993F-A64B-BDB5-716A4A78880A}" type="presParOf" srcId="{F7D80509-DFC2-D94A-A2A8-717D6C49C3DB}" destId="{7975817C-747B-E74D-A681-CC3A31C7E8E4}" srcOrd="2" destOrd="0" presId="urn:microsoft.com/office/officeart/2005/8/layout/orgChart1"/>
    <dgm:cxn modelId="{BB38F34A-4A81-2B4B-AB35-18584E79AC1C}" type="presParOf" srcId="{EF464DA1-5C8E-4847-A381-7D83E8F74E21}" destId="{4B265826-DD93-AE49-BE13-8605D359212D}" srcOrd="2" destOrd="0" presId="urn:microsoft.com/office/officeart/2005/8/layout/orgChart1"/>
    <dgm:cxn modelId="{ED07950A-9EBE-7E43-BC0F-554292B5C965}" type="presParOf" srcId="{8D827BD0-D310-C24A-858D-FF020B6069F7}" destId="{56C592C4-5F73-6F4F-91AA-9442F20DA5EC}" srcOrd="2" destOrd="0" presId="urn:microsoft.com/office/officeart/2005/8/layout/orgChart1"/>
    <dgm:cxn modelId="{695D7C0E-B81B-A944-9B12-9E1FB8DA4F4F}" type="presParOf" srcId="{8D827BD0-D310-C24A-858D-FF020B6069F7}" destId="{6A65EE53-18D9-7E46-AE2C-AFA848385C99}" srcOrd="3" destOrd="0" presId="urn:microsoft.com/office/officeart/2005/8/layout/orgChart1"/>
    <dgm:cxn modelId="{FD9AE6C7-4C93-F74B-8A97-C84C8693A98C}" type="presParOf" srcId="{6A65EE53-18D9-7E46-AE2C-AFA848385C99}" destId="{C94360A3-BCE1-CE46-96CA-710DFB9DC9E2}" srcOrd="0" destOrd="0" presId="urn:microsoft.com/office/officeart/2005/8/layout/orgChart1"/>
    <dgm:cxn modelId="{B950FB15-182C-9346-82E4-EDCAB24AAB2C}" type="presParOf" srcId="{C94360A3-BCE1-CE46-96CA-710DFB9DC9E2}" destId="{3BDEE7CC-87F2-2B41-896B-826371E6FCD9}" srcOrd="0" destOrd="0" presId="urn:microsoft.com/office/officeart/2005/8/layout/orgChart1"/>
    <dgm:cxn modelId="{9E07ED47-0456-6F47-879F-C7452E7E0847}" type="presParOf" srcId="{C94360A3-BCE1-CE46-96CA-710DFB9DC9E2}" destId="{0736EF0A-0D6E-6648-8575-FCE14E36E4F6}" srcOrd="1" destOrd="0" presId="urn:microsoft.com/office/officeart/2005/8/layout/orgChart1"/>
    <dgm:cxn modelId="{6178C4FA-9473-EE4C-8B07-39F847CF0318}" type="presParOf" srcId="{6A65EE53-18D9-7E46-AE2C-AFA848385C99}" destId="{8387E5EE-DFD5-6A4B-8984-155FCFBD7C9E}" srcOrd="1" destOrd="0" presId="urn:microsoft.com/office/officeart/2005/8/layout/orgChart1"/>
    <dgm:cxn modelId="{1D9BBA44-4980-CF4E-B616-1612FEB2ED75}" type="presParOf" srcId="{8387E5EE-DFD5-6A4B-8984-155FCFBD7C9E}" destId="{D19EE4F7-A124-7B48-8ED1-934A968D7CEC}" srcOrd="0" destOrd="0" presId="urn:microsoft.com/office/officeart/2005/8/layout/orgChart1"/>
    <dgm:cxn modelId="{22E7C3BA-F3E3-A041-840F-33CF3F899E56}" type="presParOf" srcId="{8387E5EE-DFD5-6A4B-8984-155FCFBD7C9E}" destId="{D9CBD4E8-6FFC-EB4D-8D23-A9DC60661182}" srcOrd="1" destOrd="0" presId="urn:microsoft.com/office/officeart/2005/8/layout/orgChart1"/>
    <dgm:cxn modelId="{DBEB90CE-4FE3-4D4A-A295-1BA0CAFE3BC0}" type="presParOf" srcId="{D9CBD4E8-6FFC-EB4D-8D23-A9DC60661182}" destId="{B0B8D078-58F5-9247-A1B9-AC130D2E1AF0}" srcOrd="0" destOrd="0" presId="urn:microsoft.com/office/officeart/2005/8/layout/orgChart1"/>
    <dgm:cxn modelId="{4C157D40-B391-5A4C-B9A1-04E2EEC77BA0}" type="presParOf" srcId="{B0B8D078-58F5-9247-A1B9-AC130D2E1AF0}" destId="{502B3381-D99F-DC4E-87A1-ACE55716772B}" srcOrd="0" destOrd="0" presId="urn:microsoft.com/office/officeart/2005/8/layout/orgChart1"/>
    <dgm:cxn modelId="{40B0AC99-9263-414E-8067-9AA8F58E99BC}" type="presParOf" srcId="{B0B8D078-58F5-9247-A1B9-AC130D2E1AF0}" destId="{CF5D4674-E7B7-2643-BB65-F64E25C7D634}" srcOrd="1" destOrd="0" presId="urn:microsoft.com/office/officeart/2005/8/layout/orgChart1"/>
    <dgm:cxn modelId="{2A5C4B1A-72F5-6C40-8F2E-A4B5216C9D6A}" type="presParOf" srcId="{D9CBD4E8-6FFC-EB4D-8D23-A9DC60661182}" destId="{624068C7-6A9C-094F-B093-C5D734B20486}" srcOrd="1" destOrd="0" presId="urn:microsoft.com/office/officeart/2005/8/layout/orgChart1"/>
    <dgm:cxn modelId="{25BD0444-7E19-C042-AA95-2EE2EFCE6A0E}" type="presParOf" srcId="{D9CBD4E8-6FFC-EB4D-8D23-A9DC60661182}" destId="{056DC258-1C0B-8E4F-8B71-AE70A0FB7DB3}" srcOrd="2" destOrd="0" presId="urn:microsoft.com/office/officeart/2005/8/layout/orgChart1"/>
    <dgm:cxn modelId="{75D32622-3DC4-CA47-9E27-C3BB547AE3D9}" type="presParOf" srcId="{6A65EE53-18D9-7E46-AE2C-AFA848385C99}" destId="{32D454DC-891C-2F4C-9DB5-A72248775AD4}" srcOrd="2" destOrd="0" presId="urn:microsoft.com/office/officeart/2005/8/layout/orgChart1"/>
    <dgm:cxn modelId="{C69C44E9-8C16-C848-8E38-5C32264C7596}" type="presParOf" srcId="{C7B6505B-EC70-1D49-936A-B969C8923499}" destId="{55BAA729-0433-A941-AA92-830303AE5A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E50AF86-25E9-45B8-BBCD-C98A0AD7DB3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tx2">
          <a:lumMod val="20000"/>
          <a:lumOff val="80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92B45C-515B-442C-BC0C-CBDCB5C1B8F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66976C-4EAC-422D-9EFB-6192D7E924EC}">
      <dgm:prSet phldrT="[Text]" custT="1"/>
      <dgm:spPr>
        <a:solidFill>
          <a:schemeClr val="bg1"/>
        </a:solidFill>
        <a:ln w="31750">
          <a:solidFill>
            <a:schemeClr val="tx1">
              <a:lumMod val="75000"/>
              <a:lumOff val="25000"/>
              <a:alpha val="5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500" b="1" i="1" dirty="0">
              <a:solidFill>
                <a:srgbClr val="F4C031"/>
              </a:solidFill>
              <a:latin typeface="Franklin Gothic Book" panose="020B0503020102020204" pitchFamily="34" charset="0"/>
              <a:ea typeface="Helvetica Neue Light" charset="0"/>
              <a:cs typeface="Helvetica Neue Light" charset="0"/>
            </a:rPr>
            <a:t>Kde sa daň neplatí? </a:t>
          </a:r>
          <a:endParaRPr lang="en-GB" sz="1500" b="1" i="1" dirty="0">
            <a:solidFill>
              <a:srgbClr val="F4C031"/>
            </a:solidFill>
            <a:latin typeface="Franklin Gothic Book" panose="020B0503020102020204" pitchFamily="34" charset="0"/>
            <a:ea typeface="Helvetica Neue Light" charset="0"/>
            <a:cs typeface="Helvetica Neue Light" charset="0"/>
          </a:endParaRPr>
        </a:p>
      </dgm:t>
    </dgm:pt>
    <dgm:pt modelId="{83E9F3DD-2B09-4414-BD34-717114035243}" type="parTrans" cxnId="{A5413BE8-4D3E-4539-B97F-E0C39D02A9A5}">
      <dgm:prSet/>
      <dgm:spPr/>
      <dgm:t>
        <a:bodyPr/>
        <a:lstStyle/>
        <a:p>
          <a:endParaRPr lang="en-GB"/>
        </a:p>
      </dgm:t>
    </dgm:pt>
    <dgm:pt modelId="{39874B9B-BF3A-4AC6-94FD-EC1FC47A7EED}" type="sibTrans" cxnId="{A5413BE8-4D3E-4539-B97F-E0C39D02A9A5}">
      <dgm:prSet/>
      <dgm:spPr>
        <a:solidFill>
          <a:srgbClr val="F4C031"/>
        </a:solidFill>
      </dgm:spPr>
      <dgm:t>
        <a:bodyPr/>
        <a:lstStyle/>
        <a:p>
          <a:endParaRPr lang="en-GB"/>
        </a:p>
      </dgm:t>
    </dgm:pt>
    <dgm:pt modelId="{4C8F575D-053B-4BC9-8ADC-33CD7A1A277E}">
      <dgm:prSet phldrT="[Text]" custT="1"/>
      <dgm:spPr>
        <a:solidFill>
          <a:schemeClr val="bg1">
            <a:lumMod val="8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rPr>
            <a:t>Dividenda*</a:t>
          </a:r>
          <a:endParaRPr lang="en-GB" sz="1300" b="1" dirty="0">
            <a:solidFill>
              <a:schemeClr val="tx1">
                <a:lumMod val="65000"/>
                <a:lumOff val="35000"/>
              </a:schemeClr>
            </a:solidFill>
            <a:latin typeface="Franklin Gothic Book" panose="020B0503020102020204" pitchFamily="34" charset="0"/>
          </a:endParaRPr>
        </a:p>
      </dgm:t>
    </dgm:pt>
    <dgm:pt modelId="{F3CE03AF-52BD-401D-B9AB-488358EC1E15}" type="parTrans" cxnId="{04A99B9E-BA79-4FE7-8622-0BA4A2EA4E84}">
      <dgm:prSet/>
      <dgm:spPr/>
      <dgm:t>
        <a:bodyPr/>
        <a:lstStyle/>
        <a:p>
          <a:endParaRPr lang="en-GB"/>
        </a:p>
      </dgm:t>
    </dgm:pt>
    <dgm:pt modelId="{DC15B2B8-99E1-459E-934B-F626A94FEB08}" type="sibTrans" cxnId="{04A99B9E-BA79-4FE7-8622-0BA4A2EA4E84}">
      <dgm:prSet/>
      <dgm:spPr/>
      <dgm:t>
        <a:bodyPr/>
        <a:lstStyle/>
        <a:p>
          <a:endParaRPr lang="en-GB"/>
        </a:p>
      </dgm:t>
    </dgm:pt>
    <dgm:pt modelId="{4C475184-30D5-4E1D-853D-726EA6B890FC}">
      <dgm:prSet custT="1"/>
      <dgm:spPr>
        <a:solidFill>
          <a:schemeClr val="tx1">
            <a:lumMod val="65000"/>
            <a:lumOff val="3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</dgm:spPr>
      <dgm:t>
        <a:bodyPr/>
        <a:lstStyle/>
        <a:p>
          <a:r>
            <a:rPr lang="sk-SK" altLang="en-US" sz="1300" b="1" noProof="0" dirty="0">
              <a:solidFill>
                <a:schemeClr val="bg1"/>
              </a:solidFill>
              <a:latin typeface="Franklin Gothic Book" panose="020B0503020102020204" pitchFamily="34" charset="0"/>
            </a:rPr>
            <a:t>Predaj majetku zahrnutého do konkurznej podstaty</a:t>
          </a:r>
          <a:endParaRPr lang="en-US" sz="1300" b="1" noProof="0" dirty="0">
            <a:solidFill>
              <a:schemeClr val="bg1"/>
            </a:solidFill>
            <a:latin typeface="Franklin Gothic Book" panose="020B0503020102020204" pitchFamily="34" charset="0"/>
            <a:ea typeface="Helvetica Neue Light" charset="0"/>
            <a:cs typeface="Helvetica Neue Light" charset="0"/>
          </a:endParaRPr>
        </a:p>
      </dgm:t>
    </dgm:pt>
    <dgm:pt modelId="{0D0DD6DE-21D6-4C1F-ACDB-2A6C873B6A59}" type="parTrans" cxnId="{E85E1A5A-A1F7-4914-ABE1-BCD508C16725}">
      <dgm:prSet/>
      <dgm:spPr/>
      <dgm:t>
        <a:bodyPr/>
        <a:lstStyle/>
        <a:p>
          <a:endParaRPr lang="en-GB"/>
        </a:p>
      </dgm:t>
    </dgm:pt>
    <dgm:pt modelId="{AED22705-A44E-4931-ADD8-DC7BA2C60B59}" type="sibTrans" cxnId="{E85E1A5A-A1F7-4914-ABE1-BCD508C16725}">
      <dgm:prSet/>
      <dgm:spPr/>
      <dgm:t>
        <a:bodyPr/>
        <a:lstStyle/>
        <a:p>
          <a:endParaRPr lang="en-GB"/>
        </a:p>
      </dgm:t>
    </dgm:pt>
    <dgm:pt modelId="{089171A7-7FD8-451C-B262-0FD88AC19590}">
      <dgm:prSet phldrT="[Text]" custT="1"/>
      <dgm:spPr>
        <a:solidFill>
          <a:schemeClr val="bg1">
            <a:lumMod val="9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i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Helvetica Neue Light" charset="0"/>
              <a:cs typeface="Helvetica Neue Light" charset="0"/>
            </a:rPr>
            <a:t>Dar</a:t>
          </a:r>
          <a:endParaRPr lang="en-GB" sz="1300" i="0" dirty="0">
            <a:solidFill>
              <a:schemeClr val="tx1">
                <a:lumMod val="65000"/>
                <a:lumOff val="35000"/>
              </a:schemeClr>
            </a:solidFill>
            <a:latin typeface="Franklin Gothic Book" panose="020B0503020102020204" pitchFamily="34" charset="0"/>
            <a:ea typeface="Helvetica Neue Light" charset="0"/>
            <a:cs typeface="Helvetica Neue Light" charset="0"/>
          </a:endParaRPr>
        </a:p>
      </dgm:t>
    </dgm:pt>
    <dgm:pt modelId="{602A3E3B-C57E-4A9B-8672-5EF2D1D881FE}" type="parTrans" cxnId="{B9B35A9B-40C7-4501-A7E1-AD81B4770B61}">
      <dgm:prSet/>
      <dgm:spPr/>
      <dgm:t>
        <a:bodyPr/>
        <a:lstStyle/>
        <a:p>
          <a:endParaRPr lang="en-AU"/>
        </a:p>
      </dgm:t>
    </dgm:pt>
    <dgm:pt modelId="{D910D21E-39DF-4009-A8A3-F9F12F4FAB6B}" type="sibTrans" cxnId="{B9B35A9B-40C7-4501-A7E1-AD81B4770B61}">
      <dgm:prSet/>
      <dgm:spPr/>
      <dgm:t>
        <a:bodyPr/>
        <a:lstStyle/>
        <a:p>
          <a:endParaRPr lang="en-AU"/>
        </a:p>
      </dgm:t>
    </dgm:pt>
    <dgm:pt modelId="{61D0BE8F-EC8C-4E0D-AE88-3E0887E6FDAC}">
      <dgm:prSet phldrT="[Text]" custT="1"/>
      <dgm:spPr>
        <a:solidFill>
          <a:schemeClr val="tx1">
            <a:lumMod val="65000"/>
            <a:lumOff val="3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sk-SK" sz="1300" b="1" i="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  <a:ea typeface="Helvetica Neue Light" charset="0"/>
              <a:cs typeface="Helvetica Neue Light" charset="0"/>
            </a:rPr>
            <a:t>Finančné prostriedky z grantov</a:t>
          </a:r>
          <a:endParaRPr lang="en-GB" sz="1300" b="1" dirty="0">
            <a:solidFill>
              <a:schemeClr val="bg1">
                <a:lumMod val="95000"/>
              </a:schemeClr>
            </a:solidFill>
            <a:latin typeface="Franklin Gothic Book" panose="020B0503020102020204" pitchFamily="34" charset="0"/>
          </a:endParaRPr>
        </a:p>
      </dgm:t>
    </dgm:pt>
    <dgm:pt modelId="{3A9A763A-04B6-4B8F-88D3-9ED813300121}" type="parTrans" cxnId="{E6E683B6-1531-49CB-B7C7-E9384F40E0E3}">
      <dgm:prSet/>
      <dgm:spPr/>
      <dgm:t>
        <a:bodyPr/>
        <a:lstStyle/>
        <a:p>
          <a:endParaRPr lang="en-AU"/>
        </a:p>
      </dgm:t>
    </dgm:pt>
    <dgm:pt modelId="{64247723-1D64-40FA-946D-AF6E4C90F9F0}" type="sibTrans" cxnId="{E6E683B6-1531-49CB-B7C7-E9384F40E0E3}">
      <dgm:prSet/>
      <dgm:spPr/>
      <dgm:t>
        <a:bodyPr/>
        <a:lstStyle/>
        <a:p>
          <a:endParaRPr lang="en-AU"/>
        </a:p>
      </dgm:t>
    </dgm:pt>
    <dgm:pt modelId="{B8159C72-68E2-48F3-9822-6322D1A9720D}">
      <dgm:prSet phldrT="[Text]" custT="1"/>
      <dgm:spPr>
        <a:solidFill>
          <a:schemeClr val="tx1">
            <a:lumMod val="50000"/>
            <a:lumOff val="50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rPr>
            <a:t>Licenčné poplatky vyplácane do EÚ kvalifikovaným spoločnostiam</a:t>
          </a:r>
          <a:endParaRPr lang="en-GB" sz="1300" b="1" dirty="0">
            <a:solidFill>
              <a:schemeClr val="bg1">
                <a:lumMod val="95000"/>
              </a:schemeClr>
            </a:solidFill>
            <a:latin typeface="Franklin Gothic Book" panose="020B0503020102020204" pitchFamily="34" charset="0"/>
          </a:endParaRPr>
        </a:p>
      </dgm:t>
    </dgm:pt>
    <dgm:pt modelId="{6221068E-5260-438F-AA5A-083C6D626433}" type="parTrans" cxnId="{07DC8A80-82AF-41D6-8F88-42F1DA0C74DE}">
      <dgm:prSet/>
      <dgm:spPr/>
      <dgm:t>
        <a:bodyPr/>
        <a:lstStyle/>
        <a:p>
          <a:endParaRPr lang="en-AU"/>
        </a:p>
      </dgm:t>
    </dgm:pt>
    <dgm:pt modelId="{E02F45A1-C475-439E-86B5-08C14D05D252}" type="sibTrans" cxnId="{07DC8A80-82AF-41D6-8F88-42F1DA0C74DE}">
      <dgm:prSet/>
      <dgm:spPr/>
      <dgm:t>
        <a:bodyPr/>
        <a:lstStyle/>
        <a:p>
          <a:endParaRPr lang="en-AU"/>
        </a:p>
      </dgm:t>
    </dgm:pt>
    <dgm:pt modelId="{5AB58725-CBF9-449F-A54E-277DDC017B71}">
      <dgm:prSet phldrT="[Text]" custT="1"/>
      <dgm:spPr>
        <a:solidFill>
          <a:schemeClr val="bg1">
            <a:lumMod val="7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rPr>
            <a:t>Členské príspevky</a:t>
          </a:r>
          <a:endParaRPr lang="en-GB" sz="1300" b="1" dirty="0">
            <a:solidFill>
              <a:schemeClr val="tx1">
                <a:lumMod val="65000"/>
                <a:lumOff val="35000"/>
              </a:schemeClr>
            </a:solidFill>
            <a:latin typeface="Franklin Gothic Book" panose="020B0503020102020204" pitchFamily="34" charset="0"/>
          </a:endParaRPr>
        </a:p>
      </dgm:t>
    </dgm:pt>
    <dgm:pt modelId="{8D44F70D-ADE9-4641-A05C-24EED2D6507F}" type="parTrans" cxnId="{AAC6759F-404C-4985-851B-272DD6D8C48C}">
      <dgm:prSet/>
      <dgm:spPr/>
      <dgm:t>
        <a:bodyPr/>
        <a:lstStyle/>
        <a:p>
          <a:endParaRPr lang="cs-CZ"/>
        </a:p>
      </dgm:t>
    </dgm:pt>
    <dgm:pt modelId="{F0D2778C-9842-41C8-B585-C431D57169A2}" type="sibTrans" cxnId="{AAC6759F-404C-4985-851B-272DD6D8C48C}">
      <dgm:prSet/>
      <dgm:spPr/>
      <dgm:t>
        <a:bodyPr/>
        <a:lstStyle/>
        <a:p>
          <a:endParaRPr lang="cs-CZ"/>
        </a:p>
      </dgm:t>
    </dgm:pt>
    <dgm:pt modelId="{72F48061-71EC-48B1-8CC7-26A7FEC47F53}">
      <dgm:prSet phldrT="[Text]" custT="1"/>
      <dgm:spPr>
        <a:solidFill>
          <a:schemeClr val="bg1">
            <a:lumMod val="6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200" b="1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rPr>
            <a:t>Úroky a výnosy cenných papierov vyplácane do EÚ kvalifikovaným spoločnostiam</a:t>
          </a:r>
          <a:endParaRPr lang="en-GB" sz="1200" b="1" dirty="0">
            <a:solidFill>
              <a:schemeClr val="bg1">
                <a:lumMod val="95000"/>
              </a:schemeClr>
            </a:solidFill>
            <a:latin typeface="Franklin Gothic Book" panose="020B0503020102020204" pitchFamily="34" charset="0"/>
          </a:endParaRPr>
        </a:p>
      </dgm:t>
    </dgm:pt>
    <dgm:pt modelId="{1B97BBDE-8828-404D-80A1-460E22BA4070}" type="parTrans" cxnId="{4FC3B520-A2A3-414D-BF88-A754D7DAE1B5}">
      <dgm:prSet/>
      <dgm:spPr/>
      <dgm:t>
        <a:bodyPr/>
        <a:lstStyle/>
        <a:p>
          <a:endParaRPr lang="cs-CZ"/>
        </a:p>
      </dgm:t>
    </dgm:pt>
    <dgm:pt modelId="{53F95D86-365C-4B29-939A-F7421DAC798E}" type="sibTrans" cxnId="{4FC3B520-A2A3-414D-BF88-A754D7DAE1B5}">
      <dgm:prSet/>
      <dgm:spPr/>
      <dgm:t>
        <a:bodyPr/>
        <a:lstStyle/>
        <a:p>
          <a:endParaRPr lang="cs-CZ"/>
        </a:p>
      </dgm:t>
    </dgm:pt>
    <dgm:pt modelId="{529E2429-A645-4544-B133-06301DE41273}" type="pres">
      <dgm:prSet presAssocID="{1792B45C-515B-442C-BC0C-CBDCB5C1B8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947E8D-0015-4B5C-8241-C6BDED8EA683}" type="pres">
      <dgm:prSet presAssocID="{1792B45C-515B-442C-BC0C-CBDCB5C1B8F2}" presName="cycle" presStyleCnt="0"/>
      <dgm:spPr/>
    </dgm:pt>
    <dgm:pt modelId="{4E1800E6-8729-43DD-9DAA-CBC646629226}" type="pres">
      <dgm:prSet presAssocID="{FD66976C-4EAC-422D-9EFB-6192D7E924EC}" presName="nodeFirstNode" presStyleLbl="node1" presStyleIdx="0" presStyleCnt="8" custScaleX="129656" custScaleY="164062" custRadScaleRad="100093" custRadScaleInc="14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012415-F336-40D9-8F36-5081898D4306}" type="pres">
      <dgm:prSet presAssocID="{39874B9B-BF3A-4AC6-94FD-EC1FC47A7EED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6EA3C4A5-14E8-4206-9760-D711130C6DB3}" type="pres">
      <dgm:prSet presAssocID="{089171A7-7FD8-451C-B262-0FD88AC19590}" presName="nodeFollowingNodes" presStyleLbl="node1" presStyleIdx="1" presStyleCnt="8" custScaleX="144384" custScaleY="160344" custRadScaleRad="106049" custRadScaleInc="348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7608BB-B737-4FAF-9A36-DC62AAB552D9}" type="pres">
      <dgm:prSet presAssocID="{4C8F575D-053B-4BC9-8ADC-33CD7A1A277E}" presName="nodeFollowingNodes" presStyleLbl="node1" presStyleIdx="2" presStyleCnt="8" custScaleX="140475" custScaleY="151493" custRadScaleRad="104928" custRadScaleInc="26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2878F2-D9AD-43D4-AF83-921392B46C59}" type="pres">
      <dgm:prSet presAssocID="{5AB58725-CBF9-449F-A54E-277DDC017B71}" presName="nodeFollowingNodes" presStyleLbl="node1" presStyleIdx="3" presStyleCnt="8" custScaleX="139827" custScaleY="152009" custRadScaleRad="105324" custRadScaleInc="-306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972AEF-3484-4973-AD22-A6048ECB05EA}" type="pres">
      <dgm:prSet presAssocID="{72F48061-71EC-48B1-8CC7-26A7FEC47F53}" presName="nodeFollowingNodes" presStyleLbl="node1" presStyleIdx="4" presStyleCnt="8" custScaleX="141315" custScaleY="145299" custRadScaleRad="100043" custRadScaleInc="42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5AF63D-B03C-469A-A1EA-EB81A8AAF875}" type="pres">
      <dgm:prSet presAssocID="{B8159C72-68E2-48F3-9822-6322D1A9720D}" presName="nodeFollowingNodes" presStyleLbl="node1" presStyleIdx="5" presStyleCnt="8" custScaleX="142803" custScaleY="144318" custRadScaleRad="108221" custRadScaleInc="351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3332D-7429-4E51-B69E-951555741C9E}" type="pres">
      <dgm:prSet presAssocID="{61D0BE8F-EC8C-4E0D-AE88-3E0887E6FDAC}" presName="nodeFollowingNodes" presStyleLbl="node1" presStyleIdx="6" presStyleCnt="8" custScaleX="141932" custScaleY="151492" custRadScaleRad="112322" custRadScaleInc="12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03510E-865D-46C2-91EE-C2F917E2A427}" type="pres">
      <dgm:prSet presAssocID="{4C475184-30D5-4E1D-853D-726EA6B890FC}" presName="nodeFollowingNodes" presStyleLbl="node1" presStyleIdx="7" presStyleCnt="8" custScaleX="139962" custScaleY="149204" custRadScaleRad="104788" custRadScaleInc="-279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413BE8-4D3E-4539-B97F-E0C39D02A9A5}" srcId="{1792B45C-515B-442C-BC0C-CBDCB5C1B8F2}" destId="{FD66976C-4EAC-422D-9EFB-6192D7E924EC}" srcOrd="0" destOrd="0" parTransId="{83E9F3DD-2B09-4414-BD34-717114035243}" sibTransId="{39874B9B-BF3A-4AC6-94FD-EC1FC47A7EED}"/>
    <dgm:cxn modelId="{A6E3DFB3-F484-4AAB-852D-63FF410C7560}" type="presOf" srcId="{4C8F575D-053B-4BC9-8ADC-33CD7A1A277E}" destId="{FF7608BB-B737-4FAF-9A36-DC62AAB552D9}" srcOrd="0" destOrd="0" presId="urn:microsoft.com/office/officeart/2005/8/layout/cycle3"/>
    <dgm:cxn modelId="{AAC6759F-404C-4985-851B-272DD6D8C48C}" srcId="{1792B45C-515B-442C-BC0C-CBDCB5C1B8F2}" destId="{5AB58725-CBF9-449F-A54E-277DDC017B71}" srcOrd="3" destOrd="0" parTransId="{8D44F70D-ADE9-4641-A05C-24EED2D6507F}" sibTransId="{F0D2778C-9842-41C8-B585-C431D57169A2}"/>
    <dgm:cxn modelId="{C4C5A4A5-C432-4E18-A7BE-ED89DD87F7E4}" type="presOf" srcId="{61D0BE8F-EC8C-4E0D-AE88-3E0887E6FDAC}" destId="{A323332D-7429-4E51-B69E-951555741C9E}" srcOrd="0" destOrd="0" presId="urn:microsoft.com/office/officeart/2005/8/layout/cycle3"/>
    <dgm:cxn modelId="{514C7E85-546D-45CF-95A9-2B239A670EBE}" type="presOf" srcId="{39874B9B-BF3A-4AC6-94FD-EC1FC47A7EED}" destId="{37012415-F336-40D9-8F36-5081898D4306}" srcOrd="0" destOrd="0" presId="urn:microsoft.com/office/officeart/2005/8/layout/cycle3"/>
    <dgm:cxn modelId="{AA003796-FBC3-4C6A-92C0-51ECF635DC5B}" type="presOf" srcId="{B8159C72-68E2-48F3-9822-6322D1A9720D}" destId="{775AF63D-B03C-469A-A1EA-EB81A8AAF875}" srcOrd="0" destOrd="0" presId="urn:microsoft.com/office/officeart/2005/8/layout/cycle3"/>
    <dgm:cxn modelId="{331E85E4-EE4D-430B-BD76-1215BD0B809B}" type="presOf" srcId="{72F48061-71EC-48B1-8CC7-26A7FEC47F53}" destId="{5F972AEF-3484-4973-AD22-A6048ECB05EA}" srcOrd="0" destOrd="0" presId="urn:microsoft.com/office/officeart/2005/8/layout/cycle3"/>
    <dgm:cxn modelId="{04A99B9E-BA79-4FE7-8622-0BA4A2EA4E84}" srcId="{1792B45C-515B-442C-BC0C-CBDCB5C1B8F2}" destId="{4C8F575D-053B-4BC9-8ADC-33CD7A1A277E}" srcOrd="2" destOrd="0" parTransId="{F3CE03AF-52BD-401D-B9AB-488358EC1E15}" sibTransId="{DC15B2B8-99E1-459E-934B-F626A94FEB08}"/>
    <dgm:cxn modelId="{E85E1A5A-A1F7-4914-ABE1-BCD508C16725}" srcId="{1792B45C-515B-442C-BC0C-CBDCB5C1B8F2}" destId="{4C475184-30D5-4E1D-853D-726EA6B890FC}" srcOrd="7" destOrd="0" parTransId="{0D0DD6DE-21D6-4C1F-ACDB-2A6C873B6A59}" sibTransId="{AED22705-A44E-4931-ADD8-DC7BA2C60B59}"/>
    <dgm:cxn modelId="{78522125-EF7F-4C7F-917B-60768AEDE1DF}" type="presOf" srcId="{FD66976C-4EAC-422D-9EFB-6192D7E924EC}" destId="{4E1800E6-8729-43DD-9DAA-CBC646629226}" srcOrd="0" destOrd="0" presId="urn:microsoft.com/office/officeart/2005/8/layout/cycle3"/>
    <dgm:cxn modelId="{7968212B-2B61-4498-BE95-0CC016598A0F}" type="presOf" srcId="{1792B45C-515B-442C-BC0C-CBDCB5C1B8F2}" destId="{529E2429-A645-4544-B133-06301DE41273}" srcOrd="0" destOrd="0" presId="urn:microsoft.com/office/officeart/2005/8/layout/cycle3"/>
    <dgm:cxn modelId="{B9B35A9B-40C7-4501-A7E1-AD81B4770B61}" srcId="{1792B45C-515B-442C-BC0C-CBDCB5C1B8F2}" destId="{089171A7-7FD8-451C-B262-0FD88AC19590}" srcOrd="1" destOrd="0" parTransId="{602A3E3B-C57E-4A9B-8672-5EF2D1D881FE}" sibTransId="{D910D21E-39DF-4009-A8A3-F9F12F4FAB6B}"/>
    <dgm:cxn modelId="{07DC8A80-82AF-41D6-8F88-42F1DA0C74DE}" srcId="{1792B45C-515B-442C-BC0C-CBDCB5C1B8F2}" destId="{B8159C72-68E2-48F3-9822-6322D1A9720D}" srcOrd="5" destOrd="0" parTransId="{6221068E-5260-438F-AA5A-083C6D626433}" sibTransId="{E02F45A1-C475-439E-86B5-08C14D05D252}"/>
    <dgm:cxn modelId="{E6E683B6-1531-49CB-B7C7-E9384F40E0E3}" srcId="{1792B45C-515B-442C-BC0C-CBDCB5C1B8F2}" destId="{61D0BE8F-EC8C-4E0D-AE88-3E0887E6FDAC}" srcOrd="6" destOrd="0" parTransId="{3A9A763A-04B6-4B8F-88D3-9ED813300121}" sibTransId="{64247723-1D64-40FA-946D-AF6E4C90F9F0}"/>
    <dgm:cxn modelId="{5A1E3FF2-C02F-420C-8A77-DF80DFBBF853}" type="presOf" srcId="{089171A7-7FD8-451C-B262-0FD88AC19590}" destId="{6EA3C4A5-14E8-4206-9760-D711130C6DB3}" srcOrd="0" destOrd="0" presId="urn:microsoft.com/office/officeart/2005/8/layout/cycle3"/>
    <dgm:cxn modelId="{4FC3B520-A2A3-414D-BF88-A754D7DAE1B5}" srcId="{1792B45C-515B-442C-BC0C-CBDCB5C1B8F2}" destId="{72F48061-71EC-48B1-8CC7-26A7FEC47F53}" srcOrd="4" destOrd="0" parTransId="{1B97BBDE-8828-404D-80A1-460E22BA4070}" sibTransId="{53F95D86-365C-4B29-939A-F7421DAC798E}"/>
    <dgm:cxn modelId="{4ADE77EB-2E86-400E-886F-96032DA170DD}" type="presOf" srcId="{4C475184-30D5-4E1D-853D-726EA6B890FC}" destId="{7203510E-865D-46C2-91EE-C2F917E2A427}" srcOrd="0" destOrd="0" presId="urn:microsoft.com/office/officeart/2005/8/layout/cycle3"/>
    <dgm:cxn modelId="{8D5AF000-2AD4-42F9-B76B-6B2923B5D6F3}" type="presOf" srcId="{5AB58725-CBF9-449F-A54E-277DDC017B71}" destId="{322878F2-D9AD-43D4-AF83-921392B46C59}" srcOrd="0" destOrd="0" presId="urn:microsoft.com/office/officeart/2005/8/layout/cycle3"/>
    <dgm:cxn modelId="{ADBE7A01-61D6-48EB-A7A0-02BD90A11F48}" type="presParOf" srcId="{529E2429-A645-4544-B133-06301DE41273}" destId="{C7947E8D-0015-4B5C-8241-C6BDED8EA683}" srcOrd="0" destOrd="0" presId="urn:microsoft.com/office/officeart/2005/8/layout/cycle3"/>
    <dgm:cxn modelId="{8275F4FD-4E15-4B64-90D0-F38A20864614}" type="presParOf" srcId="{C7947E8D-0015-4B5C-8241-C6BDED8EA683}" destId="{4E1800E6-8729-43DD-9DAA-CBC646629226}" srcOrd="0" destOrd="0" presId="urn:microsoft.com/office/officeart/2005/8/layout/cycle3"/>
    <dgm:cxn modelId="{FD725C23-A10F-4248-96DB-0F90632672FD}" type="presParOf" srcId="{C7947E8D-0015-4B5C-8241-C6BDED8EA683}" destId="{37012415-F336-40D9-8F36-5081898D4306}" srcOrd="1" destOrd="0" presId="urn:microsoft.com/office/officeart/2005/8/layout/cycle3"/>
    <dgm:cxn modelId="{CCFEDABA-E302-49E4-B885-FC2F398B14AF}" type="presParOf" srcId="{C7947E8D-0015-4B5C-8241-C6BDED8EA683}" destId="{6EA3C4A5-14E8-4206-9760-D711130C6DB3}" srcOrd="2" destOrd="0" presId="urn:microsoft.com/office/officeart/2005/8/layout/cycle3"/>
    <dgm:cxn modelId="{131C57AB-41B3-4F99-9B8D-6ECC801B8DFE}" type="presParOf" srcId="{C7947E8D-0015-4B5C-8241-C6BDED8EA683}" destId="{FF7608BB-B737-4FAF-9A36-DC62AAB552D9}" srcOrd="3" destOrd="0" presId="urn:microsoft.com/office/officeart/2005/8/layout/cycle3"/>
    <dgm:cxn modelId="{1BBC70F3-B65D-41B9-9518-96AFD0274F4E}" type="presParOf" srcId="{C7947E8D-0015-4B5C-8241-C6BDED8EA683}" destId="{322878F2-D9AD-43D4-AF83-921392B46C59}" srcOrd="4" destOrd="0" presId="urn:microsoft.com/office/officeart/2005/8/layout/cycle3"/>
    <dgm:cxn modelId="{94868AE7-B0EA-4635-8CC3-B024E2CA8059}" type="presParOf" srcId="{C7947E8D-0015-4B5C-8241-C6BDED8EA683}" destId="{5F972AEF-3484-4973-AD22-A6048ECB05EA}" srcOrd="5" destOrd="0" presId="urn:microsoft.com/office/officeart/2005/8/layout/cycle3"/>
    <dgm:cxn modelId="{40184ECC-2F83-4738-BF62-29CFB08A2428}" type="presParOf" srcId="{C7947E8D-0015-4B5C-8241-C6BDED8EA683}" destId="{775AF63D-B03C-469A-A1EA-EB81A8AAF875}" srcOrd="6" destOrd="0" presId="urn:microsoft.com/office/officeart/2005/8/layout/cycle3"/>
    <dgm:cxn modelId="{518B58C1-F6E2-4A0E-B1AD-319AB76BEFBA}" type="presParOf" srcId="{C7947E8D-0015-4B5C-8241-C6BDED8EA683}" destId="{A323332D-7429-4E51-B69E-951555741C9E}" srcOrd="7" destOrd="0" presId="urn:microsoft.com/office/officeart/2005/8/layout/cycle3"/>
    <dgm:cxn modelId="{D00590B9-83BB-4377-8D75-4230B7B37ECC}" type="presParOf" srcId="{C7947E8D-0015-4B5C-8241-C6BDED8EA683}" destId="{7203510E-865D-46C2-91EE-C2F917E2A42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D405CE9-105C-479E-94F3-DD496F8A1201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D405CE9-105C-479E-94F3-DD496F8A1201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237B70-5194-4A3E-BC77-18BA8E494EBB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7237B70-5194-4A3E-BC77-18BA8E494EBB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BB61437-B4FD-41CC-B284-FE764ECE1C00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BB61437-B4FD-41CC-B284-FE764ECE1C00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81A03F6-DAD8-4B7B-BE94-977E73C527A9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tx2">
          <a:lumMod val="20000"/>
          <a:lumOff val="80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792B45C-515B-442C-BC0C-CBDCB5C1B8F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66976C-4EAC-422D-9EFB-6192D7E924EC}">
      <dgm:prSet phldrT="[Text]" custT="1"/>
      <dgm:spPr>
        <a:solidFill>
          <a:schemeClr val="bg1">
            <a:lumMod val="85000"/>
          </a:schemeClr>
        </a:solidFill>
        <a:ln w="31750">
          <a:solidFill>
            <a:schemeClr val="tx1">
              <a:lumMod val="85000"/>
              <a:lumOff val="15000"/>
              <a:alpha val="5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Helvetica Neue Light" charset="0"/>
              <a:cs typeface="Helvetica Neue Light" charset="0"/>
            </a:rPr>
            <a:t> </a:t>
          </a:r>
          <a:r>
            <a:rPr lang="sk-SK" sz="18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Minerálne oleje</a:t>
          </a:r>
          <a:r>
            <a:rPr lang="sk-SK" sz="15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/>
          </a:r>
          <a:br>
            <a:rPr lang="sk-SK" sz="15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</a:br>
          <a:r>
            <a:rPr lang="sk-SK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 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motorový benzín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(500 – 600 EUR/ 1 000 l)</a:t>
          </a:r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 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motorová nafta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(368 – 387 EUR/1 000 l)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letecký benzín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(481,31 EUR / 1 000 l)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vykurovací olej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(111,5 EUR/1 000 kg)</a:t>
          </a:r>
          <a:endParaRPr lang="en-GB" sz="800" b="0" i="1" dirty="0">
            <a:solidFill>
              <a:schemeClr val="tx1">
                <a:lumMod val="75000"/>
                <a:lumOff val="25000"/>
              </a:schemeClr>
            </a:solidFill>
            <a:latin typeface="Franklin Gothic Medium" panose="020B0603020102020204" pitchFamily="34" charset="0"/>
          </a:endParaRPr>
        </a:p>
      </dgm:t>
    </dgm:pt>
    <dgm:pt modelId="{83E9F3DD-2B09-4414-BD34-717114035243}" type="parTrans" cxnId="{A5413BE8-4D3E-4539-B97F-E0C39D02A9A5}">
      <dgm:prSet/>
      <dgm:spPr/>
      <dgm:t>
        <a:bodyPr/>
        <a:lstStyle/>
        <a:p>
          <a:endParaRPr lang="en-GB"/>
        </a:p>
      </dgm:t>
    </dgm:pt>
    <dgm:pt modelId="{39874B9B-BF3A-4AC6-94FD-EC1FC47A7EED}" type="sibTrans" cxnId="{A5413BE8-4D3E-4539-B97F-E0C39D02A9A5}">
      <dgm:prSet/>
      <dgm:spPr/>
      <dgm:t>
        <a:bodyPr/>
        <a:lstStyle/>
        <a:p>
          <a:endParaRPr lang="en-GB"/>
        </a:p>
      </dgm:t>
    </dgm:pt>
    <dgm:pt modelId="{4C8F575D-053B-4BC9-8ADC-33CD7A1A277E}">
      <dgm:prSet phldrT="[Text]" custT="1"/>
      <dgm:spPr>
        <a:solidFill>
          <a:schemeClr val="accent2">
            <a:lumMod val="40000"/>
            <a:lumOff val="60000"/>
          </a:schemeClr>
        </a:solidFill>
        <a:ln w="31750">
          <a:solidFill>
            <a:schemeClr val="tx1">
              <a:lumMod val="75000"/>
              <a:lumOff val="2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Alkoholické nápoje</a:t>
          </a:r>
          <a:r>
            <a:rPr lang="sk-SK" sz="13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/>
          </a:r>
          <a:br>
            <a:rPr lang="sk-SK" sz="13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</a:br>
          <a:r>
            <a:rPr lang="sk-SK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 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lieh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(540 EUR/hl alebo 1 080 EUR/hl) 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víno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(tiché – 0 EUR, šumivé – 79,65 EUR)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pivo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(3,587 EUR/hl alebo 2,652 EUR/hl)</a:t>
          </a:r>
        </a:p>
      </dgm:t>
    </dgm:pt>
    <dgm:pt modelId="{F3CE03AF-52BD-401D-B9AB-488358EC1E15}" type="parTrans" cxnId="{04A99B9E-BA79-4FE7-8622-0BA4A2EA4E84}">
      <dgm:prSet/>
      <dgm:spPr/>
      <dgm:t>
        <a:bodyPr/>
        <a:lstStyle/>
        <a:p>
          <a:endParaRPr lang="en-GB"/>
        </a:p>
      </dgm:t>
    </dgm:pt>
    <dgm:pt modelId="{DC15B2B8-99E1-459E-934B-F626A94FEB08}" type="sibTrans" cxnId="{04A99B9E-BA79-4FE7-8622-0BA4A2EA4E84}">
      <dgm:prSet/>
      <dgm:spPr/>
      <dgm:t>
        <a:bodyPr/>
        <a:lstStyle/>
        <a:p>
          <a:endParaRPr lang="en-GB"/>
        </a:p>
      </dgm:t>
    </dgm:pt>
    <dgm:pt modelId="{4C475184-30D5-4E1D-853D-726EA6B890FC}">
      <dgm:prSet custT="1"/>
      <dgm:spPr>
        <a:solidFill>
          <a:schemeClr val="accent1">
            <a:lumMod val="75000"/>
          </a:schemeClr>
        </a:solidFill>
        <a:ln w="31750">
          <a:solidFill>
            <a:schemeClr val="tx1">
              <a:lumMod val="75000"/>
              <a:lumOff val="25000"/>
              <a:alpha val="50000"/>
            </a:schemeClr>
          </a:solidFill>
        </a:ln>
      </dgm:spPr>
      <dgm:t>
        <a:bodyPr/>
        <a:lstStyle/>
        <a:p>
          <a:r>
            <a:rPr lang="sk-SK" sz="1800" b="1" i="1" cap="small" baseline="0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Tabakové výrobky</a:t>
          </a:r>
          <a:r>
            <a:rPr lang="sk-SK" sz="1300" b="1" i="1" cap="small" baseline="0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/>
          </a:r>
          <a:br>
            <a:rPr lang="sk-SK" sz="1300" b="1" i="1" cap="small" baseline="0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</a:br>
          <a:r>
            <a:rPr lang="sk-SK" sz="1300" b="1" i="1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 </a:t>
          </a:r>
        </a:p>
        <a:p>
          <a:r>
            <a:rPr lang="sk-SK" sz="1100" b="0" i="1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cigary  </a:t>
          </a:r>
          <a:r>
            <a:rPr lang="sk-SK" sz="800" b="0" i="1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(71,11 EUR/kg)</a:t>
          </a:r>
          <a:r>
            <a:rPr lang="sk-SK" sz="1100" b="0" i="1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 </a:t>
          </a:r>
        </a:p>
        <a:p>
          <a:r>
            <a:rPr lang="sk-SK" sz="1100" b="0" i="1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</a:t>
          </a:r>
          <a:r>
            <a:rPr lang="sk-SK" sz="1100" b="0" i="1" dirty="0" err="1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cigarky</a:t>
          </a:r>
          <a:r>
            <a:rPr lang="sk-SK" sz="1100" b="0" i="1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 </a:t>
          </a:r>
          <a:r>
            <a:rPr lang="sk-SK" sz="800" b="0" i="1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(71,11 EUR/kg)</a:t>
          </a:r>
          <a:endParaRPr lang="sk-SK" sz="800" b="0" dirty="0">
            <a:solidFill>
              <a:schemeClr val="bg1"/>
            </a:solidFill>
            <a:latin typeface="Franklin Gothic Medium" panose="020B0603020102020204" pitchFamily="34" charset="0"/>
            <a:ea typeface="Helvetica Neue Light" charset="0"/>
            <a:cs typeface="Helvetica Neue Light" charset="0"/>
          </a:endParaRPr>
        </a:p>
      </dgm:t>
    </dgm:pt>
    <dgm:pt modelId="{0D0DD6DE-21D6-4C1F-ACDB-2A6C873B6A59}" type="parTrans" cxnId="{E85E1A5A-A1F7-4914-ABE1-BCD508C16725}">
      <dgm:prSet/>
      <dgm:spPr/>
      <dgm:t>
        <a:bodyPr/>
        <a:lstStyle/>
        <a:p>
          <a:endParaRPr lang="en-GB"/>
        </a:p>
      </dgm:t>
    </dgm:pt>
    <dgm:pt modelId="{AED22705-A44E-4931-ADD8-DC7BA2C60B59}" type="sibTrans" cxnId="{E85E1A5A-A1F7-4914-ABE1-BCD508C16725}">
      <dgm:prSet/>
      <dgm:spPr/>
      <dgm:t>
        <a:bodyPr/>
        <a:lstStyle/>
        <a:p>
          <a:endParaRPr lang="en-GB"/>
        </a:p>
      </dgm:t>
    </dgm:pt>
    <dgm:pt modelId="{7D5B5B1D-1BC8-4BE1-8DD0-FC328CD4F866}">
      <dgm:prSet phldrT="[Text]" custT="1"/>
      <dgm:spPr>
        <a:solidFill>
          <a:schemeClr val="accent4">
            <a:lumMod val="20000"/>
            <a:lumOff val="80000"/>
          </a:schemeClr>
        </a:solidFill>
        <a:ln w="31750">
          <a:solidFill>
            <a:schemeClr val="tx1">
              <a:lumMod val="75000"/>
              <a:lumOff val="2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8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Elektrina, uhlie a zemný plyn</a:t>
          </a:r>
          <a:r>
            <a:rPr lang="sk-SK" sz="15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/>
          </a:r>
          <a:br>
            <a:rPr lang="sk-SK" sz="1500" b="1" i="1" cap="small" baseline="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</a:br>
          <a:r>
            <a:rPr lang="sk-SK" sz="1500" b="1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 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elektrina 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(1,32 EUR/MWh) 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uhlie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(1,62 EUR/t)</a:t>
          </a:r>
        </a:p>
        <a:p>
          <a:r>
            <a:rPr lang="sk-SK" sz="11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- zemný plyn </a:t>
          </a:r>
          <a:r>
            <a:rPr lang="sk-SK" sz="800" b="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ea typeface="+mn-ea"/>
              <a:cs typeface="+mn-cs"/>
              <a:sym typeface="Helvetica Neue"/>
            </a:rPr>
            <a:t>(1,32 EUR/MWh alebo 9,36 EUR/MWh)</a:t>
          </a:r>
          <a:endParaRPr lang="en-GB" sz="800" b="1" dirty="0">
            <a:solidFill>
              <a:schemeClr val="bg1">
                <a:lumMod val="95000"/>
              </a:schemeClr>
            </a:solidFill>
            <a:latin typeface="Franklin Gothic Medium" panose="020B0603020102020204" pitchFamily="34" charset="0"/>
          </a:endParaRPr>
        </a:p>
      </dgm:t>
    </dgm:pt>
    <dgm:pt modelId="{2298C659-CEB6-4C6C-8D2D-E7F13CF81A7B}" type="parTrans" cxnId="{EBE22FD9-5658-43B2-B88C-5F58FF65CFE0}">
      <dgm:prSet/>
      <dgm:spPr/>
      <dgm:t>
        <a:bodyPr/>
        <a:lstStyle/>
        <a:p>
          <a:endParaRPr lang="sk-SK"/>
        </a:p>
      </dgm:t>
    </dgm:pt>
    <dgm:pt modelId="{C9CBDE55-03C9-4FD4-8629-F23AF7A8ADD7}" type="sibTrans" cxnId="{EBE22FD9-5658-43B2-B88C-5F58FF65CFE0}">
      <dgm:prSet/>
      <dgm:spPr/>
      <dgm:t>
        <a:bodyPr/>
        <a:lstStyle/>
        <a:p>
          <a:endParaRPr lang="sk-SK"/>
        </a:p>
      </dgm:t>
    </dgm:pt>
    <dgm:pt modelId="{3C21AAC0-5B29-45AD-B31F-A00A87BF9CC0}" type="pres">
      <dgm:prSet presAssocID="{1792B45C-515B-442C-BC0C-CBDCB5C1B8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76C1DFC-CA4D-43BD-8DBC-B9038E6C3FDA}" type="pres">
      <dgm:prSet presAssocID="{FD66976C-4EAC-422D-9EFB-6192D7E924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2A5961-0207-404C-B9CA-33AECB8C8ADC}" type="pres">
      <dgm:prSet presAssocID="{39874B9B-BF3A-4AC6-94FD-EC1FC47A7EED}" presName="sibTrans" presStyleCnt="0"/>
      <dgm:spPr/>
    </dgm:pt>
    <dgm:pt modelId="{2E08DF12-8453-491E-9485-46168553C2ED}" type="pres">
      <dgm:prSet presAssocID="{4C8F575D-053B-4BC9-8ADC-33CD7A1A277E}" presName="node" presStyleLbl="node1" presStyleIdx="1" presStyleCnt="4" custLinFactNeighborY="-74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17F61-7507-49E3-882B-BBAF02BA09DF}" type="pres">
      <dgm:prSet presAssocID="{DC15B2B8-99E1-459E-934B-F626A94FEB08}" presName="sibTrans" presStyleCnt="0"/>
      <dgm:spPr/>
    </dgm:pt>
    <dgm:pt modelId="{D78E3984-FDC9-4DCC-A86F-79F057264692}" type="pres">
      <dgm:prSet presAssocID="{7D5B5B1D-1BC8-4BE1-8DD0-FC328CD4F866}" presName="node" presStyleLbl="node1" presStyleIdx="2" presStyleCnt="4" custLinFactNeighborY="-74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00BBE4-E485-4BDE-BF63-AFE6BE8F4FCB}" type="pres">
      <dgm:prSet presAssocID="{C9CBDE55-03C9-4FD4-8629-F23AF7A8ADD7}" presName="sibTrans" presStyleCnt="0"/>
      <dgm:spPr/>
    </dgm:pt>
    <dgm:pt modelId="{44E7926C-8CDA-4B04-BBE7-7F4D2FA1EE76}" type="pres">
      <dgm:prSet presAssocID="{4C475184-30D5-4E1D-853D-726EA6B890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413BE8-4D3E-4539-B97F-E0C39D02A9A5}" srcId="{1792B45C-515B-442C-BC0C-CBDCB5C1B8F2}" destId="{FD66976C-4EAC-422D-9EFB-6192D7E924EC}" srcOrd="0" destOrd="0" parTransId="{83E9F3DD-2B09-4414-BD34-717114035243}" sibTransId="{39874B9B-BF3A-4AC6-94FD-EC1FC47A7EED}"/>
    <dgm:cxn modelId="{F1CF99A1-F796-4F08-9761-DE5327C387EB}" type="presOf" srcId="{FD66976C-4EAC-422D-9EFB-6192D7E924EC}" destId="{076C1DFC-CA4D-43BD-8DBC-B9038E6C3FDA}" srcOrd="0" destOrd="0" presId="urn:microsoft.com/office/officeart/2005/8/layout/hList6"/>
    <dgm:cxn modelId="{2AA2B434-D5D6-42D2-8F24-5309CB36C65B}" type="presOf" srcId="{4C8F575D-053B-4BC9-8ADC-33CD7A1A277E}" destId="{2E08DF12-8453-491E-9485-46168553C2ED}" srcOrd="0" destOrd="0" presId="urn:microsoft.com/office/officeart/2005/8/layout/hList6"/>
    <dgm:cxn modelId="{EBE22FD9-5658-43B2-B88C-5F58FF65CFE0}" srcId="{1792B45C-515B-442C-BC0C-CBDCB5C1B8F2}" destId="{7D5B5B1D-1BC8-4BE1-8DD0-FC328CD4F866}" srcOrd="2" destOrd="0" parTransId="{2298C659-CEB6-4C6C-8D2D-E7F13CF81A7B}" sibTransId="{C9CBDE55-03C9-4FD4-8629-F23AF7A8ADD7}"/>
    <dgm:cxn modelId="{1EF93C9B-C8E7-4B63-B7C6-F35B84E440AA}" type="presOf" srcId="{4C475184-30D5-4E1D-853D-726EA6B890FC}" destId="{44E7926C-8CDA-4B04-BBE7-7F4D2FA1EE76}" srcOrd="0" destOrd="0" presId="urn:microsoft.com/office/officeart/2005/8/layout/hList6"/>
    <dgm:cxn modelId="{04A99B9E-BA79-4FE7-8622-0BA4A2EA4E84}" srcId="{1792B45C-515B-442C-BC0C-CBDCB5C1B8F2}" destId="{4C8F575D-053B-4BC9-8ADC-33CD7A1A277E}" srcOrd="1" destOrd="0" parTransId="{F3CE03AF-52BD-401D-B9AB-488358EC1E15}" sibTransId="{DC15B2B8-99E1-459E-934B-F626A94FEB08}"/>
    <dgm:cxn modelId="{E85E1A5A-A1F7-4914-ABE1-BCD508C16725}" srcId="{1792B45C-515B-442C-BC0C-CBDCB5C1B8F2}" destId="{4C475184-30D5-4E1D-853D-726EA6B890FC}" srcOrd="3" destOrd="0" parTransId="{0D0DD6DE-21D6-4C1F-ACDB-2A6C873B6A59}" sibTransId="{AED22705-A44E-4931-ADD8-DC7BA2C60B59}"/>
    <dgm:cxn modelId="{9CE2EBC1-FC05-40A5-B0F2-EDD785E0721F}" type="presOf" srcId="{1792B45C-515B-442C-BC0C-CBDCB5C1B8F2}" destId="{3C21AAC0-5B29-45AD-B31F-A00A87BF9CC0}" srcOrd="0" destOrd="0" presId="urn:microsoft.com/office/officeart/2005/8/layout/hList6"/>
    <dgm:cxn modelId="{3178916A-7A7C-4656-B838-B2B3B33C17CD}" type="presOf" srcId="{7D5B5B1D-1BC8-4BE1-8DD0-FC328CD4F866}" destId="{D78E3984-FDC9-4DCC-A86F-79F057264692}" srcOrd="0" destOrd="0" presId="urn:microsoft.com/office/officeart/2005/8/layout/hList6"/>
    <dgm:cxn modelId="{60D35EAA-3C0D-4F29-8DBB-301DD57219E1}" type="presParOf" srcId="{3C21AAC0-5B29-45AD-B31F-A00A87BF9CC0}" destId="{076C1DFC-CA4D-43BD-8DBC-B9038E6C3FDA}" srcOrd="0" destOrd="0" presId="urn:microsoft.com/office/officeart/2005/8/layout/hList6"/>
    <dgm:cxn modelId="{986542B3-0259-4380-86CF-E5C6D08DBC71}" type="presParOf" srcId="{3C21AAC0-5B29-45AD-B31F-A00A87BF9CC0}" destId="{042A5961-0207-404C-B9CA-33AECB8C8ADC}" srcOrd="1" destOrd="0" presId="urn:microsoft.com/office/officeart/2005/8/layout/hList6"/>
    <dgm:cxn modelId="{C32746C1-8EC7-4D38-B416-4EBE6C862A49}" type="presParOf" srcId="{3C21AAC0-5B29-45AD-B31F-A00A87BF9CC0}" destId="{2E08DF12-8453-491E-9485-46168553C2ED}" srcOrd="2" destOrd="0" presId="urn:microsoft.com/office/officeart/2005/8/layout/hList6"/>
    <dgm:cxn modelId="{3EB4E8BB-200B-4AD6-B8BC-2B60869F59AC}" type="presParOf" srcId="{3C21AAC0-5B29-45AD-B31F-A00A87BF9CC0}" destId="{CCE17F61-7507-49E3-882B-BBAF02BA09DF}" srcOrd="3" destOrd="0" presId="urn:microsoft.com/office/officeart/2005/8/layout/hList6"/>
    <dgm:cxn modelId="{E17648A7-54A0-446E-9D9E-C156C7615647}" type="presParOf" srcId="{3C21AAC0-5B29-45AD-B31F-A00A87BF9CC0}" destId="{D78E3984-FDC9-4DCC-A86F-79F057264692}" srcOrd="4" destOrd="0" presId="urn:microsoft.com/office/officeart/2005/8/layout/hList6"/>
    <dgm:cxn modelId="{6172E93F-A689-4141-9A56-C1CA5669CB25}" type="presParOf" srcId="{3C21AAC0-5B29-45AD-B31F-A00A87BF9CC0}" destId="{F000BBE4-E485-4BDE-BF63-AFE6BE8F4FCB}" srcOrd="5" destOrd="0" presId="urn:microsoft.com/office/officeart/2005/8/layout/hList6"/>
    <dgm:cxn modelId="{424F7089-77E2-489C-AE0C-1154648BC60B}" type="presParOf" srcId="{3C21AAC0-5B29-45AD-B31F-A00A87BF9CC0}" destId="{44E7926C-8CDA-4B04-BBE7-7F4D2FA1EE76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sk-SK"/>
        </a:p>
      </dgm:t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F56CB8E4-AFCB-4DF5-B844-5E13E1CB4A8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>
    <a:ln>
      <a:solidFill>
        <a:srgbClr val="F4C03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gear1" loCatId="relationship" qsTypeId="urn:microsoft.com/office/officeart/2005/8/quickstyle/3d5" qsCatId="3D" csTypeId="urn:microsoft.com/office/officeart/2005/8/colors/accent1_3" csCatId="accent1" phldr="1"/>
      <dgm:spPr/>
    </dgm:pt>
    <dgm:pt modelId="{D0324A89-D946-4192-B70D-F535DBC3577D}">
      <dgm:prSet phldrT="[Text]" custT="1"/>
      <dgm:spPr>
        <a:solidFill>
          <a:schemeClr val="tx1">
            <a:lumMod val="85000"/>
            <a:lumOff val="1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Základ dane: suma pasív – vlastné imanie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5F38CF34-0A51-46B8-B804-54E5116F8DD9}" type="parTrans" cxnId="{EA140208-7CC5-40BC-BEF0-8E5DE3366376}">
      <dgm:prSet/>
      <dgm:spPr/>
      <dgm:t>
        <a:bodyPr/>
        <a:lstStyle/>
        <a:p>
          <a:endParaRPr lang="en-GB"/>
        </a:p>
      </dgm:t>
    </dgm:pt>
    <dgm:pt modelId="{B9208DC2-62B1-427F-858A-D9C01952AEF9}" type="sibTrans" cxnId="{EA140208-7CC5-40BC-BEF0-8E5DE3366376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07234911-6AD8-4A05-A0D1-CADA9E51D225}">
      <dgm:prSet phldrT="[Text]" custT="1"/>
      <dgm:spPr>
        <a:solidFill>
          <a:schemeClr val="tx2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Sadzba: 0,2%</a:t>
          </a:r>
          <a:endParaRPr lang="en-GB" sz="1500" i="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D74F5416-80D4-4784-AC81-F6CA299517CE}" type="parTrans" cxnId="{F6C962DA-55B0-443D-9BCE-9588747322A0}">
      <dgm:prSet/>
      <dgm:spPr/>
      <dgm:t>
        <a:bodyPr/>
        <a:lstStyle/>
        <a:p>
          <a:endParaRPr lang="en-GB"/>
        </a:p>
      </dgm:t>
    </dgm:pt>
    <dgm:pt modelId="{791A9778-741C-4577-A35A-8DE0E7BAF7F3}" type="sibTrans" cxnId="{F6C962DA-55B0-443D-9BCE-9588747322A0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9D84ACC5-1288-410B-B283-31A7DD4DA6DE}">
      <dgm:prSet phldrT="[Tex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Subjekt – banky	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EE7D9CBD-D908-4F77-A421-C69B45B59E07}" type="parTrans" cxnId="{ADEBFCBC-6629-4CB4-9283-AFE30AEEF6CE}">
      <dgm:prSet/>
      <dgm:spPr/>
      <dgm:t>
        <a:bodyPr/>
        <a:lstStyle/>
        <a:p>
          <a:endParaRPr lang="en-GB"/>
        </a:p>
      </dgm:t>
    </dgm:pt>
    <dgm:pt modelId="{04F1F90C-2199-468E-9685-B1EB9CEA7E85}" type="sibTrans" cxnId="{ADEBFCBC-6629-4CB4-9283-AFE30AEEF6C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44C73BC7-987B-439D-9AB9-D98ABE5E2617}" type="pres">
      <dgm:prSet presAssocID="{CFCDE117-57A8-49AA-9C81-24AB0259F6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8880CDD-C6BB-4A3F-9A1B-5CCD4A9F3D25}" type="pres">
      <dgm:prSet presAssocID="{D0324A89-D946-4192-B70D-F535DBC357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D2775D-EF46-45C0-BAD5-8C21391846E4}" type="pres">
      <dgm:prSet presAssocID="{D0324A89-D946-4192-B70D-F535DBC3577D}" presName="gear1srcNode" presStyleLbl="node1" presStyleIdx="0" presStyleCnt="3"/>
      <dgm:spPr/>
      <dgm:t>
        <a:bodyPr/>
        <a:lstStyle/>
        <a:p>
          <a:endParaRPr lang="cs-CZ"/>
        </a:p>
      </dgm:t>
    </dgm:pt>
    <dgm:pt modelId="{9BBA1B8A-2D6E-4788-80FA-0DDB2489AFD4}" type="pres">
      <dgm:prSet presAssocID="{D0324A89-D946-4192-B70D-F535DBC3577D}" presName="gear1dstNode" presStyleLbl="node1" presStyleIdx="0" presStyleCnt="3"/>
      <dgm:spPr/>
      <dgm:t>
        <a:bodyPr/>
        <a:lstStyle/>
        <a:p>
          <a:endParaRPr lang="cs-CZ"/>
        </a:p>
      </dgm:t>
    </dgm:pt>
    <dgm:pt modelId="{B10AA2D9-0F38-4C46-BE5D-017F3810AD69}" type="pres">
      <dgm:prSet presAssocID="{07234911-6AD8-4A05-A0D1-CADA9E51D2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70917-418E-4E2E-A030-CE20384F1E32}" type="pres">
      <dgm:prSet presAssocID="{07234911-6AD8-4A05-A0D1-CADA9E51D225}" presName="gear2srcNode" presStyleLbl="node1" presStyleIdx="1" presStyleCnt="3"/>
      <dgm:spPr/>
      <dgm:t>
        <a:bodyPr/>
        <a:lstStyle/>
        <a:p>
          <a:endParaRPr lang="cs-CZ"/>
        </a:p>
      </dgm:t>
    </dgm:pt>
    <dgm:pt modelId="{392A5138-6240-4796-A2A2-C2626E14E8DB}" type="pres">
      <dgm:prSet presAssocID="{07234911-6AD8-4A05-A0D1-CADA9E51D225}" presName="gear2dstNode" presStyleLbl="node1" presStyleIdx="1" presStyleCnt="3"/>
      <dgm:spPr/>
      <dgm:t>
        <a:bodyPr/>
        <a:lstStyle/>
        <a:p>
          <a:endParaRPr lang="cs-CZ"/>
        </a:p>
      </dgm:t>
    </dgm:pt>
    <dgm:pt modelId="{8C9C6A5E-1C2A-458D-89C7-1E42C6FA83D7}" type="pres">
      <dgm:prSet presAssocID="{9D84ACC5-1288-410B-B283-31A7DD4DA6DE}" presName="gear3" presStyleLbl="node1" presStyleIdx="2" presStyleCnt="3" custLinFactNeighborX="1994" custLinFactNeighborY="0"/>
      <dgm:spPr/>
      <dgm:t>
        <a:bodyPr/>
        <a:lstStyle/>
        <a:p>
          <a:endParaRPr lang="cs-CZ"/>
        </a:p>
      </dgm:t>
    </dgm:pt>
    <dgm:pt modelId="{AD6B636A-8D14-408C-AB25-84D3F99EB224}" type="pres">
      <dgm:prSet presAssocID="{9D84ACC5-1288-410B-B283-31A7DD4DA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E01445-D8AC-4F15-B8EB-DE5D049BAF75}" type="pres">
      <dgm:prSet presAssocID="{9D84ACC5-1288-410B-B283-31A7DD4DA6DE}" presName="gear3srcNode" presStyleLbl="node1" presStyleIdx="2" presStyleCnt="3"/>
      <dgm:spPr/>
      <dgm:t>
        <a:bodyPr/>
        <a:lstStyle/>
        <a:p>
          <a:endParaRPr lang="cs-CZ"/>
        </a:p>
      </dgm:t>
    </dgm:pt>
    <dgm:pt modelId="{AA7FD33C-8410-48C6-AE68-9DB4BFD12826}" type="pres">
      <dgm:prSet presAssocID="{9D84ACC5-1288-410B-B283-31A7DD4DA6DE}" presName="gear3dstNode" presStyleLbl="node1" presStyleIdx="2" presStyleCnt="3"/>
      <dgm:spPr/>
      <dgm:t>
        <a:bodyPr/>
        <a:lstStyle/>
        <a:p>
          <a:endParaRPr lang="cs-CZ"/>
        </a:p>
      </dgm:t>
    </dgm:pt>
    <dgm:pt modelId="{CF3C9763-6BCB-4789-AAA9-CE8D981DE78E}" type="pres">
      <dgm:prSet presAssocID="{B9208DC2-62B1-427F-858A-D9C01952AEF9}" presName="connector1" presStyleLbl="sibTrans2D1" presStyleIdx="0" presStyleCnt="3"/>
      <dgm:spPr>
        <a:xfrm>
          <a:off x="4107860" y="1881662"/>
          <a:ext cx="3621024" cy="3621024"/>
        </a:xfrm>
        <a:prstGeom prst="circularArrow">
          <a:avLst>
            <a:gd name="adj1" fmla="val 4687"/>
            <a:gd name="adj2" fmla="val 299029"/>
            <a:gd name="adj3" fmla="val 2534968"/>
            <a:gd name="adj4" fmla="val 15821351"/>
            <a:gd name="adj5" fmla="val 5469"/>
          </a:avLst>
        </a:prstGeom>
      </dgm:spPr>
      <dgm:t>
        <a:bodyPr/>
        <a:lstStyle/>
        <a:p>
          <a:endParaRPr lang="cs-CZ"/>
        </a:p>
      </dgm:t>
    </dgm:pt>
    <dgm:pt modelId="{5591B153-198F-48BE-ADA1-D5C167914F71}" type="pres">
      <dgm:prSet presAssocID="{791A9778-741C-4577-A35A-8DE0E7BAF7F3}" presName="connector2" presStyleLbl="sibTrans2D1" presStyleIdx="1" presStyleCnt="3"/>
      <dgm:spPr>
        <a:xfrm>
          <a:off x="2304543" y="1186621"/>
          <a:ext cx="2630900" cy="26309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cs-CZ"/>
        </a:p>
      </dgm:t>
    </dgm:pt>
    <dgm:pt modelId="{159A9AC7-BDE9-4758-A262-2759889D9E6F}" type="pres">
      <dgm:prSet presAssocID="{04F1F90C-2199-468E-9685-B1EB9CEA7E85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AA4BD35-0E22-472C-A19B-B6F5AA08FB06}" type="presOf" srcId="{04F1F90C-2199-468E-9685-B1EB9CEA7E85}" destId="{159A9AC7-BDE9-4758-A262-2759889D9E6F}" srcOrd="0" destOrd="0" presId="urn:microsoft.com/office/officeart/2005/8/layout/gear1"/>
    <dgm:cxn modelId="{4063103F-8D9F-4BC6-A8C0-B0317C5EBF94}" type="presOf" srcId="{07234911-6AD8-4A05-A0D1-CADA9E51D225}" destId="{B10AA2D9-0F38-4C46-BE5D-017F3810AD69}" srcOrd="0" destOrd="0" presId="urn:microsoft.com/office/officeart/2005/8/layout/gear1"/>
    <dgm:cxn modelId="{E3AB0EDA-F95B-46E0-AF46-6AA910CAFA7A}" type="presOf" srcId="{07234911-6AD8-4A05-A0D1-CADA9E51D225}" destId="{392A5138-6240-4796-A2A2-C2626E14E8DB}" srcOrd="2" destOrd="0" presId="urn:microsoft.com/office/officeart/2005/8/layout/gear1"/>
    <dgm:cxn modelId="{1C8AC36D-295F-4ACA-A909-B71E27EDBE81}" type="presOf" srcId="{CFCDE117-57A8-49AA-9C81-24AB0259F6B3}" destId="{44C73BC7-987B-439D-9AB9-D98ABE5E2617}" srcOrd="0" destOrd="0" presId="urn:microsoft.com/office/officeart/2005/8/layout/gear1"/>
    <dgm:cxn modelId="{BC670A2A-9EBE-4F67-A413-5745D331162E}" type="presOf" srcId="{9D84ACC5-1288-410B-B283-31A7DD4DA6DE}" destId="{AA7FD33C-8410-48C6-AE68-9DB4BFD12826}" srcOrd="3" destOrd="0" presId="urn:microsoft.com/office/officeart/2005/8/layout/gear1"/>
    <dgm:cxn modelId="{B90964EC-E713-41B5-8227-C4E9D8E03AB8}" type="presOf" srcId="{9D84ACC5-1288-410B-B283-31A7DD4DA6DE}" destId="{8C9C6A5E-1C2A-458D-89C7-1E42C6FA83D7}" srcOrd="0" destOrd="0" presId="urn:microsoft.com/office/officeart/2005/8/layout/gear1"/>
    <dgm:cxn modelId="{5CC74F43-4235-47D8-A4D9-3C97E5A88C98}" type="presOf" srcId="{D0324A89-D946-4192-B70D-F535DBC3577D}" destId="{DAD2775D-EF46-45C0-BAD5-8C21391846E4}" srcOrd="1" destOrd="0" presId="urn:microsoft.com/office/officeart/2005/8/layout/gear1"/>
    <dgm:cxn modelId="{ADEBFCBC-6629-4CB4-9283-AFE30AEEF6CE}" srcId="{CFCDE117-57A8-49AA-9C81-24AB0259F6B3}" destId="{9D84ACC5-1288-410B-B283-31A7DD4DA6DE}" srcOrd="2" destOrd="0" parTransId="{EE7D9CBD-D908-4F77-A421-C69B45B59E07}" sibTransId="{04F1F90C-2199-468E-9685-B1EB9CEA7E85}"/>
    <dgm:cxn modelId="{F8423375-3EF3-4FE6-9079-FCE0D3CDED3E}" type="presOf" srcId="{9D84ACC5-1288-410B-B283-31A7DD4DA6DE}" destId="{AD6B636A-8D14-408C-AB25-84D3F99EB224}" srcOrd="1" destOrd="0" presId="urn:microsoft.com/office/officeart/2005/8/layout/gear1"/>
    <dgm:cxn modelId="{97383549-5A8F-43F7-A085-C19D1DBE2CBF}" type="presOf" srcId="{B9208DC2-62B1-427F-858A-D9C01952AEF9}" destId="{CF3C9763-6BCB-4789-AAA9-CE8D981DE78E}" srcOrd="0" destOrd="0" presId="urn:microsoft.com/office/officeart/2005/8/layout/gear1"/>
    <dgm:cxn modelId="{EA140208-7CC5-40BC-BEF0-8E5DE3366376}" srcId="{CFCDE117-57A8-49AA-9C81-24AB0259F6B3}" destId="{D0324A89-D946-4192-B70D-F535DBC3577D}" srcOrd="0" destOrd="0" parTransId="{5F38CF34-0A51-46B8-B804-54E5116F8DD9}" sibTransId="{B9208DC2-62B1-427F-858A-D9C01952AEF9}"/>
    <dgm:cxn modelId="{F6C962DA-55B0-443D-9BCE-9588747322A0}" srcId="{CFCDE117-57A8-49AA-9C81-24AB0259F6B3}" destId="{07234911-6AD8-4A05-A0D1-CADA9E51D225}" srcOrd="1" destOrd="0" parTransId="{D74F5416-80D4-4784-AC81-F6CA299517CE}" sibTransId="{791A9778-741C-4577-A35A-8DE0E7BAF7F3}"/>
    <dgm:cxn modelId="{6EFEFD0C-B8D5-4219-B6C7-8C28745767D1}" type="presOf" srcId="{9D84ACC5-1288-410B-B283-31A7DD4DA6DE}" destId="{76E01445-D8AC-4F15-B8EB-DE5D049BAF75}" srcOrd="2" destOrd="0" presId="urn:microsoft.com/office/officeart/2005/8/layout/gear1"/>
    <dgm:cxn modelId="{C329B243-DDD3-4F47-BBDC-C38C92864939}" type="presOf" srcId="{D0324A89-D946-4192-B70D-F535DBC3577D}" destId="{9BBA1B8A-2D6E-4788-80FA-0DDB2489AFD4}" srcOrd="2" destOrd="0" presId="urn:microsoft.com/office/officeart/2005/8/layout/gear1"/>
    <dgm:cxn modelId="{B5EB8E39-CC51-4871-B9A4-3977A019C022}" type="presOf" srcId="{791A9778-741C-4577-A35A-8DE0E7BAF7F3}" destId="{5591B153-198F-48BE-ADA1-D5C167914F71}" srcOrd="0" destOrd="0" presId="urn:microsoft.com/office/officeart/2005/8/layout/gear1"/>
    <dgm:cxn modelId="{25B58CC1-5B9F-432E-B467-EE96903F945D}" type="presOf" srcId="{D0324A89-D946-4192-B70D-F535DBC3577D}" destId="{18880CDD-C6BB-4A3F-9A1B-5CCD4A9F3D25}" srcOrd="0" destOrd="0" presId="urn:microsoft.com/office/officeart/2005/8/layout/gear1"/>
    <dgm:cxn modelId="{9A8BBFEE-5EA4-4230-8F04-356D3D2EBABD}" type="presOf" srcId="{07234911-6AD8-4A05-A0D1-CADA9E51D225}" destId="{37B70917-418E-4E2E-A030-CE20384F1E32}" srcOrd="1" destOrd="0" presId="urn:microsoft.com/office/officeart/2005/8/layout/gear1"/>
    <dgm:cxn modelId="{65A1C601-D688-4FB3-A7BC-D8EF440795EB}" type="presParOf" srcId="{44C73BC7-987B-439D-9AB9-D98ABE5E2617}" destId="{18880CDD-C6BB-4A3F-9A1B-5CCD4A9F3D25}" srcOrd="0" destOrd="0" presId="urn:microsoft.com/office/officeart/2005/8/layout/gear1"/>
    <dgm:cxn modelId="{5BF9D928-D8EA-4721-8D74-DFE09679E8C3}" type="presParOf" srcId="{44C73BC7-987B-439D-9AB9-D98ABE5E2617}" destId="{DAD2775D-EF46-45C0-BAD5-8C21391846E4}" srcOrd="1" destOrd="0" presId="urn:microsoft.com/office/officeart/2005/8/layout/gear1"/>
    <dgm:cxn modelId="{933094A4-1F18-4544-A723-D203A84892D7}" type="presParOf" srcId="{44C73BC7-987B-439D-9AB9-D98ABE5E2617}" destId="{9BBA1B8A-2D6E-4788-80FA-0DDB2489AFD4}" srcOrd="2" destOrd="0" presId="urn:microsoft.com/office/officeart/2005/8/layout/gear1"/>
    <dgm:cxn modelId="{05B4B526-13DA-4847-8ACF-29A9B773AABF}" type="presParOf" srcId="{44C73BC7-987B-439D-9AB9-D98ABE5E2617}" destId="{B10AA2D9-0F38-4C46-BE5D-017F3810AD69}" srcOrd="3" destOrd="0" presId="urn:microsoft.com/office/officeart/2005/8/layout/gear1"/>
    <dgm:cxn modelId="{C3A14438-4ABD-48A5-ACDB-A87B0201DD79}" type="presParOf" srcId="{44C73BC7-987B-439D-9AB9-D98ABE5E2617}" destId="{37B70917-418E-4E2E-A030-CE20384F1E32}" srcOrd="4" destOrd="0" presId="urn:microsoft.com/office/officeart/2005/8/layout/gear1"/>
    <dgm:cxn modelId="{1690F8AB-DF22-44B4-84FF-C8EE18A00F83}" type="presParOf" srcId="{44C73BC7-987B-439D-9AB9-D98ABE5E2617}" destId="{392A5138-6240-4796-A2A2-C2626E14E8DB}" srcOrd="5" destOrd="0" presId="urn:microsoft.com/office/officeart/2005/8/layout/gear1"/>
    <dgm:cxn modelId="{449769FF-92D0-4481-A6F2-AAE7570371FD}" type="presParOf" srcId="{44C73BC7-987B-439D-9AB9-D98ABE5E2617}" destId="{8C9C6A5E-1C2A-458D-89C7-1E42C6FA83D7}" srcOrd="6" destOrd="0" presId="urn:microsoft.com/office/officeart/2005/8/layout/gear1"/>
    <dgm:cxn modelId="{3573463A-FAEB-4DA6-A729-64FDCC28086B}" type="presParOf" srcId="{44C73BC7-987B-439D-9AB9-D98ABE5E2617}" destId="{AD6B636A-8D14-408C-AB25-84D3F99EB224}" srcOrd="7" destOrd="0" presId="urn:microsoft.com/office/officeart/2005/8/layout/gear1"/>
    <dgm:cxn modelId="{5D11D500-9C1F-4A8F-A599-DAF1B6F6EFA5}" type="presParOf" srcId="{44C73BC7-987B-439D-9AB9-D98ABE5E2617}" destId="{76E01445-D8AC-4F15-B8EB-DE5D049BAF75}" srcOrd="8" destOrd="0" presId="urn:microsoft.com/office/officeart/2005/8/layout/gear1"/>
    <dgm:cxn modelId="{BBEA27C9-C397-450E-BBD5-D053ACCA29B2}" type="presParOf" srcId="{44C73BC7-987B-439D-9AB9-D98ABE5E2617}" destId="{AA7FD33C-8410-48C6-AE68-9DB4BFD12826}" srcOrd="9" destOrd="0" presId="urn:microsoft.com/office/officeart/2005/8/layout/gear1"/>
    <dgm:cxn modelId="{0F25CC9D-FCA5-414C-A93A-8B33715CD620}" type="presParOf" srcId="{44C73BC7-987B-439D-9AB9-D98ABE5E2617}" destId="{CF3C9763-6BCB-4789-AAA9-CE8D981DE78E}" srcOrd="10" destOrd="0" presId="urn:microsoft.com/office/officeart/2005/8/layout/gear1"/>
    <dgm:cxn modelId="{F913B3A9-7BC7-4728-80C0-18531AB5CB1A}" type="presParOf" srcId="{44C73BC7-987B-439D-9AB9-D98ABE5E2617}" destId="{5591B153-198F-48BE-ADA1-D5C167914F71}" srcOrd="11" destOrd="0" presId="urn:microsoft.com/office/officeart/2005/8/layout/gear1"/>
    <dgm:cxn modelId="{37CA5F3B-72C9-4622-A2D0-FB2D7DA5B202}" type="presParOf" srcId="{44C73BC7-987B-439D-9AB9-D98ABE5E2617}" destId="{159A9AC7-BDE9-4758-A262-2759889D9E6F}" srcOrd="12" destOrd="0" presId="urn:microsoft.com/office/officeart/2005/8/layout/gear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gear1" loCatId="relationship" qsTypeId="urn:microsoft.com/office/officeart/2005/8/quickstyle/3d5" qsCatId="3D" csTypeId="urn:microsoft.com/office/officeart/2005/8/colors/accent1_3" csCatId="accent1" phldr="1"/>
      <dgm:spPr/>
    </dgm:pt>
    <dgm:pt modelId="{D0324A89-D946-4192-B70D-F535DBC3577D}">
      <dgm:prSet phldrT="[Text]" custT="1"/>
      <dgm:spPr>
        <a:solidFill>
          <a:schemeClr val="tx1">
            <a:lumMod val="85000"/>
            <a:lumOff val="1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Základ dane: výsledok hospodárenia nad 3 000 000 EUR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5F38CF34-0A51-46B8-B804-54E5116F8DD9}" type="parTrans" cxnId="{EA140208-7CC5-40BC-BEF0-8E5DE3366376}">
      <dgm:prSet/>
      <dgm:spPr/>
      <dgm:t>
        <a:bodyPr/>
        <a:lstStyle/>
        <a:p>
          <a:endParaRPr lang="en-GB"/>
        </a:p>
      </dgm:t>
    </dgm:pt>
    <dgm:pt modelId="{B9208DC2-62B1-427F-858A-D9C01952AEF9}" type="sibTrans" cxnId="{EA140208-7CC5-40BC-BEF0-8E5DE3366376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07234911-6AD8-4A05-A0D1-CADA9E51D225}">
      <dgm:prSet phldrT="[Text]" custT="1"/>
      <dgm:spPr>
        <a:solidFill>
          <a:schemeClr val="tx2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Sadzba: 0,00726</a:t>
          </a:r>
          <a:endParaRPr lang="en-GB" sz="1500" i="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D74F5416-80D4-4784-AC81-F6CA299517CE}" type="parTrans" cxnId="{F6C962DA-55B0-443D-9BCE-9588747322A0}">
      <dgm:prSet/>
      <dgm:spPr/>
      <dgm:t>
        <a:bodyPr/>
        <a:lstStyle/>
        <a:p>
          <a:endParaRPr lang="en-GB"/>
        </a:p>
      </dgm:t>
    </dgm:pt>
    <dgm:pt modelId="{791A9778-741C-4577-A35A-8DE0E7BAF7F3}" type="sibTrans" cxnId="{F6C962DA-55B0-443D-9BCE-9588747322A0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9D84ACC5-1288-410B-B283-31A7DD4DA6DE}">
      <dgm:prSet phldrT="[Tex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Subjekt –  energetika, poisťovne, farmácia, ...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EE7D9CBD-D908-4F77-A421-C69B45B59E07}" type="parTrans" cxnId="{ADEBFCBC-6629-4CB4-9283-AFE30AEEF6CE}">
      <dgm:prSet/>
      <dgm:spPr/>
      <dgm:t>
        <a:bodyPr/>
        <a:lstStyle/>
        <a:p>
          <a:endParaRPr lang="en-GB"/>
        </a:p>
      </dgm:t>
    </dgm:pt>
    <dgm:pt modelId="{04F1F90C-2199-468E-9685-B1EB9CEA7E85}" type="sibTrans" cxnId="{ADEBFCBC-6629-4CB4-9283-AFE30AEEF6C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44C73BC7-987B-439D-9AB9-D98ABE5E2617}" type="pres">
      <dgm:prSet presAssocID="{CFCDE117-57A8-49AA-9C81-24AB0259F6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8880CDD-C6BB-4A3F-9A1B-5CCD4A9F3D25}" type="pres">
      <dgm:prSet presAssocID="{D0324A89-D946-4192-B70D-F535DBC357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D2775D-EF46-45C0-BAD5-8C21391846E4}" type="pres">
      <dgm:prSet presAssocID="{D0324A89-D946-4192-B70D-F535DBC3577D}" presName="gear1srcNode" presStyleLbl="node1" presStyleIdx="0" presStyleCnt="3"/>
      <dgm:spPr/>
      <dgm:t>
        <a:bodyPr/>
        <a:lstStyle/>
        <a:p>
          <a:endParaRPr lang="cs-CZ"/>
        </a:p>
      </dgm:t>
    </dgm:pt>
    <dgm:pt modelId="{9BBA1B8A-2D6E-4788-80FA-0DDB2489AFD4}" type="pres">
      <dgm:prSet presAssocID="{D0324A89-D946-4192-B70D-F535DBC3577D}" presName="gear1dstNode" presStyleLbl="node1" presStyleIdx="0" presStyleCnt="3"/>
      <dgm:spPr/>
      <dgm:t>
        <a:bodyPr/>
        <a:lstStyle/>
        <a:p>
          <a:endParaRPr lang="cs-CZ"/>
        </a:p>
      </dgm:t>
    </dgm:pt>
    <dgm:pt modelId="{B10AA2D9-0F38-4C46-BE5D-017F3810AD69}" type="pres">
      <dgm:prSet presAssocID="{07234911-6AD8-4A05-A0D1-CADA9E51D2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70917-418E-4E2E-A030-CE20384F1E32}" type="pres">
      <dgm:prSet presAssocID="{07234911-6AD8-4A05-A0D1-CADA9E51D225}" presName="gear2srcNode" presStyleLbl="node1" presStyleIdx="1" presStyleCnt="3"/>
      <dgm:spPr/>
      <dgm:t>
        <a:bodyPr/>
        <a:lstStyle/>
        <a:p>
          <a:endParaRPr lang="cs-CZ"/>
        </a:p>
      </dgm:t>
    </dgm:pt>
    <dgm:pt modelId="{392A5138-6240-4796-A2A2-C2626E14E8DB}" type="pres">
      <dgm:prSet presAssocID="{07234911-6AD8-4A05-A0D1-CADA9E51D225}" presName="gear2dstNode" presStyleLbl="node1" presStyleIdx="1" presStyleCnt="3"/>
      <dgm:spPr/>
      <dgm:t>
        <a:bodyPr/>
        <a:lstStyle/>
        <a:p>
          <a:endParaRPr lang="cs-CZ"/>
        </a:p>
      </dgm:t>
    </dgm:pt>
    <dgm:pt modelId="{8C9C6A5E-1C2A-458D-89C7-1E42C6FA83D7}" type="pres">
      <dgm:prSet presAssocID="{9D84ACC5-1288-410B-B283-31A7DD4DA6DE}" presName="gear3" presStyleLbl="node1" presStyleIdx="2" presStyleCnt="3" custLinFactNeighborX="1994" custLinFactNeighborY="0"/>
      <dgm:spPr/>
      <dgm:t>
        <a:bodyPr/>
        <a:lstStyle/>
        <a:p>
          <a:endParaRPr lang="cs-CZ"/>
        </a:p>
      </dgm:t>
    </dgm:pt>
    <dgm:pt modelId="{AD6B636A-8D14-408C-AB25-84D3F99EB224}" type="pres">
      <dgm:prSet presAssocID="{9D84ACC5-1288-410B-B283-31A7DD4DA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E01445-D8AC-4F15-B8EB-DE5D049BAF75}" type="pres">
      <dgm:prSet presAssocID="{9D84ACC5-1288-410B-B283-31A7DD4DA6DE}" presName="gear3srcNode" presStyleLbl="node1" presStyleIdx="2" presStyleCnt="3"/>
      <dgm:spPr/>
      <dgm:t>
        <a:bodyPr/>
        <a:lstStyle/>
        <a:p>
          <a:endParaRPr lang="cs-CZ"/>
        </a:p>
      </dgm:t>
    </dgm:pt>
    <dgm:pt modelId="{AA7FD33C-8410-48C6-AE68-9DB4BFD12826}" type="pres">
      <dgm:prSet presAssocID="{9D84ACC5-1288-410B-B283-31A7DD4DA6DE}" presName="gear3dstNode" presStyleLbl="node1" presStyleIdx="2" presStyleCnt="3"/>
      <dgm:spPr/>
      <dgm:t>
        <a:bodyPr/>
        <a:lstStyle/>
        <a:p>
          <a:endParaRPr lang="cs-CZ"/>
        </a:p>
      </dgm:t>
    </dgm:pt>
    <dgm:pt modelId="{CF3C9763-6BCB-4789-AAA9-CE8D981DE78E}" type="pres">
      <dgm:prSet presAssocID="{B9208DC2-62B1-427F-858A-D9C01952AEF9}" presName="connector1" presStyleLbl="sibTrans2D1" presStyleIdx="0" presStyleCnt="3"/>
      <dgm:spPr>
        <a:xfrm>
          <a:off x="4107860" y="1881662"/>
          <a:ext cx="3621024" cy="3621024"/>
        </a:xfrm>
        <a:prstGeom prst="circularArrow">
          <a:avLst>
            <a:gd name="adj1" fmla="val 4687"/>
            <a:gd name="adj2" fmla="val 299029"/>
            <a:gd name="adj3" fmla="val 2534968"/>
            <a:gd name="adj4" fmla="val 15821351"/>
            <a:gd name="adj5" fmla="val 5469"/>
          </a:avLst>
        </a:prstGeom>
      </dgm:spPr>
      <dgm:t>
        <a:bodyPr/>
        <a:lstStyle/>
        <a:p>
          <a:endParaRPr lang="cs-CZ"/>
        </a:p>
      </dgm:t>
    </dgm:pt>
    <dgm:pt modelId="{5591B153-198F-48BE-ADA1-D5C167914F71}" type="pres">
      <dgm:prSet presAssocID="{791A9778-741C-4577-A35A-8DE0E7BAF7F3}" presName="connector2" presStyleLbl="sibTrans2D1" presStyleIdx="1" presStyleCnt="3"/>
      <dgm:spPr>
        <a:xfrm>
          <a:off x="2304543" y="1186621"/>
          <a:ext cx="2630900" cy="26309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cs-CZ"/>
        </a:p>
      </dgm:t>
    </dgm:pt>
    <dgm:pt modelId="{159A9AC7-BDE9-4758-A262-2759889D9E6F}" type="pres">
      <dgm:prSet presAssocID="{04F1F90C-2199-468E-9685-B1EB9CEA7E85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AA4BD35-0E22-472C-A19B-B6F5AA08FB06}" type="presOf" srcId="{04F1F90C-2199-468E-9685-B1EB9CEA7E85}" destId="{159A9AC7-BDE9-4758-A262-2759889D9E6F}" srcOrd="0" destOrd="0" presId="urn:microsoft.com/office/officeart/2005/8/layout/gear1"/>
    <dgm:cxn modelId="{4063103F-8D9F-4BC6-A8C0-B0317C5EBF94}" type="presOf" srcId="{07234911-6AD8-4A05-A0D1-CADA9E51D225}" destId="{B10AA2D9-0F38-4C46-BE5D-017F3810AD69}" srcOrd="0" destOrd="0" presId="urn:microsoft.com/office/officeart/2005/8/layout/gear1"/>
    <dgm:cxn modelId="{E3AB0EDA-F95B-46E0-AF46-6AA910CAFA7A}" type="presOf" srcId="{07234911-6AD8-4A05-A0D1-CADA9E51D225}" destId="{392A5138-6240-4796-A2A2-C2626E14E8DB}" srcOrd="2" destOrd="0" presId="urn:microsoft.com/office/officeart/2005/8/layout/gear1"/>
    <dgm:cxn modelId="{1C8AC36D-295F-4ACA-A909-B71E27EDBE81}" type="presOf" srcId="{CFCDE117-57A8-49AA-9C81-24AB0259F6B3}" destId="{44C73BC7-987B-439D-9AB9-D98ABE5E2617}" srcOrd="0" destOrd="0" presId="urn:microsoft.com/office/officeart/2005/8/layout/gear1"/>
    <dgm:cxn modelId="{BC670A2A-9EBE-4F67-A413-5745D331162E}" type="presOf" srcId="{9D84ACC5-1288-410B-B283-31A7DD4DA6DE}" destId="{AA7FD33C-8410-48C6-AE68-9DB4BFD12826}" srcOrd="3" destOrd="0" presId="urn:microsoft.com/office/officeart/2005/8/layout/gear1"/>
    <dgm:cxn modelId="{B90964EC-E713-41B5-8227-C4E9D8E03AB8}" type="presOf" srcId="{9D84ACC5-1288-410B-B283-31A7DD4DA6DE}" destId="{8C9C6A5E-1C2A-458D-89C7-1E42C6FA83D7}" srcOrd="0" destOrd="0" presId="urn:microsoft.com/office/officeart/2005/8/layout/gear1"/>
    <dgm:cxn modelId="{5CC74F43-4235-47D8-A4D9-3C97E5A88C98}" type="presOf" srcId="{D0324A89-D946-4192-B70D-F535DBC3577D}" destId="{DAD2775D-EF46-45C0-BAD5-8C21391846E4}" srcOrd="1" destOrd="0" presId="urn:microsoft.com/office/officeart/2005/8/layout/gear1"/>
    <dgm:cxn modelId="{ADEBFCBC-6629-4CB4-9283-AFE30AEEF6CE}" srcId="{CFCDE117-57A8-49AA-9C81-24AB0259F6B3}" destId="{9D84ACC5-1288-410B-B283-31A7DD4DA6DE}" srcOrd="2" destOrd="0" parTransId="{EE7D9CBD-D908-4F77-A421-C69B45B59E07}" sibTransId="{04F1F90C-2199-468E-9685-B1EB9CEA7E85}"/>
    <dgm:cxn modelId="{F8423375-3EF3-4FE6-9079-FCE0D3CDED3E}" type="presOf" srcId="{9D84ACC5-1288-410B-B283-31A7DD4DA6DE}" destId="{AD6B636A-8D14-408C-AB25-84D3F99EB224}" srcOrd="1" destOrd="0" presId="urn:microsoft.com/office/officeart/2005/8/layout/gear1"/>
    <dgm:cxn modelId="{97383549-5A8F-43F7-A085-C19D1DBE2CBF}" type="presOf" srcId="{B9208DC2-62B1-427F-858A-D9C01952AEF9}" destId="{CF3C9763-6BCB-4789-AAA9-CE8D981DE78E}" srcOrd="0" destOrd="0" presId="urn:microsoft.com/office/officeart/2005/8/layout/gear1"/>
    <dgm:cxn modelId="{EA140208-7CC5-40BC-BEF0-8E5DE3366376}" srcId="{CFCDE117-57A8-49AA-9C81-24AB0259F6B3}" destId="{D0324A89-D946-4192-B70D-F535DBC3577D}" srcOrd="0" destOrd="0" parTransId="{5F38CF34-0A51-46B8-B804-54E5116F8DD9}" sibTransId="{B9208DC2-62B1-427F-858A-D9C01952AEF9}"/>
    <dgm:cxn modelId="{F6C962DA-55B0-443D-9BCE-9588747322A0}" srcId="{CFCDE117-57A8-49AA-9C81-24AB0259F6B3}" destId="{07234911-6AD8-4A05-A0D1-CADA9E51D225}" srcOrd="1" destOrd="0" parTransId="{D74F5416-80D4-4784-AC81-F6CA299517CE}" sibTransId="{791A9778-741C-4577-A35A-8DE0E7BAF7F3}"/>
    <dgm:cxn modelId="{6EFEFD0C-B8D5-4219-B6C7-8C28745767D1}" type="presOf" srcId="{9D84ACC5-1288-410B-B283-31A7DD4DA6DE}" destId="{76E01445-D8AC-4F15-B8EB-DE5D049BAF75}" srcOrd="2" destOrd="0" presId="urn:microsoft.com/office/officeart/2005/8/layout/gear1"/>
    <dgm:cxn modelId="{C329B243-DDD3-4F47-BBDC-C38C92864939}" type="presOf" srcId="{D0324A89-D946-4192-B70D-F535DBC3577D}" destId="{9BBA1B8A-2D6E-4788-80FA-0DDB2489AFD4}" srcOrd="2" destOrd="0" presId="urn:microsoft.com/office/officeart/2005/8/layout/gear1"/>
    <dgm:cxn modelId="{B5EB8E39-CC51-4871-B9A4-3977A019C022}" type="presOf" srcId="{791A9778-741C-4577-A35A-8DE0E7BAF7F3}" destId="{5591B153-198F-48BE-ADA1-D5C167914F71}" srcOrd="0" destOrd="0" presId="urn:microsoft.com/office/officeart/2005/8/layout/gear1"/>
    <dgm:cxn modelId="{25B58CC1-5B9F-432E-B467-EE96903F945D}" type="presOf" srcId="{D0324A89-D946-4192-B70D-F535DBC3577D}" destId="{18880CDD-C6BB-4A3F-9A1B-5CCD4A9F3D25}" srcOrd="0" destOrd="0" presId="urn:microsoft.com/office/officeart/2005/8/layout/gear1"/>
    <dgm:cxn modelId="{9A8BBFEE-5EA4-4230-8F04-356D3D2EBABD}" type="presOf" srcId="{07234911-6AD8-4A05-A0D1-CADA9E51D225}" destId="{37B70917-418E-4E2E-A030-CE20384F1E32}" srcOrd="1" destOrd="0" presId="urn:microsoft.com/office/officeart/2005/8/layout/gear1"/>
    <dgm:cxn modelId="{65A1C601-D688-4FB3-A7BC-D8EF440795EB}" type="presParOf" srcId="{44C73BC7-987B-439D-9AB9-D98ABE5E2617}" destId="{18880CDD-C6BB-4A3F-9A1B-5CCD4A9F3D25}" srcOrd="0" destOrd="0" presId="urn:microsoft.com/office/officeart/2005/8/layout/gear1"/>
    <dgm:cxn modelId="{5BF9D928-D8EA-4721-8D74-DFE09679E8C3}" type="presParOf" srcId="{44C73BC7-987B-439D-9AB9-D98ABE5E2617}" destId="{DAD2775D-EF46-45C0-BAD5-8C21391846E4}" srcOrd="1" destOrd="0" presId="urn:microsoft.com/office/officeart/2005/8/layout/gear1"/>
    <dgm:cxn modelId="{933094A4-1F18-4544-A723-D203A84892D7}" type="presParOf" srcId="{44C73BC7-987B-439D-9AB9-D98ABE5E2617}" destId="{9BBA1B8A-2D6E-4788-80FA-0DDB2489AFD4}" srcOrd="2" destOrd="0" presId="urn:microsoft.com/office/officeart/2005/8/layout/gear1"/>
    <dgm:cxn modelId="{05B4B526-13DA-4847-8ACF-29A9B773AABF}" type="presParOf" srcId="{44C73BC7-987B-439D-9AB9-D98ABE5E2617}" destId="{B10AA2D9-0F38-4C46-BE5D-017F3810AD69}" srcOrd="3" destOrd="0" presId="urn:microsoft.com/office/officeart/2005/8/layout/gear1"/>
    <dgm:cxn modelId="{C3A14438-4ABD-48A5-ACDB-A87B0201DD79}" type="presParOf" srcId="{44C73BC7-987B-439D-9AB9-D98ABE5E2617}" destId="{37B70917-418E-4E2E-A030-CE20384F1E32}" srcOrd="4" destOrd="0" presId="urn:microsoft.com/office/officeart/2005/8/layout/gear1"/>
    <dgm:cxn modelId="{1690F8AB-DF22-44B4-84FF-C8EE18A00F83}" type="presParOf" srcId="{44C73BC7-987B-439D-9AB9-D98ABE5E2617}" destId="{392A5138-6240-4796-A2A2-C2626E14E8DB}" srcOrd="5" destOrd="0" presId="urn:microsoft.com/office/officeart/2005/8/layout/gear1"/>
    <dgm:cxn modelId="{449769FF-92D0-4481-A6F2-AAE7570371FD}" type="presParOf" srcId="{44C73BC7-987B-439D-9AB9-D98ABE5E2617}" destId="{8C9C6A5E-1C2A-458D-89C7-1E42C6FA83D7}" srcOrd="6" destOrd="0" presId="urn:microsoft.com/office/officeart/2005/8/layout/gear1"/>
    <dgm:cxn modelId="{3573463A-FAEB-4DA6-A729-64FDCC28086B}" type="presParOf" srcId="{44C73BC7-987B-439D-9AB9-D98ABE5E2617}" destId="{AD6B636A-8D14-408C-AB25-84D3F99EB224}" srcOrd="7" destOrd="0" presId="urn:microsoft.com/office/officeart/2005/8/layout/gear1"/>
    <dgm:cxn modelId="{5D11D500-9C1F-4A8F-A599-DAF1B6F6EFA5}" type="presParOf" srcId="{44C73BC7-987B-439D-9AB9-D98ABE5E2617}" destId="{76E01445-D8AC-4F15-B8EB-DE5D049BAF75}" srcOrd="8" destOrd="0" presId="urn:microsoft.com/office/officeart/2005/8/layout/gear1"/>
    <dgm:cxn modelId="{BBEA27C9-C397-450E-BBD5-D053ACCA29B2}" type="presParOf" srcId="{44C73BC7-987B-439D-9AB9-D98ABE5E2617}" destId="{AA7FD33C-8410-48C6-AE68-9DB4BFD12826}" srcOrd="9" destOrd="0" presId="urn:microsoft.com/office/officeart/2005/8/layout/gear1"/>
    <dgm:cxn modelId="{0F25CC9D-FCA5-414C-A93A-8B33715CD620}" type="presParOf" srcId="{44C73BC7-987B-439D-9AB9-D98ABE5E2617}" destId="{CF3C9763-6BCB-4789-AAA9-CE8D981DE78E}" srcOrd="10" destOrd="0" presId="urn:microsoft.com/office/officeart/2005/8/layout/gear1"/>
    <dgm:cxn modelId="{F913B3A9-7BC7-4728-80C0-18531AB5CB1A}" type="presParOf" srcId="{44C73BC7-987B-439D-9AB9-D98ABE5E2617}" destId="{5591B153-198F-48BE-ADA1-D5C167914F71}" srcOrd="11" destOrd="0" presId="urn:microsoft.com/office/officeart/2005/8/layout/gear1"/>
    <dgm:cxn modelId="{37CA5F3B-72C9-4622-A2D0-FB2D7DA5B202}" type="presParOf" srcId="{44C73BC7-987B-439D-9AB9-D98ABE5E2617}" destId="{159A9AC7-BDE9-4758-A262-2759889D9E6F}" srcOrd="12" destOrd="0" presId="urn:microsoft.com/office/officeart/2005/8/layout/gear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gear1" loCatId="relationship" qsTypeId="urn:microsoft.com/office/officeart/2005/8/quickstyle/3d5" qsCatId="3D" csTypeId="urn:microsoft.com/office/officeart/2005/8/colors/accent1_3" csCatId="accent1" phldr="1"/>
      <dgm:spPr/>
    </dgm:pt>
    <dgm:pt modelId="{D0324A89-D946-4192-B70D-F535DBC3577D}">
      <dgm:prSet phldrT="[Text]" custT="1"/>
      <dgm:spPr>
        <a:solidFill>
          <a:schemeClr val="tx1">
            <a:lumMod val="85000"/>
            <a:lumOff val="15000"/>
          </a:schemeClr>
        </a:solidFill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Základ dane: suma neživotného poistenia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5F38CF34-0A51-46B8-B804-54E5116F8DD9}" type="parTrans" cxnId="{EA140208-7CC5-40BC-BEF0-8E5DE3366376}">
      <dgm:prSet/>
      <dgm:spPr/>
      <dgm:t>
        <a:bodyPr/>
        <a:lstStyle/>
        <a:p>
          <a:endParaRPr lang="en-GB"/>
        </a:p>
      </dgm:t>
    </dgm:pt>
    <dgm:pt modelId="{B9208DC2-62B1-427F-858A-D9C01952AEF9}" type="sibTrans" cxnId="{EA140208-7CC5-40BC-BEF0-8E5DE3366376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07234911-6AD8-4A05-A0D1-CADA9E51D225}">
      <dgm:prSet phldrT="[Text]" custT="1"/>
      <dgm:spPr>
        <a:solidFill>
          <a:schemeClr val="tx2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sk-SK" sz="1500" i="0" kern="1200" dirty="0">
              <a:solidFill>
                <a:schemeClr val="bg1"/>
              </a:solidFill>
              <a:latin typeface="Franklin Gothic Book" panose="020B0503020102020204" pitchFamily="34" charset="0"/>
              <a:ea typeface="+mn-ea"/>
              <a:cs typeface="+mn-cs"/>
            </a:rPr>
            <a:t>Sadzba: 8%</a:t>
          </a:r>
          <a:endParaRPr lang="en-GB" sz="1500" i="0" kern="1200" dirty="0">
            <a:solidFill>
              <a:schemeClr val="bg1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D74F5416-80D4-4784-AC81-F6CA299517CE}" type="parTrans" cxnId="{F6C962DA-55B0-443D-9BCE-9588747322A0}">
      <dgm:prSet/>
      <dgm:spPr/>
      <dgm:t>
        <a:bodyPr/>
        <a:lstStyle/>
        <a:p>
          <a:endParaRPr lang="en-GB"/>
        </a:p>
      </dgm:t>
    </dgm:pt>
    <dgm:pt modelId="{791A9778-741C-4577-A35A-8DE0E7BAF7F3}" type="sibTrans" cxnId="{F6C962DA-55B0-443D-9BCE-9588747322A0}">
      <dgm:prSet/>
      <dgm:spPr>
        <a:solidFill>
          <a:srgbClr val="EEECE1">
            <a:lumMod val="50000"/>
          </a:srgb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gm:spPr>
      <dgm:t>
        <a:bodyPr/>
        <a:lstStyle/>
        <a:p>
          <a:endParaRPr lang="en-GB"/>
        </a:p>
      </dgm:t>
    </dgm:pt>
    <dgm:pt modelId="{9D84ACC5-1288-410B-B283-31A7DD4DA6DE}">
      <dgm:prSet phldrT="[Text]" custT="1"/>
      <dgm:spPr>
        <a:solidFill>
          <a:schemeClr val="accent2">
            <a:lumMod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i="0" kern="1200" dirty="0">
              <a:solidFill>
                <a:srgbClr val="FFFFFF"/>
              </a:solidFill>
              <a:latin typeface="Franklin Gothic Book" panose="020B0503020102020204" pitchFamily="34" charset="0"/>
              <a:ea typeface="+mn-ea"/>
              <a:cs typeface="+mn-cs"/>
            </a:rPr>
            <a:t>Subjekt – poisťovne</a:t>
          </a:r>
          <a:endParaRPr lang="en-GB" sz="1500" i="0" kern="1200" dirty="0">
            <a:solidFill>
              <a:srgbClr val="FFFFFF"/>
            </a:solidFill>
            <a:latin typeface="Franklin Gothic Book" panose="020B0503020102020204" pitchFamily="34" charset="0"/>
            <a:ea typeface="+mn-ea"/>
            <a:cs typeface="+mn-cs"/>
          </a:endParaRPr>
        </a:p>
      </dgm:t>
    </dgm:pt>
    <dgm:pt modelId="{EE7D9CBD-D908-4F77-A421-C69B45B59E07}" type="parTrans" cxnId="{ADEBFCBC-6629-4CB4-9283-AFE30AEEF6CE}">
      <dgm:prSet/>
      <dgm:spPr/>
      <dgm:t>
        <a:bodyPr/>
        <a:lstStyle/>
        <a:p>
          <a:endParaRPr lang="en-GB"/>
        </a:p>
      </dgm:t>
    </dgm:pt>
    <dgm:pt modelId="{04F1F90C-2199-468E-9685-B1EB9CEA7E85}" type="sibTrans" cxnId="{ADEBFCBC-6629-4CB4-9283-AFE30AEEF6C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GB"/>
        </a:p>
      </dgm:t>
    </dgm:pt>
    <dgm:pt modelId="{44C73BC7-987B-439D-9AB9-D98ABE5E2617}" type="pres">
      <dgm:prSet presAssocID="{CFCDE117-57A8-49AA-9C81-24AB0259F6B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8880CDD-C6BB-4A3F-9A1B-5CCD4A9F3D25}" type="pres">
      <dgm:prSet presAssocID="{D0324A89-D946-4192-B70D-F535DBC357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D2775D-EF46-45C0-BAD5-8C21391846E4}" type="pres">
      <dgm:prSet presAssocID="{D0324A89-D946-4192-B70D-F535DBC3577D}" presName="gear1srcNode" presStyleLbl="node1" presStyleIdx="0" presStyleCnt="3"/>
      <dgm:spPr/>
      <dgm:t>
        <a:bodyPr/>
        <a:lstStyle/>
        <a:p>
          <a:endParaRPr lang="cs-CZ"/>
        </a:p>
      </dgm:t>
    </dgm:pt>
    <dgm:pt modelId="{9BBA1B8A-2D6E-4788-80FA-0DDB2489AFD4}" type="pres">
      <dgm:prSet presAssocID="{D0324A89-D946-4192-B70D-F535DBC3577D}" presName="gear1dstNode" presStyleLbl="node1" presStyleIdx="0" presStyleCnt="3"/>
      <dgm:spPr/>
      <dgm:t>
        <a:bodyPr/>
        <a:lstStyle/>
        <a:p>
          <a:endParaRPr lang="cs-CZ"/>
        </a:p>
      </dgm:t>
    </dgm:pt>
    <dgm:pt modelId="{B10AA2D9-0F38-4C46-BE5D-017F3810AD69}" type="pres">
      <dgm:prSet presAssocID="{07234911-6AD8-4A05-A0D1-CADA9E51D22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70917-418E-4E2E-A030-CE20384F1E32}" type="pres">
      <dgm:prSet presAssocID="{07234911-6AD8-4A05-A0D1-CADA9E51D225}" presName="gear2srcNode" presStyleLbl="node1" presStyleIdx="1" presStyleCnt="3"/>
      <dgm:spPr/>
      <dgm:t>
        <a:bodyPr/>
        <a:lstStyle/>
        <a:p>
          <a:endParaRPr lang="cs-CZ"/>
        </a:p>
      </dgm:t>
    </dgm:pt>
    <dgm:pt modelId="{392A5138-6240-4796-A2A2-C2626E14E8DB}" type="pres">
      <dgm:prSet presAssocID="{07234911-6AD8-4A05-A0D1-CADA9E51D225}" presName="gear2dstNode" presStyleLbl="node1" presStyleIdx="1" presStyleCnt="3"/>
      <dgm:spPr/>
      <dgm:t>
        <a:bodyPr/>
        <a:lstStyle/>
        <a:p>
          <a:endParaRPr lang="cs-CZ"/>
        </a:p>
      </dgm:t>
    </dgm:pt>
    <dgm:pt modelId="{8C9C6A5E-1C2A-458D-89C7-1E42C6FA83D7}" type="pres">
      <dgm:prSet presAssocID="{9D84ACC5-1288-410B-B283-31A7DD4DA6DE}" presName="gear3" presStyleLbl="node1" presStyleIdx="2" presStyleCnt="3" custLinFactNeighborX="1994" custLinFactNeighborY="0"/>
      <dgm:spPr/>
      <dgm:t>
        <a:bodyPr/>
        <a:lstStyle/>
        <a:p>
          <a:endParaRPr lang="cs-CZ"/>
        </a:p>
      </dgm:t>
    </dgm:pt>
    <dgm:pt modelId="{AD6B636A-8D14-408C-AB25-84D3F99EB224}" type="pres">
      <dgm:prSet presAssocID="{9D84ACC5-1288-410B-B283-31A7DD4DA6D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E01445-D8AC-4F15-B8EB-DE5D049BAF75}" type="pres">
      <dgm:prSet presAssocID="{9D84ACC5-1288-410B-B283-31A7DD4DA6DE}" presName="gear3srcNode" presStyleLbl="node1" presStyleIdx="2" presStyleCnt="3"/>
      <dgm:spPr/>
      <dgm:t>
        <a:bodyPr/>
        <a:lstStyle/>
        <a:p>
          <a:endParaRPr lang="cs-CZ"/>
        </a:p>
      </dgm:t>
    </dgm:pt>
    <dgm:pt modelId="{AA7FD33C-8410-48C6-AE68-9DB4BFD12826}" type="pres">
      <dgm:prSet presAssocID="{9D84ACC5-1288-410B-B283-31A7DD4DA6DE}" presName="gear3dstNode" presStyleLbl="node1" presStyleIdx="2" presStyleCnt="3"/>
      <dgm:spPr/>
      <dgm:t>
        <a:bodyPr/>
        <a:lstStyle/>
        <a:p>
          <a:endParaRPr lang="cs-CZ"/>
        </a:p>
      </dgm:t>
    </dgm:pt>
    <dgm:pt modelId="{CF3C9763-6BCB-4789-AAA9-CE8D981DE78E}" type="pres">
      <dgm:prSet presAssocID="{B9208DC2-62B1-427F-858A-D9C01952AEF9}" presName="connector1" presStyleLbl="sibTrans2D1" presStyleIdx="0" presStyleCnt="3"/>
      <dgm:spPr>
        <a:xfrm>
          <a:off x="4107860" y="1881662"/>
          <a:ext cx="3621024" cy="3621024"/>
        </a:xfrm>
        <a:prstGeom prst="circularArrow">
          <a:avLst>
            <a:gd name="adj1" fmla="val 4687"/>
            <a:gd name="adj2" fmla="val 299029"/>
            <a:gd name="adj3" fmla="val 2534968"/>
            <a:gd name="adj4" fmla="val 15821351"/>
            <a:gd name="adj5" fmla="val 5469"/>
          </a:avLst>
        </a:prstGeom>
      </dgm:spPr>
      <dgm:t>
        <a:bodyPr/>
        <a:lstStyle/>
        <a:p>
          <a:endParaRPr lang="cs-CZ"/>
        </a:p>
      </dgm:t>
    </dgm:pt>
    <dgm:pt modelId="{5591B153-198F-48BE-ADA1-D5C167914F71}" type="pres">
      <dgm:prSet presAssocID="{791A9778-741C-4577-A35A-8DE0E7BAF7F3}" presName="connector2" presStyleLbl="sibTrans2D1" presStyleIdx="1" presStyleCnt="3"/>
      <dgm:spPr>
        <a:xfrm>
          <a:off x="2304543" y="1186621"/>
          <a:ext cx="2630900" cy="26309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</dgm:spPr>
      <dgm:t>
        <a:bodyPr/>
        <a:lstStyle/>
        <a:p>
          <a:endParaRPr lang="cs-CZ"/>
        </a:p>
      </dgm:t>
    </dgm:pt>
    <dgm:pt modelId="{159A9AC7-BDE9-4758-A262-2759889D9E6F}" type="pres">
      <dgm:prSet presAssocID="{04F1F90C-2199-468E-9685-B1EB9CEA7E85}" presName="connector3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7AA4BD35-0E22-472C-A19B-B6F5AA08FB06}" type="presOf" srcId="{04F1F90C-2199-468E-9685-B1EB9CEA7E85}" destId="{159A9AC7-BDE9-4758-A262-2759889D9E6F}" srcOrd="0" destOrd="0" presId="urn:microsoft.com/office/officeart/2005/8/layout/gear1"/>
    <dgm:cxn modelId="{4063103F-8D9F-4BC6-A8C0-B0317C5EBF94}" type="presOf" srcId="{07234911-6AD8-4A05-A0D1-CADA9E51D225}" destId="{B10AA2D9-0F38-4C46-BE5D-017F3810AD69}" srcOrd="0" destOrd="0" presId="urn:microsoft.com/office/officeart/2005/8/layout/gear1"/>
    <dgm:cxn modelId="{E3AB0EDA-F95B-46E0-AF46-6AA910CAFA7A}" type="presOf" srcId="{07234911-6AD8-4A05-A0D1-CADA9E51D225}" destId="{392A5138-6240-4796-A2A2-C2626E14E8DB}" srcOrd="2" destOrd="0" presId="urn:microsoft.com/office/officeart/2005/8/layout/gear1"/>
    <dgm:cxn modelId="{1C8AC36D-295F-4ACA-A909-B71E27EDBE81}" type="presOf" srcId="{CFCDE117-57A8-49AA-9C81-24AB0259F6B3}" destId="{44C73BC7-987B-439D-9AB9-D98ABE5E2617}" srcOrd="0" destOrd="0" presId="urn:microsoft.com/office/officeart/2005/8/layout/gear1"/>
    <dgm:cxn modelId="{BC670A2A-9EBE-4F67-A413-5745D331162E}" type="presOf" srcId="{9D84ACC5-1288-410B-B283-31A7DD4DA6DE}" destId="{AA7FD33C-8410-48C6-AE68-9DB4BFD12826}" srcOrd="3" destOrd="0" presId="urn:microsoft.com/office/officeart/2005/8/layout/gear1"/>
    <dgm:cxn modelId="{B90964EC-E713-41B5-8227-C4E9D8E03AB8}" type="presOf" srcId="{9D84ACC5-1288-410B-B283-31A7DD4DA6DE}" destId="{8C9C6A5E-1C2A-458D-89C7-1E42C6FA83D7}" srcOrd="0" destOrd="0" presId="urn:microsoft.com/office/officeart/2005/8/layout/gear1"/>
    <dgm:cxn modelId="{5CC74F43-4235-47D8-A4D9-3C97E5A88C98}" type="presOf" srcId="{D0324A89-D946-4192-B70D-F535DBC3577D}" destId="{DAD2775D-EF46-45C0-BAD5-8C21391846E4}" srcOrd="1" destOrd="0" presId="urn:microsoft.com/office/officeart/2005/8/layout/gear1"/>
    <dgm:cxn modelId="{ADEBFCBC-6629-4CB4-9283-AFE30AEEF6CE}" srcId="{CFCDE117-57A8-49AA-9C81-24AB0259F6B3}" destId="{9D84ACC5-1288-410B-B283-31A7DD4DA6DE}" srcOrd="2" destOrd="0" parTransId="{EE7D9CBD-D908-4F77-A421-C69B45B59E07}" sibTransId="{04F1F90C-2199-468E-9685-B1EB9CEA7E85}"/>
    <dgm:cxn modelId="{F8423375-3EF3-4FE6-9079-FCE0D3CDED3E}" type="presOf" srcId="{9D84ACC5-1288-410B-B283-31A7DD4DA6DE}" destId="{AD6B636A-8D14-408C-AB25-84D3F99EB224}" srcOrd="1" destOrd="0" presId="urn:microsoft.com/office/officeart/2005/8/layout/gear1"/>
    <dgm:cxn modelId="{97383549-5A8F-43F7-A085-C19D1DBE2CBF}" type="presOf" srcId="{B9208DC2-62B1-427F-858A-D9C01952AEF9}" destId="{CF3C9763-6BCB-4789-AAA9-CE8D981DE78E}" srcOrd="0" destOrd="0" presId="urn:microsoft.com/office/officeart/2005/8/layout/gear1"/>
    <dgm:cxn modelId="{EA140208-7CC5-40BC-BEF0-8E5DE3366376}" srcId="{CFCDE117-57A8-49AA-9C81-24AB0259F6B3}" destId="{D0324A89-D946-4192-B70D-F535DBC3577D}" srcOrd="0" destOrd="0" parTransId="{5F38CF34-0A51-46B8-B804-54E5116F8DD9}" sibTransId="{B9208DC2-62B1-427F-858A-D9C01952AEF9}"/>
    <dgm:cxn modelId="{F6C962DA-55B0-443D-9BCE-9588747322A0}" srcId="{CFCDE117-57A8-49AA-9C81-24AB0259F6B3}" destId="{07234911-6AD8-4A05-A0D1-CADA9E51D225}" srcOrd="1" destOrd="0" parTransId="{D74F5416-80D4-4784-AC81-F6CA299517CE}" sibTransId="{791A9778-741C-4577-A35A-8DE0E7BAF7F3}"/>
    <dgm:cxn modelId="{6EFEFD0C-B8D5-4219-B6C7-8C28745767D1}" type="presOf" srcId="{9D84ACC5-1288-410B-B283-31A7DD4DA6DE}" destId="{76E01445-D8AC-4F15-B8EB-DE5D049BAF75}" srcOrd="2" destOrd="0" presId="urn:microsoft.com/office/officeart/2005/8/layout/gear1"/>
    <dgm:cxn modelId="{C329B243-DDD3-4F47-BBDC-C38C92864939}" type="presOf" srcId="{D0324A89-D946-4192-B70D-F535DBC3577D}" destId="{9BBA1B8A-2D6E-4788-80FA-0DDB2489AFD4}" srcOrd="2" destOrd="0" presId="urn:microsoft.com/office/officeart/2005/8/layout/gear1"/>
    <dgm:cxn modelId="{B5EB8E39-CC51-4871-B9A4-3977A019C022}" type="presOf" srcId="{791A9778-741C-4577-A35A-8DE0E7BAF7F3}" destId="{5591B153-198F-48BE-ADA1-D5C167914F71}" srcOrd="0" destOrd="0" presId="urn:microsoft.com/office/officeart/2005/8/layout/gear1"/>
    <dgm:cxn modelId="{25B58CC1-5B9F-432E-B467-EE96903F945D}" type="presOf" srcId="{D0324A89-D946-4192-B70D-F535DBC3577D}" destId="{18880CDD-C6BB-4A3F-9A1B-5CCD4A9F3D25}" srcOrd="0" destOrd="0" presId="urn:microsoft.com/office/officeart/2005/8/layout/gear1"/>
    <dgm:cxn modelId="{9A8BBFEE-5EA4-4230-8F04-356D3D2EBABD}" type="presOf" srcId="{07234911-6AD8-4A05-A0D1-CADA9E51D225}" destId="{37B70917-418E-4E2E-A030-CE20384F1E32}" srcOrd="1" destOrd="0" presId="urn:microsoft.com/office/officeart/2005/8/layout/gear1"/>
    <dgm:cxn modelId="{65A1C601-D688-4FB3-A7BC-D8EF440795EB}" type="presParOf" srcId="{44C73BC7-987B-439D-9AB9-D98ABE5E2617}" destId="{18880CDD-C6BB-4A3F-9A1B-5CCD4A9F3D25}" srcOrd="0" destOrd="0" presId="urn:microsoft.com/office/officeart/2005/8/layout/gear1"/>
    <dgm:cxn modelId="{5BF9D928-D8EA-4721-8D74-DFE09679E8C3}" type="presParOf" srcId="{44C73BC7-987B-439D-9AB9-D98ABE5E2617}" destId="{DAD2775D-EF46-45C0-BAD5-8C21391846E4}" srcOrd="1" destOrd="0" presId="urn:microsoft.com/office/officeart/2005/8/layout/gear1"/>
    <dgm:cxn modelId="{933094A4-1F18-4544-A723-D203A84892D7}" type="presParOf" srcId="{44C73BC7-987B-439D-9AB9-D98ABE5E2617}" destId="{9BBA1B8A-2D6E-4788-80FA-0DDB2489AFD4}" srcOrd="2" destOrd="0" presId="urn:microsoft.com/office/officeart/2005/8/layout/gear1"/>
    <dgm:cxn modelId="{05B4B526-13DA-4847-8ACF-29A9B773AABF}" type="presParOf" srcId="{44C73BC7-987B-439D-9AB9-D98ABE5E2617}" destId="{B10AA2D9-0F38-4C46-BE5D-017F3810AD69}" srcOrd="3" destOrd="0" presId="urn:microsoft.com/office/officeart/2005/8/layout/gear1"/>
    <dgm:cxn modelId="{C3A14438-4ABD-48A5-ACDB-A87B0201DD79}" type="presParOf" srcId="{44C73BC7-987B-439D-9AB9-D98ABE5E2617}" destId="{37B70917-418E-4E2E-A030-CE20384F1E32}" srcOrd="4" destOrd="0" presId="urn:microsoft.com/office/officeart/2005/8/layout/gear1"/>
    <dgm:cxn modelId="{1690F8AB-DF22-44B4-84FF-C8EE18A00F83}" type="presParOf" srcId="{44C73BC7-987B-439D-9AB9-D98ABE5E2617}" destId="{392A5138-6240-4796-A2A2-C2626E14E8DB}" srcOrd="5" destOrd="0" presId="urn:microsoft.com/office/officeart/2005/8/layout/gear1"/>
    <dgm:cxn modelId="{449769FF-92D0-4481-A6F2-AAE7570371FD}" type="presParOf" srcId="{44C73BC7-987B-439D-9AB9-D98ABE5E2617}" destId="{8C9C6A5E-1C2A-458D-89C7-1E42C6FA83D7}" srcOrd="6" destOrd="0" presId="urn:microsoft.com/office/officeart/2005/8/layout/gear1"/>
    <dgm:cxn modelId="{3573463A-FAEB-4DA6-A729-64FDCC28086B}" type="presParOf" srcId="{44C73BC7-987B-439D-9AB9-D98ABE5E2617}" destId="{AD6B636A-8D14-408C-AB25-84D3F99EB224}" srcOrd="7" destOrd="0" presId="urn:microsoft.com/office/officeart/2005/8/layout/gear1"/>
    <dgm:cxn modelId="{5D11D500-9C1F-4A8F-A599-DAF1B6F6EFA5}" type="presParOf" srcId="{44C73BC7-987B-439D-9AB9-D98ABE5E2617}" destId="{76E01445-D8AC-4F15-B8EB-DE5D049BAF75}" srcOrd="8" destOrd="0" presId="urn:microsoft.com/office/officeart/2005/8/layout/gear1"/>
    <dgm:cxn modelId="{BBEA27C9-C397-450E-BBD5-D053ACCA29B2}" type="presParOf" srcId="{44C73BC7-987B-439D-9AB9-D98ABE5E2617}" destId="{AA7FD33C-8410-48C6-AE68-9DB4BFD12826}" srcOrd="9" destOrd="0" presId="urn:microsoft.com/office/officeart/2005/8/layout/gear1"/>
    <dgm:cxn modelId="{0F25CC9D-FCA5-414C-A93A-8B33715CD620}" type="presParOf" srcId="{44C73BC7-987B-439D-9AB9-D98ABE5E2617}" destId="{CF3C9763-6BCB-4789-AAA9-CE8D981DE78E}" srcOrd="10" destOrd="0" presId="urn:microsoft.com/office/officeart/2005/8/layout/gear1"/>
    <dgm:cxn modelId="{F913B3A9-7BC7-4728-80C0-18531AB5CB1A}" type="presParOf" srcId="{44C73BC7-987B-439D-9AB9-D98ABE5E2617}" destId="{5591B153-198F-48BE-ADA1-D5C167914F71}" srcOrd="11" destOrd="0" presId="urn:microsoft.com/office/officeart/2005/8/layout/gear1"/>
    <dgm:cxn modelId="{37CA5F3B-72C9-4622-A2D0-FB2D7DA5B202}" type="presParOf" srcId="{44C73BC7-987B-439D-9AB9-D98ABE5E2617}" destId="{159A9AC7-BDE9-4758-A262-2759889D9E6F}" srcOrd="12" destOrd="0" presId="urn:microsoft.com/office/officeart/2005/8/layout/gear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C0A389D-4CF5-49F7-878F-B588471862F5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bg1">
          <a:lumMod val="75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4A406C3-BF9A-471F-ADC8-529375E6D299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accent1">
          <a:lumMod val="40000"/>
          <a:lumOff val="60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81A03F6-DAD8-4B7B-BE94-977E73C527A9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tx2">
          <a:lumMod val="20000"/>
          <a:lumOff val="80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92B45C-515B-442C-BC0C-CBDCB5C1B8F2}" type="doc">
      <dgm:prSet loTypeId="urn:microsoft.com/office/officeart/2009/3/layout/StepUp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66976C-4EAC-422D-9EFB-6192D7E924EC}">
      <dgm:prSet phldrT="[Text]" custT="1"/>
      <dgm:spPr>
        <a:noFill/>
        <a:ln w="12700">
          <a:solidFill>
            <a:schemeClr val="tx1">
              <a:alpha val="0"/>
            </a:schemeClr>
          </a:solidFill>
        </a:ln>
        <a:effectLst/>
      </dgm:spPr>
      <dgm:t>
        <a:bodyPr/>
        <a:lstStyle/>
        <a:p>
          <a:r>
            <a:rPr lang="sk-SK" sz="1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Príjmy zo závislej činnosti</a:t>
          </a:r>
          <a:br>
            <a:rPr lang="sk-SK" sz="12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</a:br>
          <a:endParaRPr lang="en-GB" sz="1200" b="1" i="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  <a:p>
          <a:r>
            <a:rPr lang="en-GB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</a:t>
          </a:r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Zamestnanci;</a:t>
          </a:r>
        </a:p>
        <a:p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Likvidátori, prokuristi;</a:t>
          </a:r>
        </a:p>
        <a:p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Konatelia;</a:t>
          </a:r>
        </a:p>
        <a:p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Ústavní činitelia, štátni zamestnanci;</a:t>
          </a:r>
        </a:p>
        <a:p>
          <a:endParaRPr lang="en-US" sz="1100" b="0" i="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</dgm:t>
    </dgm:pt>
    <dgm:pt modelId="{83E9F3DD-2B09-4414-BD34-717114035243}" type="parTrans" cxnId="{A5413BE8-4D3E-4539-B97F-E0C39D02A9A5}">
      <dgm:prSet/>
      <dgm:spPr/>
      <dgm:t>
        <a:bodyPr/>
        <a:lstStyle/>
        <a:p>
          <a:endParaRPr lang="en-GB"/>
        </a:p>
      </dgm:t>
    </dgm:pt>
    <dgm:pt modelId="{39874B9B-BF3A-4AC6-94FD-EC1FC47A7EED}" type="sibTrans" cxnId="{A5413BE8-4D3E-4539-B97F-E0C39D02A9A5}">
      <dgm:prSet/>
      <dgm:spPr/>
      <dgm:t>
        <a:bodyPr/>
        <a:lstStyle/>
        <a:p>
          <a:endParaRPr lang="en-GB"/>
        </a:p>
      </dgm:t>
    </dgm:pt>
    <dgm:pt modelId="{4C8F575D-053B-4BC9-8ADC-33CD7A1A277E}">
      <dgm:prSet phldrT="[Text]" custT="1"/>
      <dgm:spPr>
        <a:noFill/>
        <a:ln w="31750">
          <a:noFill/>
        </a:ln>
        <a:effectLst/>
      </dgm:spPr>
      <dgm:t>
        <a:bodyPr/>
        <a:lstStyle/>
        <a:p>
          <a:r>
            <a:rPr lang="sk-SK" sz="13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Príjmy z podnikania</a:t>
          </a:r>
          <a:br>
            <a:rPr lang="sk-SK" sz="13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</a:br>
          <a:endParaRPr lang="en-GB" sz="1300" b="1" i="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  <a:p>
          <a:r>
            <a:rPr lang="en-GB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</a:t>
          </a:r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Živnosti;</a:t>
          </a:r>
        </a:p>
        <a:p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Advokáti;</a:t>
          </a:r>
        </a:p>
        <a:p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Spoločníci verejných obchodných spoločností a komplementári komanditných spoločností;</a:t>
          </a:r>
        </a:p>
        <a:p>
          <a:r>
            <a:rPr lang="sk-SK" sz="11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Pasívne príjmy (prenájom, licenčné príjmy)</a:t>
          </a:r>
        </a:p>
        <a:p>
          <a:endParaRPr lang="en-US" sz="1100" b="0" i="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</dgm:t>
    </dgm:pt>
    <dgm:pt modelId="{F3CE03AF-52BD-401D-B9AB-488358EC1E15}" type="parTrans" cxnId="{04A99B9E-BA79-4FE7-8622-0BA4A2EA4E84}">
      <dgm:prSet/>
      <dgm:spPr/>
      <dgm:t>
        <a:bodyPr/>
        <a:lstStyle/>
        <a:p>
          <a:endParaRPr lang="en-GB"/>
        </a:p>
      </dgm:t>
    </dgm:pt>
    <dgm:pt modelId="{DC15B2B8-99E1-459E-934B-F626A94FEB08}" type="sibTrans" cxnId="{04A99B9E-BA79-4FE7-8622-0BA4A2EA4E84}">
      <dgm:prSet/>
      <dgm:spPr/>
      <dgm:t>
        <a:bodyPr/>
        <a:lstStyle/>
        <a:p>
          <a:endParaRPr lang="en-GB"/>
        </a:p>
      </dgm:t>
    </dgm:pt>
    <dgm:pt modelId="{4C475184-30D5-4E1D-853D-726EA6B890FC}">
      <dgm:prSet custT="1"/>
      <dgm:spPr>
        <a:noFill/>
        <a:ln w="31750">
          <a:noFill/>
        </a:ln>
      </dgm:spPr>
      <dgm:t>
        <a:bodyPr/>
        <a:lstStyle/>
        <a:p>
          <a:r>
            <a:rPr lang="sk-SK" sz="1300" b="1" i="0" kern="1200" dirty="0">
              <a:solidFill>
                <a:srgbClr val="000000">
                  <a:lumMod val="75000"/>
                  <a:lumOff val="25000"/>
                </a:srgbClr>
              </a:solidFill>
              <a:effectLst/>
              <a:latin typeface="Franklin Gothic Medium" panose="020B0603020102020204" pitchFamily="34" charset="0"/>
              <a:ea typeface="+mn-ea"/>
              <a:cs typeface="+mn-cs"/>
            </a:rPr>
            <a:t>Kapitálové príjmy</a:t>
          </a:r>
          <a:br>
            <a:rPr lang="sk-SK" sz="1300" b="1" i="0" kern="1200" dirty="0">
              <a:solidFill>
                <a:srgbClr val="000000">
                  <a:lumMod val="75000"/>
                  <a:lumOff val="25000"/>
                </a:srgbClr>
              </a:solidFill>
              <a:effectLst/>
              <a:latin typeface="Franklin Gothic Medium" panose="020B0603020102020204" pitchFamily="34" charset="0"/>
              <a:ea typeface="+mn-ea"/>
              <a:cs typeface="+mn-cs"/>
            </a:rPr>
          </a:br>
          <a:endParaRPr lang="en-GB" sz="1300" b="1" i="0" kern="1200" dirty="0">
            <a:solidFill>
              <a:srgbClr val="000000">
                <a:lumMod val="75000"/>
                <a:lumOff val="25000"/>
              </a:srgbClr>
            </a:solidFill>
            <a:effectLst/>
            <a:latin typeface="Franklin Gothic Medium" panose="020B0603020102020204" pitchFamily="34" charset="0"/>
            <a:ea typeface="+mn-ea"/>
            <a:cs typeface="+mn-cs"/>
          </a:endParaRPr>
        </a:p>
        <a:p>
          <a:r>
            <a:rPr lang="en-GB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</a:t>
          </a: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Úroky z pôžičiek;</a:t>
          </a:r>
        </a:p>
        <a:p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Príjmy z podielových listov (vyplatenie); </a:t>
          </a:r>
        </a:p>
        <a:p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Výnosy z cenných papierov;</a:t>
          </a:r>
        </a:p>
        <a:p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Výnosy zo </a:t>
          </a:r>
          <a:r>
            <a:rPr lang="sk-SK" sz="1100" b="0" i="0" kern="1200" dirty="0" err="1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zmieniek</a:t>
          </a:r>
          <a:endParaRPr lang="sk-SK" sz="1100" b="0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  <a:p>
          <a:endParaRPr lang="sk-SK" sz="1100" b="0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</dgm:t>
    </dgm:pt>
    <dgm:pt modelId="{0D0DD6DE-21D6-4C1F-ACDB-2A6C873B6A59}" type="parTrans" cxnId="{E85E1A5A-A1F7-4914-ABE1-BCD508C16725}">
      <dgm:prSet/>
      <dgm:spPr/>
      <dgm:t>
        <a:bodyPr/>
        <a:lstStyle/>
        <a:p>
          <a:endParaRPr lang="en-GB"/>
        </a:p>
      </dgm:t>
    </dgm:pt>
    <dgm:pt modelId="{AED22705-A44E-4931-ADD8-DC7BA2C60B59}" type="sibTrans" cxnId="{E85E1A5A-A1F7-4914-ABE1-BCD508C16725}">
      <dgm:prSet/>
      <dgm:spPr/>
      <dgm:t>
        <a:bodyPr/>
        <a:lstStyle/>
        <a:p>
          <a:endParaRPr lang="en-GB"/>
        </a:p>
      </dgm:t>
    </dgm:pt>
    <dgm:pt modelId="{BAF74C7C-6E28-9449-8A9F-581A78037A18}" type="pres">
      <dgm:prSet presAssocID="{1792B45C-515B-442C-BC0C-CBDCB5C1B8F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32C62099-1EB9-D541-8E7D-6E604516CADB}" type="pres">
      <dgm:prSet presAssocID="{FD66976C-4EAC-422D-9EFB-6192D7E924EC}" presName="composite" presStyleCnt="0"/>
      <dgm:spPr/>
    </dgm:pt>
    <dgm:pt modelId="{13A32DBD-A042-2B45-9410-9162BCFD5F79}" type="pres">
      <dgm:prSet presAssocID="{FD66976C-4EAC-422D-9EFB-6192D7E924EC}" presName="LShape" presStyleLbl="alignNode1" presStyleIdx="0" presStyleCnt="5"/>
      <dgm:spPr>
        <a:solidFill>
          <a:srgbClr val="F4C031"/>
        </a:solidFill>
        <a:ln>
          <a:noFill/>
        </a:ln>
      </dgm:spPr>
    </dgm:pt>
    <dgm:pt modelId="{02BB3954-06EC-2644-9249-78DBF6074548}" type="pres">
      <dgm:prSet presAssocID="{FD66976C-4EAC-422D-9EFB-6192D7E924E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30954F-7D11-BF48-AD3D-803E5D255E1C}" type="pres">
      <dgm:prSet presAssocID="{FD66976C-4EAC-422D-9EFB-6192D7E924EC}" presName="Triangle" presStyleLbl="alignNode1" presStyleIdx="1" presStyleCnt="5" custScaleX="263841" custScaleY="227848" custLinFactNeighborX="-82974" custLinFactNeighborY="-26186"/>
      <dgm:spPr>
        <a:solidFill>
          <a:schemeClr val="tx1">
            <a:lumMod val="75000"/>
            <a:lumOff val="25000"/>
          </a:schemeClr>
        </a:solidFill>
        <a:ln>
          <a:noFill/>
        </a:ln>
      </dgm:spPr>
    </dgm:pt>
    <dgm:pt modelId="{89064B3F-BC42-9144-A38D-82530B603601}" type="pres">
      <dgm:prSet presAssocID="{39874B9B-BF3A-4AC6-94FD-EC1FC47A7EED}" presName="sibTrans" presStyleCnt="0"/>
      <dgm:spPr/>
    </dgm:pt>
    <dgm:pt modelId="{2356455D-A6F6-4F47-9B6D-21E70B058880}" type="pres">
      <dgm:prSet presAssocID="{39874B9B-BF3A-4AC6-94FD-EC1FC47A7EED}" presName="space" presStyleCnt="0"/>
      <dgm:spPr/>
    </dgm:pt>
    <dgm:pt modelId="{ECA6FC2B-A6ED-FC44-9F94-C2D21A77DECE}" type="pres">
      <dgm:prSet presAssocID="{4C8F575D-053B-4BC9-8ADC-33CD7A1A277E}" presName="composite" presStyleCnt="0"/>
      <dgm:spPr/>
    </dgm:pt>
    <dgm:pt modelId="{E00E1CD1-3376-DA4F-AC9D-79F4ACC91ED9}" type="pres">
      <dgm:prSet presAssocID="{4C8F575D-053B-4BC9-8ADC-33CD7A1A277E}" presName="LShape" presStyleLbl="alignNode1" presStyleIdx="2" presStyleCnt="5"/>
      <dgm:spPr>
        <a:solidFill>
          <a:srgbClr val="F4C031"/>
        </a:solidFill>
        <a:ln>
          <a:noFill/>
        </a:ln>
      </dgm:spPr>
    </dgm:pt>
    <dgm:pt modelId="{73505E80-3A82-2D46-BDE0-F7A5C1AE0085}" type="pres">
      <dgm:prSet presAssocID="{4C8F575D-053B-4BC9-8ADC-33CD7A1A277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6BA834-EFDE-3E45-98B9-2DF62D1CC00C}" type="pres">
      <dgm:prSet presAssocID="{4C8F575D-053B-4BC9-8ADC-33CD7A1A277E}" presName="Triangle" presStyleLbl="alignNode1" presStyleIdx="3" presStyleCnt="5" custScaleX="291553" custScaleY="236174" custLinFactNeighborX="-87744" custLinFactNeighborY="-28973"/>
      <dgm:spPr>
        <a:xfrm>
          <a:off x="4968533" y="87754"/>
          <a:ext cx="407513" cy="407513"/>
        </a:xfrm>
        <a:prstGeom prst="triangle">
          <a:avLst>
            <a:gd name="adj" fmla="val 100000"/>
          </a:avLst>
        </a:prstGeom>
        <a:solidFill>
          <a:srgbClr val="000000">
            <a:lumMod val="75000"/>
            <a:lumOff val="25000"/>
          </a:srgbClr>
        </a:solidFill>
        <a:ln w="25400" cap="flat" cmpd="sng" algn="ctr">
          <a:noFill/>
          <a:prstDash val="solid"/>
        </a:ln>
        <a:effectLst/>
      </dgm:spPr>
    </dgm:pt>
    <dgm:pt modelId="{CEB6BA72-1CDE-4E4A-B62A-5A0F62E645B1}" type="pres">
      <dgm:prSet presAssocID="{DC15B2B8-99E1-459E-934B-F626A94FEB08}" presName="sibTrans" presStyleCnt="0"/>
      <dgm:spPr/>
    </dgm:pt>
    <dgm:pt modelId="{B33C5C21-CA4A-124F-A167-7FFFA022C4BB}" type="pres">
      <dgm:prSet presAssocID="{DC15B2B8-99E1-459E-934B-F626A94FEB08}" presName="space" presStyleCnt="0"/>
      <dgm:spPr/>
    </dgm:pt>
    <dgm:pt modelId="{7D053DC5-DA9F-D84C-92F1-21492C96BFB7}" type="pres">
      <dgm:prSet presAssocID="{4C475184-30D5-4E1D-853D-726EA6B890FC}" presName="composite" presStyleCnt="0"/>
      <dgm:spPr/>
    </dgm:pt>
    <dgm:pt modelId="{A385E653-66DA-7245-A0FD-139286199AFD}" type="pres">
      <dgm:prSet presAssocID="{4C475184-30D5-4E1D-853D-726EA6B890FC}" presName="LShape" presStyleLbl="alignNode1" presStyleIdx="4" presStyleCnt="5"/>
      <dgm:spPr>
        <a:solidFill>
          <a:srgbClr val="F4C031"/>
        </a:solidFill>
        <a:ln>
          <a:noFill/>
        </a:ln>
      </dgm:spPr>
    </dgm:pt>
    <dgm:pt modelId="{5A4AB9C4-2D44-F145-841A-9730DC0AEC14}" type="pres">
      <dgm:prSet presAssocID="{4C475184-30D5-4E1D-853D-726EA6B890F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CF0F99A-1303-6844-845D-49434AD383B5}" type="presOf" srcId="{4C8F575D-053B-4BC9-8ADC-33CD7A1A277E}" destId="{73505E80-3A82-2D46-BDE0-F7A5C1AE0085}" srcOrd="0" destOrd="0" presId="urn:microsoft.com/office/officeart/2009/3/layout/StepUpProcess"/>
    <dgm:cxn modelId="{04A99B9E-BA79-4FE7-8622-0BA4A2EA4E84}" srcId="{1792B45C-515B-442C-BC0C-CBDCB5C1B8F2}" destId="{4C8F575D-053B-4BC9-8ADC-33CD7A1A277E}" srcOrd="1" destOrd="0" parTransId="{F3CE03AF-52BD-401D-B9AB-488358EC1E15}" sibTransId="{DC15B2B8-99E1-459E-934B-F626A94FEB08}"/>
    <dgm:cxn modelId="{64B7294C-AF1E-134A-8179-AD42C4A99ACE}" type="presOf" srcId="{4C475184-30D5-4E1D-853D-726EA6B890FC}" destId="{5A4AB9C4-2D44-F145-841A-9730DC0AEC14}" srcOrd="0" destOrd="0" presId="urn:microsoft.com/office/officeart/2009/3/layout/StepUpProcess"/>
    <dgm:cxn modelId="{CE17B2ED-FCEA-6047-A5CB-056AA2178594}" type="presOf" srcId="{FD66976C-4EAC-422D-9EFB-6192D7E924EC}" destId="{02BB3954-06EC-2644-9249-78DBF6074548}" srcOrd="0" destOrd="0" presId="urn:microsoft.com/office/officeart/2009/3/layout/StepUpProcess"/>
    <dgm:cxn modelId="{3C2844BA-E8A2-9A43-950C-8315877B312F}" type="presOf" srcId="{1792B45C-515B-442C-BC0C-CBDCB5C1B8F2}" destId="{BAF74C7C-6E28-9449-8A9F-581A78037A18}" srcOrd="0" destOrd="0" presId="urn:microsoft.com/office/officeart/2009/3/layout/StepUpProcess"/>
    <dgm:cxn modelId="{A5413BE8-4D3E-4539-B97F-E0C39D02A9A5}" srcId="{1792B45C-515B-442C-BC0C-CBDCB5C1B8F2}" destId="{FD66976C-4EAC-422D-9EFB-6192D7E924EC}" srcOrd="0" destOrd="0" parTransId="{83E9F3DD-2B09-4414-BD34-717114035243}" sibTransId="{39874B9B-BF3A-4AC6-94FD-EC1FC47A7EED}"/>
    <dgm:cxn modelId="{E85E1A5A-A1F7-4914-ABE1-BCD508C16725}" srcId="{1792B45C-515B-442C-BC0C-CBDCB5C1B8F2}" destId="{4C475184-30D5-4E1D-853D-726EA6B890FC}" srcOrd="2" destOrd="0" parTransId="{0D0DD6DE-21D6-4C1F-ACDB-2A6C873B6A59}" sibTransId="{AED22705-A44E-4931-ADD8-DC7BA2C60B59}"/>
    <dgm:cxn modelId="{0046152E-6DE1-D847-8156-5FA06FDF8F86}" type="presParOf" srcId="{BAF74C7C-6E28-9449-8A9F-581A78037A18}" destId="{32C62099-1EB9-D541-8E7D-6E604516CADB}" srcOrd="0" destOrd="0" presId="urn:microsoft.com/office/officeart/2009/3/layout/StepUpProcess"/>
    <dgm:cxn modelId="{6EC685AE-3B68-FD41-8EB8-A33C8A56E634}" type="presParOf" srcId="{32C62099-1EB9-D541-8E7D-6E604516CADB}" destId="{13A32DBD-A042-2B45-9410-9162BCFD5F79}" srcOrd="0" destOrd="0" presId="urn:microsoft.com/office/officeart/2009/3/layout/StepUpProcess"/>
    <dgm:cxn modelId="{8F6C3F35-D48F-EC49-8510-251EFD870C4E}" type="presParOf" srcId="{32C62099-1EB9-D541-8E7D-6E604516CADB}" destId="{02BB3954-06EC-2644-9249-78DBF6074548}" srcOrd="1" destOrd="0" presId="urn:microsoft.com/office/officeart/2009/3/layout/StepUpProcess"/>
    <dgm:cxn modelId="{A4BBA0E6-7B44-F744-A1E9-1DF5A961906E}" type="presParOf" srcId="{32C62099-1EB9-D541-8E7D-6E604516CADB}" destId="{9330954F-7D11-BF48-AD3D-803E5D255E1C}" srcOrd="2" destOrd="0" presId="urn:microsoft.com/office/officeart/2009/3/layout/StepUpProcess"/>
    <dgm:cxn modelId="{B82DB523-1047-8E4A-BE7A-723C5A7103C3}" type="presParOf" srcId="{BAF74C7C-6E28-9449-8A9F-581A78037A18}" destId="{89064B3F-BC42-9144-A38D-82530B603601}" srcOrd="1" destOrd="0" presId="urn:microsoft.com/office/officeart/2009/3/layout/StepUpProcess"/>
    <dgm:cxn modelId="{E82FE9D7-800B-7040-ADD9-4E4A8E7BD520}" type="presParOf" srcId="{89064B3F-BC42-9144-A38D-82530B603601}" destId="{2356455D-A6F6-4F47-9B6D-21E70B058880}" srcOrd="0" destOrd="0" presId="urn:microsoft.com/office/officeart/2009/3/layout/StepUpProcess"/>
    <dgm:cxn modelId="{9256C867-191B-6E45-A9F4-7B10CDCA8A7B}" type="presParOf" srcId="{BAF74C7C-6E28-9449-8A9F-581A78037A18}" destId="{ECA6FC2B-A6ED-FC44-9F94-C2D21A77DECE}" srcOrd="2" destOrd="0" presId="urn:microsoft.com/office/officeart/2009/3/layout/StepUpProcess"/>
    <dgm:cxn modelId="{4E297112-783C-9941-BBD5-0C4ADB813DC2}" type="presParOf" srcId="{ECA6FC2B-A6ED-FC44-9F94-C2D21A77DECE}" destId="{E00E1CD1-3376-DA4F-AC9D-79F4ACC91ED9}" srcOrd="0" destOrd="0" presId="urn:microsoft.com/office/officeart/2009/3/layout/StepUpProcess"/>
    <dgm:cxn modelId="{4722B66C-C84E-E443-BAB8-3690F0C794B3}" type="presParOf" srcId="{ECA6FC2B-A6ED-FC44-9F94-C2D21A77DECE}" destId="{73505E80-3A82-2D46-BDE0-F7A5C1AE0085}" srcOrd="1" destOrd="0" presId="urn:microsoft.com/office/officeart/2009/3/layout/StepUpProcess"/>
    <dgm:cxn modelId="{2A4F2F12-C161-C641-8475-96DBA45E612E}" type="presParOf" srcId="{ECA6FC2B-A6ED-FC44-9F94-C2D21A77DECE}" destId="{836BA834-EFDE-3E45-98B9-2DF62D1CC00C}" srcOrd="2" destOrd="0" presId="urn:microsoft.com/office/officeart/2009/3/layout/StepUpProcess"/>
    <dgm:cxn modelId="{1E257988-6D55-CA42-9C9E-88C55C8EA9FE}" type="presParOf" srcId="{BAF74C7C-6E28-9449-8A9F-581A78037A18}" destId="{CEB6BA72-1CDE-4E4A-B62A-5A0F62E645B1}" srcOrd="3" destOrd="0" presId="urn:microsoft.com/office/officeart/2009/3/layout/StepUpProcess"/>
    <dgm:cxn modelId="{4143925A-C836-514A-8751-610D6CA012E1}" type="presParOf" srcId="{CEB6BA72-1CDE-4E4A-B62A-5A0F62E645B1}" destId="{B33C5C21-CA4A-124F-A167-7FFFA022C4BB}" srcOrd="0" destOrd="0" presId="urn:microsoft.com/office/officeart/2009/3/layout/StepUpProcess"/>
    <dgm:cxn modelId="{E6F9DA39-4E69-5748-B08F-0CB812BE2324}" type="presParOf" srcId="{BAF74C7C-6E28-9449-8A9F-581A78037A18}" destId="{7D053DC5-DA9F-D84C-92F1-21492C96BFB7}" srcOrd="4" destOrd="0" presId="urn:microsoft.com/office/officeart/2009/3/layout/StepUpProcess"/>
    <dgm:cxn modelId="{3AA4EABA-1481-FC49-8704-C878A68C4702}" type="presParOf" srcId="{7D053DC5-DA9F-D84C-92F1-21492C96BFB7}" destId="{A385E653-66DA-7245-A0FD-139286199AFD}" srcOrd="0" destOrd="0" presId="urn:microsoft.com/office/officeart/2009/3/layout/StepUpProcess"/>
    <dgm:cxn modelId="{804D6DF5-B017-B242-82FD-141CB9957CBC}" type="presParOf" srcId="{7D053DC5-DA9F-D84C-92F1-21492C96BFB7}" destId="{5A4AB9C4-2D44-F145-841A-9730DC0AEC14}" srcOrd="1" destOrd="0" presId="urn:microsoft.com/office/officeart/2009/3/layout/StepUpProcess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E50AF86-25E9-45B8-BBCD-C98A0AD7DB3F}" type="presOf" srcId="{CFCDE117-57A8-49AA-9C81-24AB0259F6B3}" destId="{490C4157-51CE-4C83-874B-BE7F071C588D}" srcOrd="0" destOrd="0" presId="urn:microsoft.com/office/officeart/2005/8/layout/pyramid1"/>
  </dgm:cxnLst>
  <dgm:bg>
    <a:pattFill prst="pct5">
      <a:fgClr>
        <a:schemeClr val="tx2">
          <a:lumMod val="20000"/>
          <a:lumOff val="80000"/>
        </a:schemeClr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92B45C-515B-442C-BC0C-CBDCB5C1B8F2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D66976C-4EAC-422D-9EFB-6192D7E924EC}">
      <dgm:prSet phldrT="[Text]" custT="1"/>
      <dgm:spPr>
        <a:solidFill>
          <a:schemeClr val="bg1"/>
        </a:solidFill>
        <a:ln w="31750">
          <a:solidFill>
            <a:schemeClr val="tx1">
              <a:lumMod val="75000"/>
              <a:lumOff val="25000"/>
              <a:alpha val="5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500" b="1" i="1" dirty="0">
              <a:solidFill>
                <a:srgbClr val="F4C031"/>
              </a:solidFill>
              <a:latin typeface="Franklin Gothic Book" panose="020B0503020102020204" pitchFamily="34" charset="0"/>
              <a:ea typeface="Helvetica Neue Light" charset="0"/>
              <a:cs typeface="Helvetica Neue Light" charset="0"/>
            </a:rPr>
            <a:t>Kde sa daň neplatí? </a:t>
          </a:r>
          <a:endParaRPr lang="en-GB" sz="1500" b="1" i="1" dirty="0">
            <a:solidFill>
              <a:srgbClr val="F4C031"/>
            </a:solidFill>
            <a:latin typeface="Franklin Gothic Book" panose="020B0503020102020204" pitchFamily="34" charset="0"/>
            <a:ea typeface="Helvetica Neue Light" charset="0"/>
            <a:cs typeface="Helvetica Neue Light" charset="0"/>
          </a:endParaRPr>
        </a:p>
      </dgm:t>
    </dgm:pt>
    <dgm:pt modelId="{83E9F3DD-2B09-4414-BD34-717114035243}" type="parTrans" cxnId="{A5413BE8-4D3E-4539-B97F-E0C39D02A9A5}">
      <dgm:prSet/>
      <dgm:spPr/>
      <dgm:t>
        <a:bodyPr/>
        <a:lstStyle/>
        <a:p>
          <a:endParaRPr lang="en-GB"/>
        </a:p>
      </dgm:t>
    </dgm:pt>
    <dgm:pt modelId="{39874B9B-BF3A-4AC6-94FD-EC1FC47A7EED}" type="sibTrans" cxnId="{A5413BE8-4D3E-4539-B97F-E0C39D02A9A5}">
      <dgm:prSet/>
      <dgm:spPr>
        <a:solidFill>
          <a:srgbClr val="F4C031"/>
        </a:solidFill>
      </dgm:spPr>
      <dgm:t>
        <a:bodyPr/>
        <a:lstStyle/>
        <a:p>
          <a:endParaRPr lang="en-GB"/>
        </a:p>
      </dgm:t>
    </dgm:pt>
    <dgm:pt modelId="{4C8F575D-053B-4BC9-8ADC-33CD7A1A277E}">
      <dgm:prSet phldrT="[Text]" custT="1"/>
      <dgm:spPr>
        <a:solidFill>
          <a:schemeClr val="bg1">
            <a:lumMod val="8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rPr>
            <a:t>Predaj hnuteľných vecí</a:t>
          </a:r>
          <a:endParaRPr lang="en-GB" sz="1300" b="1" dirty="0">
            <a:solidFill>
              <a:schemeClr val="tx1">
                <a:lumMod val="65000"/>
                <a:lumOff val="35000"/>
              </a:schemeClr>
            </a:solidFill>
            <a:latin typeface="Franklin Gothic Book" panose="020B0503020102020204" pitchFamily="34" charset="0"/>
          </a:endParaRPr>
        </a:p>
      </dgm:t>
    </dgm:pt>
    <dgm:pt modelId="{F3CE03AF-52BD-401D-B9AB-488358EC1E15}" type="parTrans" cxnId="{04A99B9E-BA79-4FE7-8622-0BA4A2EA4E84}">
      <dgm:prSet/>
      <dgm:spPr/>
      <dgm:t>
        <a:bodyPr/>
        <a:lstStyle/>
        <a:p>
          <a:endParaRPr lang="en-GB"/>
        </a:p>
      </dgm:t>
    </dgm:pt>
    <dgm:pt modelId="{DC15B2B8-99E1-459E-934B-F626A94FEB08}" type="sibTrans" cxnId="{04A99B9E-BA79-4FE7-8622-0BA4A2EA4E84}">
      <dgm:prSet/>
      <dgm:spPr/>
      <dgm:t>
        <a:bodyPr/>
        <a:lstStyle/>
        <a:p>
          <a:endParaRPr lang="en-GB"/>
        </a:p>
      </dgm:t>
    </dgm:pt>
    <dgm:pt modelId="{4C475184-30D5-4E1D-853D-726EA6B890FC}">
      <dgm:prSet custT="1"/>
      <dgm:spPr>
        <a:solidFill>
          <a:schemeClr val="tx1">
            <a:lumMod val="65000"/>
            <a:lumOff val="3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</dgm:spPr>
      <dgm:t>
        <a:bodyPr/>
        <a:lstStyle/>
        <a:p>
          <a:r>
            <a:rPr lang="sk-SK" altLang="en-US" sz="1300" b="1" noProof="0" dirty="0">
              <a:solidFill>
                <a:schemeClr val="bg1"/>
              </a:solidFill>
              <a:latin typeface="Franklin Gothic Book" panose="020B0503020102020204" pitchFamily="34" charset="0"/>
            </a:rPr>
            <a:t>Dar a dedičstvo</a:t>
          </a:r>
          <a:endParaRPr lang="en-US" sz="1300" b="1" noProof="0" dirty="0">
            <a:solidFill>
              <a:schemeClr val="bg1"/>
            </a:solidFill>
            <a:latin typeface="Franklin Gothic Book" panose="020B0503020102020204" pitchFamily="34" charset="0"/>
            <a:ea typeface="Helvetica Neue Light" charset="0"/>
            <a:cs typeface="Helvetica Neue Light" charset="0"/>
          </a:endParaRPr>
        </a:p>
      </dgm:t>
    </dgm:pt>
    <dgm:pt modelId="{0D0DD6DE-21D6-4C1F-ACDB-2A6C873B6A59}" type="parTrans" cxnId="{E85E1A5A-A1F7-4914-ABE1-BCD508C16725}">
      <dgm:prSet/>
      <dgm:spPr/>
      <dgm:t>
        <a:bodyPr/>
        <a:lstStyle/>
        <a:p>
          <a:endParaRPr lang="en-GB"/>
        </a:p>
      </dgm:t>
    </dgm:pt>
    <dgm:pt modelId="{AED22705-A44E-4931-ADD8-DC7BA2C60B59}" type="sibTrans" cxnId="{E85E1A5A-A1F7-4914-ABE1-BCD508C16725}">
      <dgm:prSet/>
      <dgm:spPr/>
      <dgm:t>
        <a:bodyPr/>
        <a:lstStyle/>
        <a:p>
          <a:endParaRPr lang="en-GB"/>
        </a:p>
      </dgm:t>
    </dgm:pt>
    <dgm:pt modelId="{089171A7-7FD8-451C-B262-0FD88AC19590}">
      <dgm:prSet phldrT="[Text]" custT="1"/>
      <dgm:spPr>
        <a:solidFill>
          <a:schemeClr val="bg1">
            <a:lumMod val="9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i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Helvetica Neue Light" charset="0"/>
              <a:cs typeface="Helvetica Neue Light" charset="0"/>
            </a:rPr>
            <a:t>Predaj nehnuteľnosti po 5 rokoch</a:t>
          </a:r>
          <a:endParaRPr lang="en-GB" sz="1300" i="0" dirty="0">
            <a:solidFill>
              <a:schemeClr val="tx1">
                <a:lumMod val="65000"/>
                <a:lumOff val="35000"/>
              </a:schemeClr>
            </a:solidFill>
            <a:latin typeface="Franklin Gothic Book" panose="020B0503020102020204" pitchFamily="34" charset="0"/>
            <a:ea typeface="Helvetica Neue Light" charset="0"/>
            <a:cs typeface="Helvetica Neue Light" charset="0"/>
          </a:endParaRPr>
        </a:p>
      </dgm:t>
    </dgm:pt>
    <dgm:pt modelId="{602A3E3B-C57E-4A9B-8672-5EF2D1D881FE}" type="parTrans" cxnId="{B9B35A9B-40C7-4501-A7E1-AD81B4770B61}">
      <dgm:prSet/>
      <dgm:spPr/>
      <dgm:t>
        <a:bodyPr/>
        <a:lstStyle/>
        <a:p>
          <a:endParaRPr lang="en-AU"/>
        </a:p>
      </dgm:t>
    </dgm:pt>
    <dgm:pt modelId="{D910D21E-39DF-4009-A8A3-F9F12F4FAB6B}" type="sibTrans" cxnId="{B9B35A9B-40C7-4501-A7E1-AD81B4770B61}">
      <dgm:prSet/>
      <dgm:spPr/>
      <dgm:t>
        <a:bodyPr/>
        <a:lstStyle/>
        <a:p>
          <a:endParaRPr lang="en-AU"/>
        </a:p>
      </dgm:t>
    </dgm:pt>
    <dgm:pt modelId="{61D0BE8F-EC8C-4E0D-AE88-3E0887E6FDAC}">
      <dgm:prSet phldrT="[Text]" custT="1"/>
      <dgm:spPr>
        <a:solidFill>
          <a:schemeClr val="tx1">
            <a:lumMod val="65000"/>
            <a:lumOff val="3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sk-SK" sz="1300" b="1" i="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  <a:ea typeface="Helvetica Neue Light" charset="0"/>
              <a:cs typeface="Helvetica Neue Light" charset="0"/>
            </a:rPr>
            <a:t>Dávky zdravotného a sociálneho poistenia</a:t>
          </a:r>
          <a:endParaRPr lang="en-GB" sz="1300" b="1" dirty="0">
            <a:solidFill>
              <a:schemeClr val="bg1">
                <a:lumMod val="95000"/>
              </a:schemeClr>
            </a:solidFill>
            <a:latin typeface="Franklin Gothic Book" panose="020B0503020102020204" pitchFamily="34" charset="0"/>
          </a:endParaRPr>
        </a:p>
      </dgm:t>
    </dgm:pt>
    <dgm:pt modelId="{3A9A763A-04B6-4B8F-88D3-9ED813300121}" type="parTrans" cxnId="{E6E683B6-1531-49CB-B7C7-E9384F40E0E3}">
      <dgm:prSet/>
      <dgm:spPr/>
      <dgm:t>
        <a:bodyPr/>
        <a:lstStyle/>
        <a:p>
          <a:endParaRPr lang="en-AU"/>
        </a:p>
      </dgm:t>
    </dgm:pt>
    <dgm:pt modelId="{64247723-1D64-40FA-946D-AF6E4C90F9F0}" type="sibTrans" cxnId="{E6E683B6-1531-49CB-B7C7-E9384F40E0E3}">
      <dgm:prSet/>
      <dgm:spPr/>
      <dgm:t>
        <a:bodyPr/>
        <a:lstStyle/>
        <a:p>
          <a:endParaRPr lang="en-AU"/>
        </a:p>
      </dgm:t>
    </dgm:pt>
    <dgm:pt modelId="{B8159C72-68E2-48F3-9822-6322D1A9720D}">
      <dgm:prSet phldrT="[Text]" custT="1"/>
      <dgm:spPr>
        <a:solidFill>
          <a:schemeClr val="tx1">
            <a:lumMod val="50000"/>
            <a:lumOff val="50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rPr>
            <a:t>Predaj cenných papierov dlhodobého sporenia</a:t>
          </a:r>
          <a:endParaRPr lang="en-GB" sz="1300" b="1" dirty="0">
            <a:solidFill>
              <a:schemeClr val="bg1">
                <a:lumMod val="95000"/>
              </a:schemeClr>
            </a:solidFill>
            <a:latin typeface="Franklin Gothic Book" panose="020B0503020102020204" pitchFamily="34" charset="0"/>
          </a:endParaRPr>
        </a:p>
      </dgm:t>
    </dgm:pt>
    <dgm:pt modelId="{6221068E-5260-438F-AA5A-083C6D626433}" type="parTrans" cxnId="{07DC8A80-82AF-41D6-8F88-42F1DA0C74DE}">
      <dgm:prSet/>
      <dgm:spPr/>
      <dgm:t>
        <a:bodyPr/>
        <a:lstStyle/>
        <a:p>
          <a:endParaRPr lang="en-AU"/>
        </a:p>
      </dgm:t>
    </dgm:pt>
    <dgm:pt modelId="{E02F45A1-C475-439E-86B5-08C14D05D252}" type="sibTrans" cxnId="{07DC8A80-82AF-41D6-8F88-42F1DA0C74DE}">
      <dgm:prSet/>
      <dgm:spPr/>
      <dgm:t>
        <a:bodyPr/>
        <a:lstStyle/>
        <a:p>
          <a:endParaRPr lang="en-AU"/>
        </a:p>
      </dgm:t>
    </dgm:pt>
    <dgm:pt modelId="{5AB58725-CBF9-449F-A54E-277DDC017B71}">
      <dgm:prSet phldrT="[Text]" custT="1"/>
      <dgm:spPr>
        <a:solidFill>
          <a:schemeClr val="bg1">
            <a:lumMod val="7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rPr>
            <a:t>Výživné</a:t>
          </a:r>
          <a:endParaRPr lang="en-GB" sz="1300" b="1" dirty="0">
            <a:solidFill>
              <a:schemeClr val="tx1">
                <a:lumMod val="65000"/>
                <a:lumOff val="35000"/>
              </a:schemeClr>
            </a:solidFill>
            <a:latin typeface="Franklin Gothic Book" panose="020B0503020102020204" pitchFamily="34" charset="0"/>
          </a:endParaRPr>
        </a:p>
      </dgm:t>
    </dgm:pt>
    <dgm:pt modelId="{8D44F70D-ADE9-4641-A05C-24EED2D6507F}" type="parTrans" cxnId="{AAC6759F-404C-4985-851B-272DD6D8C48C}">
      <dgm:prSet/>
      <dgm:spPr/>
      <dgm:t>
        <a:bodyPr/>
        <a:lstStyle/>
        <a:p>
          <a:endParaRPr lang="cs-CZ"/>
        </a:p>
      </dgm:t>
    </dgm:pt>
    <dgm:pt modelId="{F0D2778C-9842-41C8-B585-C431D57169A2}" type="sibTrans" cxnId="{AAC6759F-404C-4985-851B-272DD6D8C48C}">
      <dgm:prSet/>
      <dgm:spPr/>
      <dgm:t>
        <a:bodyPr/>
        <a:lstStyle/>
        <a:p>
          <a:endParaRPr lang="cs-CZ"/>
        </a:p>
      </dgm:t>
    </dgm:pt>
    <dgm:pt modelId="{72F48061-71EC-48B1-8CC7-26A7FEC47F53}">
      <dgm:prSet phldrT="[Text]" custT="1"/>
      <dgm:spPr>
        <a:solidFill>
          <a:schemeClr val="bg1">
            <a:lumMod val="65000"/>
          </a:schemeClr>
        </a:solidFill>
        <a:ln w="31750">
          <a:solidFill>
            <a:schemeClr val="tx1">
              <a:lumMod val="65000"/>
              <a:lumOff val="35000"/>
              <a:alpha val="50000"/>
            </a:schemeClr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k-SK" sz="1300" b="1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rPr>
            <a:t>Predaj cenných papierov obchodovaných na burze</a:t>
          </a:r>
          <a:endParaRPr lang="en-GB" sz="1300" b="1" dirty="0">
            <a:solidFill>
              <a:schemeClr val="bg1">
                <a:lumMod val="95000"/>
              </a:schemeClr>
            </a:solidFill>
            <a:latin typeface="Franklin Gothic Book" panose="020B0503020102020204" pitchFamily="34" charset="0"/>
          </a:endParaRPr>
        </a:p>
      </dgm:t>
    </dgm:pt>
    <dgm:pt modelId="{1B97BBDE-8828-404D-80A1-460E22BA4070}" type="parTrans" cxnId="{4FC3B520-A2A3-414D-BF88-A754D7DAE1B5}">
      <dgm:prSet/>
      <dgm:spPr/>
      <dgm:t>
        <a:bodyPr/>
        <a:lstStyle/>
        <a:p>
          <a:endParaRPr lang="cs-CZ"/>
        </a:p>
      </dgm:t>
    </dgm:pt>
    <dgm:pt modelId="{53F95D86-365C-4B29-939A-F7421DAC798E}" type="sibTrans" cxnId="{4FC3B520-A2A3-414D-BF88-A754D7DAE1B5}">
      <dgm:prSet/>
      <dgm:spPr/>
      <dgm:t>
        <a:bodyPr/>
        <a:lstStyle/>
        <a:p>
          <a:endParaRPr lang="cs-CZ"/>
        </a:p>
      </dgm:t>
    </dgm:pt>
    <dgm:pt modelId="{529E2429-A645-4544-B133-06301DE41273}" type="pres">
      <dgm:prSet presAssocID="{1792B45C-515B-442C-BC0C-CBDCB5C1B8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947E8D-0015-4B5C-8241-C6BDED8EA683}" type="pres">
      <dgm:prSet presAssocID="{1792B45C-515B-442C-BC0C-CBDCB5C1B8F2}" presName="cycle" presStyleCnt="0"/>
      <dgm:spPr/>
    </dgm:pt>
    <dgm:pt modelId="{4E1800E6-8729-43DD-9DAA-CBC646629226}" type="pres">
      <dgm:prSet presAssocID="{FD66976C-4EAC-422D-9EFB-6192D7E924EC}" presName="nodeFirstNode" presStyleLbl="node1" presStyleIdx="0" presStyleCnt="8" custScaleX="129656" custScaleY="164062" custRadScaleRad="100093" custRadScaleInc="140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012415-F336-40D9-8F36-5081898D4306}" type="pres">
      <dgm:prSet presAssocID="{39874B9B-BF3A-4AC6-94FD-EC1FC47A7EED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6EA3C4A5-14E8-4206-9760-D711130C6DB3}" type="pres">
      <dgm:prSet presAssocID="{089171A7-7FD8-451C-B262-0FD88AC19590}" presName="nodeFollowingNodes" presStyleLbl="node1" presStyleIdx="1" presStyleCnt="8" custScaleX="144384" custScaleY="160344" custRadScaleRad="106049" custRadScaleInc="348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7608BB-B737-4FAF-9A36-DC62AAB552D9}" type="pres">
      <dgm:prSet presAssocID="{4C8F575D-053B-4BC9-8ADC-33CD7A1A277E}" presName="nodeFollowingNodes" presStyleLbl="node1" presStyleIdx="2" presStyleCnt="8" custScaleX="140475" custScaleY="151493" custRadScaleRad="104928" custRadScaleInc="26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2878F2-D9AD-43D4-AF83-921392B46C59}" type="pres">
      <dgm:prSet presAssocID="{5AB58725-CBF9-449F-A54E-277DDC017B71}" presName="nodeFollowingNodes" presStyleLbl="node1" presStyleIdx="3" presStyleCnt="8" custScaleX="139827" custScaleY="152009" custRadScaleRad="105324" custRadScaleInc="-3067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972AEF-3484-4973-AD22-A6048ECB05EA}" type="pres">
      <dgm:prSet presAssocID="{72F48061-71EC-48B1-8CC7-26A7FEC47F53}" presName="nodeFollowingNodes" presStyleLbl="node1" presStyleIdx="4" presStyleCnt="8" custScaleX="141315" custScaleY="145299" custRadScaleRad="100043" custRadScaleInc="42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5AF63D-B03C-469A-A1EA-EB81A8AAF875}" type="pres">
      <dgm:prSet presAssocID="{B8159C72-68E2-48F3-9822-6322D1A9720D}" presName="nodeFollowingNodes" presStyleLbl="node1" presStyleIdx="5" presStyleCnt="8" custScaleX="142803" custScaleY="144318" custRadScaleRad="108221" custRadScaleInc="3510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3332D-7429-4E51-B69E-951555741C9E}" type="pres">
      <dgm:prSet presAssocID="{61D0BE8F-EC8C-4E0D-AE88-3E0887E6FDAC}" presName="nodeFollowingNodes" presStyleLbl="node1" presStyleIdx="6" presStyleCnt="8" custScaleX="141932" custScaleY="151492" custRadScaleRad="112322" custRadScaleInc="12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03510E-865D-46C2-91EE-C2F917E2A427}" type="pres">
      <dgm:prSet presAssocID="{4C475184-30D5-4E1D-853D-726EA6B890FC}" presName="nodeFollowingNodes" presStyleLbl="node1" presStyleIdx="7" presStyleCnt="8" custScaleX="139962" custScaleY="149204" custRadScaleRad="104788" custRadScaleInc="-279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5413BE8-4D3E-4539-B97F-E0C39D02A9A5}" srcId="{1792B45C-515B-442C-BC0C-CBDCB5C1B8F2}" destId="{FD66976C-4EAC-422D-9EFB-6192D7E924EC}" srcOrd="0" destOrd="0" parTransId="{83E9F3DD-2B09-4414-BD34-717114035243}" sibTransId="{39874B9B-BF3A-4AC6-94FD-EC1FC47A7EED}"/>
    <dgm:cxn modelId="{A6E3DFB3-F484-4AAB-852D-63FF410C7560}" type="presOf" srcId="{4C8F575D-053B-4BC9-8ADC-33CD7A1A277E}" destId="{FF7608BB-B737-4FAF-9A36-DC62AAB552D9}" srcOrd="0" destOrd="0" presId="urn:microsoft.com/office/officeart/2005/8/layout/cycle3"/>
    <dgm:cxn modelId="{AAC6759F-404C-4985-851B-272DD6D8C48C}" srcId="{1792B45C-515B-442C-BC0C-CBDCB5C1B8F2}" destId="{5AB58725-CBF9-449F-A54E-277DDC017B71}" srcOrd="3" destOrd="0" parTransId="{8D44F70D-ADE9-4641-A05C-24EED2D6507F}" sibTransId="{F0D2778C-9842-41C8-B585-C431D57169A2}"/>
    <dgm:cxn modelId="{C4C5A4A5-C432-4E18-A7BE-ED89DD87F7E4}" type="presOf" srcId="{61D0BE8F-EC8C-4E0D-AE88-3E0887E6FDAC}" destId="{A323332D-7429-4E51-B69E-951555741C9E}" srcOrd="0" destOrd="0" presId="urn:microsoft.com/office/officeart/2005/8/layout/cycle3"/>
    <dgm:cxn modelId="{514C7E85-546D-45CF-95A9-2B239A670EBE}" type="presOf" srcId="{39874B9B-BF3A-4AC6-94FD-EC1FC47A7EED}" destId="{37012415-F336-40D9-8F36-5081898D4306}" srcOrd="0" destOrd="0" presId="urn:microsoft.com/office/officeart/2005/8/layout/cycle3"/>
    <dgm:cxn modelId="{AA003796-FBC3-4C6A-92C0-51ECF635DC5B}" type="presOf" srcId="{B8159C72-68E2-48F3-9822-6322D1A9720D}" destId="{775AF63D-B03C-469A-A1EA-EB81A8AAF875}" srcOrd="0" destOrd="0" presId="urn:microsoft.com/office/officeart/2005/8/layout/cycle3"/>
    <dgm:cxn modelId="{331E85E4-EE4D-430B-BD76-1215BD0B809B}" type="presOf" srcId="{72F48061-71EC-48B1-8CC7-26A7FEC47F53}" destId="{5F972AEF-3484-4973-AD22-A6048ECB05EA}" srcOrd="0" destOrd="0" presId="urn:microsoft.com/office/officeart/2005/8/layout/cycle3"/>
    <dgm:cxn modelId="{04A99B9E-BA79-4FE7-8622-0BA4A2EA4E84}" srcId="{1792B45C-515B-442C-BC0C-CBDCB5C1B8F2}" destId="{4C8F575D-053B-4BC9-8ADC-33CD7A1A277E}" srcOrd="2" destOrd="0" parTransId="{F3CE03AF-52BD-401D-B9AB-488358EC1E15}" sibTransId="{DC15B2B8-99E1-459E-934B-F626A94FEB08}"/>
    <dgm:cxn modelId="{E85E1A5A-A1F7-4914-ABE1-BCD508C16725}" srcId="{1792B45C-515B-442C-BC0C-CBDCB5C1B8F2}" destId="{4C475184-30D5-4E1D-853D-726EA6B890FC}" srcOrd="7" destOrd="0" parTransId="{0D0DD6DE-21D6-4C1F-ACDB-2A6C873B6A59}" sibTransId="{AED22705-A44E-4931-ADD8-DC7BA2C60B59}"/>
    <dgm:cxn modelId="{78522125-EF7F-4C7F-917B-60768AEDE1DF}" type="presOf" srcId="{FD66976C-4EAC-422D-9EFB-6192D7E924EC}" destId="{4E1800E6-8729-43DD-9DAA-CBC646629226}" srcOrd="0" destOrd="0" presId="urn:microsoft.com/office/officeart/2005/8/layout/cycle3"/>
    <dgm:cxn modelId="{7968212B-2B61-4498-BE95-0CC016598A0F}" type="presOf" srcId="{1792B45C-515B-442C-BC0C-CBDCB5C1B8F2}" destId="{529E2429-A645-4544-B133-06301DE41273}" srcOrd="0" destOrd="0" presId="urn:microsoft.com/office/officeart/2005/8/layout/cycle3"/>
    <dgm:cxn modelId="{B9B35A9B-40C7-4501-A7E1-AD81B4770B61}" srcId="{1792B45C-515B-442C-BC0C-CBDCB5C1B8F2}" destId="{089171A7-7FD8-451C-B262-0FD88AC19590}" srcOrd="1" destOrd="0" parTransId="{602A3E3B-C57E-4A9B-8672-5EF2D1D881FE}" sibTransId="{D910D21E-39DF-4009-A8A3-F9F12F4FAB6B}"/>
    <dgm:cxn modelId="{07DC8A80-82AF-41D6-8F88-42F1DA0C74DE}" srcId="{1792B45C-515B-442C-BC0C-CBDCB5C1B8F2}" destId="{B8159C72-68E2-48F3-9822-6322D1A9720D}" srcOrd="5" destOrd="0" parTransId="{6221068E-5260-438F-AA5A-083C6D626433}" sibTransId="{E02F45A1-C475-439E-86B5-08C14D05D252}"/>
    <dgm:cxn modelId="{E6E683B6-1531-49CB-B7C7-E9384F40E0E3}" srcId="{1792B45C-515B-442C-BC0C-CBDCB5C1B8F2}" destId="{61D0BE8F-EC8C-4E0D-AE88-3E0887E6FDAC}" srcOrd="6" destOrd="0" parTransId="{3A9A763A-04B6-4B8F-88D3-9ED813300121}" sibTransId="{64247723-1D64-40FA-946D-AF6E4C90F9F0}"/>
    <dgm:cxn modelId="{5A1E3FF2-C02F-420C-8A77-DF80DFBBF853}" type="presOf" srcId="{089171A7-7FD8-451C-B262-0FD88AC19590}" destId="{6EA3C4A5-14E8-4206-9760-D711130C6DB3}" srcOrd="0" destOrd="0" presId="urn:microsoft.com/office/officeart/2005/8/layout/cycle3"/>
    <dgm:cxn modelId="{4FC3B520-A2A3-414D-BF88-A754D7DAE1B5}" srcId="{1792B45C-515B-442C-BC0C-CBDCB5C1B8F2}" destId="{72F48061-71EC-48B1-8CC7-26A7FEC47F53}" srcOrd="4" destOrd="0" parTransId="{1B97BBDE-8828-404D-80A1-460E22BA4070}" sibTransId="{53F95D86-365C-4B29-939A-F7421DAC798E}"/>
    <dgm:cxn modelId="{4ADE77EB-2E86-400E-886F-96032DA170DD}" type="presOf" srcId="{4C475184-30D5-4E1D-853D-726EA6B890FC}" destId="{7203510E-865D-46C2-91EE-C2F917E2A427}" srcOrd="0" destOrd="0" presId="urn:microsoft.com/office/officeart/2005/8/layout/cycle3"/>
    <dgm:cxn modelId="{8D5AF000-2AD4-42F9-B76B-6B2923B5D6F3}" type="presOf" srcId="{5AB58725-CBF9-449F-A54E-277DDC017B71}" destId="{322878F2-D9AD-43D4-AF83-921392B46C59}" srcOrd="0" destOrd="0" presId="urn:microsoft.com/office/officeart/2005/8/layout/cycle3"/>
    <dgm:cxn modelId="{ADBE7A01-61D6-48EB-A7A0-02BD90A11F48}" type="presParOf" srcId="{529E2429-A645-4544-B133-06301DE41273}" destId="{C7947E8D-0015-4B5C-8241-C6BDED8EA683}" srcOrd="0" destOrd="0" presId="urn:microsoft.com/office/officeart/2005/8/layout/cycle3"/>
    <dgm:cxn modelId="{8275F4FD-4E15-4B64-90D0-F38A20864614}" type="presParOf" srcId="{C7947E8D-0015-4B5C-8241-C6BDED8EA683}" destId="{4E1800E6-8729-43DD-9DAA-CBC646629226}" srcOrd="0" destOrd="0" presId="urn:microsoft.com/office/officeart/2005/8/layout/cycle3"/>
    <dgm:cxn modelId="{FD725C23-A10F-4248-96DB-0F90632672FD}" type="presParOf" srcId="{C7947E8D-0015-4B5C-8241-C6BDED8EA683}" destId="{37012415-F336-40D9-8F36-5081898D4306}" srcOrd="1" destOrd="0" presId="urn:microsoft.com/office/officeart/2005/8/layout/cycle3"/>
    <dgm:cxn modelId="{CCFEDABA-E302-49E4-B885-FC2F398B14AF}" type="presParOf" srcId="{C7947E8D-0015-4B5C-8241-C6BDED8EA683}" destId="{6EA3C4A5-14E8-4206-9760-D711130C6DB3}" srcOrd="2" destOrd="0" presId="urn:microsoft.com/office/officeart/2005/8/layout/cycle3"/>
    <dgm:cxn modelId="{131C57AB-41B3-4F99-9B8D-6ECC801B8DFE}" type="presParOf" srcId="{C7947E8D-0015-4B5C-8241-C6BDED8EA683}" destId="{FF7608BB-B737-4FAF-9A36-DC62AAB552D9}" srcOrd="3" destOrd="0" presId="urn:microsoft.com/office/officeart/2005/8/layout/cycle3"/>
    <dgm:cxn modelId="{1BBC70F3-B65D-41B9-9518-96AFD0274F4E}" type="presParOf" srcId="{C7947E8D-0015-4B5C-8241-C6BDED8EA683}" destId="{322878F2-D9AD-43D4-AF83-921392B46C59}" srcOrd="4" destOrd="0" presId="urn:microsoft.com/office/officeart/2005/8/layout/cycle3"/>
    <dgm:cxn modelId="{94868AE7-B0EA-4635-8CC3-B024E2CA8059}" type="presParOf" srcId="{C7947E8D-0015-4B5C-8241-C6BDED8EA683}" destId="{5F972AEF-3484-4973-AD22-A6048ECB05EA}" srcOrd="5" destOrd="0" presId="urn:microsoft.com/office/officeart/2005/8/layout/cycle3"/>
    <dgm:cxn modelId="{40184ECC-2F83-4738-BF62-29CFB08A2428}" type="presParOf" srcId="{C7947E8D-0015-4B5C-8241-C6BDED8EA683}" destId="{775AF63D-B03C-469A-A1EA-EB81A8AAF875}" srcOrd="6" destOrd="0" presId="urn:microsoft.com/office/officeart/2005/8/layout/cycle3"/>
    <dgm:cxn modelId="{518B58C1-F6E2-4A0E-B1AD-319AB76BEFBA}" type="presParOf" srcId="{C7947E8D-0015-4B5C-8241-C6BDED8EA683}" destId="{A323332D-7429-4E51-B69E-951555741C9E}" srcOrd="7" destOrd="0" presId="urn:microsoft.com/office/officeart/2005/8/layout/cycle3"/>
    <dgm:cxn modelId="{D00590B9-83BB-4377-8D75-4230B7B37ECC}" type="presParOf" srcId="{C7947E8D-0015-4B5C-8241-C6BDED8EA683}" destId="{7203510E-865D-46C2-91EE-C2F917E2A42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CDE117-57A8-49AA-9C81-24AB0259F6B3}" type="doc">
      <dgm:prSet loTypeId="urn:microsoft.com/office/officeart/2005/8/layout/pyramid1" loCatId="pyramid" qsTypeId="urn:microsoft.com/office/officeart/2005/8/quickstyle/simple2" qsCatId="simple" csTypeId="urn:microsoft.com/office/officeart/2005/8/colors/accent1_3" csCatId="accent1" phldr="1"/>
      <dgm:spPr/>
    </dgm:pt>
    <dgm:pt modelId="{490C4157-51CE-4C83-874B-BE7F071C588D}" type="pres">
      <dgm:prSet presAssocID="{CFCDE117-57A8-49AA-9C81-24AB0259F6B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C3ECCF3-74A2-40CE-B621-CCD8EA1ED87C}" type="presOf" srcId="{CFCDE117-57A8-49AA-9C81-24AB0259F6B3}" destId="{490C4157-51CE-4C83-874B-BE7F071C588D}" srcOrd="0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32DBD-A042-2B45-9410-9162BCFD5F79}">
      <dsp:nvSpPr>
        <dsp:cNvPr id="0" name=""/>
        <dsp:cNvSpPr/>
      </dsp:nvSpPr>
      <dsp:spPr>
        <a:xfrm rot="5400000">
          <a:off x="348269" y="1328618"/>
          <a:ext cx="1046297" cy="1741015"/>
        </a:xfrm>
        <a:prstGeom prst="corner">
          <a:avLst>
            <a:gd name="adj1" fmla="val 16120"/>
            <a:gd name="adj2" fmla="val 16110"/>
          </a:avLst>
        </a:prstGeom>
        <a:solidFill>
          <a:srgbClr val="F4C0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B3954-06EC-2644-9249-78DBF6074548}">
      <dsp:nvSpPr>
        <dsp:cNvPr id="0" name=""/>
        <dsp:cNvSpPr/>
      </dsp:nvSpPr>
      <dsp:spPr>
        <a:xfrm>
          <a:off x="173616" y="1848806"/>
          <a:ext cx="1571798" cy="1377773"/>
        </a:xfrm>
        <a:prstGeom prst="rect">
          <a:avLst/>
        </a:prstGeom>
        <a:noFill/>
        <a:ln w="12700">
          <a:solidFill>
            <a:schemeClr val="tx1">
              <a:alpha val="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Príjmy zo závislej činnosti</a:t>
          </a:r>
          <a:br>
            <a:rPr lang="sk-SK" sz="1200" b="1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</a:br>
          <a:endParaRPr lang="en-GB" sz="1200" b="1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</a:t>
          </a: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Zamestnanci;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Likvidátori, prokuristi;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Konatelia;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Ústavní činitelia, štátni zamestnanci;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</dsp:txBody>
      <dsp:txXfrm>
        <a:off x="173616" y="1848806"/>
        <a:ext cx="1571798" cy="1377773"/>
      </dsp:txXfrm>
    </dsp:sp>
    <dsp:sp modelId="{9330954F-7D11-BF48-AD3D-803E5D255E1C}">
      <dsp:nvSpPr>
        <dsp:cNvPr id="0" name=""/>
        <dsp:cNvSpPr/>
      </dsp:nvSpPr>
      <dsp:spPr>
        <a:xfrm>
          <a:off x="959828" y="933207"/>
          <a:ext cx="782461" cy="675719"/>
        </a:xfrm>
        <a:prstGeom prst="triangle">
          <a:avLst>
            <a:gd name="adj" fmla="val 10000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E1CD1-3376-DA4F-AC9D-79F4ACC91ED9}">
      <dsp:nvSpPr>
        <dsp:cNvPr id="0" name=""/>
        <dsp:cNvSpPr/>
      </dsp:nvSpPr>
      <dsp:spPr>
        <a:xfrm rot="5400000">
          <a:off x="2515405" y="662899"/>
          <a:ext cx="1046297" cy="1741015"/>
        </a:xfrm>
        <a:prstGeom prst="corner">
          <a:avLst>
            <a:gd name="adj1" fmla="val 16120"/>
            <a:gd name="adj2" fmla="val 16110"/>
          </a:avLst>
        </a:prstGeom>
        <a:solidFill>
          <a:srgbClr val="F4C0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05E80-3A82-2D46-BDE0-F7A5C1AE0085}">
      <dsp:nvSpPr>
        <dsp:cNvPr id="0" name=""/>
        <dsp:cNvSpPr/>
      </dsp:nvSpPr>
      <dsp:spPr>
        <a:xfrm>
          <a:off x="2340752" y="1183087"/>
          <a:ext cx="1571798" cy="1377773"/>
        </a:xfrm>
        <a:prstGeom prst="rect">
          <a:avLst/>
        </a:prstGeom>
        <a:noFill/>
        <a:ln w="317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Príjmy z podnikania</a:t>
          </a:r>
          <a:br>
            <a:rPr lang="sk-SK" sz="1300" b="1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</a:br>
          <a:endParaRPr lang="en-GB" sz="1300" b="1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</a:t>
          </a: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Živnosti;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Advokáti;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Spoločníci verejných obchodných spoločností a komplementári komanditných spoločností;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Pasívne príjmy (prenájom, licenčné príjmy)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</dsp:txBody>
      <dsp:txXfrm>
        <a:off x="2340752" y="1183087"/>
        <a:ext cx="1571798" cy="1377773"/>
      </dsp:txXfrm>
    </dsp:sp>
    <dsp:sp modelId="{836BA834-EFDE-3E45-98B9-2DF62D1CC00C}">
      <dsp:nvSpPr>
        <dsp:cNvPr id="0" name=""/>
        <dsp:cNvSpPr/>
      </dsp:nvSpPr>
      <dsp:spPr>
        <a:xfrm>
          <a:off x="3071726" y="246876"/>
          <a:ext cx="864646" cy="700411"/>
        </a:xfrm>
        <a:prstGeom prst="triangle">
          <a:avLst>
            <a:gd name="adj" fmla="val 100000"/>
          </a:avLst>
        </a:prstGeom>
        <a:solidFill>
          <a:srgbClr val="000000">
            <a:lumMod val="75000"/>
            <a:lumOff val="25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5E653-66DA-7245-A0FD-139286199AFD}">
      <dsp:nvSpPr>
        <dsp:cNvPr id="0" name=""/>
        <dsp:cNvSpPr/>
      </dsp:nvSpPr>
      <dsp:spPr>
        <a:xfrm rot="5400000">
          <a:off x="4682542" y="-15165"/>
          <a:ext cx="1046297" cy="1741015"/>
        </a:xfrm>
        <a:prstGeom prst="corner">
          <a:avLst>
            <a:gd name="adj1" fmla="val 16120"/>
            <a:gd name="adj2" fmla="val 16110"/>
          </a:avLst>
        </a:prstGeom>
        <a:solidFill>
          <a:srgbClr val="F4C0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AB9C4-2D44-F145-841A-9730DC0AEC14}">
      <dsp:nvSpPr>
        <dsp:cNvPr id="0" name=""/>
        <dsp:cNvSpPr/>
      </dsp:nvSpPr>
      <dsp:spPr>
        <a:xfrm>
          <a:off x="4507889" y="505022"/>
          <a:ext cx="1571798" cy="1377773"/>
        </a:xfrm>
        <a:prstGeom prst="rect">
          <a:avLst/>
        </a:prstGeom>
        <a:noFill/>
        <a:ln w="317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i="0" kern="1200" dirty="0">
              <a:solidFill>
                <a:srgbClr val="000000">
                  <a:lumMod val="75000"/>
                  <a:lumOff val="25000"/>
                </a:srgbClr>
              </a:solidFill>
              <a:effectLst/>
              <a:latin typeface="Franklin Gothic Medium" panose="020B0603020102020204" pitchFamily="34" charset="0"/>
              <a:ea typeface="+mn-ea"/>
              <a:cs typeface="+mn-cs"/>
            </a:rPr>
            <a:t>Kapitálové príjmy</a:t>
          </a:r>
          <a:br>
            <a:rPr lang="sk-SK" sz="1300" b="1" i="0" kern="1200" dirty="0">
              <a:solidFill>
                <a:srgbClr val="000000">
                  <a:lumMod val="75000"/>
                  <a:lumOff val="25000"/>
                </a:srgbClr>
              </a:solidFill>
              <a:effectLst/>
              <a:latin typeface="Franklin Gothic Medium" panose="020B0603020102020204" pitchFamily="34" charset="0"/>
              <a:ea typeface="+mn-ea"/>
              <a:cs typeface="+mn-cs"/>
            </a:rPr>
          </a:br>
          <a:endParaRPr lang="en-GB" sz="1300" b="1" i="0" kern="1200" dirty="0">
            <a:solidFill>
              <a:srgbClr val="000000">
                <a:lumMod val="75000"/>
                <a:lumOff val="25000"/>
              </a:srgbClr>
            </a:solidFill>
            <a:effectLst/>
            <a:latin typeface="Franklin Gothic Medium" panose="020B0603020102020204" pitchFamily="34" charset="0"/>
            <a:ea typeface="+mn-ea"/>
            <a:cs typeface="+mn-cs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</a:t>
          </a: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Úroky z pôžičiek;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Príjmy z podielových listov (vyplatenie);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Výnosy z cenných papierov;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0" i="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- Výnosy zo </a:t>
          </a:r>
          <a:r>
            <a:rPr lang="sk-SK" sz="1100" b="0" i="0" kern="1200" dirty="0" err="1">
              <a:solidFill>
                <a:schemeClr val="tx1">
                  <a:lumMod val="75000"/>
                  <a:lumOff val="25000"/>
                </a:schemeClr>
              </a:solidFill>
              <a:effectLst/>
              <a:latin typeface="Franklin Gothic Medium" panose="020B0603020102020204" pitchFamily="34" charset="0"/>
            </a:rPr>
            <a:t>zmieniek</a:t>
          </a:r>
          <a:endParaRPr lang="sk-SK" sz="1100" b="0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100" b="0" i="0" kern="1200" dirty="0">
            <a:solidFill>
              <a:schemeClr val="tx1">
                <a:lumMod val="75000"/>
                <a:lumOff val="25000"/>
              </a:schemeClr>
            </a:solidFill>
            <a:effectLst/>
            <a:latin typeface="Franklin Gothic Medium" panose="020B0603020102020204" pitchFamily="34" charset="0"/>
          </a:endParaRPr>
        </a:p>
      </dsp:txBody>
      <dsp:txXfrm>
        <a:off x="4507889" y="505022"/>
        <a:ext cx="1571798" cy="1377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B509-269E-3143-931F-D267A1605D1E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3A61-9723-F549-9BBC-0484925F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4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7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7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0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38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1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66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60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8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17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90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709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61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4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87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6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1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7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3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78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9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F3A61-9723-F549-9BBC-0484925F4D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4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6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3" y="-191576"/>
            <a:ext cx="8572037" cy="13542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r>
              <a:rPr lang="en-US" altLang="en-US" dirty="0"/>
              <a:t>Click to insert title (Times New Roman, bold, 29 </a:t>
            </a:r>
            <a:r>
              <a:rPr lang="en-US" altLang="en-US" dirty="0" err="1"/>
              <a:t>pt</a:t>
            </a:r>
            <a:r>
              <a:rPr lang="en-US" altLang="en-US" dirty="0"/>
              <a:t>)</a:t>
            </a:r>
            <a:endParaRPr lang="en-GB" dirty="0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2276480" y="4932816"/>
            <a:ext cx="655478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1CE1652-562F-4AD6-8407-3601846F24EE}" type="slidenum">
              <a:rPr lang="en-GB" altLang="en-US" sz="800" smtClean="0">
                <a:solidFill>
                  <a:srgbClr val="A19589"/>
                </a:solidFill>
                <a:latin typeface="Times New Roman" pitchFamily="18" charset="0"/>
              </a:rPr>
              <a:t>‹#›</a:t>
            </a:fld>
            <a:endParaRPr lang="en-GB" altLang="en-US" sz="800" dirty="0">
              <a:solidFill>
                <a:srgbClr val="A1958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0958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70"/>
          <p:cNvSpPr>
            <a:spLocks noGrp="1"/>
          </p:cNvSpPr>
          <p:nvPr>
            <p:ph type="body" idx="10"/>
          </p:nvPr>
        </p:nvSpPr>
        <p:spPr>
          <a:xfrm>
            <a:off x="194946" y="320576"/>
            <a:ext cx="2121535" cy="401831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>
            <a:lvl1pPr marL="0" marR="0" indent="0" algn="l">
              <a:lnSpc>
                <a:spcPts val="3199"/>
              </a:lnSpc>
              <a:spcAft>
                <a:spcPts val="0"/>
              </a:spcAft>
              <a:defRPr/>
            </a:lvl1pPr>
          </a:lstStyle>
          <a:p>
            <a:pPr marL="0" marR="0" indent="0" algn="l">
              <a:lnSpc>
                <a:spcPts val="3200"/>
              </a:lnSpc>
              <a:spcAft>
                <a:spcPts val="0"/>
              </a:spcAft>
            </a:pPr>
            <a:r>
              <a:rPr lang="en-US" sz="2799" spc="-60">
                <a:solidFill>
                  <a:srgbClr val="404040"/>
                </a:solidFill>
                <a:latin typeface="Arial" panose="02020603050405020304" pitchFamily="2"/>
              </a:rPr>
              <a:t>Fee</a:t>
            </a:r>
            <a:r>
              <a:rPr lang="en-US" sz="2799" b="1" spc="-60">
                <a:solidFill>
                  <a:srgbClr val="F4C030"/>
                </a:solidFill>
                <a:latin typeface="Arial" panose="02020603050405020304" pitchFamily="2"/>
              </a:rPr>
              <a:t> estimate </a:t>
            </a:r>
          </a:p>
        </p:txBody>
      </p:sp>
    </p:spTree>
    <p:extLst>
      <p:ext uri="{BB962C8B-B14F-4D97-AF65-F5344CB8AC3E}">
        <p14:creationId xmlns:p14="http://schemas.microsoft.com/office/powerpoint/2010/main" val="371401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l">
              <a:defRPr sz="4000" b="1" i="0">
                <a:latin typeface="Helvetica"/>
                <a:cs typeface="Helvetica"/>
              </a:defRPr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7086600" cy="131445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738"/>
            <a:ext cx="8229600" cy="3147927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69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78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741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42741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7882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738"/>
            <a:ext cx="8229600" cy="3147927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69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19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730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373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884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91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477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1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9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42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392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741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2741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26499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37883"/>
            <a:ext cx="8229600" cy="857250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2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9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730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373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088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61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075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_back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8110-E210-464E-B269-0C4FA66250C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F961-1202-1E4D-B516-8BEF4933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6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_back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Click to edit Master text styles</a:t>
            </a:r>
          </a:p>
          <a:p>
            <a:pPr lvl="1"/>
            <a:r>
              <a:rPr lang="sk-SK" dirty="0"/>
              <a:t>Second level</a:t>
            </a:r>
          </a:p>
          <a:p>
            <a:pPr lvl="2"/>
            <a:r>
              <a:rPr lang="sk-SK" dirty="0"/>
              <a:t>Third level</a:t>
            </a:r>
          </a:p>
          <a:p>
            <a:pPr lvl="3"/>
            <a:r>
              <a:rPr lang="sk-SK" dirty="0"/>
              <a:t>Fourth level</a:t>
            </a:r>
          </a:p>
          <a:p>
            <a:pPr lvl="4"/>
            <a:r>
              <a:rPr lang="sk-SK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8110-E210-464E-B269-0C4FA66250C4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10/30/2018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F961-1202-1E4D-B516-8BEF4933412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4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Relationship Id="rId9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5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0891E94F-F409-433B-B1EF-E133162AACF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" y="863546"/>
            <a:ext cx="4982432" cy="3444106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64911153-A21B-4FB1-9C06-D2565785B098}"/>
              </a:ext>
            </a:extLst>
          </p:cNvPr>
          <p:cNvSpPr/>
          <p:nvPr/>
        </p:nvSpPr>
        <p:spPr>
          <a:xfrm>
            <a:off x="4699000" y="1354668"/>
            <a:ext cx="4445000" cy="1938147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4AE420C3-5753-4856-B064-60B3C44691CD}"/>
              </a:ext>
            </a:extLst>
          </p:cNvPr>
          <p:cNvSpPr/>
          <p:nvPr/>
        </p:nvSpPr>
        <p:spPr>
          <a:xfrm>
            <a:off x="2525467" y="1354668"/>
            <a:ext cx="2138076" cy="1938148"/>
          </a:xfrm>
          <a:prstGeom prst="rect">
            <a:avLst/>
          </a:prstGeom>
          <a:solidFill>
            <a:srgbClr val="C0912C">
              <a:alpha val="91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120BC345-5B28-4C26-B6AD-5529CEA66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78" y="1674284"/>
            <a:ext cx="1952948" cy="1298914"/>
          </a:xfrm>
          <a:prstGeom prst="rect">
            <a:avLst/>
          </a:prstGeom>
        </p:spPr>
      </p:pic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CB6698BA-F7FE-447D-8B79-B3B77561047C}"/>
              </a:ext>
            </a:extLst>
          </p:cNvPr>
          <p:cNvSpPr txBox="1"/>
          <p:nvPr/>
        </p:nvSpPr>
        <p:spPr>
          <a:xfrm>
            <a:off x="4937653" y="1621947"/>
            <a:ext cx="3554361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sk-SK" sz="2600" b="1" cap="small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Právnická fakulta Karlovej univerzity</a:t>
            </a:r>
            <a:endParaRPr lang="en-GB" sz="2600" b="1" cap="small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A1EBC252-37E7-4B2F-A1A2-195B5184A86F}"/>
              </a:ext>
            </a:extLst>
          </p:cNvPr>
          <p:cNvSpPr txBox="1"/>
          <p:nvPr/>
        </p:nvSpPr>
        <p:spPr>
          <a:xfrm>
            <a:off x="7578715" y="2926517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Franklin Gothic Book" panose="020B0503020102020204" pitchFamily="34" charset="0"/>
                <a:ea typeface="Helvetica Neue Thin" charset="0"/>
                <a:cs typeface="Helvetica Neue Thin" charset="0"/>
              </a:rPr>
              <a:t>www.carpathianag.</a:t>
            </a:r>
            <a:r>
              <a:rPr lang="sk-SK" sz="1000" i="1" dirty="0" err="1">
                <a:solidFill>
                  <a:schemeClr val="bg1"/>
                </a:solidFill>
                <a:latin typeface="Franklin Gothic Book" panose="020B0503020102020204" pitchFamily="34" charset="0"/>
                <a:ea typeface="Helvetica Neue Thin" charset="0"/>
                <a:cs typeface="Helvetica Neue Thin" charset="0"/>
              </a:rPr>
              <a:t>sk</a:t>
            </a:r>
            <a:endParaRPr lang="en-US" sz="1000" i="1" dirty="0">
              <a:solidFill>
                <a:schemeClr val="bg1"/>
              </a:solidFill>
              <a:latin typeface="Franklin Gothic Book" panose="020B0503020102020204" pitchFamily="34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xmlns="" id="{7EB7BA9E-2B8D-46E6-97A0-B762B77C005E}"/>
              </a:ext>
            </a:extLst>
          </p:cNvPr>
          <p:cNvSpPr txBox="1"/>
          <p:nvPr/>
        </p:nvSpPr>
        <p:spPr>
          <a:xfrm>
            <a:off x="4970176" y="2781778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  <a:latin typeface="Franklin Gothic Book" panose="020B0503020102020204" pitchFamily="34" charset="0"/>
                <a:ea typeface="Helvetica Neue Thin" charset="0"/>
                <a:cs typeface="Helvetica Neue Thin" charset="0"/>
              </a:rPr>
              <a:t>JUDr. Ing. Peter Varga</a:t>
            </a:r>
            <a:endParaRPr lang="en-US" sz="1200" dirty="0">
              <a:solidFill>
                <a:schemeClr val="bg1"/>
              </a:solidFill>
              <a:latin typeface="Franklin Gothic Book" panose="020B0503020102020204" pitchFamily="34" charset="0"/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4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6767" y="244891"/>
            <a:ext cx="3747747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800" cap="small" dirty="0">
                <a:latin typeface="Franklin Gothic Medium" panose="020B0603020102020204" pitchFamily="34" charset="0"/>
              </a:rPr>
              <a:t>Príjmy nepodliehajúce </a:t>
            </a:r>
            <a: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DANI Z PRÍJMOV </a:t>
            </a:r>
            <a:b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PO</a:t>
            </a:r>
            <a:endParaRPr lang="sk-SK" sz="28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1457664"/>
              </p:ext>
            </p:extLst>
          </p:nvPr>
        </p:nvGraphicFramePr>
        <p:xfrm>
          <a:off x="1814286" y="244891"/>
          <a:ext cx="7673766" cy="437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8380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392828" y="1143612"/>
            <a:ext cx="8222106" cy="563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Sadzba dane z príjmov </a:t>
            </a: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PO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:</a:t>
            </a:r>
            <a:b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21%</a:t>
            </a:r>
          </a:p>
          <a:p>
            <a:pPr algn="ctr">
              <a:spcBef>
                <a:spcPts val="0"/>
              </a:spcBef>
            </a:pPr>
            <a:endParaRPr lang="sk-SK" sz="3200" cap="small" dirty="0">
              <a:solidFill>
                <a:srgbClr val="F4C031"/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Sadzba dane z </a:t>
            </a: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DIVIDEND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0%</a:t>
            </a:r>
            <a:endParaRPr lang="sk-SK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35% 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z daňových rajov</a:t>
            </a:r>
          </a:p>
          <a:p>
            <a:pPr algn="ctr">
              <a:spcBef>
                <a:spcPts val="0"/>
              </a:spcBef>
            </a:pPr>
            <a:endParaRPr lang="en-AU" sz="3200" cap="small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6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6" y="854075"/>
            <a:ext cx="8880198" cy="4098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ssdd6</a:t>
            </a:r>
            <a:endParaRPr lang="sk-SK" sz="2000" b="0" dirty="0"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r>
              <a:rPr lang="en-US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Freeform 41"/>
          <p:cNvSpPr>
            <a:spLocks/>
          </p:cNvSpPr>
          <p:nvPr/>
        </p:nvSpPr>
        <p:spPr bwMode="auto">
          <a:xfrm>
            <a:off x="3000178" y="3698401"/>
            <a:ext cx="1293813" cy="695325"/>
          </a:xfrm>
          <a:custGeom>
            <a:avLst/>
            <a:gdLst>
              <a:gd name="T0" fmla="*/ 0 w 815"/>
              <a:gd name="T1" fmla="*/ 2147483647 h 408"/>
              <a:gd name="T2" fmla="*/ 2147483647 w 815"/>
              <a:gd name="T3" fmla="*/ 2147483647 h 408"/>
              <a:gd name="T4" fmla="*/ 2147483647 w 815"/>
              <a:gd name="T5" fmla="*/ 2147483647 h 408"/>
              <a:gd name="T6" fmla="*/ 2147483647 w 815"/>
              <a:gd name="T7" fmla="*/ 0 h 408"/>
              <a:gd name="T8" fmla="*/ 2147483647 w 815"/>
              <a:gd name="T9" fmla="*/ 0 h 408"/>
              <a:gd name="T10" fmla="*/ 0 w 815"/>
              <a:gd name="T11" fmla="*/ 0 h 408"/>
              <a:gd name="T12" fmla="*/ 0 w 815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5" h="408">
                <a:moveTo>
                  <a:pt x="0" y="408"/>
                </a:moveTo>
                <a:lnTo>
                  <a:pt x="408" y="408"/>
                </a:lnTo>
                <a:lnTo>
                  <a:pt x="815" y="408"/>
                </a:lnTo>
                <a:lnTo>
                  <a:pt x="815" y="0"/>
                </a:lnTo>
                <a:lnTo>
                  <a:pt x="408" y="0"/>
                </a:lnTo>
                <a:lnTo>
                  <a:pt x="0" y="0"/>
                </a:lnTo>
                <a:lnTo>
                  <a:pt x="0" y="40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 flipH="1">
            <a:off x="4943278" y="2330498"/>
            <a:ext cx="1296987" cy="2078038"/>
          </a:xfrm>
          <a:custGeom>
            <a:avLst/>
            <a:gdLst>
              <a:gd name="T0" fmla="*/ 2147483647 w 817"/>
              <a:gd name="T1" fmla="*/ 2147483647 h 1221"/>
              <a:gd name="T2" fmla="*/ 2147483647 w 817"/>
              <a:gd name="T3" fmla="*/ 2147483647 h 1221"/>
              <a:gd name="T4" fmla="*/ 2147483647 w 817"/>
              <a:gd name="T5" fmla="*/ 2147483647 h 1221"/>
              <a:gd name="T6" fmla="*/ 2147483647 w 817"/>
              <a:gd name="T7" fmla="*/ 0 h 1221"/>
              <a:gd name="T8" fmla="*/ 2147483647 w 817"/>
              <a:gd name="T9" fmla="*/ 0 h 1221"/>
              <a:gd name="T10" fmla="*/ 2147483647 w 817"/>
              <a:gd name="T11" fmla="*/ 2147483647 h 1221"/>
              <a:gd name="T12" fmla="*/ 0 w 817"/>
              <a:gd name="T13" fmla="*/ 2147483647 h 1221"/>
              <a:gd name="T14" fmla="*/ 0 w 817"/>
              <a:gd name="T15" fmla="*/ 2147483647 h 1221"/>
              <a:gd name="T16" fmla="*/ 0 w 817"/>
              <a:gd name="T17" fmla="*/ 2147483647 h 1221"/>
              <a:gd name="T18" fmla="*/ 2147483647 w 817"/>
              <a:gd name="T19" fmla="*/ 2147483647 h 1221"/>
              <a:gd name="T20" fmla="*/ 2147483647 w 817"/>
              <a:gd name="T21" fmla="*/ 2147483647 h 12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7" h="1221">
                <a:moveTo>
                  <a:pt x="409" y="815"/>
                </a:moveTo>
                <a:lnTo>
                  <a:pt x="817" y="815"/>
                </a:lnTo>
                <a:lnTo>
                  <a:pt x="817" y="406"/>
                </a:lnTo>
                <a:lnTo>
                  <a:pt x="817" y="0"/>
                </a:lnTo>
                <a:lnTo>
                  <a:pt x="409" y="0"/>
                </a:lnTo>
                <a:lnTo>
                  <a:pt x="409" y="406"/>
                </a:lnTo>
                <a:lnTo>
                  <a:pt x="0" y="406"/>
                </a:lnTo>
                <a:lnTo>
                  <a:pt x="0" y="815"/>
                </a:lnTo>
                <a:lnTo>
                  <a:pt x="0" y="1221"/>
                </a:lnTo>
                <a:lnTo>
                  <a:pt x="409" y="1221"/>
                </a:lnTo>
                <a:lnTo>
                  <a:pt x="409" y="81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2" name="Freeform 45"/>
          <p:cNvSpPr>
            <a:spLocks/>
          </p:cNvSpPr>
          <p:nvPr/>
        </p:nvSpPr>
        <p:spPr bwMode="auto">
          <a:xfrm>
            <a:off x="4295578" y="3698401"/>
            <a:ext cx="1292225" cy="695325"/>
          </a:xfrm>
          <a:custGeom>
            <a:avLst/>
            <a:gdLst>
              <a:gd name="T0" fmla="*/ 0 w 815"/>
              <a:gd name="T1" fmla="*/ 2147483647 h 408"/>
              <a:gd name="T2" fmla="*/ 2147483647 w 815"/>
              <a:gd name="T3" fmla="*/ 2147483647 h 408"/>
              <a:gd name="T4" fmla="*/ 2147483647 w 815"/>
              <a:gd name="T5" fmla="*/ 2147483647 h 408"/>
              <a:gd name="T6" fmla="*/ 2147483647 w 815"/>
              <a:gd name="T7" fmla="*/ 0 h 408"/>
              <a:gd name="T8" fmla="*/ 2147483647 w 815"/>
              <a:gd name="T9" fmla="*/ 0 h 408"/>
              <a:gd name="T10" fmla="*/ 0 w 815"/>
              <a:gd name="T11" fmla="*/ 0 h 408"/>
              <a:gd name="T12" fmla="*/ 0 w 815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15" h="408">
                <a:moveTo>
                  <a:pt x="0" y="408"/>
                </a:moveTo>
                <a:lnTo>
                  <a:pt x="408" y="408"/>
                </a:lnTo>
                <a:lnTo>
                  <a:pt x="815" y="408"/>
                </a:lnTo>
                <a:lnTo>
                  <a:pt x="815" y="0"/>
                </a:lnTo>
                <a:lnTo>
                  <a:pt x="408" y="0"/>
                </a:lnTo>
                <a:lnTo>
                  <a:pt x="0" y="0"/>
                </a:lnTo>
                <a:lnTo>
                  <a:pt x="0" y="408"/>
                </a:lnTo>
                <a:close/>
              </a:path>
            </a:pathLst>
          </a:custGeom>
          <a:solidFill>
            <a:srgbClr val="F4C031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3" name="Freeform 47"/>
          <p:cNvSpPr>
            <a:spLocks/>
          </p:cNvSpPr>
          <p:nvPr/>
        </p:nvSpPr>
        <p:spPr bwMode="auto">
          <a:xfrm flipH="1" flipV="1">
            <a:off x="3000178" y="2315688"/>
            <a:ext cx="1941513" cy="1387475"/>
          </a:xfrm>
          <a:custGeom>
            <a:avLst/>
            <a:gdLst>
              <a:gd name="T0" fmla="*/ 2147483647 w 1224"/>
              <a:gd name="T1" fmla="*/ 0 h 815"/>
              <a:gd name="T2" fmla="*/ 2147483647 w 1224"/>
              <a:gd name="T3" fmla="*/ 0 h 815"/>
              <a:gd name="T4" fmla="*/ 0 w 1224"/>
              <a:gd name="T5" fmla="*/ 0 h 815"/>
              <a:gd name="T6" fmla="*/ 0 w 1224"/>
              <a:gd name="T7" fmla="*/ 2147483647 h 815"/>
              <a:gd name="T8" fmla="*/ 2147483647 w 1224"/>
              <a:gd name="T9" fmla="*/ 2147483647 h 815"/>
              <a:gd name="T10" fmla="*/ 2147483647 w 1224"/>
              <a:gd name="T11" fmla="*/ 2147483647 h 815"/>
              <a:gd name="T12" fmla="*/ 2147483647 w 1224"/>
              <a:gd name="T13" fmla="*/ 2147483647 h 815"/>
              <a:gd name="T14" fmla="*/ 2147483647 w 1224"/>
              <a:gd name="T15" fmla="*/ 2147483647 h 815"/>
              <a:gd name="T16" fmla="*/ 2147483647 w 1224"/>
              <a:gd name="T17" fmla="*/ 2147483647 h 815"/>
              <a:gd name="T18" fmla="*/ 2147483647 w 1224"/>
              <a:gd name="T19" fmla="*/ 0 h 815"/>
              <a:gd name="T20" fmla="*/ 2147483647 w 1224"/>
              <a:gd name="T21" fmla="*/ 0 h 8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24" h="815">
                <a:moveTo>
                  <a:pt x="815" y="0"/>
                </a:moveTo>
                <a:lnTo>
                  <a:pt x="407" y="0"/>
                </a:lnTo>
                <a:lnTo>
                  <a:pt x="0" y="0"/>
                </a:lnTo>
                <a:lnTo>
                  <a:pt x="0" y="409"/>
                </a:lnTo>
                <a:lnTo>
                  <a:pt x="407" y="409"/>
                </a:lnTo>
                <a:lnTo>
                  <a:pt x="815" y="409"/>
                </a:lnTo>
                <a:lnTo>
                  <a:pt x="815" y="815"/>
                </a:lnTo>
                <a:lnTo>
                  <a:pt x="1224" y="815"/>
                </a:lnTo>
                <a:lnTo>
                  <a:pt x="1224" y="409"/>
                </a:lnTo>
                <a:lnTo>
                  <a:pt x="1224" y="0"/>
                </a:lnTo>
                <a:lnTo>
                  <a:pt x="815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4" name="Freeform 48"/>
          <p:cNvSpPr>
            <a:spLocks/>
          </p:cNvSpPr>
          <p:nvPr/>
        </p:nvSpPr>
        <p:spPr bwMode="auto">
          <a:xfrm rot="5400000">
            <a:off x="3273228" y="1344138"/>
            <a:ext cx="1390650" cy="1936750"/>
          </a:xfrm>
          <a:custGeom>
            <a:avLst/>
            <a:gdLst>
              <a:gd name="T0" fmla="*/ 2147483647 w 817"/>
              <a:gd name="T1" fmla="*/ 2147483647 h 1221"/>
              <a:gd name="T2" fmla="*/ 2147483647 w 817"/>
              <a:gd name="T3" fmla="*/ 2147483647 h 1221"/>
              <a:gd name="T4" fmla="*/ 2147483647 w 817"/>
              <a:gd name="T5" fmla="*/ 2147483647 h 1221"/>
              <a:gd name="T6" fmla="*/ 2147483647 w 817"/>
              <a:gd name="T7" fmla="*/ 0 h 1221"/>
              <a:gd name="T8" fmla="*/ 2147483647 w 817"/>
              <a:gd name="T9" fmla="*/ 0 h 1221"/>
              <a:gd name="T10" fmla="*/ 2147483647 w 817"/>
              <a:gd name="T11" fmla="*/ 2147483647 h 1221"/>
              <a:gd name="T12" fmla="*/ 0 w 817"/>
              <a:gd name="T13" fmla="*/ 2147483647 h 1221"/>
              <a:gd name="T14" fmla="*/ 0 w 817"/>
              <a:gd name="T15" fmla="*/ 2147483647 h 1221"/>
              <a:gd name="T16" fmla="*/ 0 w 817"/>
              <a:gd name="T17" fmla="*/ 2147483647 h 1221"/>
              <a:gd name="T18" fmla="*/ 2147483647 w 817"/>
              <a:gd name="T19" fmla="*/ 2147483647 h 1221"/>
              <a:gd name="T20" fmla="*/ 2147483647 w 817"/>
              <a:gd name="T21" fmla="*/ 2147483647 h 12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7" h="1221">
                <a:moveTo>
                  <a:pt x="409" y="815"/>
                </a:moveTo>
                <a:lnTo>
                  <a:pt x="817" y="815"/>
                </a:lnTo>
                <a:lnTo>
                  <a:pt x="817" y="406"/>
                </a:lnTo>
                <a:lnTo>
                  <a:pt x="817" y="0"/>
                </a:lnTo>
                <a:lnTo>
                  <a:pt x="409" y="0"/>
                </a:lnTo>
                <a:lnTo>
                  <a:pt x="409" y="406"/>
                </a:lnTo>
                <a:lnTo>
                  <a:pt x="0" y="406"/>
                </a:lnTo>
                <a:lnTo>
                  <a:pt x="0" y="815"/>
                </a:lnTo>
                <a:lnTo>
                  <a:pt x="0" y="1221"/>
                </a:lnTo>
                <a:lnTo>
                  <a:pt x="409" y="1221"/>
                </a:lnTo>
                <a:lnTo>
                  <a:pt x="409" y="815"/>
                </a:lnTo>
                <a:close/>
              </a:path>
            </a:pathLst>
          </a:custGeom>
          <a:solidFill>
            <a:srgbClr val="F4C031"/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5" name="AutoShape 4"/>
          <p:cNvSpPr>
            <a:spLocks/>
          </p:cNvSpPr>
          <p:nvPr/>
        </p:nvSpPr>
        <p:spPr bwMode="gray">
          <a:xfrm flipH="1">
            <a:off x="712072" y="1367987"/>
            <a:ext cx="2193925" cy="307777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56024"/>
              <a:gd name="adj6" fmla="val -45597"/>
            </a:avLst>
          </a:prstGeom>
          <a:solidFill>
            <a:schemeClr val="tx2">
              <a:lumMod val="7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 type="oval" w="med" len="med"/>
            <a:tailEnd type="oval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sk-SK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Transferové oceňovanie</a:t>
            </a:r>
            <a:endParaRPr lang="en-GB" altLang="sk-SK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Freeform 44"/>
          <p:cNvSpPr>
            <a:spLocks/>
          </p:cNvSpPr>
          <p:nvPr/>
        </p:nvSpPr>
        <p:spPr bwMode="auto">
          <a:xfrm>
            <a:off x="4758739" y="1090543"/>
            <a:ext cx="1941512" cy="1385887"/>
          </a:xfrm>
          <a:custGeom>
            <a:avLst/>
            <a:gdLst>
              <a:gd name="T0" fmla="*/ 2147483647 w 1224"/>
              <a:gd name="T1" fmla="*/ 0 h 815"/>
              <a:gd name="T2" fmla="*/ 2147483647 w 1224"/>
              <a:gd name="T3" fmla="*/ 0 h 815"/>
              <a:gd name="T4" fmla="*/ 0 w 1224"/>
              <a:gd name="T5" fmla="*/ 0 h 815"/>
              <a:gd name="T6" fmla="*/ 0 w 1224"/>
              <a:gd name="T7" fmla="*/ 2147483647 h 815"/>
              <a:gd name="T8" fmla="*/ 2147483647 w 1224"/>
              <a:gd name="T9" fmla="*/ 2147483647 h 815"/>
              <a:gd name="T10" fmla="*/ 2147483647 w 1224"/>
              <a:gd name="T11" fmla="*/ 2147483647 h 815"/>
              <a:gd name="T12" fmla="*/ 2147483647 w 1224"/>
              <a:gd name="T13" fmla="*/ 2147483647 h 815"/>
              <a:gd name="T14" fmla="*/ 2147483647 w 1224"/>
              <a:gd name="T15" fmla="*/ 2147483647 h 815"/>
              <a:gd name="T16" fmla="*/ 2147483647 w 1224"/>
              <a:gd name="T17" fmla="*/ 2147483647 h 815"/>
              <a:gd name="T18" fmla="*/ 2147483647 w 1224"/>
              <a:gd name="T19" fmla="*/ 0 h 815"/>
              <a:gd name="T20" fmla="*/ 2147483647 w 1224"/>
              <a:gd name="T21" fmla="*/ 0 h 8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24" h="815">
                <a:moveTo>
                  <a:pt x="815" y="0"/>
                </a:moveTo>
                <a:lnTo>
                  <a:pt x="407" y="0"/>
                </a:lnTo>
                <a:lnTo>
                  <a:pt x="0" y="0"/>
                </a:lnTo>
                <a:lnTo>
                  <a:pt x="0" y="409"/>
                </a:lnTo>
                <a:lnTo>
                  <a:pt x="407" y="409"/>
                </a:lnTo>
                <a:lnTo>
                  <a:pt x="815" y="409"/>
                </a:lnTo>
                <a:lnTo>
                  <a:pt x="815" y="815"/>
                </a:lnTo>
                <a:lnTo>
                  <a:pt x="1224" y="815"/>
                </a:lnTo>
                <a:lnTo>
                  <a:pt x="1224" y="409"/>
                </a:lnTo>
                <a:lnTo>
                  <a:pt x="1224" y="0"/>
                </a:lnTo>
                <a:lnTo>
                  <a:pt x="81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k-SK">
              <a:latin typeface="Franklin Gothic Medium" panose="020B06030201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/>
        </p:nvSpPr>
        <p:spPr bwMode="gray">
          <a:xfrm>
            <a:off x="6794432" y="567876"/>
            <a:ext cx="2193925" cy="523220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91792"/>
              <a:gd name="adj6" fmla="val -45679"/>
            </a:avLst>
          </a:prstGeom>
          <a:solidFill>
            <a:srgbClr val="F4C031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 type="oval" w="med" len="med"/>
            <a:tailEnd type="oval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b="1" dirty="0">
                <a:latin typeface="Franklin Gothic Medium" panose="020B0603020102020204" pitchFamily="34" charset="0"/>
              </a:rPr>
              <a:t>35% zrážka dane do a z daňových rajov</a:t>
            </a:r>
            <a:endParaRPr lang="en-GB" sz="1400" b="1" dirty="0">
              <a:latin typeface="Franklin Gothic Medium" panose="020B0603020102020204" pitchFamily="34" charset="0"/>
            </a:endParaRPr>
          </a:p>
        </p:txBody>
      </p:sp>
      <p:sp>
        <p:nvSpPr>
          <p:cNvPr id="19" name="AutoShape 4"/>
          <p:cNvSpPr>
            <a:spLocks/>
          </p:cNvSpPr>
          <p:nvPr/>
        </p:nvSpPr>
        <p:spPr bwMode="gray">
          <a:xfrm>
            <a:off x="6616411" y="2846875"/>
            <a:ext cx="2193925" cy="523220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45512"/>
              <a:gd name="adj6" fmla="val -47969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 type="oval" w="med" len="med"/>
            <a:tailEnd type="oval" w="med" len="med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b="1" dirty="0">
                <a:latin typeface="Franklin Gothic Medium" panose="020B0603020102020204" pitchFamily="34" charset="0"/>
              </a:rPr>
              <a:t>Kontrolované zahraničné spoločnosti</a:t>
            </a:r>
            <a:endParaRPr lang="en-GB" sz="1400" b="1" dirty="0">
              <a:latin typeface="Franklin Gothic Medium" panose="020B0603020102020204" pitchFamily="34" charset="0"/>
            </a:endParaRPr>
          </a:p>
        </p:txBody>
      </p:sp>
      <p:sp>
        <p:nvSpPr>
          <p:cNvPr id="20" name="AutoShape 4"/>
          <p:cNvSpPr>
            <a:spLocks/>
          </p:cNvSpPr>
          <p:nvPr/>
        </p:nvSpPr>
        <p:spPr bwMode="gray">
          <a:xfrm>
            <a:off x="5729495" y="4485289"/>
            <a:ext cx="2828925" cy="307777"/>
          </a:xfrm>
          <a:prstGeom prst="accentCallout2">
            <a:avLst>
              <a:gd name="adj1" fmla="val 10662"/>
              <a:gd name="adj2" fmla="val -3097"/>
              <a:gd name="adj3" fmla="val 10940"/>
              <a:gd name="adj4" fmla="val -15139"/>
              <a:gd name="adj5" fmla="val -113684"/>
              <a:gd name="adj6" fmla="val -27630"/>
            </a:avLst>
          </a:prstGeom>
          <a:solidFill>
            <a:schemeClr val="accent2">
              <a:lumMod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 type="oval" w="med" len="med"/>
            <a:tailEnd type="oval" w="med" len="me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Daň z exitu</a:t>
            </a:r>
            <a:endParaRPr lang="en-GB" altLang="en-US" sz="1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AutoShape 4"/>
          <p:cNvSpPr>
            <a:spLocks/>
          </p:cNvSpPr>
          <p:nvPr/>
        </p:nvSpPr>
        <p:spPr bwMode="gray">
          <a:xfrm flipH="1">
            <a:off x="161198" y="4516067"/>
            <a:ext cx="2828925" cy="307777"/>
          </a:xfrm>
          <a:prstGeom prst="accentCallout2">
            <a:avLst>
              <a:gd name="adj1" fmla="val 10663"/>
              <a:gd name="adj2" fmla="val -3097"/>
              <a:gd name="adj3" fmla="val 10942"/>
              <a:gd name="adj4" fmla="val -15140"/>
              <a:gd name="adj5" fmla="val -64030"/>
              <a:gd name="adj6" fmla="val -23369"/>
            </a:avLst>
          </a:prstGeom>
          <a:solidFill>
            <a:srgbClr val="F4C031"/>
          </a:solidFill>
          <a:ln w="28575">
            <a:solidFill>
              <a:srgbClr val="45535C"/>
            </a:solidFill>
            <a:miter lim="800000"/>
            <a:headEnd type="oval" w="med" len="med"/>
            <a:tailEnd type="oval" w="med" len="med"/>
          </a:ln>
        </p:spPr>
        <p:txBody>
          <a:bodyPr>
            <a:spAutoFit/>
          </a:bodyPr>
          <a:lstStyle/>
          <a:p>
            <a:r>
              <a:rPr lang="sk-SK" sz="1400" b="1" dirty="0" err="1">
                <a:latin typeface="Franklin Gothic Medium" panose="020B0603020102020204" pitchFamily="34" charset="0"/>
              </a:rPr>
              <a:t>Substance</a:t>
            </a:r>
            <a:r>
              <a:rPr lang="sk-SK" sz="1400" b="1" dirty="0">
                <a:latin typeface="Franklin Gothic Medium" panose="020B0603020102020204" pitchFamily="34" charset="0"/>
              </a:rPr>
              <a:t> over </a:t>
            </a:r>
            <a:r>
              <a:rPr lang="sk-SK" sz="1400" b="1" dirty="0" err="1">
                <a:latin typeface="Franklin Gothic Medium" panose="020B0603020102020204" pitchFamily="34" charset="0"/>
              </a:rPr>
              <a:t>form</a:t>
            </a:r>
            <a:endParaRPr lang="en-GB" sz="1400" b="1" dirty="0">
              <a:latin typeface="Franklin Gothic Medium" panose="020B0603020102020204" pitchFamily="34" charset="0"/>
            </a:endParaRPr>
          </a:p>
        </p:txBody>
      </p:sp>
      <p:sp>
        <p:nvSpPr>
          <p:cNvPr id="22" name="AutoShape 4"/>
          <p:cNvSpPr>
            <a:spLocks/>
          </p:cNvSpPr>
          <p:nvPr/>
        </p:nvSpPr>
        <p:spPr bwMode="gray">
          <a:xfrm flipH="1">
            <a:off x="157018" y="2704034"/>
            <a:ext cx="2383174" cy="307777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43253"/>
              <a:gd name="adj6" fmla="val -53465"/>
            </a:avLst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 type="oval" w="med" len="med"/>
            <a:tailEnd type="oval" w="med" len="med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sk-SK" sz="1400" b="1" dirty="0">
                <a:solidFill>
                  <a:schemeClr val="bg1"/>
                </a:solidFill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Pravidlá nízkej kapitalizácie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xmlns="" id="{73EAD344-BE55-446C-A1D0-1E81C20859A2}"/>
              </a:ext>
            </a:extLst>
          </p:cNvPr>
          <p:cNvSpPr txBox="1">
            <a:spLocks/>
          </p:cNvSpPr>
          <p:nvPr/>
        </p:nvSpPr>
        <p:spPr>
          <a:xfrm>
            <a:off x="76766" y="244891"/>
            <a:ext cx="3633219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Opatrenia proti </a:t>
            </a:r>
            <a:r>
              <a:rPr lang="sk-SK" sz="2600" i="1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DAŇOVÝM ÚNIKOM</a:t>
            </a: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EAECF103-1E67-499F-BE1F-03025757C621}"/>
              </a:ext>
            </a:extLst>
          </p:cNvPr>
          <p:cNvSpPr>
            <a:spLocks/>
          </p:cNvSpPr>
          <p:nvPr/>
        </p:nvSpPr>
        <p:spPr bwMode="gray">
          <a:xfrm>
            <a:off x="6545067" y="3716951"/>
            <a:ext cx="2265269" cy="307777"/>
          </a:xfrm>
          <a:prstGeom prst="accentCallout2">
            <a:avLst>
              <a:gd name="adj1" fmla="val 10662"/>
              <a:gd name="adj2" fmla="val -3097"/>
              <a:gd name="adj3" fmla="val 10940"/>
              <a:gd name="adj4" fmla="val -15139"/>
              <a:gd name="adj5" fmla="val -125200"/>
              <a:gd name="adj6" fmla="val -71480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 type="oval" w="med" len="med"/>
            <a:tailEnd type="oval" w="med" len="med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k-SK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Ekonomická podstata</a:t>
            </a:r>
            <a:endParaRPr lang="en-GB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xmlns="" id="{FADCDDB2-E105-4EBA-AA5F-006B68A7B6FD}"/>
              </a:ext>
            </a:extLst>
          </p:cNvPr>
          <p:cNvSpPr>
            <a:spLocks/>
          </p:cNvSpPr>
          <p:nvPr/>
        </p:nvSpPr>
        <p:spPr bwMode="gray">
          <a:xfrm>
            <a:off x="6981469" y="1521876"/>
            <a:ext cx="1148894" cy="523220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101170"/>
              <a:gd name="adj6" fmla="val -163602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400" b="1" dirty="0">
                <a:latin typeface="Franklin Gothic Medium" panose="020B0603020102020204" pitchFamily="34" charset="0"/>
              </a:rPr>
              <a:t>Zneužitie </a:t>
            </a:r>
            <a:br>
              <a:rPr lang="sk-SK" sz="1400" b="1" dirty="0">
                <a:latin typeface="Franklin Gothic Medium" panose="020B0603020102020204" pitchFamily="34" charset="0"/>
              </a:rPr>
            </a:br>
            <a:r>
              <a:rPr lang="sk-SK" sz="1400" b="1" dirty="0">
                <a:latin typeface="Franklin Gothic Medium" panose="020B0603020102020204" pitchFamily="34" charset="0"/>
              </a:rPr>
              <a:t>práva</a:t>
            </a:r>
            <a:endParaRPr lang="en-GB" sz="1400" b="1" dirty="0">
              <a:latin typeface="Franklin Gothic Medium" panose="020B0603020102020204" pitchFamily="34" charset="0"/>
            </a:endParaRPr>
          </a:p>
        </p:txBody>
      </p:sp>
      <p:sp>
        <p:nvSpPr>
          <p:cNvPr id="26" name="AutoShape 4">
            <a:extLst>
              <a:ext uri="{FF2B5EF4-FFF2-40B4-BE49-F238E27FC236}">
                <a16:creationId xmlns:a16="http://schemas.microsoft.com/office/drawing/2014/main" xmlns="" id="{4FCE1DA0-B0F0-4E21-9669-F2234EF70AED}"/>
              </a:ext>
            </a:extLst>
          </p:cNvPr>
          <p:cNvSpPr>
            <a:spLocks/>
          </p:cNvSpPr>
          <p:nvPr/>
        </p:nvSpPr>
        <p:spPr bwMode="gray">
          <a:xfrm flipH="1">
            <a:off x="429969" y="3456161"/>
            <a:ext cx="2383174" cy="307777"/>
          </a:xfrm>
          <a:prstGeom prst="accentCallout2">
            <a:avLst>
              <a:gd name="adj1" fmla="val 6912"/>
              <a:gd name="adj2" fmla="val -3097"/>
              <a:gd name="adj3" fmla="val 6912"/>
              <a:gd name="adj4" fmla="val -17458"/>
              <a:gd name="adj5" fmla="val -256148"/>
              <a:gd name="adj6" fmla="val -68634"/>
            </a:avLst>
          </a:prstGeom>
          <a:solidFill>
            <a:srgbClr val="92D050"/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 type="oval" w="med" len="med"/>
            <a:tailEnd type="oval" w="med" len="med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sk-SK" sz="1400" b="1" dirty="0">
                <a:solidFill>
                  <a:schemeClr val="bg1"/>
                </a:solidFill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Daňová rezidencia</a:t>
            </a:r>
          </a:p>
        </p:txBody>
      </p:sp>
    </p:spTree>
    <p:extLst>
      <p:ext uri="{BB962C8B-B14F-4D97-AF65-F5344CB8AC3E}">
        <p14:creationId xmlns:p14="http://schemas.microsoft.com/office/powerpoint/2010/main" val="399652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2"/>
          <p:cNvSpPr>
            <a:spLocks noChangeArrowheads="1"/>
          </p:cNvSpPr>
          <p:nvPr/>
        </p:nvSpPr>
        <p:spPr bwMode="gray">
          <a:xfrm>
            <a:off x="1831181" y="1037620"/>
            <a:ext cx="5556250" cy="3683000"/>
          </a:xfrm>
          <a:prstGeom prst="ellipse">
            <a:avLst/>
          </a:prstGeom>
          <a:solidFill>
            <a:srgbClr val="5C6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9" name="Oval 59"/>
          <p:cNvSpPr/>
          <p:nvPr/>
        </p:nvSpPr>
        <p:spPr bwMode="gray">
          <a:xfrm>
            <a:off x="2221172" y="1552602"/>
            <a:ext cx="4768850" cy="246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sk-SK" sz="2400" b="1" cap="small" dirty="0">
                <a:solidFill>
                  <a:srgbClr val="F4C031"/>
                </a:solidFill>
                <a:latin typeface="Franklin Gothic Book" panose="020B0503020102020204" pitchFamily="34" charset="0"/>
              </a:rPr>
              <a:t>Nechcem platiť </a:t>
            </a:r>
            <a:br>
              <a:rPr lang="sk-SK" sz="2400" b="1" cap="small" dirty="0">
                <a:solidFill>
                  <a:srgbClr val="F4C031"/>
                </a:solidFill>
                <a:latin typeface="Franklin Gothic Book" panose="020B0503020102020204" pitchFamily="34" charset="0"/>
              </a:rPr>
            </a:br>
            <a:r>
              <a:rPr lang="sk-SK" sz="2400" b="1" cap="small" dirty="0">
                <a:solidFill>
                  <a:srgbClr val="F4C031"/>
                </a:solidFill>
                <a:latin typeface="Franklin Gothic Book" panose="020B0503020102020204" pitchFamily="34" charset="0"/>
              </a:rPr>
              <a:t>toľko daní</a:t>
            </a:r>
            <a:endParaRPr lang="en-GB" sz="2400" b="1" cap="small" dirty="0">
              <a:solidFill>
                <a:srgbClr val="F4C0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3055994" y="114683"/>
            <a:ext cx="3174686" cy="952076"/>
          </a:xfrm>
          <a:prstGeom prst="rect">
            <a:avLst/>
          </a:prstGeom>
          <a:solidFill>
            <a:srgbClr val="9AD7D8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sk-SK" altLang="sk-SK" sz="1500" dirty="0">
                <a:latin typeface="Franklin Gothic Medium" panose="020B0603020102020204" pitchFamily="34" charset="0"/>
              </a:rPr>
              <a:t>Daňová optimalizácia</a:t>
            </a:r>
            <a:endParaRPr lang="en-GB" altLang="sk-SK" sz="1500" dirty="0">
              <a:latin typeface="Franklin Gothic Medium" panose="020B06030201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gray">
          <a:xfrm>
            <a:off x="5917566" y="3261927"/>
            <a:ext cx="3265894" cy="1093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k-SK" sz="1500" dirty="0">
                <a:latin typeface="Franklin Gothic Medium" panose="020B0603020102020204" pitchFamily="34" charset="0"/>
              </a:rPr>
              <a:t>Daňový podvod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74613" y="3291367"/>
            <a:ext cx="3265894" cy="1093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k-SK" sz="1500" dirty="0">
                <a:latin typeface="Franklin Gothic Medium" panose="020B0603020102020204" pitchFamily="34" charset="0"/>
              </a:rPr>
              <a:t>Agresívna daňová optimalizácia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xmlns="" id="{D35BA97F-2F61-465A-8888-20D1F8A9F662}"/>
              </a:ext>
            </a:extLst>
          </p:cNvPr>
          <p:cNvSpPr>
            <a:spLocks noEditPoints="1"/>
          </p:cNvSpPr>
          <p:nvPr/>
        </p:nvSpPr>
        <p:spPr bwMode="gray">
          <a:xfrm>
            <a:off x="4427538" y="1888486"/>
            <a:ext cx="831850" cy="763588"/>
          </a:xfrm>
          <a:custGeom>
            <a:avLst/>
            <a:gdLst>
              <a:gd name="T0" fmla="*/ 2147483647 w 1012"/>
              <a:gd name="T1" fmla="*/ 2147483647 h 796"/>
              <a:gd name="T2" fmla="*/ 2147483647 w 1012"/>
              <a:gd name="T3" fmla="*/ 2147483647 h 796"/>
              <a:gd name="T4" fmla="*/ 2147483647 w 1012"/>
              <a:gd name="T5" fmla="*/ 2147483647 h 796"/>
              <a:gd name="T6" fmla="*/ 2147483647 w 1012"/>
              <a:gd name="T7" fmla="*/ 2147483647 h 796"/>
              <a:gd name="T8" fmla="*/ 2147483647 w 1012"/>
              <a:gd name="T9" fmla="*/ 2147483647 h 796"/>
              <a:gd name="T10" fmla="*/ 0 w 1012"/>
              <a:gd name="T11" fmla="*/ 2147483647 h 796"/>
              <a:gd name="T12" fmla="*/ 0 w 1012"/>
              <a:gd name="T13" fmla="*/ 2147483647 h 796"/>
              <a:gd name="T14" fmla="*/ 2147483647 w 1012"/>
              <a:gd name="T15" fmla="*/ 2147483647 h 796"/>
              <a:gd name="T16" fmla="*/ 2147483647 w 1012"/>
              <a:gd name="T17" fmla="*/ 2147483647 h 796"/>
              <a:gd name="T18" fmla="*/ 2147483647 w 1012"/>
              <a:gd name="T19" fmla="*/ 2147483647 h 796"/>
              <a:gd name="T20" fmla="*/ 2147483647 w 1012"/>
              <a:gd name="T21" fmla="*/ 2147483647 h 796"/>
              <a:gd name="T22" fmla="*/ 2147483647 w 1012"/>
              <a:gd name="T23" fmla="*/ 2147483647 h 796"/>
              <a:gd name="T24" fmla="*/ 2147483647 w 1012"/>
              <a:gd name="T25" fmla="*/ 2147483647 h 796"/>
              <a:gd name="T26" fmla="*/ 2147483647 w 1012"/>
              <a:gd name="T27" fmla="*/ 2147483647 h 796"/>
              <a:gd name="T28" fmla="*/ 2147483647 w 1012"/>
              <a:gd name="T29" fmla="*/ 2147483647 h 796"/>
              <a:gd name="T30" fmla="*/ 2147483647 w 1012"/>
              <a:gd name="T31" fmla="*/ 2147483647 h 796"/>
              <a:gd name="T32" fmla="*/ 2147483647 w 1012"/>
              <a:gd name="T33" fmla="*/ 2147483647 h 796"/>
              <a:gd name="T34" fmla="*/ 2147483647 w 1012"/>
              <a:gd name="T35" fmla="*/ 2147483647 h 796"/>
              <a:gd name="T36" fmla="*/ 2147483647 w 1012"/>
              <a:gd name="T37" fmla="*/ 2147483647 h 796"/>
              <a:gd name="T38" fmla="*/ 2147483647 w 1012"/>
              <a:gd name="T39" fmla="*/ 2147483647 h 796"/>
              <a:gd name="T40" fmla="*/ 2147483647 w 1012"/>
              <a:gd name="T41" fmla="*/ 2147483647 h 796"/>
              <a:gd name="T42" fmla="*/ 2147483647 w 1012"/>
              <a:gd name="T43" fmla="*/ 2147483647 h 796"/>
              <a:gd name="T44" fmla="*/ 2147483647 w 1012"/>
              <a:gd name="T45" fmla="*/ 2147483647 h 796"/>
              <a:gd name="T46" fmla="*/ 2147483647 w 1012"/>
              <a:gd name="T47" fmla="*/ 2147483647 h 796"/>
              <a:gd name="T48" fmla="*/ 2147483647 w 1012"/>
              <a:gd name="T49" fmla="*/ 2147483647 h 796"/>
              <a:gd name="T50" fmla="*/ 2147483647 w 1012"/>
              <a:gd name="T51" fmla="*/ 2147483647 h 796"/>
              <a:gd name="T52" fmla="*/ 2147483647 w 1012"/>
              <a:gd name="T53" fmla="*/ 0 h 796"/>
              <a:gd name="T54" fmla="*/ 2147483647 w 1012"/>
              <a:gd name="T55" fmla="*/ 2147483647 h 796"/>
              <a:gd name="T56" fmla="*/ 2147483647 w 1012"/>
              <a:gd name="T57" fmla="*/ 2147483647 h 796"/>
              <a:gd name="T58" fmla="*/ 2147483647 w 1012"/>
              <a:gd name="T59" fmla="*/ 2147483647 h 796"/>
              <a:gd name="T60" fmla="*/ 2147483647 w 1012"/>
              <a:gd name="T61" fmla="*/ 2147483647 h 796"/>
              <a:gd name="T62" fmla="*/ 2147483647 w 1012"/>
              <a:gd name="T63" fmla="*/ 2147483647 h 796"/>
              <a:gd name="T64" fmla="*/ 2147483647 w 1012"/>
              <a:gd name="T65" fmla="*/ 2147483647 h 796"/>
              <a:gd name="T66" fmla="*/ 2147483647 w 1012"/>
              <a:gd name="T67" fmla="*/ 2147483647 h 796"/>
              <a:gd name="T68" fmla="*/ 2147483647 w 1012"/>
              <a:gd name="T69" fmla="*/ 2147483647 h 796"/>
              <a:gd name="T70" fmla="*/ 2147483647 w 1012"/>
              <a:gd name="T71" fmla="*/ 2147483647 h 796"/>
              <a:gd name="T72" fmla="*/ 2147483647 w 1012"/>
              <a:gd name="T73" fmla="*/ 2147483647 h 796"/>
              <a:gd name="T74" fmla="*/ 2147483647 w 1012"/>
              <a:gd name="T75" fmla="*/ 2147483647 h 796"/>
              <a:gd name="T76" fmla="*/ 2147483647 w 1012"/>
              <a:gd name="T77" fmla="*/ 2147483647 h 796"/>
              <a:gd name="T78" fmla="*/ 2147483647 w 1012"/>
              <a:gd name="T79" fmla="*/ 2147483647 h 796"/>
              <a:gd name="T80" fmla="*/ 2147483647 w 1012"/>
              <a:gd name="T81" fmla="*/ 2147483647 h 796"/>
              <a:gd name="T82" fmla="*/ 2147483647 w 1012"/>
              <a:gd name="T83" fmla="*/ 2147483647 h 796"/>
              <a:gd name="T84" fmla="*/ 2147483647 w 1012"/>
              <a:gd name="T85" fmla="*/ 0 h 796"/>
              <a:gd name="T86" fmla="*/ 2147483647 w 1012"/>
              <a:gd name="T87" fmla="*/ 2147483647 h 796"/>
              <a:gd name="T88" fmla="*/ 2147483647 w 1012"/>
              <a:gd name="T89" fmla="*/ 2147483647 h 796"/>
              <a:gd name="T90" fmla="*/ 2147483647 w 1012"/>
              <a:gd name="T91" fmla="*/ 2147483647 h 796"/>
              <a:gd name="T92" fmla="*/ 2147483647 w 1012"/>
              <a:gd name="T93" fmla="*/ 2147483647 h 796"/>
              <a:gd name="T94" fmla="*/ 2147483647 w 1012"/>
              <a:gd name="T95" fmla="*/ 2147483647 h 796"/>
              <a:gd name="T96" fmla="*/ 2147483647 w 1012"/>
              <a:gd name="T97" fmla="*/ 2147483647 h 796"/>
              <a:gd name="T98" fmla="*/ 2147483647 w 1012"/>
              <a:gd name="T99" fmla="*/ 2147483647 h 796"/>
              <a:gd name="T100" fmla="*/ 2147483647 w 1012"/>
              <a:gd name="T101" fmla="*/ 2147483647 h 796"/>
              <a:gd name="T102" fmla="*/ 2147483647 w 1012"/>
              <a:gd name="T103" fmla="*/ 2147483647 h 796"/>
              <a:gd name="T104" fmla="*/ 2147483647 w 1012"/>
              <a:gd name="T105" fmla="*/ 2147483647 h 796"/>
              <a:gd name="T106" fmla="*/ 2147483647 w 1012"/>
              <a:gd name="T107" fmla="*/ 2147483647 h 796"/>
              <a:gd name="T108" fmla="*/ 2147483647 w 1012"/>
              <a:gd name="T109" fmla="*/ 2147483647 h 796"/>
              <a:gd name="T110" fmla="*/ 2147483647 w 1012"/>
              <a:gd name="T111" fmla="*/ 2147483647 h 796"/>
              <a:gd name="T112" fmla="*/ 2147483647 w 1012"/>
              <a:gd name="T113" fmla="*/ 2147483647 h 796"/>
              <a:gd name="T114" fmla="*/ 2147483647 w 1012"/>
              <a:gd name="T115" fmla="*/ 2147483647 h 796"/>
              <a:gd name="T116" fmla="*/ 2147483647 w 1012"/>
              <a:gd name="T117" fmla="*/ 2147483647 h 796"/>
              <a:gd name="T118" fmla="*/ 2147483647 w 1012"/>
              <a:gd name="T119" fmla="*/ 2147483647 h 796"/>
              <a:gd name="T120" fmla="*/ 2147483647 w 1012"/>
              <a:gd name="T121" fmla="*/ 2147483647 h 796"/>
              <a:gd name="T122" fmla="*/ 2147483647 w 1012"/>
              <a:gd name="T123" fmla="*/ 2147483647 h 7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12" h="796">
                <a:moveTo>
                  <a:pt x="67" y="479"/>
                </a:moveTo>
                <a:cubicBezTo>
                  <a:pt x="67" y="479"/>
                  <a:pt x="67" y="479"/>
                  <a:pt x="67" y="479"/>
                </a:cubicBezTo>
                <a:cubicBezTo>
                  <a:pt x="67" y="479"/>
                  <a:pt x="67" y="479"/>
                  <a:pt x="118" y="479"/>
                </a:cubicBezTo>
                <a:cubicBezTo>
                  <a:pt x="118" y="479"/>
                  <a:pt x="118" y="479"/>
                  <a:pt x="227" y="796"/>
                </a:cubicBezTo>
                <a:cubicBezTo>
                  <a:pt x="227" y="796"/>
                  <a:pt x="227" y="796"/>
                  <a:pt x="67" y="796"/>
                </a:cubicBezTo>
                <a:cubicBezTo>
                  <a:pt x="25" y="796"/>
                  <a:pt x="0" y="763"/>
                  <a:pt x="0" y="729"/>
                </a:cubicBezTo>
                <a:cubicBezTo>
                  <a:pt x="0" y="729"/>
                  <a:pt x="0" y="729"/>
                  <a:pt x="0" y="546"/>
                </a:cubicBezTo>
                <a:cubicBezTo>
                  <a:pt x="0" y="512"/>
                  <a:pt x="25" y="479"/>
                  <a:pt x="67" y="479"/>
                </a:cubicBezTo>
                <a:close/>
                <a:moveTo>
                  <a:pt x="367" y="353"/>
                </a:moveTo>
                <a:cubicBezTo>
                  <a:pt x="367" y="278"/>
                  <a:pt x="309" y="218"/>
                  <a:pt x="242" y="218"/>
                </a:cubicBezTo>
                <a:cubicBezTo>
                  <a:pt x="168" y="218"/>
                  <a:pt x="118" y="278"/>
                  <a:pt x="118" y="353"/>
                </a:cubicBezTo>
                <a:cubicBezTo>
                  <a:pt x="118" y="419"/>
                  <a:pt x="168" y="479"/>
                  <a:pt x="242" y="479"/>
                </a:cubicBezTo>
                <a:cubicBezTo>
                  <a:pt x="309" y="479"/>
                  <a:pt x="367" y="419"/>
                  <a:pt x="367" y="353"/>
                </a:cubicBezTo>
                <a:moveTo>
                  <a:pt x="242" y="495"/>
                </a:moveTo>
                <a:cubicBezTo>
                  <a:pt x="176" y="546"/>
                  <a:pt x="176" y="546"/>
                  <a:pt x="176" y="546"/>
                </a:cubicBezTo>
                <a:cubicBezTo>
                  <a:pt x="242" y="737"/>
                  <a:pt x="242" y="737"/>
                  <a:pt x="242" y="737"/>
                </a:cubicBezTo>
                <a:cubicBezTo>
                  <a:pt x="301" y="546"/>
                  <a:pt x="301" y="546"/>
                  <a:pt x="301" y="546"/>
                </a:cubicBezTo>
                <a:cubicBezTo>
                  <a:pt x="242" y="495"/>
                  <a:pt x="242" y="495"/>
                  <a:pt x="242" y="495"/>
                </a:cubicBezTo>
                <a:cubicBezTo>
                  <a:pt x="242" y="495"/>
                  <a:pt x="242" y="495"/>
                  <a:pt x="242" y="495"/>
                </a:cubicBezTo>
                <a:close/>
                <a:moveTo>
                  <a:pt x="418" y="479"/>
                </a:moveTo>
                <a:cubicBezTo>
                  <a:pt x="359" y="479"/>
                  <a:pt x="359" y="479"/>
                  <a:pt x="359" y="479"/>
                </a:cubicBezTo>
                <a:cubicBezTo>
                  <a:pt x="258" y="796"/>
                  <a:pt x="258" y="796"/>
                  <a:pt x="258" y="796"/>
                </a:cubicBezTo>
                <a:cubicBezTo>
                  <a:pt x="418" y="796"/>
                  <a:pt x="418" y="796"/>
                  <a:pt x="418" y="796"/>
                </a:cubicBezTo>
                <a:cubicBezTo>
                  <a:pt x="451" y="796"/>
                  <a:pt x="485" y="763"/>
                  <a:pt x="485" y="729"/>
                </a:cubicBezTo>
                <a:cubicBezTo>
                  <a:pt x="485" y="546"/>
                  <a:pt x="485" y="546"/>
                  <a:pt x="485" y="546"/>
                </a:cubicBezTo>
                <a:cubicBezTo>
                  <a:pt x="485" y="512"/>
                  <a:pt x="451" y="479"/>
                  <a:pt x="418" y="479"/>
                </a:cubicBezTo>
                <a:moveTo>
                  <a:pt x="678" y="0"/>
                </a:moveTo>
                <a:cubicBezTo>
                  <a:pt x="535" y="0"/>
                  <a:pt x="410" y="51"/>
                  <a:pt x="342" y="92"/>
                </a:cubicBezTo>
                <a:cubicBezTo>
                  <a:pt x="334" y="100"/>
                  <a:pt x="334" y="117"/>
                  <a:pt x="342" y="125"/>
                </a:cubicBezTo>
                <a:cubicBezTo>
                  <a:pt x="351" y="134"/>
                  <a:pt x="359" y="134"/>
                  <a:pt x="377" y="134"/>
                </a:cubicBezTo>
                <a:cubicBezTo>
                  <a:pt x="426" y="92"/>
                  <a:pt x="553" y="41"/>
                  <a:pt x="678" y="41"/>
                </a:cubicBezTo>
                <a:cubicBezTo>
                  <a:pt x="836" y="41"/>
                  <a:pt x="971" y="109"/>
                  <a:pt x="971" y="193"/>
                </a:cubicBezTo>
                <a:cubicBezTo>
                  <a:pt x="971" y="269"/>
                  <a:pt x="836" y="345"/>
                  <a:pt x="678" y="345"/>
                </a:cubicBezTo>
                <a:cubicBezTo>
                  <a:pt x="670" y="345"/>
                  <a:pt x="661" y="345"/>
                  <a:pt x="653" y="353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3" y="362"/>
                  <a:pt x="628" y="445"/>
                  <a:pt x="544" y="503"/>
                </a:cubicBezTo>
                <a:cubicBezTo>
                  <a:pt x="535" y="503"/>
                  <a:pt x="535" y="512"/>
                  <a:pt x="544" y="520"/>
                </a:cubicBezTo>
                <a:cubicBezTo>
                  <a:pt x="544" y="520"/>
                  <a:pt x="553" y="520"/>
                  <a:pt x="561" y="520"/>
                </a:cubicBezTo>
                <a:cubicBezTo>
                  <a:pt x="619" y="479"/>
                  <a:pt x="653" y="411"/>
                  <a:pt x="670" y="386"/>
                </a:cubicBezTo>
                <a:cubicBezTo>
                  <a:pt x="670" y="386"/>
                  <a:pt x="670" y="386"/>
                  <a:pt x="678" y="386"/>
                </a:cubicBezTo>
                <a:cubicBezTo>
                  <a:pt x="861" y="386"/>
                  <a:pt x="1012" y="302"/>
                  <a:pt x="1012" y="193"/>
                </a:cubicBezTo>
                <a:cubicBezTo>
                  <a:pt x="1012" y="84"/>
                  <a:pt x="861" y="0"/>
                  <a:pt x="678" y="0"/>
                </a:cubicBezTo>
                <a:moveTo>
                  <a:pt x="657" y="223"/>
                </a:moveTo>
                <a:cubicBezTo>
                  <a:pt x="657" y="223"/>
                  <a:pt x="657" y="223"/>
                  <a:pt x="657" y="223"/>
                </a:cubicBezTo>
                <a:cubicBezTo>
                  <a:pt x="657" y="223"/>
                  <a:pt x="657" y="223"/>
                  <a:pt x="675" y="223"/>
                </a:cubicBezTo>
                <a:cubicBezTo>
                  <a:pt x="675" y="223"/>
                  <a:pt x="675" y="223"/>
                  <a:pt x="675" y="217"/>
                </a:cubicBezTo>
                <a:cubicBezTo>
                  <a:pt x="674" y="204"/>
                  <a:pt x="678" y="194"/>
                  <a:pt x="691" y="180"/>
                </a:cubicBezTo>
                <a:cubicBezTo>
                  <a:pt x="701" y="167"/>
                  <a:pt x="712" y="155"/>
                  <a:pt x="712" y="136"/>
                </a:cubicBezTo>
                <a:cubicBezTo>
                  <a:pt x="712" y="118"/>
                  <a:pt x="698" y="100"/>
                  <a:pt x="668" y="100"/>
                </a:cubicBezTo>
                <a:cubicBezTo>
                  <a:pt x="657" y="100"/>
                  <a:pt x="641" y="104"/>
                  <a:pt x="634" y="109"/>
                </a:cubicBezTo>
                <a:cubicBezTo>
                  <a:pt x="634" y="109"/>
                  <a:pt x="634" y="109"/>
                  <a:pt x="640" y="125"/>
                </a:cubicBezTo>
                <a:cubicBezTo>
                  <a:pt x="645" y="122"/>
                  <a:pt x="657" y="118"/>
                  <a:pt x="665" y="118"/>
                </a:cubicBezTo>
                <a:cubicBezTo>
                  <a:pt x="681" y="118"/>
                  <a:pt x="688" y="128"/>
                  <a:pt x="688" y="139"/>
                </a:cubicBezTo>
                <a:cubicBezTo>
                  <a:pt x="688" y="150"/>
                  <a:pt x="682" y="159"/>
                  <a:pt x="671" y="174"/>
                </a:cubicBezTo>
                <a:cubicBezTo>
                  <a:pt x="658" y="189"/>
                  <a:pt x="654" y="203"/>
                  <a:pt x="657" y="217"/>
                </a:cubicBezTo>
                <a:cubicBezTo>
                  <a:pt x="657" y="217"/>
                  <a:pt x="657" y="217"/>
                  <a:pt x="657" y="223"/>
                </a:cubicBezTo>
                <a:close/>
                <a:moveTo>
                  <a:pt x="650" y="259"/>
                </a:moveTo>
                <a:cubicBezTo>
                  <a:pt x="650" y="268"/>
                  <a:pt x="656" y="276"/>
                  <a:pt x="665" y="276"/>
                </a:cubicBezTo>
                <a:cubicBezTo>
                  <a:pt x="674" y="276"/>
                  <a:pt x="679" y="268"/>
                  <a:pt x="679" y="259"/>
                </a:cubicBezTo>
                <a:cubicBezTo>
                  <a:pt x="679" y="249"/>
                  <a:pt x="674" y="242"/>
                  <a:pt x="665" y="242"/>
                </a:cubicBezTo>
                <a:cubicBezTo>
                  <a:pt x="658" y="242"/>
                  <a:pt x="650" y="249"/>
                  <a:pt x="650" y="2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sk-SK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xmlns="" id="{A98AC5F3-9CE5-4450-A55B-77A66F4895C7}"/>
              </a:ext>
            </a:extLst>
          </p:cNvPr>
          <p:cNvSpPr txBox="1">
            <a:spLocks/>
          </p:cNvSpPr>
          <p:nvPr/>
        </p:nvSpPr>
        <p:spPr>
          <a:xfrm>
            <a:off x="202204" y="234217"/>
            <a:ext cx="3633219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Základná </a:t>
            </a:r>
            <a:r>
              <a:rPr lang="sk-SK" sz="2600" i="1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HMOTNOPRÁVNA DILEMA</a:t>
            </a:r>
          </a:p>
        </p:txBody>
      </p:sp>
    </p:spTree>
    <p:extLst>
      <p:ext uri="{BB962C8B-B14F-4D97-AF65-F5344CB8AC3E}">
        <p14:creationId xmlns:p14="http://schemas.microsoft.com/office/powerpoint/2010/main" val="4269695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2"/>
          <p:cNvSpPr>
            <a:spLocks noChangeArrowheads="1"/>
          </p:cNvSpPr>
          <p:nvPr/>
        </p:nvSpPr>
        <p:spPr bwMode="gray">
          <a:xfrm>
            <a:off x="1831181" y="1037620"/>
            <a:ext cx="5556250" cy="3683000"/>
          </a:xfrm>
          <a:prstGeom prst="ellipse">
            <a:avLst/>
          </a:prstGeom>
          <a:solidFill>
            <a:srgbClr val="5C6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500"/>
          </a:p>
        </p:txBody>
      </p:sp>
      <p:sp>
        <p:nvSpPr>
          <p:cNvPr id="9" name="Oval 59"/>
          <p:cNvSpPr/>
          <p:nvPr/>
        </p:nvSpPr>
        <p:spPr bwMode="gray">
          <a:xfrm>
            <a:off x="2221172" y="1552602"/>
            <a:ext cx="4768850" cy="24685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sk-SK" sz="24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sk-SK" sz="2400" b="1" cap="small" dirty="0">
                <a:solidFill>
                  <a:srgbClr val="F4C031"/>
                </a:solidFill>
                <a:latin typeface="Franklin Gothic Book" panose="020B0503020102020204" pitchFamily="34" charset="0"/>
              </a:rPr>
              <a:t>Nechcem platiť </a:t>
            </a:r>
            <a:br>
              <a:rPr lang="sk-SK" sz="2400" b="1" cap="small" dirty="0">
                <a:solidFill>
                  <a:srgbClr val="F4C031"/>
                </a:solidFill>
                <a:latin typeface="Franklin Gothic Book" panose="020B0503020102020204" pitchFamily="34" charset="0"/>
              </a:rPr>
            </a:br>
            <a:r>
              <a:rPr lang="sk-SK" sz="2400" b="1" cap="small" dirty="0">
                <a:solidFill>
                  <a:srgbClr val="F4C031"/>
                </a:solidFill>
                <a:latin typeface="Franklin Gothic Book" panose="020B0503020102020204" pitchFamily="34" charset="0"/>
              </a:rPr>
              <a:t>toľko daní</a:t>
            </a:r>
            <a:endParaRPr lang="en-GB" sz="2400" b="1" cap="small" dirty="0">
              <a:solidFill>
                <a:srgbClr val="F4C03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gray">
          <a:xfrm>
            <a:off x="3055994" y="114683"/>
            <a:ext cx="3174686" cy="952076"/>
          </a:xfrm>
          <a:prstGeom prst="rect">
            <a:avLst/>
          </a:prstGeom>
          <a:solidFill>
            <a:srgbClr val="9AD7D8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20000"/>
              </a:spcBef>
            </a:pPr>
            <a:r>
              <a:rPr lang="sk-SK" altLang="sk-SK" sz="1500" dirty="0">
                <a:latin typeface="Franklin Gothic Medium" panose="020B0603020102020204" pitchFamily="34" charset="0"/>
              </a:rPr>
              <a:t>Ekonomická podstata</a:t>
            </a:r>
            <a:endParaRPr lang="en-GB" altLang="sk-SK" sz="1500" dirty="0">
              <a:latin typeface="Franklin Gothic Medium" panose="020B06030201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gray">
          <a:xfrm>
            <a:off x="5917566" y="3261927"/>
            <a:ext cx="3265894" cy="1093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k-SK" sz="1500" dirty="0">
                <a:latin typeface="Franklin Gothic Medium" panose="020B0603020102020204" pitchFamily="34" charset="0"/>
              </a:rPr>
              <a:t>Právna istota </a:t>
            </a:r>
            <a:r>
              <a:rPr lang="sk-SK" sz="1500" dirty="0" err="1">
                <a:latin typeface="Franklin Gothic Medium" panose="020B0603020102020204" pitchFamily="34" charset="0"/>
              </a:rPr>
              <a:t>vs</a:t>
            </a:r>
            <a:r>
              <a:rPr lang="sk-SK" sz="1500" dirty="0">
                <a:latin typeface="Franklin Gothic Medium" panose="020B0603020102020204" pitchFamily="34" charset="0"/>
              </a:rPr>
              <a:t> spravodlivosť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103135" y="3291367"/>
            <a:ext cx="3265894" cy="10937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sk-SK" sz="1500" dirty="0">
                <a:latin typeface="Franklin Gothic Medium" panose="020B0603020102020204" pitchFamily="34" charset="0"/>
              </a:rPr>
              <a:t>EÚ slobody</a:t>
            </a: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xmlns="" id="{D35BA97F-2F61-465A-8888-20D1F8A9F662}"/>
              </a:ext>
            </a:extLst>
          </p:cNvPr>
          <p:cNvSpPr>
            <a:spLocks noEditPoints="1"/>
          </p:cNvSpPr>
          <p:nvPr/>
        </p:nvSpPr>
        <p:spPr bwMode="gray">
          <a:xfrm>
            <a:off x="4427538" y="1888486"/>
            <a:ext cx="831850" cy="763588"/>
          </a:xfrm>
          <a:custGeom>
            <a:avLst/>
            <a:gdLst>
              <a:gd name="T0" fmla="*/ 2147483647 w 1012"/>
              <a:gd name="T1" fmla="*/ 2147483647 h 796"/>
              <a:gd name="T2" fmla="*/ 2147483647 w 1012"/>
              <a:gd name="T3" fmla="*/ 2147483647 h 796"/>
              <a:gd name="T4" fmla="*/ 2147483647 w 1012"/>
              <a:gd name="T5" fmla="*/ 2147483647 h 796"/>
              <a:gd name="T6" fmla="*/ 2147483647 w 1012"/>
              <a:gd name="T7" fmla="*/ 2147483647 h 796"/>
              <a:gd name="T8" fmla="*/ 2147483647 w 1012"/>
              <a:gd name="T9" fmla="*/ 2147483647 h 796"/>
              <a:gd name="T10" fmla="*/ 0 w 1012"/>
              <a:gd name="T11" fmla="*/ 2147483647 h 796"/>
              <a:gd name="T12" fmla="*/ 0 w 1012"/>
              <a:gd name="T13" fmla="*/ 2147483647 h 796"/>
              <a:gd name="T14" fmla="*/ 2147483647 w 1012"/>
              <a:gd name="T15" fmla="*/ 2147483647 h 796"/>
              <a:gd name="T16" fmla="*/ 2147483647 w 1012"/>
              <a:gd name="T17" fmla="*/ 2147483647 h 796"/>
              <a:gd name="T18" fmla="*/ 2147483647 w 1012"/>
              <a:gd name="T19" fmla="*/ 2147483647 h 796"/>
              <a:gd name="T20" fmla="*/ 2147483647 w 1012"/>
              <a:gd name="T21" fmla="*/ 2147483647 h 796"/>
              <a:gd name="T22" fmla="*/ 2147483647 w 1012"/>
              <a:gd name="T23" fmla="*/ 2147483647 h 796"/>
              <a:gd name="T24" fmla="*/ 2147483647 w 1012"/>
              <a:gd name="T25" fmla="*/ 2147483647 h 796"/>
              <a:gd name="T26" fmla="*/ 2147483647 w 1012"/>
              <a:gd name="T27" fmla="*/ 2147483647 h 796"/>
              <a:gd name="T28" fmla="*/ 2147483647 w 1012"/>
              <a:gd name="T29" fmla="*/ 2147483647 h 796"/>
              <a:gd name="T30" fmla="*/ 2147483647 w 1012"/>
              <a:gd name="T31" fmla="*/ 2147483647 h 796"/>
              <a:gd name="T32" fmla="*/ 2147483647 w 1012"/>
              <a:gd name="T33" fmla="*/ 2147483647 h 796"/>
              <a:gd name="T34" fmla="*/ 2147483647 w 1012"/>
              <a:gd name="T35" fmla="*/ 2147483647 h 796"/>
              <a:gd name="T36" fmla="*/ 2147483647 w 1012"/>
              <a:gd name="T37" fmla="*/ 2147483647 h 796"/>
              <a:gd name="T38" fmla="*/ 2147483647 w 1012"/>
              <a:gd name="T39" fmla="*/ 2147483647 h 796"/>
              <a:gd name="T40" fmla="*/ 2147483647 w 1012"/>
              <a:gd name="T41" fmla="*/ 2147483647 h 796"/>
              <a:gd name="T42" fmla="*/ 2147483647 w 1012"/>
              <a:gd name="T43" fmla="*/ 2147483647 h 796"/>
              <a:gd name="T44" fmla="*/ 2147483647 w 1012"/>
              <a:gd name="T45" fmla="*/ 2147483647 h 796"/>
              <a:gd name="T46" fmla="*/ 2147483647 w 1012"/>
              <a:gd name="T47" fmla="*/ 2147483647 h 796"/>
              <a:gd name="T48" fmla="*/ 2147483647 w 1012"/>
              <a:gd name="T49" fmla="*/ 2147483647 h 796"/>
              <a:gd name="T50" fmla="*/ 2147483647 w 1012"/>
              <a:gd name="T51" fmla="*/ 2147483647 h 796"/>
              <a:gd name="T52" fmla="*/ 2147483647 w 1012"/>
              <a:gd name="T53" fmla="*/ 0 h 796"/>
              <a:gd name="T54" fmla="*/ 2147483647 w 1012"/>
              <a:gd name="T55" fmla="*/ 2147483647 h 796"/>
              <a:gd name="T56" fmla="*/ 2147483647 w 1012"/>
              <a:gd name="T57" fmla="*/ 2147483647 h 796"/>
              <a:gd name="T58" fmla="*/ 2147483647 w 1012"/>
              <a:gd name="T59" fmla="*/ 2147483647 h 796"/>
              <a:gd name="T60" fmla="*/ 2147483647 w 1012"/>
              <a:gd name="T61" fmla="*/ 2147483647 h 796"/>
              <a:gd name="T62" fmla="*/ 2147483647 w 1012"/>
              <a:gd name="T63" fmla="*/ 2147483647 h 796"/>
              <a:gd name="T64" fmla="*/ 2147483647 w 1012"/>
              <a:gd name="T65" fmla="*/ 2147483647 h 796"/>
              <a:gd name="T66" fmla="*/ 2147483647 w 1012"/>
              <a:gd name="T67" fmla="*/ 2147483647 h 796"/>
              <a:gd name="T68" fmla="*/ 2147483647 w 1012"/>
              <a:gd name="T69" fmla="*/ 2147483647 h 796"/>
              <a:gd name="T70" fmla="*/ 2147483647 w 1012"/>
              <a:gd name="T71" fmla="*/ 2147483647 h 796"/>
              <a:gd name="T72" fmla="*/ 2147483647 w 1012"/>
              <a:gd name="T73" fmla="*/ 2147483647 h 796"/>
              <a:gd name="T74" fmla="*/ 2147483647 w 1012"/>
              <a:gd name="T75" fmla="*/ 2147483647 h 796"/>
              <a:gd name="T76" fmla="*/ 2147483647 w 1012"/>
              <a:gd name="T77" fmla="*/ 2147483647 h 796"/>
              <a:gd name="T78" fmla="*/ 2147483647 w 1012"/>
              <a:gd name="T79" fmla="*/ 2147483647 h 796"/>
              <a:gd name="T80" fmla="*/ 2147483647 w 1012"/>
              <a:gd name="T81" fmla="*/ 2147483647 h 796"/>
              <a:gd name="T82" fmla="*/ 2147483647 w 1012"/>
              <a:gd name="T83" fmla="*/ 2147483647 h 796"/>
              <a:gd name="T84" fmla="*/ 2147483647 w 1012"/>
              <a:gd name="T85" fmla="*/ 0 h 796"/>
              <a:gd name="T86" fmla="*/ 2147483647 w 1012"/>
              <a:gd name="T87" fmla="*/ 2147483647 h 796"/>
              <a:gd name="T88" fmla="*/ 2147483647 w 1012"/>
              <a:gd name="T89" fmla="*/ 2147483647 h 796"/>
              <a:gd name="T90" fmla="*/ 2147483647 w 1012"/>
              <a:gd name="T91" fmla="*/ 2147483647 h 796"/>
              <a:gd name="T92" fmla="*/ 2147483647 w 1012"/>
              <a:gd name="T93" fmla="*/ 2147483647 h 796"/>
              <a:gd name="T94" fmla="*/ 2147483647 w 1012"/>
              <a:gd name="T95" fmla="*/ 2147483647 h 796"/>
              <a:gd name="T96" fmla="*/ 2147483647 w 1012"/>
              <a:gd name="T97" fmla="*/ 2147483647 h 796"/>
              <a:gd name="T98" fmla="*/ 2147483647 w 1012"/>
              <a:gd name="T99" fmla="*/ 2147483647 h 796"/>
              <a:gd name="T100" fmla="*/ 2147483647 w 1012"/>
              <a:gd name="T101" fmla="*/ 2147483647 h 796"/>
              <a:gd name="T102" fmla="*/ 2147483647 w 1012"/>
              <a:gd name="T103" fmla="*/ 2147483647 h 796"/>
              <a:gd name="T104" fmla="*/ 2147483647 w 1012"/>
              <a:gd name="T105" fmla="*/ 2147483647 h 796"/>
              <a:gd name="T106" fmla="*/ 2147483647 w 1012"/>
              <a:gd name="T107" fmla="*/ 2147483647 h 796"/>
              <a:gd name="T108" fmla="*/ 2147483647 w 1012"/>
              <a:gd name="T109" fmla="*/ 2147483647 h 796"/>
              <a:gd name="T110" fmla="*/ 2147483647 w 1012"/>
              <a:gd name="T111" fmla="*/ 2147483647 h 796"/>
              <a:gd name="T112" fmla="*/ 2147483647 w 1012"/>
              <a:gd name="T113" fmla="*/ 2147483647 h 796"/>
              <a:gd name="T114" fmla="*/ 2147483647 w 1012"/>
              <a:gd name="T115" fmla="*/ 2147483647 h 796"/>
              <a:gd name="T116" fmla="*/ 2147483647 w 1012"/>
              <a:gd name="T117" fmla="*/ 2147483647 h 796"/>
              <a:gd name="T118" fmla="*/ 2147483647 w 1012"/>
              <a:gd name="T119" fmla="*/ 2147483647 h 796"/>
              <a:gd name="T120" fmla="*/ 2147483647 w 1012"/>
              <a:gd name="T121" fmla="*/ 2147483647 h 796"/>
              <a:gd name="T122" fmla="*/ 2147483647 w 1012"/>
              <a:gd name="T123" fmla="*/ 2147483647 h 79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012" h="796">
                <a:moveTo>
                  <a:pt x="67" y="479"/>
                </a:moveTo>
                <a:cubicBezTo>
                  <a:pt x="67" y="479"/>
                  <a:pt x="67" y="479"/>
                  <a:pt x="67" y="479"/>
                </a:cubicBezTo>
                <a:cubicBezTo>
                  <a:pt x="67" y="479"/>
                  <a:pt x="67" y="479"/>
                  <a:pt x="118" y="479"/>
                </a:cubicBezTo>
                <a:cubicBezTo>
                  <a:pt x="118" y="479"/>
                  <a:pt x="118" y="479"/>
                  <a:pt x="227" y="796"/>
                </a:cubicBezTo>
                <a:cubicBezTo>
                  <a:pt x="227" y="796"/>
                  <a:pt x="227" y="796"/>
                  <a:pt x="67" y="796"/>
                </a:cubicBezTo>
                <a:cubicBezTo>
                  <a:pt x="25" y="796"/>
                  <a:pt x="0" y="763"/>
                  <a:pt x="0" y="729"/>
                </a:cubicBezTo>
                <a:cubicBezTo>
                  <a:pt x="0" y="729"/>
                  <a:pt x="0" y="729"/>
                  <a:pt x="0" y="546"/>
                </a:cubicBezTo>
                <a:cubicBezTo>
                  <a:pt x="0" y="512"/>
                  <a:pt x="25" y="479"/>
                  <a:pt x="67" y="479"/>
                </a:cubicBezTo>
                <a:close/>
                <a:moveTo>
                  <a:pt x="367" y="353"/>
                </a:moveTo>
                <a:cubicBezTo>
                  <a:pt x="367" y="278"/>
                  <a:pt x="309" y="218"/>
                  <a:pt x="242" y="218"/>
                </a:cubicBezTo>
                <a:cubicBezTo>
                  <a:pt x="168" y="218"/>
                  <a:pt x="118" y="278"/>
                  <a:pt x="118" y="353"/>
                </a:cubicBezTo>
                <a:cubicBezTo>
                  <a:pt x="118" y="419"/>
                  <a:pt x="168" y="479"/>
                  <a:pt x="242" y="479"/>
                </a:cubicBezTo>
                <a:cubicBezTo>
                  <a:pt x="309" y="479"/>
                  <a:pt x="367" y="419"/>
                  <a:pt x="367" y="353"/>
                </a:cubicBezTo>
                <a:moveTo>
                  <a:pt x="242" y="495"/>
                </a:moveTo>
                <a:cubicBezTo>
                  <a:pt x="176" y="546"/>
                  <a:pt x="176" y="546"/>
                  <a:pt x="176" y="546"/>
                </a:cubicBezTo>
                <a:cubicBezTo>
                  <a:pt x="242" y="737"/>
                  <a:pt x="242" y="737"/>
                  <a:pt x="242" y="737"/>
                </a:cubicBezTo>
                <a:cubicBezTo>
                  <a:pt x="301" y="546"/>
                  <a:pt x="301" y="546"/>
                  <a:pt x="301" y="546"/>
                </a:cubicBezTo>
                <a:cubicBezTo>
                  <a:pt x="242" y="495"/>
                  <a:pt x="242" y="495"/>
                  <a:pt x="242" y="495"/>
                </a:cubicBezTo>
                <a:cubicBezTo>
                  <a:pt x="242" y="495"/>
                  <a:pt x="242" y="495"/>
                  <a:pt x="242" y="495"/>
                </a:cubicBezTo>
                <a:close/>
                <a:moveTo>
                  <a:pt x="418" y="479"/>
                </a:moveTo>
                <a:cubicBezTo>
                  <a:pt x="359" y="479"/>
                  <a:pt x="359" y="479"/>
                  <a:pt x="359" y="479"/>
                </a:cubicBezTo>
                <a:cubicBezTo>
                  <a:pt x="258" y="796"/>
                  <a:pt x="258" y="796"/>
                  <a:pt x="258" y="796"/>
                </a:cubicBezTo>
                <a:cubicBezTo>
                  <a:pt x="418" y="796"/>
                  <a:pt x="418" y="796"/>
                  <a:pt x="418" y="796"/>
                </a:cubicBezTo>
                <a:cubicBezTo>
                  <a:pt x="451" y="796"/>
                  <a:pt x="485" y="763"/>
                  <a:pt x="485" y="729"/>
                </a:cubicBezTo>
                <a:cubicBezTo>
                  <a:pt x="485" y="546"/>
                  <a:pt x="485" y="546"/>
                  <a:pt x="485" y="546"/>
                </a:cubicBezTo>
                <a:cubicBezTo>
                  <a:pt x="485" y="512"/>
                  <a:pt x="451" y="479"/>
                  <a:pt x="418" y="479"/>
                </a:cubicBezTo>
                <a:moveTo>
                  <a:pt x="678" y="0"/>
                </a:moveTo>
                <a:cubicBezTo>
                  <a:pt x="535" y="0"/>
                  <a:pt x="410" y="51"/>
                  <a:pt x="342" y="92"/>
                </a:cubicBezTo>
                <a:cubicBezTo>
                  <a:pt x="334" y="100"/>
                  <a:pt x="334" y="117"/>
                  <a:pt x="342" y="125"/>
                </a:cubicBezTo>
                <a:cubicBezTo>
                  <a:pt x="351" y="134"/>
                  <a:pt x="359" y="134"/>
                  <a:pt x="377" y="134"/>
                </a:cubicBezTo>
                <a:cubicBezTo>
                  <a:pt x="426" y="92"/>
                  <a:pt x="553" y="41"/>
                  <a:pt x="678" y="41"/>
                </a:cubicBezTo>
                <a:cubicBezTo>
                  <a:pt x="836" y="41"/>
                  <a:pt x="971" y="109"/>
                  <a:pt x="971" y="193"/>
                </a:cubicBezTo>
                <a:cubicBezTo>
                  <a:pt x="971" y="269"/>
                  <a:pt x="836" y="345"/>
                  <a:pt x="678" y="345"/>
                </a:cubicBezTo>
                <a:cubicBezTo>
                  <a:pt x="670" y="345"/>
                  <a:pt x="661" y="345"/>
                  <a:pt x="653" y="353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3" y="362"/>
                  <a:pt x="628" y="445"/>
                  <a:pt x="544" y="503"/>
                </a:cubicBezTo>
                <a:cubicBezTo>
                  <a:pt x="535" y="503"/>
                  <a:pt x="535" y="512"/>
                  <a:pt x="544" y="520"/>
                </a:cubicBezTo>
                <a:cubicBezTo>
                  <a:pt x="544" y="520"/>
                  <a:pt x="553" y="520"/>
                  <a:pt x="561" y="520"/>
                </a:cubicBezTo>
                <a:cubicBezTo>
                  <a:pt x="619" y="479"/>
                  <a:pt x="653" y="411"/>
                  <a:pt x="670" y="386"/>
                </a:cubicBezTo>
                <a:cubicBezTo>
                  <a:pt x="670" y="386"/>
                  <a:pt x="670" y="386"/>
                  <a:pt x="678" y="386"/>
                </a:cubicBezTo>
                <a:cubicBezTo>
                  <a:pt x="861" y="386"/>
                  <a:pt x="1012" y="302"/>
                  <a:pt x="1012" y="193"/>
                </a:cubicBezTo>
                <a:cubicBezTo>
                  <a:pt x="1012" y="84"/>
                  <a:pt x="861" y="0"/>
                  <a:pt x="678" y="0"/>
                </a:cubicBezTo>
                <a:moveTo>
                  <a:pt x="657" y="223"/>
                </a:moveTo>
                <a:cubicBezTo>
                  <a:pt x="657" y="223"/>
                  <a:pt x="657" y="223"/>
                  <a:pt x="657" y="223"/>
                </a:cubicBezTo>
                <a:cubicBezTo>
                  <a:pt x="657" y="223"/>
                  <a:pt x="657" y="223"/>
                  <a:pt x="675" y="223"/>
                </a:cubicBezTo>
                <a:cubicBezTo>
                  <a:pt x="675" y="223"/>
                  <a:pt x="675" y="223"/>
                  <a:pt x="675" y="217"/>
                </a:cubicBezTo>
                <a:cubicBezTo>
                  <a:pt x="674" y="204"/>
                  <a:pt x="678" y="194"/>
                  <a:pt x="691" y="180"/>
                </a:cubicBezTo>
                <a:cubicBezTo>
                  <a:pt x="701" y="167"/>
                  <a:pt x="712" y="155"/>
                  <a:pt x="712" y="136"/>
                </a:cubicBezTo>
                <a:cubicBezTo>
                  <a:pt x="712" y="118"/>
                  <a:pt x="698" y="100"/>
                  <a:pt x="668" y="100"/>
                </a:cubicBezTo>
                <a:cubicBezTo>
                  <a:pt x="657" y="100"/>
                  <a:pt x="641" y="104"/>
                  <a:pt x="634" y="109"/>
                </a:cubicBezTo>
                <a:cubicBezTo>
                  <a:pt x="634" y="109"/>
                  <a:pt x="634" y="109"/>
                  <a:pt x="640" y="125"/>
                </a:cubicBezTo>
                <a:cubicBezTo>
                  <a:pt x="645" y="122"/>
                  <a:pt x="657" y="118"/>
                  <a:pt x="665" y="118"/>
                </a:cubicBezTo>
                <a:cubicBezTo>
                  <a:pt x="681" y="118"/>
                  <a:pt x="688" y="128"/>
                  <a:pt x="688" y="139"/>
                </a:cubicBezTo>
                <a:cubicBezTo>
                  <a:pt x="688" y="150"/>
                  <a:pt x="682" y="159"/>
                  <a:pt x="671" y="174"/>
                </a:cubicBezTo>
                <a:cubicBezTo>
                  <a:pt x="658" y="189"/>
                  <a:pt x="654" y="203"/>
                  <a:pt x="657" y="217"/>
                </a:cubicBezTo>
                <a:cubicBezTo>
                  <a:pt x="657" y="217"/>
                  <a:pt x="657" y="217"/>
                  <a:pt x="657" y="223"/>
                </a:cubicBezTo>
                <a:close/>
                <a:moveTo>
                  <a:pt x="650" y="259"/>
                </a:moveTo>
                <a:cubicBezTo>
                  <a:pt x="650" y="268"/>
                  <a:pt x="656" y="276"/>
                  <a:pt x="665" y="276"/>
                </a:cubicBezTo>
                <a:cubicBezTo>
                  <a:pt x="674" y="276"/>
                  <a:pt x="679" y="268"/>
                  <a:pt x="679" y="259"/>
                </a:cubicBezTo>
                <a:cubicBezTo>
                  <a:pt x="679" y="249"/>
                  <a:pt x="674" y="242"/>
                  <a:pt x="665" y="242"/>
                </a:cubicBezTo>
                <a:cubicBezTo>
                  <a:pt x="658" y="242"/>
                  <a:pt x="650" y="249"/>
                  <a:pt x="650" y="25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anchor="ctr"/>
          <a:lstStyle/>
          <a:p>
            <a:endParaRPr lang="sk-SK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xmlns="" id="{A98AC5F3-9CE5-4450-A55B-77A66F4895C7}"/>
              </a:ext>
            </a:extLst>
          </p:cNvPr>
          <p:cNvSpPr txBox="1">
            <a:spLocks/>
          </p:cNvSpPr>
          <p:nvPr/>
        </p:nvSpPr>
        <p:spPr>
          <a:xfrm>
            <a:off x="202204" y="234217"/>
            <a:ext cx="3633219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Základná </a:t>
            </a: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PRÁVNE</a:t>
            </a:r>
            <a:r>
              <a:rPr lang="sk-SK" sz="2600" i="1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 DILEMY</a:t>
            </a:r>
          </a:p>
        </p:txBody>
      </p:sp>
    </p:spTree>
    <p:extLst>
      <p:ext uri="{BB962C8B-B14F-4D97-AF65-F5344CB8AC3E}">
        <p14:creationId xmlns:p14="http://schemas.microsoft.com/office/powerpoint/2010/main" val="158798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47057" y="2796428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5444" y="2424232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Holandsko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5444" y="3565509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Luxembursko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05444" y="4681835"/>
            <a:ext cx="111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Česká republika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Connector 45"/>
          <p:cNvCxnSpPr>
            <a:endCxn id="43" idx="0"/>
          </p:cNvCxnSpPr>
          <p:nvPr/>
        </p:nvCxnSpPr>
        <p:spPr>
          <a:xfrm>
            <a:off x="3041583" y="791402"/>
            <a:ext cx="0" cy="29739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6" idx="0"/>
          </p:cNvCxnSpPr>
          <p:nvPr/>
        </p:nvCxnSpPr>
        <p:spPr>
          <a:xfrm>
            <a:off x="6266561" y="791402"/>
            <a:ext cx="0" cy="30964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61275" y="816587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34455" y="88245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78354" y="2162878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latin typeface="Franklin Gothic Medium" panose="020B0603020102020204" pitchFamily="34" charset="0"/>
              </a:rPr>
              <a:t>C</a:t>
            </a:r>
            <a:br>
              <a:rPr lang="en-AU" sz="1500" dirty="0">
                <a:latin typeface="Franklin Gothic Medium" panose="020B0603020102020204" pitchFamily="34" charset="0"/>
              </a:rPr>
            </a:br>
            <a:r>
              <a:rPr lang="en-AU" sz="1500">
                <a:latin typeface="Franklin Gothic Medium" panose="020B0603020102020204" pitchFamily="34" charset="0"/>
              </a:rPr>
              <a:t>N.V.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stCxn id="6" idx="2"/>
            <a:endCxn id="51" idx="0"/>
          </p:cNvCxnSpPr>
          <p:nvPr/>
        </p:nvCxnSpPr>
        <p:spPr>
          <a:xfrm>
            <a:off x="6266561" y="1668940"/>
            <a:ext cx="0" cy="49393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3" idx="2"/>
            <a:endCxn id="51" idx="0"/>
          </p:cNvCxnSpPr>
          <p:nvPr/>
        </p:nvCxnSpPr>
        <p:spPr>
          <a:xfrm>
            <a:off x="3041583" y="1656682"/>
            <a:ext cx="3224978" cy="50619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63812" y="3841543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5569324" y="3138946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latin typeface="Franklin Gothic Medium" panose="020B0603020102020204" pitchFamily="34" charset="0"/>
              </a:rPr>
              <a:t>C Lux</a:t>
            </a:r>
            <a:br>
              <a:rPr lang="en-AU" sz="1500" dirty="0">
                <a:latin typeface="Franklin Gothic Medium" panose="020B0603020102020204" pitchFamily="34" charset="0"/>
              </a:rPr>
            </a:br>
            <a:r>
              <a:rPr lang="en-AU" sz="1500" dirty="0">
                <a:latin typeface="Franklin Gothic Medium" panose="020B0603020102020204" pitchFamily="34" charset="0"/>
              </a:rPr>
              <a:t>S.A.R.L.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99750" y="156121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66500" y="1754192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76" name="Straight Connector 75"/>
          <p:cNvCxnSpPr>
            <a:stCxn id="51" idx="2"/>
            <a:endCxn id="73" idx="0"/>
          </p:cNvCxnSpPr>
          <p:nvPr/>
        </p:nvCxnSpPr>
        <p:spPr>
          <a:xfrm flipH="1">
            <a:off x="6257531" y="2730768"/>
            <a:ext cx="9030" cy="40817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245076" y="2900974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219972" y="4157099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latin typeface="Franklin Gothic Medium" panose="020B0603020102020204" pitchFamily="34" charset="0"/>
              </a:rPr>
              <a:t>OpCo</a:t>
            </a:r>
            <a:r>
              <a:rPr lang="sk-SK" sz="1500">
                <a:latin typeface="Franklin Gothic Medium" panose="020B0603020102020204" pitchFamily="34" charset="0"/>
              </a:rPr>
              <a:t> A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27483" y="4145834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B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91" name="Straight Connector 90"/>
          <p:cNvCxnSpPr>
            <a:stCxn id="43" idx="2"/>
            <a:endCxn id="80" idx="0"/>
          </p:cNvCxnSpPr>
          <p:nvPr/>
        </p:nvCxnSpPr>
        <p:spPr>
          <a:xfrm flipH="1">
            <a:off x="1908179" y="1656682"/>
            <a:ext cx="1133404" cy="250041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43" idx="2"/>
            <a:endCxn id="81" idx="0"/>
          </p:cNvCxnSpPr>
          <p:nvPr/>
        </p:nvCxnSpPr>
        <p:spPr>
          <a:xfrm>
            <a:off x="3041583" y="1656682"/>
            <a:ext cx="374107" cy="248915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" idx="1"/>
            <a:endCxn id="81" idx="0"/>
          </p:cNvCxnSpPr>
          <p:nvPr/>
        </p:nvCxnSpPr>
        <p:spPr>
          <a:xfrm flipH="1">
            <a:off x="3415690" y="1384995"/>
            <a:ext cx="2162664" cy="27608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" idx="1"/>
            <a:endCxn id="80" idx="0"/>
          </p:cNvCxnSpPr>
          <p:nvPr/>
        </p:nvCxnSpPr>
        <p:spPr>
          <a:xfrm flipH="1">
            <a:off x="1908179" y="1384995"/>
            <a:ext cx="3670175" cy="27721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520954" y="3913534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99,5%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940517" y="3904412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99,9%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78354" y="4151857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latin typeface="Franklin Gothic Medium" panose="020B0603020102020204" pitchFamily="34" charset="0"/>
              </a:rPr>
              <a:t>OpCo</a:t>
            </a:r>
            <a:r>
              <a:rPr lang="sk-SK" sz="1500">
                <a:latin typeface="Franklin Gothic Medium" panose="020B0603020102020204" pitchFamily="34" charset="0"/>
              </a:rPr>
              <a:t> C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>
            <a:endCxn id="108" idx="0"/>
          </p:cNvCxnSpPr>
          <p:nvPr/>
        </p:nvCxnSpPr>
        <p:spPr>
          <a:xfrm flipH="1">
            <a:off x="6266561" y="3721053"/>
            <a:ext cx="60" cy="4308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257530" y="385825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062" y="127007"/>
            <a:ext cx="633041" cy="597041"/>
          </a:xfrm>
          <a:prstGeom prst="rect">
            <a:avLst/>
          </a:prstGeom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8011" y="125298"/>
            <a:ext cx="617220" cy="617307"/>
          </a:xfrm>
          <a:prstGeom prst="rect">
            <a:avLst/>
          </a:prstGeom>
        </p:spPr>
      </p:pic>
      <p:sp>
        <p:nvSpPr>
          <p:cNvPr id="37" name="Title 3">
            <a:extLst>
              <a:ext uri="{FF2B5EF4-FFF2-40B4-BE49-F238E27FC236}">
                <a16:creationId xmlns:a16="http://schemas.microsoft.com/office/drawing/2014/main" xmlns="" id="{C0703589-D483-40B3-8D73-9FE14DF14A54}"/>
              </a:ext>
            </a:extLst>
          </p:cNvPr>
          <p:cNvSpPr txBox="1">
            <a:spLocks/>
          </p:cNvSpPr>
          <p:nvPr/>
        </p:nvSpPr>
        <p:spPr>
          <a:xfrm>
            <a:off x="202204" y="234217"/>
            <a:ext cx="3633219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Právna istota </a:t>
            </a:r>
            <a:br>
              <a:rPr lang="sk-SK" sz="2600" cap="small" dirty="0">
                <a:latin typeface="Franklin Gothic Medium" panose="020B0603020102020204" pitchFamily="34" charset="0"/>
              </a:rPr>
            </a:b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VS </a:t>
            </a:r>
            <a:b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2600" cap="small" dirty="0">
                <a:latin typeface="Franklin Gothic Medium" panose="020B0603020102020204" pitchFamily="34" charset="0"/>
              </a:rPr>
              <a:t>Spravodlivosť</a:t>
            </a:r>
          </a:p>
        </p:txBody>
      </p:sp>
    </p:spTree>
    <p:extLst>
      <p:ext uri="{BB962C8B-B14F-4D97-AF65-F5344CB8AC3E}">
        <p14:creationId xmlns:p14="http://schemas.microsoft.com/office/powerpoint/2010/main" val="88829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47057" y="2601164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5444" y="2294666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Holandsko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5444" y="3239148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Luxembursko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B.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6" name="Straight Connector 45"/>
          <p:cNvCxnSpPr>
            <a:cxnSpLocks/>
            <a:endCxn id="43" idx="0"/>
          </p:cNvCxnSpPr>
          <p:nvPr/>
        </p:nvCxnSpPr>
        <p:spPr>
          <a:xfrm>
            <a:off x="3041583" y="791402"/>
            <a:ext cx="0" cy="29739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  <a:endCxn id="6" idx="0"/>
          </p:cNvCxnSpPr>
          <p:nvPr/>
        </p:nvCxnSpPr>
        <p:spPr>
          <a:xfrm>
            <a:off x="6266561" y="791402"/>
            <a:ext cx="0" cy="30964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41582" y="87334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3485" y="88245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6619" y="1877240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N.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V.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stCxn id="6" idx="2"/>
            <a:endCxn id="51" idx="0"/>
          </p:cNvCxnSpPr>
          <p:nvPr/>
        </p:nvCxnSpPr>
        <p:spPr>
          <a:xfrm flipH="1">
            <a:off x="4724826" y="1668940"/>
            <a:ext cx="1541735" cy="20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3" idx="2"/>
            <a:endCxn id="51" idx="0"/>
          </p:cNvCxnSpPr>
          <p:nvPr/>
        </p:nvCxnSpPr>
        <p:spPr>
          <a:xfrm>
            <a:off x="3041583" y="1656682"/>
            <a:ext cx="1683243" cy="22055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63812" y="3554937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036735" y="2861114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 Lux</a:t>
            </a:r>
            <a:b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en-AU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S.A.R.</a:t>
            </a:r>
            <a:r>
              <a:rPr lang="en-AU" sz="1500">
                <a:solidFill>
                  <a:schemeClr val="tx1"/>
                </a:solidFill>
                <a:latin typeface="Franklin Gothic Medium" panose="020B0603020102020204" pitchFamily="34" charset="0"/>
              </a:rPr>
              <a:t>L.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9210" y="1790419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77349" y="1786871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47,5%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76" name="Straight Connector 75"/>
          <p:cNvCxnSpPr>
            <a:stCxn id="51" idx="2"/>
            <a:endCxn id="73" idx="0"/>
          </p:cNvCxnSpPr>
          <p:nvPr/>
        </p:nvCxnSpPr>
        <p:spPr>
          <a:xfrm>
            <a:off x="4724826" y="2445130"/>
            <a:ext cx="116" cy="41598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24942" y="262779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08019" y="4344777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B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14213" y="4344777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C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61116" y="3859864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r>
              <a:rPr lang="sk-SK" sz="1500">
                <a:solidFill>
                  <a:schemeClr val="tx1"/>
                </a:solidFill>
                <a:latin typeface="Franklin Gothic Medium" panose="020B0603020102020204" pitchFamily="34" charset="0"/>
              </a:rPr>
              <a:t> A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4734072" y="3429004"/>
            <a:ext cx="60" cy="43080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690127" y="359372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353376" y="3777008"/>
            <a:ext cx="0" cy="129045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353377" y="3809172"/>
            <a:ext cx="4702515" cy="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077665" y="3782529"/>
            <a:ext cx="0" cy="129045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353377" y="5067458"/>
            <a:ext cx="4702515" cy="0"/>
          </a:xfrm>
          <a:prstGeom prst="line">
            <a:avLst/>
          </a:prstGeom>
          <a:ln w="63500">
            <a:solidFill>
              <a:srgbClr val="F4C0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Obrázok 37">
            <a:extLst>
              <a:ext uri="{FF2B5EF4-FFF2-40B4-BE49-F238E27FC236}">
                <a16:creationId xmlns:a16="http://schemas.microsoft.com/office/drawing/2014/main" xmlns="" id="{FD1D6512-DABA-44BA-B950-8F4AC36BC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5062" y="127007"/>
            <a:ext cx="633041" cy="597041"/>
          </a:xfrm>
          <a:prstGeom prst="rect">
            <a:avLst/>
          </a:prstGeom>
        </p:spPr>
      </p:pic>
      <p:pic>
        <p:nvPicPr>
          <p:cNvPr id="39" name="Obrázok 38">
            <a:extLst>
              <a:ext uri="{FF2B5EF4-FFF2-40B4-BE49-F238E27FC236}">
                <a16:creationId xmlns:a16="http://schemas.microsoft.com/office/drawing/2014/main" xmlns="" id="{7CFBB472-3FD7-4158-9A41-1A2FECAB5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4530" y="140500"/>
            <a:ext cx="633041" cy="597041"/>
          </a:xfrm>
          <a:prstGeom prst="rect">
            <a:avLst/>
          </a:prstGeom>
        </p:spPr>
      </p:pic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10D3B6D4-417E-481B-99AF-089E1C6BA8F4}"/>
              </a:ext>
            </a:extLst>
          </p:cNvPr>
          <p:cNvSpPr txBox="1"/>
          <p:nvPr/>
        </p:nvSpPr>
        <p:spPr>
          <a:xfrm>
            <a:off x="8105444" y="4681835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Česko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xmlns="" id="{357CBE31-A027-4D0F-9915-00448C007149}"/>
              </a:ext>
            </a:extLst>
          </p:cNvPr>
          <p:cNvSpPr txBox="1">
            <a:spLocks/>
          </p:cNvSpPr>
          <p:nvPr/>
        </p:nvSpPr>
        <p:spPr>
          <a:xfrm>
            <a:off x="202204" y="234217"/>
            <a:ext cx="3633219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Právna istota </a:t>
            </a:r>
            <a:br>
              <a:rPr lang="sk-SK" sz="2600" cap="small" dirty="0">
                <a:latin typeface="Franklin Gothic Medium" panose="020B0603020102020204" pitchFamily="34" charset="0"/>
              </a:rPr>
            </a:b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VS </a:t>
            </a:r>
            <a:b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2600" cap="small" dirty="0">
                <a:latin typeface="Franklin Gothic Medium" panose="020B0603020102020204" pitchFamily="34" charset="0"/>
              </a:rPr>
              <a:t>Spravodlivosť</a:t>
            </a:r>
          </a:p>
        </p:txBody>
      </p:sp>
    </p:spTree>
    <p:extLst>
      <p:ext uri="{BB962C8B-B14F-4D97-AF65-F5344CB8AC3E}">
        <p14:creationId xmlns:p14="http://schemas.microsoft.com/office/powerpoint/2010/main" val="2724946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973117" y="3032207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2</a:t>
            </a:r>
            <a:endParaRPr lang="cs-CZ" sz="1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4134" y="2704484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Nemecko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1</a:t>
            </a:r>
            <a:endParaRPr lang="cs-CZ" sz="14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cxnSpLocks/>
            <a:stCxn id="6" idx="2"/>
            <a:endCxn id="108" idx="0"/>
          </p:cNvCxnSpPr>
          <p:nvPr/>
        </p:nvCxnSpPr>
        <p:spPr>
          <a:xfrm flipH="1">
            <a:off x="4620125" y="1668940"/>
            <a:ext cx="1646436" cy="21677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43" idx="2"/>
            <a:endCxn id="108" idx="0"/>
          </p:cNvCxnSpPr>
          <p:nvPr/>
        </p:nvCxnSpPr>
        <p:spPr>
          <a:xfrm>
            <a:off x="3041583" y="1656682"/>
            <a:ext cx="1578542" cy="218004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931918" y="3836727"/>
            <a:ext cx="1376413" cy="567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10D3B6D4-417E-481B-99AF-089E1C6BA8F4}"/>
              </a:ext>
            </a:extLst>
          </p:cNvPr>
          <p:cNvSpPr txBox="1"/>
          <p:nvPr/>
        </p:nvSpPr>
        <p:spPr>
          <a:xfrm>
            <a:off x="7787324" y="3169579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Slovensko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42" name="Straight Connector 4">
            <a:extLst>
              <a:ext uri="{FF2B5EF4-FFF2-40B4-BE49-F238E27FC236}">
                <a16:creationId xmlns:a16="http://schemas.microsoft.com/office/drawing/2014/main" xmlns="" id="{7974F081-30BE-40FC-A72B-4EB32F41B048}"/>
              </a:ext>
            </a:extLst>
          </p:cNvPr>
          <p:cNvCxnSpPr>
            <a:cxnSpLocks/>
          </p:cNvCxnSpPr>
          <p:nvPr/>
        </p:nvCxnSpPr>
        <p:spPr>
          <a:xfrm flipV="1">
            <a:off x="4620125" y="420497"/>
            <a:ext cx="0" cy="26353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27">
            <a:extLst>
              <a:ext uri="{FF2B5EF4-FFF2-40B4-BE49-F238E27FC236}">
                <a16:creationId xmlns:a16="http://schemas.microsoft.com/office/drawing/2014/main" xmlns="" id="{4BC176E4-B3D3-4657-AD9E-283E23EBE8F8}"/>
              </a:ext>
            </a:extLst>
          </p:cNvPr>
          <p:cNvSpPr txBox="1"/>
          <p:nvPr/>
        </p:nvSpPr>
        <p:spPr>
          <a:xfrm>
            <a:off x="2718893" y="2697225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Francúzsko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xmlns="" id="{C52223FC-35F9-43CE-ADC8-93852A907FD7}"/>
              </a:ext>
            </a:extLst>
          </p:cNvPr>
          <p:cNvSpPr txBox="1">
            <a:spLocks/>
          </p:cNvSpPr>
          <p:nvPr/>
        </p:nvSpPr>
        <p:spPr>
          <a:xfrm>
            <a:off x="202204" y="234217"/>
            <a:ext cx="3633219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Právna istota </a:t>
            </a:r>
            <a:br>
              <a:rPr lang="sk-SK" sz="2600" cap="small" dirty="0">
                <a:latin typeface="Franklin Gothic Medium" panose="020B0603020102020204" pitchFamily="34" charset="0"/>
              </a:rPr>
            </a:b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VS </a:t>
            </a:r>
            <a:b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2600" cap="small" dirty="0">
                <a:latin typeface="Franklin Gothic Medium" panose="020B0603020102020204" pitchFamily="34" charset="0"/>
              </a:rPr>
              <a:t>Spravodlivosť</a:t>
            </a:r>
          </a:p>
        </p:txBody>
      </p:sp>
    </p:spTree>
    <p:extLst>
      <p:ext uri="{BB962C8B-B14F-4D97-AF65-F5344CB8AC3E}">
        <p14:creationId xmlns:p14="http://schemas.microsoft.com/office/powerpoint/2010/main" val="111757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>
            <a:cxnSpLocks/>
          </p:cNvCxnSpPr>
          <p:nvPr/>
        </p:nvCxnSpPr>
        <p:spPr>
          <a:xfrm>
            <a:off x="947057" y="2601164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578354" y="1101050"/>
            <a:ext cx="1376413" cy="567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latin typeface="Franklin Gothic Medium" panose="020B0603020102020204" pitchFamily="34" charset="0"/>
              </a:rPr>
              <a:t> 2</a:t>
            </a:r>
            <a:endParaRPr lang="cs-CZ" sz="1400" dirty="0">
              <a:latin typeface="Franklin Gothic Medium" panose="020B0603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89300" y="2907098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Holandsko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3376" y="1088792"/>
            <a:ext cx="1376413" cy="5678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 err="1">
                <a:latin typeface="Franklin Gothic Medium" panose="020B0603020102020204" pitchFamily="34" charset="0"/>
              </a:rPr>
              <a:t>Shareholder</a:t>
            </a:r>
            <a:r>
              <a:rPr lang="sk-SK" sz="1400" dirty="0">
                <a:latin typeface="Franklin Gothic Medium" panose="020B0603020102020204" pitchFamily="34" charset="0"/>
              </a:rPr>
              <a:t> 1</a:t>
            </a:r>
            <a:endParaRPr lang="cs-CZ" sz="1400" dirty="0">
              <a:latin typeface="Franklin Gothic Medium" panose="020B0603020102020204" pitchFamily="34" charset="0"/>
            </a:endParaRPr>
          </a:p>
        </p:txBody>
      </p:sp>
      <p:cxnSp>
        <p:nvCxnSpPr>
          <p:cNvPr id="52" name="Straight Connector 51"/>
          <p:cNvCxnSpPr>
            <a:cxnSpLocks/>
            <a:endCxn id="73" idx="0"/>
          </p:cNvCxnSpPr>
          <p:nvPr/>
        </p:nvCxnSpPr>
        <p:spPr>
          <a:xfrm flipH="1">
            <a:off x="4734072" y="1640279"/>
            <a:ext cx="1543728" cy="11921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  <a:stCxn id="43" idx="2"/>
            <a:endCxn id="73" idx="0"/>
          </p:cNvCxnSpPr>
          <p:nvPr/>
        </p:nvCxnSpPr>
        <p:spPr>
          <a:xfrm>
            <a:off x="3041583" y="1656682"/>
            <a:ext cx="1692489" cy="117577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963812" y="3554937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045865" y="2832453"/>
            <a:ext cx="1376413" cy="5678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HoldCo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045925" y="3870033"/>
            <a:ext cx="1376413" cy="567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OpCo</a:t>
            </a:r>
            <a:r>
              <a:rPr lang="sk-SK" sz="1500" dirty="0">
                <a:latin typeface="Franklin Gothic Medium" panose="020B0603020102020204" pitchFamily="34" charset="0"/>
              </a:rPr>
              <a:t> 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>
            <a:cxnSpLocks/>
            <a:stCxn id="73" idx="2"/>
          </p:cNvCxnSpPr>
          <p:nvPr/>
        </p:nvCxnSpPr>
        <p:spPr>
          <a:xfrm>
            <a:off x="4734072" y="3400343"/>
            <a:ext cx="0" cy="45946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690127" y="3593728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100%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0" name="TextBox 35">
            <a:extLst>
              <a:ext uri="{FF2B5EF4-FFF2-40B4-BE49-F238E27FC236}">
                <a16:creationId xmlns:a16="http://schemas.microsoft.com/office/drawing/2014/main" xmlns="" id="{10D3B6D4-417E-481B-99AF-089E1C6BA8F4}"/>
              </a:ext>
            </a:extLst>
          </p:cNvPr>
          <p:cNvSpPr txBox="1"/>
          <p:nvPr/>
        </p:nvSpPr>
        <p:spPr>
          <a:xfrm>
            <a:off x="7968413" y="3809172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Slovensko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xmlns="" id="{1D510F2A-8440-48F4-98AF-1AC9D6EEDBBB}"/>
              </a:ext>
            </a:extLst>
          </p:cNvPr>
          <p:cNvSpPr txBox="1"/>
          <p:nvPr/>
        </p:nvSpPr>
        <p:spPr>
          <a:xfrm>
            <a:off x="5488328" y="2280653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Nemecko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xmlns="" id="{888C1AD9-1CBE-4A01-8A30-1AABB4F8340F}"/>
              </a:ext>
            </a:extLst>
          </p:cNvPr>
          <p:cNvSpPr txBox="1"/>
          <p:nvPr/>
        </p:nvSpPr>
        <p:spPr>
          <a:xfrm>
            <a:off x="2929335" y="2244567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Francúzsko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xmlns="" id="{D3259CDB-4DF1-47C1-87BA-351D14C0537C}"/>
              </a:ext>
            </a:extLst>
          </p:cNvPr>
          <p:cNvSpPr txBox="1">
            <a:spLocks/>
          </p:cNvSpPr>
          <p:nvPr/>
        </p:nvSpPr>
        <p:spPr>
          <a:xfrm>
            <a:off x="202204" y="234217"/>
            <a:ext cx="3633219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Právna istota </a:t>
            </a:r>
            <a:br>
              <a:rPr lang="sk-SK" sz="2600" cap="small" dirty="0">
                <a:latin typeface="Franklin Gothic Medium" panose="020B0603020102020204" pitchFamily="34" charset="0"/>
              </a:rPr>
            </a:b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VS </a:t>
            </a:r>
            <a:b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2600" cap="small" dirty="0">
                <a:latin typeface="Franklin Gothic Medium" panose="020B0603020102020204" pitchFamily="34" charset="0"/>
              </a:rPr>
              <a:t>Spravodlivosť</a:t>
            </a:r>
          </a:p>
        </p:txBody>
      </p:sp>
    </p:spTree>
    <p:extLst>
      <p:ext uri="{BB962C8B-B14F-4D97-AF65-F5344CB8AC3E}">
        <p14:creationId xmlns:p14="http://schemas.microsoft.com/office/powerpoint/2010/main" val="17481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209299" y="228047"/>
            <a:ext cx="2294187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EÚ </a:t>
            </a: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slobody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47057" y="2796428"/>
            <a:ext cx="7522029" cy="91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05444" y="2424232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EU country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05444" y="3565509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Cyprus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05444" y="4681835"/>
            <a:ext cx="1116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napr.: Nemecko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963812" y="3841543"/>
            <a:ext cx="75220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878160" y="3112112"/>
            <a:ext cx="1376413" cy="5678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HoldCo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76" name="Straight Connector 75"/>
          <p:cNvCxnSpPr>
            <a:cxnSpLocks/>
            <a:endCxn id="73" idx="0"/>
          </p:cNvCxnSpPr>
          <p:nvPr/>
        </p:nvCxnSpPr>
        <p:spPr>
          <a:xfrm flipH="1">
            <a:off x="4566367" y="1697637"/>
            <a:ext cx="1777836" cy="141447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878160" y="4264369"/>
            <a:ext cx="1376413" cy="5678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TargetCo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cxnSp>
        <p:nvCxnSpPr>
          <p:cNvPr id="109" name="Straight Connector 108"/>
          <p:cNvCxnSpPr>
            <a:cxnSpLocks/>
            <a:stCxn id="73" idx="2"/>
            <a:endCxn id="108" idx="0"/>
          </p:cNvCxnSpPr>
          <p:nvPr/>
        </p:nvCxnSpPr>
        <p:spPr>
          <a:xfrm>
            <a:off x="4566367" y="3680002"/>
            <a:ext cx="0" cy="5843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708071" y="3938886"/>
            <a:ext cx="15785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15 </a:t>
            </a:r>
            <a:r>
              <a:rPr lang="en-AU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%</a:t>
            </a:r>
            <a:endParaRPr lang="cs-CZ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7805" y="396308"/>
            <a:ext cx="633041" cy="597041"/>
          </a:xfrm>
          <a:prstGeom prst="rect">
            <a:avLst/>
          </a:prstGeom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2292" y="1503061"/>
            <a:ext cx="617220" cy="617307"/>
          </a:xfrm>
          <a:prstGeom prst="rect">
            <a:avLst/>
          </a:prstGeom>
        </p:spPr>
      </p:pic>
      <p:pic>
        <p:nvPicPr>
          <p:cNvPr id="41" name="Obrázok 40">
            <a:extLst>
              <a:ext uri="{FF2B5EF4-FFF2-40B4-BE49-F238E27FC236}">
                <a16:creationId xmlns:a16="http://schemas.microsoft.com/office/drawing/2014/main" xmlns="" id="{F84A496D-91A0-466D-982B-EE0D9D22C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26983" y="730226"/>
            <a:ext cx="617220" cy="617307"/>
          </a:xfrm>
          <a:prstGeom prst="rect">
            <a:avLst/>
          </a:prstGeom>
        </p:spPr>
      </p:pic>
      <p:pic>
        <p:nvPicPr>
          <p:cNvPr id="42" name="Obrázok 41">
            <a:extLst>
              <a:ext uri="{FF2B5EF4-FFF2-40B4-BE49-F238E27FC236}">
                <a16:creationId xmlns:a16="http://schemas.microsoft.com/office/drawing/2014/main" xmlns="" id="{9D7FCA6B-4D7D-4DA7-AFB4-1B7EEF196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304" y="396308"/>
            <a:ext cx="617220" cy="617307"/>
          </a:xfrm>
          <a:prstGeom prst="rect">
            <a:avLst/>
          </a:prstGeom>
        </p:spPr>
      </p:pic>
      <p:pic>
        <p:nvPicPr>
          <p:cNvPr id="44" name="Obrázok 43">
            <a:extLst>
              <a:ext uri="{FF2B5EF4-FFF2-40B4-BE49-F238E27FC236}">
                <a16:creationId xmlns:a16="http://schemas.microsoft.com/office/drawing/2014/main" xmlns="" id="{9A0B5BDB-5F73-4F2B-8BB3-FDE55995F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946" y="731803"/>
            <a:ext cx="617220" cy="617307"/>
          </a:xfrm>
          <a:prstGeom prst="rect">
            <a:avLst/>
          </a:prstGeom>
        </p:spPr>
      </p:pic>
      <p:pic>
        <p:nvPicPr>
          <p:cNvPr id="48" name="Obrázok 47">
            <a:extLst>
              <a:ext uri="{FF2B5EF4-FFF2-40B4-BE49-F238E27FC236}">
                <a16:creationId xmlns:a16="http://schemas.microsoft.com/office/drawing/2014/main" xmlns="" id="{AB36FF14-8E66-42DB-A184-8FB26AFA5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7836" y="1444307"/>
            <a:ext cx="617220" cy="617307"/>
          </a:xfrm>
          <a:prstGeom prst="rect">
            <a:avLst/>
          </a:prstGeom>
        </p:spPr>
      </p:pic>
      <p:cxnSp>
        <p:nvCxnSpPr>
          <p:cNvPr id="54" name="Straight Connector 75">
            <a:extLst>
              <a:ext uri="{FF2B5EF4-FFF2-40B4-BE49-F238E27FC236}">
                <a16:creationId xmlns:a16="http://schemas.microsoft.com/office/drawing/2014/main" xmlns="" id="{502D38AE-63E9-428E-B7AF-6A897CBBD492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4566367" y="1217793"/>
            <a:ext cx="884864" cy="18943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5">
            <a:extLst>
              <a:ext uri="{FF2B5EF4-FFF2-40B4-BE49-F238E27FC236}">
                <a16:creationId xmlns:a16="http://schemas.microsoft.com/office/drawing/2014/main" xmlns="" id="{BB44241A-7E43-48EB-9EEB-5DC0B40A169E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4566367" y="1217793"/>
            <a:ext cx="0" cy="18943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5">
            <a:extLst>
              <a:ext uri="{FF2B5EF4-FFF2-40B4-BE49-F238E27FC236}">
                <a16:creationId xmlns:a16="http://schemas.microsoft.com/office/drawing/2014/main" xmlns="" id="{AB5A0F50-B605-40DA-88A2-BD938FF8D58A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3699803" y="1217793"/>
            <a:ext cx="866564" cy="18943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75">
            <a:extLst>
              <a:ext uri="{FF2B5EF4-FFF2-40B4-BE49-F238E27FC236}">
                <a16:creationId xmlns:a16="http://schemas.microsoft.com/office/drawing/2014/main" xmlns="" id="{EBAB732D-1D77-4066-B096-E1EB74D64936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2785403" y="1630922"/>
            <a:ext cx="1780964" cy="148119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2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52084724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99331" y="2008394"/>
            <a:ext cx="8222106" cy="563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k-SK" alt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DANE V SLOVENSKEJ REPUBLIKE</a:t>
            </a:r>
            <a:endParaRPr lang="en-US" altLang="en-US" sz="400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pPr algn="ctr">
              <a:spcBef>
                <a:spcPts val="0"/>
              </a:spcBef>
            </a:pPr>
            <a:endParaRPr lang="en-AU" sz="40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81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209300" y="228047"/>
            <a:ext cx="86680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E</a:t>
            </a:r>
            <a:r>
              <a:rPr lang="sk-SK" sz="2600" cap="small" dirty="0">
                <a:latin typeface="Franklin Gothic Medium" panose="020B0603020102020204" pitchFamily="34" charset="0"/>
              </a:rPr>
              <a:t>konomická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podstata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D83C3AA3-CA21-4F50-87F2-F5B72F2F91A5}"/>
              </a:ext>
            </a:extLst>
          </p:cNvPr>
          <p:cNvSpPr/>
          <p:nvPr/>
        </p:nvSpPr>
        <p:spPr>
          <a:xfrm>
            <a:off x="1045999" y="1309770"/>
            <a:ext cx="2483397" cy="12135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FO 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0C26E2E9-5ADD-4B33-8258-5FF5E972BD63}"/>
              </a:ext>
            </a:extLst>
          </p:cNvPr>
          <p:cNvSpPr/>
          <p:nvPr/>
        </p:nvSpPr>
        <p:spPr>
          <a:xfrm>
            <a:off x="5934245" y="1280924"/>
            <a:ext cx="2483397" cy="12135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Kupujúci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1F6B692-50FC-4AB0-B13F-A8A93B6BFAFB}"/>
              </a:ext>
            </a:extLst>
          </p:cNvPr>
          <p:cNvSpPr/>
          <p:nvPr/>
        </p:nvSpPr>
        <p:spPr>
          <a:xfrm>
            <a:off x="985084" y="3653645"/>
            <a:ext cx="2483397" cy="1213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Offshore</a:t>
            </a: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E1AF98-A912-4958-96D3-BDBD30AB1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96" y="1473383"/>
            <a:ext cx="1434369" cy="143436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4F96F3C-5419-41A2-A51A-EC72ACC45FD7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529396" y="1887679"/>
            <a:ext cx="2404849" cy="2138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4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209300" y="228047"/>
            <a:ext cx="86680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E</a:t>
            </a:r>
            <a:r>
              <a:rPr lang="sk-SK" sz="2800" cap="small" dirty="0">
                <a:latin typeface="Franklin Gothic Medium" panose="020B0603020102020204" pitchFamily="34" charset="0"/>
              </a:rPr>
              <a:t>konomická</a:t>
            </a:r>
            <a:r>
              <a:rPr lang="sk-SK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podstata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D83C3AA3-CA21-4F50-87F2-F5B72F2F91A5}"/>
              </a:ext>
            </a:extLst>
          </p:cNvPr>
          <p:cNvSpPr/>
          <p:nvPr/>
        </p:nvSpPr>
        <p:spPr>
          <a:xfrm>
            <a:off x="985083" y="1211147"/>
            <a:ext cx="2483397" cy="12135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FO 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0C26E2E9-5ADD-4B33-8258-5FF5E972BD63}"/>
              </a:ext>
            </a:extLst>
          </p:cNvPr>
          <p:cNvSpPr/>
          <p:nvPr/>
        </p:nvSpPr>
        <p:spPr>
          <a:xfrm>
            <a:off x="6180312" y="3653644"/>
            <a:ext cx="2483397" cy="12135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Kupujúci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21F6B692-50FC-4AB0-B13F-A8A93B6BFAFB}"/>
              </a:ext>
            </a:extLst>
          </p:cNvPr>
          <p:cNvSpPr/>
          <p:nvPr/>
        </p:nvSpPr>
        <p:spPr>
          <a:xfrm>
            <a:off x="985084" y="3653645"/>
            <a:ext cx="2483397" cy="12135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Offshore</a:t>
            </a:r>
            <a:r>
              <a:rPr lang="sk-SK" sz="15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E1AF98-A912-4958-96D3-BDBD30AB1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300" y="3130118"/>
            <a:ext cx="1434369" cy="143436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673B39D-7F9D-4B60-B494-77C6182D6C40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>
            <a:off x="2226782" y="2424656"/>
            <a:ext cx="1" cy="122898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FADB132-B5C2-4CB1-BAB7-9CE21D2EAB19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3468481" y="4260399"/>
            <a:ext cx="2711831" cy="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0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36704" y="4640135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EU country 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85908" y="845805"/>
            <a:ext cx="1878846" cy="928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>
                <a:latin typeface="Franklin Gothic Medium" panose="020B0603020102020204" pitchFamily="34" charset="0"/>
              </a:rPr>
              <a:t>Google/UBER/Apple/Facebook</a:t>
            </a:r>
            <a:endParaRPr lang="cs-CZ" sz="1400" dirty="0">
              <a:latin typeface="Franklin Gothic Medium" panose="020B0603020102020204" pitchFamily="34" charset="0"/>
            </a:endParaRPr>
          </a:p>
        </p:txBody>
      </p:sp>
      <p:cxnSp>
        <p:nvCxnSpPr>
          <p:cNvPr id="53" name="Straight Connector 52"/>
          <p:cNvCxnSpPr>
            <a:cxnSpLocks/>
            <a:stCxn id="43" idx="2"/>
            <a:endCxn id="73" idx="0"/>
          </p:cNvCxnSpPr>
          <p:nvPr/>
        </p:nvCxnSpPr>
        <p:spPr>
          <a:xfrm flipH="1">
            <a:off x="5243975" y="1774465"/>
            <a:ext cx="1081356" cy="142342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3481754" y="2915931"/>
            <a:ext cx="48512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334645" y="3197893"/>
            <a:ext cx="1818659" cy="91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MarketingCo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824786" y="3884730"/>
            <a:ext cx="1838923" cy="91728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 err="1">
                <a:latin typeface="Franklin Gothic Medium" panose="020B0603020102020204" pitchFamily="34" charset="0"/>
              </a:rPr>
              <a:t>Purchaser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xmlns="" id="{91C98308-39A2-4D0D-9492-D94015CA99CF}"/>
              </a:ext>
            </a:extLst>
          </p:cNvPr>
          <p:cNvSpPr txBox="1">
            <a:spLocks/>
          </p:cNvSpPr>
          <p:nvPr/>
        </p:nvSpPr>
        <p:spPr>
          <a:xfrm>
            <a:off x="209300" y="228047"/>
            <a:ext cx="177190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D</a:t>
            </a:r>
            <a:r>
              <a:rPr lang="sk-SK" sz="2800" cap="small" dirty="0">
                <a:latin typeface="Franklin Gothic Medium" panose="020B0603020102020204" pitchFamily="34" charset="0"/>
              </a:rPr>
              <a:t>igitálna</a:t>
            </a:r>
            <a:r>
              <a:rPr lang="sk-SK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daň</a:t>
            </a: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/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TextBox 27">
            <a:extLst>
              <a:ext uri="{FF2B5EF4-FFF2-40B4-BE49-F238E27FC236}">
                <a16:creationId xmlns:a16="http://schemas.microsoft.com/office/drawing/2014/main" xmlns="" id="{888C1AD9-1CBE-4A01-8A30-1AABB4F8340F}"/>
              </a:ext>
            </a:extLst>
          </p:cNvPr>
          <p:cNvSpPr txBox="1"/>
          <p:nvPr/>
        </p:nvSpPr>
        <p:spPr>
          <a:xfrm>
            <a:off x="3493603" y="2586138"/>
            <a:ext cx="111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e.g</a:t>
            </a:r>
            <a:r>
              <a:rPr lang="sk-SK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. </a:t>
            </a:r>
            <a:r>
              <a:rPr lang="sk-SK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Ireland</a:t>
            </a:r>
            <a:endParaRPr lang="cs-CZ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xmlns="" id="{515361AF-01A9-4003-B265-0F4E065799B8}"/>
              </a:ext>
            </a:extLst>
          </p:cNvPr>
          <p:cNvCxnSpPr>
            <a:cxnSpLocks/>
            <a:stCxn id="43" idx="2"/>
            <a:endCxn id="108" idx="0"/>
          </p:cNvCxnSpPr>
          <p:nvPr/>
        </p:nvCxnSpPr>
        <p:spPr>
          <a:xfrm>
            <a:off x="6325331" y="1774465"/>
            <a:ext cx="1418917" cy="21102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xmlns="" id="{5A31A10B-6CFA-4B2E-9DFC-DDB4A7482843}"/>
              </a:ext>
            </a:extLst>
          </p:cNvPr>
          <p:cNvSpPr txBox="1"/>
          <p:nvPr/>
        </p:nvSpPr>
        <p:spPr>
          <a:xfrm>
            <a:off x="6682455" y="2076844"/>
            <a:ext cx="1233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>
                <a:latin typeface="Franklin Gothic Book" panose="020B0503020102020204" pitchFamily="34" charset="0"/>
              </a:rPr>
              <a:t>services</a:t>
            </a:r>
            <a:r>
              <a:rPr lang="sk-SK" sz="1200" dirty="0">
                <a:latin typeface="Franklin Gothic Book" panose="020B0503020102020204" pitchFamily="34" charset="0"/>
              </a:rPr>
              <a:t>/</a:t>
            </a:r>
            <a:r>
              <a:rPr lang="sk-SK" sz="1200" dirty="0" err="1">
                <a:latin typeface="Franklin Gothic Book" panose="020B0503020102020204" pitchFamily="34" charset="0"/>
              </a:rPr>
              <a:t>goods</a:t>
            </a:r>
            <a:endParaRPr lang="sk-SK" sz="1200" dirty="0">
              <a:latin typeface="Franklin Gothic Book" panose="020B0503020102020204" pitchFamily="34" charset="0"/>
            </a:endParaRPr>
          </a:p>
        </p:txBody>
      </p:sp>
      <p:cxnSp>
        <p:nvCxnSpPr>
          <p:cNvPr id="42" name="Straight Connector 60">
            <a:extLst>
              <a:ext uri="{FF2B5EF4-FFF2-40B4-BE49-F238E27FC236}">
                <a16:creationId xmlns:a16="http://schemas.microsoft.com/office/drawing/2014/main" xmlns="" id="{0D53BA5E-3EFA-44EB-BBAE-72B161631ECC}"/>
              </a:ext>
            </a:extLst>
          </p:cNvPr>
          <p:cNvCxnSpPr>
            <a:cxnSpLocks/>
          </p:cNvCxnSpPr>
          <p:nvPr/>
        </p:nvCxnSpPr>
        <p:spPr>
          <a:xfrm>
            <a:off x="3481754" y="921434"/>
            <a:ext cx="0" cy="39459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Obrázok 35">
            <a:extLst>
              <a:ext uri="{FF2B5EF4-FFF2-40B4-BE49-F238E27FC236}">
                <a16:creationId xmlns:a16="http://schemas.microsoft.com/office/drawing/2014/main" xmlns="" id="{1BD56567-AD29-4D87-A44C-3C849A3CBC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03" y="2178813"/>
            <a:ext cx="2718061" cy="1431229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74881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6" y="854075"/>
            <a:ext cx="8880198" cy="4098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ssdd6</a:t>
            </a:r>
            <a:endParaRPr lang="sk-SK" sz="2000" b="0" dirty="0"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r>
              <a:rPr lang="en-US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Franklin Gothic Medium" panose="020B0603020102020204" pitchFamily="34" charset="0"/>
              </a:rPr>
            </a:br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765" y="244891"/>
            <a:ext cx="6635119" cy="645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8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Daň z pridanej </a:t>
            </a:r>
            <a:r>
              <a:rPr lang="sk-SK" sz="2600" i="1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HODNOTY</a:t>
            </a:r>
          </a:p>
          <a:p>
            <a:r>
              <a:rPr lang="en-US" sz="2800" b="0" dirty="0">
                <a:latin typeface="Franklin Gothic Medium" panose="020B0603020102020204" pitchFamily="34" charset="0"/>
              </a:rPr>
              <a:t/>
            </a:r>
            <a:br>
              <a:rPr lang="en-US" sz="2800" b="0" dirty="0">
                <a:latin typeface="Franklin Gothic Medium" panose="020B0603020102020204" pitchFamily="34" charset="0"/>
              </a:rPr>
            </a:br>
            <a:endParaRPr lang="sk-SK" sz="2800" b="0" dirty="0">
              <a:latin typeface="Franklin Gothic Medium" panose="020B0603020102020204" pitchFamily="34" charset="0"/>
            </a:endParaRPr>
          </a:p>
          <a:p>
            <a:endParaRPr lang="sk-SK" sz="2800" b="0" dirty="0">
              <a:latin typeface="Franklin Gothic Medium" panose="020B0603020102020204" pitchFamily="34" charset="0"/>
            </a:endParaRPr>
          </a:p>
          <a:p>
            <a:endParaRPr lang="sk-SK" sz="28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8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181532" y="1032972"/>
            <a:ext cx="2085931" cy="1638401"/>
          </a:xfrm>
          <a:prstGeom prst="roundRect">
            <a:avLst>
              <a:gd name="adj" fmla="val 8940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72000" tIns="36000" rIns="72000" bIns="3600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Slovenské osobitosti</a:t>
            </a:r>
            <a:endParaRPr lang="sk-SK" altLang="en-US" sz="1600" b="1" dirty="0">
              <a:solidFill>
                <a:srgbClr val="006595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sk-SK" altLang="en-US" sz="1300" b="1" dirty="0">
              <a:solidFill>
                <a:srgbClr val="006595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- </a:t>
            </a:r>
            <a:r>
              <a:rPr lang="sk-SK" altLang="en-US" sz="1300" i="1" dirty="0">
                <a:latin typeface="Franklin Gothic Medium" panose="020B0603020102020204" pitchFamily="34" charset="0"/>
              </a:rPr>
              <a:t>Vymedzenie zľavnených dodaní</a:t>
            </a:r>
          </a:p>
          <a:p>
            <a:pPr marL="0" indent="0">
              <a:spcBef>
                <a:spcPct val="20000"/>
              </a:spcBef>
            </a:pPr>
            <a:r>
              <a:rPr lang="sk-SK" altLang="en-US" sz="1300" i="1" dirty="0">
                <a:latin typeface="Franklin Gothic Medium" panose="020B0603020102020204" pitchFamily="34" charset="0"/>
              </a:rPr>
              <a:t>- Sadzba dane</a:t>
            </a:r>
          </a:p>
          <a:p>
            <a:pPr marL="0" indent="0">
              <a:spcBef>
                <a:spcPct val="20000"/>
              </a:spcBef>
            </a:pPr>
            <a:r>
              <a:rPr lang="sk-SK" altLang="en-US" sz="1300" i="1" dirty="0">
                <a:latin typeface="Franklin Gothic Medium" panose="020B0603020102020204" pitchFamily="34" charset="0"/>
              </a:rPr>
              <a:t>- Registrácia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12531" y="3426212"/>
            <a:ext cx="2154931" cy="1638401"/>
          </a:xfrm>
          <a:prstGeom prst="roundRect">
            <a:avLst>
              <a:gd name="adj" fmla="val 8940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72000" tIns="36000" rIns="72000" bIns="3600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Smernica EÚ </a:t>
            </a:r>
            <a:r>
              <a:rPr lang="sk-SK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(2006/112/ES)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endParaRPr lang="sk-SK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anose="020B0603020102020204" pitchFamily="34" charset="0"/>
              </a:rPr>
              <a:t>- </a:t>
            </a:r>
            <a:r>
              <a:rPr lang="sk-SK" altLang="en-US" sz="1300" i="1" dirty="0">
                <a:latin typeface="Franklin Gothic Medium" panose="020B0603020102020204" pitchFamily="34" charset="0"/>
              </a:rPr>
              <a:t>Predmet DPH</a:t>
            </a:r>
          </a:p>
          <a:p>
            <a:pPr marL="0" indent="0">
              <a:spcBef>
                <a:spcPct val="20000"/>
              </a:spcBef>
            </a:pPr>
            <a:r>
              <a:rPr lang="sk-SK" altLang="en-US" sz="1300" i="1" dirty="0">
                <a:latin typeface="Franklin Gothic Medium" panose="020B0603020102020204" pitchFamily="34" charset="0"/>
              </a:rPr>
              <a:t>- Pôsobnosť</a:t>
            </a:r>
          </a:p>
          <a:p>
            <a:pPr marL="0" indent="0">
              <a:spcBef>
                <a:spcPct val="20000"/>
              </a:spcBef>
            </a:pPr>
            <a:r>
              <a:rPr lang="sk-SK" altLang="en-US" sz="1300" i="1" dirty="0">
                <a:latin typeface="Franklin Gothic Medium" panose="020B0603020102020204" pitchFamily="34" charset="0"/>
              </a:rPr>
              <a:t>- Miesto plnenia</a:t>
            </a:r>
          </a:p>
          <a:p>
            <a:pPr marL="0" indent="0">
              <a:spcBef>
                <a:spcPct val="20000"/>
              </a:spcBef>
            </a:pPr>
            <a:r>
              <a:rPr lang="sk-SK" altLang="en-US" sz="1300" i="1" dirty="0">
                <a:latin typeface="Franklin Gothic Medium" panose="020B0603020102020204" pitchFamily="34" charset="0"/>
              </a:rPr>
              <a:t>- Základ dane</a:t>
            </a:r>
            <a:endParaRPr lang="en-GB" altLang="en-US" sz="1300" i="1" dirty="0">
              <a:latin typeface="Franklin Gothic Medium" panose="020B0603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6387" y="2599594"/>
            <a:ext cx="778946" cy="83517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23762" y="1894092"/>
            <a:ext cx="874712" cy="2011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0">
            <a:solidFill>
              <a:schemeClr val="bg1"/>
            </a:solidFill>
          </a:ln>
          <a:effectLst/>
        </p:spPr>
      </p:pic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311069" y="1216890"/>
            <a:ext cx="1750766" cy="3275990"/>
          </a:xfrm>
          <a:prstGeom prst="roundRect">
            <a:avLst>
              <a:gd name="adj" fmla="val 5120"/>
            </a:avLst>
          </a:prstGeom>
          <a:solidFill>
            <a:schemeClr val="tx1">
              <a:lumMod val="75000"/>
              <a:lumOff val="25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72000" tIns="36000" rIns="72000" bIns="36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Právna úprava DPH na Slovensku </a:t>
            </a:r>
            <a:br>
              <a:rPr lang="sk-SK" altLang="en-US" sz="1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sk-SK" altLang="en-US" sz="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(zákon č. 222/2004 </a:t>
            </a:r>
            <a:r>
              <a:rPr lang="sk-SK" altLang="en-US" sz="800" b="1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Z.z</a:t>
            </a:r>
            <a:r>
              <a:rPr lang="sk-SK" altLang="en-US" sz="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.) </a:t>
            </a:r>
            <a:endParaRPr lang="en-GB" altLang="en-US" sz="800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0" indent="0">
              <a:spcBef>
                <a:spcPct val="20000"/>
              </a:spcBef>
            </a:pPr>
            <a:endParaRPr lang="en-GB" altLang="en-US" sz="1600" dirty="0">
              <a:latin typeface="Franklin Gothic Medium" panose="020B0603020102020204" pitchFamily="34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717786" y="1444699"/>
            <a:ext cx="3295476" cy="2775752"/>
          </a:xfrm>
          <a:prstGeom prst="roundRect">
            <a:avLst>
              <a:gd name="adj" fmla="val 5120"/>
            </a:avLst>
          </a:prstGeom>
          <a:solidFill>
            <a:schemeClr val="bg1">
              <a:lumMod val="65000"/>
              <a:alpha val="90000"/>
            </a:schemeClr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lIns="72000" tIns="36000" rIns="72000" bIns="36000" anchor="ctr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20% sadzba dane</a:t>
            </a: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10% sadzba dane na niektoré knihy, potraviny, zdravotnícke a farmaceutické potreby</a:t>
            </a: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Registrácia povinná je od obratu 49 790 EUR</a:t>
            </a: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Registrácia dobrovoľná je možná, ak vykonáva ekonomickú činnosť</a:t>
            </a: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Zábezpeka na daň (opatrenie proti únikom)</a:t>
            </a: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Kontrolný výkaz</a:t>
            </a: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Zdaňovacie obdobie mesačné a štvrťročné</a:t>
            </a:r>
          </a:p>
          <a:p>
            <a:pPr marL="285750" indent="-285750" algn="ctr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sk-SK" altLang="en-US" sz="1100" i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Daňová skupina</a:t>
            </a:r>
            <a:endParaRPr lang="en-GB" altLang="en-US" sz="1100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0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56916256"/>
              </p:ext>
            </p:extLst>
          </p:nvPr>
        </p:nvGraphicFramePr>
        <p:xfrm>
          <a:off x="344053" y="1135753"/>
          <a:ext cx="8594383" cy="3686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itle 3">
            <a:extLst>
              <a:ext uri="{FF2B5EF4-FFF2-40B4-BE49-F238E27FC236}">
                <a16:creationId xmlns:a16="http://schemas.microsoft.com/office/drawing/2014/main" xmlns="" id="{A3255E5A-3048-4A6D-B162-30F07335B658}"/>
              </a:ext>
            </a:extLst>
          </p:cNvPr>
          <p:cNvSpPr txBox="1">
            <a:spLocks/>
          </p:cNvSpPr>
          <p:nvPr/>
        </p:nvSpPr>
        <p:spPr>
          <a:xfrm>
            <a:off x="76765" y="244891"/>
            <a:ext cx="6635119" cy="645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8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Spotrebné </a:t>
            </a: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DANE</a:t>
            </a:r>
            <a:endParaRPr lang="sk-SK" sz="26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r>
              <a:rPr lang="en-US" sz="2800" b="0" dirty="0">
                <a:latin typeface="Franklin Gothic Medium" panose="020B0603020102020204" pitchFamily="34" charset="0"/>
              </a:rPr>
              <a:t/>
            </a:r>
            <a:br>
              <a:rPr lang="en-US" sz="2800" b="0" dirty="0">
                <a:latin typeface="Franklin Gothic Medium" panose="020B0603020102020204" pitchFamily="34" charset="0"/>
              </a:rPr>
            </a:br>
            <a:endParaRPr lang="sk-SK" sz="2800" b="0" dirty="0">
              <a:latin typeface="Franklin Gothic Medium" panose="020B0603020102020204" pitchFamily="34" charset="0"/>
            </a:endParaRPr>
          </a:p>
          <a:p>
            <a:endParaRPr lang="sk-SK" sz="2800" b="0" dirty="0">
              <a:latin typeface="Franklin Gothic Medium" panose="020B0603020102020204" pitchFamily="34" charset="0"/>
            </a:endParaRPr>
          </a:p>
          <a:p>
            <a:endParaRPr lang="sk-SK" sz="28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8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1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99331" y="2008394"/>
            <a:ext cx="8222106" cy="563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k-SK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rPr>
              <a:t>„</a:t>
            </a:r>
            <a:r>
              <a:rPr lang="sk-SK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rPr>
              <a:t>Spotrebné dane sú harmonizované smernicou </a:t>
            </a:r>
            <a:r>
              <a:rPr lang="sk-SK" sz="3200" i="1" dirty="0">
                <a:solidFill>
                  <a:srgbClr val="F4C031"/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rPr>
              <a:t>2008/118/ES </a:t>
            </a:r>
            <a:r>
              <a:rPr lang="sk-SK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rPr>
              <a:t>o všeobecnom systéme spotrebných daní</a:t>
            </a:r>
            <a:r>
              <a:rPr lang="sk-SK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.</a:t>
            </a:r>
            <a:r>
              <a:rPr lang="sk-SK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ea typeface="Helvetica" charset="0"/>
                <a:cs typeface="Helvetica" charset="0"/>
              </a:rPr>
              <a:t>“</a:t>
            </a:r>
            <a:endParaRPr lang="en-AU" sz="3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1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3376" y="3884730"/>
            <a:ext cx="5016253" cy="12587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72196036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027470" y="4692903"/>
            <a:ext cx="1116530" cy="461665"/>
          </a:xfrm>
          <a:prstGeom prst="rect">
            <a:avLst/>
          </a:prstGeom>
          <a:noFill/>
          <a:ln>
            <a:solidFill>
              <a:srgbClr val="F4C031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sk-SK" dirty="0"/>
              <a:t>Vytvára zákony</a:t>
            </a:r>
            <a:endParaRPr lang="cs-CZ" dirty="0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 flipV="1">
            <a:off x="3481754" y="2894428"/>
            <a:ext cx="3188404" cy="2150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346784" y="1093615"/>
            <a:ext cx="1818659" cy="9172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latin typeface="Franklin Gothic Medium" panose="020B0603020102020204" pitchFamily="34" charset="0"/>
              </a:rPr>
              <a:t>Samospráva</a:t>
            </a:r>
            <a:endParaRPr lang="cs-CZ" sz="15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63697" y="3722854"/>
            <a:ext cx="1838923" cy="917281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500" dirty="0">
                <a:latin typeface="Franklin Gothic Medium" panose="020B0603020102020204" pitchFamily="34" charset="0"/>
              </a:rPr>
              <a:t>Štát</a:t>
            </a:r>
            <a:endParaRPr lang="cs-CZ" sz="1500" dirty="0">
              <a:latin typeface="Franklin Gothic Medium" panose="020B06030201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xmlns="" id="{91C98308-39A2-4D0D-9492-D94015CA99CF}"/>
              </a:ext>
            </a:extLst>
          </p:cNvPr>
          <p:cNvSpPr txBox="1">
            <a:spLocks/>
          </p:cNvSpPr>
          <p:nvPr/>
        </p:nvSpPr>
        <p:spPr>
          <a:xfrm>
            <a:off x="209300" y="228047"/>
            <a:ext cx="2923760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Daň z </a:t>
            </a:r>
            <a:r>
              <a:rPr lang="sk-SK" sz="27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NEHNUTEĽNOSTI</a:t>
            </a:r>
            <a:endParaRPr lang="sk-SK" sz="27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r>
              <a:rPr lang="en-US" sz="2700" b="0" dirty="0">
                <a:latin typeface="Franklin Gothic Medium" panose="020B0603020102020204" pitchFamily="34" charset="0"/>
              </a:rPr>
              <a:t/>
            </a:r>
            <a:br>
              <a:rPr lang="en-US" sz="2700" b="0" dirty="0">
                <a:latin typeface="Franklin Gothic Medium" panose="020B0603020102020204" pitchFamily="34" charset="0"/>
              </a:rPr>
            </a:br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7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/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2" name="Straight Connector 60">
            <a:extLst>
              <a:ext uri="{FF2B5EF4-FFF2-40B4-BE49-F238E27FC236}">
                <a16:creationId xmlns:a16="http://schemas.microsoft.com/office/drawing/2014/main" xmlns="" id="{0D53BA5E-3EFA-44EB-BBAE-72B161631ECC}"/>
              </a:ext>
            </a:extLst>
          </p:cNvPr>
          <p:cNvCxnSpPr>
            <a:cxnSpLocks/>
          </p:cNvCxnSpPr>
          <p:nvPr/>
        </p:nvCxnSpPr>
        <p:spPr>
          <a:xfrm>
            <a:off x="3481754" y="921434"/>
            <a:ext cx="0" cy="39459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6">
            <a:extLst>
              <a:ext uri="{FF2B5EF4-FFF2-40B4-BE49-F238E27FC236}">
                <a16:creationId xmlns:a16="http://schemas.microsoft.com/office/drawing/2014/main" xmlns="" id="{8D985756-8596-4214-9493-0060D75044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5" y="1862053"/>
            <a:ext cx="2202040" cy="239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2774230" y="2523754"/>
            <a:ext cx="1878846" cy="928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404040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/>
          <a:p>
            <a:pPr algn="ctr">
              <a:spcBef>
                <a:spcPct val="20000"/>
              </a:spcBef>
            </a:pPr>
            <a:r>
              <a:rPr lang="sk-SK" sz="1400" dirty="0">
                <a:latin typeface="Franklin Gothic Medium" panose="020B0603020102020204" pitchFamily="34" charset="0"/>
              </a:rPr>
              <a:t>Majiteľ</a:t>
            </a:r>
            <a:endParaRPr lang="cs-CZ" sz="1400" dirty="0">
              <a:latin typeface="Franklin Gothic Medium" panose="020B0603020102020204" pitchFamily="34" charset="0"/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986A3DA2-0C4F-440E-9FC6-E4327F220646}"/>
              </a:ext>
            </a:extLst>
          </p:cNvPr>
          <p:cNvSpPr txBox="1"/>
          <p:nvPr/>
        </p:nvSpPr>
        <p:spPr>
          <a:xfrm>
            <a:off x="3746917" y="758359"/>
            <a:ext cx="1725497" cy="1754326"/>
          </a:xfrm>
          <a:prstGeom prst="rect">
            <a:avLst/>
          </a:prstGeom>
          <a:noFill/>
          <a:ln>
            <a:solidFill>
              <a:srgbClr val="F4C03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sk-SK" altLang="en-US" sz="1200" dirty="0">
                <a:latin typeface="Franklin Gothic Book" panose="020B0503020102020204" pitchFamily="34" charset="0"/>
              </a:rPr>
              <a:t>Mám vilu, koľko platím daň zo stavby, ak táto vila má 3 poschodia, má 200m² zastavanej plochy, je postavená pri bratislavskom hrade a jej trhová hodnota je</a:t>
            </a:r>
            <a:r>
              <a:rPr lang="sk-SK" altLang="en-US" sz="1200" b="1" dirty="0">
                <a:latin typeface="Franklin Gothic Book" panose="020B0503020102020204" pitchFamily="34" charset="0"/>
              </a:rPr>
              <a:t> 2 000 000 EUR?</a:t>
            </a:r>
          </a:p>
          <a:p>
            <a:endParaRPr lang="sk-SK" sz="1200" dirty="0">
              <a:latin typeface="Franklin Gothic Book" panose="020B0503020102020204" pitchFamily="34" charset="0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xmlns="" id="{F03EE62C-25E3-4F45-9054-64A2026789A8}"/>
              </a:ext>
            </a:extLst>
          </p:cNvPr>
          <p:cNvSpPr txBox="1"/>
          <p:nvPr/>
        </p:nvSpPr>
        <p:spPr>
          <a:xfrm>
            <a:off x="7606396" y="380117"/>
            <a:ext cx="1406975" cy="646331"/>
          </a:xfrm>
          <a:prstGeom prst="rect">
            <a:avLst/>
          </a:prstGeom>
          <a:noFill/>
          <a:ln>
            <a:solidFill>
              <a:srgbClr val="F4C031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latin typeface="Franklin Gothic Book" panose="020B0503020102020204" pitchFamily="34" charset="0"/>
              </a:defRPr>
            </a:lvl1pPr>
          </a:lstStyle>
          <a:p>
            <a:r>
              <a:rPr lang="sk-SK" dirty="0"/>
              <a:t>Upravuje sadzbu dane a je správcom dane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582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640008" y="1466106"/>
            <a:ext cx="8222106" cy="563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defRPr/>
            </a:pPr>
            <a:r>
              <a:rPr lang="sk-SK" altLang="en-US" sz="3200" dirty="0">
                <a:solidFill>
                  <a:srgbClr val="F4C031"/>
                </a:solidFill>
                <a:latin typeface="Franklin Gothic Book" panose="020B0503020102020204" pitchFamily="34" charset="0"/>
              </a:rPr>
              <a:t>164 EUR/ročne</a:t>
            </a:r>
          </a:p>
          <a:p>
            <a:pPr algn="ctr">
              <a:defRPr/>
            </a:pPr>
            <a:r>
              <a:rPr lang="sk-SK" altLang="en-US" sz="2000" dirty="0">
                <a:latin typeface="Franklin Gothic Book" panose="020B0503020102020204" pitchFamily="34" charset="0"/>
              </a:rPr>
              <a:t/>
            </a:r>
            <a:br>
              <a:rPr lang="sk-SK" altLang="en-US" sz="2000" dirty="0">
                <a:latin typeface="Franklin Gothic Book" panose="020B0503020102020204" pitchFamily="34" charset="0"/>
              </a:rPr>
            </a:br>
            <a:r>
              <a:rPr lang="sk-SK" altLang="en-US" sz="2500" i="1" dirty="0">
                <a:latin typeface="Franklin Gothic Book" panose="020B0503020102020204" pitchFamily="34" charset="0"/>
              </a:rPr>
              <a:t>Je to spravodlivé? </a:t>
            </a:r>
          </a:p>
          <a:p>
            <a:pPr algn="ctr">
              <a:defRPr/>
            </a:pPr>
            <a:r>
              <a:rPr lang="sk-SK" altLang="en-US" sz="2500" i="1" dirty="0">
                <a:latin typeface="Franklin Gothic Book" panose="020B0503020102020204" pitchFamily="34" charset="0"/>
              </a:rPr>
              <a:t>Je priestor zaviesť progresiu zdanenia pri majetkových daniach? Je to spravodlivejšie ako progresia zdanenia príjmov z aktívnej činnosti?</a:t>
            </a:r>
          </a:p>
        </p:txBody>
      </p:sp>
    </p:spTree>
    <p:extLst>
      <p:ext uri="{BB962C8B-B14F-4D97-AF65-F5344CB8AC3E}">
        <p14:creationId xmlns:p14="http://schemas.microsoft.com/office/powerpoint/2010/main" val="3688242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62622077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7" y="244891"/>
            <a:ext cx="3373400" cy="883091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Odvod vybraných </a:t>
            </a:r>
            <a:r>
              <a:rPr lang="sk-SK" sz="27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FINANČNÝCH INŠTITÚCII</a:t>
            </a:r>
            <a:endParaRPr lang="sk-SK" sz="27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r>
              <a:rPr lang="en-US" sz="2700" b="0" dirty="0">
                <a:latin typeface="Franklin Gothic Medium" panose="020B0603020102020204" pitchFamily="34" charset="0"/>
              </a:rPr>
              <a:t/>
            </a:r>
            <a:br>
              <a:rPr lang="en-US" sz="2700" b="0" dirty="0">
                <a:latin typeface="Franklin Gothic Medium" panose="020B0603020102020204" pitchFamily="34" charset="0"/>
              </a:rPr>
            </a:br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7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/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5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12583718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7" y="244891"/>
            <a:ext cx="3373400" cy="883091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Odvod podnikania v </a:t>
            </a:r>
            <a:r>
              <a:rPr lang="sk-SK" sz="27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REGULOVANÝCH ODVETVIACH</a:t>
            </a:r>
            <a:endParaRPr lang="sk-SK" sz="27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r>
              <a:rPr lang="en-US" sz="2700" b="0" dirty="0">
                <a:latin typeface="Franklin Gothic Medium" panose="020B0603020102020204" pitchFamily="34" charset="0"/>
              </a:rPr>
              <a:t/>
            </a:r>
            <a:br>
              <a:rPr lang="en-US" sz="2700" b="0" dirty="0">
                <a:latin typeface="Franklin Gothic Medium" panose="020B0603020102020204" pitchFamily="34" charset="0"/>
              </a:rPr>
            </a:br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7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/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499331" y="2008394"/>
            <a:ext cx="8222106" cy="563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„</a:t>
            </a:r>
            <a:r>
              <a:rPr lang="sk-SK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Taxes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 are </a:t>
            </a:r>
            <a:r>
              <a:rPr lang="sk-SK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the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 </a:t>
            </a:r>
            <a:r>
              <a:rPr lang="sk-SK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price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 </a:t>
            </a:r>
            <a:r>
              <a:rPr lang="sk-SK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we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 </a:t>
            </a:r>
            <a:r>
              <a:rPr lang="sk-SK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pay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 </a:t>
            </a:r>
            <a:r>
              <a:rPr lang="sk-SK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for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 a </a:t>
            </a:r>
            <a:r>
              <a:rPr lang="sk-SK" altLang="en-US" sz="32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civilized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 society“</a:t>
            </a:r>
            <a:b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(</a:t>
            </a:r>
            <a:r>
              <a:rPr lang="sk-SK" altLang="en-US" sz="3200" i="1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Oliver </a:t>
            </a:r>
            <a:r>
              <a:rPr lang="sk-SK" altLang="en-US" sz="3200" i="1" dirty="0" err="1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Wendell</a:t>
            </a:r>
            <a:r>
              <a:rPr lang="sk-SK" altLang="en-US" sz="3200" i="1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 Holmes, Jr.</a:t>
            </a:r>
            <a:r>
              <a:rPr lang="sk-SK" altLang="en-US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)</a:t>
            </a:r>
            <a:endParaRPr lang="en-US" altLang="en-US" sz="3200" i="1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pPr algn="ctr">
              <a:spcBef>
                <a:spcPts val="0"/>
              </a:spcBef>
            </a:pPr>
            <a:endParaRPr lang="en-AU" sz="32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72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94354422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7" y="244891"/>
            <a:ext cx="3373400" cy="883091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700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Medium" panose="020B0603020102020204" pitchFamily="34" charset="0"/>
              </a:rPr>
              <a:t>Daň  </a:t>
            </a:r>
            <a:r>
              <a:rPr lang="sk-SK" sz="27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Z POISTENIA</a:t>
            </a:r>
          </a:p>
          <a:p>
            <a:pPr>
              <a:spcBef>
                <a:spcPts val="0"/>
              </a:spcBef>
            </a:pPr>
            <a:r>
              <a:rPr lang="sk-SK" sz="27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2019</a:t>
            </a:r>
            <a:endParaRPr lang="sk-SK" sz="27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r>
              <a:rPr lang="en-US" sz="2700" b="0" dirty="0">
                <a:latin typeface="Franklin Gothic Medium" panose="020B0603020102020204" pitchFamily="34" charset="0"/>
              </a:rPr>
              <a:t/>
            </a:r>
            <a:br>
              <a:rPr lang="en-US" sz="2700" b="0" dirty="0">
                <a:latin typeface="Franklin Gothic Medium" panose="020B0603020102020204" pitchFamily="34" charset="0"/>
              </a:rPr>
            </a:br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</a:endParaRPr>
          </a:p>
          <a:p>
            <a:endParaRPr lang="sk-SK" sz="27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7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  <a:p>
            <a:pPr>
              <a:spcBef>
                <a:spcPts val="0"/>
              </a:spcBef>
            </a:pPr>
            <a: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  <a:t/>
            </a:r>
            <a:br>
              <a:rPr lang="sk-SK" sz="2700" dirty="0">
                <a:solidFill>
                  <a:srgbClr val="F4C031"/>
                </a:solidFill>
                <a:latin typeface="Franklin Gothic Medium" panose="020B0603020102020204" pitchFamily="34" charset="0"/>
              </a:rPr>
            </a:br>
            <a:endParaRPr lang="sk-SK" sz="2700" dirty="0">
              <a:solidFill>
                <a:srgbClr val="F4C03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55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55312279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3968509" y="1380424"/>
            <a:ext cx="4908330" cy="2549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k-SK" sz="1200" b="1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CARPATHIAN </a:t>
            </a:r>
            <a:r>
              <a:rPr lang="sk-SK" sz="1200" b="1" dirty="0" err="1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Advisory</a:t>
            </a:r>
            <a:r>
              <a:rPr lang="sk-SK" sz="1200" b="1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 </a:t>
            </a:r>
            <a:r>
              <a:rPr lang="sk-SK" sz="1200" b="1" dirty="0" err="1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Group</a:t>
            </a:r>
            <a:r>
              <a:rPr lang="sk-SK" sz="1200" b="1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, s.r.o.</a:t>
            </a:r>
            <a:endParaRPr lang="en-US" sz="1200" b="1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sídlo: Jasovská 17, 851 07 Bratislava, Slovenská republika</a:t>
            </a:r>
            <a:endParaRPr lang="en-US" sz="120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kancelária: Ružinovská 42, 821 03 Bratislava, Slovenská republika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IČO: 44 138 148, registrácia: Obchodný register Okresného súdu Bratislava I, oddiel: </a:t>
            </a:r>
            <a:r>
              <a:rPr lang="sk-SK" sz="1200" dirty="0" err="1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Sro</a:t>
            </a:r>
            <a:r>
              <a:rPr lang="sk-SK" sz="12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, vložka č.: 52352/B</a:t>
            </a:r>
            <a:endParaRPr lang="en-US" sz="120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pPr>
              <a:spcBef>
                <a:spcPts val="0"/>
              </a:spcBef>
            </a:pPr>
            <a:endParaRPr lang="sk-SK" sz="120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T: +4212 204 20 230 - M/C: +421918 953 897</a:t>
            </a:r>
            <a:endParaRPr lang="en-US" sz="120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k-SK" sz="1200" dirty="0">
                <a:latin typeface="Franklin Gothic Medium" panose="020B0603020102020204" pitchFamily="34" charset="0"/>
                <a:ea typeface="Helvetica Neue Light" charset="0"/>
                <a:cs typeface="Helvetica Neue Light" charset="0"/>
              </a:rPr>
              <a:t>E: p.varga@carpathianag.com - W: www.carpathianag.sk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390" y="1973600"/>
            <a:ext cx="2119140" cy="1412760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1949123" y="4554673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Táto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prezentácia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je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predmetom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duševného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vlastníctva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spoločnosti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CARPATHIAN Advisory Group, s.r.o.</a:t>
            </a:r>
          </a:p>
          <a:p>
            <a:pPr algn="ctr"/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a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cenová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ponuka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podlieha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mlčanlivosti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a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ochrane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obchodného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 </a:t>
            </a:r>
            <a:r>
              <a:rPr lang="en-US" sz="900" dirty="0" err="1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tajomstva</a:t>
            </a:r>
            <a:r>
              <a:rPr lang="en-US" sz="900" dirty="0">
                <a:latin typeface="Franklin Gothic Medium" panose="020B0603020102020204" pitchFamily="34" charset="0"/>
                <a:ea typeface="Helvetica Neue Thin" charset="0"/>
                <a:cs typeface="Helvetica Neue Thin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46625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Freeform 7"/>
          <p:cNvSpPr>
            <a:spLocks/>
          </p:cNvSpPr>
          <p:nvPr/>
        </p:nvSpPr>
        <p:spPr bwMode="gray">
          <a:xfrm>
            <a:off x="3709986" y="2500313"/>
            <a:ext cx="1724025" cy="2419350"/>
          </a:xfrm>
          <a:custGeom>
            <a:avLst/>
            <a:gdLst>
              <a:gd name="T0" fmla="*/ 0 w 7092"/>
              <a:gd name="T1" fmla="*/ 2147483647 h 9294"/>
              <a:gd name="T2" fmla="*/ 2147483647 w 7092"/>
              <a:gd name="T3" fmla="*/ 2147483647 h 9294"/>
              <a:gd name="T4" fmla="*/ 2147483647 w 7092"/>
              <a:gd name="T5" fmla="*/ 2147483647 h 9294"/>
              <a:gd name="T6" fmla="*/ 2147483647 w 7092"/>
              <a:gd name="T7" fmla="*/ 2147483647 h 9294"/>
              <a:gd name="T8" fmla="*/ 2147483647 w 7092"/>
              <a:gd name="T9" fmla="*/ 2147483647 h 9294"/>
              <a:gd name="T10" fmla="*/ 2147483647 w 7092"/>
              <a:gd name="T11" fmla="*/ 0 h 9294"/>
              <a:gd name="T12" fmla="*/ 2147483647 w 7092"/>
              <a:gd name="T13" fmla="*/ 2147483647 h 9294"/>
              <a:gd name="T14" fmla="*/ 2147483647 w 7092"/>
              <a:gd name="T15" fmla="*/ 2147483647 h 9294"/>
              <a:gd name="T16" fmla="*/ 2147483647 w 7092"/>
              <a:gd name="T17" fmla="*/ 2147483647 h 9294"/>
              <a:gd name="T18" fmla="*/ 0 w 7092"/>
              <a:gd name="T19" fmla="*/ 2147483647 h 92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7092" h="9294">
                <a:moveTo>
                  <a:pt x="0" y="9294"/>
                </a:moveTo>
                <a:lnTo>
                  <a:pt x="7092" y="9294"/>
                </a:lnTo>
                <a:lnTo>
                  <a:pt x="4895" y="5360"/>
                </a:lnTo>
                <a:lnTo>
                  <a:pt x="4895" y="3350"/>
                </a:lnTo>
                <a:lnTo>
                  <a:pt x="6223" y="3350"/>
                </a:lnTo>
                <a:lnTo>
                  <a:pt x="3567" y="0"/>
                </a:lnTo>
                <a:lnTo>
                  <a:pt x="915" y="3350"/>
                </a:lnTo>
                <a:lnTo>
                  <a:pt x="2240" y="3350"/>
                </a:lnTo>
                <a:lnTo>
                  <a:pt x="2240" y="5448"/>
                </a:lnTo>
                <a:lnTo>
                  <a:pt x="0" y="9294"/>
                </a:lnTo>
                <a:close/>
              </a:path>
            </a:pathLst>
          </a:custGeom>
          <a:solidFill>
            <a:srgbClr val="642F04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sk-SK"/>
          </a:p>
        </p:txBody>
      </p:sp>
      <p:sp>
        <p:nvSpPr>
          <p:cNvPr id="21" name="Freeform 7"/>
          <p:cNvSpPr>
            <a:spLocks/>
          </p:cNvSpPr>
          <p:nvPr/>
        </p:nvSpPr>
        <p:spPr bwMode="gray">
          <a:xfrm rot="18000000">
            <a:off x="2402400" y="2143258"/>
            <a:ext cx="1104025" cy="1543050"/>
          </a:xfrm>
          <a:custGeom>
            <a:avLst/>
            <a:gdLst>
              <a:gd name="T0" fmla="*/ 456 w 456"/>
              <a:gd name="T1" fmla="*/ 455 h 901"/>
              <a:gd name="T2" fmla="*/ 456 w 456"/>
              <a:gd name="T3" fmla="*/ 444 h 901"/>
              <a:gd name="T4" fmla="*/ 226 w 456"/>
              <a:gd name="T5" fmla="*/ 0 h 901"/>
              <a:gd name="T6" fmla="*/ 0 w 456"/>
              <a:gd name="T7" fmla="*/ 440 h 901"/>
              <a:gd name="T8" fmla="*/ 0 w 456"/>
              <a:gd name="T9" fmla="*/ 446 h 901"/>
              <a:gd name="T10" fmla="*/ 0 w 456"/>
              <a:gd name="T11" fmla="*/ 457 h 901"/>
              <a:gd name="T12" fmla="*/ 229 w 456"/>
              <a:gd name="T13" fmla="*/ 901 h 901"/>
              <a:gd name="T14" fmla="*/ 456 w 456"/>
              <a:gd name="T15" fmla="*/ 461 h 901"/>
              <a:gd name="T16" fmla="*/ 456 w 456"/>
              <a:gd name="T17" fmla="*/ 4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901">
                <a:moveTo>
                  <a:pt x="456" y="455"/>
                </a:moveTo>
                <a:cubicBezTo>
                  <a:pt x="456" y="451"/>
                  <a:pt x="456" y="448"/>
                  <a:pt x="456" y="444"/>
                </a:cubicBezTo>
                <a:cubicBezTo>
                  <a:pt x="453" y="306"/>
                  <a:pt x="309" y="137"/>
                  <a:pt x="226" y="0"/>
                </a:cubicBezTo>
                <a:cubicBezTo>
                  <a:pt x="131" y="156"/>
                  <a:pt x="0" y="276"/>
                  <a:pt x="0" y="440"/>
                </a:cubicBezTo>
                <a:cubicBezTo>
                  <a:pt x="0" y="442"/>
                  <a:pt x="0" y="444"/>
                  <a:pt x="0" y="446"/>
                </a:cubicBezTo>
                <a:cubicBezTo>
                  <a:pt x="0" y="450"/>
                  <a:pt x="0" y="453"/>
                  <a:pt x="0" y="457"/>
                </a:cubicBezTo>
                <a:cubicBezTo>
                  <a:pt x="2" y="595"/>
                  <a:pt x="147" y="764"/>
                  <a:pt x="229" y="901"/>
                </a:cubicBezTo>
                <a:cubicBezTo>
                  <a:pt x="324" y="745"/>
                  <a:pt x="456" y="625"/>
                  <a:pt x="456" y="461"/>
                </a:cubicBezTo>
                <a:cubicBezTo>
                  <a:pt x="456" y="459"/>
                  <a:pt x="456" y="457"/>
                  <a:pt x="456" y="455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rot="2724343">
            <a:off x="4887200" y="809574"/>
            <a:ext cx="1230312" cy="1543050"/>
          </a:xfrm>
          <a:custGeom>
            <a:avLst/>
            <a:gdLst>
              <a:gd name="T0" fmla="*/ 456 w 456"/>
              <a:gd name="T1" fmla="*/ 455 h 901"/>
              <a:gd name="T2" fmla="*/ 456 w 456"/>
              <a:gd name="T3" fmla="*/ 444 h 901"/>
              <a:gd name="T4" fmla="*/ 226 w 456"/>
              <a:gd name="T5" fmla="*/ 0 h 901"/>
              <a:gd name="T6" fmla="*/ 0 w 456"/>
              <a:gd name="T7" fmla="*/ 440 h 901"/>
              <a:gd name="T8" fmla="*/ 0 w 456"/>
              <a:gd name="T9" fmla="*/ 446 h 901"/>
              <a:gd name="T10" fmla="*/ 0 w 456"/>
              <a:gd name="T11" fmla="*/ 457 h 901"/>
              <a:gd name="T12" fmla="*/ 229 w 456"/>
              <a:gd name="T13" fmla="*/ 901 h 901"/>
              <a:gd name="T14" fmla="*/ 456 w 456"/>
              <a:gd name="T15" fmla="*/ 461 h 901"/>
              <a:gd name="T16" fmla="*/ 456 w 456"/>
              <a:gd name="T17" fmla="*/ 4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901">
                <a:moveTo>
                  <a:pt x="456" y="455"/>
                </a:moveTo>
                <a:cubicBezTo>
                  <a:pt x="456" y="451"/>
                  <a:pt x="456" y="448"/>
                  <a:pt x="456" y="444"/>
                </a:cubicBezTo>
                <a:cubicBezTo>
                  <a:pt x="453" y="306"/>
                  <a:pt x="309" y="137"/>
                  <a:pt x="226" y="0"/>
                </a:cubicBezTo>
                <a:cubicBezTo>
                  <a:pt x="131" y="156"/>
                  <a:pt x="0" y="276"/>
                  <a:pt x="0" y="440"/>
                </a:cubicBezTo>
                <a:cubicBezTo>
                  <a:pt x="0" y="442"/>
                  <a:pt x="0" y="444"/>
                  <a:pt x="0" y="446"/>
                </a:cubicBezTo>
                <a:cubicBezTo>
                  <a:pt x="0" y="450"/>
                  <a:pt x="0" y="453"/>
                  <a:pt x="0" y="457"/>
                </a:cubicBezTo>
                <a:cubicBezTo>
                  <a:pt x="2" y="595"/>
                  <a:pt x="147" y="764"/>
                  <a:pt x="229" y="901"/>
                </a:cubicBezTo>
                <a:cubicBezTo>
                  <a:pt x="324" y="745"/>
                  <a:pt x="456" y="625"/>
                  <a:pt x="456" y="461"/>
                </a:cubicBezTo>
                <a:cubicBezTo>
                  <a:pt x="456" y="459"/>
                  <a:pt x="456" y="457"/>
                  <a:pt x="456" y="45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i="1" dirty="0">
              <a:solidFill>
                <a:schemeClr val="bg1">
                  <a:lumMod val="85000"/>
                </a:schemeClr>
              </a:solidFill>
              <a:latin typeface="Helvetica Neue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 rot="3352944">
            <a:off x="5653273" y="2122813"/>
            <a:ext cx="1104025" cy="1543050"/>
          </a:xfrm>
          <a:custGeom>
            <a:avLst/>
            <a:gdLst>
              <a:gd name="T0" fmla="*/ 456 w 456"/>
              <a:gd name="T1" fmla="*/ 455 h 901"/>
              <a:gd name="T2" fmla="*/ 456 w 456"/>
              <a:gd name="T3" fmla="*/ 444 h 901"/>
              <a:gd name="T4" fmla="*/ 226 w 456"/>
              <a:gd name="T5" fmla="*/ 0 h 901"/>
              <a:gd name="T6" fmla="*/ 0 w 456"/>
              <a:gd name="T7" fmla="*/ 440 h 901"/>
              <a:gd name="T8" fmla="*/ 0 w 456"/>
              <a:gd name="T9" fmla="*/ 446 h 901"/>
              <a:gd name="T10" fmla="*/ 0 w 456"/>
              <a:gd name="T11" fmla="*/ 457 h 901"/>
              <a:gd name="T12" fmla="*/ 229 w 456"/>
              <a:gd name="T13" fmla="*/ 901 h 901"/>
              <a:gd name="T14" fmla="*/ 456 w 456"/>
              <a:gd name="T15" fmla="*/ 461 h 901"/>
              <a:gd name="T16" fmla="*/ 456 w 456"/>
              <a:gd name="T17" fmla="*/ 4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901">
                <a:moveTo>
                  <a:pt x="456" y="455"/>
                </a:moveTo>
                <a:cubicBezTo>
                  <a:pt x="456" y="451"/>
                  <a:pt x="456" y="448"/>
                  <a:pt x="456" y="444"/>
                </a:cubicBezTo>
                <a:cubicBezTo>
                  <a:pt x="453" y="306"/>
                  <a:pt x="309" y="137"/>
                  <a:pt x="226" y="0"/>
                </a:cubicBezTo>
                <a:cubicBezTo>
                  <a:pt x="131" y="156"/>
                  <a:pt x="0" y="276"/>
                  <a:pt x="0" y="440"/>
                </a:cubicBezTo>
                <a:cubicBezTo>
                  <a:pt x="0" y="442"/>
                  <a:pt x="0" y="444"/>
                  <a:pt x="0" y="446"/>
                </a:cubicBezTo>
                <a:cubicBezTo>
                  <a:pt x="0" y="450"/>
                  <a:pt x="0" y="453"/>
                  <a:pt x="0" y="457"/>
                </a:cubicBezTo>
                <a:cubicBezTo>
                  <a:pt x="2" y="595"/>
                  <a:pt x="147" y="764"/>
                  <a:pt x="229" y="901"/>
                </a:cubicBezTo>
                <a:cubicBezTo>
                  <a:pt x="324" y="745"/>
                  <a:pt x="456" y="625"/>
                  <a:pt x="456" y="461"/>
                </a:cubicBezTo>
                <a:cubicBezTo>
                  <a:pt x="456" y="459"/>
                  <a:pt x="456" y="457"/>
                  <a:pt x="456" y="45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i="1" dirty="0">
              <a:solidFill>
                <a:schemeClr val="tx1">
                  <a:lumMod val="85000"/>
                  <a:lumOff val="15000"/>
                </a:schemeClr>
              </a:solidFill>
              <a:latin typeface="Helvetica Neue"/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76766" y="244891"/>
            <a:ext cx="3921076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Aké dane poznáme na</a:t>
            </a:r>
            <a:r>
              <a:rPr lang="sk-SK" sz="2600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 </a:t>
            </a: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SLOVENSKU</a:t>
            </a:r>
            <a:r>
              <a:rPr lang="sk-SK" sz="2600" cap="small" dirty="0">
                <a:latin typeface="Franklin Gothic Medium" panose="020B0603020102020204" pitchFamily="34" charset="0"/>
              </a:rPr>
              <a:t>? </a:t>
            </a:r>
            <a:endParaRPr lang="sk-SK" sz="260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5" name="Line Callout 2 (Accent Bar) 70"/>
          <p:cNvSpPr>
            <a:spLocks/>
          </p:cNvSpPr>
          <p:nvPr/>
        </p:nvSpPr>
        <p:spPr bwMode="gray">
          <a:xfrm flipH="1">
            <a:off x="373106" y="3476037"/>
            <a:ext cx="1720872" cy="13398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9"/>
              <a:gd name="adj6" fmla="val -51846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500" b="1" i="1" dirty="0">
                <a:solidFill>
                  <a:srgbClr val="C0912C"/>
                </a:solidFill>
                <a:latin typeface="Franklin Gothic Medium" panose="020B0603020102020204" pitchFamily="34" charset="0"/>
                <a:ea typeface="+mj-ea"/>
                <a:cs typeface="Helvetica" charset="0"/>
              </a:rPr>
              <a:t>Nepriame dane</a:t>
            </a:r>
            <a:endParaRPr lang="en-GB" altLang="en-US" sz="1500" b="1" i="1" dirty="0">
              <a:solidFill>
                <a:srgbClr val="C0912C"/>
              </a:solidFill>
              <a:latin typeface="Franklin Gothic Medium" panose="020B0603020102020204" pitchFamily="34" charset="0"/>
              <a:ea typeface="+mj-ea"/>
              <a:cs typeface="Helvetica" charset="0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DPH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Spotrebné dane (minerálny olej, lieh, pivo, víno, tabakový výrobok, elektrina, uhlie, zemný plyn)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Daň z poistenia</a:t>
            </a:r>
          </a:p>
          <a:p>
            <a:pPr marL="0" indent="0"/>
            <a:endParaRPr lang="sk-SK" altLang="en-US" sz="10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alt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26" name="Line Callout 2 (Accent Bar) 69"/>
          <p:cNvSpPr>
            <a:spLocks/>
          </p:cNvSpPr>
          <p:nvPr/>
        </p:nvSpPr>
        <p:spPr bwMode="gray">
          <a:xfrm>
            <a:off x="6833617" y="216962"/>
            <a:ext cx="2168190" cy="13398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836"/>
              <a:gd name="adj6" fmla="val -59080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k-SK" altLang="en-US" sz="1500" b="1" i="1" dirty="0">
                <a:solidFill>
                  <a:srgbClr val="C0912C"/>
                </a:solidFill>
                <a:latin typeface="Franklin Gothic Medium" panose="020B0603020102020204" pitchFamily="34" charset="0"/>
                <a:ea typeface="+mj-ea"/>
                <a:cs typeface="Helvetica" charset="0"/>
              </a:rPr>
              <a:t>Miestne dane</a:t>
            </a:r>
            <a:endParaRPr lang="en-GB" altLang="en-US" sz="1500" b="1" i="1" dirty="0">
              <a:solidFill>
                <a:srgbClr val="C0912C"/>
              </a:solidFill>
              <a:latin typeface="Franklin Gothic Medium" panose="020B0603020102020204" pitchFamily="34" charset="0"/>
              <a:ea typeface="+mj-ea"/>
              <a:cs typeface="Helvetica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Nehnuteľnosť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Pes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Užívanie verejného priestranstva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Ubytovanie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Predajné automaty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Nevýherné hracie prístroje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Vjazd a zotrvanie motorového vozidla v centre mesta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Jadrové zariadenie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Motorové vozidlo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sk-SK" altLang="en-US" sz="10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alt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27" name="Line Callout 2 (Accent Bar) 68"/>
          <p:cNvSpPr>
            <a:spLocks/>
          </p:cNvSpPr>
          <p:nvPr/>
        </p:nvSpPr>
        <p:spPr bwMode="gray">
          <a:xfrm>
            <a:off x="7069155" y="3525195"/>
            <a:ext cx="1919001" cy="134143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157"/>
              <a:gd name="adj6" fmla="val -49659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k-SK" altLang="en-US" sz="1500" b="1" i="1" dirty="0">
                <a:solidFill>
                  <a:srgbClr val="C0912C"/>
                </a:solidFill>
                <a:latin typeface="Franklin Gothic Medium" panose="020B0603020102020204" pitchFamily="34" charset="0"/>
                <a:ea typeface="+mj-ea"/>
                <a:cs typeface="Helvetica" charset="0"/>
              </a:rPr>
              <a:t>Odvody </a:t>
            </a:r>
            <a:endParaRPr lang="en-GB" altLang="en-US" sz="1500" b="1" i="1" dirty="0">
              <a:solidFill>
                <a:srgbClr val="C0912C"/>
              </a:solidFill>
              <a:latin typeface="Franklin Gothic Medium" panose="020B0603020102020204" pitchFamily="34" charset="0"/>
              <a:ea typeface="+mj-ea"/>
              <a:cs typeface="Helvetica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Odvod z podnikania v regulovaných odvetviach</a:t>
            </a:r>
            <a:endParaRPr lang="en-GB" altLang="en-US" sz="10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Odvod vybraných finančných inštitúcií</a:t>
            </a:r>
            <a:r>
              <a:rPr lang="sk-SK" altLang="en-US" sz="1200" dirty="0">
                <a:latin typeface="Franklin Gothic Medium" panose="020B0603020102020204" pitchFamily="34" charset="0"/>
              </a:rPr>
              <a:t/>
            </a:r>
            <a:br>
              <a:rPr lang="sk-SK" altLang="en-US" sz="1200" dirty="0">
                <a:latin typeface="Franklin Gothic Medium" panose="020B0603020102020204" pitchFamily="34" charset="0"/>
              </a:rPr>
            </a:br>
            <a:endParaRPr lang="sk-SK" altLang="en-US" sz="12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sk-SK" altLang="en-US" sz="1200" dirty="0">
              <a:latin typeface="Franklin Gothic Medium" panose="020B06030201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altLang="en-US" sz="1200" dirty="0">
              <a:latin typeface="Franklin Gothic Medium" panose="020B0603020102020204" pitchFamily="34" charset="0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F78FCE3A-7E42-4933-838A-ADC0F5665C20}"/>
              </a:ext>
            </a:extLst>
          </p:cNvPr>
          <p:cNvSpPr>
            <a:spLocks/>
          </p:cNvSpPr>
          <p:nvPr/>
        </p:nvSpPr>
        <p:spPr bwMode="gray">
          <a:xfrm rot="19183548">
            <a:off x="3036202" y="785287"/>
            <a:ext cx="1230312" cy="1543050"/>
          </a:xfrm>
          <a:custGeom>
            <a:avLst/>
            <a:gdLst>
              <a:gd name="T0" fmla="*/ 456 w 456"/>
              <a:gd name="T1" fmla="*/ 455 h 901"/>
              <a:gd name="T2" fmla="*/ 456 w 456"/>
              <a:gd name="T3" fmla="*/ 444 h 901"/>
              <a:gd name="T4" fmla="*/ 226 w 456"/>
              <a:gd name="T5" fmla="*/ 0 h 901"/>
              <a:gd name="T6" fmla="*/ 0 w 456"/>
              <a:gd name="T7" fmla="*/ 440 h 901"/>
              <a:gd name="T8" fmla="*/ 0 w 456"/>
              <a:gd name="T9" fmla="*/ 446 h 901"/>
              <a:gd name="T10" fmla="*/ 0 w 456"/>
              <a:gd name="T11" fmla="*/ 457 h 901"/>
              <a:gd name="T12" fmla="*/ 229 w 456"/>
              <a:gd name="T13" fmla="*/ 901 h 901"/>
              <a:gd name="T14" fmla="*/ 456 w 456"/>
              <a:gd name="T15" fmla="*/ 461 h 901"/>
              <a:gd name="T16" fmla="*/ 456 w 456"/>
              <a:gd name="T17" fmla="*/ 4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6" h="901">
                <a:moveTo>
                  <a:pt x="456" y="455"/>
                </a:moveTo>
                <a:cubicBezTo>
                  <a:pt x="456" y="451"/>
                  <a:pt x="456" y="448"/>
                  <a:pt x="456" y="444"/>
                </a:cubicBezTo>
                <a:cubicBezTo>
                  <a:pt x="453" y="306"/>
                  <a:pt x="309" y="137"/>
                  <a:pt x="226" y="0"/>
                </a:cubicBezTo>
                <a:cubicBezTo>
                  <a:pt x="131" y="156"/>
                  <a:pt x="0" y="276"/>
                  <a:pt x="0" y="440"/>
                </a:cubicBezTo>
                <a:cubicBezTo>
                  <a:pt x="0" y="442"/>
                  <a:pt x="0" y="444"/>
                  <a:pt x="0" y="446"/>
                </a:cubicBezTo>
                <a:cubicBezTo>
                  <a:pt x="0" y="450"/>
                  <a:pt x="0" y="453"/>
                  <a:pt x="0" y="457"/>
                </a:cubicBezTo>
                <a:cubicBezTo>
                  <a:pt x="2" y="595"/>
                  <a:pt x="147" y="764"/>
                  <a:pt x="229" y="901"/>
                </a:cubicBezTo>
                <a:cubicBezTo>
                  <a:pt x="324" y="745"/>
                  <a:pt x="456" y="625"/>
                  <a:pt x="456" y="461"/>
                </a:cubicBezTo>
                <a:cubicBezTo>
                  <a:pt x="456" y="459"/>
                  <a:pt x="456" y="457"/>
                  <a:pt x="456" y="45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i="1" dirty="0">
              <a:solidFill>
                <a:schemeClr val="bg1">
                  <a:lumMod val="85000"/>
                </a:schemeClr>
              </a:solidFill>
              <a:latin typeface="Helvetica Neue"/>
            </a:endParaRPr>
          </a:p>
        </p:txBody>
      </p:sp>
      <p:sp>
        <p:nvSpPr>
          <p:cNvPr id="13" name="Line Callout 2 (Accent Bar) 70">
            <a:extLst>
              <a:ext uri="{FF2B5EF4-FFF2-40B4-BE49-F238E27FC236}">
                <a16:creationId xmlns:a16="http://schemas.microsoft.com/office/drawing/2014/main" xmlns="" id="{0EF3E6D9-E825-44D1-882A-3117C6889BEE}"/>
              </a:ext>
            </a:extLst>
          </p:cNvPr>
          <p:cNvSpPr>
            <a:spLocks/>
          </p:cNvSpPr>
          <p:nvPr/>
        </p:nvSpPr>
        <p:spPr bwMode="gray">
          <a:xfrm flipH="1">
            <a:off x="144687" y="1553293"/>
            <a:ext cx="1720872" cy="133985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06"/>
              <a:gd name="adj6" fmla="val -59672"/>
            </a:avLst>
          </a:prstGeom>
          <a:noFill/>
          <a:ln w="12700" algn="ctr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2238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sk-SK" altLang="en-US" sz="1500" b="1" i="1" dirty="0">
                <a:solidFill>
                  <a:srgbClr val="C0912C"/>
                </a:solidFill>
                <a:latin typeface="Franklin Gothic Medium" panose="020B0603020102020204" pitchFamily="34" charset="0"/>
                <a:ea typeface="+mj-ea"/>
                <a:cs typeface="Helvetica" charset="0"/>
              </a:rPr>
              <a:t>Priame dane</a:t>
            </a:r>
            <a:endParaRPr lang="en-GB" altLang="en-US" sz="1500" b="1" i="1" dirty="0">
              <a:solidFill>
                <a:srgbClr val="C0912C"/>
              </a:solidFill>
              <a:latin typeface="Franklin Gothic Medium" panose="020B0603020102020204" pitchFamily="34" charset="0"/>
              <a:ea typeface="+mj-ea"/>
              <a:cs typeface="Helvetica" charset="0"/>
            </a:endParaRPr>
          </a:p>
          <a:p>
            <a:pPr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Daň z príjmov FO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sk-SK" altLang="en-US" sz="1000" dirty="0">
                <a:latin typeface="Franklin Gothic Medium" panose="020B0603020102020204" pitchFamily="34" charset="0"/>
              </a:rPr>
              <a:t>Daň z príjmov PO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GB" altLang="en-US" sz="12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2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210579575"/>
              </p:ext>
            </p:extLst>
          </p:nvPr>
        </p:nvGraphicFramePr>
        <p:xfrm>
          <a:off x="0" y="0"/>
          <a:ext cx="9143999" cy="51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6767" y="244891"/>
            <a:ext cx="8350186" cy="56335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0"/>
              </a:spcBef>
            </a:pP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r>
              <a:rPr lang="en-US" sz="2000" b="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Calibri"/>
              </a:rPr>
            </a:b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46812" y="91964"/>
            <a:ext cx="8350186" cy="56335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r>
              <a:rPr lang="en-US" sz="2000" b="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Calibri"/>
              </a:rPr>
            </a:b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</a:endParaRPr>
          </a:p>
        </p:txBody>
      </p:sp>
      <p:sp>
        <p:nvSpPr>
          <p:cNvPr id="9" name="Nadpis 6"/>
          <p:cNvSpPr txBox="1">
            <a:spLocks/>
          </p:cNvSpPr>
          <p:nvPr/>
        </p:nvSpPr>
        <p:spPr>
          <a:xfrm>
            <a:off x="449307" y="2702953"/>
            <a:ext cx="7710141" cy="382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800" dirty="0"/>
          </a:p>
          <a:p>
            <a:endParaRPr lang="sk-SK" sz="2800" dirty="0"/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138458"/>
              </p:ext>
            </p:extLst>
          </p:nvPr>
        </p:nvGraphicFramePr>
        <p:xfrm>
          <a:off x="0" y="0"/>
          <a:ext cx="9143999" cy="488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xmlns="" id="{7C3D69B3-BED8-46B2-8D4A-149AA0B612DB}"/>
              </a:ext>
            </a:extLst>
          </p:cNvPr>
          <p:cNvSpPr txBox="1">
            <a:spLocks/>
          </p:cNvSpPr>
          <p:nvPr/>
        </p:nvSpPr>
        <p:spPr>
          <a:xfrm>
            <a:off x="76766" y="244891"/>
            <a:ext cx="3921076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800" cap="small" dirty="0">
                <a:latin typeface="Franklin Gothic Medium" panose="020B0603020102020204" pitchFamily="34" charset="0"/>
              </a:rPr>
              <a:t>Rozloženie </a:t>
            </a:r>
            <a: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PRÍJMOV</a:t>
            </a:r>
            <a:r>
              <a:rPr lang="sk-SK" sz="2800" cap="small" dirty="0">
                <a:latin typeface="Franklin Gothic Medium" panose="020B0603020102020204" pitchFamily="34" charset="0"/>
              </a:rPr>
              <a:t> </a:t>
            </a:r>
            <a:endParaRPr lang="sk-SK" sz="280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44060184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32145052"/>
              </p:ext>
            </p:extLst>
          </p:nvPr>
        </p:nvGraphicFramePr>
        <p:xfrm>
          <a:off x="378259" y="1322323"/>
          <a:ext cx="6080598" cy="355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xmlns="" id="{70A9EA2B-1E34-45F6-BBAD-2D432FF3B952}"/>
              </a:ext>
            </a:extLst>
          </p:cNvPr>
          <p:cNvSpPr txBox="1">
            <a:spLocks/>
          </p:cNvSpPr>
          <p:nvPr/>
        </p:nvSpPr>
        <p:spPr>
          <a:xfrm>
            <a:off x="76766" y="244891"/>
            <a:ext cx="3850192" cy="8325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600" cap="small" dirty="0">
                <a:latin typeface="Franklin Gothic Medium" panose="020B0603020102020204" pitchFamily="34" charset="0"/>
              </a:rPr>
              <a:t>Daň z príjmov </a:t>
            </a:r>
            <a:r>
              <a:rPr lang="sk-SK" sz="26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FYZICKÝCH </a:t>
            </a:r>
            <a:r>
              <a:rPr lang="sk-SK" sz="2600" i="1" cap="small" dirty="0" err="1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OS</a:t>
            </a:r>
            <a:r>
              <a:rPr lang="sk-SK" sz="2600" i="1" cap="all" dirty="0" err="1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ô</a:t>
            </a:r>
            <a:r>
              <a:rPr lang="sk-SK" sz="2600" i="1" cap="small" dirty="0" err="1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B</a:t>
            </a:r>
            <a:endParaRPr lang="sk-SK" sz="26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</p:txBody>
      </p:sp>
      <p:sp>
        <p:nvSpPr>
          <p:cNvPr id="7" name="Tvar L 6">
            <a:extLst>
              <a:ext uri="{FF2B5EF4-FFF2-40B4-BE49-F238E27FC236}">
                <a16:creationId xmlns:a16="http://schemas.microsoft.com/office/drawing/2014/main" xmlns="" id="{0549EC2E-7AF6-490C-8A92-EC00F387F19B}"/>
              </a:ext>
            </a:extLst>
          </p:cNvPr>
          <p:cNvSpPr/>
          <p:nvPr/>
        </p:nvSpPr>
        <p:spPr>
          <a:xfrm rot="5400000">
            <a:off x="7048542" y="492786"/>
            <a:ext cx="1127050" cy="1922306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F4C03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vnoramenný trojuholník 7">
            <a:extLst>
              <a:ext uri="{FF2B5EF4-FFF2-40B4-BE49-F238E27FC236}">
                <a16:creationId xmlns:a16="http://schemas.microsoft.com/office/drawing/2014/main" xmlns="" id="{DE113022-D63D-4F49-B501-C20405ED5420}"/>
              </a:ext>
            </a:extLst>
          </p:cNvPr>
          <p:cNvSpPr/>
          <p:nvPr/>
        </p:nvSpPr>
        <p:spPr>
          <a:xfrm>
            <a:off x="5594211" y="778020"/>
            <a:ext cx="864646" cy="700411"/>
          </a:xfrm>
          <a:prstGeom prst="triangle">
            <a:avLst>
              <a:gd name="adj" fmla="val 100000"/>
            </a:avLst>
          </a:prstGeom>
          <a:solidFill>
            <a:srgbClr val="000000">
              <a:lumMod val="75000"/>
              <a:lumOff val="25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A17F7225-86AB-4015-8874-620237228376}"/>
              </a:ext>
            </a:extLst>
          </p:cNvPr>
          <p:cNvSpPr txBox="1"/>
          <p:nvPr/>
        </p:nvSpPr>
        <p:spPr>
          <a:xfrm>
            <a:off x="6843486" y="1080801"/>
            <a:ext cx="172973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sz="1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</a:rPr>
              <a:t>Ostatné príjmy</a:t>
            </a:r>
          </a:p>
          <a:p>
            <a:pPr lvl="0"/>
            <a:r>
              <a:rPr lang="sk-SK" sz="1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</a:rPr>
              <a:t/>
            </a:r>
            <a:br>
              <a:rPr lang="sk-SK" sz="1300" b="1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</a:rPr>
            </a:br>
            <a:r>
              <a:rPr lang="en-GB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</a:rPr>
              <a:t>- </a:t>
            </a:r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</a:rPr>
              <a:t>Všetko ostatné </a:t>
            </a:r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 </a:t>
            </a:r>
          </a:p>
          <a:p>
            <a:pPr lvl="0"/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- Predaj vecí; </a:t>
            </a:r>
          </a:p>
          <a:p>
            <a:pPr lvl="0"/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- Predaj cenných papierov;</a:t>
            </a:r>
          </a:p>
          <a:p>
            <a:pPr lvl="0"/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- Predaj obchodných podielov;</a:t>
            </a:r>
          </a:p>
          <a:p>
            <a:pPr lvl="0"/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- Plnenia pre poskytovateľa zdravotnej starostlivosti;</a:t>
            </a:r>
          </a:p>
          <a:p>
            <a:pPr lvl="0"/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- Príležitostné príjmy;</a:t>
            </a:r>
          </a:p>
          <a:p>
            <a:pPr lvl="0"/>
            <a:r>
              <a:rPr lang="sk-SK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Franklin Gothic Medium" panose="020B0603020102020204" pitchFamily="34" charset="0"/>
                <a:sym typeface="Wingdings" panose="05000000000000000000" pitchFamily="2" charset="2"/>
              </a:rPr>
              <a:t>- Predaj virtuálnych mien</a:t>
            </a:r>
          </a:p>
          <a:p>
            <a:pPr marL="171450" lvl="0" indent="-171450">
              <a:buFontTx/>
              <a:buChar char="-"/>
            </a:pPr>
            <a:endParaRPr lang="sk-SK" sz="11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anose="020B0603020102020204" pitchFamily="34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endParaRPr lang="sk-SK" sz="1100" dirty="0">
              <a:solidFill>
                <a:srgbClr val="000000">
                  <a:lumMod val="75000"/>
                  <a:lumOff val="25000"/>
                </a:srgbClr>
              </a:solidFill>
              <a:latin typeface="Franklin Gothic Medium" panose="020B06030201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899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>
          <a:xfrm>
            <a:off x="76767" y="244891"/>
            <a:ext cx="3747747" cy="563355"/>
          </a:xfrm>
          <a:prstGeom prst="rect">
            <a:avLst/>
          </a:prstGeom>
          <a:pattFill prst="pct5">
            <a:fgClr>
              <a:srgbClr val="F4C031"/>
            </a:fgClr>
            <a:bgClr>
              <a:schemeClr val="bg1"/>
            </a:bgClr>
          </a:patt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800" cap="small" dirty="0">
                <a:latin typeface="Franklin Gothic Medium" panose="020B0603020102020204" pitchFamily="34" charset="0"/>
              </a:rPr>
              <a:t>Príjmy nepodliehajúce </a:t>
            </a:r>
            <a: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DANI Z PRÍJMOV </a:t>
            </a:r>
            <a:b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2800" i="1" cap="small" dirty="0">
                <a:solidFill>
                  <a:srgbClr val="C0912C"/>
                </a:solidFill>
                <a:latin typeface="Franklin Gothic Medium" panose="020B0603020102020204" pitchFamily="34" charset="0"/>
                <a:cs typeface="Helvetica" charset="0"/>
              </a:rPr>
              <a:t>FO</a:t>
            </a:r>
            <a:endParaRPr lang="sk-SK" sz="2800" i="1" dirty="0">
              <a:solidFill>
                <a:srgbClr val="C0912C"/>
              </a:solidFill>
              <a:latin typeface="Franklin Gothic Medium" panose="020B0603020102020204" pitchFamily="34" charset="0"/>
              <a:cs typeface="Helvetica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83834417"/>
              </p:ext>
            </p:extLst>
          </p:nvPr>
        </p:nvGraphicFramePr>
        <p:xfrm>
          <a:off x="1814286" y="244891"/>
          <a:ext cx="7673766" cy="4370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3424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392828" y="897377"/>
            <a:ext cx="8222106" cy="5633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Sadzba dane z príjmov </a:t>
            </a: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FO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:</a:t>
            </a:r>
            <a:b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</a:b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19% 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do 35 000 EUR</a:t>
            </a:r>
          </a:p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25% 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od 35 000 EUR</a:t>
            </a:r>
          </a:p>
          <a:p>
            <a:pPr algn="ctr">
              <a:spcBef>
                <a:spcPts val="0"/>
              </a:spcBef>
            </a:pPr>
            <a:endParaRPr lang="sk-SK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Sadzba dane z </a:t>
            </a:r>
            <a:r>
              <a:rPr lang="sk-SK" sz="3200" cap="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dividend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:</a:t>
            </a:r>
          </a:p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7%</a:t>
            </a:r>
            <a:endParaRPr lang="sk-SK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pPr algn="ctr">
              <a:spcBef>
                <a:spcPts val="0"/>
              </a:spcBef>
            </a:pPr>
            <a:r>
              <a:rPr lang="sk-SK" sz="3200" cap="small" dirty="0">
                <a:solidFill>
                  <a:srgbClr val="F4C031"/>
                </a:solidFill>
                <a:latin typeface="Franklin Gothic Medium" panose="020B0603020102020204" pitchFamily="34" charset="0"/>
                <a:cs typeface="Helvetica" charset="0"/>
              </a:rPr>
              <a:t>35% </a:t>
            </a:r>
            <a:r>
              <a:rPr lang="sk-SK" sz="32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" panose="020B0603020102020204" pitchFamily="34" charset="0"/>
                <a:cs typeface="Helvetica" charset="0"/>
              </a:rPr>
              <a:t>z daňových rajov</a:t>
            </a:r>
          </a:p>
        </p:txBody>
      </p:sp>
    </p:spTree>
    <p:extLst>
      <p:ext uri="{BB962C8B-B14F-4D97-AF65-F5344CB8AC3E}">
        <p14:creationId xmlns:p14="http://schemas.microsoft.com/office/powerpoint/2010/main" val="2715591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44053" y="3184097"/>
          <a:ext cx="83196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3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76766" y="854075"/>
            <a:ext cx="8880198" cy="4098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0"/>
              </a:spcBef>
            </a:pPr>
            <a:r>
              <a:rPr lang="sk-SK" sz="2000" b="0" dirty="0">
                <a:solidFill>
                  <a:srgbClr val="FFFFFF"/>
                </a:solidFill>
                <a:latin typeface="Helvetica Neue"/>
              </a:rPr>
              <a:t>ssdd6</a:t>
            </a:r>
            <a:endParaRPr lang="sk-SK" sz="2000" b="0" dirty="0">
              <a:latin typeface="Helvetica Neue"/>
            </a:endParaRPr>
          </a:p>
          <a:p>
            <a:pPr>
              <a:spcBef>
                <a:spcPts val="0"/>
              </a:spcBef>
            </a:pP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r>
              <a:rPr lang="en-US" sz="2000" b="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2000" b="0" dirty="0">
                <a:solidFill>
                  <a:srgbClr val="FFFFFF"/>
                </a:solidFill>
                <a:latin typeface="Calibri"/>
              </a:rPr>
            </a:br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0" dirty="0">
              <a:solidFill>
                <a:srgbClr val="FFFFFF"/>
              </a:solidFill>
              <a:latin typeface="Calibri"/>
            </a:endParaRPr>
          </a:p>
          <a:p>
            <a:endParaRPr lang="sk-SK" sz="2000" b="0" dirty="0">
              <a:solidFill>
                <a:srgbClr val="FFFFFF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76766" y="244891"/>
            <a:ext cx="5190216" cy="6459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sk-SK" sz="2800" cap="small" dirty="0">
                <a:latin typeface="Franklin Gothic Medium" panose="020B0603020102020204" pitchFamily="34" charset="0"/>
              </a:rPr>
              <a:t>Daň z príjmov </a:t>
            </a:r>
            <a:r>
              <a:rPr lang="sk-SK" sz="2800" i="1" cap="small" dirty="0">
                <a:solidFill>
                  <a:srgbClr val="F4C031"/>
                </a:solidFill>
                <a:latin typeface="Franklin Gothic Medium" panose="020B0603020102020204" pitchFamily="34" charset="0"/>
              </a:rPr>
              <a:t>PO</a:t>
            </a:r>
            <a:endParaRPr lang="sk-SK" sz="2800" i="1" dirty="0">
              <a:solidFill>
                <a:srgbClr val="F4C031"/>
              </a:solidFill>
              <a:latin typeface="Franklin Gothic Medium" panose="020B0603020102020204" pitchFamily="34" charset="0"/>
              <a:cs typeface="Helvetica" charset="0"/>
            </a:endParaRPr>
          </a:p>
          <a:p>
            <a:endParaRPr lang="sk-SK" sz="750" dirty="0">
              <a:solidFill>
                <a:schemeClr val="bg1"/>
              </a:solidFill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sk-SK" sz="2000" b="0" dirty="0">
              <a:latin typeface="Franklin Gothic Medium" panose="020B0603020102020204" pitchFamily="34" charset="0"/>
            </a:endParaRPr>
          </a:p>
          <a:p>
            <a:r>
              <a:rPr lang="en-US" sz="2000" b="0" dirty="0">
                <a:latin typeface="Franklin Gothic Medium" panose="020B0603020102020204" pitchFamily="34" charset="0"/>
              </a:rPr>
              <a:t/>
            </a:r>
            <a:br>
              <a:rPr lang="en-US" sz="2000" b="0" dirty="0">
                <a:latin typeface="Franklin Gothic Medium" panose="020B0603020102020204" pitchFamily="34" charset="0"/>
              </a:rPr>
            </a:br>
            <a:endParaRPr lang="sk-SK" sz="2000" b="0" dirty="0">
              <a:latin typeface="Franklin Gothic Medium" panose="020B0603020102020204" pitchFamily="34" charset="0"/>
            </a:endParaRPr>
          </a:p>
          <a:p>
            <a:endParaRPr lang="sk-SK" sz="2000" b="0" dirty="0">
              <a:latin typeface="Franklin Gothic Medium" panose="020B0603020102020204" pitchFamily="34" charset="0"/>
            </a:endParaRPr>
          </a:p>
          <a:p>
            <a:endParaRPr lang="sk-SK" sz="2000" b="0" dirty="0">
              <a:latin typeface="Franklin Gothic Medium" panose="020B0603020102020204" pitchFamily="34" charset="0"/>
              <a:ea typeface="Helvetica Neue Light" charset="0"/>
              <a:cs typeface="Helvetica Neue Light" charset="0"/>
            </a:endParaRPr>
          </a:p>
          <a:p>
            <a:endParaRPr lang="sk-SK" sz="2000" b="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42582651"/>
              </p:ext>
            </p:extLst>
          </p:nvPr>
        </p:nvGraphicFramePr>
        <p:xfrm>
          <a:off x="895291" y="525402"/>
          <a:ext cx="8395335" cy="457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ectangle 21"/>
          <p:cNvSpPr/>
          <p:nvPr/>
        </p:nvSpPr>
        <p:spPr>
          <a:xfrm>
            <a:off x="4742676" y="2065731"/>
            <a:ext cx="380365" cy="342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sp>
        <p:nvSpPr>
          <p:cNvPr id="13" name="Rectangle 18"/>
          <p:cNvSpPr/>
          <p:nvPr/>
        </p:nvSpPr>
        <p:spPr>
          <a:xfrm>
            <a:off x="5105214" y="2065731"/>
            <a:ext cx="380365" cy="342900"/>
          </a:xfrm>
          <a:prstGeom prst="rect">
            <a:avLst/>
          </a:prstGeom>
          <a:solidFill>
            <a:srgbClr val="083A6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437D6E52-1BCD-4CA3-BA7C-80351ED828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5579" y="1587640"/>
            <a:ext cx="2243279" cy="1226485"/>
          </a:xfrm>
          <a:prstGeom prst="rect">
            <a:avLst/>
          </a:prstGeom>
          <a:ln w="444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0897B824-37EC-4D76-A79D-3801A739C6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9398" y="1587639"/>
            <a:ext cx="2243278" cy="1226485"/>
          </a:xfrm>
          <a:prstGeom prst="rect">
            <a:avLst/>
          </a:prstGeom>
          <a:ln w="444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391315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3865</TotalTime>
  <Words>772</Words>
  <Application>Microsoft Office PowerPoint</Application>
  <PresentationFormat>Předvádění na obrazovce (16:9)</PresentationFormat>
  <Paragraphs>362</Paragraphs>
  <Slides>31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Adamikova</dc:creator>
  <cp:lastModifiedBy>Michaela Spackova</cp:lastModifiedBy>
  <cp:revision>349</cp:revision>
  <cp:lastPrinted>2016-10-13T05:30:41Z</cp:lastPrinted>
  <dcterms:created xsi:type="dcterms:W3CDTF">2015-11-03T10:04:09Z</dcterms:created>
  <dcterms:modified xsi:type="dcterms:W3CDTF">2018-10-30T11:03:09Z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Pedigree">
    <vt:lpwstr>OSAX</vt:lpwstr>
  </property>
  <property fmtid="{D5CDD505-2E9C-101B-9397-08002B2CF9AE}" pid="3" name="Client">
    <vt:lpwstr/>
  </property>
  <property fmtid="{D5CDD505-2E9C-101B-9397-08002B2CF9AE}" pid="4" name="Matter">
    <vt:lpwstr/>
  </property>
  <property fmtid="{D5CDD505-2E9C-101B-9397-08002B2CF9AE}" pid="5" name="cpClientMatter">
    <vt:lpwstr/>
  </property>
  <property fmtid="{D5CDD505-2E9C-101B-9397-08002B2CF9AE}" pid="6" name="cpDocRef">
    <vt:lpwstr>Prezentacia_032016.pptx</vt:lpwstr>
  </property>
  <property fmtid="{D5CDD505-2E9C-101B-9397-08002B2CF9AE}" pid="7" name="cpCombinedRef">
    <vt:lpwstr>Prezentacia_032016.pptx</vt:lpwstr>
  </property>
</Properties>
</file>