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59" r:id="rId6"/>
    <p:sldId id="274" r:id="rId7"/>
    <p:sldId id="260" r:id="rId8"/>
    <p:sldId id="275" r:id="rId9"/>
    <p:sldId id="265" r:id="rId10"/>
    <p:sldId id="266" r:id="rId11"/>
    <p:sldId id="267" r:id="rId12"/>
    <p:sldId id="276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77" r:id="rId24"/>
    <p:sldId id="288" r:id="rId25"/>
    <p:sldId id="289" r:id="rId26"/>
    <p:sldId id="290" r:id="rId27"/>
    <p:sldId id="291" r:id="rId28"/>
    <p:sldId id="292" r:id="rId29"/>
    <p:sldId id="293" r:id="rId30"/>
    <p:sldId id="29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62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37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14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40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83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8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60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71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53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03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46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224B-B059-4F95-8311-6F05857DF469}" type="datetimeFigureOut">
              <a:rPr lang="cs-CZ" smtClean="0"/>
              <a:t>24.10.2018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4C1A-8F56-4050-8B35-FBF5150235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39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p.cz/sqw/sbirka.sqw?O=7&amp;T=555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Správní trestání I.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3365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Kárné provinění advokáta a advokátního koncipienta podle zákona č. 85/1996 Sb., o advokacii</a:t>
            </a:r>
          </a:p>
          <a:p>
            <a:r>
              <a:rPr lang="cs-CZ" dirty="0" smtClean="0"/>
              <a:t>Disciplinární přestupek studenta veřejné vysoké školy podle zákona č. 111/1998 Sb., o vysokých školách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013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u="sng" dirty="0" smtClean="0"/>
              <a:t>Tzv. správní pořádkové delikty - příklady</a:t>
            </a:r>
            <a:endParaRPr lang="cs-CZ" sz="36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Pořádková pokuta podle § 62 zákona č. 500/2004 Sb., správní řád</a:t>
            </a:r>
          </a:p>
          <a:p>
            <a:r>
              <a:rPr lang="cs-CZ" dirty="0" smtClean="0"/>
              <a:t>Pořádková pokuta podle zákona č. 64/1986 Sb., o České obchodní inspekci</a:t>
            </a:r>
          </a:p>
          <a:p>
            <a:r>
              <a:rPr lang="cs-CZ" dirty="0" smtClean="0"/>
              <a:t>Pořádková pokuta podle zákona </a:t>
            </a:r>
            <a:r>
              <a:rPr lang="cs-CZ" dirty="0"/>
              <a:t>č. 427/2011 Sb., o doplňkovém penzijním </a:t>
            </a:r>
            <a:r>
              <a:rPr lang="cs-CZ" dirty="0" smtClean="0"/>
              <a:t>spoření</a:t>
            </a:r>
          </a:p>
          <a:p>
            <a:r>
              <a:rPr lang="cs-CZ" dirty="0" smtClean="0"/>
              <a:t>Pořádkové pokuta podle zákona č. 15/1998 Sb., o dohledu v oblasti kapitálového trhu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842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Prameny přestupkového práva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r>
              <a:rPr lang="cs-CZ" dirty="0" smtClean="0"/>
              <a:t>Ústava a LPS</a:t>
            </a:r>
          </a:p>
          <a:p>
            <a:r>
              <a:rPr lang="cs-CZ" dirty="0" smtClean="0"/>
              <a:t>Mezinárodní smlouvy podle čl. 10 Ústavy</a:t>
            </a:r>
          </a:p>
          <a:p>
            <a:r>
              <a:rPr lang="cs-CZ" dirty="0" smtClean="0"/>
              <a:t>Zákon č. 250/2016 Sb., o odpovědnosti za přestupky a řízení o nich</a:t>
            </a:r>
          </a:p>
          <a:p>
            <a:r>
              <a:rPr lang="cs-CZ" dirty="0" smtClean="0"/>
              <a:t>Zákon č. 251/2016 Sb., o některých přestupcích</a:t>
            </a:r>
          </a:p>
          <a:p>
            <a:r>
              <a:rPr lang="cs-CZ" dirty="0" smtClean="0"/>
              <a:t>Zvláštní zákony obsahující skutkové podstaty přestupků + tzv. změnový zákon (zákon č. 183/2017 Sb.)</a:t>
            </a:r>
          </a:p>
          <a:p>
            <a:r>
              <a:rPr lang="cs-CZ" dirty="0" smtClean="0"/>
              <a:t>Zákon č. 500/2004 Sb., správní řád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027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Ústava ČR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/>
              <a:t>Základní požadavky na výkon státní, veřejné moci – čl. 2 odst. 3 Ú - Státní moc slouží všem občanům a lze ji uplatňovat jen v případech, v mezích a způsoby, které stanoví zákon.</a:t>
            </a:r>
          </a:p>
          <a:p>
            <a:pPr lvl="0"/>
            <a:r>
              <a:rPr lang="cs-CZ" dirty="0"/>
              <a:t>Imunity/ indemnity – čl. 27 (poslanci a senátoři), čl. 65 (prezident republiky)</a:t>
            </a:r>
          </a:p>
          <a:p>
            <a:pPr lvl="0"/>
            <a:r>
              <a:rPr lang="cs-CZ" dirty="0"/>
              <a:t>Č. 10 - vyhlášené mezinárodní smlouvy, k jejichž ratifikaci dal Parlament souhlas a jimiž je Česká republika vázána, jsou součástí právního řádu; stanoví-li mezinárodní smlouva něco jiného než zákon, použije se mezinárodní smlouva.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549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Listina základních práv a svobod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72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Ochrana vlastnictví podle čl. 11 LZPS  - zákaz likvidačních pokut, vývoj judikatury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</a:t>
            </a:r>
            <a:r>
              <a:rPr lang="cs-CZ" dirty="0"/>
              <a:t>. hlava (právo na spravedlivý proces, čl. 36-40)</a:t>
            </a:r>
          </a:p>
          <a:p>
            <a:pPr marL="0" indent="0">
              <a:buNone/>
            </a:pPr>
            <a:r>
              <a:rPr lang="cs-CZ" dirty="0"/>
              <a:t>Obecné právo na spravedlivý proces (čl. 38 odst. 2)</a:t>
            </a:r>
          </a:p>
          <a:p>
            <a:pPr marL="0" indent="0">
              <a:buNone/>
            </a:pPr>
            <a:r>
              <a:rPr lang="cs-CZ" dirty="0"/>
              <a:t>Jednotlivé trestní zásady:</a:t>
            </a:r>
          </a:p>
          <a:p>
            <a:pPr lvl="0"/>
            <a:r>
              <a:rPr lang="cs-CZ" dirty="0"/>
              <a:t>Žádný trestný čin, trest bez zákona (</a:t>
            </a:r>
            <a:r>
              <a:rPr lang="cs-CZ" dirty="0" err="1"/>
              <a:t>scripta</a:t>
            </a:r>
            <a:r>
              <a:rPr lang="cs-CZ" dirty="0"/>
              <a:t>/</a:t>
            </a:r>
            <a:r>
              <a:rPr lang="cs-CZ" dirty="0" err="1"/>
              <a:t>stricta</a:t>
            </a:r>
            <a:r>
              <a:rPr lang="cs-CZ" dirty="0"/>
              <a:t>/</a:t>
            </a:r>
            <a:r>
              <a:rPr lang="cs-CZ" dirty="0" err="1"/>
              <a:t>certa</a:t>
            </a:r>
            <a:r>
              <a:rPr lang="cs-CZ" dirty="0"/>
              <a:t>/</a:t>
            </a:r>
            <a:r>
              <a:rPr lang="cs-CZ" dirty="0" err="1"/>
              <a:t>praevia</a:t>
            </a:r>
            <a:r>
              <a:rPr lang="cs-CZ" dirty="0"/>
              <a:t>) – čl. 39</a:t>
            </a:r>
          </a:p>
          <a:p>
            <a:pPr lvl="0"/>
            <a:r>
              <a:rPr lang="cs-CZ" dirty="0"/>
              <a:t>Presumpce neviny (čl. 40 odst. 2)</a:t>
            </a:r>
          </a:p>
          <a:p>
            <a:pPr lvl="0"/>
            <a:r>
              <a:rPr lang="cs-CZ" dirty="0"/>
              <a:t>Právo na obhajobu (čl. 40 odst. 3)</a:t>
            </a:r>
          </a:p>
          <a:p>
            <a:pPr lvl="0"/>
            <a:r>
              <a:rPr lang="cs-CZ" dirty="0"/>
              <a:t>Princip nemo tenetur se ipsum accusare (čl. 40 odst. 4)</a:t>
            </a:r>
          </a:p>
          <a:p>
            <a:pPr lvl="0"/>
            <a:r>
              <a:rPr lang="cs-CZ" dirty="0"/>
              <a:t>Princip ne bis in idem (čl. 40 odst. 5)</a:t>
            </a:r>
          </a:p>
          <a:p>
            <a:pPr lvl="0"/>
            <a:r>
              <a:rPr lang="cs-CZ" dirty="0"/>
              <a:t>Zákaz retroaktivity v neprospěch pachatele (čl. 40 odst. 6)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7777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Mezinárodní smlouvy podle čl. 10 Ústavy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cs-CZ" dirty="0" smtClean="0"/>
              <a:t>Evropská úmluva o ochraně lidských práv a základních svobod</a:t>
            </a:r>
          </a:p>
          <a:p>
            <a:r>
              <a:rPr lang="cs-CZ" dirty="0" smtClean="0"/>
              <a:t> </a:t>
            </a:r>
            <a:r>
              <a:rPr lang="cs-CZ" dirty="0"/>
              <a:t>Mezinárodní pakt o občanských a politických </a:t>
            </a:r>
            <a:r>
              <a:rPr lang="cs-CZ" dirty="0" smtClean="0"/>
              <a:t>právech </a:t>
            </a:r>
          </a:p>
          <a:p>
            <a:r>
              <a:rPr lang="cs-CZ" dirty="0" smtClean="0"/>
              <a:t>Úmluva </a:t>
            </a:r>
            <a:r>
              <a:rPr lang="cs-CZ" dirty="0"/>
              <a:t>o právech dítěte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976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Europeizace přestupkového práva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9492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1200" u="sng" dirty="0"/>
              <a:t>Působení Rady Evropy</a:t>
            </a:r>
            <a:r>
              <a:rPr lang="cs-CZ" sz="11200" dirty="0"/>
              <a:t> </a:t>
            </a:r>
            <a:endParaRPr lang="cs-CZ" sz="11200" dirty="0" smtClean="0"/>
          </a:p>
          <a:p>
            <a:pPr marL="0" indent="0">
              <a:buNone/>
            </a:pPr>
            <a:r>
              <a:rPr lang="cs-CZ" sz="9200" dirty="0" smtClean="0"/>
              <a:t>úmluvy </a:t>
            </a:r>
            <a:r>
              <a:rPr lang="cs-CZ" sz="9200" dirty="0"/>
              <a:t>a </a:t>
            </a:r>
            <a:r>
              <a:rPr lang="cs-CZ" sz="9200" dirty="0" smtClean="0"/>
              <a:t>dohody (EÚLP)</a:t>
            </a:r>
          </a:p>
          <a:p>
            <a:pPr marL="0" indent="0">
              <a:buNone/>
            </a:pPr>
            <a:r>
              <a:rPr lang="cs-CZ" sz="9200" dirty="0" smtClean="0"/>
              <a:t>doporučení</a:t>
            </a:r>
            <a:r>
              <a:rPr lang="cs-CZ" sz="9200" dirty="0"/>
              <a:t>, příp. </a:t>
            </a:r>
            <a:r>
              <a:rPr lang="cs-CZ" sz="9200" dirty="0" smtClean="0"/>
              <a:t>rezoluce (soft </a:t>
            </a:r>
            <a:r>
              <a:rPr lang="cs-CZ" sz="9200" dirty="0" err="1" smtClean="0"/>
              <a:t>law</a:t>
            </a:r>
            <a:r>
              <a:rPr lang="cs-CZ" sz="9200" dirty="0" smtClean="0"/>
              <a:t>)</a:t>
            </a:r>
          </a:p>
          <a:p>
            <a:pPr lvl="0"/>
            <a:r>
              <a:rPr lang="cs-CZ" sz="9200" dirty="0"/>
              <a:t>Doporučení Rady Evropy (91)1, o správních sankcích</a:t>
            </a:r>
          </a:p>
          <a:p>
            <a:pPr lvl="0"/>
            <a:r>
              <a:rPr lang="cs-CZ" sz="9200" dirty="0"/>
              <a:t>Doporučení Rady Evropy (77)28, o úloze trestního práva při ochraně životního prostředí,</a:t>
            </a:r>
          </a:p>
          <a:p>
            <a:pPr lvl="0"/>
            <a:r>
              <a:rPr lang="cs-CZ" sz="9200" dirty="0"/>
              <a:t>Doporučení Rady Evropy (82)12, o úloze práva při ochraně spotřebitelů,</a:t>
            </a:r>
          </a:p>
          <a:p>
            <a:pPr lvl="0"/>
            <a:r>
              <a:rPr lang="cs-CZ" sz="9200" dirty="0"/>
              <a:t>Doporučení Rady Evropy (81)12, o hospodářské kriminalitě,</a:t>
            </a:r>
          </a:p>
          <a:p>
            <a:pPr lvl="0"/>
            <a:r>
              <a:rPr lang="cs-CZ" sz="9200" dirty="0"/>
              <a:t>Doporučení Rady Evropy (88)18, o odpovědnosti podniků a jiných právnických osob za trestné činy spáchané při výkonu jejich činností,</a:t>
            </a:r>
          </a:p>
          <a:p>
            <a:pPr lvl="0"/>
            <a:r>
              <a:rPr lang="cs-CZ" sz="9200" dirty="0"/>
              <a:t>Rezoluce Rady Evropy (77)31, o ochraně jednotlivce ve vztahu ke správním aktům,</a:t>
            </a:r>
          </a:p>
          <a:p>
            <a:pPr lvl="0"/>
            <a:r>
              <a:rPr lang="cs-CZ" sz="9200" dirty="0"/>
              <a:t>Doporučení Rady Evropy (80)2, týkající se správního uvážení,</a:t>
            </a:r>
          </a:p>
          <a:p>
            <a:pPr lvl="0"/>
            <a:r>
              <a:rPr lang="cs-CZ" sz="9200" dirty="0"/>
              <a:t>Doporučení Rady Evropy (2004)20, o soudním přezkoumávání správních úkonů,</a:t>
            </a:r>
          </a:p>
          <a:p>
            <a:pPr lvl="0"/>
            <a:r>
              <a:rPr lang="cs-CZ" sz="9200" dirty="0"/>
              <a:t>Doporučení Rady Evropy (2007)7, o dobré správě.</a:t>
            </a:r>
          </a:p>
          <a:p>
            <a:pPr marL="0" indent="0">
              <a:buNone/>
            </a:pPr>
            <a:r>
              <a:rPr lang="cs-CZ" sz="9200" dirty="0"/>
              <a:t> </a:t>
            </a:r>
          </a:p>
          <a:p>
            <a:pPr marL="0" indent="0">
              <a:buNone/>
            </a:pPr>
            <a:r>
              <a:rPr lang="cs-CZ" sz="6200" dirty="0" smtClean="0"/>
              <a:t> </a:t>
            </a:r>
            <a:endParaRPr lang="cs-CZ" sz="6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805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Evropská unie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/>
          </a:bodyPr>
          <a:lstStyle/>
          <a:p>
            <a:r>
              <a:rPr lang="cs-CZ" dirty="0" smtClean="0"/>
              <a:t>obecné </a:t>
            </a:r>
            <a:r>
              <a:rPr lang="cs-CZ" dirty="0"/>
              <a:t>zásady a </a:t>
            </a:r>
            <a:r>
              <a:rPr lang="cs-CZ" dirty="0" smtClean="0"/>
              <a:t>principy</a:t>
            </a:r>
          </a:p>
          <a:p>
            <a:r>
              <a:rPr lang="cs-CZ" dirty="0" smtClean="0"/>
              <a:t>Forma nařízení pro úpravu mnoha oborů  </a:t>
            </a:r>
            <a:r>
              <a:rPr lang="cs-CZ" dirty="0"/>
              <a:t>(zejména zvláštní části) správního </a:t>
            </a:r>
            <a:r>
              <a:rPr lang="cs-CZ" dirty="0" smtClean="0"/>
              <a:t>práva</a:t>
            </a:r>
          </a:p>
          <a:p>
            <a:r>
              <a:rPr lang="cs-CZ" dirty="0" smtClean="0"/>
              <a:t>formuluje </a:t>
            </a:r>
            <a:r>
              <a:rPr lang="cs-CZ" dirty="0"/>
              <a:t>povinnost členských států stanovit sankce za porušení nařízení a přijmout veškerá opatření nezbytná k jejich uplatňování. Sankce musí být účinné, přiměřené a </a:t>
            </a:r>
            <a:r>
              <a:rPr lang="cs-CZ" dirty="0" smtClean="0"/>
              <a:t>odrazující.</a:t>
            </a:r>
          </a:p>
          <a:p>
            <a:r>
              <a:rPr lang="cs-CZ" dirty="0" smtClean="0"/>
              <a:t>podmínky </a:t>
            </a:r>
            <a:r>
              <a:rPr lang="cs-CZ" dirty="0"/>
              <a:t>odpovědnosti, skutkové podstaty, trestní sankce i postup při jejích ukládání </a:t>
            </a:r>
            <a:r>
              <a:rPr lang="cs-CZ" dirty="0" smtClean="0"/>
              <a:t>musí být upraveny </a:t>
            </a:r>
            <a:r>
              <a:rPr lang="cs-CZ" dirty="0"/>
              <a:t>zákony jednotlivých </a:t>
            </a:r>
            <a:r>
              <a:rPr lang="cs-CZ" dirty="0" smtClean="0"/>
              <a:t>států (neodevzdaná pravomoc).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650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507288" cy="922114"/>
          </a:xfrm>
        </p:spPr>
        <p:txBody>
          <a:bodyPr>
            <a:noAutofit/>
          </a:bodyPr>
          <a:lstStyle/>
          <a:p>
            <a:r>
              <a:rPr lang="cs-CZ" sz="3200" u="sng" dirty="0"/>
              <a:t>§ 71 odst. 1 písm. h) nebo i) veterinárního zákona</a:t>
            </a:r>
            <a:br>
              <a:rPr lang="cs-CZ" sz="3200" u="sng" dirty="0"/>
            </a:br>
            <a:endParaRPr lang="cs-CZ" sz="32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Fyzická osoba se dopustí přestupku tím, že …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h)nesplní </a:t>
            </a:r>
            <a:r>
              <a:rPr lang="cs-CZ" dirty="0"/>
              <a:t>nebo poruší některou z povinností nebo některý z požadavků stanovených předpisem Evropské unie o dovozu zásilek produktů živočišného původu pro osobní spotřebu do Společenství,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i</a:t>
            </a:r>
            <a:r>
              <a:rPr lang="cs-CZ" dirty="0"/>
              <a:t>) nesplní nebo poruší některou z povinností nebo některý z požadavků chovatele stanovených předpisem Evropské unie o veterinárních podmínkách pro neobchodní přesuny zvířat v zájmovém chovu.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39715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§ 93 odst. </a:t>
            </a:r>
            <a:r>
              <a:rPr lang="cs-CZ" u="sng" dirty="0" smtClean="0"/>
              <a:t>3 zákona </a:t>
            </a:r>
            <a:r>
              <a:rPr lang="cs-CZ" u="sng" dirty="0"/>
              <a:t>o civilním </a:t>
            </a:r>
            <a:r>
              <a:rPr lang="cs-CZ" u="sng" dirty="0" smtClean="0"/>
              <a:t>letectví</a:t>
            </a:r>
            <a:r>
              <a:rPr lang="cs-CZ" dirty="0" smtClean="0"/>
              <a:t>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Právnická nebo podnikající fyzická osoba se dopustí přestupku deliktu tím, že …</a:t>
            </a:r>
          </a:p>
          <a:p>
            <a:pPr marL="0" indent="0">
              <a:buNone/>
            </a:pPr>
            <a:r>
              <a:rPr lang="cs-CZ" dirty="0"/>
              <a:t>b) v rozporu s přímo použitelným předpisem Evropské unie upravujícím zachování letové způsobilosti letadel a leteckých výrobků, letadlových částí a zařízení</a:t>
            </a:r>
          </a:p>
          <a:p>
            <a:pPr marL="0" indent="0">
              <a:buNone/>
            </a:pPr>
            <a:r>
              <a:rPr lang="cs-CZ" dirty="0" smtClean="0"/>
              <a:t>   1</a:t>
            </a:r>
            <a:r>
              <a:rPr lang="cs-CZ" dirty="0"/>
              <a:t>. provádí činnosti související s řízením zachování letové způsobilosti bez oprávnění,</a:t>
            </a:r>
          </a:p>
          <a:p>
            <a:pPr marL="0" indent="0">
              <a:buNone/>
            </a:pPr>
            <a:r>
              <a:rPr lang="cs-CZ" dirty="0" smtClean="0"/>
              <a:t>   2</a:t>
            </a:r>
            <a:r>
              <a:rPr lang="cs-CZ" dirty="0"/>
              <a:t>. vystaví nebo prodlouží osvědčení kontroly letové způsobilosti letadla, nebo</a:t>
            </a:r>
          </a:p>
          <a:p>
            <a:pPr marL="0" indent="0">
              <a:buNone/>
            </a:pPr>
            <a:r>
              <a:rPr lang="cs-CZ" dirty="0" smtClean="0"/>
              <a:t>   3</a:t>
            </a:r>
            <a:r>
              <a:rPr lang="cs-CZ" dirty="0"/>
              <a:t>. osvědčí uvolnění letadla nebo letadlového celku do provozu.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44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Správněprávní (administrativněprávní) odpovědnost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4000" dirty="0" smtClean="0"/>
              <a:t>Je jednou z forem právní odpovědnosti</a:t>
            </a:r>
          </a:p>
          <a:p>
            <a:r>
              <a:rPr lang="cs-CZ" sz="4000" dirty="0" smtClean="0"/>
              <a:t>Je odpovědností za správní delikt</a:t>
            </a:r>
          </a:p>
          <a:p>
            <a:r>
              <a:rPr lang="cs-CZ" sz="4000" dirty="0" smtClean="0"/>
              <a:t>Je odpovědností veřejnoprávní (charakteristické rysy, srovnání s civilní odpovědností)</a:t>
            </a:r>
          </a:p>
          <a:p>
            <a:r>
              <a:rPr lang="cs-CZ" sz="4000" dirty="0" smtClean="0"/>
              <a:t>Je součástí výkonu veřejné správy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332932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cs-CZ" sz="4000" u="sng" dirty="0"/>
              <a:t>§ 108 odst. 1 písm. a) zákona o léčivech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dirty="0"/>
              <a:t>Fyzická osoba se dopustí přestupku tím, že</a:t>
            </a:r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sz="3600" dirty="0" smtClean="0"/>
              <a:t>a</a:t>
            </a:r>
            <a:r>
              <a:rPr lang="cs-CZ" sz="3600" dirty="0"/>
              <a:t>) zachází s léčivy bez povolení, schválení, registrace nebo souhlasu v případě, kdy zákon nebo přímo použitelný předpis Evropské unie povolení, schválení, registraci nebo souhlas k zacházení s léčivy vyžaduje.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2482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dirty="0" smtClean="0"/>
              <a:t>Nová právní úprava přestupkového práva</a:t>
            </a:r>
            <a:endParaRPr lang="cs-CZ" sz="36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č. 250/2016 Sb., o odpovědnosti za přestupky a řízení o </a:t>
            </a:r>
            <a:r>
              <a:rPr lang="cs-CZ" dirty="0" smtClean="0"/>
              <a:t>nich</a:t>
            </a:r>
            <a:endParaRPr lang="cs-CZ" dirty="0"/>
          </a:p>
          <a:p>
            <a:r>
              <a:rPr lang="cs-CZ" dirty="0"/>
              <a:t>Zákon č. 251/2016 Sb., o některých </a:t>
            </a:r>
            <a:r>
              <a:rPr lang="cs-CZ" dirty="0" smtClean="0"/>
              <a:t>přestupcích</a:t>
            </a:r>
          </a:p>
          <a:p>
            <a:r>
              <a:rPr lang="cs-CZ" dirty="0"/>
              <a:t>Zvláštní zákony obsahující skutkové podstaty přestupků, tvořící zvláštní část přestupkového práva ve znění tzv. změnového zákona č. 183/2017 Sb.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889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u="sng" dirty="0"/>
              <a:t>Zákon č. 251/2016 Sb., o některých přestupcích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Obsahuje ty skutkové podstaty přestupků, které jsou </a:t>
            </a:r>
          </a:p>
          <a:p>
            <a:pPr lvl="0"/>
            <a:r>
              <a:rPr lang="cs-CZ" dirty="0"/>
              <a:t>průřezové – vztahující se k více oborům veřejné správy (např. úmyslné uvedení nesprávného údaje správnímu orgánu nebo jeho zatajení, zničení nebo poškození úřední uzávěry, úřední značky, veřejné vyhlášky apod.),</a:t>
            </a:r>
          </a:p>
          <a:p>
            <a:pPr lvl="0"/>
            <a:r>
              <a:rPr lang="cs-CZ" dirty="0"/>
              <a:t>týkají se porušování povinností plynoucích z právních předpisů obcí a krajů,</a:t>
            </a:r>
          </a:p>
          <a:p>
            <a:pPr lvl="0"/>
            <a:r>
              <a:rPr lang="cs-CZ" dirty="0"/>
              <a:t>takové, které nemají odpovídající pozitivní hmotněprávní úpravu (např. přestupky proti veřejnému pořádku, proti občanskému soužití, proti majetku), </a:t>
            </a:r>
          </a:p>
          <a:p>
            <a:pPr lvl="0"/>
            <a:r>
              <a:rPr lang="cs-CZ" dirty="0"/>
              <a:t>a některé další (přestupky na úseku všeobecné vnitřní správy, na úseku podnikání, na úseku porušování práv k obchodní firmě, na úseku zdravotnictví).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7883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cs-CZ" u="sng" dirty="0" smtClean="0"/>
              <a:t>Další zákony a prováděcí právní předpisy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Zákon č. 280/2009 Sb., daňový řád</a:t>
            </a:r>
          </a:p>
          <a:p>
            <a:r>
              <a:rPr lang="cs-CZ" dirty="0" smtClean="0"/>
              <a:t>Zákon č. 269/1994 Sb., o Rejstříku trestů</a:t>
            </a:r>
          </a:p>
          <a:p>
            <a:r>
              <a:rPr lang="cs-CZ" dirty="0" smtClean="0"/>
              <a:t>Zákon č. 359/1999 Sb., o sociálně-právní ochraně dětí</a:t>
            </a:r>
          </a:p>
          <a:p>
            <a:r>
              <a:rPr lang="cs-CZ" dirty="0" smtClean="0"/>
              <a:t>Zákon č. 273/2008 Sb., o Policii ČR</a:t>
            </a:r>
          </a:p>
          <a:p>
            <a:r>
              <a:rPr lang="cs-CZ" dirty="0" smtClean="0"/>
              <a:t>Vyhláška č. 520/2005 Sb.</a:t>
            </a:r>
          </a:p>
          <a:p>
            <a:r>
              <a:rPr lang="cs-CZ" dirty="0" smtClean="0"/>
              <a:t>Vyhláška č. 172/2017 Sb., o podrobnostech obsahu a provádění zkoušky</a:t>
            </a:r>
          </a:p>
          <a:p>
            <a:r>
              <a:rPr lang="cs-CZ" dirty="0" smtClean="0"/>
              <a:t>Vyhláška č. 227/2016 Sb., o náležitostech formulářů žádosti o opis nebo výpis z evidence RT a žádosti o opis z evidence přestupků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6010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9319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u="sng" dirty="0"/>
              <a:t>Nový zákon o přestupcích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Návrh věcného záměru </a:t>
            </a:r>
            <a:r>
              <a:rPr lang="cs-CZ" dirty="0" smtClean="0"/>
              <a:t>schválen vládou 4/2013</a:t>
            </a:r>
          </a:p>
          <a:p>
            <a:pPr marL="0" indent="0">
              <a:buNone/>
            </a:pPr>
            <a:r>
              <a:rPr lang="cs-CZ" dirty="0" smtClean="0"/>
              <a:t>Paragrafované znění schváleno vládou 7/2015</a:t>
            </a:r>
          </a:p>
          <a:p>
            <a:pPr marL="0" indent="0">
              <a:buNone/>
            </a:pPr>
            <a:r>
              <a:rPr lang="cs-CZ" dirty="0"/>
              <a:t>Návrh </a:t>
            </a:r>
            <a:r>
              <a:rPr lang="cs-CZ" dirty="0" smtClean="0"/>
              <a:t>zákona schválen PS  5/2016</a:t>
            </a:r>
          </a:p>
          <a:p>
            <a:pPr marL="0" indent="0">
              <a:buNone/>
            </a:pPr>
            <a:r>
              <a:rPr lang="cs-CZ" dirty="0" smtClean="0"/>
              <a:t>Senát vrátil návrh PS  6/2016</a:t>
            </a:r>
          </a:p>
          <a:p>
            <a:pPr marL="0" indent="0">
              <a:buNone/>
            </a:pPr>
            <a:r>
              <a:rPr lang="cs-CZ" dirty="0"/>
              <a:t>Sněmovna zákon přijala </a:t>
            </a:r>
            <a:r>
              <a:rPr lang="cs-CZ" dirty="0" smtClean="0"/>
              <a:t>12</a:t>
            </a:r>
            <a:r>
              <a:rPr lang="cs-CZ" dirty="0"/>
              <a:t>. července 2016 ve znění schváleném </a:t>
            </a:r>
            <a:r>
              <a:rPr lang="cs-CZ" dirty="0" smtClean="0"/>
              <a:t>Senátem</a:t>
            </a:r>
          </a:p>
          <a:p>
            <a:pPr marL="0" indent="0">
              <a:buNone/>
            </a:pPr>
            <a:r>
              <a:rPr lang="cs-CZ" dirty="0" smtClean="0"/>
              <a:t>Prezident </a:t>
            </a:r>
            <a:r>
              <a:rPr lang="cs-CZ" dirty="0"/>
              <a:t>zákon podepsal 27. 7. </a:t>
            </a:r>
            <a:r>
              <a:rPr lang="cs-CZ" dirty="0" smtClean="0"/>
              <a:t>2016</a:t>
            </a:r>
          </a:p>
          <a:p>
            <a:pPr marL="0" indent="0">
              <a:buNone/>
            </a:pPr>
            <a:r>
              <a:rPr lang="cs-CZ" dirty="0" smtClean="0"/>
              <a:t>Zákon </a:t>
            </a:r>
            <a:r>
              <a:rPr lang="cs-CZ" dirty="0"/>
              <a:t>vyhlášen 3. 8. 2016 ve Sbírce zákonů v částce 98 pod číslem </a:t>
            </a:r>
            <a:r>
              <a:rPr lang="cs-CZ" u="sng" dirty="0">
                <a:hlinkClick r:id="rId2"/>
              </a:rPr>
              <a:t>250/2016</a:t>
            </a:r>
            <a:r>
              <a:rPr lang="cs-CZ" dirty="0"/>
              <a:t> Sb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Účinnosti nabyl dne 1. 7. 2017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02483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Koncepce nového přestupkového práva (částečná kodifikace)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cs-CZ" sz="3600" dirty="0" smtClean="0"/>
              <a:t>Nezahrnuje všechny správní delikty, ale přestupky, jiné SD FO, a SD právnických osob</a:t>
            </a:r>
          </a:p>
          <a:p>
            <a:pPr marL="514350" indent="-514350">
              <a:buAutoNum type="arabicPeriod"/>
            </a:pPr>
            <a:r>
              <a:rPr lang="cs-CZ" sz="3600" dirty="0" smtClean="0"/>
              <a:t>Kodifikuje pouze obecnou část přestupkového práva, zvláštní část v jednotlivých zvláštních zákonech</a:t>
            </a:r>
          </a:p>
          <a:p>
            <a:pPr marL="514350" indent="-514350">
              <a:buAutoNum type="arabicPeriod"/>
            </a:pPr>
            <a:r>
              <a:rPr lang="cs-CZ" sz="3600" dirty="0" smtClean="0"/>
              <a:t>Neupravuje celý  trestně správní proces, ale jen odchylky od správního řádu</a:t>
            </a:r>
          </a:p>
        </p:txBody>
      </p:sp>
    </p:spTree>
    <p:extLst>
      <p:ext uri="{BB962C8B-B14F-4D97-AF65-F5344CB8AC3E}">
        <p14:creationId xmlns:p14="http://schemas.microsoft.com/office/powerpoint/2010/main" val="3561001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Systematika nového PZ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u="sng" dirty="0"/>
              <a:t>Část první</a:t>
            </a:r>
            <a:r>
              <a:rPr lang="cs-CZ" sz="4000" dirty="0"/>
              <a:t> - obecná </a:t>
            </a:r>
            <a:r>
              <a:rPr lang="cs-CZ" sz="4000" dirty="0" smtClean="0"/>
              <a:t>ustanovení</a:t>
            </a:r>
            <a:endParaRPr lang="cs-CZ" sz="4000" dirty="0"/>
          </a:p>
          <a:p>
            <a:r>
              <a:rPr lang="cs-CZ" sz="4000" u="sng" dirty="0"/>
              <a:t>Část druhá</a:t>
            </a:r>
            <a:r>
              <a:rPr lang="cs-CZ" sz="4000" dirty="0"/>
              <a:t> – základy odpovědnosti za </a:t>
            </a:r>
            <a:r>
              <a:rPr lang="cs-CZ" sz="4000" dirty="0" smtClean="0"/>
              <a:t>přestupek</a:t>
            </a:r>
          </a:p>
          <a:p>
            <a:r>
              <a:rPr lang="cs-CZ" sz="4000" u="sng" dirty="0"/>
              <a:t>Část třetí</a:t>
            </a:r>
            <a:r>
              <a:rPr lang="cs-CZ" sz="4000" dirty="0"/>
              <a:t> – Řízení o přestupcích</a:t>
            </a:r>
          </a:p>
          <a:p>
            <a:r>
              <a:rPr lang="cs-CZ" sz="4000" u="sng" dirty="0"/>
              <a:t>Část čtvrtá</a:t>
            </a:r>
            <a:r>
              <a:rPr lang="cs-CZ" sz="4000" dirty="0"/>
              <a:t> – společná, přechodná a závěrečná ustanovení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39274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Časová působnost PZ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Základní pravidlo (§ 2 odst. 1)</a:t>
            </a:r>
          </a:p>
          <a:p>
            <a:r>
              <a:rPr lang="cs-CZ" dirty="0" smtClean="0"/>
              <a:t>Doba spáchání přestupku (§ 2 odst.2)</a:t>
            </a:r>
          </a:p>
          <a:p>
            <a:r>
              <a:rPr lang="cs-CZ" dirty="0" smtClean="0"/>
              <a:t>Zákon účinný v době činu</a:t>
            </a:r>
          </a:p>
          <a:p>
            <a:r>
              <a:rPr lang="cs-CZ" dirty="0" smtClean="0"/>
              <a:t>Užití příznivějšího zákona (§ 2 odst. 1 a 4)</a:t>
            </a:r>
          </a:p>
          <a:p>
            <a:r>
              <a:rPr lang="cs-CZ" dirty="0" smtClean="0"/>
              <a:t>kdy je relevantní změna právní úpravy</a:t>
            </a:r>
          </a:p>
          <a:p>
            <a:r>
              <a:rPr lang="cs-CZ" dirty="0" smtClean="0"/>
              <a:t>Zákonné výjimky z pravidla (druh správního trestu, ochranné opatření, výkon  trestů</a:t>
            </a:r>
          </a:p>
          <a:p>
            <a:r>
              <a:rPr lang="cs-CZ" dirty="0" smtClean="0"/>
              <a:t>Procesní ustanovení (§ 112 odst. 4, 5, 6)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2291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Místní působnost PZ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Zásada teritoriality (§ 3 odst. 1)</a:t>
            </a:r>
          </a:p>
          <a:p>
            <a:r>
              <a:rPr lang="cs-CZ" dirty="0" smtClean="0"/>
              <a:t>Kdy je přestupek spáchaný na území ČR (§ 3 odst. 2)</a:t>
            </a:r>
          </a:p>
          <a:p>
            <a:r>
              <a:rPr lang="cs-CZ" dirty="0" smtClean="0"/>
              <a:t>Zásada registrace (dopravní prostředek registrován v ČR)</a:t>
            </a:r>
          </a:p>
          <a:p>
            <a:r>
              <a:rPr lang="cs-CZ" dirty="0" smtClean="0"/>
              <a:t>Zásada personality a zásada ochrany (§ 3 odst. 3) – upraveno na koho se vztahuje a ve kterých případech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22729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u="sng" dirty="0" smtClean="0"/>
              <a:t>Osobní působnost PZ (exempce)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1. osoby požívající výsad a imunit podle zákona (prezident, soudci ÚS, poslanci a senátoři)</a:t>
            </a:r>
          </a:p>
          <a:p>
            <a:pPr marL="0" indent="0">
              <a:buNone/>
            </a:pPr>
            <a:r>
              <a:rPr lang="cs-CZ" dirty="0" smtClean="0"/>
              <a:t>2. osoby, které požívají výsad a imunit podle mezinárodního práva</a:t>
            </a:r>
          </a:p>
          <a:p>
            <a:pPr marL="0" indent="0">
              <a:buNone/>
            </a:pPr>
            <a:r>
              <a:rPr lang="cs-CZ" dirty="0" smtClean="0"/>
              <a:t>3. osoby, jejichž jednání se projedná podle zvláštních zákonů</a:t>
            </a:r>
          </a:p>
          <a:p>
            <a:pPr marL="514350" indent="-514350">
              <a:buAutoNum type="alphaLcParenR"/>
            </a:pPr>
            <a:r>
              <a:rPr lang="cs-CZ" dirty="0" smtClean="0"/>
              <a:t>Příslušníci bezpečnostního sboru,</a:t>
            </a:r>
          </a:p>
          <a:p>
            <a:pPr marL="514350" indent="-514350">
              <a:buAutoNum type="alphaLcParenR"/>
            </a:pPr>
            <a:r>
              <a:rPr lang="cs-CZ" dirty="0" smtClean="0"/>
              <a:t>Osoba podléhající vojenské kázeňské pravomoci</a:t>
            </a:r>
          </a:p>
          <a:p>
            <a:pPr marL="514350" indent="-514350">
              <a:buAutoNum type="alphaLcParenR"/>
            </a:pPr>
            <a:r>
              <a:rPr lang="cs-CZ" dirty="0" smtClean="0"/>
              <a:t>Osoba ve vazbě, trestu odnětí svobody, zabezpečovací detenci</a:t>
            </a:r>
          </a:p>
          <a:p>
            <a:pPr marL="0" indent="0">
              <a:buNone/>
            </a:pPr>
            <a:r>
              <a:rPr lang="cs-CZ" dirty="0" smtClean="0"/>
              <a:t>4. U právnických osob není upraveno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85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u="sng" dirty="0" smtClean="0"/>
              <a:t>Veřejnoprávní odpovědnost</a:t>
            </a:r>
            <a:endParaRPr lang="cs-CZ" sz="32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Trest vyjadřuje negativní hodnocení pachatele a jeho činu</a:t>
            </a:r>
          </a:p>
          <a:p>
            <a:r>
              <a:rPr lang="cs-CZ" dirty="0" smtClean="0"/>
              <a:t>Represivní a preventivní funkce x reparační</a:t>
            </a:r>
          </a:p>
          <a:p>
            <a:r>
              <a:rPr lang="cs-CZ" dirty="0" smtClean="0"/>
              <a:t>Původní povinnost trvá</a:t>
            </a:r>
          </a:p>
          <a:p>
            <a:r>
              <a:rPr lang="cs-CZ" dirty="0" smtClean="0"/>
              <a:t>OPV vzniká mezi státem a pachatelem</a:t>
            </a:r>
          </a:p>
          <a:p>
            <a:r>
              <a:rPr lang="cs-CZ" dirty="0" smtClean="0"/>
              <a:t>Uplatnění odpovědnosti vyžaduje akt aplikace práva x ze zákona</a:t>
            </a:r>
          </a:p>
          <a:p>
            <a:r>
              <a:rPr lang="cs-CZ" dirty="0" smtClean="0"/>
              <a:t>Zásada legality postihu</a:t>
            </a:r>
          </a:p>
          <a:p>
            <a:r>
              <a:rPr lang="cs-CZ" dirty="0" smtClean="0"/>
              <a:t>Plnění (obsah trestu) připadá státu x poškozenému</a:t>
            </a:r>
          </a:p>
          <a:p>
            <a:r>
              <a:rPr lang="cs-CZ" dirty="0" smtClean="0"/>
              <a:t>Ex post </a:t>
            </a:r>
            <a:r>
              <a:rPr lang="cs-CZ" dirty="0" err="1" smtClean="0"/>
              <a:t>factum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8706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Pojem přestupku v PZ 2016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 smtClean="0"/>
              <a:t>Podle § 5 PZ je přestupkem</a:t>
            </a:r>
          </a:p>
          <a:p>
            <a:r>
              <a:rPr lang="cs-CZ" sz="3600" dirty="0" smtClean="0"/>
              <a:t>společensky škodlivý protiprávní čin,</a:t>
            </a:r>
          </a:p>
          <a:p>
            <a:r>
              <a:rPr lang="cs-CZ" sz="3600" dirty="0"/>
              <a:t>k</a:t>
            </a:r>
            <a:r>
              <a:rPr lang="cs-CZ" sz="3600" dirty="0" smtClean="0"/>
              <a:t>terý je v zákoně za přestupek výslovně označen a </a:t>
            </a:r>
          </a:p>
          <a:p>
            <a:r>
              <a:rPr lang="cs-CZ" sz="3600" dirty="0" smtClean="0"/>
              <a:t>který vykazuje znaky stanovené zákonem,</a:t>
            </a:r>
          </a:p>
          <a:p>
            <a:r>
              <a:rPr lang="cs-CZ" sz="3600" dirty="0" smtClean="0"/>
              <a:t>nejde-li </a:t>
            </a:r>
            <a:r>
              <a:rPr lang="cs-CZ" sz="4000" dirty="0" smtClean="0"/>
              <a:t>o trestný čin.</a:t>
            </a:r>
          </a:p>
          <a:p>
            <a:pPr marL="0" indent="0">
              <a:buNone/>
            </a:pPr>
            <a:r>
              <a:rPr lang="cs-CZ" sz="4000" dirty="0" smtClean="0"/>
              <a:t>Problematika přechodného ustanovení § 112 odst. 1 PZ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95893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Správní sankce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1. Správní tresty</a:t>
            </a:r>
          </a:p>
          <a:p>
            <a:pPr marL="0" indent="0">
              <a:buNone/>
            </a:pPr>
            <a:r>
              <a:rPr lang="cs-CZ" sz="4000" dirty="0" smtClean="0"/>
              <a:t>2. Sankce netrestního charakteru (sankce obnovující povahy), nápravná, ochranná, zajišťovací opatření orgánů veřejné správy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885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Příklady netrestních sankcí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Nařízení odstranění stavby</a:t>
            </a:r>
          </a:p>
          <a:p>
            <a:r>
              <a:rPr lang="cs-CZ" dirty="0" smtClean="0"/>
              <a:t>Vyloučení věci z užívání, zákaz činnosti a zastavení provozu podle zákona o PO</a:t>
            </a:r>
          </a:p>
          <a:p>
            <a:r>
              <a:rPr lang="cs-CZ" dirty="0" smtClean="0"/>
              <a:t>Zrušení živnostenského oprávnění nebo pozastavení provozování živnosti podle ŽZ</a:t>
            </a:r>
          </a:p>
          <a:p>
            <a:r>
              <a:rPr lang="cs-CZ" dirty="0" smtClean="0"/>
              <a:t>Zákaz prodeje zboží, nařízení znehodnocení zdravotně závadného zboží, nařízení uzavření provozovny podle zákona o ČOI</a:t>
            </a:r>
          </a:p>
          <a:p>
            <a:r>
              <a:rPr lang="cs-CZ" dirty="0" smtClean="0"/>
              <a:t>Rozpuštění zakázaného shromáždění podle SZ</a:t>
            </a:r>
          </a:p>
          <a:p>
            <a:r>
              <a:rPr lang="cs-CZ" dirty="0" smtClean="0"/>
              <a:t>Uložení nucené správy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27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08112"/>
          </a:xfrm>
        </p:spPr>
        <p:txBody>
          <a:bodyPr/>
          <a:lstStyle/>
          <a:p>
            <a:r>
              <a:rPr lang="cs-CZ" u="sng" dirty="0" smtClean="0"/>
              <a:t>Základní principy trestání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Základní principy trestání x obecné právní principy x principy trestního práva hmotného a procesního</a:t>
            </a:r>
          </a:p>
          <a:p>
            <a:r>
              <a:rPr lang="cs-CZ" dirty="0" smtClean="0"/>
              <a:t>Užití obecných trestních kategorií </a:t>
            </a:r>
            <a:r>
              <a:rPr lang="cs-CZ" dirty="0"/>
              <a:t>a </a:t>
            </a:r>
            <a:r>
              <a:rPr lang="cs-CZ" dirty="0" smtClean="0"/>
              <a:t>pojmů, aplikace trestněprávních teorií</a:t>
            </a:r>
          </a:p>
          <a:p>
            <a:r>
              <a:rPr lang="cs-CZ" u="sng" dirty="0" smtClean="0"/>
              <a:t>Význam základních principů trestání</a:t>
            </a:r>
          </a:p>
          <a:p>
            <a:pPr>
              <a:buFontTx/>
              <a:buChar char="-"/>
            </a:pPr>
            <a:r>
              <a:rPr lang="cs-CZ" dirty="0" smtClean="0"/>
              <a:t>v legislativním procesu</a:t>
            </a:r>
          </a:p>
          <a:p>
            <a:pPr>
              <a:buFontTx/>
              <a:buChar char="-"/>
            </a:pPr>
            <a:r>
              <a:rPr lang="cs-CZ" dirty="0" smtClean="0"/>
              <a:t>v </a:t>
            </a:r>
            <a:r>
              <a:rPr lang="cs-CZ" dirty="0"/>
              <a:t>procesu aplikace práva 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při </a:t>
            </a:r>
            <a:r>
              <a:rPr lang="cs-CZ" dirty="0"/>
              <a:t>vyplňování mezer v zákoně, 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při </a:t>
            </a:r>
            <a:r>
              <a:rPr lang="cs-CZ" dirty="0"/>
              <a:t>výkladu neurčitých právních pojmů nebo jiných pojmů, 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při </a:t>
            </a:r>
            <a:r>
              <a:rPr lang="cs-CZ" dirty="0"/>
              <a:t>užití správního </a:t>
            </a:r>
            <a:r>
              <a:rPr lang="cs-CZ" dirty="0" smtClean="0"/>
              <a:t>uvážení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932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Základní principy trestání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Žádný trestný delikt, žádný trest bez zákona</a:t>
            </a:r>
          </a:p>
          <a:p>
            <a:r>
              <a:rPr lang="cs-CZ" dirty="0" smtClean="0"/>
              <a:t>Princip řádného zákonného procesu</a:t>
            </a:r>
          </a:p>
          <a:p>
            <a:r>
              <a:rPr lang="cs-CZ" dirty="0" smtClean="0"/>
              <a:t>Zákaz retroaktivity v neprospěch pachatele</a:t>
            </a:r>
          </a:p>
          <a:p>
            <a:r>
              <a:rPr lang="cs-CZ" dirty="0" smtClean="0"/>
              <a:t>Zákaz analogie v neprospěch pachatele</a:t>
            </a:r>
          </a:p>
          <a:p>
            <a:r>
              <a:rPr lang="cs-CZ" dirty="0" smtClean="0"/>
              <a:t>Princip subsidiarity trestní represe</a:t>
            </a:r>
          </a:p>
          <a:p>
            <a:r>
              <a:rPr lang="cs-CZ" dirty="0" smtClean="0"/>
              <a:t>princip rovnosti</a:t>
            </a:r>
          </a:p>
          <a:p>
            <a:r>
              <a:rPr lang="cs-CZ" dirty="0" smtClean="0"/>
              <a:t>Princip ne bis in idem</a:t>
            </a:r>
          </a:p>
          <a:p>
            <a:r>
              <a:rPr lang="cs-CZ" dirty="0" smtClean="0"/>
              <a:t>Princip presumpce neviny (včetně pravidla in </a:t>
            </a:r>
            <a:r>
              <a:rPr lang="cs-CZ" dirty="0" err="1" smtClean="0"/>
              <a:t>dubio</a:t>
            </a:r>
            <a:r>
              <a:rPr lang="cs-CZ" dirty="0" smtClean="0"/>
              <a:t> pro </a:t>
            </a:r>
            <a:r>
              <a:rPr lang="cs-CZ" dirty="0" err="1" smtClean="0"/>
              <a:t>reo</a:t>
            </a:r>
            <a:r>
              <a:rPr lang="cs-CZ" dirty="0" smtClean="0"/>
              <a:t> a nemo tenetur)</a:t>
            </a:r>
          </a:p>
          <a:p>
            <a:r>
              <a:rPr lang="cs-CZ" dirty="0" smtClean="0"/>
              <a:t>Zásada individualizace trestu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9949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Správní delikty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cs-CZ" sz="4400" dirty="0" smtClean="0"/>
              <a:t>Přestupky</a:t>
            </a:r>
          </a:p>
          <a:p>
            <a:r>
              <a:rPr lang="cs-CZ" sz="4400" dirty="0" smtClean="0"/>
              <a:t>Veřejné disciplinární delikty</a:t>
            </a:r>
          </a:p>
          <a:p>
            <a:r>
              <a:rPr lang="cs-CZ" sz="4400" dirty="0" smtClean="0"/>
              <a:t>Tzv. pořádkové delikty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036904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u="sng" dirty="0" smtClean="0"/>
              <a:t>Správní disciplinární delikty - příklady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Kárné provinění státních zaměstnanců (§ 87 a násl. zákona č. 234/2014 Sb., o státní službě</a:t>
            </a:r>
          </a:p>
          <a:p>
            <a:r>
              <a:rPr lang="cs-CZ" dirty="0" smtClean="0"/>
              <a:t>Kázeňský přestupek příslušníka bezpečnostního sboru podle zákona č. 361/2003 Sb., o  služebním poměru příslušníků bezpečnostních sborů</a:t>
            </a:r>
          </a:p>
          <a:p>
            <a:r>
              <a:rPr lang="cs-CZ" dirty="0" smtClean="0"/>
              <a:t>Kázeňský přestupek vojáka z povolání podle zákona č. 221/1999 Sb., o vojácích z povolání a vojáka v záloze ve službě podle zákona č. 45/2016 Sb., o službě vojáků v záloze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62507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1662</Words>
  <Application>Microsoft Office PowerPoint</Application>
  <PresentationFormat>Předvádění na obrazovce (4:3)</PresentationFormat>
  <Paragraphs>188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Motiv systému Office</vt:lpstr>
      <vt:lpstr>Správní trestání I.</vt:lpstr>
      <vt:lpstr>Správněprávní (administrativněprávní) odpovědnost</vt:lpstr>
      <vt:lpstr>Veřejnoprávní odpovědnost</vt:lpstr>
      <vt:lpstr>Správní sankce</vt:lpstr>
      <vt:lpstr>Příklady netrestních sankcí</vt:lpstr>
      <vt:lpstr>Základní principy trestání</vt:lpstr>
      <vt:lpstr>Základní principy trestání</vt:lpstr>
      <vt:lpstr>Správní delikty</vt:lpstr>
      <vt:lpstr>Správní disciplinární delikty - příklady</vt:lpstr>
      <vt:lpstr>Prezentace aplikace PowerPoint</vt:lpstr>
      <vt:lpstr>Tzv. správní pořádkové delikty - příklady</vt:lpstr>
      <vt:lpstr>Prameny přestupkového práva</vt:lpstr>
      <vt:lpstr>Ústava ČR</vt:lpstr>
      <vt:lpstr>Listina základních práv a svobod </vt:lpstr>
      <vt:lpstr>Mezinárodní smlouvy podle čl. 10 Ústavy </vt:lpstr>
      <vt:lpstr>Europeizace přestupkového práva </vt:lpstr>
      <vt:lpstr>Evropská unie </vt:lpstr>
      <vt:lpstr>§ 71 odst. 1 písm. h) nebo i) veterinárního zákona </vt:lpstr>
      <vt:lpstr>§ 93 odst. 3 zákona o civilním letectví  </vt:lpstr>
      <vt:lpstr>§ 108 odst. 1 písm. a) zákona o léčivech </vt:lpstr>
      <vt:lpstr>Nová právní úprava přestupkového práva</vt:lpstr>
      <vt:lpstr>Zákon č. 251/2016 Sb., o některých přestupcích </vt:lpstr>
      <vt:lpstr>Další zákony a prováděcí právní předpisy </vt:lpstr>
      <vt:lpstr>Nový zákon o přestupcích </vt:lpstr>
      <vt:lpstr>Koncepce nového přestupkového práva (částečná kodifikace)</vt:lpstr>
      <vt:lpstr>Systematika nového PZ</vt:lpstr>
      <vt:lpstr>Časová působnost PZ</vt:lpstr>
      <vt:lpstr>Místní působnost PZ</vt:lpstr>
      <vt:lpstr>Osobní působnost PZ (exempce)</vt:lpstr>
      <vt:lpstr>Pojem přestupku v PZ 2016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trestání I.</dc:title>
  <dc:creator>User</dc:creator>
  <cp:lastModifiedBy>Eva Preclikova</cp:lastModifiedBy>
  <cp:revision>8</cp:revision>
  <dcterms:created xsi:type="dcterms:W3CDTF">2016-10-26T08:59:31Z</dcterms:created>
  <dcterms:modified xsi:type="dcterms:W3CDTF">2018-10-24T10:39:58Z</dcterms:modified>
</cp:coreProperties>
</file>