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58" r:id="rId6"/>
    <p:sldId id="308" r:id="rId7"/>
    <p:sldId id="311" r:id="rId8"/>
    <p:sldId id="259" r:id="rId9"/>
    <p:sldId id="272" r:id="rId10"/>
    <p:sldId id="273" r:id="rId11"/>
    <p:sldId id="309" r:id="rId12"/>
    <p:sldId id="263" r:id="rId13"/>
    <p:sldId id="310" r:id="rId14"/>
    <p:sldId id="312" r:id="rId15"/>
    <p:sldId id="317" r:id="rId16"/>
    <p:sldId id="318" r:id="rId17"/>
    <p:sldId id="319" r:id="rId18"/>
    <p:sldId id="324" r:id="rId19"/>
    <p:sldId id="325" r:id="rId20"/>
    <p:sldId id="326" r:id="rId21"/>
    <p:sldId id="320" r:id="rId22"/>
    <p:sldId id="298" r:id="rId23"/>
    <p:sldId id="299" r:id="rId24"/>
    <p:sldId id="328" r:id="rId25"/>
    <p:sldId id="314" r:id="rId26"/>
    <p:sldId id="327" r:id="rId27"/>
    <p:sldId id="315" r:id="rId28"/>
    <p:sldId id="321" r:id="rId29"/>
    <p:sldId id="322" r:id="rId30"/>
    <p:sldId id="284" r:id="rId31"/>
    <p:sldId id="316" r:id="rId32"/>
    <p:sldId id="285" r:id="rId33"/>
    <p:sldId id="286" r:id="rId34"/>
    <p:sldId id="287" r:id="rId35"/>
    <p:sldId id="288" r:id="rId36"/>
    <p:sldId id="289" r:id="rId37"/>
    <p:sldId id="290" r:id="rId38"/>
    <p:sldId id="291" r:id="rId39"/>
    <p:sldId id="329" r:id="rId40"/>
    <p:sldId id="292" r:id="rId41"/>
    <p:sldId id="293" r:id="rId42"/>
    <p:sldId id="294" r:id="rId43"/>
    <p:sldId id="295" r:id="rId44"/>
    <p:sldId id="296" r:id="rId45"/>
    <p:sldId id="297" r:id="rId46"/>
    <p:sldId id="330" r:id="rId47"/>
    <p:sldId id="331" r:id="rId48"/>
    <p:sldId id="332" r:id="rId49"/>
    <p:sldId id="269" r:id="rId5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80" d="100"/>
          <a:sy n="80" d="100"/>
        </p:scale>
        <p:origin x="-7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A066352-BC4E-4804-AF9D-EA3E9B5022D8}" type="datetimeFigureOut">
              <a:rPr lang="cs-CZ" smtClean="0"/>
              <a:t>4.10.2018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863068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A066352-BC4E-4804-AF9D-EA3E9B5022D8}" type="datetimeFigureOut">
              <a:rPr lang="cs-CZ" smtClean="0"/>
              <a:t>4.10.2018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309821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A066352-BC4E-4804-AF9D-EA3E9B5022D8}" type="datetimeFigureOut">
              <a:rPr lang="cs-CZ" smtClean="0"/>
              <a:t>4.10.2018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1269172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A066352-BC4E-4804-AF9D-EA3E9B5022D8}" type="datetimeFigureOut">
              <a:rPr lang="cs-CZ" smtClean="0"/>
              <a:t>4.10.2018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1249683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A066352-BC4E-4804-AF9D-EA3E9B5022D8}" type="datetimeFigureOut">
              <a:rPr lang="cs-CZ" smtClean="0"/>
              <a:t>4.10.2018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210277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A066352-BC4E-4804-AF9D-EA3E9B5022D8}" type="datetimeFigureOut">
              <a:rPr lang="cs-CZ" smtClean="0"/>
              <a:t>4.10.2018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1098260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A066352-BC4E-4804-AF9D-EA3E9B5022D8}" type="datetimeFigureOut">
              <a:rPr lang="cs-CZ" smtClean="0"/>
              <a:t>4.10.2018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104914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A066352-BC4E-4804-AF9D-EA3E9B5022D8}" type="datetimeFigureOut">
              <a:rPr lang="cs-CZ" smtClean="0"/>
              <a:t>4.10.2018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4136780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A066352-BC4E-4804-AF9D-EA3E9B5022D8}" type="datetimeFigureOut">
              <a:rPr lang="cs-CZ" smtClean="0"/>
              <a:t>4.10.2018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278054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A066352-BC4E-4804-AF9D-EA3E9B5022D8}" type="datetimeFigureOut">
              <a:rPr lang="cs-CZ" smtClean="0"/>
              <a:t>4.10.2018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1315081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A066352-BC4E-4804-AF9D-EA3E9B5022D8}" type="datetimeFigureOut">
              <a:rPr lang="cs-CZ" smtClean="0"/>
              <a:t>4.10.2018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678167-6906-4CE5-AE14-88F34B84E332}" type="slidenum">
              <a:rPr lang="cs-CZ" smtClean="0"/>
              <a:t>‹#›</a:t>
            </a:fld>
            <a:endParaRPr lang="cs-CZ"/>
          </a:p>
        </p:txBody>
      </p:sp>
    </p:spTree>
    <p:extLst>
      <p:ext uri="{BB962C8B-B14F-4D97-AF65-F5344CB8AC3E}">
        <p14:creationId xmlns:p14="http://schemas.microsoft.com/office/powerpoint/2010/main" val="133417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66352-BC4E-4804-AF9D-EA3E9B5022D8}" type="datetimeFigureOut">
              <a:rPr lang="cs-CZ" smtClean="0"/>
              <a:t>4.10.2018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78167-6906-4CE5-AE14-88F34B84E332}" type="slidenum">
              <a:rPr lang="cs-CZ" smtClean="0"/>
              <a:t>‹#›</a:t>
            </a:fld>
            <a:endParaRPr lang="cs-CZ"/>
          </a:p>
        </p:txBody>
      </p:sp>
    </p:spTree>
    <p:extLst>
      <p:ext uri="{BB962C8B-B14F-4D97-AF65-F5344CB8AC3E}">
        <p14:creationId xmlns:p14="http://schemas.microsoft.com/office/powerpoint/2010/main" val="2256634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zakonyprolidi.cz/cs/2000-458#f430846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zakonyprolidi.cz/cs/2005-127#f2917870"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file:///E:\ASPI'&amp;link='416\2009%20Sb.#'&amp;ucin-k-dni='19. 1.2013"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jakub.handrlica@prf.cuni.cz"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4000" b="1" dirty="0">
                <a:solidFill>
                  <a:schemeClr val="accent1"/>
                </a:solidFill>
                <a:latin typeface="Garamond" panose="02020404030301010803" pitchFamily="18" charset="0"/>
              </a:rPr>
              <a:t>Vyvlastnění a jiná omezení vlastnického práva</a:t>
            </a:r>
          </a:p>
        </p:txBody>
      </p:sp>
      <p:sp>
        <p:nvSpPr>
          <p:cNvPr id="3" name="Podnadpis 2"/>
          <p:cNvSpPr>
            <a:spLocks noGrp="1"/>
          </p:cNvSpPr>
          <p:nvPr>
            <p:ph type="subTitle" idx="1"/>
          </p:nvPr>
        </p:nvSpPr>
        <p:spPr/>
        <p:txBody>
          <a:bodyPr>
            <a:normAutofit lnSpcReduction="10000"/>
          </a:bodyPr>
          <a:lstStyle/>
          <a:p>
            <a:endParaRPr lang="cs-CZ" sz="2400" b="1" dirty="0">
              <a:solidFill>
                <a:schemeClr val="tx1"/>
              </a:solidFill>
            </a:endParaRPr>
          </a:p>
          <a:p>
            <a:r>
              <a:rPr lang="cs-CZ" sz="2400" b="1" dirty="0">
                <a:solidFill>
                  <a:schemeClr val="tx1"/>
                </a:solidFill>
                <a:latin typeface="Garamond" panose="02020404030301010803" pitchFamily="18" charset="0"/>
              </a:rPr>
              <a:t>Doc. JUDr. Jakub </a:t>
            </a:r>
            <a:r>
              <a:rPr lang="cs-CZ" sz="2400" b="1" dirty="0" err="1">
                <a:solidFill>
                  <a:schemeClr val="tx1"/>
                </a:solidFill>
                <a:latin typeface="Garamond" panose="02020404030301010803" pitchFamily="18" charset="0"/>
              </a:rPr>
              <a:t>Handrlica</a:t>
            </a:r>
            <a:r>
              <a:rPr lang="cs-CZ" sz="2400" b="1" dirty="0">
                <a:solidFill>
                  <a:schemeClr val="tx1"/>
                </a:solidFill>
                <a:latin typeface="Garamond" panose="02020404030301010803" pitchFamily="18" charset="0"/>
              </a:rPr>
              <a:t>, Ph.D.</a:t>
            </a:r>
          </a:p>
          <a:p>
            <a:r>
              <a:rPr lang="cs-CZ" sz="2400" b="1" i="1" dirty="0">
                <a:solidFill>
                  <a:schemeClr val="tx1"/>
                </a:solidFill>
                <a:latin typeface="Garamond" panose="02020404030301010803" pitchFamily="18" charset="0"/>
              </a:rPr>
              <a:t>Katedra správního práva a správní vědy, </a:t>
            </a:r>
          </a:p>
          <a:p>
            <a:r>
              <a:rPr lang="cs-CZ" sz="2400" b="1" dirty="0">
                <a:solidFill>
                  <a:schemeClr val="tx1"/>
                </a:solidFill>
                <a:latin typeface="Garamond" panose="02020404030301010803" pitchFamily="18" charset="0"/>
              </a:rPr>
              <a:t>Právnická fakulta UK v Praze</a:t>
            </a:r>
          </a:p>
        </p:txBody>
      </p:sp>
    </p:spTree>
    <p:extLst>
      <p:ext uri="{BB962C8B-B14F-4D97-AF65-F5344CB8AC3E}">
        <p14:creationId xmlns:p14="http://schemas.microsoft.com/office/powerpoint/2010/main" val="94597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Jiná omezení vlastnického práva</a:t>
            </a:r>
            <a:endParaRPr lang="cs-CZ" sz="3200" dirty="0"/>
          </a:p>
        </p:txBody>
      </p:sp>
      <p:sp>
        <p:nvSpPr>
          <p:cNvPr id="3" name="Zástupný symbol pro obsah 2"/>
          <p:cNvSpPr>
            <a:spLocks noGrp="1"/>
          </p:cNvSpPr>
          <p:nvPr>
            <p:ph idx="1"/>
          </p:nvPr>
        </p:nvSpPr>
        <p:spPr/>
        <p:txBody>
          <a:bodyPr>
            <a:normAutofit/>
          </a:bodyPr>
          <a:lstStyle/>
          <a:p>
            <a:pPr marL="0" indent="0">
              <a:buNone/>
            </a:pPr>
            <a:r>
              <a:rPr lang="cs-CZ" sz="2400" dirty="0">
                <a:latin typeface="Garamond" panose="02020404030301010803" pitchFamily="18" charset="0"/>
              </a:rPr>
              <a:t>Vznik jiných omezení vlastnického práva:</a:t>
            </a:r>
          </a:p>
          <a:p>
            <a:pPr>
              <a:buFont typeface="Wingdings" panose="05000000000000000000" pitchFamily="2" charset="2"/>
              <a:buChar char="§"/>
            </a:pPr>
            <a:r>
              <a:rPr lang="cs-CZ" sz="2800" b="1" i="1" dirty="0">
                <a:latin typeface="Garamond" panose="02020404030301010803" pitchFamily="18" charset="0"/>
              </a:rPr>
              <a:t>zákon</a:t>
            </a:r>
          </a:p>
          <a:p>
            <a:pPr>
              <a:buFont typeface="Wingdings" panose="05000000000000000000" pitchFamily="2" charset="2"/>
              <a:buChar char="§"/>
            </a:pPr>
            <a:r>
              <a:rPr lang="cs-CZ" sz="2800" b="1" i="1" dirty="0">
                <a:latin typeface="Garamond" panose="02020404030301010803" pitchFamily="18" charset="0"/>
              </a:rPr>
              <a:t>podzákonné právní předpisy </a:t>
            </a:r>
          </a:p>
          <a:p>
            <a:pPr>
              <a:buFont typeface="Wingdings" panose="05000000000000000000" pitchFamily="2" charset="2"/>
              <a:buChar char="§"/>
            </a:pPr>
            <a:r>
              <a:rPr lang="cs-CZ" sz="2800" b="1" i="1" dirty="0">
                <a:latin typeface="Garamond" panose="02020404030301010803" pitchFamily="18" charset="0"/>
              </a:rPr>
              <a:t>správní akt</a:t>
            </a:r>
          </a:p>
          <a:p>
            <a:pPr>
              <a:buFont typeface="Wingdings" panose="05000000000000000000" pitchFamily="2" charset="2"/>
              <a:buChar char="§"/>
            </a:pPr>
            <a:r>
              <a:rPr lang="cs-CZ" sz="2800" b="1" i="1" dirty="0">
                <a:latin typeface="Garamond" panose="02020404030301010803" pitchFamily="18" charset="0"/>
              </a:rPr>
              <a:t>opatření obecné povahy</a:t>
            </a:r>
          </a:p>
          <a:p>
            <a:pPr>
              <a:buFont typeface="Wingdings" panose="05000000000000000000" pitchFamily="2" charset="2"/>
              <a:buChar char="§"/>
            </a:pPr>
            <a:r>
              <a:rPr lang="cs-CZ" sz="2800" b="1" i="1" dirty="0">
                <a:latin typeface="Garamond" panose="02020404030301010803" pitchFamily="18" charset="0"/>
              </a:rPr>
              <a:t>jiné formy veřejnoprávních jednání </a:t>
            </a:r>
          </a:p>
          <a:p>
            <a:pPr>
              <a:buFont typeface="Wingdings" panose="05000000000000000000" pitchFamily="2" charset="2"/>
              <a:buChar char="§"/>
            </a:pPr>
            <a:r>
              <a:rPr lang="cs-CZ" sz="2800" b="1" i="1" dirty="0">
                <a:latin typeface="Garamond" panose="02020404030301010803" pitchFamily="18" charset="0"/>
              </a:rPr>
              <a:t>jednostranný úkon oprávněného subjektu</a:t>
            </a:r>
          </a:p>
          <a:p>
            <a:pPr>
              <a:buFont typeface="Wingdings" panose="05000000000000000000" pitchFamily="2" charset="2"/>
              <a:buChar char="§"/>
            </a:pPr>
            <a:endParaRPr lang="cs-CZ" sz="2400" b="1" i="1" dirty="0">
              <a:latin typeface="Garamond" panose="02020404030301010803" pitchFamily="18" charset="0"/>
            </a:endParaRPr>
          </a:p>
          <a:p>
            <a:pPr marL="0" indent="0">
              <a:buNone/>
            </a:pPr>
            <a:endParaRPr lang="cs-CZ" sz="2400" dirty="0">
              <a:latin typeface="Garamond" panose="02020404030301010803" pitchFamily="18" charset="0"/>
            </a:endParaRPr>
          </a:p>
          <a:p>
            <a:pPr marL="0" indent="0">
              <a:buNone/>
            </a:pPr>
            <a:endParaRPr lang="cs-CZ" dirty="0"/>
          </a:p>
        </p:txBody>
      </p:sp>
    </p:spTree>
    <p:extLst>
      <p:ext uri="{BB962C8B-B14F-4D97-AF65-F5344CB8AC3E}">
        <p14:creationId xmlns:p14="http://schemas.microsoft.com/office/powerpoint/2010/main" val="1069316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i="1" dirty="0">
                <a:solidFill>
                  <a:srgbClr val="0070C0"/>
                </a:solidFill>
                <a:latin typeface="Garamond" panose="02020404030301010803" pitchFamily="18" charset="0"/>
              </a:rPr>
              <a:t>Ú</a:t>
            </a:r>
            <a:r>
              <a:rPr lang="cs-CZ" sz="3600" i="1" cap="none" dirty="0">
                <a:solidFill>
                  <a:srgbClr val="0070C0"/>
                </a:solidFill>
                <a:latin typeface="Garamond" panose="02020404030301010803" pitchFamily="18" charset="0"/>
              </a:rPr>
              <a:t>stavně- právní základy</a:t>
            </a:r>
            <a:r>
              <a:rPr lang="cs-CZ" i="1" dirty="0">
                <a:solidFill>
                  <a:srgbClr val="0070C0"/>
                </a:solidFill>
                <a:latin typeface="Garamond" panose="02020404030301010803" pitchFamily="18" charset="0"/>
              </a:rPr>
              <a:t/>
            </a:r>
            <a:br>
              <a:rPr lang="cs-CZ" i="1" dirty="0">
                <a:solidFill>
                  <a:srgbClr val="0070C0"/>
                </a:solidFill>
                <a:latin typeface="Garamond" panose="02020404030301010803" pitchFamily="18" charset="0"/>
              </a:rPr>
            </a:br>
            <a:endParaRPr lang="cs-CZ" dirty="0"/>
          </a:p>
        </p:txBody>
      </p:sp>
      <p:sp>
        <p:nvSpPr>
          <p:cNvPr id="3" name="Zástupný symbol pro text 2"/>
          <p:cNvSpPr>
            <a:spLocks noGrp="1"/>
          </p:cNvSpPr>
          <p:nvPr>
            <p:ph type="body" idx="1"/>
          </p:nvPr>
        </p:nvSpPr>
        <p:spPr/>
        <p:txBody>
          <a:bodyPr>
            <a:normAutofit fontScale="62500" lnSpcReduction="20000"/>
          </a:bodyPr>
          <a:lstStyle/>
          <a:p>
            <a:pPr algn="ctr"/>
            <a:endParaRPr lang="cs-CZ" dirty="0"/>
          </a:p>
          <a:p>
            <a:pPr algn="ctr"/>
            <a:endParaRPr lang="cs-CZ" dirty="0"/>
          </a:p>
          <a:p>
            <a:pPr algn="ctr"/>
            <a:endParaRPr lang="cs-CZ" sz="4400" dirty="0"/>
          </a:p>
          <a:p>
            <a:pPr algn="ctr"/>
            <a:r>
              <a:rPr lang="cs-CZ" sz="6300" b="1" dirty="0">
                <a:solidFill>
                  <a:schemeClr val="tx1"/>
                </a:solidFill>
                <a:latin typeface="Garamond" panose="02020404030301010803" pitchFamily="18" charset="0"/>
              </a:rPr>
              <a:t>II.</a:t>
            </a:r>
          </a:p>
          <a:p>
            <a:pPr algn="ctr"/>
            <a:endParaRPr lang="cs-CZ" dirty="0"/>
          </a:p>
          <a:p>
            <a:pPr algn="ctr"/>
            <a:endParaRPr lang="cs-CZ" dirty="0"/>
          </a:p>
          <a:p>
            <a:pPr algn="ctr"/>
            <a:endParaRPr lang="cs-CZ" dirty="0"/>
          </a:p>
        </p:txBody>
      </p:sp>
    </p:spTree>
    <p:extLst>
      <p:ext uri="{BB962C8B-B14F-4D97-AF65-F5344CB8AC3E}">
        <p14:creationId xmlns:p14="http://schemas.microsoft.com/office/powerpoint/2010/main" val="1065964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Listina základních práv a svobod</a:t>
            </a:r>
          </a:p>
        </p:txBody>
      </p:sp>
      <p:sp>
        <p:nvSpPr>
          <p:cNvPr id="3" name="Zástupný symbol pro obsah 2"/>
          <p:cNvSpPr>
            <a:spLocks noGrp="1"/>
          </p:cNvSpPr>
          <p:nvPr>
            <p:ph idx="1"/>
          </p:nvPr>
        </p:nvSpPr>
        <p:spPr/>
        <p:txBody>
          <a:bodyPr>
            <a:normAutofit lnSpcReduction="10000"/>
          </a:bodyPr>
          <a:lstStyle/>
          <a:p>
            <a:pPr marL="0" indent="0">
              <a:buNone/>
            </a:pPr>
            <a:r>
              <a:rPr lang="cs-CZ" dirty="0">
                <a:latin typeface="Garamond" panose="02020404030301010803" pitchFamily="18" charset="0"/>
              </a:rPr>
              <a:t>(3) Vlastnictví zavazuje. Nesmí být zneužito na újmu práv druhých anebo v rozporu se zákonem chráněnými obecnými zájmy. Jeho výkon nesmí poškozovat lidské zdraví, přírodu a životní prostředí nad míru stanovenou zákonem.</a:t>
            </a:r>
          </a:p>
          <a:p>
            <a:pPr marL="0" indent="0">
              <a:buNone/>
            </a:pPr>
            <a:r>
              <a:rPr lang="cs-CZ" dirty="0">
                <a:latin typeface="Garamond" panose="02020404030301010803" pitchFamily="18" charset="0"/>
              </a:rPr>
              <a:t> </a:t>
            </a:r>
          </a:p>
          <a:p>
            <a:pPr marL="0" indent="0">
              <a:buNone/>
            </a:pPr>
            <a:r>
              <a:rPr lang="cs-CZ" dirty="0">
                <a:latin typeface="Garamond" panose="02020404030301010803" pitchFamily="18" charset="0"/>
              </a:rPr>
              <a:t>(4) Vyvlastnění nebo nucené omezení vlastnického práva je možné ve veřejném zájmu, a to na základě zákona a za náhradu.</a:t>
            </a:r>
          </a:p>
        </p:txBody>
      </p:sp>
    </p:spTree>
    <p:extLst>
      <p:ext uri="{BB962C8B-B14F-4D97-AF65-F5344CB8AC3E}">
        <p14:creationId xmlns:p14="http://schemas.microsoft.com/office/powerpoint/2010/main" val="23845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Listina základních práv a svobod</a:t>
            </a:r>
            <a:endParaRPr lang="cs-CZ" sz="3200" dirty="0">
              <a:latin typeface="Garamond" panose="02020404030301010803" pitchFamily="18" charset="0"/>
            </a:endParaRPr>
          </a:p>
        </p:txBody>
      </p:sp>
      <p:sp>
        <p:nvSpPr>
          <p:cNvPr id="3" name="Zástupný symbol pro obsah 2"/>
          <p:cNvSpPr>
            <a:spLocks noGrp="1"/>
          </p:cNvSpPr>
          <p:nvPr>
            <p:ph idx="1"/>
          </p:nvPr>
        </p:nvSpPr>
        <p:spPr/>
        <p:txBody>
          <a:bodyPr/>
          <a:lstStyle/>
          <a:p>
            <a:pPr marL="0" indent="0">
              <a:buNone/>
            </a:pPr>
            <a:r>
              <a:rPr lang="cs-CZ" dirty="0">
                <a:latin typeface="Garamond" panose="02020404030301010803" pitchFamily="18" charset="0"/>
              </a:rPr>
              <a:t>Omezení vlastnických práv k věcem (movitým i nemovitým):</a:t>
            </a:r>
          </a:p>
          <a:p>
            <a:pPr marL="514350" indent="-514350">
              <a:buAutoNum type="alphaLcParenR"/>
            </a:pPr>
            <a:r>
              <a:rPr lang="cs-CZ" b="1" i="1" dirty="0">
                <a:latin typeface="Garamond" panose="02020404030301010803" pitchFamily="18" charset="0"/>
              </a:rPr>
              <a:t>plynoucí přímo ze instituce sociální závaznosti vlastnictví (nevyžaduje se per se náhrada)</a:t>
            </a:r>
          </a:p>
          <a:p>
            <a:pPr marL="514350" indent="-514350">
              <a:buAutoNum type="alphaLcParenR"/>
            </a:pPr>
            <a:r>
              <a:rPr lang="cs-CZ" b="1" i="1" dirty="0">
                <a:latin typeface="Garamond" panose="02020404030301010803" pitchFamily="18" charset="0"/>
              </a:rPr>
              <a:t>splňující podmínky stanovené v čl. 11 odst. 4 LZP (striktně se vyžaduje náhrada za omezení vlastnického práva)</a:t>
            </a:r>
          </a:p>
        </p:txBody>
      </p:sp>
    </p:spTree>
    <p:extLst>
      <p:ext uri="{BB962C8B-B14F-4D97-AF65-F5344CB8AC3E}">
        <p14:creationId xmlns:p14="http://schemas.microsoft.com/office/powerpoint/2010/main" val="725267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Listina základních práv a svobod</a:t>
            </a:r>
            <a:endParaRPr lang="cs-CZ" sz="3200" dirty="0">
              <a:latin typeface="Garamond" panose="02020404030301010803" pitchFamily="18" charset="0"/>
            </a:endParaRPr>
          </a:p>
        </p:txBody>
      </p:sp>
      <p:sp>
        <p:nvSpPr>
          <p:cNvPr id="3" name="Zástupný symbol pro obsah 2"/>
          <p:cNvSpPr>
            <a:spLocks noGrp="1"/>
          </p:cNvSpPr>
          <p:nvPr>
            <p:ph idx="1"/>
          </p:nvPr>
        </p:nvSpPr>
        <p:spPr/>
        <p:txBody>
          <a:bodyPr>
            <a:normAutofit/>
          </a:bodyPr>
          <a:lstStyle/>
          <a:p>
            <a:pPr marL="0" indent="0">
              <a:buNone/>
            </a:pPr>
            <a:r>
              <a:rPr lang="cs-CZ" dirty="0">
                <a:latin typeface="Garamond" panose="02020404030301010803" pitchFamily="18" charset="0"/>
              </a:rPr>
              <a:t>Stávající doktrína vychází z konstatování, že omezení vlastníka z důvodu sociální funkce vlastnictví je možné, pokud: </a:t>
            </a:r>
          </a:p>
          <a:p>
            <a:pPr marL="514350" indent="-514350">
              <a:buAutoNum type="alphaLcParenR"/>
            </a:pPr>
            <a:r>
              <a:rPr lang="cs-CZ" b="1" i="1" dirty="0">
                <a:latin typeface="Garamond" panose="02020404030301010803" pitchFamily="18" charset="0"/>
              </a:rPr>
              <a:t>je stanoveno zákonem</a:t>
            </a:r>
          </a:p>
          <a:p>
            <a:pPr marL="514350" indent="-514350">
              <a:buAutoNum type="alphaLcParenR"/>
            </a:pPr>
            <a:r>
              <a:rPr lang="cs-CZ" b="1" i="1" dirty="0">
                <a:latin typeface="Garamond" panose="02020404030301010803" pitchFamily="18" charset="0"/>
              </a:rPr>
              <a:t>sleduje legitimní cíl</a:t>
            </a:r>
          </a:p>
          <a:p>
            <a:pPr marL="514350" indent="-514350">
              <a:buAutoNum type="alphaLcParenR"/>
            </a:pPr>
            <a:r>
              <a:rPr lang="cs-CZ" b="1" i="1" dirty="0">
                <a:latin typeface="Garamond" panose="02020404030301010803" pitchFamily="18" charset="0"/>
              </a:rPr>
              <a:t>zachovává vztah přiměřenosti mezi omezením pro vlastníka a výhodou pro ostatní. </a:t>
            </a:r>
          </a:p>
        </p:txBody>
      </p:sp>
    </p:spTree>
    <p:extLst>
      <p:ext uri="{BB962C8B-B14F-4D97-AF65-F5344CB8AC3E}">
        <p14:creationId xmlns:p14="http://schemas.microsoft.com/office/powerpoint/2010/main" val="1351589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Listina základních práv a svobod</a:t>
            </a:r>
            <a:endParaRPr lang="cs-CZ" sz="3200" dirty="0"/>
          </a:p>
        </p:txBody>
      </p:sp>
      <p:sp>
        <p:nvSpPr>
          <p:cNvPr id="3" name="Zástupný symbol pro obsah 2"/>
          <p:cNvSpPr>
            <a:spLocks noGrp="1"/>
          </p:cNvSpPr>
          <p:nvPr>
            <p:ph idx="1"/>
          </p:nvPr>
        </p:nvSpPr>
        <p:spPr/>
        <p:txBody>
          <a:bodyPr>
            <a:normAutofit/>
          </a:bodyPr>
          <a:lstStyle/>
          <a:p>
            <a:pPr marL="0" indent="0">
              <a:buNone/>
            </a:pPr>
            <a:r>
              <a:rPr lang="cs-CZ" sz="2400" dirty="0">
                <a:latin typeface="Garamond" panose="02020404030301010803" pitchFamily="18" charset="0"/>
              </a:rPr>
              <a:t>Příklady omezení vlastnických práv, které lze zařadit pod čl. 11 odst. 3 LPS:</a:t>
            </a:r>
          </a:p>
          <a:p>
            <a:pPr>
              <a:buFont typeface="Wingdings" panose="05000000000000000000" pitchFamily="2" charset="2"/>
              <a:buChar char="§"/>
            </a:pPr>
            <a:r>
              <a:rPr lang="cs-CZ" sz="2400" dirty="0">
                <a:latin typeface="Garamond" panose="02020404030301010803" pitchFamily="18" charset="0"/>
              </a:rPr>
              <a:t> </a:t>
            </a:r>
            <a:r>
              <a:rPr lang="cs-CZ" sz="2400" b="1" i="1" dirty="0">
                <a:latin typeface="Garamond" panose="02020404030301010803" pitchFamily="18" charset="0"/>
              </a:rPr>
              <a:t>ochranná a bezpečnostní pásma</a:t>
            </a:r>
          </a:p>
          <a:p>
            <a:pPr>
              <a:buFont typeface="Wingdings" panose="05000000000000000000" pitchFamily="2" charset="2"/>
              <a:buChar char="§"/>
            </a:pPr>
            <a:r>
              <a:rPr lang="cs-CZ" sz="2400" b="1" i="1" dirty="0">
                <a:latin typeface="Garamond" panose="02020404030301010803" pitchFamily="18" charset="0"/>
              </a:rPr>
              <a:t>chráněná území </a:t>
            </a:r>
          </a:p>
          <a:p>
            <a:pPr>
              <a:buFont typeface="Wingdings" panose="05000000000000000000" pitchFamily="2" charset="2"/>
              <a:buChar char="§"/>
            </a:pPr>
            <a:r>
              <a:rPr lang="cs-CZ" sz="2400" b="1" i="1" dirty="0">
                <a:latin typeface="Garamond" panose="02020404030301010803" pitchFamily="18" charset="0"/>
              </a:rPr>
              <a:t>stavební uzávěra</a:t>
            </a:r>
          </a:p>
          <a:p>
            <a:pPr>
              <a:buFont typeface="Wingdings" panose="05000000000000000000" pitchFamily="2" charset="2"/>
              <a:buChar char="§"/>
            </a:pPr>
            <a:r>
              <a:rPr lang="cs-CZ" sz="2400" b="1" i="1" dirty="0">
                <a:latin typeface="Garamond" panose="02020404030301010803" pitchFamily="18" charset="0"/>
              </a:rPr>
              <a:t>záplavová území</a:t>
            </a:r>
          </a:p>
          <a:p>
            <a:pPr>
              <a:buFont typeface="Wingdings" panose="05000000000000000000" pitchFamily="2" charset="2"/>
              <a:buChar char="§"/>
            </a:pPr>
            <a:r>
              <a:rPr lang="cs-CZ" sz="2400" b="1" i="1" dirty="0">
                <a:latin typeface="Garamond" panose="02020404030301010803" pitchFamily="18" charset="0"/>
              </a:rPr>
              <a:t>zóny havarijního plánování</a:t>
            </a:r>
          </a:p>
          <a:p>
            <a:pPr>
              <a:buFont typeface="Wingdings" panose="05000000000000000000" pitchFamily="2" charset="2"/>
              <a:buChar char="§"/>
            </a:pPr>
            <a:r>
              <a:rPr lang="cs-CZ" sz="2400" b="1" i="1" dirty="0">
                <a:latin typeface="Garamond" panose="02020404030301010803" pitchFamily="18" charset="0"/>
              </a:rPr>
              <a:t>mimořádná veterinární opatření </a:t>
            </a:r>
          </a:p>
          <a:p>
            <a:pPr marL="0" indent="0">
              <a:buNone/>
            </a:pPr>
            <a:endParaRPr lang="cs-CZ" sz="2400" dirty="0">
              <a:latin typeface="Garamond" panose="02020404030301010803" pitchFamily="18" charset="0"/>
            </a:endParaRPr>
          </a:p>
        </p:txBody>
      </p:sp>
    </p:spTree>
    <p:extLst>
      <p:ext uri="{BB962C8B-B14F-4D97-AF65-F5344CB8AC3E}">
        <p14:creationId xmlns:p14="http://schemas.microsoft.com/office/powerpoint/2010/main" val="2568055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Listina základních práv a svobod</a:t>
            </a:r>
            <a:endParaRPr lang="cs-CZ" sz="3200" dirty="0"/>
          </a:p>
        </p:txBody>
      </p:sp>
      <p:sp>
        <p:nvSpPr>
          <p:cNvPr id="3" name="Zástupný symbol pro obsah 2"/>
          <p:cNvSpPr>
            <a:spLocks noGrp="1"/>
          </p:cNvSpPr>
          <p:nvPr>
            <p:ph idx="1"/>
          </p:nvPr>
        </p:nvSpPr>
        <p:spPr/>
        <p:txBody>
          <a:bodyPr>
            <a:normAutofit fontScale="92500" lnSpcReduction="20000"/>
          </a:bodyPr>
          <a:lstStyle/>
          <a:p>
            <a:r>
              <a:rPr lang="cs-CZ" b="1" i="1" dirty="0">
                <a:latin typeface="Garamond" panose="02020404030301010803" pitchFamily="18" charset="0"/>
              </a:rPr>
              <a:t>náhrada za omezení vlastnického práva může být dle předpisů veřejného práva přiznána jenom v tom případě kdy takovou náhradu předpis veřejného práva za omezení přiznává</a:t>
            </a:r>
          </a:p>
          <a:p>
            <a:r>
              <a:rPr lang="cs-CZ" b="1" i="1" dirty="0">
                <a:latin typeface="Garamond" panose="02020404030301010803" pitchFamily="18" charset="0"/>
              </a:rPr>
              <a:t>v případě absence výslovného nároku na náhradu takovou náhradu správní orgán přiznat nemůže</a:t>
            </a:r>
          </a:p>
          <a:p>
            <a:r>
              <a:rPr lang="cs-CZ" b="1" i="1" dirty="0">
                <a:latin typeface="Garamond" panose="02020404030301010803" pitchFamily="18" charset="0"/>
              </a:rPr>
              <a:t>pro tyto případy přichází dle judikatury Nejvyššího soudu v úvahu subsidiární aplikace ustanovení civilního práva o neoprávněném obohacení </a:t>
            </a:r>
          </a:p>
        </p:txBody>
      </p:sp>
    </p:spTree>
    <p:extLst>
      <p:ext uri="{BB962C8B-B14F-4D97-AF65-F5344CB8AC3E}">
        <p14:creationId xmlns:p14="http://schemas.microsoft.com/office/powerpoint/2010/main" val="1352742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chemeClr val="accent1"/>
                </a:solidFill>
                <a:latin typeface="Garamond" panose="02020404030301010803" pitchFamily="18" charset="0"/>
              </a:rPr>
              <a:t>Veřejnoprávní omezení vlastnického práva a institut neoprávněného obohacení</a:t>
            </a:r>
          </a:p>
        </p:txBody>
      </p:sp>
      <p:sp>
        <p:nvSpPr>
          <p:cNvPr id="3" name="Zástupný symbol pro obsah 2"/>
          <p:cNvSpPr>
            <a:spLocks noGrp="1"/>
          </p:cNvSpPr>
          <p:nvPr>
            <p:ph idx="1"/>
          </p:nvPr>
        </p:nvSpPr>
        <p:spPr/>
        <p:txBody>
          <a:bodyPr>
            <a:normAutofit fontScale="62500" lnSpcReduction="20000"/>
          </a:bodyPr>
          <a:lstStyle/>
          <a:p>
            <a:pPr marL="0" indent="0">
              <a:buNone/>
            </a:pPr>
            <a:endParaRPr lang="cs-CZ"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a:latin typeface="Garamond" panose="02020404030301010803" pitchFamily="18" charset="0"/>
              </a:rPr>
              <a:t>„Pokud je právní důvod omezení vlastnického práva spatřován v normách veřejného práva, platí, že normy veřejného práva nemohou bez dalšího vyloučit vznik soukromoprávního vztahu z bezdůvodného obohacení, a to zejména tehdy, pokud taková veřejnoprávní norma sama neupravuje náhradu za omezení vlastnického práva v souladu s požadavkem vyjádřeným v čl. 11 odst. 4 Listiny základních práv a svobod. V těchto případech je proto nutné vycházet přiměřeně ze závěrů Ústavního soudu vyjádřených v nálezu ze dne 21. 11. 2007, </a:t>
            </a:r>
            <a:r>
              <a:rPr lang="cs-CZ" dirty="0" err="1">
                <a:latin typeface="Garamond" panose="02020404030301010803" pitchFamily="18" charset="0"/>
              </a:rPr>
              <a:t>sp</a:t>
            </a:r>
            <a:r>
              <a:rPr lang="cs-CZ" dirty="0">
                <a:latin typeface="Garamond" panose="02020404030301010803" pitchFamily="18" charset="0"/>
              </a:rPr>
              <a:t>. zn. IV. ÚS 652/06 (N 202/47 </a:t>
            </a:r>
            <a:r>
              <a:rPr lang="cs-CZ" dirty="0" err="1">
                <a:latin typeface="Garamond" panose="02020404030301010803" pitchFamily="18" charset="0"/>
              </a:rPr>
              <a:t>SbNU</a:t>
            </a:r>
            <a:r>
              <a:rPr lang="cs-CZ" dirty="0">
                <a:latin typeface="Garamond" panose="02020404030301010803" pitchFamily="18" charset="0"/>
              </a:rPr>
              <a:t> 613). V citovaném nálezu Ústavní soud uvedl, že "i když zákonodárce může omezit vlastnické právo ve prospěch soukromých osob, jestliže jde o veřejný zájem, je třeba odlišovat různé případy omezení vlastnického práva a účely těchto </a:t>
            </a:r>
            <a:r>
              <a:rPr lang="cs-CZ" dirty="0" err="1">
                <a:latin typeface="Garamond" panose="02020404030301010803" pitchFamily="18" charset="0"/>
              </a:rPr>
              <a:t>omezení,"takže</a:t>
            </a:r>
            <a:r>
              <a:rPr lang="cs-CZ" dirty="0">
                <a:latin typeface="Garamond" panose="02020404030301010803" pitchFamily="18" charset="0"/>
              </a:rPr>
              <a:t> "[p]</a:t>
            </a:r>
            <a:r>
              <a:rPr lang="cs-CZ" dirty="0" err="1">
                <a:latin typeface="Garamond" panose="02020404030301010803" pitchFamily="18" charset="0"/>
              </a:rPr>
              <a:t>ři</a:t>
            </a:r>
            <a:r>
              <a:rPr lang="cs-CZ" dirty="0">
                <a:latin typeface="Garamond" panose="02020404030301010803" pitchFamily="18" charset="0"/>
              </a:rPr>
              <a:t> právním hodnocení je třeba zohlednit případy, kdy se jedná pouze o plnění veřejného zájmu […] bez tvorby zisku, od případů souvisejících s podnikáním, byť státem podporovaným.“</a:t>
            </a:r>
          </a:p>
          <a:p>
            <a:pPr marL="0" indent="0">
              <a:buNone/>
            </a:pPr>
            <a:endParaRPr lang="cs-CZ" dirty="0">
              <a:latin typeface="Garamond" panose="02020404030301010803" pitchFamily="18" charset="0"/>
            </a:endParaRPr>
          </a:p>
          <a:p>
            <a:pPr marL="0" indent="0">
              <a:buNone/>
            </a:pPr>
            <a:r>
              <a:rPr lang="cs-CZ" dirty="0">
                <a:latin typeface="Garamond" panose="02020404030301010803" pitchFamily="18" charset="0"/>
              </a:rPr>
              <a:t>Rozsudek Nejvyššího soudu ČR ze dne 18. 9. 2012., </a:t>
            </a:r>
            <a:r>
              <a:rPr lang="cs-CZ" dirty="0" err="1">
                <a:latin typeface="Garamond" panose="02020404030301010803" pitchFamily="18" charset="0"/>
              </a:rPr>
              <a:t>sp</a:t>
            </a:r>
            <a:r>
              <a:rPr lang="cs-CZ" dirty="0">
                <a:latin typeface="Garamond" panose="02020404030301010803" pitchFamily="18" charset="0"/>
              </a:rPr>
              <a:t>. zn. 28 </a:t>
            </a:r>
            <a:r>
              <a:rPr lang="cs-CZ" dirty="0" err="1">
                <a:latin typeface="Garamond" panose="02020404030301010803" pitchFamily="18" charset="0"/>
              </a:rPr>
              <a:t>Cdo</a:t>
            </a:r>
            <a:r>
              <a:rPr lang="cs-CZ" dirty="0">
                <a:latin typeface="Garamond" panose="02020404030301010803" pitchFamily="18" charset="0"/>
              </a:rPr>
              <a:t> 3010/2011</a:t>
            </a:r>
          </a:p>
        </p:txBody>
      </p:sp>
    </p:spTree>
    <p:extLst>
      <p:ext uri="{BB962C8B-B14F-4D97-AF65-F5344CB8AC3E}">
        <p14:creationId xmlns:p14="http://schemas.microsoft.com/office/powerpoint/2010/main" val="1192321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CC795E9-46C0-4B9C-9309-D62CF8C71FDF}"/>
              </a:ext>
            </a:extLst>
          </p:cNvPr>
          <p:cNvSpPr>
            <a:spLocks noGrp="1"/>
          </p:cNvSpPr>
          <p:nvPr>
            <p:ph type="title"/>
          </p:nvPr>
        </p:nvSpPr>
        <p:spPr>
          <a:xfrm>
            <a:off x="457200" y="274638"/>
            <a:ext cx="8229600" cy="1143000"/>
          </a:xfrm>
        </p:spPr>
        <p:txBody>
          <a:bodyPr>
            <a:normAutofit/>
          </a:bodyPr>
          <a:lstStyle/>
          <a:p>
            <a:r>
              <a:rPr lang="cs-CZ" sz="2800" b="1" i="1" dirty="0">
                <a:solidFill>
                  <a:schemeClr val="accent1"/>
                </a:solidFill>
                <a:latin typeface="Garamond" panose="02020404030301010803" pitchFamily="18" charset="0"/>
              </a:rPr>
              <a:t>Veřejnoprávní omezení vlastnického práva a přímá aplikace čl. 11 odst. 4 Listiny</a:t>
            </a:r>
            <a:endParaRPr lang="cs-CZ" sz="2800" dirty="0"/>
          </a:p>
        </p:txBody>
      </p:sp>
      <p:sp>
        <p:nvSpPr>
          <p:cNvPr id="3" name="Zástupný symbol pro obsah 2">
            <a:extLst>
              <a:ext uri="{FF2B5EF4-FFF2-40B4-BE49-F238E27FC236}">
                <a16:creationId xmlns:a16="http://schemas.microsoft.com/office/drawing/2014/main" xmlns="" id="{913E2633-0E60-4AE7-B3C3-C1560C16C918}"/>
              </a:ext>
            </a:extLst>
          </p:cNvPr>
          <p:cNvSpPr>
            <a:spLocks noGrp="1"/>
          </p:cNvSpPr>
          <p:nvPr>
            <p:ph idx="1"/>
          </p:nvPr>
        </p:nvSpPr>
        <p:spPr/>
        <p:txBody>
          <a:bodyPr>
            <a:normAutofit fontScale="92500" lnSpcReduction="20000"/>
          </a:bodyPr>
          <a:lstStyle/>
          <a:p>
            <a:pPr marL="0" indent="0">
              <a:buNone/>
            </a:pPr>
            <a:r>
              <a:rPr lang="cs-CZ" b="1" dirty="0"/>
              <a:t>V případě omezení vlastnického práva podle § 37 a násl. zákona o civilním letectví není náhrada výslovně stanovena. To ovšem neznamená, že by vlastníkovi pozemku zatíženému ve veřejném zájmu ochranným pásmem leteckých staveb podle § 37 a násl. zákona o civilním letectví nepřináležela za žádných okolností náhrada za omezení vlastnického práva. Takový závěr by se totiž především v případech vysoké míry intenzity omezení vlastnického práva ochranným pásmem dostal do rozporu s čl. 11 odst. 4 Listiny.</a:t>
            </a:r>
            <a:endParaRPr lang="cs-CZ" dirty="0"/>
          </a:p>
        </p:txBody>
      </p:sp>
    </p:spTree>
    <p:extLst>
      <p:ext uri="{BB962C8B-B14F-4D97-AF65-F5344CB8AC3E}">
        <p14:creationId xmlns:p14="http://schemas.microsoft.com/office/powerpoint/2010/main" val="3698263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6D00145-C92A-4A87-A7E4-8F8198B700B7}"/>
              </a:ext>
            </a:extLst>
          </p:cNvPr>
          <p:cNvSpPr>
            <a:spLocks noGrp="1"/>
          </p:cNvSpPr>
          <p:nvPr>
            <p:ph type="title"/>
          </p:nvPr>
        </p:nvSpPr>
        <p:spPr/>
        <p:txBody>
          <a:bodyPr>
            <a:normAutofit/>
          </a:bodyPr>
          <a:lstStyle/>
          <a:p>
            <a:r>
              <a:rPr lang="cs-CZ" sz="2800" b="1" i="1" dirty="0">
                <a:solidFill>
                  <a:schemeClr val="accent1"/>
                </a:solidFill>
                <a:latin typeface="Garamond" panose="02020404030301010803" pitchFamily="18" charset="0"/>
              </a:rPr>
              <a:t>Veřejnoprávní omezení vlastnického práva a přímá aplikace čl. 11 odst. 4 Listiny</a:t>
            </a:r>
            <a:endParaRPr lang="cs-CZ" sz="2800" dirty="0"/>
          </a:p>
        </p:txBody>
      </p:sp>
      <p:sp>
        <p:nvSpPr>
          <p:cNvPr id="3" name="Zástupný symbol pro obsah 2">
            <a:extLst>
              <a:ext uri="{FF2B5EF4-FFF2-40B4-BE49-F238E27FC236}">
                <a16:creationId xmlns:a16="http://schemas.microsoft.com/office/drawing/2014/main" xmlns="" id="{0E840210-A57B-495E-B4C0-6A8370F4ABD5}"/>
              </a:ext>
            </a:extLst>
          </p:cNvPr>
          <p:cNvSpPr>
            <a:spLocks noGrp="1"/>
          </p:cNvSpPr>
          <p:nvPr>
            <p:ph idx="1"/>
          </p:nvPr>
        </p:nvSpPr>
        <p:spPr/>
        <p:txBody>
          <a:bodyPr>
            <a:normAutofit fontScale="85000" lnSpcReduction="10000"/>
          </a:bodyPr>
          <a:lstStyle/>
          <a:p>
            <a:pPr marL="0" indent="0">
              <a:buNone/>
            </a:pPr>
            <a:r>
              <a:rPr lang="cs-CZ" b="1" dirty="0"/>
              <a:t>Na druhou stranu ne každé omezení vlastnického práva automaticky vede k tomu, že vlastníkovi musí být přiznána náhrada za omezení jeho vlastnického práva, obzvláště za situace, kdy ochranné pásmo vlastníka věci nijak zásadně neomezuje. Nárok na náhradu za omezení vlastnického práva nevzniká v případě jakéhokoli omezení vlastnického práva (vlastnické právo ze své samotné povahy není neomezené, naopak je omezeno řadou předpisů soukromého i veřejného práva), nýbrž jen v případě, kdy </a:t>
            </a:r>
            <a:r>
              <a:rPr lang="cs-CZ" b="1" u="sng" dirty="0"/>
              <a:t>omezení dosáhne takové intenzity</a:t>
            </a:r>
            <a:r>
              <a:rPr lang="cs-CZ" b="1" dirty="0"/>
              <a:t>, že je zasažena samotná podstata vlastnictví.</a:t>
            </a:r>
            <a:endParaRPr lang="cs-CZ" dirty="0"/>
          </a:p>
        </p:txBody>
      </p:sp>
    </p:spTree>
    <p:extLst>
      <p:ext uri="{BB962C8B-B14F-4D97-AF65-F5344CB8AC3E}">
        <p14:creationId xmlns:p14="http://schemas.microsoft.com/office/powerpoint/2010/main" val="2825813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solidFill>
                  <a:srgbClr val="0070C0"/>
                </a:solidFill>
                <a:latin typeface="Garamond" panose="02020404030301010803" pitchFamily="18" charset="0"/>
              </a:rPr>
              <a:t>Obsah</a:t>
            </a:r>
          </a:p>
        </p:txBody>
      </p:sp>
      <p:sp>
        <p:nvSpPr>
          <p:cNvPr id="3" name="Zástupný symbol pro obsah 2"/>
          <p:cNvSpPr>
            <a:spLocks noGrp="1"/>
          </p:cNvSpPr>
          <p:nvPr>
            <p:ph idx="1"/>
          </p:nvPr>
        </p:nvSpPr>
        <p:spPr/>
        <p:txBody>
          <a:bodyPr>
            <a:normAutofit/>
          </a:bodyPr>
          <a:lstStyle/>
          <a:p>
            <a:pPr marL="571500" indent="-571500">
              <a:buFont typeface="+mj-lt"/>
              <a:buAutoNum type="romanUcPeriod"/>
            </a:pPr>
            <a:r>
              <a:rPr lang="cs-CZ" sz="2800" b="1" i="1" dirty="0">
                <a:latin typeface="Garamond" panose="02020404030301010803" pitchFamily="18" charset="0"/>
              </a:rPr>
              <a:t>Vymezení základních pojmů</a:t>
            </a:r>
          </a:p>
          <a:p>
            <a:pPr marL="0" indent="0">
              <a:buNone/>
            </a:pPr>
            <a:endParaRPr lang="cs-CZ" sz="2800" b="1" i="1" dirty="0">
              <a:latin typeface="Garamond" panose="02020404030301010803" pitchFamily="18" charset="0"/>
            </a:endParaRPr>
          </a:p>
          <a:p>
            <a:pPr marL="571500" indent="-571500">
              <a:buAutoNum type="romanUcPeriod" startAt="2"/>
            </a:pPr>
            <a:r>
              <a:rPr lang="cs-CZ" sz="2800" b="1" i="1" dirty="0">
                <a:latin typeface="Garamond" panose="02020404030301010803" pitchFamily="18" charset="0"/>
              </a:rPr>
              <a:t>Ústavně-právní základy</a:t>
            </a:r>
          </a:p>
          <a:p>
            <a:pPr marL="0" indent="0">
              <a:buNone/>
            </a:pPr>
            <a:endParaRPr lang="cs-CZ" sz="2800" b="1" i="1" dirty="0">
              <a:latin typeface="Garamond" panose="02020404030301010803" pitchFamily="18" charset="0"/>
            </a:endParaRPr>
          </a:p>
          <a:p>
            <a:pPr marL="571500" indent="-571500">
              <a:buAutoNum type="romanUcPeriod" startAt="2"/>
            </a:pPr>
            <a:r>
              <a:rPr lang="cs-CZ" sz="2800" b="1" i="1" dirty="0">
                <a:latin typeface="Garamond" panose="02020404030301010803" pitchFamily="18" charset="0"/>
              </a:rPr>
              <a:t>Hmotně-právní úprava (vyvlastňovací tituly)</a:t>
            </a:r>
          </a:p>
          <a:p>
            <a:pPr marL="0" indent="0">
              <a:buNone/>
            </a:pPr>
            <a:endParaRPr lang="cs-CZ" sz="2800" b="1" i="1" dirty="0">
              <a:latin typeface="Garamond" panose="02020404030301010803" pitchFamily="18" charset="0"/>
            </a:endParaRPr>
          </a:p>
          <a:p>
            <a:pPr marL="571500" indent="-571500">
              <a:buAutoNum type="romanUcPeriod" startAt="2"/>
            </a:pPr>
            <a:r>
              <a:rPr lang="cs-CZ" sz="2800" b="1" i="1" dirty="0">
                <a:latin typeface="Garamond" panose="02020404030301010803" pitchFamily="18" charset="0"/>
              </a:rPr>
              <a:t>Řízení o odnětí, nebo omezení vlastnických práv k nemovitostem (procesně-právní úprava)</a:t>
            </a:r>
          </a:p>
        </p:txBody>
      </p:sp>
    </p:spTree>
    <p:extLst>
      <p:ext uri="{BB962C8B-B14F-4D97-AF65-F5344CB8AC3E}">
        <p14:creationId xmlns:p14="http://schemas.microsoft.com/office/powerpoint/2010/main" val="3073913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101CF1A-10AD-46B2-B30F-A94AE597900A}"/>
              </a:ext>
            </a:extLst>
          </p:cNvPr>
          <p:cNvSpPr>
            <a:spLocks noGrp="1"/>
          </p:cNvSpPr>
          <p:nvPr>
            <p:ph type="title"/>
          </p:nvPr>
        </p:nvSpPr>
        <p:spPr>
          <a:xfrm>
            <a:off x="457200" y="274638"/>
            <a:ext cx="8229600" cy="1143000"/>
          </a:xfrm>
        </p:spPr>
        <p:txBody>
          <a:bodyPr>
            <a:normAutofit/>
          </a:bodyPr>
          <a:lstStyle/>
          <a:p>
            <a:r>
              <a:rPr lang="cs-CZ" sz="3200" b="1" i="1" dirty="0">
                <a:solidFill>
                  <a:schemeClr val="accent1"/>
                </a:solidFill>
                <a:latin typeface="Garamond" panose="02020404030301010803" pitchFamily="18" charset="0"/>
              </a:rPr>
              <a:t>Veřejnoprávní omezení vlastnického práva a přímá aplikace čl. 11 odst. 4 Listiny</a:t>
            </a:r>
            <a:endParaRPr lang="cs-CZ" sz="3200" dirty="0"/>
          </a:p>
        </p:txBody>
      </p:sp>
      <p:sp>
        <p:nvSpPr>
          <p:cNvPr id="3" name="Zástupný symbol pro obsah 2">
            <a:extLst>
              <a:ext uri="{FF2B5EF4-FFF2-40B4-BE49-F238E27FC236}">
                <a16:creationId xmlns:a16="http://schemas.microsoft.com/office/drawing/2014/main" xmlns="" id="{89E0FAB8-E3B1-432C-BFF5-3EA2BAD49599}"/>
              </a:ext>
            </a:extLst>
          </p:cNvPr>
          <p:cNvSpPr>
            <a:spLocks noGrp="1"/>
          </p:cNvSpPr>
          <p:nvPr>
            <p:ph idx="1"/>
          </p:nvPr>
        </p:nvSpPr>
        <p:spPr/>
        <p:txBody>
          <a:bodyPr>
            <a:normAutofit fontScale="77500" lnSpcReduction="20000"/>
          </a:bodyPr>
          <a:lstStyle/>
          <a:p>
            <a:pPr marL="0" indent="0">
              <a:buNone/>
            </a:pPr>
            <a:r>
              <a:rPr lang="cs-CZ" b="1" dirty="0"/>
              <a:t>Soud, který o nároku na náhradu za omezení vlastnického práva rozhoduje, proto musí podle konkrétních okolností případu posoudit, zda po vlastníkovi, který je omezen na svém vlastnickém právu z důvodu existence ochranného pásma a jemuž z příslušného zákona výslovně nevyplývá nárok na náhradu za omezení vlastnického práva, lze ještě spravedlivě požadovat, aby strpěl omezení svého vlastnického práva způsobené existencí ochranného pásma bez náhrady, nebo zda je třeba mu přiznat náhradu za omezení vlastnického práva ochranným pásmem, </a:t>
            </a:r>
            <a:r>
              <a:rPr lang="cs-CZ" b="1" u="sng" dirty="0"/>
              <a:t>a to na základě přímé aplikace čl. 11 odst. 4 Listiny. </a:t>
            </a:r>
          </a:p>
          <a:p>
            <a:pPr marL="0" indent="0">
              <a:buNone/>
            </a:pPr>
            <a:r>
              <a:rPr lang="cs-CZ" b="1" dirty="0"/>
              <a:t>(Rozsudek Nejvyššího soudu, </a:t>
            </a:r>
            <a:r>
              <a:rPr lang="pl-PL" b="1" dirty="0"/>
              <a:t>sp. zn. 22 Cdo 1022/2014, ze dne 30. 3. 2016)</a:t>
            </a:r>
            <a:endParaRPr lang="cs-CZ" dirty="0"/>
          </a:p>
        </p:txBody>
      </p:sp>
    </p:spTree>
    <p:extLst>
      <p:ext uri="{BB962C8B-B14F-4D97-AF65-F5344CB8AC3E}">
        <p14:creationId xmlns:p14="http://schemas.microsoft.com/office/powerpoint/2010/main" val="1118243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chemeClr val="accent1"/>
                </a:solidFill>
                <a:latin typeface="Garamond" panose="02020404030301010803" pitchFamily="18" charset="0"/>
              </a:rPr>
              <a:t>Doporučená literatura k tématu</a:t>
            </a:r>
            <a:endParaRPr lang="cs-CZ" sz="3200" dirty="0"/>
          </a:p>
        </p:txBody>
      </p:sp>
      <p:sp>
        <p:nvSpPr>
          <p:cNvPr id="3" name="Zástupný symbol pro obsah 2"/>
          <p:cNvSpPr>
            <a:spLocks noGrp="1"/>
          </p:cNvSpPr>
          <p:nvPr>
            <p:ph idx="1"/>
          </p:nvPr>
        </p:nvSpPr>
        <p:spPr/>
        <p:txBody>
          <a:bodyPr/>
          <a:lstStyle/>
          <a:p>
            <a:r>
              <a:rPr lang="cs-CZ" u="sng" dirty="0"/>
              <a:t>Adamová, H.</a:t>
            </a:r>
            <a:r>
              <a:rPr lang="cs-CZ" i="1" dirty="0"/>
              <a:t> Bezdůvodné obohacení v užívacích vztazích založených normami veřejného práva</a:t>
            </a:r>
            <a:r>
              <a:rPr lang="cs-CZ" dirty="0"/>
              <a:t>. Právní fórum, 2011, č. 9, s. 427 – 429.</a:t>
            </a:r>
          </a:p>
          <a:p>
            <a:r>
              <a:rPr lang="cs-CZ" u="sng" dirty="0"/>
              <a:t>Coufalík, P.</a:t>
            </a:r>
            <a:r>
              <a:rPr lang="cs-CZ" dirty="0"/>
              <a:t> Omezení vlastnického práva ochrannými pásmy a územními plány, Právní rozhledy, 2016, č. 13-14, s. 474-480</a:t>
            </a:r>
            <a:endParaRPr lang="cs-CZ" dirty="0">
              <a:latin typeface="Garamond" panose="02020404030301010803" pitchFamily="18" charset="0"/>
            </a:endParaRPr>
          </a:p>
          <a:p>
            <a:pPr marL="0" indent="0">
              <a:buNone/>
            </a:pPr>
            <a:endParaRPr lang="cs-CZ" dirty="0"/>
          </a:p>
        </p:txBody>
      </p:sp>
    </p:spTree>
    <p:extLst>
      <p:ext uri="{BB962C8B-B14F-4D97-AF65-F5344CB8AC3E}">
        <p14:creationId xmlns:p14="http://schemas.microsoft.com/office/powerpoint/2010/main" val="1479835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latin typeface="Garamond" panose="02020404030301010803" pitchFamily="18" charset="0"/>
              </a:rPr>
              <a:t>III.</a:t>
            </a:r>
            <a:endParaRPr lang="cs-CZ" dirty="0">
              <a:latin typeface="Garamond" panose="02020404030301010803" pitchFamily="18" charset="0"/>
            </a:endParaRPr>
          </a:p>
        </p:txBody>
      </p:sp>
      <p:sp>
        <p:nvSpPr>
          <p:cNvPr id="3" name="Podnadpis 2"/>
          <p:cNvSpPr>
            <a:spLocks noGrp="1"/>
          </p:cNvSpPr>
          <p:nvPr>
            <p:ph type="subTitle" idx="1"/>
          </p:nvPr>
        </p:nvSpPr>
        <p:spPr/>
        <p:txBody>
          <a:bodyPr/>
          <a:lstStyle/>
          <a:p>
            <a:r>
              <a:rPr lang="cs-CZ" b="1" i="1" dirty="0">
                <a:solidFill>
                  <a:srgbClr val="0070C0"/>
                </a:solidFill>
                <a:latin typeface="Garamond" panose="02020404030301010803" pitchFamily="18" charset="0"/>
              </a:rPr>
              <a:t>Hmotně-právní úprava (vyvlastňovací tituly)</a:t>
            </a:r>
          </a:p>
          <a:p>
            <a:endParaRPr lang="cs-CZ" dirty="0"/>
          </a:p>
        </p:txBody>
      </p:sp>
    </p:spTree>
    <p:extLst>
      <p:ext uri="{BB962C8B-B14F-4D97-AF65-F5344CB8AC3E}">
        <p14:creationId xmlns:p14="http://schemas.microsoft.com/office/powerpoint/2010/main" val="1473402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Vyvlastňovací tituly</a:t>
            </a:r>
          </a:p>
        </p:txBody>
      </p:sp>
      <p:sp>
        <p:nvSpPr>
          <p:cNvPr id="3" name="Zástupný symbol pro obsah 2"/>
          <p:cNvSpPr>
            <a:spLocks noGrp="1"/>
          </p:cNvSpPr>
          <p:nvPr>
            <p:ph idx="1"/>
          </p:nvPr>
        </p:nvSpPr>
        <p:spPr/>
        <p:txBody>
          <a:bodyPr>
            <a:normAutofit fontScale="92500"/>
          </a:bodyPr>
          <a:lstStyle/>
          <a:p>
            <a:r>
              <a:rPr lang="cs-CZ" b="1" i="1" dirty="0">
                <a:latin typeface="Garamond" panose="02020404030301010803" pitchFamily="18" charset="0"/>
              </a:rPr>
              <a:t>Vyvlastňovací zákon sám vyvlastňovací tituly neupravuje, odkazuje na zvláštní zákony</a:t>
            </a:r>
          </a:p>
          <a:p>
            <a:r>
              <a:rPr lang="cs-CZ" b="1" i="1" dirty="0">
                <a:latin typeface="Garamond" panose="02020404030301010803" pitchFamily="18" charset="0"/>
              </a:rPr>
              <a:t>Vyvlastňovací (expropriační) tituly svědčí vždy určitému subjektu (</a:t>
            </a:r>
            <a:r>
              <a:rPr lang="cs-CZ" b="1" i="1" dirty="0" err="1">
                <a:latin typeface="Garamond" panose="02020404030301010803" pitchFamily="18" charset="0"/>
              </a:rPr>
              <a:t>expropriantovi</a:t>
            </a:r>
            <a:r>
              <a:rPr lang="cs-CZ" b="1" i="1" dirty="0">
                <a:latin typeface="Garamond" panose="02020404030301010803" pitchFamily="18" charset="0"/>
              </a:rPr>
              <a:t>), kterým může být subjekt veřejného, nebo soukromého práva</a:t>
            </a:r>
          </a:p>
          <a:p>
            <a:r>
              <a:rPr lang="cs-CZ" b="1" i="1" dirty="0">
                <a:latin typeface="Garamond" panose="02020404030301010803" pitchFamily="18" charset="0"/>
              </a:rPr>
              <a:t>Vyvlastňovací titul vymezuje charakter věcného práva, které má vzniknout, zaniknout, nebo přejít v důsledku vyvlastnění </a:t>
            </a:r>
          </a:p>
          <a:p>
            <a:endParaRPr lang="cs-CZ" b="1" i="1" dirty="0">
              <a:latin typeface="Garamond" panose="02020404030301010803" pitchFamily="18" charset="0"/>
            </a:endParaRPr>
          </a:p>
        </p:txBody>
      </p:sp>
    </p:spTree>
    <p:extLst>
      <p:ext uri="{BB962C8B-B14F-4D97-AF65-F5344CB8AC3E}">
        <p14:creationId xmlns:p14="http://schemas.microsoft.com/office/powerpoint/2010/main" val="63819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799AD55-66B0-4723-A9C3-2FABA6F06270}"/>
              </a:ext>
            </a:extLst>
          </p:cNvPr>
          <p:cNvSpPr>
            <a:spLocks noGrp="1"/>
          </p:cNvSpPr>
          <p:nvPr>
            <p:ph type="title"/>
          </p:nvPr>
        </p:nvSpPr>
        <p:spPr/>
        <p:txBody>
          <a:bodyPr/>
          <a:lstStyle/>
          <a:p>
            <a:r>
              <a:rPr lang="cs-CZ" b="1" i="1" dirty="0">
                <a:solidFill>
                  <a:srgbClr val="0070C0"/>
                </a:solidFill>
                <a:latin typeface="Garamond" panose="02020404030301010803" pitchFamily="18" charset="0"/>
              </a:rPr>
              <a:t>Vyvlastňovací tituly</a:t>
            </a:r>
            <a:endParaRPr lang="cs-CZ" dirty="0"/>
          </a:p>
        </p:txBody>
      </p:sp>
      <p:sp>
        <p:nvSpPr>
          <p:cNvPr id="3" name="Zástupný symbol pro obsah 2">
            <a:extLst>
              <a:ext uri="{FF2B5EF4-FFF2-40B4-BE49-F238E27FC236}">
                <a16:creationId xmlns:a16="http://schemas.microsoft.com/office/drawing/2014/main" xmlns="" id="{74C77764-8C0B-469A-B02E-670363C5630C}"/>
              </a:ext>
            </a:extLst>
          </p:cNvPr>
          <p:cNvSpPr>
            <a:spLocks noGrp="1"/>
          </p:cNvSpPr>
          <p:nvPr>
            <p:ph idx="1"/>
          </p:nvPr>
        </p:nvSpPr>
        <p:spPr/>
        <p:txBody>
          <a:bodyPr>
            <a:normAutofit/>
          </a:bodyPr>
          <a:lstStyle/>
          <a:p>
            <a:pPr marL="0" indent="0" algn="ctr">
              <a:buNone/>
            </a:pPr>
            <a:r>
              <a:rPr lang="cs-CZ" sz="1800" b="1" dirty="0"/>
              <a:t>Zákon o státní památkové péči </a:t>
            </a:r>
          </a:p>
          <a:p>
            <a:pPr marL="0" indent="0" algn="ctr">
              <a:buNone/>
            </a:pPr>
            <a:r>
              <a:rPr lang="cs-CZ" sz="1800" b="1" dirty="0"/>
              <a:t>§ 15</a:t>
            </a:r>
          </a:p>
          <a:p>
            <a:pPr marL="0" indent="0" algn="ctr">
              <a:buNone/>
            </a:pPr>
            <a:endParaRPr lang="cs-CZ" sz="1800" b="1" dirty="0"/>
          </a:p>
          <a:p>
            <a:pPr marL="0" indent="0" algn="just">
              <a:buNone/>
            </a:pPr>
            <a:r>
              <a:rPr lang="cs-CZ" sz="2000" b="1" dirty="0"/>
              <a:t>(3) Zanedbává-li vlastník nemovité kulturní památky, která není státním majetkem, trvale své povinnosti a ohrožuje tím její zachování nebo užívá-li kulturní památku v rozporu s jejím kulturně politickým významem, památkovou hodnotou nebo technickým stavem, může se ve společenském zájmu, nedojde-li k dohodě s vlastníkem o jejím prodeji státu, výjimečně kulturní památka na návrh obecního úřadu obce s rozšířenou působností rozhodnutím vyvlastňovacího úřadu vyvlastnit. V případě vyvlastnění nemovité národní kulturní památky zahajuje řízení o vyvlastnění vyvlastňovací úřad na návrh krajského úřadu. Jinak platí pro vyvlastnění obecné předpisy.12)</a:t>
            </a:r>
          </a:p>
        </p:txBody>
      </p:sp>
    </p:spTree>
    <p:extLst>
      <p:ext uri="{BB962C8B-B14F-4D97-AF65-F5344CB8AC3E}">
        <p14:creationId xmlns:p14="http://schemas.microsoft.com/office/powerpoint/2010/main" val="4230355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Vyvlastňovací tituly</a:t>
            </a:r>
            <a:endParaRPr lang="cs-CZ" sz="3200" dirty="0"/>
          </a:p>
        </p:txBody>
      </p:sp>
      <p:sp>
        <p:nvSpPr>
          <p:cNvPr id="3" name="Zástupný symbol pro obsah 2"/>
          <p:cNvSpPr>
            <a:spLocks noGrp="1"/>
          </p:cNvSpPr>
          <p:nvPr>
            <p:ph idx="1"/>
          </p:nvPr>
        </p:nvSpPr>
        <p:spPr>
          <a:xfrm>
            <a:off x="457200" y="1600200"/>
            <a:ext cx="8229600" cy="4525963"/>
          </a:xfrm>
        </p:spPr>
        <p:txBody>
          <a:bodyPr>
            <a:normAutofit fontScale="40000" lnSpcReduction="20000"/>
          </a:bodyPr>
          <a:lstStyle/>
          <a:p>
            <a:pPr marL="0" indent="0" algn="ctr">
              <a:buNone/>
            </a:pPr>
            <a:r>
              <a:rPr lang="cs-CZ" sz="4200" b="1" dirty="0"/>
              <a:t>Stavební zákon </a:t>
            </a:r>
          </a:p>
          <a:p>
            <a:pPr marL="0" indent="0" algn="ctr">
              <a:buNone/>
            </a:pPr>
            <a:r>
              <a:rPr lang="cs-CZ" sz="4200" b="1" dirty="0"/>
              <a:t>§ 170 Účely vyvlastnění</a:t>
            </a:r>
          </a:p>
          <a:p>
            <a:pPr marL="0" indent="0" algn="ctr">
              <a:buNone/>
            </a:pPr>
            <a:endParaRPr lang="cs-CZ" sz="4200" b="1" dirty="0"/>
          </a:p>
          <a:p>
            <a:pPr marL="0" indent="0">
              <a:buNone/>
            </a:pPr>
            <a:r>
              <a:rPr lang="cs-CZ" sz="4200" b="1" dirty="0"/>
              <a:t>(1) Práva k pozemkům a stavbám, potřebná pro uskutečnění staveb nebo jiných veřejně prospěšných opatření podle tohoto zákona, lze odejmout nebo omezit, jsou-li vymezeny ve vydané územně plánovací dokumentaci a jde-li o</a:t>
            </a:r>
          </a:p>
          <a:p>
            <a:pPr marL="0" indent="0">
              <a:buNone/>
            </a:pPr>
            <a:r>
              <a:rPr lang="cs-CZ" sz="4200" b="1" dirty="0"/>
              <a:t/>
            </a:r>
            <a:br>
              <a:rPr lang="cs-CZ" sz="4200" b="1" dirty="0"/>
            </a:br>
            <a:r>
              <a:rPr lang="cs-CZ" sz="4200" b="1" dirty="0"/>
              <a:t>a) veřejně prospěšnou stavbu dopravní a technické infrastruktury, včetně plochy nezbytné k zajištění její výstavby a řádného užívání pro stanovený účel,</a:t>
            </a:r>
          </a:p>
          <a:p>
            <a:pPr marL="0" indent="0">
              <a:buNone/>
            </a:pPr>
            <a:r>
              <a:rPr lang="cs-CZ" sz="4200" b="1" dirty="0"/>
              <a:t/>
            </a:r>
            <a:br>
              <a:rPr lang="cs-CZ" sz="4200" b="1" dirty="0"/>
            </a:br>
            <a:r>
              <a:rPr lang="cs-CZ" sz="4200" b="1" dirty="0"/>
              <a:t>b) veřejně prospěšné opatření, a to snižování ohrožení v území povodněmi a jinými přírodními katastrofami, zvyšování retenčních schopností území, založení prvků územního systému ekologické stability a ochranu archeologického dědictví,</a:t>
            </a:r>
          </a:p>
          <a:p>
            <a:pPr marL="0" indent="0">
              <a:buNone/>
            </a:pPr>
            <a:r>
              <a:rPr lang="cs-CZ" sz="4200" b="1" dirty="0"/>
              <a:t/>
            </a:r>
            <a:br>
              <a:rPr lang="cs-CZ" sz="4200" b="1" dirty="0"/>
            </a:br>
            <a:r>
              <a:rPr lang="cs-CZ" sz="4200" b="1" dirty="0"/>
              <a:t>c) stavby a opatření k zajišťování obrany a bezpečnosti státu,</a:t>
            </a:r>
          </a:p>
          <a:p>
            <a:pPr marL="0" indent="0">
              <a:buNone/>
            </a:pPr>
            <a:r>
              <a:rPr lang="cs-CZ" sz="4200" b="1" dirty="0"/>
              <a:t/>
            </a:r>
            <a:br>
              <a:rPr lang="cs-CZ" sz="4200" b="1" dirty="0"/>
            </a:br>
            <a:r>
              <a:rPr lang="cs-CZ" sz="4200" b="1" dirty="0"/>
              <a:t>d) asanaci (ozdravění) území.</a:t>
            </a:r>
          </a:p>
          <a:p>
            <a:pPr marL="0" indent="0">
              <a:buNone/>
            </a:pPr>
            <a:r>
              <a:rPr lang="cs-CZ" dirty="0"/>
              <a:t/>
            </a:r>
            <a:br>
              <a:rPr lang="cs-CZ" dirty="0"/>
            </a:br>
            <a:endParaRPr lang="cs-CZ" dirty="0"/>
          </a:p>
        </p:txBody>
      </p:sp>
    </p:spTree>
    <p:extLst>
      <p:ext uri="{BB962C8B-B14F-4D97-AF65-F5344CB8AC3E}">
        <p14:creationId xmlns:p14="http://schemas.microsoft.com/office/powerpoint/2010/main" val="3427139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A43601C-D8DE-4A90-92FF-5D299870B422}"/>
              </a:ext>
            </a:extLst>
          </p:cNvPr>
          <p:cNvSpPr>
            <a:spLocks noGrp="1"/>
          </p:cNvSpPr>
          <p:nvPr>
            <p:ph type="title"/>
          </p:nvPr>
        </p:nvSpPr>
        <p:spPr/>
        <p:txBody>
          <a:bodyPr/>
          <a:lstStyle/>
          <a:p>
            <a:r>
              <a:rPr lang="cs-CZ" b="1" i="1" dirty="0">
                <a:solidFill>
                  <a:srgbClr val="0070C0"/>
                </a:solidFill>
                <a:latin typeface="Garamond" panose="02020404030301010803" pitchFamily="18" charset="0"/>
              </a:rPr>
              <a:t>Vyvlastňovací tituly</a:t>
            </a:r>
            <a:endParaRPr lang="cs-CZ" dirty="0"/>
          </a:p>
        </p:txBody>
      </p:sp>
      <p:sp>
        <p:nvSpPr>
          <p:cNvPr id="3" name="Zástupný symbol pro obsah 2">
            <a:extLst>
              <a:ext uri="{FF2B5EF4-FFF2-40B4-BE49-F238E27FC236}">
                <a16:creationId xmlns:a16="http://schemas.microsoft.com/office/drawing/2014/main" xmlns="" id="{87DBD4A9-CB98-4A47-B413-01F4D5717B0D}"/>
              </a:ext>
            </a:extLst>
          </p:cNvPr>
          <p:cNvSpPr>
            <a:spLocks noGrp="1"/>
          </p:cNvSpPr>
          <p:nvPr>
            <p:ph idx="1"/>
          </p:nvPr>
        </p:nvSpPr>
        <p:spPr/>
        <p:txBody>
          <a:bodyPr/>
          <a:lstStyle/>
          <a:p>
            <a:pPr marL="0" indent="0" algn="ctr">
              <a:buNone/>
            </a:pPr>
            <a:r>
              <a:rPr lang="cs-CZ" b="1" dirty="0"/>
              <a:t>Stavební zákon </a:t>
            </a:r>
          </a:p>
          <a:p>
            <a:pPr marL="0" indent="0" algn="ctr">
              <a:buNone/>
            </a:pPr>
            <a:r>
              <a:rPr lang="cs-CZ" b="1" dirty="0"/>
              <a:t>§ 170 Účely vyvlastnění</a:t>
            </a:r>
            <a:endParaRPr lang="cs-CZ" dirty="0"/>
          </a:p>
          <a:p>
            <a:pPr marL="0" indent="0">
              <a:buNone/>
            </a:pPr>
            <a:endParaRPr lang="cs-CZ" dirty="0"/>
          </a:p>
          <a:p>
            <a:pPr marL="0" indent="0">
              <a:buNone/>
            </a:pPr>
            <a:r>
              <a:rPr lang="cs-CZ" b="1" dirty="0"/>
              <a:t>(2) Právo k pozemku nebo stavbě lze odejmout nebo omezit též k vytvoření podmínek pro nezbytný přístup, řádné užívání stavby nebo příjezd k pozemku nebo stavbě.</a:t>
            </a:r>
          </a:p>
        </p:txBody>
      </p:sp>
    </p:spTree>
    <p:extLst>
      <p:ext uri="{BB962C8B-B14F-4D97-AF65-F5344CB8AC3E}">
        <p14:creationId xmlns:p14="http://schemas.microsoft.com/office/powerpoint/2010/main" val="2179218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solidFill>
                  <a:srgbClr val="0070C0"/>
                </a:solidFill>
                <a:latin typeface="Garamond" panose="02020404030301010803" pitchFamily="18" charset="0"/>
              </a:rPr>
              <a:t>Vyvlastňovací tituly</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lgn="ctr">
              <a:buNone/>
            </a:pPr>
            <a:r>
              <a:rPr lang="cs-CZ" b="1" dirty="0"/>
              <a:t>Energetický zákon </a:t>
            </a:r>
          </a:p>
          <a:p>
            <a:pPr marL="0" indent="0" algn="ctr">
              <a:buNone/>
            </a:pPr>
            <a:r>
              <a:rPr lang="cs-CZ" b="1" dirty="0"/>
              <a:t>§ 24</a:t>
            </a:r>
          </a:p>
          <a:p>
            <a:pPr marL="0" indent="0">
              <a:buNone/>
            </a:pPr>
            <a:r>
              <a:rPr lang="cs-CZ" b="1" dirty="0"/>
              <a:t>(4) Provozovatel přenosové soustavy je povinen zřídit věcné břemeno umožňující využití cizí nemovitosti nebo její části pro účely uvedené v odstavci 3 písm. e), a to smluvně s vlastníkem nemovitosti; v případě, že vlastník není znám nebo určen nebo proto, že je prokazatelně nedosažitelný nebo nečinný nebo nedošlo k dohodě s ním a jsou-li dány podmínky pro omezení vlastnického práva k pozemku nebo ke stavbě podle zvláštního právního předpisu</a:t>
            </a:r>
            <a:r>
              <a:rPr lang="cs-CZ" b="1" baseline="30000" dirty="0">
                <a:hlinkClick r:id="rId2"/>
              </a:rPr>
              <a:t>4e</a:t>
            </a:r>
            <a:r>
              <a:rPr lang="cs-CZ" b="1" dirty="0">
                <a:hlinkClick r:id="rId2"/>
              </a:rPr>
              <a:t>)</a:t>
            </a:r>
            <a:r>
              <a:rPr lang="cs-CZ" b="1" dirty="0"/>
              <a:t>, vydá příslušný vyvlastňovací úřad na návrh provozovatele přenosové soustavy rozhodnutí o zřízení věcného břemene umožňujícího využití této nemovitosti nebo její části.</a:t>
            </a:r>
          </a:p>
        </p:txBody>
      </p:sp>
    </p:spTree>
    <p:extLst>
      <p:ext uri="{BB962C8B-B14F-4D97-AF65-F5344CB8AC3E}">
        <p14:creationId xmlns:p14="http://schemas.microsoft.com/office/powerpoint/2010/main" val="1493819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solidFill>
                  <a:srgbClr val="0070C0"/>
                </a:solidFill>
                <a:latin typeface="Garamond" panose="02020404030301010803" pitchFamily="18" charset="0"/>
              </a:rPr>
              <a:t>Vyvlastňovací tituly</a:t>
            </a:r>
            <a:endParaRPr lang="cs-CZ" b="1" dirty="0"/>
          </a:p>
        </p:txBody>
      </p:sp>
      <p:sp>
        <p:nvSpPr>
          <p:cNvPr id="3" name="Zástupný symbol pro obsah 2"/>
          <p:cNvSpPr>
            <a:spLocks noGrp="1"/>
          </p:cNvSpPr>
          <p:nvPr>
            <p:ph idx="1"/>
          </p:nvPr>
        </p:nvSpPr>
        <p:spPr/>
        <p:txBody>
          <a:bodyPr>
            <a:normAutofit fontScale="70000" lnSpcReduction="20000"/>
          </a:bodyPr>
          <a:lstStyle/>
          <a:p>
            <a:pPr marL="0" indent="0" algn="ctr">
              <a:buNone/>
            </a:pPr>
            <a:r>
              <a:rPr lang="cs-CZ" b="1" dirty="0"/>
              <a:t>Zákon o elektronických komunikacích</a:t>
            </a:r>
          </a:p>
          <a:p>
            <a:pPr marL="0" indent="0" algn="ctr">
              <a:buNone/>
            </a:pPr>
            <a:r>
              <a:rPr lang="cs-CZ" b="1" dirty="0"/>
              <a:t>§ 104</a:t>
            </a:r>
          </a:p>
          <a:p>
            <a:pPr marL="0" indent="0">
              <a:buNone/>
            </a:pPr>
            <a:r>
              <a:rPr lang="cs-CZ" b="1" dirty="0"/>
              <a:t>(4) Nedojde-li s vlastníkem dotčené nemovitosti k uzavření písemné smlouvy o smlouvě budoucí o zřízení věcného břemene podle odstavce 3 nebo prokáže-li podnikatel zajišťující veřejnou komunikační síť, že vlastník dotčené nemovitosti není znám nebo není určen anebo proto, že je prokazatelně nedosažitelný nebo nečinný nebo je-li vlastnictví nemovitosti sporné, či vlastník v dispozici s ní omezen, rozhodne o návrhu podnikatele zajišťujícího veřejnou komunikační síť na zřízení věcného břemene vyvlastňovací úřad podle zvláštního právního předpisu</a:t>
            </a:r>
            <a:r>
              <a:rPr lang="cs-CZ" b="1" baseline="30000" dirty="0">
                <a:hlinkClick r:id="rId2"/>
              </a:rPr>
              <a:t>44a</a:t>
            </a:r>
            <a:r>
              <a:rPr lang="cs-CZ" b="1" dirty="0">
                <a:hlinkClick r:id="rId2"/>
              </a:rPr>
              <a:t>)</a:t>
            </a:r>
            <a:r>
              <a:rPr lang="cs-CZ" b="1" dirty="0"/>
              <a:t>. Podnikatel zajišťující veřejnou komunikační síť může vykonávat oprávnění uvedená v rozhodnutí vyvlastňovacího úřadu o omezení vlastnického práva k dotčené nemovitosti ode dne vykonatelnosti tohoto rozhodnutí.</a:t>
            </a:r>
          </a:p>
        </p:txBody>
      </p:sp>
    </p:spTree>
    <p:extLst>
      <p:ext uri="{BB962C8B-B14F-4D97-AF65-F5344CB8AC3E}">
        <p14:creationId xmlns:p14="http://schemas.microsoft.com/office/powerpoint/2010/main" val="899771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solidFill>
                  <a:srgbClr val="0070C0"/>
                </a:solidFill>
                <a:latin typeface="Garamond" panose="02020404030301010803" pitchFamily="18" charset="0"/>
              </a:rPr>
              <a:t>Vyvlastňovací tituly</a:t>
            </a:r>
            <a:endParaRPr lang="cs-CZ" dirty="0"/>
          </a:p>
        </p:txBody>
      </p:sp>
      <p:sp>
        <p:nvSpPr>
          <p:cNvPr id="3" name="Zástupný symbol pro obsah 2"/>
          <p:cNvSpPr>
            <a:spLocks noGrp="1"/>
          </p:cNvSpPr>
          <p:nvPr>
            <p:ph idx="1"/>
          </p:nvPr>
        </p:nvSpPr>
        <p:spPr/>
        <p:txBody>
          <a:bodyPr/>
          <a:lstStyle/>
          <a:p>
            <a:pPr marL="0" indent="0" algn="ctr">
              <a:buNone/>
            </a:pPr>
            <a:r>
              <a:rPr lang="cs-CZ" dirty="0"/>
              <a:t>Občanský zákoník</a:t>
            </a:r>
          </a:p>
          <a:p>
            <a:pPr marL="0" indent="0" algn="ctr">
              <a:buNone/>
            </a:pPr>
            <a:r>
              <a:rPr lang="cs-CZ" dirty="0"/>
              <a:t>§ 1243</a:t>
            </a:r>
          </a:p>
          <a:p>
            <a:pPr marL="0" indent="0">
              <a:buNone/>
            </a:pPr>
            <a:r>
              <a:rPr lang="cs-CZ" dirty="0"/>
              <a:t>(1) Právo stavby se nabývá smlouvou, vydržením, anebo, stanoví-li tak zákon, rozhodnutím orgánu veřejné moci.</a:t>
            </a:r>
          </a:p>
        </p:txBody>
      </p:sp>
    </p:spTree>
    <p:extLst>
      <p:ext uri="{BB962C8B-B14F-4D97-AF65-F5344CB8AC3E}">
        <p14:creationId xmlns:p14="http://schemas.microsoft.com/office/powerpoint/2010/main" val="457323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a:latin typeface="Garamond" panose="02020404030301010803" pitchFamily="18" charset="0"/>
              </a:rPr>
              <a:t>I.</a:t>
            </a:r>
            <a:endParaRPr lang="cs-CZ" dirty="0">
              <a:latin typeface="Garamond" panose="02020404030301010803" pitchFamily="18" charset="0"/>
            </a:endParaRPr>
          </a:p>
        </p:txBody>
      </p:sp>
      <p:sp>
        <p:nvSpPr>
          <p:cNvPr id="3" name="Podnadpis 2"/>
          <p:cNvSpPr>
            <a:spLocks noGrp="1"/>
          </p:cNvSpPr>
          <p:nvPr>
            <p:ph type="subTitle" idx="1"/>
          </p:nvPr>
        </p:nvSpPr>
        <p:spPr/>
        <p:txBody>
          <a:bodyPr/>
          <a:lstStyle/>
          <a:p>
            <a:endParaRPr lang="cs-CZ" b="1" i="1" dirty="0">
              <a:solidFill>
                <a:srgbClr val="0070C0"/>
              </a:solidFill>
            </a:endParaRPr>
          </a:p>
          <a:p>
            <a:r>
              <a:rPr lang="cs-CZ" sz="3600" b="1" i="1" dirty="0">
                <a:solidFill>
                  <a:srgbClr val="0070C0"/>
                </a:solidFill>
                <a:latin typeface="Garamond" panose="02020404030301010803" pitchFamily="18" charset="0"/>
              </a:rPr>
              <a:t>Vymezení základních pojmů</a:t>
            </a:r>
          </a:p>
        </p:txBody>
      </p:sp>
    </p:spTree>
    <p:extLst>
      <p:ext uri="{BB962C8B-B14F-4D97-AF65-F5344CB8AC3E}">
        <p14:creationId xmlns:p14="http://schemas.microsoft.com/office/powerpoint/2010/main" val="1138862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latin typeface="Garamond" panose="02020404030301010803" pitchFamily="18" charset="0"/>
              </a:rPr>
              <a:t>IV.</a:t>
            </a:r>
            <a:endParaRPr lang="cs-CZ" dirty="0">
              <a:latin typeface="Garamond" panose="02020404030301010803" pitchFamily="18" charset="0"/>
            </a:endParaRPr>
          </a:p>
        </p:txBody>
      </p:sp>
      <p:sp>
        <p:nvSpPr>
          <p:cNvPr id="3" name="Podnadpis 2"/>
          <p:cNvSpPr>
            <a:spLocks noGrp="1"/>
          </p:cNvSpPr>
          <p:nvPr>
            <p:ph type="subTitle" idx="1"/>
          </p:nvPr>
        </p:nvSpPr>
        <p:spPr/>
        <p:txBody>
          <a:bodyPr/>
          <a:lstStyle/>
          <a:p>
            <a:r>
              <a:rPr lang="cs-CZ" b="1" i="1" dirty="0">
                <a:solidFill>
                  <a:srgbClr val="0070C0"/>
                </a:solidFill>
                <a:latin typeface="Garamond" panose="02020404030301010803" pitchFamily="18" charset="0"/>
              </a:rPr>
              <a:t>Řízení o odnětí, nebo omezení vlastnických práv k nemovitostem</a:t>
            </a:r>
          </a:p>
          <a:p>
            <a:r>
              <a:rPr lang="cs-CZ" b="1" i="1" dirty="0">
                <a:solidFill>
                  <a:srgbClr val="0070C0"/>
                </a:solidFill>
                <a:latin typeface="Garamond" panose="02020404030301010803" pitchFamily="18" charset="0"/>
              </a:rPr>
              <a:t>(procesní úprava vyvlastnění)</a:t>
            </a:r>
            <a:endParaRPr lang="cs-CZ" dirty="0">
              <a:solidFill>
                <a:srgbClr val="0070C0"/>
              </a:solidFill>
            </a:endParaRPr>
          </a:p>
        </p:txBody>
      </p:sp>
    </p:spTree>
    <p:extLst>
      <p:ext uri="{BB962C8B-B14F-4D97-AF65-F5344CB8AC3E}">
        <p14:creationId xmlns:p14="http://schemas.microsoft.com/office/powerpoint/2010/main" val="4148818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chemeClr val="accent1"/>
                </a:solidFill>
                <a:latin typeface="Garamond" panose="02020404030301010803" pitchFamily="18" charset="0"/>
              </a:rPr>
              <a:t>Přehled právních úprav</a:t>
            </a:r>
          </a:p>
        </p:txBody>
      </p:sp>
      <p:sp>
        <p:nvSpPr>
          <p:cNvPr id="3" name="Zástupný symbol pro obsah 2"/>
          <p:cNvSpPr>
            <a:spLocks noGrp="1"/>
          </p:cNvSpPr>
          <p:nvPr>
            <p:ph idx="1"/>
          </p:nvPr>
        </p:nvSpPr>
        <p:spPr/>
        <p:txBody>
          <a:bodyPr>
            <a:normAutofit/>
          </a:bodyPr>
          <a:lstStyle/>
          <a:p>
            <a:r>
              <a:rPr lang="cs-CZ" b="1" dirty="0">
                <a:latin typeface="Garamond" panose="02020404030301010803" pitchFamily="18" charset="0"/>
              </a:rPr>
              <a:t>Zákon č. 184/2006 Sb., o odnětí nebo omezení vlastnického práva k pozemku nebo ke stavbě </a:t>
            </a:r>
          </a:p>
          <a:p>
            <a:r>
              <a:rPr lang="cs-CZ" b="1" dirty="0">
                <a:latin typeface="Garamond" panose="02020404030301010803" pitchFamily="18" charset="0"/>
              </a:rPr>
              <a:t>Zákon č. 222/1999 Sb., o zajišťování obrany České republiky, ve znění pozdějších předpisů</a:t>
            </a:r>
          </a:p>
          <a:p>
            <a:r>
              <a:rPr lang="cs-CZ" b="1" dirty="0">
                <a:latin typeface="Garamond" panose="02020404030301010803" pitchFamily="18" charset="0"/>
              </a:rPr>
              <a:t>Zákon č. 416/2009 Sb., o urychlení výstavby dopravní, vodní a energetické infrastruktury</a:t>
            </a:r>
          </a:p>
          <a:p>
            <a:endParaRPr lang="cs-CZ" dirty="0"/>
          </a:p>
        </p:txBody>
      </p:sp>
    </p:spTree>
    <p:extLst>
      <p:ext uri="{BB962C8B-B14F-4D97-AF65-F5344CB8AC3E}">
        <p14:creationId xmlns:p14="http://schemas.microsoft.com/office/powerpoint/2010/main" val="3753565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a:r>
              <a:rPr lang="cs-CZ" sz="3200" b="1" i="1" dirty="0">
                <a:solidFill>
                  <a:schemeClr val="accent1"/>
                </a:solidFill>
                <a:latin typeface="Garamond" panose="02020404030301010803" pitchFamily="18" charset="0"/>
              </a:rPr>
              <a:t>Podmínky vyvlastnění</a:t>
            </a:r>
          </a:p>
        </p:txBody>
      </p:sp>
      <p:sp>
        <p:nvSpPr>
          <p:cNvPr id="3" name="Zástupný symbol pro obsah 2"/>
          <p:cNvSpPr>
            <a:spLocks noGrp="1"/>
          </p:cNvSpPr>
          <p:nvPr>
            <p:ph idx="1"/>
          </p:nvPr>
        </p:nvSpPr>
        <p:spPr/>
        <p:txBody>
          <a:bodyPr/>
          <a:lstStyle/>
          <a:p>
            <a:pPr lvl="0"/>
            <a:r>
              <a:rPr lang="cs-CZ" i="1" dirty="0"/>
              <a:t>Ad a) Podmínky v případě, že vlastník je znám, je známo jeho bydliště, je možné mu doručovat na známou adresu a není omezen v nakládání s předmětem vyvlastnění</a:t>
            </a:r>
            <a:endParaRPr lang="cs-CZ" dirty="0"/>
          </a:p>
          <a:p>
            <a:pPr lvl="0"/>
            <a:r>
              <a:rPr lang="cs-CZ" i="1" dirty="0"/>
              <a:t>Ad b) Podmínky v případě, že vlastník není znám, není známo jeho bydliště, nebo mu není možné doručovat na známou adresu a není omezen v nakládání s předmětem vyvlastnění</a:t>
            </a:r>
            <a:endParaRPr lang="cs-CZ" dirty="0"/>
          </a:p>
          <a:p>
            <a:endParaRPr lang="cs-CZ" dirty="0"/>
          </a:p>
        </p:txBody>
      </p:sp>
    </p:spTree>
    <p:extLst>
      <p:ext uri="{BB962C8B-B14F-4D97-AF65-F5344CB8AC3E}">
        <p14:creationId xmlns:p14="http://schemas.microsoft.com/office/powerpoint/2010/main" val="1643735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Ad a) 90 denní lhůta</a:t>
            </a:r>
          </a:p>
        </p:txBody>
      </p:sp>
      <p:sp>
        <p:nvSpPr>
          <p:cNvPr id="3" name="Zástupný symbol pro obsah 2"/>
          <p:cNvSpPr>
            <a:spLocks noGrp="1"/>
          </p:cNvSpPr>
          <p:nvPr>
            <p:ph idx="1"/>
          </p:nvPr>
        </p:nvSpPr>
        <p:spPr/>
        <p:txBody>
          <a:bodyPr>
            <a:normAutofit/>
          </a:bodyPr>
          <a:lstStyle/>
          <a:p>
            <a:r>
              <a:rPr lang="cs-CZ" dirty="0"/>
              <a:t>vyvlastnění je přípustné, pokud se vyvlastniteli nepodařilo </a:t>
            </a:r>
            <a:r>
              <a:rPr lang="cs-CZ" i="1" dirty="0"/>
              <a:t>ve lhůtě 90 dnů</a:t>
            </a:r>
            <a:r>
              <a:rPr lang="cs-CZ" dirty="0"/>
              <a:t> uzavřít smlouvu o získání práv k pozemku nebo ke stavbě potřebných pro uskutečnění účelu vyvlastnění. Lhůta k uzavření smlouvy počíná běžet dnem následujícím po doručení návrhu na uzavření smlouvy vyvlastňovanému (§ 5 odst. 1). </a:t>
            </a:r>
          </a:p>
        </p:txBody>
      </p:sp>
    </p:spTree>
    <p:extLst>
      <p:ext uri="{BB962C8B-B14F-4D97-AF65-F5344CB8AC3E}">
        <p14:creationId xmlns:p14="http://schemas.microsoft.com/office/powerpoint/2010/main" val="3912454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Ad a) náležitosti navrhované smlouvy</a:t>
            </a:r>
            <a:endParaRPr lang="cs-CZ" dirty="0"/>
          </a:p>
        </p:txBody>
      </p:sp>
      <p:sp>
        <p:nvSpPr>
          <p:cNvPr id="3" name="Zástupný symbol pro obsah 2"/>
          <p:cNvSpPr>
            <a:spLocks noGrp="1"/>
          </p:cNvSpPr>
          <p:nvPr>
            <p:ph idx="1"/>
          </p:nvPr>
        </p:nvSpPr>
        <p:spPr/>
        <p:txBody>
          <a:bodyPr>
            <a:normAutofit fontScale="32500" lnSpcReduction="20000"/>
          </a:bodyPr>
          <a:lstStyle/>
          <a:p>
            <a:pPr lvl="0"/>
            <a:r>
              <a:rPr lang="cs-CZ" sz="5500" dirty="0"/>
              <a:t>K návrhu smlouvy je vyvlastnitel povinen předložit </a:t>
            </a:r>
            <a:r>
              <a:rPr lang="cs-CZ" sz="5500" b="1" dirty="0"/>
              <a:t>znalecký posudek</a:t>
            </a:r>
            <a:r>
              <a:rPr lang="cs-CZ" sz="5500" dirty="0"/>
              <a:t>, podle kterého navrhl vyvlastňovanému cenu za získání potřebných práv k pozemku nebo ke stavbě (§ 5 odst. 2 písm. a).</a:t>
            </a:r>
          </a:p>
          <a:p>
            <a:pPr lvl="0"/>
            <a:r>
              <a:rPr lang="cs-CZ" sz="5500" dirty="0"/>
              <a:t> K návrhu smlouvy je vyvlastnitel dále povinen </a:t>
            </a:r>
            <a:r>
              <a:rPr lang="cs-CZ" sz="5500" b="1" dirty="0"/>
              <a:t>předložit informaci o účelu vyvlastnění, </a:t>
            </a:r>
            <a:r>
              <a:rPr lang="cs-CZ" sz="5500" dirty="0"/>
              <a:t>tedy o konkrétním záměru, který nelze uskutečnit bez získání potřebných práv k pozemku nebo ke stavbě od vyvlastňovaného, s </a:t>
            </a:r>
            <a:r>
              <a:rPr lang="cs-CZ" sz="5500" i="1" dirty="0"/>
              <a:t>upozorněním</a:t>
            </a:r>
            <a:r>
              <a:rPr lang="cs-CZ" sz="5500" dirty="0"/>
              <a:t>, že nedojde-li k uzavření smlouvy, je možné ve veřejném zájmu získat tato práva vyvlastněním (§ 5 odst. 2 písm. b). </a:t>
            </a:r>
          </a:p>
          <a:p>
            <a:pPr lvl="0"/>
            <a:r>
              <a:rPr lang="cs-CZ" sz="5500" dirty="0"/>
              <a:t>Pokud je předmětem smlouvy část pozemku, je nedílnou součástí návrhu smlouvy </a:t>
            </a:r>
            <a:r>
              <a:rPr lang="cs-CZ" sz="5500" b="1" dirty="0"/>
              <a:t>geometrický plán </a:t>
            </a:r>
            <a:r>
              <a:rPr lang="cs-CZ" sz="5500" dirty="0"/>
              <a:t>tuto část pozemku vymezující (§ 5 odst. 3).</a:t>
            </a:r>
          </a:p>
          <a:p>
            <a:r>
              <a:rPr lang="cs-CZ" sz="5500" dirty="0"/>
              <a:t>Smlouva o získání potřebných práv k pozemku nebo ke stavbě musí založit </a:t>
            </a:r>
            <a:r>
              <a:rPr lang="cs-CZ" sz="5500" b="1" dirty="0"/>
              <a:t>právo vyvlastňovaného na vrácení převedených práv, pokud nebude zahájeno uskutečňování účelu převodu do 3 let od uzavření smlouvy</a:t>
            </a:r>
            <a:r>
              <a:rPr lang="cs-CZ" sz="5500" dirty="0"/>
              <a:t> (§ 5 odst. 4). </a:t>
            </a:r>
            <a:endParaRPr lang="cs-CZ" dirty="0"/>
          </a:p>
        </p:txBody>
      </p:sp>
    </p:spTree>
    <p:extLst>
      <p:ext uri="{BB962C8B-B14F-4D97-AF65-F5344CB8AC3E}">
        <p14:creationId xmlns:p14="http://schemas.microsoft.com/office/powerpoint/2010/main" val="31997076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Ad b)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Výše uvedené podmínky nemusejí být splněny, pokud vyvlastňovaný není znám, není-li znám jeho pobyt, nebo nepodařilo-li se mu doručit na </a:t>
            </a:r>
            <a:r>
              <a:rPr lang="cs-CZ" i="1" dirty="0"/>
              <a:t>známou adresu</a:t>
            </a:r>
            <a:r>
              <a:rPr lang="cs-CZ" dirty="0"/>
              <a:t> (§ 5 odst. 5 písm. a). Původní právní úprava stanovovala, že toto se týkalo tolika známé adresy v cizině, co již ponovu neplatí. Výklad pojmu </a:t>
            </a:r>
            <a:r>
              <a:rPr lang="cs-CZ" i="1" dirty="0"/>
              <a:t>známá adresa</a:t>
            </a:r>
            <a:r>
              <a:rPr lang="cs-CZ" dirty="0"/>
              <a:t> ovšem může v praxi činit potíže.</a:t>
            </a:r>
            <a:r>
              <a:rPr lang="cs-CZ" baseline="30000" dirty="0"/>
              <a:t> </a:t>
            </a:r>
            <a:r>
              <a:rPr lang="cs-CZ" dirty="0"/>
              <a:t>Dle mého soudu by měl investor vycházet především z evidence </a:t>
            </a:r>
            <a:r>
              <a:rPr lang="cs-CZ" i="1" dirty="0"/>
              <a:t>v katastru nemovitostí</a:t>
            </a:r>
            <a:r>
              <a:rPr lang="cs-CZ" dirty="0"/>
              <a:t>, resp. z údajů </a:t>
            </a:r>
            <a:r>
              <a:rPr lang="cs-CZ" i="1" dirty="0"/>
              <a:t>v obchodním rejstříku </a:t>
            </a:r>
            <a:r>
              <a:rPr lang="cs-CZ" dirty="0"/>
              <a:t>a to za předpokladu, že mu vlastník předmětné nemovitosti nesdělil adresu odlišnou. To ovšem bude vždy zapotřebí doložit v listinné podobě jako přílohu žádosti. V každém případě platí, že v případné budoucí právní úpravě by bylo záhodno pojem „známé adresy“ dále objasnit. </a:t>
            </a:r>
          </a:p>
          <a:p>
            <a:r>
              <a:rPr lang="cs-CZ" dirty="0"/>
              <a:t>Výše uvedené podmínky nemusejí být splněny, je-li vyvlastňovaný omezen ve smluvní volnosti rozhodnutím soudu o nařízení výkonu rozhodnutí, kterým mu bylo zakázáno převést vlastnické právo k pozemku nebo ke stavbě na někoho jiného (§ 5 odst. 5 písm. b). Tato nová právní úprava reaguje na skutečnost, že dřívější právní úprava měla za následek nutnost nabízet uzavření smlouvy i v těch případech, kdy je vlastník, resp. jeden ze spoluvlastníků nemohl platně uzavřít. </a:t>
            </a:r>
          </a:p>
        </p:txBody>
      </p:sp>
    </p:spTree>
    <p:extLst>
      <p:ext uri="{BB962C8B-B14F-4D97-AF65-F5344CB8AC3E}">
        <p14:creationId xmlns:p14="http://schemas.microsoft.com/office/powerpoint/2010/main" val="23386746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Zánik práv třetích osob – omezení vlastnického práva</a:t>
            </a:r>
          </a:p>
        </p:txBody>
      </p:sp>
      <p:sp>
        <p:nvSpPr>
          <p:cNvPr id="3" name="Zástupný symbol pro obsah 2"/>
          <p:cNvSpPr>
            <a:spLocks noGrp="1"/>
          </p:cNvSpPr>
          <p:nvPr>
            <p:ph idx="1"/>
          </p:nvPr>
        </p:nvSpPr>
        <p:spPr/>
        <p:txBody>
          <a:bodyPr>
            <a:normAutofit/>
          </a:bodyPr>
          <a:lstStyle/>
          <a:p>
            <a:r>
              <a:rPr lang="cs-CZ" b="1" dirty="0"/>
              <a:t>Práva třetích osob k vyvlastněné nemovitosti zanikají jenom v důsledku odnětí vlastnického práva (§ 6). </a:t>
            </a:r>
          </a:p>
        </p:txBody>
      </p:sp>
    </p:spTree>
    <p:extLst>
      <p:ext uri="{BB962C8B-B14F-4D97-AF65-F5344CB8AC3E}">
        <p14:creationId xmlns:p14="http://schemas.microsoft.com/office/powerpoint/2010/main" val="139333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Zánik práv třetích osob – odnětí vlastnického práva</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Platná právní úprava počítá s tím, že rozhodnutí vyvlastňovacího úřadu vymezí toliko ta práva třetích osob, která vyvlastněním </a:t>
            </a:r>
            <a:r>
              <a:rPr lang="cs-CZ" i="1" dirty="0"/>
              <a:t>nezaniknou </a:t>
            </a:r>
            <a:r>
              <a:rPr lang="cs-CZ" dirty="0"/>
              <a:t>(§ 24 odst. 3 písm. b). Ostatní práva třetích osob, zejména tedy právo zástavní, právo </a:t>
            </a:r>
            <a:r>
              <a:rPr lang="cs-CZ" dirty="0" err="1"/>
              <a:t>podzástavní</a:t>
            </a:r>
            <a:r>
              <a:rPr lang="cs-CZ" dirty="0"/>
              <a:t>, a právo </a:t>
            </a:r>
            <a:r>
              <a:rPr lang="cs-CZ" dirty="0" err="1"/>
              <a:t>předkupné</a:t>
            </a:r>
            <a:r>
              <a:rPr lang="cs-CZ" dirty="0"/>
              <a:t> k předmětné nemovitosti tedy zanikají </a:t>
            </a:r>
            <a:r>
              <a:rPr lang="cs-CZ" i="1" dirty="0"/>
              <a:t>ex </a:t>
            </a:r>
            <a:r>
              <a:rPr lang="cs-CZ" i="1" dirty="0" err="1"/>
              <a:t>actu</a:t>
            </a:r>
            <a:r>
              <a:rPr lang="cs-CZ" dirty="0"/>
              <a:t>, ovšem bez nutnosti toto výslovně zahrnout do výrokové části rozhodnutí. </a:t>
            </a:r>
          </a:p>
          <a:p>
            <a:r>
              <a:rPr lang="cs-CZ" dirty="0"/>
              <a:t>Výjimku představuje právo nájmu bytu, nebytového prostoru, stavby nebo pozemku (§ 7 odst. 1). Tato práva vyvlastněním automaticky nezanikají, pronajímateli je ovšem oprávněn je vypovědět (§ 7 odst. 2). Vyvlastněním dále nezanikají věcná břemena, u nichž veřejný zájem vyžaduje, aby i po vyvlastnění pozemek nebo stavbu nadále zatěžovala (§ 8). </a:t>
            </a:r>
          </a:p>
        </p:txBody>
      </p:sp>
    </p:spTree>
    <p:extLst>
      <p:ext uri="{BB962C8B-B14F-4D97-AF65-F5344CB8AC3E}">
        <p14:creationId xmlns:p14="http://schemas.microsoft.com/office/powerpoint/2010/main" val="2942218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Žádost o zahájení řízení</a:t>
            </a:r>
          </a:p>
        </p:txBody>
      </p:sp>
      <p:sp>
        <p:nvSpPr>
          <p:cNvPr id="3" name="Zástupný symbol pro obsah 2"/>
          <p:cNvSpPr>
            <a:spLocks noGrp="1"/>
          </p:cNvSpPr>
          <p:nvPr>
            <p:ph sz="half" idx="1"/>
          </p:nvPr>
        </p:nvSpPr>
        <p:spPr/>
        <p:txBody>
          <a:bodyPr>
            <a:normAutofit fontScale="55000" lnSpcReduction="20000"/>
          </a:bodyPr>
          <a:lstStyle/>
          <a:p>
            <a:pPr lvl="0"/>
            <a:r>
              <a:rPr lang="cs-CZ" b="1" i="1" dirty="0"/>
              <a:t>katastrální mapa</a:t>
            </a:r>
            <a:r>
              <a:rPr lang="cs-CZ" b="1" dirty="0"/>
              <a:t> se zákresem pozemků a staveb navržených k vyvlastnění, doplněnou situací z jiných mapových podkladů, které vyjadřují graficky právní vztahy k nemovitostem v případech, kdy tyto vztahy nebyly dosud v katastrální mapě vyznačeny; </a:t>
            </a:r>
          </a:p>
          <a:p>
            <a:pPr lvl="0"/>
            <a:r>
              <a:rPr lang="cs-CZ" b="1" i="1" dirty="0"/>
              <a:t>geometrický plán ve trojím vyhotovení</a:t>
            </a:r>
            <a:r>
              <a:rPr lang="cs-CZ" b="1" dirty="0"/>
              <a:t>, a to v případě, že se navrhuje provést omezení, nebo odnětí vlastnického práva jenom k části pozemku;</a:t>
            </a:r>
          </a:p>
          <a:p>
            <a:pPr lvl="0"/>
            <a:r>
              <a:rPr lang="cs-CZ" b="1" i="1" dirty="0"/>
              <a:t>územní rozhodnutí</a:t>
            </a:r>
            <a:r>
              <a:rPr lang="cs-CZ" b="1" dirty="0"/>
              <a:t>, vyžaduje-li jeho vydání pro daný účel vyvlastnění zvláštní právní předpis a není-li stavební úřad, který je vydal, současně vyvlastňovacím úřadem; </a:t>
            </a:r>
          </a:p>
          <a:p>
            <a:endParaRPr lang="cs-CZ" dirty="0"/>
          </a:p>
        </p:txBody>
      </p:sp>
      <p:sp>
        <p:nvSpPr>
          <p:cNvPr id="4" name="Zástupný symbol pro obsah 3"/>
          <p:cNvSpPr>
            <a:spLocks noGrp="1"/>
          </p:cNvSpPr>
          <p:nvPr>
            <p:ph sz="half" idx="2"/>
          </p:nvPr>
        </p:nvSpPr>
        <p:spPr/>
        <p:txBody>
          <a:bodyPr>
            <a:normAutofit fontScale="55000" lnSpcReduction="20000"/>
          </a:bodyPr>
          <a:lstStyle/>
          <a:p>
            <a:r>
              <a:rPr lang="cs-CZ" b="1" i="1" dirty="0"/>
              <a:t>listiny prokazující splnění podmínky vyvlastnění</a:t>
            </a:r>
            <a:r>
              <a:rPr lang="cs-CZ" b="1" dirty="0"/>
              <a:t> uvedené v § 5, včetně </a:t>
            </a:r>
            <a:r>
              <a:rPr lang="cs-CZ" b="1" i="1" dirty="0"/>
              <a:t>prohlášení</a:t>
            </a:r>
            <a:r>
              <a:rPr lang="cs-CZ" b="1" dirty="0"/>
              <a:t> o tom, že ve stanovené lhůtě se vyvlastniteli nepodařilo získat dohodou potřebná práva k </a:t>
            </a:r>
            <a:r>
              <a:rPr lang="cs-CZ" b="1" dirty="0" err="1"/>
              <a:t>poze</a:t>
            </a:r>
            <a:endParaRPr lang="cs-CZ" b="1" dirty="0"/>
          </a:p>
          <a:p>
            <a:pPr lvl="0"/>
            <a:r>
              <a:rPr lang="cs-CZ" b="1" i="1" dirty="0"/>
              <a:t>znalecký posudek </a:t>
            </a:r>
            <a:r>
              <a:rPr lang="cs-CZ" b="1" dirty="0"/>
              <a:t>za účelem stanovení náhrady při odnětí, nebo omezení vlastnického práva, byl-li opatřen na žádost vyvlastňovaného, nebo na žádost vyvlastnitele, jestliže s tím vyvlastňovaný vyslovil souhlas, tento znalecký posudek musí obsahovat jak obvyklou cenu i cenu zjištěnou podle oceňovacího předpisu účinného ke dni podání žádosti;</a:t>
            </a:r>
          </a:p>
          <a:p>
            <a:pPr lvl="0"/>
            <a:r>
              <a:rPr lang="cs-CZ" b="1" i="1" dirty="0"/>
              <a:t>znalecký posudek</a:t>
            </a:r>
            <a:r>
              <a:rPr lang="cs-CZ" b="1" dirty="0"/>
              <a:t> ta účelem stanovení náhrady pro oprávněného ze zaniklého věcného břemene podle oceňovacího předpisu účinného ke dni podání žádosti, byl-li opatřen na žádost vyvlastňovaného, nebo na žádost vyvlastnitele, jestliže s tím vyvlastňovaný vyslovil souhlas;</a:t>
            </a:r>
          </a:p>
        </p:txBody>
      </p:sp>
    </p:spTree>
    <p:extLst>
      <p:ext uri="{BB962C8B-B14F-4D97-AF65-F5344CB8AC3E}">
        <p14:creationId xmlns:p14="http://schemas.microsoft.com/office/powerpoint/2010/main" val="152977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1938D8D-2B3C-4985-90EA-D2BEDCA18085}"/>
              </a:ext>
            </a:extLst>
          </p:cNvPr>
          <p:cNvSpPr>
            <a:spLocks noGrp="1"/>
          </p:cNvSpPr>
          <p:nvPr>
            <p:ph type="title"/>
          </p:nvPr>
        </p:nvSpPr>
        <p:spPr/>
        <p:txBody>
          <a:bodyPr/>
          <a:lstStyle/>
          <a:p>
            <a:r>
              <a:rPr lang="cs-CZ" b="1" dirty="0"/>
              <a:t>Vyvlastňovací úřady</a:t>
            </a:r>
            <a:endParaRPr lang="cs-CZ" dirty="0"/>
          </a:p>
        </p:txBody>
      </p:sp>
      <p:sp>
        <p:nvSpPr>
          <p:cNvPr id="3" name="Zástupný symbol pro obsah 2">
            <a:extLst>
              <a:ext uri="{FF2B5EF4-FFF2-40B4-BE49-F238E27FC236}">
                <a16:creationId xmlns:a16="http://schemas.microsoft.com/office/drawing/2014/main" xmlns="" id="{2B84032A-9999-4CAC-B690-EB93DFC2DFC3}"/>
              </a:ext>
            </a:extLst>
          </p:cNvPr>
          <p:cNvSpPr>
            <a:spLocks noGrp="1"/>
          </p:cNvSpPr>
          <p:nvPr>
            <p:ph idx="1"/>
          </p:nvPr>
        </p:nvSpPr>
        <p:spPr/>
        <p:txBody>
          <a:bodyPr>
            <a:normAutofit fontScale="92500" lnSpcReduction="10000"/>
          </a:bodyPr>
          <a:lstStyle/>
          <a:p>
            <a:pPr marL="0" indent="0">
              <a:buNone/>
            </a:pPr>
            <a:r>
              <a:rPr lang="cs-CZ" b="1" dirty="0"/>
              <a:t>(1) Vyvlastňovací řízení vede vyvlastňovací úřad, kterým je</a:t>
            </a:r>
          </a:p>
          <a:p>
            <a:pPr marL="0" indent="0">
              <a:buNone/>
            </a:pPr>
            <a:r>
              <a:rPr lang="cs-CZ" b="1" dirty="0"/>
              <a:t> </a:t>
            </a:r>
          </a:p>
          <a:p>
            <a:pPr marL="0" indent="0">
              <a:buNone/>
            </a:pPr>
            <a:r>
              <a:rPr lang="cs-CZ" b="1" dirty="0"/>
              <a:t>a) obecní úřad obce s rozšířenou působností,</a:t>
            </a:r>
          </a:p>
          <a:p>
            <a:pPr marL="0" indent="0">
              <a:buNone/>
            </a:pPr>
            <a:endParaRPr lang="cs-CZ" b="1" dirty="0"/>
          </a:p>
          <a:p>
            <a:pPr marL="0" indent="0">
              <a:buNone/>
            </a:pPr>
            <a:r>
              <a:rPr lang="cs-CZ" b="1" dirty="0"/>
              <a:t>b) Magistrát hlavního města Prahy,</a:t>
            </a:r>
          </a:p>
          <a:p>
            <a:pPr marL="0" indent="0">
              <a:buNone/>
            </a:pPr>
            <a:r>
              <a:rPr lang="cs-CZ" b="1" dirty="0"/>
              <a:t> </a:t>
            </a:r>
          </a:p>
          <a:p>
            <a:pPr marL="0" indent="0">
              <a:buNone/>
            </a:pPr>
            <a:r>
              <a:rPr lang="cs-CZ" b="1" dirty="0"/>
              <a:t>c) magistrát územně členěného statutárního města.</a:t>
            </a:r>
          </a:p>
        </p:txBody>
      </p:sp>
    </p:spTree>
    <p:extLst>
      <p:ext uri="{BB962C8B-B14F-4D97-AF65-F5344CB8AC3E}">
        <p14:creationId xmlns:p14="http://schemas.microsoft.com/office/powerpoint/2010/main" val="6848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Prameny </a:t>
            </a:r>
          </a:p>
        </p:txBody>
      </p:sp>
      <p:sp>
        <p:nvSpPr>
          <p:cNvPr id="3" name="Zástupný symbol pro obsah 2"/>
          <p:cNvSpPr>
            <a:spLocks noGrp="1"/>
          </p:cNvSpPr>
          <p:nvPr>
            <p:ph idx="1"/>
          </p:nvPr>
        </p:nvSpPr>
        <p:spPr/>
        <p:txBody>
          <a:bodyPr>
            <a:normAutofit/>
          </a:bodyPr>
          <a:lstStyle/>
          <a:p>
            <a:r>
              <a:rPr lang="cs-CZ" sz="2400" u="sng" dirty="0">
                <a:latin typeface="Garamond" panose="02020404030301010803" pitchFamily="18" charset="0"/>
              </a:rPr>
              <a:t>Pražák, G.</a:t>
            </a:r>
            <a:r>
              <a:rPr lang="cs-CZ" sz="2400" dirty="0">
                <a:latin typeface="Garamond" panose="02020404030301010803" pitchFamily="18" charset="0"/>
              </a:rPr>
              <a:t> </a:t>
            </a:r>
            <a:r>
              <a:rPr lang="cs-CZ" sz="2400" i="1" dirty="0" err="1">
                <a:latin typeface="Garamond" panose="02020404030301010803" pitchFamily="18" charset="0"/>
              </a:rPr>
              <a:t>Das</a:t>
            </a:r>
            <a:r>
              <a:rPr lang="cs-CZ" sz="2400" i="1" dirty="0">
                <a:latin typeface="Garamond" panose="02020404030301010803" pitchFamily="18" charset="0"/>
              </a:rPr>
              <a:t> </a:t>
            </a:r>
            <a:r>
              <a:rPr lang="cs-CZ" sz="2400" i="1" dirty="0" err="1">
                <a:latin typeface="Garamond" panose="02020404030301010803" pitchFamily="18" charset="0"/>
              </a:rPr>
              <a:t>Recht</a:t>
            </a:r>
            <a:r>
              <a:rPr lang="cs-CZ" sz="2400" i="1" dirty="0">
                <a:latin typeface="Garamond" panose="02020404030301010803" pitchFamily="18" charset="0"/>
              </a:rPr>
              <a:t> der </a:t>
            </a:r>
            <a:r>
              <a:rPr lang="cs-CZ" sz="2400" i="1" dirty="0" err="1">
                <a:latin typeface="Garamond" panose="02020404030301010803" pitchFamily="18" charset="0"/>
              </a:rPr>
              <a:t>Enteignung</a:t>
            </a:r>
            <a:r>
              <a:rPr lang="cs-CZ" sz="2400" i="1" dirty="0">
                <a:latin typeface="Garamond" panose="02020404030301010803" pitchFamily="18" charset="0"/>
              </a:rPr>
              <a:t> in </a:t>
            </a:r>
            <a:r>
              <a:rPr lang="cs-CZ" sz="2400" i="1" dirty="0" err="1">
                <a:latin typeface="Garamond" panose="02020404030301010803" pitchFamily="18" charset="0"/>
              </a:rPr>
              <a:t>Österreich</a:t>
            </a:r>
            <a:r>
              <a:rPr lang="cs-CZ" sz="2400" i="1" dirty="0">
                <a:latin typeface="Garamond" panose="02020404030301010803" pitchFamily="18" charset="0"/>
              </a:rPr>
              <a:t>: </a:t>
            </a:r>
            <a:r>
              <a:rPr lang="cs-CZ" sz="2400" i="1" dirty="0" err="1">
                <a:latin typeface="Garamond" panose="02020404030301010803" pitchFamily="18" charset="0"/>
              </a:rPr>
              <a:t>Unter</a:t>
            </a:r>
            <a:r>
              <a:rPr lang="cs-CZ" sz="2400" i="1" dirty="0">
                <a:latin typeface="Garamond" panose="02020404030301010803" pitchFamily="18" charset="0"/>
              </a:rPr>
              <a:t> </a:t>
            </a:r>
            <a:r>
              <a:rPr lang="cs-CZ" sz="2400" i="1" dirty="0" err="1">
                <a:latin typeface="Garamond" panose="02020404030301010803" pitchFamily="18" charset="0"/>
              </a:rPr>
              <a:t>Berücks</a:t>
            </a:r>
            <a:r>
              <a:rPr lang="cs-CZ" sz="2400" i="1" dirty="0">
                <a:latin typeface="Garamond" panose="02020404030301010803" pitchFamily="18" charset="0"/>
              </a:rPr>
              <a:t>. der </a:t>
            </a:r>
            <a:r>
              <a:rPr lang="cs-CZ" sz="2400" i="1" dirty="0" err="1">
                <a:latin typeface="Garamond" panose="02020404030301010803" pitchFamily="18" charset="0"/>
              </a:rPr>
              <a:t>auswärtigen</a:t>
            </a:r>
            <a:r>
              <a:rPr lang="cs-CZ" sz="2400" i="1" dirty="0">
                <a:latin typeface="Garamond" panose="02020404030301010803" pitchFamily="18" charset="0"/>
              </a:rPr>
              <a:t> </a:t>
            </a:r>
            <a:r>
              <a:rPr lang="cs-CZ" sz="2400" i="1" dirty="0" err="1">
                <a:latin typeface="Garamond" panose="02020404030301010803" pitchFamily="18" charset="0"/>
              </a:rPr>
              <a:t>Gesetzgebungen</a:t>
            </a:r>
            <a:r>
              <a:rPr lang="cs-CZ" sz="2400" i="1" dirty="0">
                <a:latin typeface="Garamond" panose="02020404030301010803" pitchFamily="18" charset="0"/>
              </a:rPr>
              <a:t> </a:t>
            </a:r>
            <a:r>
              <a:rPr lang="cs-CZ" sz="2400" i="1" dirty="0" err="1">
                <a:latin typeface="Garamond" panose="02020404030301010803" pitchFamily="18" charset="0"/>
              </a:rPr>
              <a:t>und</a:t>
            </a:r>
            <a:r>
              <a:rPr lang="cs-CZ" sz="2400" i="1" dirty="0">
                <a:latin typeface="Garamond" panose="02020404030301010803" pitchFamily="18" charset="0"/>
              </a:rPr>
              <a:t> der </a:t>
            </a:r>
            <a:r>
              <a:rPr lang="cs-CZ" sz="2400" i="1" dirty="0" err="1">
                <a:latin typeface="Garamond" panose="02020404030301010803" pitchFamily="18" charset="0"/>
              </a:rPr>
              <a:t>einheimischen</a:t>
            </a:r>
            <a:r>
              <a:rPr lang="cs-CZ" sz="2400" i="1" dirty="0">
                <a:latin typeface="Garamond" panose="02020404030301010803" pitchFamily="18" charset="0"/>
              </a:rPr>
              <a:t> </a:t>
            </a:r>
            <a:r>
              <a:rPr lang="cs-CZ" sz="2400" i="1" dirty="0" err="1">
                <a:latin typeface="Garamond" panose="02020404030301010803" pitchFamily="18" charset="0"/>
              </a:rPr>
              <a:t>Spruchpraxis</a:t>
            </a:r>
            <a:r>
              <a:rPr lang="cs-CZ" sz="2400" i="1" dirty="0">
                <a:latin typeface="Garamond" panose="02020404030301010803" pitchFamily="18" charset="0"/>
              </a:rPr>
              <a:t>.</a:t>
            </a:r>
            <a:r>
              <a:rPr lang="cs-CZ" sz="2400" dirty="0">
                <a:latin typeface="Garamond" panose="02020404030301010803" pitchFamily="18" charset="0"/>
              </a:rPr>
              <a:t> Prag: </a:t>
            </a:r>
            <a:r>
              <a:rPr lang="cs-CZ" sz="2400" dirty="0" err="1">
                <a:latin typeface="Garamond" panose="02020404030301010803" pitchFamily="18" charset="0"/>
              </a:rPr>
              <a:t>Mercy</a:t>
            </a:r>
            <a:r>
              <a:rPr lang="cs-CZ" sz="2400" dirty="0">
                <a:latin typeface="Garamond" panose="02020404030301010803" pitchFamily="18" charset="0"/>
              </a:rPr>
              <a:t> , 1877.</a:t>
            </a:r>
          </a:p>
          <a:p>
            <a:pPr marL="0" indent="0">
              <a:buNone/>
            </a:pPr>
            <a:endParaRPr lang="cs-CZ" sz="2400" dirty="0">
              <a:latin typeface="Garamond" panose="02020404030301010803" pitchFamily="18" charset="0"/>
            </a:endParaRPr>
          </a:p>
          <a:p>
            <a:r>
              <a:rPr lang="sk-SK" sz="2400" u="sng" dirty="0" err="1">
                <a:latin typeface="Garamond" panose="02020404030301010803" pitchFamily="18" charset="0"/>
              </a:rPr>
              <a:t>Hoetzel</a:t>
            </a:r>
            <a:r>
              <a:rPr lang="sk-SK" sz="2400" u="sng" dirty="0">
                <a:latin typeface="Garamond" panose="02020404030301010803" pitchFamily="18" charset="0"/>
              </a:rPr>
              <a:t>, J.</a:t>
            </a:r>
            <a:r>
              <a:rPr lang="sk-SK" sz="2400" dirty="0">
                <a:latin typeface="Garamond" panose="02020404030301010803" pitchFamily="18" charset="0"/>
              </a:rPr>
              <a:t> </a:t>
            </a:r>
            <a:r>
              <a:rPr lang="sk-SK" sz="2400" i="1" dirty="0" err="1">
                <a:latin typeface="Garamond" panose="02020404030301010803" pitchFamily="18" charset="0"/>
              </a:rPr>
              <a:t>Vyvlastnění</a:t>
            </a:r>
            <a:r>
              <a:rPr lang="sk-SK" sz="2400" i="1" dirty="0">
                <a:latin typeface="Garamond" panose="02020404030301010803" pitchFamily="18" charset="0"/>
              </a:rPr>
              <a:t>.</a:t>
            </a:r>
            <a:r>
              <a:rPr lang="sk-SK" sz="2400" dirty="0">
                <a:latin typeface="Garamond" panose="02020404030301010803" pitchFamily="18" charset="0"/>
              </a:rPr>
              <a:t> In: </a:t>
            </a:r>
            <a:r>
              <a:rPr lang="sk-SK" sz="2400" i="1" dirty="0" err="1">
                <a:latin typeface="Garamond" panose="02020404030301010803" pitchFamily="18" charset="0"/>
              </a:rPr>
              <a:t>Hoetzel</a:t>
            </a:r>
            <a:r>
              <a:rPr lang="sk-SK" sz="2400" i="1" dirty="0">
                <a:latin typeface="Garamond" panose="02020404030301010803" pitchFamily="18" charset="0"/>
              </a:rPr>
              <a:t>, J., </a:t>
            </a:r>
            <a:r>
              <a:rPr lang="sk-SK" sz="2400" i="1" dirty="0" err="1">
                <a:latin typeface="Garamond" panose="02020404030301010803" pitchFamily="18" charset="0"/>
              </a:rPr>
              <a:t>Weyr</a:t>
            </a:r>
            <a:r>
              <a:rPr lang="sk-SK" sz="2400" i="1" dirty="0">
                <a:latin typeface="Garamond" panose="02020404030301010803" pitchFamily="18" charset="0"/>
              </a:rPr>
              <a:t>, F., </a:t>
            </a:r>
            <a:r>
              <a:rPr lang="sk-SK" sz="2400" i="1" dirty="0" err="1">
                <a:latin typeface="Garamond" panose="02020404030301010803" pitchFamily="18" charset="0"/>
              </a:rPr>
              <a:t>Pošvář</a:t>
            </a:r>
            <a:r>
              <a:rPr lang="sk-SK" sz="2400" i="1" dirty="0">
                <a:latin typeface="Garamond" panose="02020404030301010803" pitchFamily="18" charset="0"/>
              </a:rPr>
              <a:t>, J., </a:t>
            </a:r>
            <a:r>
              <a:rPr lang="sk-SK" sz="2400" i="1" dirty="0" err="1">
                <a:latin typeface="Garamond" panose="02020404030301010803" pitchFamily="18" charset="0"/>
              </a:rPr>
              <a:t>Štafl</a:t>
            </a:r>
            <a:r>
              <a:rPr lang="sk-SK" sz="2400" i="1" dirty="0">
                <a:latin typeface="Garamond" panose="02020404030301010803" pitchFamily="18" charset="0"/>
              </a:rPr>
              <a:t>, A. (</a:t>
            </a:r>
            <a:r>
              <a:rPr lang="sk-SK" sz="2400" i="1" dirty="0" err="1">
                <a:latin typeface="Garamond" panose="02020404030301010803" pitchFamily="18" charset="0"/>
              </a:rPr>
              <a:t>eds</a:t>
            </a:r>
            <a:r>
              <a:rPr lang="sk-SK" sz="2400" i="1" dirty="0">
                <a:latin typeface="Garamond" panose="02020404030301010803" pitchFamily="18" charset="0"/>
              </a:rPr>
              <a:t>.): </a:t>
            </a:r>
            <a:r>
              <a:rPr lang="sk-SK" sz="2400" dirty="0">
                <a:latin typeface="Garamond" panose="02020404030301010803" pitchFamily="18" charset="0"/>
              </a:rPr>
              <a:t>Slovník </a:t>
            </a:r>
            <a:r>
              <a:rPr lang="sk-SK" sz="2400" dirty="0" err="1">
                <a:latin typeface="Garamond" panose="02020404030301010803" pitchFamily="18" charset="0"/>
              </a:rPr>
              <a:t>veřejného</a:t>
            </a:r>
            <a:r>
              <a:rPr lang="sk-SK" sz="2400" dirty="0">
                <a:latin typeface="Garamond" panose="02020404030301010803" pitchFamily="18" charset="0"/>
              </a:rPr>
              <a:t> práva československého, Sv. VI, Brno: </a:t>
            </a:r>
            <a:r>
              <a:rPr lang="sk-SK" sz="2400" dirty="0" err="1">
                <a:latin typeface="Garamond" panose="02020404030301010803" pitchFamily="18" charset="0"/>
              </a:rPr>
              <a:t>Nakladatelství</a:t>
            </a:r>
            <a:r>
              <a:rPr lang="sk-SK" sz="2400" dirty="0">
                <a:latin typeface="Garamond" panose="02020404030301010803" pitchFamily="18" charset="0"/>
              </a:rPr>
              <a:t> </a:t>
            </a:r>
            <a:r>
              <a:rPr lang="sk-SK" sz="2400" dirty="0" err="1">
                <a:latin typeface="Garamond" panose="02020404030301010803" pitchFamily="18" charset="0"/>
              </a:rPr>
              <a:t>Rovnost</a:t>
            </a:r>
            <a:r>
              <a:rPr lang="sk-SK" sz="2400" dirty="0">
                <a:latin typeface="Garamond" panose="02020404030301010803" pitchFamily="18" charset="0"/>
              </a:rPr>
              <a:t>, 1948, s. 487 -519.</a:t>
            </a:r>
          </a:p>
          <a:p>
            <a:pPr marL="0" indent="0">
              <a:buNone/>
            </a:pPr>
            <a:endParaRPr lang="sk-SK" sz="2400" dirty="0">
              <a:latin typeface="Garamond" panose="02020404030301010803" pitchFamily="18" charset="0"/>
            </a:endParaRPr>
          </a:p>
          <a:p>
            <a:r>
              <a:rPr lang="sk-SK" sz="2400" u="sng" dirty="0" err="1">
                <a:latin typeface="Garamond" panose="02020404030301010803" pitchFamily="18" charset="0"/>
              </a:rPr>
              <a:t>Hoetzel</a:t>
            </a:r>
            <a:r>
              <a:rPr lang="sk-SK" sz="2400" u="sng" dirty="0">
                <a:latin typeface="Garamond" panose="02020404030301010803" pitchFamily="18" charset="0"/>
              </a:rPr>
              <a:t>, J.</a:t>
            </a:r>
            <a:r>
              <a:rPr lang="sk-SK" sz="2400" dirty="0">
                <a:latin typeface="Garamond" panose="02020404030301010803" pitchFamily="18" charset="0"/>
              </a:rPr>
              <a:t> </a:t>
            </a:r>
            <a:r>
              <a:rPr lang="sk-SK" sz="2400" i="1" dirty="0" err="1">
                <a:latin typeface="Garamond" panose="02020404030301010803" pitchFamily="18" charset="0"/>
              </a:rPr>
              <a:t>Správní</a:t>
            </a:r>
            <a:r>
              <a:rPr lang="sk-SK" sz="2400" i="1" dirty="0">
                <a:latin typeface="Garamond" panose="02020404030301010803" pitchFamily="18" charset="0"/>
              </a:rPr>
              <a:t> právo, </a:t>
            </a:r>
            <a:r>
              <a:rPr lang="sk-SK" sz="2400" i="1" dirty="0" err="1">
                <a:latin typeface="Garamond" panose="02020404030301010803" pitchFamily="18" charset="0"/>
              </a:rPr>
              <a:t>Část</a:t>
            </a:r>
            <a:r>
              <a:rPr lang="sk-SK" sz="2400" i="1" dirty="0">
                <a:latin typeface="Garamond" panose="02020404030301010803" pitchFamily="18" charset="0"/>
              </a:rPr>
              <a:t> všeobecná. </a:t>
            </a:r>
            <a:r>
              <a:rPr lang="sk-SK" sz="2400" dirty="0" err="1">
                <a:latin typeface="Garamond" panose="02020404030301010803" pitchFamily="18" charset="0"/>
              </a:rPr>
              <a:t>Řada</a:t>
            </a:r>
            <a:r>
              <a:rPr lang="sk-SK" sz="2400" dirty="0">
                <a:latin typeface="Garamond" panose="02020404030301010803" pitchFamily="18" charset="0"/>
              </a:rPr>
              <a:t> </a:t>
            </a:r>
            <a:r>
              <a:rPr lang="sk-SK" sz="2400" dirty="0" err="1">
                <a:latin typeface="Garamond" panose="02020404030301010803" pitchFamily="18" charset="0"/>
              </a:rPr>
              <a:t>spisů</a:t>
            </a:r>
            <a:r>
              <a:rPr lang="sk-SK" sz="2400" dirty="0">
                <a:latin typeface="Garamond" panose="02020404030301010803" pitchFamily="18" charset="0"/>
              </a:rPr>
              <a:t> právnických a </a:t>
            </a:r>
            <a:r>
              <a:rPr lang="sk-SK" sz="2400" dirty="0" err="1">
                <a:latin typeface="Garamond" panose="02020404030301010803" pitchFamily="18" charset="0"/>
              </a:rPr>
              <a:t>hospodářských</a:t>
            </a:r>
            <a:r>
              <a:rPr lang="sk-SK" sz="2400" dirty="0">
                <a:latin typeface="Garamond" panose="02020404030301010803" pitchFamily="18" charset="0"/>
              </a:rPr>
              <a:t>, 2. vyd., Praha:, </a:t>
            </a:r>
            <a:r>
              <a:rPr lang="sk-SK" sz="2400" dirty="0" err="1">
                <a:latin typeface="Garamond" panose="02020404030301010803" pitchFamily="18" charset="0"/>
              </a:rPr>
              <a:t>Melantrich</a:t>
            </a:r>
            <a:r>
              <a:rPr lang="sk-SK" sz="2400" dirty="0">
                <a:latin typeface="Garamond" panose="02020404030301010803" pitchFamily="18" charset="0"/>
              </a:rPr>
              <a:t>, a. s., 1937.</a:t>
            </a:r>
            <a:endParaRPr lang="cs-CZ" sz="2400" dirty="0">
              <a:latin typeface="Garamond" panose="02020404030301010803" pitchFamily="18" charset="0"/>
            </a:endParaRPr>
          </a:p>
          <a:p>
            <a:pPr marL="0" indent="0">
              <a:buNone/>
            </a:pPr>
            <a:endParaRPr lang="sk-SK" sz="2400" dirty="0"/>
          </a:p>
          <a:p>
            <a:endParaRPr lang="cs-CZ" sz="2400" dirty="0"/>
          </a:p>
          <a:p>
            <a:endParaRPr lang="cs-CZ" sz="2400" dirty="0"/>
          </a:p>
          <a:p>
            <a:endParaRPr lang="cs-CZ" dirty="0"/>
          </a:p>
        </p:txBody>
      </p:sp>
    </p:spTree>
    <p:extLst>
      <p:ext uri="{BB962C8B-B14F-4D97-AF65-F5344CB8AC3E}">
        <p14:creationId xmlns:p14="http://schemas.microsoft.com/office/powerpoint/2010/main" val="782598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Řádné opravné prostředky</a:t>
            </a:r>
          </a:p>
        </p:txBody>
      </p:sp>
      <p:sp>
        <p:nvSpPr>
          <p:cNvPr id="3" name="Zástupný symbol pro obsah 2"/>
          <p:cNvSpPr>
            <a:spLocks noGrp="1"/>
          </p:cNvSpPr>
          <p:nvPr>
            <p:ph idx="1"/>
          </p:nvPr>
        </p:nvSpPr>
        <p:spPr/>
        <p:txBody>
          <a:bodyPr>
            <a:normAutofit/>
          </a:bodyPr>
          <a:lstStyle/>
          <a:p>
            <a:r>
              <a:rPr lang="cs-CZ" dirty="0"/>
              <a:t>Obecně je z pohledu nové právní úpravy možné rozlišit dvě situace: </a:t>
            </a:r>
          </a:p>
          <a:p>
            <a:r>
              <a:rPr lang="cs-CZ" dirty="0"/>
              <a:t>Buď odvolání směruje </a:t>
            </a:r>
            <a:r>
              <a:rPr lang="cs-CZ" i="1" dirty="0"/>
              <a:t>jenom</a:t>
            </a:r>
            <a:r>
              <a:rPr lang="cs-CZ" dirty="0"/>
              <a:t> proti některému z výroků o náhradě za odnětí, nebo omezení vlastnického práva (§ 24 odst. 4), </a:t>
            </a:r>
          </a:p>
          <a:p>
            <a:r>
              <a:rPr lang="cs-CZ" dirty="0"/>
              <a:t>nebo směruje </a:t>
            </a:r>
            <a:r>
              <a:rPr lang="cs-CZ" i="1" dirty="0"/>
              <a:t>kromě jiného </a:t>
            </a:r>
            <a:r>
              <a:rPr lang="cs-CZ" dirty="0"/>
              <a:t>proti některému z výroků o odnětí, nebo omezení vlastnického práva (§ 24 odst. 3).</a:t>
            </a:r>
          </a:p>
          <a:p>
            <a:endParaRPr lang="cs-CZ" dirty="0"/>
          </a:p>
        </p:txBody>
      </p:sp>
    </p:spTree>
    <p:extLst>
      <p:ext uri="{BB962C8B-B14F-4D97-AF65-F5344CB8AC3E}">
        <p14:creationId xmlns:p14="http://schemas.microsoft.com/office/powerpoint/2010/main" val="14789342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Odvolání směruje jenom proti některému z výroků o náhradě za vyvlastnění </a:t>
            </a:r>
          </a:p>
        </p:txBody>
      </p:sp>
      <p:sp>
        <p:nvSpPr>
          <p:cNvPr id="3" name="Zástupný symbol pro obsah 2"/>
          <p:cNvSpPr>
            <a:spLocks noGrp="1"/>
          </p:cNvSpPr>
          <p:nvPr>
            <p:ph idx="1"/>
          </p:nvPr>
        </p:nvSpPr>
        <p:spPr/>
        <p:txBody>
          <a:bodyPr/>
          <a:lstStyle/>
          <a:p>
            <a:r>
              <a:rPr lang="cs-CZ" dirty="0"/>
              <a:t>Je stanoveno, že směruje-li řádný opravný prostředek jenom proti výroku o náhradě za odnětí, nebo omezení vlastnického práva (§ 24 odst. 4), nemá tento opravný prostředek </a:t>
            </a:r>
            <a:r>
              <a:rPr lang="cs-CZ" i="1" dirty="0"/>
              <a:t>ex lege</a:t>
            </a:r>
            <a:r>
              <a:rPr lang="cs-CZ" dirty="0"/>
              <a:t> odkladný účinek (§ 25 odst. 2 </a:t>
            </a:r>
            <a:r>
              <a:rPr lang="cs-CZ" i="1" dirty="0"/>
              <a:t>in fine</a:t>
            </a:r>
            <a:r>
              <a:rPr lang="cs-CZ" dirty="0"/>
              <a:t>). Předmětné rozhodnutí se proto stává v okamžiku oznámení účastníkům řízení </a:t>
            </a:r>
            <a:r>
              <a:rPr lang="cs-CZ" i="1" dirty="0"/>
              <a:t>předběžně vykonatelným</a:t>
            </a:r>
            <a:r>
              <a:rPr lang="cs-CZ" dirty="0"/>
              <a:t>. Nenapadené výroky rozhodnutí nabývají právní moci</a:t>
            </a:r>
          </a:p>
        </p:txBody>
      </p:sp>
    </p:spTree>
    <p:extLst>
      <p:ext uri="{BB962C8B-B14F-4D97-AF65-F5344CB8AC3E}">
        <p14:creationId xmlns:p14="http://schemas.microsoft.com/office/powerpoint/2010/main" val="1982778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lvl="0"/>
            <a:r>
              <a:rPr lang="cs-CZ" sz="3200" b="1" dirty="0"/>
              <a:t>Odvolání směruje proti některému z výroků o odnětí, nebo omezení vlastnického práva </a:t>
            </a:r>
            <a:br>
              <a:rPr lang="cs-CZ" sz="3200" b="1" dirty="0"/>
            </a:br>
            <a:endParaRPr lang="cs-CZ" sz="3200" b="1" dirty="0"/>
          </a:p>
        </p:txBody>
      </p:sp>
      <p:sp>
        <p:nvSpPr>
          <p:cNvPr id="3" name="Zástupný symbol pro obsah 2"/>
          <p:cNvSpPr>
            <a:spLocks noGrp="1"/>
          </p:cNvSpPr>
          <p:nvPr>
            <p:ph idx="1"/>
          </p:nvPr>
        </p:nvSpPr>
        <p:spPr/>
        <p:txBody>
          <a:bodyPr>
            <a:normAutofit fontScale="92500" lnSpcReduction="20000"/>
          </a:bodyPr>
          <a:lstStyle/>
          <a:p>
            <a:r>
              <a:rPr lang="cs-CZ" dirty="0"/>
              <a:t>Směruje-li ovšem odvolání proti některému z výroků o odnětí, nebo omezení vlastnického práva (§ 24 odst. 3), má toto odvolání </a:t>
            </a:r>
            <a:r>
              <a:rPr lang="cs-CZ" i="1" dirty="0"/>
              <a:t>odkladný účinek</a:t>
            </a:r>
            <a:r>
              <a:rPr lang="cs-CZ" dirty="0"/>
              <a:t> i na ostatní výroky rozhodnutí. Zde i nadále platí, že odkladný účinek takového odvolání nelze vyloučit (§ 25 odst. 2). Vyvlastnitel tedy v tomto případě nemůže začít s realizací svého záměru na cizích nemovitostech. Stejně tak i náhrada za odnětí, nebo omezení vlastnických práv bude vyplacena teprve po nabytí právní moci druhostupňového rozhodnutí. </a:t>
            </a:r>
          </a:p>
        </p:txBody>
      </p:sp>
    </p:spTree>
    <p:extLst>
      <p:ext uri="{BB962C8B-B14F-4D97-AF65-F5344CB8AC3E}">
        <p14:creationId xmlns:p14="http://schemas.microsoft.com/office/powerpoint/2010/main" val="27008127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a:t/>
            </a:r>
            <a:br>
              <a:rPr lang="cs-CZ" sz="3200" b="1" dirty="0"/>
            </a:br>
            <a:r>
              <a:rPr lang="cs-CZ" sz="3200" b="1" dirty="0"/>
              <a:t>Soudní přezkum odnětí, nebo omezení vlastnického práva k nemovitosti</a:t>
            </a:r>
            <a:r>
              <a:rPr lang="cs-CZ" sz="3200" dirty="0"/>
              <a:t/>
            </a:r>
            <a:br>
              <a:rPr lang="cs-CZ" sz="3200" dirty="0"/>
            </a:br>
            <a:endParaRPr lang="cs-CZ" sz="3200" dirty="0"/>
          </a:p>
        </p:txBody>
      </p:sp>
      <p:sp>
        <p:nvSpPr>
          <p:cNvPr id="3" name="Zástupný symbol pro obsah 2"/>
          <p:cNvSpPr>
            <a:spLocks noGrp="1"/>
          </p:cNvSpPr>
          <p:nvPr>
            <p:ph idx="1"/>
          </p:nvPr>
        </p:nvSpPr>
        <p:spPr/>
        <p:txBody>
          <a:bodyPr>
            <a:normAutofit fontScale="92500" lnSpcReduction="20000"/>
          </a:bodyPr>
          <a:lstStyle/>
          <a:p>
            <a:r>
              <a:rPr lang="cs-CZ" dirty="0"/>
              <a:t>Právní úprava je založena na </a:t>
            </a:r>
            <a:r>
              <a:rPr lang="cs-CZ" i="1" dirty="0"/>
              <a:t>duálním modelu</a:t>
            </a:r>
            <a:r>
              <a:rPr lang="cs-CZ" dirty="0"/>
              <a:t> soudního přezkumu pravomocných rozhodnutí o odnětí, nebo omezení vlastnických práv k nemovitostem. </a:t>
            </a:r>
          </a:p>
          <a:p>
            <a:r>
              <a:rPr lang="cs-CZ" dirty="0"/>
              <a:t>Výrok o odnětí, nebo o omezení vlastnického práva k nemovitosti (§ 24 odst. 3) lze přezkoumat v řízení o žalobě proti rozhodnutí správního orgánu podle soudního řádu správního, </a:t>
            </a:r>
          </a:p>
          <a:p>
            <a:r>
              <a:rPr lang="cs-CZ" dirty="0"/>
              <a:t>výrok o náhradě (§ 24 odst. 4) lze projednat v podle částí páté občanského soudního řádu (§ 28 odst. 1). </a:t>
            </a:r>
          </a:p>
          <a:p>
            <a:endParaRPr lang="cs-CZ" dirty="0"/>
          </a:p>
        </p:txBody>
      </p:sp>
    </p:spTree>
    <p:extLst>
      <p:ext uri="{BB962C8B-B14F-4D97-AF65-F5344CB8AC3E}">
        <p14:creationId xmlns:p14="http://schemas.microsoft.com/office/powerpoint/2010/main" val="34909118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Odkladný účinek</a:t>
            </a:r>
          </a:p>
        </p:txBody>
      </p:sp>
      <p:sp>
        <p:nvSpPr>
          <p:cNvPr id="3" name="Zástupný symbol pro obsah 2"/>
          <p:cNvSpPr>
            <a:spLocks noGrp="1"/>
          </p:cNvSpPr>
          <p:nvPr>
            <p:ph idx="1"/>
          </p:nvPr>
        </p:nvSpPr>
        <p:spPr/>
        <p:txBody>
          <a:bodyPr>
            <a:normAutofit/>
          </a:bodyPr>
          <a:lstStyle/>
          <a:p>
            <a:r>
              <a:rPr lang="cs-CZ" sz="2000" i="1" dirty="0"/>
              <a:t>odkladný účinek</a:t>
            </a:r>
            <a:r>
              <a:rPr lang="cs-CZ" sz="2000" dirty="0"/>
              <a:t> má jenom žaloba, kterou </a:t>
            </a:r>
            <a:r>
              <a:rPr lang="cs-CZ" sz="2000" i="1" dirty="0"/>
              <a:t>vyvlastňovaný</a:t>
            </a:r>
            <a:r>
              <a:rPr lang="cs-CZ" sz="2000" dirty="0"/>
              <a:t> napadá výrok o odnětí, nebo omezení vlastnického práva k nemovitosti (§ 28 odst. 4). Nově je tedy odkladný účinek </a:t>
            </a:r>
            <a:r>
              <a:rPr lang="cs-CZ" sz="2000" i="1" dirty="0"/>
              <a:t>ex lege</a:t>
            </a:r>
            <a:r>
              <a:rPr lang="cs-CZ" sz="2000" dirty="0"/>
              <a:t> vázán jenom na soudní obranu proti zásahu do vlastnického práva, kterou činí </a:t>
            </a:r>
            <a:r>
              <a:rPr lang="cs-CZ" sz="2000" i="1" dirty="0"/>
              <a:t>vyvlastňovaný.</a:t>
            </a:r>
            <a:r>
              <a:rPr lang="cs-CZ" sz="2000" dirty="0"/>
              <a:t> </a:t>
            </a:r>
          </a:p>
          <a:p>
            <a:r>
              <a:rPr lang="cs-CZ" sz="2000" dirty="0"/>
              <a:t>Speciální právní úpravu obsahuje § 4 odst. 2 zákona č. </a:t>
            </a:r>
            <a:r>
              <a:rPr lang="cs-CZ" sz="2000" dirty="0">
                <a:hlinkClick r:id="rId2" action="ppaction://hlinkfile"/>
              </a:rPr>
              <a:t>416/2009 Sb.</a:t>
            </a:r>
            <a:r>
              <a:rPr lang="cs-CZ" sz="2000" dirty="0"/>
              <a:t>, o urychlení výstavby dopravní, vodní a energetické infrastruktury: </a:t>
            </a:r>
            <a:r>
              <a:rPr lang="cs-CZ" sz="2000" i="1" dirty="0"/>
              <a:t>Je-li podána žaloba proti rozhodnutí podle zákona o vyvlastnění, přizná soud na návrh žalobce po vyjádření žalovaného usnesením žalobě odkladný účinek, jestliže je žalobce závažně ohrožen ve svých právech a přiznání odkladného účinku se nedotkne nepřiměřeným způsobem nabytých práv třetích osob a není v rozporu s veřejným zájmem. </a:t>
            </a:r>
            <a:r>
              <a:rPr lang="cs-CZ" sz="2000" dirty="0"/>
              <a:t>Z dikce uvedeného ustanovení plyne, že dle této úpravy nemá automaticky odkladný účinek ani žaloba proti výroku o odnětí, nebo omezení vlastnického práva. </a:t>
            </a:r>
          </a:p>
          <a:p>
            <a:endParaRPr lang="cs-CZ" sz="2000" dirty="0"/>
          </a:p>
        </p:txBody>
      </p:sp>
    </p:spTree>
    <p:extLst>
      <p:ext uri="{BB962C8B-B14F-4D97-AF65-F5344CB8AC3E}">
        <p14:creationId xmlns:p14="http://schemas.microsoft.com/office/powerpoint/2010/main" val="27063324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lvl="0"/>
            <a:r>
              <a:rPr lang="cs-CZ" sz="2400" b="1" dirty="0"/>
              <a:t>Přezkum přiznané náhrady v řízení podle části páté občanského soudního řádu</a:t>
            </a:r>
            <a:br>
              <a:rPr lang="cs-CZ" sz="2400" b="1" dirty="0"/>
            </a:br>
            <a:endParaRPr lang="cs-CZ" sz="2400" b="1" dirty="0"/>
          </a:p>
        </p:txBody>
      </p:sp>
      <p:sp>
        <p:nvSpPr>
          <p:cNvPr id="3" name="Zástupný symbol pro obsah 2"/>
          <p:cNvSpPr>
            <a:spLocks noGrp="1"/>
          </p:cNvSpPr>
          <p:nvPr>
            <p:ph idx="1"/>
          </p:nvPr>
        </p:nvSpPr>
        <p:spPr/>
        <p:txBody>
          <a:bodyPr>
            <a:normAutofit fontScale="40000" lnSpcReduction="20000"/>
          </a:bodyPr>
          <a:lstStyle/>
          <a:p>
            <a:r>
              <a:rPr lang="cs-CZ" sz="4000" b="1" dirty="0"/>
              <a:t>Důvody pro přiznání dodatečné náhrady jsou nyní v právním předpise </a:t>
            </a:r>
            <a:r>
              <a:rPr lang="cs-CZ" sz="4000" b="1" i="1" dirty="0"/>
              <a:t>taxativně </a:t>
            </a:r>
            <a:r>
              <a:rPr lang="cs-CZ" sz="4000" b="1" dirty="0"/>
              <a:t>vypočteny a krajský soud je jimi vázán. Východiskem je zde stanovení obvyklé ceny předmětné nemovitosti s tím, že ponovu platí, že cena nemovitosti se pro účely stanovení náhrady určí vždy podle jejich skutečného stavu a účelu užití ke dni podání žádosti o vyvlastnění (§ 10 odst. 5). Těmito důvody jsou ponovu následující: </a:t>
            </a:r>
          </a:p>
          <a:p>
            <a:pPr lvl="0"/>
            <a:r>
              <a:rPr lang="cs-CZ" sz="4000" b="1" dirty="0"/>
              <a:t>délka vlastnictví pozemku nebo stavby více než 15 let od nabytí za úplatu (zde může být stanovena částka ve výši až 40 % z přiznané náhrady),</a:t>
            </a:r>
          </a:p>
          <a:p>
            <a:pPr lvl="0"/>
            <a:r>
              <a:rPr lang="cs-CZ" sz="4000" b="1" dirty="0"/>
              <a:t>poloha nemovitosti v zastavěném území (zde může být stanovena částka ve výši až 10 % z přiznané náhrady),</a:t>
            </a:r>
          </a:p>
          <a:p>
            <a:pPr lvl="0"/>
            <a:r>
              <a:rPr lang="cs-CZ" sz="4000" b="1" dirty="0"/>
              <a:t>poloha nemovitosti v území se zvláštní architektonickou hodnotou, případně se zvláštní historickou hodnotou (zde může být stanovena částka ve výši až 10 % z přiznané náhrady),</a:t>
            </a:r>
          </a:p>
          <a:p>
            <a:pPr lvl="0"/>
            <a:r>
              <a:rPr lang="cs-CZ" sz="4000" b="1" dirty="0"/>
              <a:t>význam pozemku nebo stavby pro podnikatelskou činnost (zde může být stanovena částka ve výši až 20 % z přiznané náhrady).</a:t>
            </a:r>
          </a:p>
          <a:p>
            <a:r>
              <a:rPr lang="cs-CZ" sz="4000" b="1" dirty="0"/>
              <a:t>Z povahy a charakteru výše uvedených důvodů plyne, že mohou být soudem uplatňovány kumulativně. S ohledem na relativně přísně stanovené podmínky je ovšem možné dovozovat, že aplikace těchto nově stanovených důvodů nebude v praxi soudů častá. </a:t>
            </a:r>
          </a:p>
          <a:p>
            <a:r>
              <a:rPr lang="cs-CZ" sz="4000" b="1" dirty="0"/>
              <a:t>§ 2 odst. 1 zákona č. 151/1997 Sb., o oceňování majetku a o změně některých zákonů (zákon o oceňování majetku).</a:t>
            </a:r>
          </a:p>
          <a:p>
            <a:endParaRPr lang="cs-CZ" dirty="0"/>
          </a:p>
        </p:txBody>
      </p:sp>
    </p:spTree>
    <p:extLst>
      <p:ext uri="{BB962C8B-B14F-4D97-AF65-F5344CB8AC3E}">
        <p14:creationId xmlns:p14="http://schemas.microsoft.com/office/powerpoint/2010/main" val="1288061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09D5D96-5F9E-4623-886A-D611D345EE4F}"/>
              </a:ext>
            </a:extLst>
          </p:cNvPr>
          <p:cNvSpPr>
            <a:spLocks noGrp="1"/>
          </p:cNvSpPr>
          <p:nvPr>
            <p:ph type="title"/>
          </p:nvPr>
        </p:nvSpPr>
        <p:spPr/>
        <p:txBody>
          <a:bodyPr>
            <a:normAutofit fontScale="90000"/>
          </a:bodyPr>
          <a:lstStyle/>
          <a:p>
            <a:r>
              <a:rPr lang="cs-CZ" sz="3100" b="1" i="1" dirty="0">
                <a:solidFill>
                  <a:srgbClr val="002060"/>
                </a:solidFill>
                <a:latin typeface="Garamond" panose="02020404030301010803" pitchFamily="18" charset="0"/>
              </a:rPr>
              <a:t/>
            </a:r>
            <a:br>
              <a:rPr lang="cs-CZ" sz="3100" b="1" i="1" dirty="0">
                <a:solidFill>
                  <a:srgbClr val="002060"/>
                </a:solidFill>
                <a:latin typeface="Garamond" panose="02020404030301010803" pitchFamily="18" charset="0"/>
              </a:rPr>
            </a:br>
            <a:r>
              <a:rPr lang="cs-CZ" sz="3100" b="1" i="1" dirty="0">
                <a:solidFill>
                  <a:srgbClr val="002060"/>
                </a:solidFill>
                <a:latin typeface="Garamond" panose="02020404030301010803" pitchFamily="18" charset="0"/>
              </a:rPr>
              <a:t>Zákon č. 416/2009 Sb., o urychlení výstavby dopravní, vodní a energetické infrastruktury</a:t>
            </a:r>
            <a:r>
              <a:rPr lang="cs-CZ" b="1" dirty="0">
                <a:latin typeface="Garamond" panose="02020404030301010803" pitchFamily="18" charset="0"/>
              </a:rPr>
              <a:t/>
            </a:r>
            <a:br>
              <a:rPr lang="cs-CZ" b="1" dirty="0">
                <a:latin typeface="Garamond" panose="02020404030301010803" pitchFamily="18" charset="0"/>
              </a:rPr>
            </a:br>
            <a:endParaRPr lang="cs-CZ" dirty="0"/>
          </a:p>
        </p:txBody>
      </p:sp>
      <p:sp>
        <p:nvSpPr>
          <p:cNvPr id="3" name="Zástupný symbol pro obsah 2">
            <a:extLst>
              <a:ext uri="{FF2B5EF4-FFF2-40B4-BE49-F238E27FC236}">
                <a16:creationId xmlns:a16="http://schemas.microsoft.com/office/drawing/2014/main" xmlns="" id="{38F638EE-6E87-40C0-BB09-504D97186A82}"/>
              </a:ext>
            </a:extLst>
          </p:cNvPr>
          <p:cNvSpPr>
            <a:spLocks noGrp="1"/>
          </p:cNvSpPr>
          <p:nvPr>
            <p:ph idx="1"/>
          </p:nvPr>
        </p:nvSpPr>
        <p:spPr/>
        <p:txBody>
          <a:bodyPr>
            <a:normAutofit fontScale="85000" lnSpcReduction="10000"/>
          </a:bodyPr>
          <a:lstStyle/>
          <a:p>
            <a:r>
              <a:rPr lang="cs-CZ" dirty="0"/>
              <a:t>Představuje lex </a:t>
            </a:r>
            <a:r>
              <a:rPr lang="cs-CZ" dirty="0" err="1"/>
              <a:t>specialis</a:t>
            </a:r>
            <a:r>
              <a:rPr lang="cs-CZ" dirty="0"/>
              <a:t> ve vztahu k jiným právním předpisům</a:t>
            </a:r>
          </a:p>
          <a:p>
            <a:r>
              <a:rPr lang="cs-CZ" dirty="0"/>
              <a:t>Vztahuje se na výstavbu dopravní, vodní a energetické infrastruktury a infrastruktury elektronických komunikací</a:t>
            </a:r>
          </a:p>
          <a:p>
            <a:r>
              <a:rPr lang="cs-CZ" dirty="0"/>
              <a:t>Lhůty pro podání žalob k soudům k přezkoumání nebo nahrazení správních rozhodnutí vydaných v řízeních podle § 1 se zkracují na polovinu. O žalobách rozhodne soud ve lhůtě 90 dnů. Ustanovení předchozí věty obdobně platí i pro řízení o opravných prostředcích proti rozhodnutí soudu o žalobě (§ 2)</a:t>
            </a:r>
          </a:p>
        </p:txBody>
      </p:sp>
    </p:spTree>
    <p:extLst>
      <p:ext uri="{BB962C8B-B14F-4D97-AF65-F5344CB8AC3E}">
        <p14:creationId xmlns:p14="http://schemas.microsoft.com/office/powerpoint/2010/main" val="13104133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FDD385A-812B-4557-8397-CA77FF2CC548}"/>
              </a:ext>
            </a:extLst>
          </p:cNvPr>
          <p:cNvSpPr>
            <a:spLocks noGrp="1"/>
          </p:cNvSpPr>
          <p:nvPr>
            <p:ph type="title"/>
          </p:nvPr>
        </p:nvSpPr>
        <p:spPr/>
        <p:txBody>
          <a:bodyPr>
            <a:normAutofit fontScale="90000"/>
          </a:bodyPr>
          <a:lstStyle/>
          <a:p>
            <a:r>
              <a:rPr lang="cs-CZ" b="1" i="1" dirty="0">
                <a:solidFill>
                  <a:srgbClr val="002060"/>
                </a:solidFill>
                <a:latin typeface="Garamond" panose="02020404030301010803" pitchFamily="18" charset="0"/>
              </a:rPr>
              <a:t/>
            </a:r>
            <a:br>
              <a:rPr lang="cs-CZ" b="1" i="1" dirty="0">
                <a:solidFill>
                  <a:srgbClr val="002060"/>
                </a:solidFill>
                <a:latin typeface="Garamond" panose="02020404030301010803" pitchFamily="18" charset="0"/>
              </a:rPr>
            </a:br>
            <a:r>
              <a:rPr lang="cs-CZ" sz="2700" b="1" i="1" dirty="0">
                <a:solidFill>
                  <a:srgbClr val="002060"/>
                </a:solidFill>
                <a:latin typeface="Garamond" panose="02020404030301010803" pitchFamily="18" charset="0"/>
              </a:rPr>
              <a:t>Zákon č. 416/2009 Sb., o urychlení výstavby dopravní, vodní a energetické infrastruktury</a:t>
            </a:r>
            <a:br>
              <a:rPr lang="cs-CZ" sz="2700" b="1" i="1" dirty="0">
                <a:solidFill>
                  <a:srgbClr val="002060"/>
                </a:solidFill>
                <a:latin typeface="Garamond" panose="02020404030301010803" pitchFamily="18" charset="0"/>
              </a:rPr>
            </a:br>
            <a:endParaRPr lang="cs-CZ" sz="2700" dirty="0"/>
          </a:p>
        </p:txBody>
      </p:sp>
      <p:sp>
        <p:nvSpPr>
          <p:cNvPr id="3" name="Zástupný symbol pro obsah 2">
            <a:extLst>
              <a:ext uri="{FF2B5EF4-FFF2-40B4-BE49-F238E27FC236}">
                <a16:creationId xmlns:a16="http://schemas.microsoft.com/office/drawing/2014/main" xmlns="" id="{9224078E-B392-4E99-A7B8-2AF8C696991D}"/>
              </a:ext>
            </a:extLst>
          </p:cNvPr>
          <p:cNvSpPr>
            <a:spLocks noGrp="1"/>
          </p:cNvSpPr>
          <p:nvPr>
            <p:ph idx="1"/>
          </p:nvPr>
        </p:nvSpPr>
        <p:spPr/>
        <p:txBody>
          <a:bodyPr>
            <a:normAutofit fontScale="55000" lnSpcReduction="20000"/>
          </a:bodyPr>
          <a:lstStyle/>
          <a:p>
            <a:pPr marL="0" indent="0" algn="ctr">
              <a:buNone/>
            </a:pPr>
            <a:r>
              <a:rPr lang="cs-CZ" b="1" dirty="0"/>
              <a:t>§ 2e</a:t>
            </a:r>
          </a:p>
          <a:p>
            <a:endParaRPr lang="cs-CZ" b="1" dirty="0"/>
          </a:p>
          <a:p>
            <a:pPr marL="0" indent="0">
              <a:buNone/>
            </a:pPr>
            <a:r>
              <a:rPr lang="cs-CZ" b="1" dirty="0"/>
              <a:t>(1) Příslušný k vedení územního řízení a řízení o vyvlastnění, jehož předmětem je stavba dopravní infrastruktury, je krajský úřad kraje, na jehož území se má stavba uskutečnit. Má-li se stavba dopravní infrastruktury uskutečnit na území hlavního města Prahy, je příslušným k vedení územního řízení a řízení o vyvlastnění, jehož předmětem je stavba dopravní infrastruktury, Magistrát hlavního města Prahy.</a:t>
            </a:r>
          </a:p>
          <a:p>
            <a:pPr marL="0" indent="0">
              <a:buNone/>
            </a:pPr>
            <a:endParaRPr lang="cs-CZ" b="1" dirty="0"/>
          </a:p>
          <a:p>
            <a:pPr marL="0" indent="0">
              <a:buNone/>
            </a:pPr>
            <a:r>
              <a:rPr lang="cs-CZ" b="1" dirty="0"/>
              <a:t>(2) Má-li se stavba dopravní infrastruktury uskutečnit na území více krajů, povede řízení ten z úřadů podle odstavce 1, u kterého byla podána žádost.</a:t>
            </a:r>
          </a:p>
          <a:p>
            <a:pPr marL="0" indent="0">
              <a:buNone/>
            </a:pPr>
            <a:r>
              <a:rPr lang="cs-CZ" b="1" dirty="0"/>
              <a:t> </a:t>
            </a:r>
          </a:p>
          <a:p>
            <a:pPr marL="0" indent="0">
              <a:buNone/>
            </a:pPr>
            <a:r>
              <a:rPr lang="cs-CZ" b="1" dirty="0"/>
              <a:t>(3) Odvolacím správním orgánem a orgánem příslušným k vedení přezkumného řízení u rozhodnutí vydaných v řízeních podle odstavců 1 a 2 je</a:t>
            </a:r>
          </a:p>
          <a:p>
            <a:pPr marL="0" indent="0">
              <a:buNone/>
            </a:pPr>
            <a:r>
              <a:rPr lang="cs-CZ" b="1" dirty="0"/>
              <a:t> </a:t>
            </a:r>
          </a:p>
          <a:p>
            <a:pPr marL="0" indent="0">
              <a:buNone/>
            </a:pPr>
            <a:r>
              <a:rPr lang="cs-CZ" b="1" dirty="0"/>
              <a:t>a) u dopravní infrastruktury podle § 1 odst. 2 písm. a) a b) Ministerstvo dopravy,</a:t>
            </a:r>
          </a:p>
          <a:p>
            <a:pPr marL="0" indent="0">
              <a:buNone/>
            </a:pPr>
            <a:r>
              <a:rPr lang="cs-CZ" b="1" dirty="0"/>
              <a:t>b) v ostatních případech Ministerstvo pro místní rozvoj.</a:t>
            </a:r>
          </a:p>
        </p:txBody>
      </p:sp>
    </p:spTree>
    <p:extLst>
      <p:ext uri="{BB962C8B-B14F-4D97-AF65-F5344CB8AC3E}">
        <p14:creationId xmlns:p14="http://schemas.microsoft.com/office/powerpoint/2010/main" val="5910829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E0096D5-C0C9-4462-8470-7E076381C523}"/>
              </a:ext>
            </a:extLst>
          </p:cNvPr>
          <p:cNvSpPr>
            <a:spLocks noGrp="1"/>
          </p:cNvSpPr>
          <p:nvPr>
            <p:ph type="title"/>
          </p:nvPr>
        </p:nvSpPr>
        <p:spPr/>
        <p:txBody>
          <a:bodyPr>
            <a:normAutofit fontScale="90000"/>
          </a:bodyPr>
          <a:lstStyle/>
          <a:p>
            <a:r>
              <a:rPr lang="cs-CZ" b="1" i="1" dirty="0">
                <a:solidFill>
                  <a:srgbClr val="002060"/>
                </a:solidFill>
                <a:latin typeface="Garamond" panose="02020404030301010803" pitchFamily="18" charset="0"/>
              </a:rPr>
              <a:t/>
            </a:r>
            <a:br>
              <a:rPr lang="cs-CZ" b="1" i="1" dirty="0">
                <a:solidFill>
                  <a:srgbClr val="002060"/>
                </a:solidFill>
                <a:latin typeface="Garamond" panose="02020404030301010803" pitchFamily="18" charset="0"/>
              </a:rPr>
            </a:br>
            <a:r>
              <a:rPr lang="cs-CZ" sz="3100" b="1" i="1" dirty="0">
                <a:solidFill>
                  <a:srgbClr val="002060"/>
                </a:solidFill>
                <a:latin typeface="Garamond" panose="02020404030301010803" pitchFamily="18" charset="0"/>
              </a:rPr>
              <a:t>Zákon č. 416/2009 Sb., o urychlení výstavby dopravní, vodní a energetické infrastruktury</a:t>
            </a:r>
            <a:br>
              <a:rPr lang="cs-CZ" sz="3100" b="1" i="1" dirty="0">
                <a:solidFill>
                  <a:srgbClr val="002060"/>
                </a:solidFill>
                <a:latin typeface="Garamond" panose="02020404030301010803" pitchFamily="18" charset="0"/>
              </a:rPr>
            </a:br>
            <a:endParaRPr lang="cs-CZ" sz="3100" dirty="0"/>
          </a:p>
        </p:txBody>
      </p:sp>
      <p:sp>
        <p:nvSpPr>
          <p:cNvPr id="3" name="Zástupný symbol pro obsah 2">
            <a:extLst>
              <a:ext uri="{FF2B5EF4-FFF2-40B4-BE49-F238E27FC236}">
                <a16:creationId xmlns:a16="http://schemas.microsoft.com/office/drawing/2014/main" xmlns="" id="{170E91E5-9145-49EB-84E9-E8023171440C}"/>
              </a:ext>
            </a:extLst>
          </p:cNvPr>
          <p:cNvSpPr>
            <a:spLocks noGrp="1"/>
          </p:cNvSpPr>
          <p:nvPr>
            <p:ph idx="1"/>
          </p:nvPr>
        </p:nvSpPr>
        <p:spPr/>
        <p:txBody>
          <a:bodyPr>
            <a:normAutofit fontScale="70000" lnSpcReduction="20000"/>
          </a:bodyPr>
          <a:lstStyle/>
          <a:p>
            <a:pPr marL="0" indent="0" algn="ctr">
              <a:buNone/>
            </a:pPr>
            <a:r>
              <a:rPr lang="cs-CZ" b="1" dirty="0"/>
              <a:t>§ 4a</a:t>
            </a:r>
          </a:p>
          <a:p>
            <a:endParaRPr lang="cs-CZ" b="1" dirty="0"/>
          </a:p>
          <a:p>
            <a:pPr marL="0" indent="0">
              <a:buNone/>
            </a:pPr>
            <a:r>
              <a:rPr lang="cs-CZ" b="1" dirty="0"/>
              <a:t>(1) Dospěje-li vyvlastňovací úřad ve vyvlastňovacím řízení, které se týká práva k pozemku nebo ke stavbě potřebného k uskutečnění stavby dopravní infrastruktury vymezené v zásadách územního rozvoje a uvedené v příloze k tomuto zákonu, k závěru, že podmínky pro vyvlastnění jsou s výjimkou určení výše náhrady za vyvlastnění splněny, vydá na žádost vyvlastnitele mezitímní rozhodnutí15) obsahující výroky podle § 24 odst. 3 zákona o vyvlastnění (dále jen "mezitímní rozhodnutí").</a:t>
            </a:r>
          </a:p>
          <a:p>
            <a:pPr marL="0" indent="0">
              <a:buNone/>
            </a:pPr>
            <a:r>
              <a:rPr lang="cs-CZ" b="1" dirty="0"/>
              <a:t>(2) Odvolání proti mezitímnímu rozhodnutí není přípustné.</a:t>
            </a:r>
          </a:p>
          <a:p>
            <a:pPr marL="0" indent="0">
              <a:buNone/>
            </a:pPr>
            <a:r>
              <a:rPr lang="cs-CZ" b="1" dirty="0"/>
              <a:t>(3) O žalobě proti mezitímnímu rozhodnutí rozhodne soud ve lhůtě 60 dnů; to platí obdobně i pro řízení o opravných prostředcích proti rozhodnutí soudu o žalobě.</a:t>
            </a:r>
          </a:p>
        </p:txBody>
      </p:sp>
    </p:spTree>
    <p:extLst>
      <p:ext uri="{BB962C8B-B14F-4D97-AF65-F5344CB8AC3E}">
        <p14:creationId xmlns:p14="http://schemas.microsoft.com/office/powerpoint/2010/main" val="37826409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Děkuji Vám za pozornost</a:t>
            </a:r>
          </a:p>
        </p:txBody>
      </p:sp>
      <p:sp>
        <p:nvSpPr>
          <p:cNvPr id="3" name="Podnadpis 2"/>
          <p:cNvSpPr>
            <a:spLocks noGrp="1"/>
          </p:cNvSpPr>
          <p:nvPr>
            <p:ph type="subTitle" idx="1"/>
          </p:nvPr>
        </p:nvSpPr>
        <p:spPr/>
        <p:txBody>
          <a:bodyPr>
            <a:normAutofit/>
          </a:bodyPr>
          <a:lstStyle/>
          <a:p>
            <a:r>
              <a:rPr lang="cs-CZ" sz="2800" dirty="0">
                <a:hlinkClick r:id="rId2"/>
              </a:rPr>
              <a:t>jakub.handrlica@prf.cuni.cz</a:t>
            </a:r>
            <a:r>
              <a:rPr lang="cs-CZ" sz="2800" dirty="0"/>
              <a:t> </a:t>
            </a:r>
          </a:p>
        </p:txBody>
      </p:sp>
    </p:spTree>
    <p:extLst>
      <p:ext uri="{BB962C8B-B14F-4D97-AF65-F5344CB8AC3E}">
        <p14:creationId xmlns:p14="http://schemas.microsoft.com/office/powerpoint/2010/main" val="59246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Vymezení pojmu vyvlastnění</a:t>
            </a:r>
            <a:endParaRPr lang="cs-CZ" sz="3200" b="1" dirty="0"/>
          </a:p>
        </p:txBody>
      </p:sp>
      <p:sp>
        <p:nvSpPr>
          <p:cNvPr id="3" name="Zástupný symbol pro obsah 2"/>
          <p:cNvSpPr>
            <a:spLocks noGrp="1"/>
          </p:cNvSpPr>
          <p:nvPr>
            <p:ph idx="1"/>
          </p:nvPr>
        </p:nvSpPr>
        <p:spPr/>
        <p:txBody>
          <a:bodyPr>
            <a:normAutofit/>
          </a:bodyPr>
          <a:lstStyle/>
          <a:p>
            <a:pPr marL="0" lvl="0" indent="0">
              <a:buNone/>
            </a:pPr>
            <a:r>
              <a:rPr lang="cs-CZ" dirty="0">
                <a:latin typeface="Garamond" panose="02020404030301010803" pitchFamily="18" charset="0"/>
              </a:rPr>
              <a:t>„Možno jest definovati je podle našeho práva jako zásah do určitých subjektivních práv, zvláště do práva vlastnického, ve prospěch všeužitečného díla, kterým se práva ruší a zároveň pro jiného práva zakládají, a to zpravidla za náhradu“</a:t>
            </a:r>
          </a:p>
          <a:p>
            <a:pPr marL="0" lvl="0" indent="0">
              <a:buNone/>
            </a:pPr>
            <a:r>
              <a:rPr lang="sk-SK" dirty="0">
                <a:latin typeface="Garamond" panose="02020404030301010803" pitchFamily="18" charset="0"/>
              </a:rPr>
              <a:t>                  </a:t>
            </a:r>
            <a:r>
              <a:rPr lang="sk-SK" sz="2400" u="sng" dirty="0" err="1">
                <a:latin typeface="Garamond" panose="02020404030301010803" pitchFamily="18" charset="0"/>
              </a:rPr>
              <a:t>Hoetzel</a:t>
            </a:r>
            <a:r>
              <a:rPr lang="sk-SK" sz="2400" u="sng" dirty="0">
                <a:latin typeface="Garamond" panose="02020404030301010803" pitchFamily="18" charset="0"/>
              </a:rPr>
              <a:t>, J.</a:t>
            </a:r>
            <a:r>
              <a:rPr lang="sk-SK" sz="2400" dirty="0">
                <a:latin typeface="Garamond" panose="02020404030301010803" pitchFamily="18" charset="0"/>
              </a:rPr>
              <a:t> </a:t>
            </a:r>
            <a:r>
              <a:rPr lang="sk-SK" sz="2400" i="1" dirty="0" err="1">
                <a:latin typeface="Garamond" panose="02020404030301010803" pitchFamily="18" charset="0"/>
              </a:rPr>
              <a:t>Správní</a:t>
            </a:r>
            <a:r>
              <a:rPr lang="sk-SK" sz="2400" i="1" dirty="0">
                <a:latin typeface="Garamond" panose="02020404030301010803" pitchFamily="18" charset="0"/>
              </a:rPr>
              <a:t> právo, </a:t>
            </a:r>
            <a:r>
              <a:rPr lang="sk-SK" sz="2400" i="1" dirty="0" err="1">
                <a:latin typeface="Garamond" panose="02020404030301010803" pitchFamily="18" charset="0"/>
              </a:rPr>
              <a:t>Část</a:t>
            </a:r>
            <a:r>
              <a:rPr lang="sk-SK" sz="2400" i="1" dirty="0">
                <a:latin typeface="Garamond" panose="02020404030301010803" pitchFamily="18" charset="0"/>
              </a:rPr>
              <a:t> všeobecná. 1937, </a:t>
            </a:r>
            <a:r>
              <a:rPr lang="sk-SK" sz="2400" dirty="0">
                <a:latin typeface="Garamond" panose="02020404030301010803" pitchFamily="18" charset="0"/>
              </a:rPr>
              <a:t>s. 304.</a:t>
            </a:r>
            <a:endParaRPr lang="cs-CZ" sz="2400" dirty="0">
              <a:latin typeface="Garamond" panose="02020404030301010803" pitchFamily="18" charset="0"/>
            </a:endParaRPr>
          </a:p>
        </p:txBody>
      </p:sp>
    </p:spTree>
    <p:extLst>
      <p:ext uri="{BB962C8B-B14F-4D97-AF65-F5344CB8AC3E}">
        <p14:creationId xmlns:p14="http://schemas.microsoft.com/office/powerpoint/2010/main" val="250563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a:solidFill>
                  <a:srgbClr val="0070C0"/>
                </a:solidFill>
                <a:latin typeface="Garamond" panose="02020404030301010803" pitchFamily="18" charset="0"/>
              </a:rPr>
              <a:t>Charakteristické znaky</a:t>
            </a:r>
          </a:p>
        </p:txBody>
      </p:sp>
      <p:sp>
        <p:nvSpPr>
          <p:cNvPr id="3" name="Zástupný symbol pro obsah 2"/>
          <p:cNvSpPr>
            <a:spLocks noGrp="1"/>
          </p:cNvSpPr>
          <p:nvPr>
            <p:ph idx="1"/>
          </p:nvPr>
        </p:nvSpPr>
        <p:spPr/>
        <p:txBody>
          <a:bodyPr/>
          <a:lstStyle/>
          <a:p>
            <a:r>
              <a:rPr lang="cs-CZ" b="1" i="1" dirty="0">
                <a:latin typeface="Garamond" panose="02020404030301010803" pitchFamily="18" charset="0"/>
              </a:rPr>
              <a:t>Vydání správního aktu</a:t>
            </a:r>
          </a:p>
          <a:p>
            <a:r>
              <a:rPr lang="cs-CZ" b="1" i="1" dirty="0">
                <a:latin typeface="Garamond" panose="02020404030301010803" pitchFamily="18" charset="0"/>
              </a:rPr>
              <a:t>Přítomnost veřejného zájmu</a:t>
            </a:r>
          </a:p>
          <a:p>
            <a:r>
              <a:rPr lang="cs-CZ" b="1" i="1" dirty="0">
                <a:latin typeface="Garamond" panose="02020404030301010803" pitchFamily="18" charset="0"/>
              </a:rPr>
              <a:t>Vznik, zánik, nebo přechod věcného práva ve smyslu práva soukromého (práva vlastnického, práva odpovídajícího věcnému břemeni, práva stavby)</a:t>
            </a:r>
          </a:p>
          <a:p>
            <a:r>
              <a:rPr lang="cs-CZ" b="1" i="1" dirty="0">
                <a:latin typeface="Garamond" panose="02020404030301010803" pitchFamily="18" charset="0"/>
              </a:rPr>
              <a:t>Náhrada za omezení vlastnického práva </a:t>
            </a:r>
          </a:p>
        </p:txBody>
      </p:sp>
    </p:spTree>
    <p:extLst>
      <p:ext uri="{BB962C8B-B14F-4D97-AF65-F5344CB8AC3E}">
        <p14:creationId xmlns:p14="http://schemas.microsoft.com/office/powerpoint/2010/main" val="1309817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i="1" dirty="0">
                <a:solidFill>
                  <a:srgbClr val="0070C0"/>
                </a:solidFill>
                <a:latin typeface="Garamond" panose="02020404030301010803" pitchFamily="18" charset="0"/>
              </a:rPr>
              <a:t>Charakteristické znaky</a:t>
            </a:r>
            <a:endParaRPr lang="cs-CZ" sz="3600" dirty="0"/>
          </a:p>
        </p:txBody>
      </p:sp>
      <p:sp>
        <p:nvSpPr>
          <p:cNvPr id="3" name="Zástupný symbol pro obsah 2"/>
          <p:cNvSpPr>
            <a:spLocks noGrp="1"/>
          </p:cNvSpPr>
          <p:nvPr>
            <p:ph idx="1"/>
          </p:nvPr>
        </p:nvSpPr>
        <p:spPr/>
        <p:txBody>
          <a:bodyPr>
            <a:normAutofit fontScale="92500" lnSpcReduction="20000"/>
          </a:bodyPr>
          <a:lstStyle/>
          <a:p>
            <a:r>
              <a:rPr lang="cs-CZ" b="1" i="1" dirty="0">
                <a:latin typeface="Garamond" panose="02020404030301010803" pitchFamily="18" charset="0"/>
              </a:rPr>
              <a:t>Vyvlastňovací nález (individuální správní akt)</a:t>
            </a:r>
          </a:p>
          <a:p>
            <a:r>
              <a:rPr lang="cs-CZ" b="1" i="1" dirty="0">
                <a:latin typeface="Garamond" panose="02020404030301010803" pitchFamily="18" charset="0"/>
              </a:rPr>
              <a:t>Vyvlastňovací řízení</a:t>
            </a:r>
          </a:p>
          <a:p>
            <a:r>
              <a:rPr lang="cs-CZ" b="1" i="1" dirty="0" err="1">
                <a:latin typeface="Garamond" panose="02020404030301010803" pitchFamily="18" charset="0"/>
              </a:rPr>
              <a:t>Expropriant</a:t>
            </a:r>
            <a:r>
              <a:rPr lang="cs-CZ" b="1" i="1" dirty="0">
                <a:latin typeface="Garamond" panose="02020404030301010803" pitchFamily="18" charset="0"/>
              </a:rPr>
              <a:t> (vyvlastnitel)</a:t>
            </a:r>
          </a:p>
          <a:p>
            <a:r>
              <a:rPr lang="cs-CZ" b="1" i="1" dirty="0">
                <a:latin typeface="Garamond" panose="02020404030301010803" pitchFamily="18" charset="0"/>
              </a:rPr>
              <a:t>Vyvlastňovací (expropriační) titul</a:t>
            </a:r>
          </a:p>
          <a:p>
            <a:r>
              <a:rPr lang="cs-CZ" b="1" i="1" dirty="0" err="1">
                <a:latin typeface="Garamond" panose="02020404030301010803" pitchFamily="18" charset="0"/>
              </a:rPr>
              <a:t>Expropriát</a:t>
            </a:r>
            <a:r>
              <a:rPr lang="cs-CZ" b="1" i="1" dirty="0">
                <a:latin typeface="Garamond" panose="02020404030301010803" pitchFamily="18" charset="0"/>
              </a:rPr>
              <a:t> (vyvlastňovaný)</a:t>
            </a:r>
          </a:p>
          <a:p>
            <a:r>
              <a:rPr lang="cs-CZ" b="1" i="1" dirty="0">
                <a:latin typeface="Garamond" panose="02020404030301010803" pitchFamily="18" charset="0"/>
              </a:rPr>
              <a:t>Všeužitečné dílo </a:t>
            </a:r>
          </a:p>
          <a:p>
            <a:r>
              <a:rPr lang="cs-CZ" b="1" i="1" dirty="0">
                <a:latin typeface="Garamond" panose="02020404030301010803" pitchFamily="18" charset="0"/>
              </a:rPr>
              <a:t>Věcné právo (vlastnické právo, právo odpovídající věcnému břemenu, právo stavby) vzniká, resp. zaniká v důsledku nabytí právní moci vyvlastňovacího nálezu</a:t>
            </a:r>
          </a:p>
        </p:txBody>
      </p:sp>
    </p:spTree>
    <p:extLst>
      <p:ext uri="{BB962C8B-B14F-4D97-AF65-F5344CB8AC3E}">
        <p14:creationId xmlns:p14="http://schemas.microsoft.com/office/powerpoint/2010/main" val="2895244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
            </a:r>
            <a:br>
              <a:rPr lang="cs-CZ" sz="3600" b="1" dirty="0"/>
            </a:br>
            <a:r>
              <a:rPr lang="cs-CZ" sz="3600" b="1" i="1" dirty="0">
                <a:solidFill>
                  <a:srgbClr val="0070C0"/>
                </a:solidFill>
                <a:latin typeface="Garamond" panose="02020404030301010803" pitchFamily="18" charset="0"/>
              </a:rPr>
              <a:t>Vymezení pojmu vyvlastnění</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marL="0" indent="0">
              <a:buNone/>
            </a:pPr>
            <a:r>
              <a:rPr lang="cs-CZ" sz="3600" dirty="0">
                <a:latin typeface="Garamond" panose="02020404030301010803" pitchFamily="18" charset="0"/>
              </a:rPr>
              <a:t>Vyvlastnění je nutno odlišovat od jiných právních institutů a to zejména od: </a:t>
            </a:r>
          </a:p>
          <a:p>
            <a:pPr>
              <a:buFont typeface="Wingdings" panose="05000000000000000000" pitchFamily="2" charset="2"/>
              <a:buChar char="§"/>
            </a:pPr>
            <a:r>
              <a:rPr lang="cs-CZ" sz="3600" b="1" i="1" dirty="0">
                <a:latin typeface="Garamond" panose="02020404030301010803" pitchFamily="18" charset="0"/>
              </a:rPr>
              <a:t>konfiskace</a:t>
            </a:r>
            <a:r>
              <a:rPr lang="cs-CZ" sz="3600" dirty="0">
                <a:latin typeface="Garamond" panose="02020404030301010803" pitchFamily="18" charset="0"/>
              </a:rPr>
              <a:t> (propadnutí věci)</a:t>
            </a:r>
          </a:p>
          <a:p>
            <a:pPr>
              <a:buFont typeface="Wingdings" panose="05000000000000000000" pitchFamily="2" charset="2"/>
              <a:buChar char="§"/>
            </a:pPr>
            <a:r>
              <a:rPr lang="cs-CZ" sz="3600" b="1" i="1" dirty="0">
                <a:latin typeface="Garamond" panose="02020404030301010803" pitchFamily="18" charset="0"/>
              </a:rPr>
              <a:t>znárodnění </a:t>
            </a:r>
          </a:p>
          <a:p>
            <a:pPr>
              <a:buFont typeface="Wingdings" panose="05000000000000000000" pitchFamily="2" charset="2"/>
              <a:buChar char="§"/>
            </a:pPr>
            <a:r>
              <a:rPr lang="cs-CZ" sz="3600" b="1" i="1" dirty="0">
                <a:latin typeface="Garamond" panose="02020404030301010803" pitchFamily="18" charset="0"/>
              </a:rPr>
              <a:t>policejních zásahů</a:t>
            </a:r>
          </a:p>
          <a:p>
            <a:pPr>
              <a:buFont typeface="Wingdings" panose="05000000000000000000" pitchFamily="2" charset="2"/>
              <a:buChar char="§"/>
            </a:pPr>
            <a:r>
              <a:rPr lang="cs-CZ" sz="3600" b="1" i="1" dirty="0">
                <a:latin typeface="Garamond" panose="02020404030301010803" pitchFamily="18" charset="0"/>
              </a:rPr>
              <a:t>jiných omezení vlastnických práv </a:t>
            </a:r>
          </a:p>
          <a:p>
            <a:pPr>
              <a:buFont typeface="Wingdings" panose="05000000000000000000" pitchFamily="2" charset="2"/>
              <a:buChar char="§"/>
            </a:pPr>
            <a:endParaRPr lang="cs-CZ" sz="2000" b="1" dirty="0">
              <a:latin typeface="Garamond" panose="02020404030301010803" pitchFamily="18" charset="0"/>
            </a:endParaRPr>
          </a:p>
        </p:txBody>
      </p:sp>
    </p:spTree>
    <p:extLst>
      <p:ext uri="{BB962C8B-B14F-4D97-AF65-F5344CB8AC3E}">
        <p14:creationId xmlns:p14="http://schemas.microsoft.com/office/powerpoint/2010/main" val="3339695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8229600" cy="1143000"/>
          </a:xfrm>
        </p:spPr>
        <p:txBody>
          <a:bodyPr>
            <a:noAutofit/>
          </a:bodyPr>
          <a:lstStyle/>
          <a:p>
            <a:r>
              <a:rPr lang="cs-CZ" sz="3200" b="1" i="1" dirty="0">
                <a:solidFill>
                  <a:srgbClr val="0070C0"/>
                </a:solidFill>
                <a:latin typeface="Garamond" panose="02020404030301010803" pitchFamily="18" charset="0"/>
              </a:rPr>
              <a:t>Jiná omezení vlastnického práva</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sz="2800" dirty="0">
                <a:latin typeface="Garamond" panose="02020404030301010803" pitchFamily="18" charset="0"/>
              </a:rPr>
              <a:t>Mezi jiná omezení vlastnického práva patří zejména: </a:t>
            </a:r>
          </a:p>
          <a:p>
            <a:pPr>
              <a:buFont typeface="Wingdings" panose="05000000000000000000" pitchFamily="2" charset="2"/>
              <a:buChar char="§"/>
            </a:pPr>
            <a:r>
              <a:rPr lang="cs-CZ" sz="2800" b="1" i="1" dirty="0">
                <a:latin typeface="Garamond" panose="02020404030301010803" pitchFamily="18" charset="0"/>
              </a:rPr>
              <a:t>ochranná a bezpečnostní pásma</a:t>
            </a:r>
          </a:p>
          <a:p>
            <a:pPr>
              <a:buFont typeface="Wingdings" panose="05000000000000000000" pitchFamily="2" charset="2"/>
              <a:buChar char="§"/>
            </a:pPr>
            <a:r>
              <a:rPr lang="cs-CZ" sz="2800" b="1" i="1" dirty="0">
                <a:latin typeface="Garamond" panose="02020404030301010803" pitchFamily="18" charset="0"/>
              </a:rPr>
              <a:t>zákonná věcná břemena</a:t>
            </a:r>
          </a:p>
          <a:p>
            <a:pPr>
              <a:buFont typeface="Wingdings" panose="05000000000000000000" pitchFamily="2" charset="2"/>
              <a:buChar char="§"/>
            </a:pPr>
            <a:r>
              <a:rPr lang="cs-CZ" sz="2800" b="1" i="1" dirty="0">
                <a:latin typeface="Garamond" panose="02020404030301010803" pitchFamily="18" charset="0"/>
              </a:rPr>
              <a:t>chráněná území </a:t>
            </a:r>
          </a:p>
          <a:p>
            <a:pPr>
              <a:buFont typeface="Wingdings" panose="05000000000000000000" pitchFamily="2" charset="2"/>
              <a:buChar char="§"/>
            </a:pPr>
            <a:r>
              <a:rPr lang="cs-CZ" sz="2800" b="1" i="1" dirty="0">
                <a:latin typeface="Garamond" panose="02020404030301010803" pitchFamily="18" charset="0"/>
              </a:rPr>
              <a:t>stavební uzávěra</a:t>
            </a:r>
          </a:p>
          <a:p>
            <a:pPr>
              <a:buFont typeface="Wingdings" panose="05000000000000000000" pitchFamily="2" charset="2"/>
              <a:buChar char="§"/>
            </a:pPr>
            <a:r>
              <a:rPr lang="cs-CZ" sz="2800" b="1" i="1" dirty="0">
                <a:latin typeface="Garamond" panose="02020404030301010803" pitchFamily="18" charset="0"/>
              </a:rPr>
              <a:t>záplavová území</a:t>
            </a:r>
          </a:p>
          <a:p>
            <a:pPr>
              <a:buFont typeface="Wingdings" panose="05000000000000000000" pitchFamily="2" charset="2"/>
              <a:buChar char="§"/>
            </a:pPr>
            <a:r>
              <a:rPr lang="cs-CZ" sz="2800" b="1" i="1" dirty="0">
                <a:latin typeface="Garamond" panose="02020404030301010803" pitchFamily="18" charset="0"/>
              </a:rPr>
              <a:t>asanace území</a:t>
            </a:r>
          </a:p>
          <a:p>
            <a:pPr>
              <a:buFont typeface="Wingdings" panose="05000000000000000000" pitchFamily="2" charset="2"/>
              <a:buChar char="§"/>
            </a:pPr>
            <a:r>
              <a:rPr lang="cs-CZ" sz="2800" b="1" i="1" dirty="0">
                <a:latin typeface="Garamond" panose="02020404030301010803" pitchFamily="18" charset="0"/>
              </a:rPr>
              <a:t>územní rezervy</a:t>
            </a:r>
          </a:p>
          <a:p>
            <a:pPr>
              <a:buFont typeface="Wingdings" panose="05000000000000000000" pitchFamily="2" charset="2"/>
              <a:buChar char="§"/>
            </a:pPr>
            <a:r>
              <a:rPr lang="cs-CZ" sz="2800" b="1" i="1" dirty="0">
                <a:latin typeface="Garamond" panose="02020404030301010803" pitchFamily="18" charset="0"/>
              </a:rPr>
              <a:t>zóny havarijního plánování</a:t>
            </a:r>
          </a:p>
          <a:p>
            <a:pPr>
              <a:buFont typeface="Wingdings" panose="05000000000000000000" pitchFamily="2" charset="2"/>
              <a:buChar char="§"/>
            </a:pPr>
            <a:r>
              <a:rPr lang="cs-CZ" sz="2800" b="1" i="1" dirty="0">
                <a:latin typeface="Garamond" panose="02020404030301010803" pitchFamily="18" charset="0"/>
              </a:rPr>
              <a:t>mimořádná veterinární opatření </a:t>
            </a:r>
          </a:p>
          <a:p>
            <a:pPr>
              <a:buFont typeface="Wingdings" panose="05000000000000000000" pitchFamily="2" charset="2"/>
              <a:buChar char="§"/>
            </a:pPr>
            <a:endParaRPr lang="cs-CZ" sz="2800" b="1" i="1" dirty="0">
              <a:latin typeface="Garamond" panose="02020404030301010803" pitchFamily="18" charset="0"/>
            </a:endParaRPr>
          </a:p>
          <a:p>
            <a:pPr>
              <a:buFont typeface="Wingdings" panose="05000000000000000000" pitchFamily="2" charset="2"/>
              <a:buChar char="§"/>
            </a:pPr>
            <a:endParaRPr lang="cs-CZ" sz="2800" b="1" i="1" dirty="0">
              <a:latin typeface="Garamond" panose="02020404030301010803" pitchFamily="18" charset="0"/>
            </a:endParaRPr>
          </a:p>
        </p:txBody>
      </p:sp>
    </p:spTree>
    <p:extLst>
      <p:ext uri="{BB962C8B-B14F-4D97-AF65-F5344CB8AC3E}">
        <p14:creationId xmlns:p14="http://schemas.microsoft.com/office/powerpoint/2010/main" val="388042763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TotalTime>
  <Words>2718</Words>
  <Application>Microsoft Office PowerPoint</Application>
  <PresentationFormat>Předvádění na obrazovce (4:3)</PresentationFormat>
  <Paragraphs>237</Paragraphs>
  <Slides>49</Slides>
  <Notes>0</Notes>
  <HiddenSlides>0</HiddenSlides>
  <MMClips>0</MMClips>
  <ScaleCrop>false</ScaleCrop>
  <HeadingPairs>
    <vt:vector size="4" baseType="variant">
      <vt:variant>
        <vt:lpstr>Motiv</vt:lpstr>
      </vt:variant>
      <vt:variant>
        <vt:i4>1</vt:i4>
      </vt:variant>
      <vt:variant>
        <vt:lpstr>Nadpisy snímků</vt:lpstr>
      </vt:variant>
      <vt:variant>
        <vt:i4>49</vt:i4>
      </vt:variant>
    </vt:vector>
  </HeadingPairs>
  <TitlesOfParts>
    <vt:vector size="50" baseType="lpstr">
      <vt:lpstr>Motiv systému Office</vt:lpstr>
      <vt:lpstr>Vyvlastnění a jiná omezení vlastnického práva</vt:lpstr>
      <vt:lpstr>Obsah</vt:lpstr>
      <vt:lpstr>I.</vt:lpstr>
      <vt:lpstr>Prameny </vt:lpstr>
      <vt:lpstr>Vymezení pojmu vyvlastnění</vt:lpstr>
      <vt:lpstr>Charakteristické znaky</vt:lpstr>
      <vt:lpstr>Charakteristické znaky</vt:lpstr>
      <vt:lpstr> Vymezení pojmu vyvlastnění </vt:lpstr>
      <vt:lpstr>Jiná omezení vlastnického práva</vt:lpstr>
      <vt:lpstr>Jiná omezení vlastnického práva</vt:lpstr>
      <vt:lpstr>Ústavně- právní základy </vt:lpstr>
      <vt:lpstr>Listina základních práv a svobod</vt:lpstr>
      <vt:lpstr>Listina základních práv a svobod</vt:lpstr>
      <vt:lpstr>Listina základních práv a svobod</vt:lpstr>
      <vt:lpstr>Listina základních práv a svobod</vt:lpstr>
      <vt:lpstr>Listina základních práv a svobod</vt:lpstr>
      <vt:lpstr>Veřejnoprávní omezení vlastnického práva a institut neoprávněného obohacení</vt:lpstr>
      <vt:lpstr>Veřejnoprávní omezení vlastnického práva a přímá aplikace čl. 11 odst. 4 Listiny</vt:lpstr>
      <vt:lpstr>Veřejnoprávní omezení vlastnického práva a přímá aplikace čl. 11 odst. 4 Listiny</vt:lpstr>
      <vt:lpstr>Veřejnoprávní omezení vlastnického práva a přímá aplikace čl. 11 odst. 4 Listiny</vt:lpstr>
      <vt:lpstr>Doporučená literatura k tématu</vt:lpstr>
      <vt:lpstr>III.</vt:lpstr>
      <vt:lpstr>Vyvlastňovací tituly</vt:lpstr>
      <vt:lpstr>Vyvlastňovací tituly</vt:lpstr>
      <vt:lpstr>Vyvlastňovací tituly</vt:lpstr>
      <vt:lpstr>Vyvlastňovací tituly</vt:lpstr>
      <vt:lpstr>Vyvlastňovací tituly</vt:lpstr>
      <vt:lpstr>Vyvlastňovací tituly</vt:lpstr>
      <vt:lpstr>Vyvlastňovací tituly</vt:lpstr>
      <vt:lpstr>IV.</vt:lpstr>
      <vt:lpstr>Přehled právních úprav</vt:lpstr>
      <vt:lpstr>Podmínky vyvlastnění</vt:lpstr>
      <vt:lpstr>Ad a) 90 denní lhůta</vt:lpstr>
      <vt:lpstr>Ad a) náležitosti navrhované smlouvy</vt:lpstr>
      <vt:lpstr>Ad b) </vt:lpstr>
      <vt:lpstr>Zánik práv třetích osob – omezení vlastnického práva</vt:lpstr>
      <vt:lpstr>Zánik práv třetích osob – odnětí vlastnického práva</vt:lpstr>
      <vt:lpstr>Žádost o zahájení řízení</vt:lpstr>
      <vt:lpstr>Vyvlastňovací úřady</vt:lpstr>
      <vt:lpstr>Řádné opravné prostředky</vt:lpstr>
      <vt:lpstr>Odvolání směruje jenom proti některému z výroků o náhradě za vyvlastnění </vt:lpstr>
      <vt:lpstr>Odvolání směruje proti některému z výroků o odnětí, nebo omezení vlastnického práva  </vt:lpstr>
      <vt:lpstr> Soudní přezkum odnětí, nebo omezení vlastnického práva k nemovitosti </vt:lpstr>
      <vt:lpstr>Odkladný účinek</vt:lpstr>
      <vt:lpstr>Přezkum přiznané náhrady v řízení podle části páté občanského soudního řádu </vt:lpstr>
      <vt:lpstr> Zákon č. 416/2009 Sb., o urychlení výstavby dopravní, vodní a energetické infrastruktury </vt:lpstr>
      <vt:lpstr> Zákon č. 416/2009 Sb., o urychlení výstavby dopravní, vodní a energetické infrastruktury </vt:lpstr>
      <vt:lpstr> Zákon č. 416/2009 Sb., o urychlení výstavby dopravní, vodní a energetické infrastruktury </vt:lpstr>
      <vt:lpstr>Děkuji Vám za pozornost</vt:lpstr>
    </vt:vector>
  </TitlesOfParts>
  <Company>Univerzita Karlova v Praze, Právnická Fakulta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Oprávnění provozovatelů plynárenských zařízení k cizím nemovitostem podle energetického zákona</dc:title>
  <dc:creator>Jakub Handrlica</dc:creator>
  <cp:lastModifiedBy>Eva Preclikova</cp:lastModifiedBy>
  <cp:revision>59</cp:revision>
  <dcterms:created xsi:type="dcterms:W3CDTF">2013-05-08T11:27:07Z</dcterms:created>
  <dcterms:modified xsi:type="dcterms:W3CDTF">2018-10-04T07:35:08Z</dcterms:modified>
</cp:coreProperties>
</file>