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26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57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6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63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35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48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197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41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02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580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02AE-3632-4024-A2EA-2BDFD3DF541B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414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02AE-3632-4024-A2EA-2BDFD3DF541B}" type="datetimeFigureOut">
              <a:rPr lang="cs-CZ" smtClean="0"/>
              <a:t>25.4.2018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5C2A1-1773-491F-958F-09D06CE34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924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Primární </a:t>
            </a:r>
            <a:r>
              <a:rPr lang="cs-CZ" b="1" smtClean="0"/>
              <a:t>emise akcií (IPO)</a:t>
            </a:r>
            <a:br>
              <a:rPr lang="cs-CZ" b="1" smtClean="0"/>
            </a:br>
            <a:r>
              <a:rPr lang="cs-CZ" b="1" smtClean="0"/>
              <a:t>VOKT (P-8)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202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Příprava IPO – Transakce primární emise akcií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Velikost transakce alespoň 20 mil. Euro</a:t>
            </a:r>
          </a:p>
          <a:p>
            <a:r>
              <a:rPr lang="cs-CZ" dirty="0" smtClean="0"/>
              <a:t>Společnost </a:t>
            </a:r>
            <a:r>
              <a:rPr lang="cs-CZ" dirty="0"/>
              <a:t>m</a:t>
            </a:r>
            <a:r>
              <a:rPr lang="cs-CZ" dirty="0" smtClean="0"/>
              <a:t>á celkově přesvědčivý „investiční příběh“ vhodný pro investování</a:t>
            </a:r>
          </a:p>
          <a:p>
            <a:r>
              <a:rPr lang="cs-CZ" dirty="0" smtClean="0"/>
              <a:t>Je zvolen </a:t>
            </a:r>
            <a:r>
              <a:rPr lang="cs-CZ" b="1" dirty="0" smtClean="0"/>
              <a:t>manažer emise </a:t>
            </a:r>
            <a:r>
              <a:rPr lang="cs-CZ" dirty="0" smtClean="0"/>
              <a:t>(investiční banka, banka, OCP apod.)</a:t>
            </a:r>
          </a:p>
          <a:p>
            <a:r>
              <a:rPr lang="cs-CZ" b="1" dirty="0" smtClean="0"/>
              <a:t>Konzultanti pro IPO </a:t>
            </a:r>
            <a:r>
              <a:rPr lang="cs-CZ" dirty="0" smtClean="0"/>
              <a:t>– právní poradci, auditor, daňový poradci, poradci pro vztahy k investorům k veřejnosti</a:t>
            </a:r>
          </a:p>
        </p:txBody>
      </p:sp>
    </p:spTree>
    <p:extLst>
      <p:ext uri="{BB962C8B-B14F-4D97-AF65-F5344CB8AC3E}">
        <p14:creationId xmlns:p14="http://schemas.microsoft.com/office/powerpoint/2010/main" val="629559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Primární emise akcií</a:t>
            </a:r>
            <a:br>
              <a:rPr lang="cs-CZ" b="1" dirty="0" smtClean="0"/>
            </a:br>
            <a:r>
              <a:rPr lang="cs-CZ" b="1" dirty="0" err="1" smtClean="0"/>
              <a:t>Initial</a:t>
            </a:r>
            <a:r>
              <a:rPr lang="cs-CZ" b="1" dirty="0" smtClean="0"/>
              <a:t> Public </a:t>
            </a:r>
            <a:r>
              <a:rPr lang="cs-CZ" b="1" dirty="0" err="1" smtClean="0"/>
              <a:t>Offering</a:t>
            </a:r>
            <a:r>
              <a:rPr lang="cs-CZ" b="1" dirty="0" smtClean="0"/>
              <a:t> - IPO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 emise akcií je důležitým finančním zdrojem růstu obchodních společností, je známkou jejich stability a důvěryhodnosti</a:t>
            </a:r>
          </a:p>
          <a:p>
            <a:r>
              <a:rPr lang="cs-CZ" dirty="0" smtClean="0"/>
              <a:t>IPO jsou marketingově široce využitelné (návaznost především na obchodní plán, strategie zavedení nových produktů, strategie upevnění pozice v odvětví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240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Motivy pro primární emise akcií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Nedostatek kapitálu pro další rozvoj korporace,</a:t>
            </a:r>
          </a:p>
          <a:p>
            <a:r>
              <a:rPr lang="cs-CZ" dirty="0" smtClean="0"/>
              <a:t>Upevnění vztahu ke klíčovým zaměstnancům – manažerům firmy, např. na bázi opčních programů,</a:t>
            </a:r>
          </a:p>
          <a:p>
            <a:r>
              <a:rPr lang="cs-CZ" dirty="0" smtClean="0"/>
              <a:t>Marketingové podněty apod.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431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Výhody IPO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Finanční síla</a:t>
            </a:r>
          </a:p>
          <a:p>
            <a:r>
              <a:rPr lang="cs-CZ" dirty="0" smtClean="0"/>
              <a:t>Pozice společnosti na veřejnosti</a:t>
            </a:r>
          </a:p>
          <a:p>
            <a:r>
              <a:rPr lang="cs-CZ" dirty="0" smtClean="0"/>
              <a:t>Produktová diverzifikace na veřejnosti</a:t>
            </a:r>
          </a:p>
          <a:p>
            <a:r>
              <a:rPr lang="cs-CZ" dirty="0" smtClean="0"/>
              <a:t>Akcionáři, vedení společnosti a zaměstnanci</a:t>
            </a:r>
          </a:p>
          <a:p>
            <a:r>
              <a:rPr lang="cs-CZ" dirty="0" smtClean="0"/>
              <a:t>Nástupnictví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7003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Nevýhody či omezení spojené s IPO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Tržní výkyvy</a:t>
            </a:r>
          </a:p>
          <a:p>
            <a:r>
              <a:rPr lang="cs-CZ" dirty="0" smtClean="0"/>
              <a:t>Riziko převzetí</a:t>
            </a:r>
          </a:p>
          <a:p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Governance</a:t>
            </a:r>
            <a:endParaRPr lang="cs-CZ" dirty="0" smtClean="0"/>
          </a:p>
          <a:p>
            <a:r>
              <a:rPr lang="cs-CZ" dirty="0" smtClean="0"/>
              <a:t>Uveřejňování informací</a:t>
            </a:r>
          </a:p>
          <a:p>
            <a:r>
              <a:rPr lang="cs-CZ" dirty="0" smtClean="0"/>
              <a:t>Náklady na primární emisi akcií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9027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Příprava IPO – vývoj trhu a pozice společnosti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Společnost působí v určitém odvětví, oboru – aktuální pohled investorů,</a:t>
            </a:r>
          </a:p>
          <a:p>
            <a:r>
              <a:rPr lang="cs-CZ" dirty="0" smtClean="0"/>
              <a:t>Celkové zmapování právně – ekonomických podmínek,</a:t>
            </a:r>
          </a:p>
          <a:p>
            <a:r>
              <a:rPr lang="cs-CZ" dirty="0" smtClean="0"/>
              <a:t>Specifikace, odlišnost a atraktivita produktů a služeb, předchozí úspěchy,</a:t>
            </a:r>
          </a:p>
          <a:p>
            <a:r>
              <a:rPr lang="cs-CZ" dirty="0" smtClean="0"/>
              <a:t>Přesvědčivá, srozumitelně definovaná strategie podnikání a jasně vymezení cíle podnikání,</a:t>
            </a:r>
          </a:p>
          <a:p>
            <a:r>
              <a:rPr lang="cs-CZ" dirty="0" smtClean="0"/>
              <a:t>Účelné a štíhlé podnikové struktury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3357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Příprava IPO – reporting a finance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Implementace mezinárodních účetních standardů – IAS</a:t>
            </a:r>
          </a:p>
          <a:p>
            <a:r>
              <a:rPr lang="cs-CZ" dirty="0" smtClean="0"/>
              <a:t>Čtvrtletní vykazování zpráv</a:t>
            </a:r>
          </a:p>
          <a:p>
            <a:r>
              <a:rPr lang="cs-CZ" dirty="0" smtClean="0"/>
              <a:t>Má zavedeny profesionální plánovací, účetní a řídící struktury a systémy</a:t>
            </a:r>
          </a:p>
          <a:p>
            <a:r>
              <a:rPr lang="cs-CZ" dirty="0" smtClean="0"/>
              <a:t>Plně integrovaný obchodní plán, alespoň 3 roky</a:t>
            </a:r>
          </a:p>
          <a:p>
            <a:r>
              <a:rPr lang="cs-CZ" dirty="0" smtClean="0"/>
              <a:t>Společnost je připravena na profesionální vztahy s investory</a:t>
            </a:r>
          </a:p>
          <a:p>
            <a:r>
              <a:rPr lang="cs-CZ" dirty="0" smtClean="0"/>
              <a:t>Má příslušnou velikost obratu, perspektivu růstu</a:t>
            </a:r>
          </a:p>
          <a:p>
            <a:r>
              <a:rPr lang="cs-CZ" dirty="0" smtClean="0"/>
              <a:t>Obrat společnosti roste min o 20% ročně</a:t>
            </a:r>
          </a:p>
          <a:p>
            <a:r>
              <a:rPr lang="cs-CZ" dirty="0" smtClean="0"/>
              <a:t>Má širokou bázi zákazníků</a:t>
            </a:r>
          </a:p>
          <a:p>
            <a:r>
              <a:rPr lang="cs-CZ" dirty="0" smtClean="0"/>
              <a:t>Má pozitivní Cash </a:t>
            </a:r>
            <a:r>
              <a:rPr lang="cs-CZ" dirty="0" err="1" smtClean="0"/>
              <a:t>Flow</a:t>
            </a:r>
            <a:r>
              <a:rPr lang="cs-CZ" dirty="0" smtClean="0"/>
              <a:t> a pozitivní hospodářský výsledek</a:t>
            </a:r>
          </a:p>
          <a:p>
            <a:r>
              <a:rPr lang="cs-CZ" dirty="0" smtClean="0"/>
              <a:t>Má vyjasněnou potřebu kapitálu do budoucnosti, na 3 až 5 </a:t>
            </a:r>
            <a:r>
              <a:rPr lang="cs-CZ" smtClean="0"/>
              <a:t>let apod.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7532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Příprava IPO – Vlastnická struktura  a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Stávající majitelé jsou schopni předat část svého podílu novým nabyvatelům</a:t>
            </a:r>
          </a:p>
          <a:p>
            <a:r>
              <a:rPr lang="cs-CZ" dirty="0" smtClean="0"/>
              <a:t>Kvalita řízení a správy společnosti</a:t>
            </a:r>
          </a:p>
          <a:p>
            <a:r>
              <a:rPr lang="cs-CZ" dirty="0" smtClean="0"/>
              <a:t>Zkušený a přesvědčivý manažerský tým</a:t>
            </a:r>
          </a:p>
          <a:p>
            <a:r>
              <a:rPr lang="cs-CZ" dirty="0" smtClean="0"/>
              <a:t>Rozhodování je rychlé, ale kompetentní a profesionální</a:t>
            </a:r>
          </a:p>
          <a:p>
            <a:r>
              <a:rPr lang="cs-CZ" dirty="0" smtClean="0"/>
              <a:t>Výkonné jsou všechny struktury řízení, i včetně nižších úrovní</a:t>
            </a:r>
          </a:p>
          <a:p>
            <a:r>
              <a:rPr lang="cs-CZ" dirty="0" smtClean="0"/>
              <a:t>Jsou využívány systémy měření hodnoty pro akcionáře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337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Příprava IPO – prezentace společnosti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Společnost se veřejně prezentuje</a:t>
            </a:r>
          </a:p>
          <a:p>
            <a:r>
              <a:rPr lang="cs-CZ" dirty="0" smtClean="0"/>
              <a:t>Komunikace a PR je považována za prioritu</a:t>
            </a:r>
          </a:p>
          <a:p>
            <a:r>
              <a:rPr lang="cs-CZ" dirty="0" smtClean="0"/>
              <a:t>Budování image společnosti na veřejnosti je důležité</a:t>
            </a:r>
          </a:p>
          <a:p>
            <a:r>
              <a:rPr lang="cs-CZ" dirty="0" smtClean="0"/>
              <a:t>Prezentace na kapitálových trzích</a:t>
            </a:r>
          </a:p>
          <a:p>
            <a:r>
              <a:rPr lang="cs-CZ" dirty="0" smtClean="0"/>
              <a:t>Důležité jsou pozitivní efekty „strategie otevřenosti“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7128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407</Words>
  <Application>Microsoft Office PowerPoint</Application>
  <PresentationFormat>Předvádění na obrazovce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Primární emise akcií (IPO) VOKT (P-8)</vt:lpstr>
      <vt:lpstr>Primární emise akcií Initial Public Offering - IPO</vt:lpstr>
      <vt:lpstr>Motivy pro primární emise akcií</vt:lpstr>
      <vt:lpstr>Výhody IPO</vt:lpstr>
      <vt:lpstr>Nevýhody či omezení spojené s IPO</vt:lpstr>
      <vt:lpstr>Příprava IPO – vývoj trhu a pozice společnosti</vt:lpstr>
      <vt:lpstr>Příprava IPO – reporting a finance</vt:lpstr>
      <vt:lpstr>Příprava IPO – Vlastnická struktura  a řízení</vt:lpstr>
      <vt:lpstr>Příprava IPO – prezentace společnosti</vt:lpstr>
      <vt:lpstr>Příprava IPO – Transakce primární emise akcií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Primární emise akcií (IPO)</dc:title>
  <dc:creator>Pavel Seknicka</dc:creator>
  <cp:lastModifiedBy>Marie Svehlova</cp:lastModifiedBy>
  <cp:revision>8</cp:revision>
  <cp:lastPrinted>2013-04-26T11:07:09Z</cp:lastPrinted>
  <dcterms:created xsi:type="dcterms:W3CDTF">2013-04-26T10:25:03Z</dcterms:created>
  <dcterms:modified xsi:type="dcterms:W3CDTF">2018-04-25T11:38:13Z</dcterms:modified>
</cp:coreProperties>
</file>