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71" r:id="rId12"/>
    <p:sldId id="272" r:id="rId13"/>
    <p:sldId id="273" r:id="rId14"/>
    <p:sldId id="265" r:id="rId15"/>
    <p:sldId id="267" r:id="rId16"/>
    <p:sldId id="268" r:id="rId17"/>
    <p:sldId id="269" r:id="rId18"/>
    <p:sldId id="270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3EDA5-4181-4911-9990-ED92CD87B1BF}" type="datetimeFigureOut">
              <a:rPr lang="cs-CZ" smtClean="0"/>
              <a:t>25.4.2018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3B52-A641-461C-A2B3-7FED118043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9272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3EDA5-4181-4911-9990-ED92CD87B1BF}" type="datetimeFigureOut">
              <a:rPr lang="cs-CZ" smtClean="0"/>
              <a:t>25.4.2018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3B52-A641-461C-A2B3-7FED118043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8668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3EDA5-4181-4911-9990-ED92CD87B1BF}" type="datetimeFigureOut">
              <a:rPr lang="cs-CZ" smtClean="0"/>
              <a:t>25.4.2018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3B52-A641-461C-A2B3-7FED118043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7712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3EDA5-4181-4911-9990-ED92CD87B1BF}" type="datetimeFigureOut">
              <a:rPr lang="cs-CZ" smtClean="0"/>
              <a:t>25.4.2018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3B52-A641-461C-A2B3-7FED118043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4073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3EDA5-4181-4911-9990-ED92CD87B1BF}" type="datetimeFigureOut">
              <a:rPr lang="cs-CZ" smtClean="0"/>
              <a:t>25.4.2018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3B52-A641-461C-A2B3-7FED118043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2720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3EDA5-4181-4911-9990-ED92CD87B1BF}" type="datetimeFigureOut">
              <a:rPr lang="cs-CZ" smtClean="0"/>
              <a:t>25.4.2018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3B52-A641-461C-A2B3-7FED118043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7085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3EDA5-4181-4911-9990-ED92CD87B1BF}" type="datetimeFigureOut">
              <a:rPr lang="cs-CZ" smtClean="0"/>
              <a:t>25.4.2018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3B52-A641-461C-A2B3-7FED118043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2344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3EDA5-4181-4911-9990-ED92CD87B1BF}" type="datetimeFigureOut">
              <a:rPr lang="cs-CZ" smtClean="0"/>
              <a:t>25.4.2018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3B52-A641-461C-A2B3-7FED118043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3021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3EDA5-4181-4911-9990-ED92CD87B1BF}" type="datetimeFigureOut">
              <a:rPr lang="cs-CZ" smtClean="0"/>
              <a:t>25.4.2018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3B52-A641-461C-A2B3-7FED118043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4237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3EDA5-4181-4911-9990-ED92CD87B1BF}" type="datetimeFigureOut">
              <a:rPr lang="cs-CZ" smtClean="0"/>
              <a:t>25.4.2018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3B52-A641-461C-A2B3-7FED118043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5459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3EDA5-4181-4911-9990-ED92CD87B1BF}" type="datetimeFigureOut">
              <a:rPr lang="cs-CZ" smtClean="0"/>
              <a:t>25.4.2018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3B52-A641-461C-A2B3-7FED118043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5266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3EDA5-4181-4911-9990-ED92CD87B1BF}" type="datetimeFigureOut">
              <a:rPr lang="cs-CZ" smtClean="0"/>
              <a:t>25.4.2018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A3B52-A641-461C-A2B3-7FED118043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532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Centrální depozitář </a:t>
            </a:r>
            <a:br>
              <a:rPr lang="cs-CZ" b="1" dirty="0" smtClean="0"/>
            </a:br>
            <a:r>
              <a:rPr lang="cs-CZ" b="1" dirty="0" smtClean="0"/>
              <a:t>cenných papírů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Pavel Seknička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30879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Evidence investičních nástrojů</a:t>
            </a:r>
            <a:br>
              <a:rPr lang="cs-CZ" b="1" dirty="0" smtClean="0"/>
            </a:br>
            <a:r>
              <a:rPr lang="cs-CZ" b="1" dirty="0" smtClean="0"/>
              <a:t>z pohledu zák. č. 256/2004 Sb. ZPKT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 smtClean="0"/>
              <a:t>§92  Centrální evidence zaknihovaných cenných papírů</a:t>
            </a:r>
          </a:p>
          <a:p>
            <a:pPr marL="0" indent="0">
              <a:buNone/>
            </a:pPr>
            <a:r>
              <a:rPr lang="cs-CZ" dirty="0" smtClean="0"/>
              <a:t>§93  Samostatná evidence investičních nástrojů</a:t>
            </a:r>
          </a:p>
          <a:p>
            <a:pPr marL="0" indent="0">
              <a:buNone/>
            </a:pPr>
            <a:r>
              <a:rPr lang="cs-CZ" dirty="0" smtClean="0"/>
              <a:t>§94 </a:t>
            </a:r>
            <a:r>
              <a:rPr lang="cs-CZ" dirty="0"/>
              <a:t>D</a:t>
            </a:r>
            <a:r>
              <a:rPr lang="cs-CZ" dirty="0" smtClean="0"/>
              <a:t>ruhy účtů</a:t>
            </a:r>
          </a:p>
          <a:p>
            <a:pPr marL="0" indent="0">
              <a:buNone/>
            </a:pPr>
            <a:r>
              <a:rPr lang="cs-CZ" dirty="0" smtClean="0"/>
              <a:t>§95 Zápis do evidence investičních nástrojů</a:t>
            </a:r>
          </a:p>
          <a:p>
            <a:pPr marL="0" indent="0">
              <a:buNone/>
            </a:pPr>
            <a:r>
              <a:rPr lang="cs-CZ" dirty="0" smtClean="0"/>
              <a:t>§95a Příkazy účastníka</a:t>
            </a:r>
          </a:p>
          <a:p>
            <a:pPr marL="0" indent="0">
              <a:buNone/>
            </a:pPr>
            <a:r>
              <a:rPr lang="cs-CZ" dirty="0" smtClean="0"/>
              <a:t>§96 Účinky převodu</a:t>
            </a:r>
          </a:p>
          <a:p>
            <a:pPr marL="0" indent="0">
              <a:buNone/>
            </a:pPr>
            <a:r>
              <a:rPr lang="cs-CZ" dirty="0" smtClean="0"/>
              <a:t>§97 Pozastavení výkonu práva vlastníka nakládat s investičními prostředky</a:t>
            </a:r>
          </a:p>
          <a:p>
            <a:pPr marL="0" indent="0">
              <a:buNone/>
            </a:pPr>
            <a:r>
              <a:rPr lang="cs-CZ" dirty="0" smtClean="0"/>
              <a:t>§98 Oprava chyb v evidenci investičních nástrojů</a:t>
            </a:r>
          </a:p>
          <a:p>
            <a:pPr marL="0" indent="0">
              <a:buNone/>
            </a:pPr>
            <a:r>
              <a:rPr lang="cs-CZ" dirty="0" smtClean="0"/>
              <a:t>§99 Výpis z evidence</a:t>
            </a:r>
          </a:p>
          <a:p>
            <a:pPr marL="0" indent="0">
              <a:buNone/>
            </a:pPr>
            <a:r>
              <a:rPr lang="cs-CZ" dirty="0" smtClean="0"/>
              <a:t>§100 Centrální depozitář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1688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Organizátor regulovaného trhu</a:t>
            </a:r>
            <a:br>
              <a:rPr lang="cs-CZ" b="1" dirty="0" smtClean="0"/>
            </a:br>
            <a:r>
              <a:rPr lang="cs-CZ" b="1" dirty="0" smtClean="0"/>
              <a:t>(burza)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cs-CZ" dirty="0" smtClean="0"/>
              <a:t>Způsob obchodování je založen na metodě oboustranné aukce;</a:t>
            </a:r>
          </a:p>
          <a:p>
            <a:pPr algn="just"/>
            <a:r>
              <a:rPr lang="cs-CZ" dirty="0" smtClean="0"/>
              <a:t>K burzovnímu obchodování je potřeba zvláštního povolení;</a:t>
            </a:r>
          </a:p>
          <a:p>
            <a:pPr algn="just"/>
            <a:r>
              <a:rPr lang="cs-CZ" dirty="0" smtClean="0"/>
              <a:t>Jednotlivé druhy burzovních obchodů jsou přesně vymezeny;</a:t>
            </a:r>
          </a:p>
          <a:p>
            <a:pPr algn="just"/>
            <a:r>
              <a:rPr lang="cs-CZ" dirty="0" smtClean="0"/>
              <a:t>Obchodované předměty se na burzách fyzicky nenalézají;</a:t>
            </a:r>
          </a:p>
          <a:p>
            <a:pPr algn="just"/>
            <a:r>
              <a:rPr lang="cs-CZ" dirty="0" smtClean="0"/>
              <a:t>Musí být přesně stanovena nejnižší přípustná obchodovatelná množství;</a:t>
            </a:r>
          </a:p>
          <a:p>
            <a:pPr algn="just"/>
            <a:r>
              <a:rPr lang="cs-CZ" dirty="0" smtClean="0"/>
              <a:t>Čas a místo burzovního obchodování jsou předem určeny;</a:t>
            </a:r>
          </a:p>
          <a:p>
            <a:pPr algn="just"/>
            <a:r>
              <a:rPr lang="cs-CZ" dirty="0" smtClean="0"/>
              <a:t>Obchodování na burzách se může účastnit jen přesně vymezený okruh osob.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50193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Druhy burz podle předmětného zaměření jejich činnosti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Burzy cenných papírů;</a:t>
            </a:r>
          </a:p>
          <a:p>
            <a:r>
              <a:rPr lang="cs-CZ" dirty="0" smtClean="0"/>
              <a:t>Burzy devizové;</a:t>
            </a:r>
          </a:p>
          <a:p>
            <a:r>
              <a:rPr lang="cs-CZ" dirty="0" smtClean="0"/>
              <a:t>Burzy komoditní.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32812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Členění burz z hlediska prodlevy ve vypořádání obchodů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cs-CZ" b="1" dirty="0" smtClean="0"/>
              <a:t>Burzy promptní (spotové)</a:t>
            </a:r>
            <a:r>
              <a:rPr lang="cs-CZ" dirty="0" smtClean="0"/>
              <a:t> – jsou charakteristické tím, že vypořádání na nich uzavíraných obchodů probíhá s poměrně krátkým časovým odstupem, maximálně několik dnů. Proto na nich obchodují ti, kdo si přejí obchodované instrumenty skutečně nakoupit a prodat;</a:t>
            </a:r>
          </a:p>
          <a:p>
            <a:pPr algn="just"/>
            <a:r>
              <a:rPr lang="cs-CZ" b="1" dirty="0" smtClean="0"/>
              <a:t>Burzy termínové </a:t>
            </a:r>
            <a:r>
              <a:rPr lang="cs-CZ" dirty="0" smtClean="0"/>
              <a:t>– na těchto burzách se uzavírají tzv. Termínované obchody. Ty lze charakterizovat jako kontrakty, jejichž vypořádání se uskuteční se značným časovým odstupem od jejich uzavření. Z toho vyplývá, že okamžikem uzavření obchodu vzniká kontrakt (instrument), s nímž je až do okamžiku jeho vypořádání možno na téže burze dále obchodovat (jedná se o burzy termínovaných kontraktů typu „</a:t>
            </a:r>
            <a:r>
              <a:rPr lang="cs-CZ" dirty="0" err="1" smtClean="0"/>
              <a:t>futures</a:t>
            </a:r>
            <a:r>
              <a:rPr lang="cs-CZ" dirty="0" smtClean="0"/>
              <a:t>“ a burzy opční).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45511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Vypořádání obchodů CDCP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b="1" dirty="0" smtClean="0"/>
              <a:t>Vypořádání obchodů uzavřených na BCPP, a.s. (burzovních obchodů) zajišťuje CDCP.</a:t>
            </a:r>
          </a:p>
          <a:p>
            <a:pPr marL="0" indent="0" algn="just">
              <a:buNone/>
            </a:pPr>
            <a:r>
              <a:rPr lang="cs-CZ" b="1" dirty="0" smtClean="0"/>
              <a:t>Vypořádáním</a:t>
            </a:r>
            <a:r>
              <a:rPr lang="cs-CZ" dirty="0" smtClean="0"/>
              <a:t> se rozumí: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 smtClean="0"/>
              <a:t>Započtení vzájemných pohledávek z obchodů s investičními nástroji;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 smtClean="0"/>
              <a:t>Splnění vzájemných dluhů z obchodů s investičními nástroji převodem investičních nástrojů nebo peněžních prostředků.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30679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Vypořádací systém s neodvolatelným vypořádáním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cs-CZ" b="1" dirty="0" smtClean="0"/>
              <a:t>§82 Vypořádací systém</a:t>
            </a:r>
          </a:p>
          <a:p>
            <a:pPr algn="just"/>
            <a:r>
              <a:rPr lang="cs-CZ" dirty="0" smtClean="0"/>
              <a:t>3 účastníci</a:t>
            </a:r>
          </a:p>
          <a:p>
            <a:pPr algn="just"/>
            <a:r>
              <a:rPr lang="cs-CZ" dirty="0" smtClean="0"/>
              <a:t>Vypořádání podle pravidel</a:t>
            </a:r>
          </a:p>
          <a:p>
            <a:pPr algn="just"/>
            <a:r>
              <a:rPr lang="cs-CZ" dirty="0" smtClean="0"/>
              <a:t>Alespoň jeden účastník má sídlo v ČR</a:t>
            </a:r>
          </a:p>
          <a:p>
            <a:pPr marL="0" indent="0" algn="just">
              <a:buNone/>
            </a:pPr>
            <a:r>
              <a:rPr lang="cs-CZ" b="1" dirty="0" smtClean="0"/>
              <a:t>§83 Vymezení některých pojmů</a:t>
            </a:r>
          </a:p>
          <a:p>
            <a:pPr algn="just"/>
            <a:r>
              <a:rPr lang="cs-CZ" b="1" dirty="0" smtClean="0"/>
              <a:t>Vypořádání;</a:t>
            </a:r>
          </a:p>
          <a:p>
            <a:pPr algn="just"/>
            <a:r>
              <a:rPr lang="cs-CZ" b="1" dirty="0" smtClean="0"/>
              <a:t>Ústřední protistrana</a:t>
            </a:r>
            <a:r>
              <a:rPr lang="cs-CZ" dirty="0" smtClean="0"/>
              <a:t> je osoba, která při vypořádání vstupuje mezi účastníky vypořádacího systému;</a:t>
            </a:r>
          </a:p>
          <a:p>
            <a:pPr algn="just"/>
            <a:r>
              <a:rPr lang="cs-CZ" b="1" dirty="0" smtClean="0"/>
              <a:t>Clearingová instituce </a:t>
            </a:r>
            <a:r>
              <a:rPr lang="cs-CZ" dirty="0" smtClean="0"/>
              <a:t>je osoba, která provádí vypořádání započtením vzájemných pohledávek účastníků vypořádacího systému.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55503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Účastníci vypořádacího systému (§84)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dirty="0" smtClean="0"/>
              <a:t>Banka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/>
              <a:t>Spořitelní a úvěrní družstvo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/>
              <a:t>Obchodník s cennými papíry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/>
              <a:t>Zahraniční osoba, jejíž předmět činnosti odpovídá a) až c)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/>
              <a:t>Právnická osoba veřejného práva nebo osoba za jejíž veškeré dluhy ručí osoba veřejného práva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/>
              <a:t>ČNB nebo ECB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/>
              <a:t>Právnická osoba se zvláštním posláním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/>
              <a:t>Ústřední protistrana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/>
              <a:t>Zúčtovatel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/>
              <a:t>Clearingová instituce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64918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Provozování vypořádacího systému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§85, 86 Pravidla systému</a:t>
            </a:r>
          </a:p>
          <a:p>
            <a:pPr marL="0" indent="0">
              <a:buNone/>
            </a:pPr>
            <a:r>
              <a:rPr lang="cs-CZ" dirty="0" smtClean="0"/>
              <a:t>§87 Změna pravidel</a:t>
            </a:r>
          </a:p>
          <a:p>
            <a:pPr marL="0" indent="0">
              <a:buNone/>
            </a:pPr>
            <a:r>
              <a:rPr lang="cs-CZ" dirty="0" smtClean="0"/>
              <a:t>§88 Neodvolatelnost příkazu k vypořádání</a:t>
            </a:r>
          </a:p>
          <a:p>
            <a:pPr marL="0" indent="0">
              <a:buNone/>
            </a:pPr>
            <a:r>
              <a:rPr lang="cs-CZ" dirty="0" smtClean="0"/>
              <a:t>§89 </a:t>
            </a:r>
            <a:r>
              <a:rPr lang="cs-CZ" dirty="0"/>
              <a:t>P</a:t>
            </a:r>
            <a:r>
              <a:rPr lang="cs-CZ" dirty="0" smtClean="0"/>
              <a:t>ropojenost systémů (vypořádacího a platebního systému)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26621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Provozovatel vypořádacího systému s neodvolatelným vypořádáním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§90 Provozovatel vypořádacího systému</a:t>
            </a:r>
          </a:p>
          <a:p>
            <a:pPr marL="0" indent="0">
              <a:buNone/>
            </a:pPr>
            <a:r>
              <a:rPr lang="cs-CZ" dirty="0" smtClean="0"/>
              <a:t>§90a Povolení k provozování vypořádacího systému</a:t>
            </a:r>
          </a:p>
          <a:p>
            <a:pPr marL="0" indent="0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dirty="0" smtClean="0"/>
              <a:t>Dále jsou upraveny informační povinnosti provozovatele a účastníka vypořádacího systému.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6446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Obsah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Centrální depozitář cenných papírů – historie</a:t>
            </a:r>
          </a:p>
          <a:p>
            <a:r>
              <a:rPr lang="cs-CZ" dirty="0" smtClean="0"/>
              <a:t>Centrální evidence CP</a:t>
            </a:r>
          </a:p>
          <a:p>
            <a:r>
              <a:rPr lang="cs-CZ" dirty="0" smtClean="0"/>
              <a:t>Další činnosti CDCP</a:t>
            </a:r>
          </a:p>
          <a:p>
            <a:r>
              <a:rPr lang="cs-CZ" dirty="0" smtClean="0"/>
              <a:t>Evidence investičních nástrojů</a:t>
            </a:r>
          </a:p>
          <a:p>
            <a:r>
              <a:rPr lang="cs-CZ" dirty="0" smtClean="0"/>
              <a:t>Vymezení pojmu vypořádání</a:t>
            </a:r>
          </a:p>
          <a:p>
            <a:r>
              <a:rPr lang="cs-CZ" dirty="0" smtClean="0"/>
              <a:t>Vypořádací systém s neodvolatelným vypořádáním</a:t>
            </a:r>
          </a:p>
          <a:p>
            <a:r>
              <a:rPr lang="cs-CZ" dirty="0" smtClean="0"/>
              <a:t>Účastníci vypořádacího systému</a:t>
            </a:r>
          </a:p>
          <a:p>
            <a:r>
              <a:rPr lang="cs-CZ" dirty="0" smtClean="0"/>
              <a:t>Provozování </a:t>
            </a:r>
            <a:r>
              <a:rPr lang="cs-CZ" smtClean="0"/>
              <a:t>vypořádacího systému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634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Centrální depozitář cenných papírů</a:t>
            </a:r>
            <a:br>
              <a:rPr lang="cs-CZ" b="1" dirty="0" smtClean="0"/>
            </a:br>
            <a:r>
              <a:rPr lang="cs-CZ" b="1" dirty="0" smtClean="0"/>
              <a:t>- historie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cs-CZ" dirty="0" smtClean="0"/>
              <a:t>V roce 1993 byl založen Burzovní registr cenných papírů, který se v roce 1996 transformoval na UNIVYC, a.s.; </a:t>
            </a:r>
          </a:p>
          <a:p>
            <a:pPr marL="0" indent="0" algn="just">
              <a:buNone/>
            </a:pPr>
            <a:r>
              <a:rPr lang="cs-CZ" dirty="0" smtClean="0"/>
              <a:t>Činnost centrálního depozitáře cenných papírů (dále jen CDCP) byla zahájena dne 4. 7. 2010 převzetím evidence Střediska cenných papírů a to včetně listinné evidence. CDCP je dceřinou společností BCPP, a.s., je součástí skupiny PX a zároveň CDCP je součástí skupiny GEESEG.</a:t>
            </a:r>
          </a:p>
          <a:p>
            <a:pPr marL="0" indent="0" algn="just">
              <a:buNone/>
            </a:pPr>
            <a:r>
              <a:rPr lang="cs-CZ" dirty="0" smtClean="0"/>
              <a:t>CDCP je členem Evropské asociace centrálních depozitářů cenných papírů (ECSDA).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9325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Z</a:t>
            </a:r>
            <a:r>
              <a:rPr lang="cs-CZ" b="1" dirty="0" smtClean="0"/>
              <a:t>ákladní činnost CDCP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b="1" dirty="0" smtClean="0"/>
              <a:t>Základní činnost CDCP spočívá</a:t>
            </a:r>
            <a:r>
              <a:rPr lang="cs-CZ" dirty="0" smtClean="0"/>
              <a:t>:</a:t>
            </a:r>
          </a:p>
          <a:p>
            <a:pPr algn="just"/>
            <a:r>
              <a:rPr lang="cs-CZ" dirty="0" smtClean="0"/>
              <a:t>Vedení centrální evidence zaknihovaných cenných papírů;</a:t>
            </a:r>
          </a:p>
          <a:p>
            <a:pPr algn="just"/>
            <a:r>
              <a:rPr lang="cs-CZ" dirty="0" smtClean="0"/>
              <a:t>Vypořádání obchodů s investičními nástroji.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9966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Centrální evidence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dirty="0" smtClean="0"/>
              <a:t>V </a:t>
            </a:r>
            <a:r>
              <a:rPr lang="cs-CZ" b="1" dirty="0" smtClean="0"/>
              <a:t>centrální evidenci</a:t>
            </a:r>
            <a:r>
              <a:rPr lang="cs-CZ" dirty="0" smtClean="0"/>
              <a:t> jsou evidovány veškeré zaknihované CP vydané v ČR. Centrální evidence je evidencí dvoustupňovou a tvoří ji:</a:t>
            </a:r>
          </a:p>
          <a:p>
            <a:pPr algn="just"/>
            <a:r>
              <a:rPr lang="cs-CZ" dirty="0" smtClean="0"/>
              <a:t>Evidence vedená CDCP;</a:t>
            </a:r>
          </a:p>
          <a:p>
            <a:pPr algn="just"/>
            <a:r>
              <a:rPr lang="cs-CZ" dirty="0" smtClean="0"/>
              <a:t>Evidence navazující, kterou vedou účastníci CDCP, což jsou zejména obchodníci s cennými papíry.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4236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Majetkové účty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cs-CZ" dirty="0" smtClean="0"/>
              <a:t>Cenné papíry jsou evidovány </a:t>
            </a:r>
            <a:r>
              <a:rPr lang="cs-CZ" b="1" dirty="0" smtClean="0"/>
              <a:t>na dvou typech majetkových účtů</a:t>
            </a:r>
            <a:r>
              <a:rPr lang="cs-CZ" dirty="0" smtClean="0"/>
              <a:t>:</a:t>
            </a:r>
          </a:p>
          <a:p>
            <a:pPr algn="just"/>
            <a:r>
              <a:rPr lang="cs-CZ" dirty="0" smtClean="0"/>
              <a:t>Účet vlastníka;</a:t>
            </a:r>
          </a:p>
          <a:p>
            <a:pPr algn="just"/>
            <a:r>
              <a:rPr lang="cs-CZ" dirty="0" smtClean="0"/>
              <a:t>Účet zákazníků, jehož majitelem je účastník CDCP.</a:t>
            </a:r>
          </a:p>
          <a:p>
            <a:pPr marL="0" indent="0" algn="just">
              <a:buNone/>
            </a:pPr>
            <a:r>
              <a:rPr lang="cs-CZ" dirty="0" smtClean="0"/>
              <a:t>Zatímco v evidenci CDCP mohou být zřizovány oba typy účtů (vlastníků i zákazníků) </a:t>
            </a:r>
            <a:r>
              <a:rPr lang="cs-CZ" b="1" dirty="0" smtClean="0"/>
              <a:t>v navazující evidenci mohou být zřízeny jenom účty vlastníků</a:t>
            </a:r>
            <a:r>
              <a:rPr lang="cs-CZ" dirty="0" smtClean="0"/>
              <a:t>.</a:t>
            </a:r>
          </a:p>
          <a:p>
            <a:pPr marL="0" indent="0" algn="just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4040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Další činnosti CDCP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algn="just"/>
            <a:r>
              <a:rPr lang="cs-CZ" dirty="0" smtClean="0"/>
              <a:t>CDCP přiděluje také investičním nástrojům označení podle mezinárodního systému číslování (ISIN) a plní také úlohu lokálního operátora (LOU) a přiděluje právnickým osobám, tzv. </a:t>
            </a:r>
            <a:r>
              <a:rPr lang="cs-CZ" dirty="0" err="1" smtClean="0"/>
              <a:t>Legal</a:t>
            </a:r>
            <a:r>
              <a:rPr lang="cs-CZ" dirty="0" smtClean="0"/>
              <a:t> Entity </a:t>
            </a:r>
            <a:r>
              <a:rPr lang="cs-CZ" dirty="0" err="1" smtClean="0"/>
              <a:t>Identifer</a:t>
            </a:r>
            <a:r>
              <a:rPr lang="cs-CZ" dirty="0" smtClean="0"/>
              <a:t> (LEI), který unikátním způsobem identifikuje právnické osoby a to v globálním měřítku;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8703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Další činnosti CDCP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dirty="0" smtClean="0"/>
              <a:t>Emitentům kteří mají zájem o zaknihování CP v CDCP a kteří procházejí procesem přeměny CP na zaknihované zajišťuje CDCP přeměnu listinné akcie na zaknihovanou;</a:t>
            </a:r>
          </a:p>
          <a:p>
            <a:pPr algn="just"/>
            <a:r>
              <a:rPr lang="cs-CZ" dirty="0"/>
              <a:t>Ú</a:t>
            </a:r>
            <a:r>
              <a:rPr lang="cs-CZ" dirty="0" smtClean="0"/>
              <a:t>častníci, uživatelé z oblasti státní správy, emitenti, akcionáři, notáři a další mohou na základě registrace získat informace prostřednictvím zabezpečeného komunikačního systému ISB;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011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Další činnosti CDCP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Správa zahraničních cenných papírů registrovaných na účtech CDCP v </a:t>
            </a:r>
            <a:r>
              <a:rPr lang="cs-CZ" dirty="0" err="1" smtClean="0"/>
              <a:t>Clearstreamu</a:t>
            </a:r>
            <a:r>
              <a:rPr lang="cs-CZ" dirty="0" smtClean="0"/>
              <a:t>;</a:t>
            </a:r>
          </a:p>
          <a:p>
            <a:pPr algn="just"/>
            <a:r>
              <a:rPr lang="cs-CZ" dirty="0" smtClean="0"/>
              <a:t>Vyplácení výnosů z CP;</a:t>
            </a:r>
          </a:p>
          <a:p>
            <a:pPr algn="just"/>
            <a:r>
              <a:rPr lang="cs-CZ" dirty="0" smtClean="0"/>
              <a:t>Půjčování tuzemských a zahraničních CP.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245990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847</Words>
  <Application>Microsoft Office PowerPoint</Application>
  <PresentationFormat>Předvádění na obrazovce (4:3)</PresentationFormat>
  <Paragraphs>98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Motiv systému Office</vt:lpstr>
      <vt:lpstr>Centrální depozitář  cenných papírů</vt:lpstr>
      <vt:lpstr>Obsah</vt:lpstr>
      <vt:lpstr>Centrální depozitář cenných papírů - historie</vt:lpstr>
      <vt:lpstr>Základní činnost CDCP</vt:lpstr>
      <vt:lpstr>Centrální evidence</vt:lpstr>
      <vt:lpstr>Majetkové účty</vt:lpstr>
      <vt:lpstr>Další činnosti CDCP</vt:lpstr>
      <vt:lpstr>Další činnosti CDCP</vt:lpstr>
      <vt:lpstr>Další činnosti CDCP</vt:lpstr>
      <vt:lpstr>Evidence investičních nástrojů z pohledu zák. č. 256/2004 Sb. ZPKT</vt:lpstr>
      <vt:lpstr>Organizátor regulovaného trhu (burza)</vt:lpstr>
      <vt:lpstr>Druhy burz podle předmětného zaměření jejich činnosti</vt:lpstr>
      <vt:lpstr>Členění burz z hlediska prodlevy ve vypořádání obchodů</vt:lpstr>
      <vt:lpstr>Vypořádání obchodů CDCP</vt:lpstr>
      <vt:lpstr>Vypořádací systém s neodvolatelným vypořádáním</vt:lpstr>
      <vt:lpstr>Účastníci vypořádacího systému (§84)</vt:lpstr>
      <vt:lpstr>Provozování vypořádacího systému</vt:lpstr>
      <vt:lpstr>Provozovatel vypořádacího systému s neodvolatelným vypořádáním</vt:lpstr>
    </vt:vector>
  </TitlesOfParts>
  <Company>Univerzita Karlova v Praze, Právnická Fakulta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Centrální depozitář  cenných papírů</dc:title>
  <dc:creator>User</dc:creator>
  <cp:lastModifiedBy>Marie Svehlova</cp:lastModifiedBy>
  <cp:revision>13</cp:revision>
  <dcterms:created xsi:type="dcterms:W3CDTF">2018-03-25T08:11:42Z</dcterms:created>
  <dcterms:modified xsi:type="dcterms:W3CDTF">2018-04-25T11:38:27Z</dcterms:modified>
</cp:coreProperties>
</file>