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422" r:id="rId91"/>
    <p:sldId id="350" r:id="rId92"/>
    <p:sldId id="351" r:id="rId93"/>
    <p:sldId id="352" r:id="rId94"/>
    <p:sldId id="353" r:id="rId95"/>
    <p:sldId id="354" r:id="rId96"/>
    <p:sldId id="415" r:id="rId97"/>
    <p:sldId id="356" r:id="rId98"/>
    <p:sldId id="357" r:id="rId99"/>
    <p:sldId id="358" r:id="rId100"/>
    <p:sldId id="359" r:id="rId101"/>
    <p:sldId id="360" r:id="rId102"/>
    <p:sldId id="361" r:id="rId103"/>
    <p:sldId id="362" r:id="rId104"/>
    <p:sldId id="363" r:id="rId105"/>
    <p:sldId id="364" r:id="rId106"/>
    <p:sldId id="365" r:id="rId107"/>
    <p:sldId id="367" r:id="rId108"/>
    <p:sldId id="416" r:id="rId109"/>
    <p:sldId id="368" r:id="rId110"/>
    <p:sldId id="369" r:id="rId111"/>
    <p:sldId id="370" r:id="rId112"/>
    <p:sldId id="371" r:id="rId113"/>
    <p:sldId id="372" r:id="rId114"/>
    <p:sldId id="373" r:id="rId115"/>
    <p:sldId id="374" r:id="rId116"/>
    <p:sldId id="375" r:id="rId117"/>
    <p:sldId id="376" r:id="rId118"/>
    <p:sldId id="377" r:id="rId119"/>
    <p:sldId id="420" r:id="rId120"/>
    <p:sldId id="419" r:id="rId121"/>
    <p:sldId id="378" r:id="rId122"/>
    <p:sldId id="379" r:id="rId123"/>
    <p:sldId id="421" r:id="rId124"/>
    <p:sldId id="384" r:id="rId125"/>
    <p:sldId id="417" r:id="rId126"/>
    <p:sldId id="385" r:id="rId127"/>
    <p:sldId id="386" r:id="rId128"/>
    <p:sldId id="387" r:id="rId129"/>
    <p:sldId id="388" r:id="rId130"/>
    <p:sldId id="418" r:id="rId131"/>
    <p:sldId id="389" r:id="rId132"/>
    <p:sldId id="390" r:id="rId133"/>
    <p:sldId id="391" r:id="rId134"/>
    <p:sldId id="392" r:id="rId135"/>
    <p:sldId id="393" r:id="rId136"/>
    <p:sldId id="394" r:id="rId137"/>
    <p:sldId id="395" r:id="rId138"/>
    <p:sldId id="396" r:id="rId139"/>
    <p:sldId id="397" r:id="rId140"/>
    <p:sldId id="398" r:id="rId141"/>
    <p:sldId id="399" r:id="rId142"/>
    <p:sldId id="400" r:id="rId143"/>
    <p:sldId id="401" r:id="rId144"/>
    <p:sldId id="402" r:id="rId145"/>
    <p:sldId id="403" r:id="rId146"/>
    <p:sldId id="404" r:id="rId147"/>
    <p:sldId id="405" r:id="rId148"/>
    <p:sldId id="406" r:id="rId149"/>
    <p:sldId id="407" r:id="rId150"/>
    <p:sldId id="408" r:id="rId151"/>
    <p:sldId id="409" r:id="rId152"/>
    <p:sldId id="410" r:id="rId153"/>
    <p:sldId id="411" r:id="rId154"/>
    <p:sldId id="412" r:id="rId155"/>
    <p:sldId id="413" r:id="rId156"/>
    <p:sldId id="414" r:id="rId15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Se&#353;it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11018\Documents\Statistika\Souhrn%202014.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List1!$A$2:$A$4</c:f>
              <c:strCache>
                <c:ptCount val="3"/>
                <c:pt idx="0">
                  <c:v>první rok</c:v>
                </c:pt>
                <c:pt idx="1">
                  <c:v>duhý rok</c:v>
                </c:pt>
                <c:pt idx="2">
                  <c:v>třetí rok</c:v>
                </c:pt>
              </c:strCache>
            </c:strRef>
          </c:cat>
          <c:val>
            <c:numRef>
              <c:f>List1!$B$2:$B$4</c:f>
              <c:numCache>
                <c:formatCode>0%</c:formatCode>
                <c:ptCount val="3"/>
                <c:pt idx="0">
                  <c:v>0.25</c:v>
                </c:pt>
                <c:pt idx="1">
                  <c:v>0.15</c:v>
                </c:pt>
                <c:pt idx="2">
                  <c:v>0.05</c:v>
                </c:pt>
              </c:numCache>
            </c:numRef>
          </c:val>
        </c:ser>
        <c:dLbls>
          <c:showLegendKey val="0"/>
          <c:showVal val="0"/>
          <c:showCatName val="0"/>
          <c:showSerName val="0"/>
          <c:showPercent val="0"/>
          <c:showBubbleSize val="0"/>
        </c:dLbls>
        <c:gapWidth val="150"/>
        <c:axId val="66971520"/>
        <c:axId val="66973056"/>
      </c:barChart>
      <c:catAx>
        <c:axId val="66971520"/>
        <c:scaling>
          <c:orientation val="minMax"/>
        </c:scaling>
        <c:delete val="0"/>
        <c:axPos val="b"/>
        <c:majorTickMark val="out"/>
        <c:minorTickMark val="none"/>
        <c:tickLblPos val="nextTo"/>
        <c:crossAx val="66973056"/>
        <c:crosses val="autoZero"/>
        <c:auto val="1"/>
        <c:lblAlgn val="ctr"/>
        <c:lblOffset val="100"/>
        <c:noMultiLvlLbl val="0"/>
      </c:catAx>
      <c:valAx>
        <c:axId val="66973056"/>
        <c:scaling>
          <c:orientation val="minMax"/>
        </c:scaling>
        <c:delete val="0"/>
        <c:axPos val="l"/>
        <c:majorGridlines/>
        <c:numFmt formatCode="0%" sourceLinked="1"/>
        <c:majorTickMark val="out"/>
        <c:minorTickMark val="none"/>
        <c:tickLblPos val="nextTo"/>
        <c:crossAx val="6697152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451382813259454"/>
          <c:y val="2.8130253173606224E-2"/>
          <c:w val="0.4911311606882473"/>
          <c:h val="0.92995591525377053"/>
        </c:manualLayout>
      </c:layout>
      <c:barChart>
        <c:barDir val="bar"/>
        <c:grouping val="stacked"/>
        <c:varyColors val="0"/>
        <c:ser>
          <c:idx val="0"/>
          <c:order val="0"/>
          <c:tx>
            <c:strRef>
              <c:f>graf2!$B$4</c:f>
              <c:strCache>
                <c:ptCount val="1"/>
                <c:pt idx="0">
                  <c:v>-5 176 927 </c:v>
                </c:pt>
              </c:strCache>
            </c:strRef>
          </c:tx>
          <c:spPr>
            <a:solidFill>
              <a:srgbClr val="0071BC"/>
            </a:solidFill>
            <a:ln w="9525" cmpd="sng">
              <a:solidFill>
                <a:srgbClr val="000000"/>
              </a:solidFill>
              <a:prstDash val="solid"/>
            </a:ln>
          </c:spPr>
          <c:invertIfNegative val="0"/>
          <c:cat>
            <c:strRef>
              <c:f>graf2!$A$5:$A$105</c:f>
              <c:strCach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strCache>
            </c:strRef>
          </c:cat>
          <c:val>
            <c:numRef>
              <c:f>graf2!$B$5:$B$105</c:f>
              <c:numCache>
                <c:formatCode>#,##0_ ;\-#,##0\ </c:formatCode>
                <c:ptCount val="101"/>
                <c:pt idx="0">
                  <c:v>-56454</c:v>
                </c:pt>
                <c:pt idx="1">
                  <c:v>-55476</c:v>
                </c:pt>
                <c:pt idx="2">
                  <c:v>-56018</c:v>
                </c:pt>
                <c:pt idx="3">
                  <c:v>-56192</c:v>
                </c:pt>
                <c:pt idx="4">
                  <c:v>-61500</c:v>
                </c:pt>
                <c:pt idx="5">
                  <c:v>-61979</c:v>
                </c:pt>
                <c:pt idx="6">
                  <c:v>-63038</c:v>
                </c:pt>
                <c:pt idx="7">
                  <c:v>-60443</c:v>
                </c:pt>
                <c:pt idx="8">
                  <c:v>-56044</c:v>
                </c:pt>
                <c:pt idx="9">
                  <c:v>-52824</c:v>
                </c:pt>
                <c:pt idx="10">
                  <c:v>-50619</c:v>
                </c:pt>
                <c:pt idx="11">
                  <c:v>-48527</c:v>
                </c:pt>
                <c:pt idx="12">
                  <c:v>-48094</c:v>
                </c:pt>
                <c:pt idx="13">
                  <c:v>-47105</c:v>
                </c:pt>
                <c:pt idx="14">
                  <c:v>-47152</c:v>
                </c:pt>
                <c:pt idx="15">
                  <c:v>-45917</c:v>
                </c:pt>
                <c:pt idx="16">
                  <c:v>-46476</c:v>
                </c:pt>
                <c:pt idx="17">
                  <c:v>-46864</c:v>
                </c:pt>
                <c:pt idx="18">
                  <c:v>-47384</c:v>
                </c:pt>
                <c:pt idx="19">
                  <c:v>-50523</c:v>
                </c:pt>
                <c:pt idx="20">
                  <c:v>-55968</c:v>
                </c:pt>
                <c:pt idx="21">
                  <c:v>-62992</c:v>
                </c:pt>
                <c:pt idx="22">
                  <c:v>-63806</c:v>
                </c:pt>
                <c:pt idx="23">
                  <c:v>-67827</c:v>
                </c:pt>
                <c:pt idx="24">
                  <c:v>-68441</c:v>
                </c:pt>
                <c:pt idx="25">
                  <c:v>-68034</c:v>
                </c:pt>
                <c:pt idx="26">
                  <c:v>-70923</c:v>
                </c:pt>
                <c:pt idx="27">
                  <c:v>-71013</c:v>
                </c:pt>
                <c:pt idx="28">
                  <c:v>-72679</c:v>
                </c:pt>
                <c:pt idx="29">
                  <c:v>-74352</c:v>
                </c:pt>
                <c:pt idx="30">
                  <c:v>-74856</c:v>
                </c:pt>
                <c:pt idx="31">
                  <c:v>-75088</c:v>
                </c:pt>
                <c:pt idx="32">
                  <c:v>-76571</c:v>
                </c:pt>
                <c:pt idx="33">
                  <c:v>-77230</c:v>
                </c:pt>
                <c:pt idx="34">
                  <c:v>-82166</c:v>
                </c:pt>
                <c:pt idx="35">
                  <c:v>-90105</c:v>
                </c:pt>
                <c:pt idx="36">
                  <c:v>-92746</c:v>
                </c:pt>
                <c:pt idx="37">
                  <c:v>-93978</c:v>
                </c:pt>
                <c:pt idx="38">
                  <c:v>-96485</c:v>
                </c:pt>
                <c:pt idx="39">
                  <c:v>-97684</c:v>
                </c:pt>
                <c:pt idx="40">
                  <c:v>-98937</c:v>
                </c:pt>
                <c:pt idx="41">
                  <c:v>-93133</c:v>
                </c:pt>
                <c:pt idx="42">
                  <c:v>-84088</c:v>
                </c:pt>
                <c:pt idx="43">
                  <c:v>-79044</c:v>
                </c:pt>
                <c:pt idx="44">
                  <c:v>-75813</c:v>
                </c:pt>
                <c:pt idx="45">
                  <c:v>-73154</c:v>
                </c:pt>
                <c:pt idx="46">
                  <c:v>-69315</c:v>
                </c:pt>
                <c:pt idx="47">
                  <c:v>-69452</c:v>
                </c:pt>
                <c:pt idx="48">
                  <c:v>-69881</c:v>
                </c:pt>
                <c:pt idx="49">
                  <c:v>-72517</c:v>
                </c:pt>
                <c:pt idx="50">
                  <c:v>-75703</c:v>
                </c:pt>
                <c:pt idx="51">
                  <c:v>-72464</c:v>
                </c:pt>
                <c:pt idx="52">
                  <c:v>-65044</c:v>
                </c:pt>
                <c:pt idx="53">
                  <c:v>-63107</c:v>
                </c:pt>
                <c:pt idx="54">
                  <c:v>-61895</c:v>
                </c:pt>
                <c:pt idx="55">
                  <c:v>-60770</c:v>
                </c:pt>
                <c:pt idx="56">
                  <c:v>-64547</c:v>
                </c:pt>
                <c:pt idx="57">
                  <c:v>-69100</c:v>
                </c:pt>
                <c:pt idx="58">
                  <c:v>-70510</c:v>
                </c:pt>
                <c:pt idx="59">
                  <c:v>-70819</c:v>
                </c:pt>
                <c:pt idx="60">
                  <c:v>-70234</c:v>
                </c:pt>
                <c:pt idx="61">
                  <c:v>-70220</c:v>
                </c:pt>
                <c:pt idx="62">
                  <c:v>-70464</c:v>
                </c:pt>
                <c:pt idx="63">
                  <c:v>-69413</c:v>
                </c:pt>
                <c:pt idx="64">
                  <c:v>-67705</c:v>
                </c:pt>
                <c:pt idx="65">
                  <c:v>-64579</c:v>
                </c:pt>
                <c:pt idx="66">
                  <c:v>-65883</c:v>
                </c:pt>
                <c:pt idx="67">
                  <c:v>-66513</c:v>
                </c:pt>
                <c:pt idx="68">
                  <c:v>-62637</c:v>
                </c:pt>
                <c:pt idx="69">
                  <c:v>-48587</c:v>
                </c:pt>
                <c:pt idx="70">
                  <c:v>-49860</c:v>
                </c:pt>
                <c:pt idx="71">
                  <c:v>-47031</c:v>
                </c:pt>
                <c:pt idx="72">
                  <c:v>-40304</c:v>
                </c:pt>
                <c:pt idx="73">
                  <c:v>-37216</c:v>
                </c:pt>
                <c:pt idx="74">
                  <c:v>-35227</c:v>
                </c:pt>
                <c:pt idx="75">
                  <c:v>-29293</c:v>
                </c:pt>
                <c:pt idx="76">
                  <c:v>-26905</c:v>
                </c:pt>
                <c:pt idx="77">
                  <c:v>-23869</c:v>
                </c:pt>
                <c:pt idx="78">
                  <c:v>-22040</c:v>
                </c:pt>
                <c:pt idx="79">
                  <c:v>-20850</c:v>
                </c:pt>
                <c:pt idx="80">
                  <c:v>-19686</c:v>
                </c:pt>
                <c:pt idx="81">
                  <c:v>-18228</c:v>
                </c:pt>
                <c:pt idx="82">
                  <c:v>-17509</c:v>
                </c:pt>
                <c:pt idx="83">
                  <c:v>-15372</c:v>
                </c:pt>
                <c:pt idx="84">
                  <c:v>-13834</c:v>
                </c:pt>
                <c:pt idx="85">
                  <c:v>-11573</c:v>
                </c:pt>
                <c:pt idx="86">
                  <c:v>-9609</c:v>
                </c:pt>
                <c:pt idx="87">
                  <c:v>-7699</c:v>
                </c:pt>
                <c:pt idx="88">
                  <c:v>-6290</c:v>
                </c:pt>
                <c:pt idx="89">
                  <c:v>-5045</c:v>
                </c:pt>
                <c:pt idx="90">
                  <c:v>-3795</c:v>
                </c:pt>
                <c:pt idx="91">
                  <c:v>-3031</c:v>
                </c:pt>
                <c:pt idx="92">
                  <c:v>-2076</c:v>
                </c:pt>
                <c:pt idx="93">
                  <c:v>-1453</c:v>
                </c:pt>
                <c:pt idx="94">
                  <c:v>-867</c:v>
                </c:pt>
                <c:pt idx="95">
                  <c:v>-510</c:v>
                </c:pt>
                <c:pt idx="96">
                  <c:v>-196</c:v>
                </c:pt>
                <c:pt idx="97">
                  <c:v>-129</c:v>
                </c:pt>
                <c:pt idx="98">
                  <c:v>-96</c:v>
                </c:pt>
                <c:pt idx="99">
                  <c:v>-60</c:v>
                </c:pt>
                <c:pt idx="100">
                  <c:v>-173</c:v>
                </c:pt>
              </c:numCache>
            </c:numRef>
          </c:val>
        </c:ser>
        <c:ser>
          <c:idx val="1"/>
          <c:order val="1"/>
          <c:tx>
            <c:strRef>
              <c:f>graf2!$C$4</c:f>
              <c:strCache>
                <c:ptCount val="1"/>
                <c:pt idx="0">
                  <c:v>5 361 348 </c:v>
                </c:pt>
              </c:strCache>
            </c:strRef>
          </c:tx>
          <c:spPr>
            <a:solidFill>
              <a:srgbClr val="BD1B21"/>
            </a:solidFill>
            <a:ln w="9525">
              <a:solidFill>
                <a:srgbClr val="000000"/>
              </a:solidFill>
              <a:prstDash val="solid"/>
            </a:ln>
          </c:spPr>
          <c:invertIfNegative val="0"/>
          <c:cat>
            <c:strRef>
              <c:f>graf2!$A$5:$A$105</c:f>
              <c:strCach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strCache>
            </c:strRef>
          </c:cat>
          <c:val>
            <c:numRef>
              <c:f>graf2!$C$5:$C$105</c:f>
              <c:numCache>
                <c:formatCode>#,##0_ ;\-#,##0\ </c:formatCode>
                <c:ptCount val="101"/>
                <c:pt idx="0">
                  <c:v>53489</c:v>
                </c:pt>
                <c:pt idx="1">
                  <c:v>52797</c:v>
                </c:pt>
                <c:pt idx="2">
                  <c:v>53573</c:v>
                </c:pt>
                <c:pt idx="3">
                  <c:v>53328</c:v>
                </c:pt>
                <c:pt idx="4">
                  <c:v>58242</c:v>
                </c:pt>
                <c:pt idx="5">
                  <c:v>59536</c:v>
                </c:pt>
                <c:pt idx="6">
                  <c:v>60008</c:v>
                </c:pt>
                <c:pt idx="7">
                  <c:v>58030</c:v>
                </c:pt>
                <c:pt idx="8">
                  <c:v>52779</c:v>
                </c:pt>
                <c:pt idx="9">
                  <c:v>50223</c:v>
                </c:pt>
                <c:pt idx="10">
                  <c:v>47687</c:v>
                </c:pt>
                <c:pt idx="11">
                  <c:v>45927</c:v>
                </c:pt>
                <c:pt idx="12">
                  <c:v>45494</c:v>
                </c:pt>
                <c:pt idx="13">
                  <c:v>44594</c:v>
                </c:pt>
                <c:pt idx="14">
                  <c:v>43873</c:v>
                </c:pt>
                <c:pt idx="15">
                  <c:v>43689</c:v>
                </c:pt>
                <c:pt idx="16">
                  <c:v>44050</c:v>
                </c:pt>
                <c:pt idx="17">
                  <c:v>44656</c:v>
                </c:pt>
                <c:pt idx="18">
                  <c:v>45274</c:v>
                </c:pt>
                <c:pt idx="19">
                  <c:v>48250</c:v>
                </c:pt>
                <c:pt idx="20">
                  <c:v>53573</c:v>
                </c:pt>
                <c:pt idx="21">
                  <c:v>60275</c:v>
                </c:pt>
                <c:pt idx="22">
                  <c:v>60657</c:v>
                </c:pt>
                <c:pt idx="23">
                  <c:v>64448</c:v>
                </c:pt>
                <c:pt idx="24">
                  <c:v>66002</c:v>
                </c:pt>
                <c:pt idx="25">
                  <c:v>65666</c:v>
                </c:pt>
                <c:pt idx="26">
                  <c:v>68379</c:v>
                </c:pt>
                <c:pt idx="27">
                  <c:v>67273</c:v>
                </c:pt>
                <c:pt idx="28">
                  <c:v>68443</c:v>
                </c:pt>
                <c:pt idx="29">
                  <c:v>70177</c:v>
                </c:pt>
                <c:pt idx="30">
                  <c:v>70308</c:v>
                </c:pt>
                <c:pt idx="31">
                  <c:v>70670</c:v>
                </c:pt>
                <c:pt idx="32">
                  <c:v>72534</c:v>
                </c:pt>
                <c:pt idx="33">
                  <c:v>72931</c:v>
                </c:pt>
                <c:pt idx="34">
                  <c:v>76648</c:v>
                </c:pt>
                <c:pt idx="35">
                  <c:v>84885</c:v>
                </c:pt>
                <c:pt idx="36">
                  <c:v>87714</c:v>
                </c:pt>
                <c:pt idx="37">
                  <c:v>89134</c:v>
                </c:pt>
                <c:pt idx="38">
                  <c:v>91264</c:v>
                </c:pt>
                <c:pt idx="39">
                  <c:v>93235</c:v>
                </c:pt>
                <c:pt idx="40">
                  <c:v>93763</c:v>
                </c:pt>
                <c:pt idx="41">
                  <c:v>87342</c:v>
                </c:pt>
                <c:pt idx="42">
                  <c:v>79453</c:v>
                </c:pt>
                <c:pt idx="43">
                  <c:v>75005</c:v>
                </c:pt>
                <c:pt idx="44">
                  <c:v>72151</c:v>
                </c:pt>
                <c:pt idx="45">
                  <c:v>69098</c:v>
                </c:pt>
                <c:pt idx="46">
                  <c:v>66058</c:v>
                </c:pt>
                <c:pt idx="47">
                  <c:v>66081</c:v>
                </c:pt>
                <c:pt idx="48">
                  <c:v>67094</c:v>
                </c:pt>
                <c:pt idx="49">
                  <c:v>69640</c:v>
                </c:pt>
                <c:pt idx="50">
                  <c:v>72721</c:v>
                </c:pt>
                <c:pt idx="51">
                  <c:v>70587</c:v>
                </c:pt>
                <c:pt idx="52">
                  <c:v>63579</c:v>
                </c:pt>
                <c:pt idx="53">
                  <c:v>62200</c:v>
                </c:pt>
                <c:pt idx="54">
                  <c:v>60793</c:v>
                </c:pt>
                <c:pt idx="55">
                  <c:v>60237</c:v>
                </c:pt>
                <c:pt idx="56">
                  <c:v>65814</c:v>
                </c:pt>
                <c:pt idx="57">
                  <c:v>70641</c:v>
                </c:pt>
                <c:pt idx="58">
                  <c:v>73412</c:v>
                </c:pt>
                <c:pt idx="59">
                  <c:v>74264</c:v>
                </c:pt>
                <c:pt idx="60">
                  <c:v>74766</c:v>
                </c:pt>
                <c:pt idx="61">
                  <c:v>75056</c:v>
                </c:pt>
                <c:pt idx="62">
                  <c:v>76643</c:v>
                </c:pt>
                <c:pt idx="63">
                  <c:v>77392</c:v>
                </c:pt>
                <c:pt idx="64">
                  <c:v>75462</c:v>
                </c:pt>
                <c:pt idx="65">
                  <c:v>73543</c:v>
                </c:pt>
                <c:pt idx="66">
                  <c:v>75266</c:v>
                </c:pt>
                <c:pt idx="67">
                  <c:v>78140</c:v>
                </c:pt>
                <c:pt idx="68">
                  <c:v>75199</c:v>
                </c:pt>
                <c:pt idx="69">
                  <c:v>60704</c:v>
                </c:pt>
                <c:pt idx="70">
                  <c:v>62566</c:v>
                </c:pt>
                <c:pt idx="71">
                  <c:v>60117</c:v>
                </c:pt>
                <c:pt idx="72">
                  <c:v>52516</c:v>
                </c:pt>
                <c:pt idx="73">
                  <c:v>49515</c:v>
                </c:pt>
                <c:pt idx="74">
                  <c:v>47691</c:v>
                </c:pt>
                <c:pt idx="75">
                  <c:v>41827</c:v>
                </c:pt>
                <c:pt idx="76">
                  <c:v>39282</c:v>
                </c:pt>
                <c:pt idx="77">
                  <c:v>36122</c:v>
                </c:pt>
                <c:pt idx="78">
                  <c:v>34819</c:v>
                </c:pt>
                <c:pt idx="79">
                  <c:v>33607</c:v>
                </c:pt>
                <c:pt idx="80">
                  <c:v>32883</c:v>
                </c:pt>
                <c:pt idx="81">
                  <c:v>31452</c:v>
                </c:pt>
                <c:pt idx="82">
                  <c:v>31231</c:v>
                </c:pt>
                <c:pt idx="83">
                  <c:v>29141</c:v>
                </c:pt>
                <c:pt idx="84">
                  <c:v>27263</c:v>
                </c:pt>
                <c:pt idx="85">
                  <c:v>23437</c:v>
                </c:pt>
                <c:pt idx="86">
                  <c:v>21045</c:v>
                </c:pt>
                <c:pt idx="87">
                  <c:v>17898</c:v>
                </c:pt>
                <c:pt idx="88">
                  <c:v>15638</c:v>
                </c:pt>
                <c:pt idx="89">
                  <c:v>13025</c:v>
                </c:pt>
                <c:pt idx="90">
                  <c:v>10842</c:v>
                </c:pt>
                <c:pt idx="91">
                  <c:v>8772</c:v>
                </c:pt>
                <c:pt idx="92">
                  <c:v>6621</c:v>
                </c:pt>
                <c:pt idx="93">
                  <c:v>4855</c:v>
                </c:pt>
                <c:pt idx="94">
                  <c:v>3062</c:v>
                </c:pt>
                <c:pt idx="95">
                  <c:v>1764</c:v>
                </c:pt>
                <c:pt idx="96">
                  <c:v>708</c:v>
                </c:pt>
                <c:pt idx="97">
                  <c:v>555</c:v>
                </c:pt>
                <c:pt idx="98">
                  <c:v>356</c:v>
                </c:pt>
                <c:pt idx="99">
                  <c:v>294</c:v>
                </c:pt>
                <c:pt idx="100">
                  <c:v>625</c:v>
                </c:pt>
              </c:numCache>
            </c:numRef>
          </c:val>
        </c:ser>
        <c:ser>
          <c:idx val="2"/>
          <c:order val="2"/>
          <c:invertIfNegative val="0"/>
          <c:cat>
            <c:strRef>
              <c:f>'a2'!$N$4</c:f>
              <c:strCache>
                <c:ptCount val="1"/>
                <c:pt idx="0">
                  <c:v>VĚKOVÉ SLOŽENÍ OBYVATELSTVA
k 31. 12. 2014</c:v>
                </c:pt>
              </c:strCache>
            </c:strRef>
          </c:cat>
          <c:val>
            <c:numRef>
              <c:f>'a2'!$O$4</c:f>
              <c:numCache>
                <c:formatCode>@</c:formatCode>
                <c:ptCount val="1"/>
              </c:numCache>
            </c:numRef>
          </c:val>
        </c:ser>
        <c:ser>
          <c:idx val="3"/>
          <c:order val="3"/>
          <c:invertIfNegative val="0"/>
          <c:cat>
            <c:strRef>
              <c:f>'a2'!$N$4</c:f>
              <c:strCache>
                <c:ptCount val="1"/>
                <c:pt idx="0">
                  <c:v>VĚKOVÉ SLOŽENÍ OBYVATELSTVA
k 31. 12. 2014</c:v>
                </c:pt>
              </c:strCache>
            </c:strRef>
          </c:cat>
          <c:val>
            <c:numRef>
              <c:f>'a2'!$P$4</c:f>
              <c:numCache>
                <c:formatCode>@</c:formatCode>
                <c:ptCount val="1"/>
              </c:numCache>
            </c:numRef>
          </c:val>
        </c:ser>
        <c:ser>
          <c:idx val="4"/>
          <c:order val="4"/>
          <c:invertIfNegative val="0"/>
          <c:cat>
            <c:strRef>
              <c:f>'a2'!$N$4</c:f>
              <c:strCache>
                <c:ptCount val="1"/>
                <c:pt idx="0">
                  <c:v>VĚKOVÉ SLOŽENÍ OBYVATELSTVA
k 31. 12. 2014</c:v>
                </c:pt>
              </c:strCache>
            </c:strRef>
          </c:cat>
          <c:val>
            <c:numRef>
              <c:f>'a2'!$Q$4</c:f>
              <c:numCache>
                <c:formatCode>@</c:formatCode>
                <c:ptCount val="1"/>
              </c:numCache>
            </c:numRef>
          </c:val>
        </c:ser>
        <c:ser>
          <c:idx val="5"/>
          <c:order val="5"/>
          <c:invertIfNegative val="0"/>
          <c:cat>
            <c:strRef>
              <c:f>'a2'!$N$4</c:f>
              <c:strCache>
                <c:ptCount val="1"/>
                <c:pt idx="0">
                  <c:v>VĚKOVÉ SLOŽENÍ OBYVATELSTVA
k 31. 12. 2014</c:v>
                </c:pt>
              </c:strCache>
            </c:strRef>
          </c:cat>
          <c:val>
            <c:numRef>
              <c:f>'a2'!$R$4</c:f>
              <c:numCache>
                <c:formatCode>@</c:formatCode>
                <c:ptCount val="1"/>
              </c:numCache>
            </c:numRef>
          </c:val>
        </c:ser>
        <c:ser>
          <c:idx val="6"/>
          <c:order val="6"/>
          <c:invertIfNegative val="0"/>
          <c:cat>
            <c:strRef>
              <c:f>'a2'!$N$4</c:f>
              <c:strCache>
                <c:ptCount val="1"/>
                <c:pt idx="0">
                  <c:v>VĚKOVÉ SLOŽENÍ OBYVATELSTVA
k 31. 12. 2014</c:v>
                </c:pt>
              </c:strCache>
            </c:strRef>
          </c:cat>
          <c:val>
            <c:numRef>
              <c:f>'a2'!$O$4</c:f>
              <c:numCache>
                <c:formatCode>@</c:formatCode>
                <c:ptCount val="1"/>
              </c:numCache>
            </c:numRef>
          </c:val>
        </c:ser>
        <c:ser>
          <c:idx val="7"/>
          <c:order val="7"/>
          <c:invertIfNegative val="0"/>
          <c:cat>
            <c:strRef>
              <c:f>'a2'!$N$4</c:f>
              <c:strCache>
                <c:ptCount val="1"/>
                <c:pt idx="0">
                  <c:v>VĚKOVÉ SLOŽENÍ OBYVATELSTVA
k 31. 12. 2014</c:v>
                </c:pt>
              </c:strCache>
            </c:strRef>
          </c:cat>
          <c:val>
            <c:numRef>
              <c:f>'a2'!$P$4</c:f>
              <c:numCache>
                <c:formatCode>@</c:formatCode>
                <c:ptCount val="1"/>
              </c:numCache>
            </c:numRef>
          </c:val>
        </c:ser>
        <c:ser>
          <c:idx val="8"/>
          <c:order val="8"/>
          <c:invertIfNegative val="0"/>
          <c:cat>
            <c:strRef>
              <c:f>'a2'!$N$4</c:f>
              <c:strCache>
                <c:ptCount val="1"/>
                <c:pt idx="0">
                  <c:v>VĚKOVÉ SLOŽENÍ OBYVATELSTVA
k 31. 12. 2014</c:v>
                </c:pt>
              </c:strCache>
            </c:strRef>
          </c:cat>
          <c:val>
            <c:numRef>
              <c:f>'a2'!$Q$4</c:f>
              <c:numCache>
                <c:formatCode>@</c:formatCode>
                <c:ptCount val="1"/>
              </c:numCache>
            </c:numRef>
          </c:val>
        </c:ser>
        <c:ser>
          <c:idx val="9"/>
          <c:order val="9"/>
          <c:invertIfNegative val="0"/>
          <c:cat>
            <c:strRef>
              <c:f>'a2'!$N$4</c:f>
              <c:strCache>
                <c:ptCount val="1"/>
                <c:pt idx="0">
                  <c:v>VĚKOVÉ SLOŽENÍ OBYVATELSTVA
k 31. 12. 2014</c:v>
                </c:pt>
              </c:strCache>
            </c:strRef>
          </c:cat>
          <c:val>
            <c:numRef>
              <c:f>'a2'!$R$4</c:f>
              <c:numCache>
                <c:formatCode>@</c:formatCode>
                <c:ptCount val="1"/>
              </c:numCache>
            </c:numRef>
          </c:val>
        </c:ser>
        <c:ser>
          <c:idx val="10"/>
          <c:order val="10"/>
          <c:invertIfNegative val="0"/>
          <c:cat>
            <c:strRef>
              <c:f>'a2'!$N$4</c:f>
              <c:strCache>
                <c:ptCount val="1"/>
                <c:pt idx="0">
                  <c:v>VĚKOVÉ SLOŽENÍ OBYVATELSTVA
k 31. 12. 2014</c:v>
                </c:pt>
              </c:strCache>
            </c:strRef>
          </c:cat>
          <c:val>
            <c:numRef>
              <c:f>'a2'!$O$4</c:f>
              <c:numCache>
                <c:formatCode>@</c:formatCode>
                <c:ptCount val="1"/>
              </c:numCache>
            </c:numRef>
          </c:val>
        </c:ser>
        <c:ser>
          <c:idx val="11"/>
          <c:order val="11"/>
          <c:invertIfNegative val="0"/>
          <c:cat>
            <c:strRef>
              <c:f>'a2'!$N$4</c:f>
              <c:strCache>
                <c:ptCount val="1"/>
                <c:pt idx="0">
                  <c:v>VĚKOVÉ SLOŽENÍ OBYVATELSTVA
k 31. 12. 2014</c:v>
                </c:pt>
              </c:strCache>
            </c:strRef>
          </c:cat>
          <c:val>
            <c:numRef>
              <c:f>'a2'!$P$4</c:f>
              <c:numCache>
                <c:formatCode>@</c:formatCode>
                <c:ptCount val="1"/>
              </c:numCache>
            </c:numRef>
          </c:val>
        </c:ser>
        <c:ser>
          <c:idx val="12"/>
          <c:order val="12"/>
          <c:invertIfNegative val="0"/>
          <c:cat>
            <c:strRef>
              <c:f>'a2'!$N$4</c:f>
              <c:strCache>
                <c:ptCount val="1"/>
                <c:pt idx="0">
                  <c:v>VĚKOVÉ SLOŽENÍ OBYVATELSTVA
k 31. 12. 2014</c:v>
                </c:pt>
              </c:strCache>
            </c:strRef>
          </c:cat>
          <c:val>
            <c:numRef>
              <c:f>'a2'!$Q$4</c:f>
              <c:numCache>
                <c:formatCode>@</c:formatCode>
                <c:ptCount val="1"/>
              </c:numCache>
            </c:numRef>
          </c:val>
        </c:ser>
        <c:ser>
          <c:idx val="13"/>
          <c:order val="13"/>
          <c:invertIfNegative val="0"/>
          <c:cat>
            <c:strRef>
              <c:f>'a2'!$N$4</c:f>
              <c:strCache>
                <c:ptCount val="1"/>
                <c:pt idx="0">
                  <c:v>VĚKOVÉ SLOŽENÍ OBYVATELSTVA
k 31. 12. 2014</c:v>
                </c:pt>
              </c:strCache>
            </c:strRef>
          </c:cat>
          <c:val>
            <c:numRef>
              <c:f>'a2'!$R$4</c:f>
              <c:numCache>
                <c:formatCode>@</c:formatCode>
                <c:ptCount val="1"/>
              </c:numCache>
            </c:numRef>
          </c:val>
        </c:ser>
        <c:dLbls>
          <c:showLegendKey val="0"/>
          <c:showVal val="0"/>
          <c:showCatName val="0"/>
          <c:showSerName val="0"/>
          <c:showPercent val="0"/>
          <c:showBubbleSize val="0"/>
        </c:dLbls>
        <c:gapWidth val="0"/>
        <c:overlap val="100"/>
        <c:axId val="67135360"/>
        <c:axId val="67145728"/>
      </c:barChart>
      <c:catAx>
        <c:axId val="67135360"/>
        <c:scaling>
          <c:orientation val="minMax"/>
        </c:scaling>
        <c:delete val="0"/>
        <c:axPos val="l"/>
        <c:title>
          <c:tx>
            <c:rich>
              <a:bodyPr/>
              <a:lstStyle/>
              <a:p>
                <a:pPr>
                  <a:defRPr sz="700" b="0" i="0" u="none" strike="noStrike" baseline="0">
                    <a:solidFill>
                      <a:srgbClr val="000000"/>
                    </a:solidFill>
                    <a:latin typeface="Arial"/>
                    <a:ea typeface="Arial"/>
                    <a:cs typeface="Arial"/>
                  </a:defRPr>
                </a:pPr>
                <a:r>
                  <a:rPr lang="cs-CZ"/>
                  <a:t>věk</a:t>
                </a:r>
              </a:p>
            </c:rich>
          </c:tx>
          <c:layout>
            <c:manualLayout>
              <c:xMode val="edge"/>
              <c:yMode val="edge"/>
              <c:x val="3.4250307319180109E-3"/>
              <c:y val="0.4"/>
            </c:manualLayout>
          </c:layout>
          <c:overlay val="0"/>
          <c:spPr>
            <a:noFill/>
            <a:ln w="25400">
              <a:noFill/>
            </a:ln>
          </c:spPr>
        </c:title>
        <c:numFmt formatCode="General" sourceLinked="1"/>
        <c:majorTickMark val="none"/>
        <c:minorTickMark val="none"/>
        <c:tickLblPos val="low"/>
        <c:spPr>
          <a:ln w="3175">
            <a:solidFill>
              <a:srgbClr val="000000"/>
            </a:solidFill>
            <a:prstDash val="solid"/>
          </a:ln>
        </c:spPr>
        <c:txPr>
          <a:bodyPr rot="0" vert="horz"/>
          <a:lstStyle/>
          <a:p>
            <a:pPr>
              <a:defRPr sz="700" b="0" i="0" u="none" strike="noStrike" baseline="0">
                <a:solidFill>
                  <a:srgbClr val="000000"/>
                </a:solidFill>
                <a:latin typeface="Arial"/>
                <a:ea typeface="Arial"/>
                <a:cs typeface="Arial"/>
              </a:defRPr>
            </a:pPr>
            <a:endParaRPr lang="cs-CZ"/>
          </a:p>
        </c:txPr>
        <c:crossAx val="67145728"/>
        <c:crosses val="autoZero"/>
        <c:auto val="1"/>
        <c:lblAlgn val="ctr"/>
        <c:lblOffset val="100"/>
        <c:tickLblSkip val="10"/>
        <c:tickMarkSkip val="1"/>
        <c:noMultiLvlLbl val="0"/>
      </c:catAx>
      <c:valAx>
        <c:axId val="67145728"/>
        <c:scaling>
          <c:orientation val="minMax"/>
          <c:max val="100000"/>
          <c:min val="-100000"/>
        </c:scaling>
        <c:delete val="0"/>
        <c:axPos val="b"/>
        <c:majorGridlines/>
        <c:title>
          <c:tx>
            <c:rich>
              <a:bodyPr/>
              <a:lstStyle/>
              <a:p>
                <a:pPr>
                  <a:defRPr sz="700" b="0" i="0" u="none" strike="noStrike" baseline="0">
                    <a:solidFill>
                      <a:srgbClr val="000000"/>
                    </a:solidFill>
                    <a:latin typeface="Arial"/>
                    <a:ea typeface="Arial"/>
                    <a:cs typeface="Arial"/>
                  </a:defRPr>
                </a:pPr>
                <a:r>
                  <a:rPr lang="cs-CZ"/>
                  <a:t>tis. osob</a:t>
                </a:r>
              </a:p>
            </c:rich>
          </c:tx>
          <c:layout>
            <c:manualLayout>
              <c:xMode val="edge"/>
              <c:yMode val="edge"/>
              <c:x val="0.47042127645436732"/>
              <c:y val="0.94190325972660349"/>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700" b="0" i="0" u="none" strike="noStrike" baseline="0">
                <a:solidFill>
                  <a:srgbClr val="000000"/>
                </a:solidFill>
                <a:latin typeface="Arial"/>
                <a:ea typeface="Arial"/>
                <a:cs typeface="Arial"/>
              </a:defRPr>
            </a:pPr>
            <a:endParaRPr lang="cs-CZ"/>
          </a:p>
        </c:txPr>
        <c:crossAx val="67135360"/>
        <c:crosses val="autoZero"/>
        <c:crossBetween val="between"/>
        <c:majorUnit val="20000"/>
        <c:dispUnits>
          <c:builtInUnit val="thousands"/>
        </c:dispUnits>
      </c:valAx>
      <c:spPr>
        <a:solidFill>
          <a:schemeClr val="bg1"/>
        </a:solidFill>
        <a:ln w="3175">
          <a:solidFill>
            <a:sysClr val="windowText" lastClr="000000"/>
          </a:solidFill>
          <a:prstDash val="solid"/>
        </a:ln>
      </c:spPr>
    </c:plotArea>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cs-CZ"/>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0.15176</cdr:x>
      <cdr:y>0.06616</cdr:y>
    </cdr:from>
    <cdr:to>
      <cdr:x>0.30854</cdr:x>
      <cdr:y>0.13667</cdr:y>
    </cdr:to>
    <cdr:sp macro="" textlink="">
      <cdr:nvSpPr>
        <cdr:cNvPr id="41985" name="Rectangle 1025"/>
        <cdr:cNvSpPr>
          <a:spLocks xmlns:a="http://schemas.openxmlformats.org/drawingml/2006/main" noChangeArrowheads="1"/>
        </cdr:cNvSpPr>
      </cdr:nvSpPr>
      <cdr:spPr bwMode="auto">
        <a:xfrm xmlns:a="http://schemas.openxmlformats.org/drawingml/2006/main">
          <a:off x="440953" y="168277"/>
          <a:ext cx="468010" cy="180000"/>
        </a:xfrm>
        <a:prstGeom xmlns:a="http://schemas.openxmlformats.org/drawingml/2006/main" prst="rect">
          <a:avLst/>
        </a:prstGeom>
        <a:solidFill xmlns:a="http://schemas.openxmlformats.org/drawingml/2006/main">
          <a:srgbClr val="FFFFFF"/>
        </a:solidFill>
        <a:ln xmlns:a="http://schemas.openxmlformats.org/drawingml/2006/main" w="6350">
          <a:solidFill>
            <a:srgbClr val="000000"/>
          </a:solidFill>
          <a:miter lim="800000"/>
          <a:headEnd/>
          <a:tailEnd/>
        </a:l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cs-CZ" sz="700" b="0" i="0" strike="noStrike">
              <a:solidFill>
                <a:srgbClr val="000000"/>
              </a:solidFill>
              <a:latin typeface="Arial" pitchFamily="34" charset="0"/>
              <a:cs typeface="Arial" pitchFamily="34" charset="0"/>
            </a:rPr>
            <a:t>MUŽI</a:t>
          </a:r>
        </a:p>
      </cdr:txBody>
    </cdr:sp>
  </cdr:relSizeAnchor>
  <cdr:relSizeAnchor xmlns:cdr="http://schemas.openxmlformats.org/drawingml/2006/chartDrawing">
    <cdr:from>
      <cdr:x>0.72731</cdr:x>
      <cdr:y>0.06868</cdr:y>
    </cdr:from>
    <cdr:to>
      <cdr:x>0.88433</cdr:x>
      <cdr:y>0.13943</cdr:y>
    </cdr:to>
    <cdr:sp macro="" textlink="">
      <cdr:nvSpPr>
        <cdr:cNvPr id="41986" name="Rectangle 1026"/>
        <cdr:cNvSpPr>
          <a:spLocks xmlns:a="http://schemas.openxmlformats.org/drawingml/2006/main" noChangeArrowheads="1"/>
        </cdr:cNvSpPr>
      </cdr:nvSpPr>
      <cdr:spPr bwMode="auto">
        <a:xfrm xmlns:a="http://schemas.openxmlformats.org/drawingml/2006/main">
          <a:off x="2156625" y="174707"/>
          <a:ext cx="468010" cy="180000"/>
        </a:xfrm>
        <a:prstGeom xmlns:a="http://schemas.openxmlformats.org/drawingml/2006/main" prst="rect">
          <a:avLst/>
        </a:prstGeom>
        <a:solidFill xmlns:a="http://schemas.openxmlformats.org/drawingml/2006/main">
          <a:srgbClr val="FFFFFF"/>
        </a:solidFill>
        <a:ln xmlns:a="http://schemas.openxmlformats.org/drawingml/2006/main" w="6350">
          <a:solidFill>
            <a:srgbClr val="000000"/>
          </a:solidFill>
          <a:miter lim="800000"/>
          <a:headEnd/>
          <a:tailEnd/>
        </a:l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cs-CZ" sz="700" b="0" i="0" strike="noStrike">
              <a:solidFill>
                <a:srgbClr val="000000"/>
              </a:solidFill>
              <a:latin typeface="Arial" pitchFamily="34" charset="0"/>
              <a:cs typeface="Arial" pitchFamily="34" charset="0"/>
            </a:rPr>
            <a:t>ŽENY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2DCA968-3669-45A7-8A08-E688FCA03130}" type="datetimeFigureOut">
              <a:rPr lang="cs-CZ" smtClean="0"/>
              <a:t>12.3.2018</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CD1CC1-F77E-4BB2-852A-B37EC70CF9E6}" type="slidenum">
              <a:rPr lang="cs-CZ" smtClean="0"/>
              <a:t>‹#›</a:t>
            </a:fld>
            <a:endParaRPr lang="cs-CZ"/>
          </a:p>
        </p:txBody>
      </p:sp>
    </p:spTree>
    <p:extLst>
      <p:ext uri="{BB962C8B-B14F-4D97-AF65-F5344CB8AC3E}">
        <p14:creationId xmlns:p14="http://schemas.microsoft.com/office/powerpoint/2010/main" val="761991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EC100FE-72FD-4FC5-8E16-03F68772F8E1}" type="slidenum">
              <a:rPr lang="cs-CZ" altLang="cs-CZ" smtClean="0"/>
              <a:pPr algn="r" eaLnBrk="1" hangingPunct="1">
                <a:spcBef>
                  <a:spcPct val="0"/>
                </a:spcBef>
              </a:pPr>
              <a:t>1</a:t>
            </a:fld>
            <a:endParaRPr lang="cs-CZ" altLang="cs-CZ"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3601911-1129-47E8-95F2-0E9C1590DCEF}" type="slidenum">
              <a:rPr lang="cs-CZ" altLang="cs-CZ" smtClean="0"/>
              <a:pPr algn="r" eaLnBrk="1" hangingPunct="1">
                <a:spcBef>
                  <a:spcPct val="0"/>
                </a:spcBef>
              </a:pPr>
              <a:t>32</a:t>
            </a:fld>
            <a:endParaRPr lang="cs-CZ" altLang="cs-CZ"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xfrm>
            <a:off x="679451" y="4715951"/>
            <a:ext cx="5438775" cy="4466987"/>
          </a:xfrm>
          <a:noFill/>
        </p:spPr>
        <p:txBody>
          <a:bodyPr/>
          <a:lstStyle/>
          <a:p>
            <a:pPr eaLnBrk="1" hangingPunct="1"/>
            <a:endParaRPr lang="cs-CZ" altLang="cs-CZ"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3562641-8EDA-4293-A2F4-B6F9036292FD}" type="slidenum">
              <a:rPr lang="cs-CZ" altLang="cs-CZ" smtClean="0"/>
              <a:pPr algn="r" eaLnBrk="1" hangingPunct="1">
                <a:spcBef>
                  <a:spcPct val="0"/>
                </a:spcBef>
              </a:pPr>
              <a:t>33</a:t>
            </a:fld>
            <a:endParaRPr lang="cs-CZ" altLang="cs-CZ"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Zástupný symbol pro obrázek snímku 1"/>
          <p:cNvSpPr>
            <a:spLocks noGrp="1" noRot="1" noChangeAspect="1" noTextEdit="1"/>
          </p:cNvSpPr>
          <p:nvPr>
            <p:ph type="sldImg"/>
          </p:nvPr>
        </p:nvSpPr>
        <p:spPr>
          <a:ln/>
        </p:spPr>
      </p:sp>
      <p:sp>
        <p:nvSpPr>
          <p:cNvPr id="169987" name="Zástupný symbol pro poznámky 2"/>
          <p:cNvSpPr>
            <a:spLocks noGrp="1"/>
          </p:cNvSpPr>
          <p:nvPr>
            <p:ph type="body" idx="1"/>
          </p:nvPr>
        </p:nvSpPr>
        <p:spPr>
          <a:noFill/>
        </p:spPr>
        <p:txBody>
          <a:bodyPr/>
          <a:lstStyle/>
          <a:p>
            <a:endParaRPr lang="cs-CZ" altLang="cs-CZ" smtClean="0"/>
          </a:p>
        </p:txBody>
      </p:sp>
      <p:sp>
        <p:nvSpPr>
          <p:cNvPr id="169988" name="Zástupný symbol pro číslo snímku 3"/>
          <p:cNvSpPr>
            <a:spLocks noGrp="1"/>
          </p:cNvSpPr>
          <p:nvPr>
            <p:ph type="sldNum" sz="quarter" idx="5"/>
          </p:nvPr>
        </p:nvSpPr>
        <p:spPr>
          <a:noFill/>
        </p:spPr>
        <p:txBody>
          <a:bodyPr/>
          <a:lstStyle>
            <a:lvl1pPr eaLnBrk="0" hangingPunct="0">
              <a:defRPr sz="2400">
                <a:solidFill>
                  <a:schemeClr val="tx1"/>
                </a:solidFill>
                <a:latin typeface="Bookman Old Style" pitchFamily="18" charset="0"/>
              </a:defRPr>
            </a:lvl1pPr>
            <a:lvl2pPr marL="742950" indent="-285750" eaLnBrk="0" hangingPunct="0">
              <a:defRPr sz="2400">
                <a:solidFill>
                  <a:schemeClr val="tx1"/>
                </a:solidFill>
                <a:latin typeface="Bookman Old Style" pitchFamily="18" charset="0"/>
              </a:defRPr>
            </a:lvl2pPr>
            <a:lvl3pPr marL="1143000" indent="-228600" eaLnBrk="0" hangingPunct="0">
              <a:defRPr sz="2400">
                <a:solidFill>
                  <a:schemeClr val="tx1"/>
                </a:solidFill>
                <a:latin typeface="Bookman Old Style" pitchFamily="18" charset="0"/>
              </a:defRPr>
            </a:lvl3pPr>
            <a:lvl4pPr marL="1600200" indent="-228600" eaLnBrk="0" hangingPunct="0">
              <a:defRPr sz="2400">
                <a:solidFill>
                  <a:schemeClr val="tx1"/>
                </a:solidFill>
                <a:latin typeface="Bookman Old Style" pitchFamily="18" charset="0"/>
              </a:defRPr>
            </a:lvl4pPr>
            <a:lvl5pPr marL="2057400" indent="-228600" eaLnBrk="0" hangingPunct="0">
              <a:defRPr sz="2400">
                <a:solidFill>
                  <a:schemeClr val="tx1"/>
                </a:solidFill>
                <a:latin typeface="Bookman Old Style" pitchFamily="18" charset="0"/>
              </a:defRPr>
            </a:lvl5pPr>
            <a:lvl6pPr marL="2514600" indent="-228600" algn="just" eaLnBrk="0" fontAlgn="base" hangingPunct="0">
              <a:lnSpc>
                <a:spcPct val="90000"/>
              </a:lnSpc>
              <a:spcBef>
                <a:spcPct val="20000"/>
              </a:spcBef>
              <a:spcAft>
                <a:spcPct val="0"/>
              </a:spcAft>
              <a:buFont typeface="Wingdings" pitchFamily="2" charset="2"/>
              <a:buChar char="Ø"/>
              <a:defRPr sz="2400">
                <a:solidFill>
                  <a:schemeClr val="tx1"/>
                </a:solidFill>
                <a:latin typeface="Bookman Old Style" pitchFamily="18" charset="0"/>
              </a:defRPr>
            </a:lvl6pPr>
            <a:lvl7pPr marL="2971800" indent="-228600" algn="just" eaLnBrk="0" fontAlgn="base" hangingPunct="0">
              <a:lnSpc>
                <a:spcPct val="90000"/>
              </a:lnSpc>
              <a:spcBef>
                <a:spcPct val="20000"/>
              </a:spcBef>
              <a:spcAft>
                <a:spcPct val="0"/>
              </a:spcAft>
              <a:buFont typeface="Wingdings" pitchFamily="2" charset="2"/>
              <a:buChar char="Ø"/>
              <a:defRPr sz="2400">
                <a:solidFill>
                  <a:schemeClr val="tx1"/>
                </a:solidFill>
                <a:latin typeface="Bookman Old Style" pitchFamily="18" charset="0"/>
              </a:defRPr>
            </a:lvl7pPr>
            <a:lvl8pPr marL="3429000" indent="-228600" algn="just" eaLnBrk="0" fontAlgn="base" hangingPunct="0">
              <a:lnSpc>
                <a:spcPct val="90000"/>
              </a:lnSpc>
              <a:spcBef>
                <a:spcPct val="20000"/>
              </a:spcBef>
              <a:spcAft>
                <a:spcPct val="0"/>
              </a:spcAft>
              <a:buFont typeface="Wingdings" pitchFamily="2" charset="2"/>
              <a:buChar char="Ø"/>
              <a:defRPr sz="2400">
                <a:solidFill>
                  <a:schemeClr val="tx1"/>
                </a:solidFill>
                <a:latin typeface="Bookman Old Style" pitchFamily="18" charset="0"/>
              </a:defRPr>
            </a:lvl8pPr>
            <a:lvl9pPr marL="3886200" indent="-228600" algn="just" eaLnBrk="0" fontAlgn="base" hangingPunct="0">
              <a:lnSpc>
                <a:spcPct val="90000"/>
              </a:lnSpc>
              <a:spcBef>
                <a:spcPct val="20000"/>
              </a:spcBef>
              <a:spcAft>
                <a:spcPct val="0"/>
              </a:spcAft>
              <a:buFont typeface="Wingdings" pitchFamily="2" charset="2"/>
              <a:buChar char="Ø"/>
              <a:defRPr sz="2400">
                <a:solidFill>
                  <a:schemeClr val="tx1"/>
                </a:solidFill>
                <a:latin typeface="Bookman Old Style" pitchFamily="18" charset="0"/>
              </a:defRPr>
            </a:lvl9pPr>
          </a:lstStyle>
          <a:p>
            <a:pPr eaLnBrk="1" hangingPunct="1"/>
            <a:fld id="{CAF35BF6-43FC-4945-8357-B72B55413522}" type="slidenum">
              <a:rPr lang="cs-CZ" altLang="cs-CZ" sz="1200" smtClean="0">
                <a:latin typeface="Times New Roman" pitchFamily="18" charset="0"/>
              </a:rPr>
              <a:pPr eaLnBrk="1" hangingPunct="1"/>
              <a:t>41</a:t>
            </a:fld>
            <a:endParaRPr lang="cs-CZ" altLang="cs-CZ" sz="12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507097D3-8254-4C1A-90A2-6C0884EB5D07}" type="slidenum">
              <a:rPr lang="cs-CZ" altLang="cs-CZ" smtClean="0"/>
              <a:pPr algn="r" eaLnBrk="1" hangingPunct="1">
                <a:spcBef>
                  <a:spcPct val="0"/>
                </a:spcBef>
              </a:pPr>
              <a:t>2</a:t>
            </a:fld>
            <a:endParaRPr lang="cs-CZ" altLang="cs-CZ"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3A0AECBC-17BB-4C4D-889F-2A7BF15B26E7}" type="slidenum">
              <a:rPr lang="cs-CZ" altLang="cs-CZ" smtClean="0"/>
              <a:pPr algn="r" eaLnBrk="1" hangingPunct="1">
                <a:spcBef>
                  <a:spcPct val="0"/>
                </a:spcBef>
              </a:pPr>
              <a:t>3</a:t>
            </a:fld>
            <a:endParaRPr lang="cs-CZ" altLang="cs-CZ"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C67335D-6608-4E65-8959-D5A35D5DCECB}" type="slidenum">
              <a:rPr lang="cs-CZ" altLang="cs-CZ" smtClean="0"/>
              <a:pPr algn="r" eaLnBrk="1" hangingPunct="1">
                <a:spcBef>
                  <a:spcPct val="0"/>
                </a:spcBef>
              </a:pPr>
              <a:t>4</a:t>
            </a:fld>
            <a:endParaRPr lang="cs-CZ" altLang="cs-CZ"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48C50953-9EDE-404C-A62D-FABD724D2A18}" type="slidenum">
              <a:rPr lang="cs-CZ" altLang="cs-CZ" smtClean="0"/>
              <a:pPr algn="r" eaLnBrk="1" hangingPunct="1">
                <a:spcBef>
                  <a:spcPct val="0"/>
                </a:spcBef>
              </a:pPr>
              <a:t>5</a:t>
            </a:fld>
            <a:endParaRPr lang="cs-CZ" altLang="cs-CZ"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9EEBAA7-7286-4CF8-B972-7F89BEE90E27}" type="slidenum">
              <a:rPr lang="cs-CZ" altLang="cs-CZ" smtClean="0"/>
              <a:pPr algn="r" eaLnBrk="1" hangingPunct="1">
                <a:spcBef>
                  <a:spcPct val="0"/>
                </a:spcBef>
              </a:pPr>
              <a:t>6</a:t>
            </a:fld>
            <a:endParaRPr lang="cs-CZ" altLang="cs-CZ"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5BFDCFCB-AED4-4359-962B-B021079231EE}" type="slidenum">
              <a:rPr lang="cs-CZ" altLang="cs-CZ" smtClean="0"/>
              <a:pPr algn="r" eaLnBrk="1" hangingPunct="1">
                <a:spcBef>
                  <a:spcPct val="0"/>
                </a:spcBef>
              </a:pPr>
              <a:t>7</a:t>
            </a:fld>
            <a:endParaRPr lang="cs-CZ" altLang="cs-CZ"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16E083E-C9C7-4AA4-B33B-F32C060517D9}" type="slidenum">
              <a:rPr lang="cs-CZ" altLang="cs-CZ" smtClean="0"/>
              <a:pPr algn="r" eaLnBrk="1" hangingPunct="1">
                <a:spcBef>
                  <a:spcPct val="0"/>
                </a:spcBef>
              </a:pPr>
              <a:t>8</a:t>
            </a:fld>
            <a:endParaRPr lang="cs-CZ" altLang="cs-CZ"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37FBB300-1FBF-46F2-B530-73193BE84474}" type="slidenum">
              <a:rPr lang="cs-CZ" altLang="cs-CZ" smtClean="0"/>
              <a:pPr algn="r" eaLnBrk="1" hangingPunct="1">
                <a:spcBef>
                  <a:spcPct val="0"/>
                </a:spcBef>
              </a:pPr>
              <a:t>22</a:t>
            </a:fld>
            <a:endParaRPr lang="cs-CZ" altLang="cs-CZ"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xfrm>
            <a:off x="679451" y="4715951"/>
            <a:ext cx="5438775" cy="4466987"/>
          </a:xfrm>
          <a:noFill/>
        </p:spPr>
        <p:txBody>
          <a:bodyPr/>
          <a:lstStyle/>
          <a:p>
            <a:pPr eaLnBrk="1" hangingPunct="1"/>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67C7A82-C39D-4204-818B-D2F01667CAEC}" type="datetimeFigureOut">
              <a:rPr lang="cs-CZ" smtClean="0"/>
              <a:t>12.3.2018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2909546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7C7A82-C39D-4204-818B-D2F01667CAEC}" type="datetimeFigureOut">
              <a:rPr lang="cs-CZ" smtClean="0"/>
              <a:t>12.3.2018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8263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7C7A82-C39D-4204-818B-D2F01667CAEC}" type="datetimeFigureOut">
              <a:rPr lang="cs-CZ" smtClean="0"/>
              <a:t>12.3.2018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9647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7C7A82-C39D-4204-818B-D2F01667CAEC}" type="datetimeFigureOut">
              <a:rPr lang="cs-CZ" smtClean="0"/>
              <a:t>12.3.2018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314213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67C7A82-C39D-4204-818B-D2F01667CAEC}" type="datetimeFigureOut">
              <a:rPr lang="cs-CZ" smtClean="0"/>
              <a:t>12.3.2018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93092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67C7A82-C39D-4204-818B-D2F01667CAEC}" type="datetimeFigureOut">
              <a:rPr lang="cs-CZ" smtClean="0"/>
              <a:t>12.3.2018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325649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67C7A82-C39D-4204-818B-D2F01667CAEC}" type="datetimeFigureOut">
              <a:rPr lang="cs-CZ" smtClean="0"/>
              <a:t>12.3.2018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47969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67C7A82-C39D-4204-818B-D2F01667CAEC}" type="datetimeFigureOut">
              <a:rPr lang="cs-CZ" smtClean="0"/>
              <a:t>12.3.2018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107421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67C7A82-C39D-4204-818B-D2F01667CAEC}" type="datetimeFigureOut">
              <a:rPr lang="cs-CZ" smtClean="0"/>
              <a:t>12.3.2018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216770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67C7A82-C39D-4204-818B-D2F01667CAEC}" type="datetimeFigureOut">
              <a:rPr lang="cs-CZ" smtClean="0"/>
              <a:t>12.3.2018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361650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67C7A82-C39D-4204-818B-D2F01667CAEC}" type="datetimeFigureOut">
              <a:rPr lang="cs-CZ" smtClean="0"/>
              <a:t>12.3.2018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66AFB5-BC58-41C4-98EE-671F463C9A37}" type="slidenum">
              <a:rPr lang="cs-CZ" smtClean="0"/>
              <a:t>‹#›</a:t>
            </a:fld>
            <a:endParaRPr lang="cs-CZ"/>
          </a:p>
        </p:txBody>
      </p:sp>
    </p:spTree>
    <p:extLst>
      <p:ext uri="{BB962C8B-B14F-4D97-AF65-F5344CB8AC3E}">
        <p14:creationId xmlns:p14="http://schemas.microsoft.com/office/powerpoint/2010/main" val="67106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C7A82-C39D-4204-818B-D2F01667CAEC}" type="datetimeFigureOut">
              <a:rPr lang="cs-CZ" smtClean="0"/>
              <a:t>12.3.2018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6AFB5-BC58-41C4-98EE-671F463C9A37}" type="slidenum">
              <a:rPr lang="cs-CZ" smtClean="0"/>
              <a:t>‹#›</a:t>
            </a:fld>
            <a:endParaRPr lang="cs-CZ"/>
          </a:p>
        </p:txBody>
      </p:sp>
    </p:spTree>
    <p:extLst>
      <p:ext uri="{BB962C8B-B14F-4D97-AF65-F5344CB8AC3E}">
        <p14:creationId xmlns:p14="http://schemas.microsoft.com/office/powerpoint/2010/main" val="4247887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ctrTitle"/>
          </p:nvPr>
        </p:nvSpPr>
        <p:spPr>
          <a:xfrm>
            <a:off x="684213" y="1196975"/>
            <a:ext cx="7772400" cy="2663825"/>
          </a:xfrm>
        </p:spPr>
        <p:txBody>
          <a:bodyPr>
            <a:normAutofit fontScale="90000"/>
          </a:bodyPr>
          <a:lstStyle/>
          <a:p>
            <a:pPr eaLnBrk="1" hangingPunct="1">
              <a:defRPr/>
            </a:pP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sz="4400" dirty="0" smtClean="0">
                <a:latin typeface="Arial" pitchFamily="34" charset="0"/>
              </a:rPr>
              <a:t>Základy pojišťovnictví</a:t>
            </a:r>
            <a:r>
              <a:rPr lang="cs-CZ" sz="4400" dirty="0" smtClean="0">
                <a:latin typeface="Arial" pitchFamily="34" charset="0"/>
                <a:cs typeface="Times New Roman" pitchFamily="18" charset="0"/>
              </a:rPr>
              <a:t> </a:t>
            </a:r>
            <a:br>
              <a:rPr lang="cs-CZ" sz="4400" dirty="0" smtClean="0">
                <a:latin typeface="Arial" pitchFamily="34" charset="0"/>
                <a:cs typeface="Times New Roman" pitchFamily="18" charset="0"/>
              </a:rPr>
            </a:br>
            <a:r>
              <a:rPr lang="cs-CZ" dirty="0" smtClean="0">
                <a:latin typeface="Arial" pitchFamily="34" charset="0"/>
                <a:cs typeface="Times New Roman" pitchFamily="18" charset="0"/>
              </a:rPr>
              <a:t> </a:t>
            </a:r>
            <a:br>
              <a:rPr lang="cs-CZ" dirty="0" smtClean="0">
                <a:latin typeface="Arial" pitchFamily="34" charset="0"/>
                <a:cs typeface="Times New Roman" pitchFamily="18" charset="0"/>
              </a:rPr>
            </a:br>
            <a:r>
              <a:rPr lang="cs-CZ" dirty="0" smtClean="0">
                <a:latin typeface="Arial" pitchFamily="34" charset="0"/>
              </a:rPr>
              <a:t/>
            </a:r>
            <a:br>
              <a:rPr lang="cs-CZ" dirty="0" smtClean="0">
                <a:latin typeface="Arial" pitchFamily="34" charset="0"/>
              </a:rPr>
            </a:br>
            <a:endParaRPr lang="cs-CZ" dirty="0" smtClean="0">
              <a:latin typeface="Arial" pitchFamily="34" charset="0"/>
            </a:endParaRPr>
          </a:p>
        </p:txBody>
      </p:sp>
      <p:sp>
        <p:nvSpPr>
          <p:cNvPr id="2051" name="Rectangle 3"/>
          <p:cNvSpPr>
            <a:spLocks noGrp="1" noChangeArrowheads="1"/>
          </p:cNvSpPr>
          <p:nvPr>
            <p:ph type="subTitle" idx="1"/>
          </p:nvPr>
        </p:nvSpPr>
        <p:spPr>
          <a:xfrm>
            <a:off x="533400" y="4267200"/>
            <a:ext cx="8070850" cy="2057400"/>
          </a:xfrm>
        </p:spPr>
        <p:txBody>
          <a:bodyPr/>
          <a:lstStyle/>
          <a:p>
            <a:pPr lvl="1" indent="258763" eaLnBrk="1" hangingPunct="1"/>
            <a:r>
              <a:rPr lang="cs-CZ" sz="2400" b="1" dirty="0">
                <a:latin typeface="Arial" pitchFamily="34" charset="0"/>
                <a:cs typeface="Times New Roman" pitchFamily="18" charset="0"/>
              </a:rPr>
              <a:t>PhDr. Vladimír Přikryl</a:t>
            </a:r>
            <a:endParaRPr lang="cs-CZ" altLang="cs-CZ" sz="2400" b="1" u="sng" dirty="0" smtClean="0">
              <a:solidFill>
                <a:schemeClr val="bg1"/>
              </a:solidFill>
            </a:endParaRPr>
          </a:p>
        </p:txBody>
      </p:sp>
    </p:spTree>
    <p:extLst>
      <p:ext uri="{BB962C8B-B14F-4D97-AF65-F5344CB8AC3E}">
        <p14:creationId xmlns:p14="http://schemas.microsoft.com/office/powerpoint/2010/main" val="350335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pPr eaLnBrk="1" hangingPunct="1">
              <a:defRPr/>
            </a:pPr>
            <a:r>
              <a:rPr lang="cs-CZ" dirty="0" smtClean="0">
                <a:latin typeface="Arial" pitchFamily="34" charset="0"/>
                <a:cs typeface="Times New Roman" pitchFamily="18" charset="0"/>
              </a:rPr>
              <a:t>OBECNÁ USTANOVENÍ</a:t>
            </a:r>
          </a:p>
        </p:txBody>
      </p:sp>
      <p:sp>
        <p:nvSpPr>
          <p:cNvPr id="339971" name="Rectangle 3"/>
          <p:cNvSpPr>
            <a:spLocks noGrp="1" noChangeArrowheads="1"/>
          </p:cNvSpPr>
          <p:nvPr>
            <p:ph type="body" idx="1"/>
          </p:nvPr>
        </p:nvSpPr>
        <p:spPr>
          <a:xfrm>
            <a:off x="533400" y="2057400"/>
            <a:ext cx="8458200" cy="4438650"/>
          </a:xfrm>
          <a:solidFill>
            <a:srgbClr val="FFCCFF"/>
          </a:solidFill>
          <a:ln>
            <a:solidFill>
              <a:srgbClr val="FFCCFF"/>
            </a:solidFill>
          </a:ln>
        </p:spPr>
        <p:txBody>
          <a:bodyPr>
            <a:normAutofit fontScale="92500" lnSpcReduction="20000"/>
          </a:bodyPr>
          <a:lstStyle/>
          <a:p>
            <a:pPr marL="0" indent="0" algn="just" eaLnBrk="1" hangingPunct="1">
              <a:buFont typeface="Wingdings" pitchFamily="2" charset="2"/>
              <a:buNone/>
              <a:defRPr/>
            </a:pPr>
            <a:r>
              <a:rPr lang="cs-CZ" b="1" dirty="0" smtClean="0">
                <a:solidFill>
                  <a:srgbClr val="FF0000"/>
                </a:solidFill>
                <a:effectLst>
                  <a:outerShdw blurRad="38100" dist="38100" dir="2700000" algn="tl">
                    <a:srgbClr val="000000">
                      <a:alpha val="43137"/>
                    </a:srgbClr>
                  </a:outerShdw>
                </a:effectLst>
              </a:rPr>
              <a:t>Pojistný zájem </a:t>
            </a:r>
            <a:r>
              <a:rPr lang="cs-CZ" b="1" dirty="0" smtClean="0"/>
              <a:t>je oprávněná potřeba ochrany před následky pojistné události.</a:t>
            </a:r>
            <a:endParaRPr lang="cs-CZ" dirty="0" smtClean="0"/>
          </a:p>
          <a:p>
            <a:pPr marL="0" indent="0" eaLnBrk="1" hangingPunct="1">
              <a:buFont typeface="Wingdings" pitchFamily="2" charset="2"/>
              <a:buNone/>
              <a:defRPr/>
            </a:pPr>
            <a:r>
              <a:rPr lang="cs-CZ" b="1" dirty="0" smtClean="0">
                <a:solidFill>
                  <a:srgbClr val="FF0000"/>
                </a:solidFill>
                <a:effectLst>
                  <a:outerShdw blurRad="38100" dist="38100" dir="2700000" algn="tl">
                    <a:srgbClr val="000000">
                      <a:alpha val="43137"/>
                    </a:srgbClr>
                  </a:outerShdw>
                </a:effectLst>
              </a:rPr>
              <a:t>Pojistník má pojistný zájem </a:t>
            </a:r>
          </a:p>
          <a:p>
            <a:pPr eaLnBrk="1" hangingPunct="1">
              <a:defRPr/>
            </a:pPr>
            <a:r>
              <a:rPr lang="cs-CZ" sz="2000" b="1" dirty="0" smtClean="0"/>
              <a:t>na vlastním životě a zdraví. Má se za to, že pojistník má pojistný zájem i na životě a zdraví jiné osoby, osvědčí-li zájem podmíněný vztahem k této osobě, ať již </a:t>
            </a:r>
            <a:r>
              <a:rPr lang="cs-CZ" sz="2000" b="1" u="sng" dirty="0" smtClean="0"/>
              <a:t>vyplývá z příbuzenství nebo je podmíněn prospěchem či výhodou z pokračování jejího života</a:t>
            </a:r>
            <a:r>
              <a:rPr lang="cs-CZ" sz="2000" b="1" dirty="0" smtClean="0"/>
              <a:t>.</a:t>
            </a:r>
            <a:endParaRPr lang="cs-CZ" sz="2000" dirty="0" smtClean="0"/>
          </a:p>
          <a:p>
            <a:pPr eaLnBrk="1" hangingPunct="1">
              <a:defRPr/>
            </a:pPr>
            <a:r>
              <a:rPr lang="cs-CZ" sz="2000" b="1" dirty="0" smtClean="0"/>
              <a:t>na vlastním majetku. Má se za to, že pojistník má pojistný zájem i na majetku jiné osoby, osvědčí-li, že by mu bez jeho existence a uchování hrozila </a:t>
            </a:r>
            <a:r>
              <a:rPr lang="cs-CZ" sz="2000" b="1" u="sng" dirty="0" smtClean="0"/>
              <a:t>přímá majetková ztráta.</a:t>
            </a:r>
            <a:endParaRPr lang="cs-CZ" sz="2000" dirty="0" smtClean="0"/>
          </a:p>
          <a:p>
            <a:pPr eaLnBrk="1" hangingPunct="1">
              <a:defRPr/>
            </a:pPr>
            <a:r>
              <a:rPr lang="cs-CZ" sz="2000" b="1" dirty="0" smtClean="0"/>
              <a:t>Dal-li pojištěný souhlas k pojištění, má se za to, </a:t>
            </a:r>
            <a:r>
              <a:rPr lang="cs-CZ" sz="2000" b="1" u="sng" dirty="0" smtClean="0"/>
              <a:t>že pojistný zájem pojistníka byl prokázán.</a:t>
            </a:r>
            <a:endParaRPr lang="cs-CZ" sz="2000" dirty="0" smtClean="0"/>
          </a:p>
          <a:p>
            <a:pPr marL="0" indent="0" algn="just" eaLnBrk="1" hangingPunct="1">
              <a:buFont typeface="Wingdings" pitchFamily="2" charset="2"/>
              <a:buNone/>
              <a:defRPr/>
            </a:pPr>
            <a:r>
              <a:rPr lang="cs-CZ" b="1" dirty="0" smtClean="0"/>
              <a:t>   </a:t>
            </a:r>
          </a:p>
        </p:txBody>
      </p:sp>
    </p:spTree>
    <p:extLst>
      <p:ext uri="{BB962C8B-B14F-4D97-AF65-F5344CB8AC3E}">
        <p14:creationId xmlns:p14="http://schemas.microsoft.com/office/powerpoint/2010/main" val="53533129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SPRÁVNÍ DELIKTY </a:t>
            </a:r>
          </a:p>
        </p:txBody>
      </p:sp>
      <p:sp>
        <p:nvSpPr>
          <p:cNvPr id="99331" name="Rectangle 3"/>
          <p:cNvSpPr>
            <a:spLocks noGrp="1" noChangeArrowheads="1"/>
          </p:cNvSpPr>
          <p:nvPr>
            <p:ph type="body" idx="1"/>
          </p:nvPr>
        </p:nvSpPr>
        <p:spPr>
          <a:xfrm>
            <a:off x="179388" y="2420938"/>
            <a:ext cx="8529637" cy="4103687"/>
          </a:xfrm>
        </p:spPr>
        <p:txBody>
          <a:bodyPr/>
          <a:lstStyle/>
          <a:p>
            <a:pPr marL="0" indent="0" algn="just" eaLnBrk="1" hangingPunct="1">
              <a:buFont typeface="Wingdings" pitchFamily="2" charset="2"/>
              <a:buNone/>
              <a:defRPr/>
            </a:pPr>
            <a:r>
              <a:rPr lang="cs-CZ" altLang="cs-CZ" b="1" i="1" u="sng" dirty="0" smtClean="0">
                <a:solidFill>
                  <a:srgbClr val="000000"/>
                </a:solidFill>
                <a:latin typeface="Times New Roman" pitchFamily="18" charset="0"/>
                <a:cs typeface="Times New Roman" pitchFamily="18" charset="0"/>
              </a:rPr>
              <a:t>Správní delikty</a:t>
            </a:r>
            <a:r>
              <a:rPr lang="cs-CZ" altLang="cs-CZ" b="1" i="1" u="sng" dirty="0" smtClean="0">
                <a:solidFill>
                  <a:srgbClr val="000000"/>
                </a:solidFill>
                <a:latin typeface="Times New Roman" pitchFamily="18" charset="0"/>
              </a:rPr>
              <a:t> nově </a:t>
            </a:r>
            <a:r>
              <a:rPr lang="cs-CZ" altLang="cs-CZ" b="1" i="1" u="sng" dirty="0" smtClean="0">
                <a:solidFill>
                  <a:srgbClr val="FF0000"/>
                </a:solidFill>
                <a:effectLst>
                  <a:outerShdw blurRad="38100" dist="38100" dir="2700000" algn="tl">
                    <a:srgbClr val="000000">
                      <a:alpha val="43137"/>
                    </a:srgbClr>
                  </a:outerShdw>
                </a:effectLst>
                <a:latin typeface="Times New Roman" pitchFamily="18" charset="0"/>
              </a:rPr>
              <a:t>od 1. 7. 2017 pouze přestupky</a:t>
            </a:r>
          </a:p>
          <a:p>
            <a:pPr marL="0" indent="0" algn="just" eaLnBrk="1" hangingPunct="1">
              <a:defRPr/>
            </a:pPr>
            <a:r>
              <a:rPr lang="cs-CZ" altLang="cs-CZ" b="1" dirty="0" smtClean="0">
                <a:solidFill>
                  <a:srgbClr val="000000"/>
                </a:solidFill>
                <a:latin typeface="Times New Roman" pitchFamily="18" charset="0"/>
                <a:cs typeface="Times New Roman" pitchFamily="18" charset="0"/>
              </a:rPr>
              <a:t> Přestupky fyzických osob</a:t>
            </a:r>
            <a:r>
              <a:rPr lang="cs-CZ" altLang="cs-CZ" b="1" dirty="0" smtClean="0">
                <a:solidFill>
                  <a:srgbClr val="000000"/>
                </a:solidFill>
                <a:latin typeface="Times New Roman" pitchFamily="18" charset="0"/>
              </a:rPr>
              <a:t>;</a:t>
            </a:r>
          </a:p>
          <a:p>
            <a:pPr marL="0" indent="0" algn="just" eaLnBrk="1" hangingPunct="1">
              <a:defRPr/>
            </a:pPr>
            <a:r>
              <a:rPr lang="cs-CZ" altLang="cs-CZ" b="1" dirty="0" smtClean="0">
                <a:solidFill>
                  <a:srgbClr val="000000"/>
                </a:solidFill>
                <a:latin typeface="Times New Roman" pitchFamily="18" charset="0"/>
                <a:cs typeface="Times New Roman" pitchFamily="18" charset="0"/>
              </a:rPr>
              <a:t> </a:t>
            </a:r>
            <a:r>
              <a:rPr lang="cs-CZ" altLang="cs-CZ" b="1" i="1" dirty="0" smtClean="0">
                <a:solidFill>
                  <a:srgbClr val="000000"/>
                </a:solidFill>
                <a:latin typeface="Times New Roman" pitchFamily="18" charset="0"/>
                <a:cs typeface="Times New Roman" pitchFamily="18" charset="0"/>
              </a:rPr>
              <a:t>Správní delikty </a:t>
            </a:r>
            <a:r>
              <a:rPr lang="cs-CZ" altLang="cs-CZ" b="1" dirty="0" smtClean="0">
                <a:solidFill>
                  <a:srgbClr val="000000"/>
                </a:solidFill>
                <a:latin typeface="Times New Roman" pitchFamily="18" charset="0"/>
                <a:cs typeface="Times New Roman" pitchFamily="18" charset="0"/>
              </a:rPr>
              <a:t>právnických osob</a:t>
            </a:r>
            <a:r>
              <a:rPr lang="cs-CZ" altLang="cs-CZ" b="1" dirty="0" smtClean="0">
                <a:solidFill>
                  <a:srgbClr val="000000"/>
                </a:solidFill>
                <a:latin typeface="Times New Roman" pitchFamily="18" charset="0"/>
              </a:rPr>
              <a:t>;</a:t>
            </a:r>
          </a:p>
          <a:p>
            <a:pPr marL="0" indent="0" algn="just" eaLnBrk="1" hangingPunct="1">
              <a:defRPr/>
            </a:pPr>
            <a:r>
              <a:rPr lang="cs-CZ" altLang="cs-CZ" b="1" dirty="0" smtClean="0">
                <a:solidFill>
                  <a:srgbClr val="000000"/>
                </a:solidFill>
                <a:latin typeface="Times New Roman" pitchFamily="18" charset="0"/>
                <a:cs typeface="Times New Roman" pitchFamily="18" charset="0"/>
              </a:rPr>
              <a:t> Společná ustanovení k </a:t>
            </a:r>
            <a:r>
              <a:rPr lang="cs-CZ" altLang="cs-CZ" b="1" i="1" dirty="0" smtClean="0">
                <a:solidFill>
                  <a:srgbClr val="000000"/>
                </a:solidFill>
                <a:latin typeface="Times New Roman" pitchFamily="18" charset="0"/>
                <a:cs typeface="Times New Roman" pitchFamily="18" charset="0"/>
              </a:rPr>
              <a:t>správním deliktům</a:t>
            </a:r>
            <a:r>
              <a:rPr lang="cs-CZ" altLang="cs-CZ" b="1" dirty="0" smtClean="0">
                <a:solidFill>
                  <a:srgbClr val="000000"/>
                </a:solidFill>
                <a:latin typeface="Times New Roman" pitchFamily="18" charset="0"/>
              </a:rPr>
              <a:t>. </a:t>
            </a:r>
          </a:p>
          <a:p>
            <a:pPr marL="0" indent="0" algn="just" eaLnBrk="1" hangingPunct="1">
              <a:buFontTx/>
              <a:buNone/>
              <a:defRPr/>
            </a:pPr>
            <a:r>
              <a:rPr lang="cs-CZ" altLang="cs-CZ" b="1" dirty="0" smtClean="0">
                <a:solidFill>
                  <a:srgbClr val="000000"/>
                </a:solidFill>
                <a:latin typeface="Times New Roman" pitchFamily="18" charset="0"/>
              </a:rPr>
              <a:t>  </a:t>
            </a:r>
            <a:r>
              <a:rPr lang="cs-CZ" altLang="cs-CZ" b="1" u="sng" dirty="0" smtClean="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136008575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Zvláštní ustanovení</a:t>
            </a:r>
            <a:r>
              <a:rPr lang="cs-CZ" dirty="0" smtClean="0">
                <a:effectLst>
                  <a:outerShdw blurRad="38100" dist="38100" dir="2700000" algn="tl">
                    <a:srgbClr val="FFFFFF"/>
                  </a:outerShdw>
                </a:effectLst>
                <a:latin typeface="Arial" pitchFamily="34" charset="0"/>
                <a:cs typeface="Times New Roman" pitchFamily="18" charset="0"/>
              </a:rPr>
              <a:t> </a:t>
            </a:r>
          </a:p>
        </p:txBody>
      </p:sp>
      <p:sp>
        <p:nvSpPr>
          <p:cNvPr id="100355" name="Rectangle 3"/>
          <p:cNvSpPr>
            <a:spLocks noGrp="1" noChangeArrowheads="1"/>
          </p:cNvSpPr>
          <p:nvPr>
            <p:ph type="body" idx="1"/>
          </p:nvPr>
        </p:nvSpPr>
        <p:spPr>
          <a:xfrm>
            <a:off x="228600" y="1556793"/>
            <a:ext cx="8529638" cy="4939258"/>
          </a:xfrm>
        </p:spPr>
        <p:txBody>
          <a:bodyPr>
            <a:normAutofit fontScale="92500" lnSpcReduction="10000"/>
          </a:bodyPr>
          <a:lstStyle/>
          <a:p>
            <a:pPr marL="0" indent="0" algn="just" eaLnBrk="1" hangingPunct="1">
              <a:defRPr/>
            </a:pPr>
            <a:r>
              <a:rPr lang="cs-CZ" altLang="cs-CZ" b="1" dirty="0" smtClean="0">
                <a:solidFill>
                  <a:srgbClr val="000000"/>
                </a:solidFill>
                <a:latin typeface="Times New Roman" pitchFamily="18" charset="0"/>
                <a:cs typeface="Times New Roman" pitchFamily="18" charset="0"/>
              </a:rPr>
              <a:t> Přeměna tuzemské pojišťovny nebo tuzemské zajišťovny</a:t>
            </a:r>
            <a:r>
              <a:rPr lang="cs-CZ" altLang="cs-CZ" b="1" dirty="0" smtClean="0">
                <a:solidFill>
                  <a:srgbClr val="000000"/>
                </a:solidFill>
                <a:latin typeface="Times New Roman" pitchFamily="18" charset="0"/>
              </a:rPr>
              <a:t>;</a:t>
            </a:r>
          </a:p>
          <a:p>
            <a:pPr marL="0" indent="0" algn="just" eaLnBrk="1" hangingPunct="1">
              <a:defRPr/>
            </a:pPr>
            <a:r>
              <a:rPr lang="cs-CZ" altLang="cs-CZ" b="1" dirty="0" smtClean="0">
                <a:solidFill>
                  <a:srgbClr val="000000"/>
                </a:solidFill>
                <a:effectLst>
                  <a:outerShdw blurRad="38100" dist="38100" dir="2700000" algn="tl">
                    <a:srgbClr val="000000">
                      <a:alpha val="43137"/>
                    </a:srgbClr>
                  </a:outerShdw>
                </a:effectLst>
                <a:latin typeface="Times New Roman" pitchFamily="18" charset="0"/>
              </a:rPr>
              <a:t> k fúzi, rozdělení, změně právní formy nebo k převodu jmění na pojišťovnu či zajišťovnu jako společníka</a:t>
            </a:r>
            <a:r>
              <a:rPr lang="cs-CZ" altLang="cs-CZ" b="1" u="sng"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je třeba předchozího souhlasu ČNB. </a:t>
            </a:r>
          </a:p>
          <a:p>
            <a:pPr marL="0" indent="0" algn="just" eaLnBrk="1" hangingPunct="1">
              <a:defRPr/>
            </a:pPr>
            <a:r>
              <a:rPr lang="cs-CZ" altLang="cs-CZ" b="1" dirty="0">
                <a:solidFill>
                  <a:srgbClr val="000000"/>
                </a:solidFill>
                <a:latin typeface="Times New Roman" pitchFamily="18" charset="0"/>
                <a:cs typeface="Times New Roman" pitchFamily="18" charset="0"/>
              </a:rPr>
              <a:t> Likvidace tuzemské pojišťovny nebo tuzemské zajišťovny</a:t>
            </a:r>
            <a:r>
              <a:rPr lang="cs-CZ" altLang="cs-CZ" b="1" dirty="0">
                <a:solidFill>
                  <a:srgbClr val="000000"/>
                </a:solidFill>
                <a:latin typeface="Times New Roman" pitchFamily="18" charset="0"/>
              </a:rPr>
              <a:t>;</a:t>
            </a:r>
          </a:p>
          <a:p>
            <a:pPr marL="0" indent="0" algn="just" eaLnBrk="1" hangingPunct="1">
              <a:defRPr/>
            </a:pPr>
            <a:r>
              <a:rPr lang="cs-CZ" altLang="cs-CZ" b="1" dirty="0">
                <a:solidFill>
                  <a:srgbClr val="000000"/>
                </a:solidFill>
                <a:latin typeface="Times New Roman" pitchFamily="18" charset="0"/>
                <a:cs typeface="Times New Roman" pitchFamily="18" charset="0"/>
              </a:rPr>
              <a:t> Likvidace pobočky pojišťovny nebo zajišťovny z třetího státu</a:t>
            </a:r>
            <a:r>
              <a:rPr lang="cs-CZ" altLang="cs-CZ" b="1" dirty="0">
                <a:solidFill>
                  <a:srgbClr val="000000"/>
                </a:solidFill>
                <a:latin typeface="Times New Roman" pitchFamily="18" charset="0"/>
              </a:rPr>
              <a:t>. </a:t>
            </a:r>
          </a:p>
          <a:p>
            <a:pPr marL="0" indent="0" algn="just" eaLnBrk="1" hangingPunct="1">
              <a:buFont typeface="Wingdings" pitchFamily="2" charset="2"/>
              <a:buNone/>
              <a:defRPr/>
            </a:pPr>
            <a:r>
              <a:rPr lang="cs-CZ" altLang="cs-CZ"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a:t>
            </a:r>
            <a:r>
              <a:rPr lang="cs-CZ" altLang="cs-CZ" b="1" u="sng"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odnětím povolení vstupuje do likvidace.</a:t>
            </a:r>
          </a:p>
        </p:txBody>
      </p:sp>
    </p:spTree>
    <p:extLst>
      <p:ext uri="{BB962C8B-B14F-4D97-AF65-F5344CB8AC3E}">
        <p14:creationId xmlns:p14="http://schemas.microsoft.com/office/powerpoint/2010/main" val="66346781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solidFill>
            <a:schemeClr val="accent6">
              <a:lumMod val="20000"/>
              <a:lumOff val="80000"/>
            </a:schemeClr>
          </a:solidFill>
        </p:spPr>
        <p:txBody>
          <a:bodyPr/>
          <a:lstStyle/>
          <a:p>
            <a:pPr eaLnBrk="1" hangingPunct="1">
              <a:defRPr/>
            </a:pPr>
            <a:r>
              <a:rPr lang="cs-CZ" dirty="0" smtClean="0">
                <a:latin typeface="Arial" pitchFamily="34" charset="0"/>
                <a:cs typeface="Times New Roman" pitchFamily="18" charset="0"/>
              </a:rPr>
              <a:t>MLČENLIVOST</a:t>
            </a:r>
            <a:r>
              <a:rPr lang="cs-CZ" dirty="0" smtClean="0">
                <a:solidFill>
                  <a:srgbClr val="FF9900"/>
                </a:solidFill>
                <a:latin typeface="Arial" pitchFamily="34" charset="0"/>
                <a:cs typeface="Times New Roman" pitchFamily="18" charset="0"/>
              </a:rPr>
              <a:t> </a:t>
            </a:r>
          </a:p>
        </p:txBody>
      </p:sp>
      <p:sp>
        <p:nvSpPr>
          <p:cNvPr id="102403" name="Rectangle 3"/>
          <p:cNvSpPr>
            <a:spLocks noGrp="1" noChangeArrowheads="1"/>
          </p:cNvSpPr>
          <p:nvPr>
            <p:ph type="body" idx="1"/>
          </p:nvPr>
        </p:nvSpPr>
        <p:spPr>
          <a:xfrm>
            <a:off x="228600" y="2392363"/>
            <a:ext cx="8529638" cy="4103687"/>
          </a:xfrm>
        </p:spPr>
        <p:txBody>
          <a:bodyPr/>
          <a:lstStyle/>
          <a:p>
            <a:pPr marL="0" indent="0" algn="just" eaLnBrk="1" hangingPunct="1"/>
            <a:r>
              <a:rPr lang="cs-CZ" altLang="cs-CZ" b="1" smtClean="0">
                <a:solidFill>
                  <a:srgbClr val="000000"/>
                </a:solidFill>
                <a:latin typeface="Times New Roman" pitchFamily="18" charset="0"/>
                <a:cs typeface="Times New Roman" pitchFamily="18" charset="0"/>
              </a:rPr>
              <a:t> pracovní</a:t>
            </a:r>
            <a:r>
              <a:rPr lang="cs-CZ" altLang="cs-CZ" b="1" smtClean="0">
                <a:solidFill>
                  <a:srgbClr val="000000"/>
                </a:solidFill>
                <a:latin typeface="Times New Roman" pitchFamily="18" charset="0"/>
              </a:rPr>
              <a:t>ků</a:t>
            </a:r>
            <a:r>
              <a:rPr lang="cs-CZ" altLang="cs-CZ" b="1" smtClean="0">
                <a:solidFill>
                  <a:srgbClr val="000000"/>
                </a:solidFill>
                <a:latin typeface="Times New Roman" pitchFamily="18" charset="0"/>
                <a:cs typeface="Times New Roman" pitchFamily="18" charset="0"/>
              </a:rPr>
              <a:t> České národní banky</a:t>
            </a:r>
            <a:r>
              <a:rPr lang="cs-CZ" altLang="cs-CZ" b="1" smtClean="0">
                <a:solidFill>
                  <a:srgbClr val="000000"/>
                </a:solidFill>
                <a:latin typeface="Times New Roman" pitchFamily="18" charset="0"/>
              </a:rPr>
              <a:t>;</a:t>
            </a:r>
          </a:p>
          <a:p>
            <a:pPr marL="0" indent="0" algn="just" eaLnBrk="1" hangingPunct="1"/>
            <a:r>
              <a:rPr lang="cs-CZ" altLang="cs-CZ" b="1" smtClean="0">
                <a:solidFill>
                  <a:srgbClr val="000000"/>
                </a:solidFill>
                <a:latin typeface="Times New Roman" pitchFamily="18" charset="0"/>
                <a:cs typeface="Times New Roman" pitchFamily="18" charset="0"/>
              </a:rPr>
              <a:t> osob činných pro pojišťovnu nebo zajišťovnu a dalších osob</a:t>
            </a:r>
            <a:r>
              <a:rPr lang="cs-CZ" altLang="cs-CZ" b="1" smtClean="0">
                <a:solidFill>
                  <a:srgbClr val="000000"/>
                </a:solidFill>
                <a:latin typeface="Times New Roman" pitchFamily="18" charset="0"/>
              </a:rPr>
              <a:t>;</a:t>
            </a:r>
          </a:p>
          <a:p>
            <a:pPr marL="0" indent="0" algn="just" eaLnBrk="1" hangingPunct="1"/>
            <a:r>
              <a:rPr lang="cs-CZ" altLang="cs-CZ" b="1" smtClean="0">
                <a:solidFill>
                  <a:srgbClr val="000000"/>
                </a:solidFill>
                <a:latin typeface="Times New Roman" pitchFamily="18" charset="0"/>
              </a:rPr>
              <a:t> v</a:t>
            </a:r>
            <a:r>
              <a:rPr lang="cs-CZ" altLang="cs-CZ" b="1" smtClean="0">
                <a:solidFill>
                  <a:srgbClr val="000000"/>
                </a:solidFill>
                <a:latin typeface="Times New Roman" pitchFamily="18" charset="0"/>
                <a:cs typeface="Times New Roman" pitchFamily="18" charset="0"/>
              </a:rPr>
              <a:t>ýjimky z povinnosti zachovávat mlčenlivost</a:t>
            </a:r>
            <a:r>
              <a:rPr lang="cs-CZ" altLang="cs-CZ" b="1" smtClean="0">
                <a:solidFill>
                  <a:srgbClr val="000000"/>
                </a:solidFill>
                <a:latin typeface="Times New Roman" pitchFamily="18" charset="0"/>
              </a:rPr>
              <a:t>. </a:t>
            </a:r>
          </a:p>
          <a:p>
            <a:pPr marL="0" indent="0" algn="just" eaLnBrk="1" hangingPunct="1">
              <a:buFontTx/>
              <a:buNone/>
            </a:pPr>
            <a:r>
              <a:rPr lang="cs-CZ" altLang="cs-CZ" b="1" smtClean="0">
                <a:solidFill>
                  <a:srgbClr val="000000"/>
                </a:solidFill>
                <a:latin typeface="Times New Roman" pitchFamily="18" charset="0"/>
              </a:rPr>
              <a:t>  </a:t>
            </a:r>
            <a:r>
              <a:rPr lang="cs-CZ" altLang="cs-CZ" b="1" u="sng" smtClean="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296794104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539750" y="764705"/>
            <a:ext cx="8229600" cy="1064096"/>
          </a:xfrm>
          <a:solidFill>
            <a:schemeClr val="accent6">
              <a:lumMod val="20000"/>
              <a:lumOff val="80000"/>
            </a:schemeClr>
          </a:solidFill>
        </p:spPr>
        <p:txBody>
          <a:bodyPr tIns="612000">
            <a:normAutofit fontScale="90000"/>
          </a:bodyPr>
          <a:lstStyle/>
          <a:p>
            <a:pPr eaLnBrk="1" hangingPunct="1">
              <a:defRPr/>
            </a:pPr>
            <a:r>
              <a:rPr lang="cs-CZ" dirty="0" smtClean="0">
                <a:latin typeface="Arial Unicode MS" pitchFamily="34" charset="-128"/>
                <a:ea typeface="Arial Unicode MS" pitchFamily="34" charset="-128"/>
                <a:cs typeface="Arial Unicode MS" pitchFamily="34" charset="-128"/>
              </a:rPr>
              <a:t>SPOLEČN</a:t>
            </a:r>
            <a:r>
              <a:rPr lang="cs-CZ" dirty="0" smtClean="0">
                <a:latin typeface="Arial"/>
                <a:ea typeface="Arial Unicode MS" pitchFamily="34" charset="-128"/>
                <a:cs typeface="Arial Unicode MS" pitchFamily="34" charset="-128"/>
              </a:rPr>
              <a:t>Á</a:t>
            </a:r>
            <a:r>
              <a:rPr lang="cs-CZ" dirty="0" smtClean="0">
                <a:latin typeface="Arial Unicode MS" pitchFamily="34" charset="-128"/>
                <a:ea typeface="Arial Unicode MS" pitchFamily="34" charset="-128"/>
                <a:cs typeface="Arial Unicode MS" pitchFamily="34" charset="-128"/>
              </a:rPr>
              <a:t> USTANOVEN</a:t>
            </a:r>
            <a:r>
              <a:rPr lang="cs-CZ" dirty="0" smtClean="0">
                <a:latin typeface="Arial"/>
                <a:ea typeface="Arial Unicode MS" pitchFamily="34" charset="-128"/>
                <a:cs typeface="Arial Unicode MS" pitchFamily="34" charset="-128"/>
              </a:rPr>
              <a:t>Í</a:t>
            </a:r>
            <a:r>
              <a:rPr lang="cs-CZ" dirty="0" smtClean="0">
                <a:solidFill>
                  <a:srgbClr val="FF9900"/>
                </a:solidFill>
                <a:latin typeface="Arial Unicode MS" pitchFamily="34" charset="-128"/>
                <a:ea typeface="Arial Unicode MS" pitchFamily="34" charset="-128"/>
                <a:cs typeface="Arial Unicode MS" pitchFamily="34" charset="-128"/>
              </a:rPr>
              <a:t/>
            </a:r>
            <a:br>
              <a:rPr lang="cs-CZ" dirty="0" smtClean="0">
                <a:solidFill>
                  <a:srgbClr val="FF9900"/>
                </a:solidFill>
                <a:latin typeface="Arial Unicode MS" pitchFamily="34" charset="-128"/>
                <a:ea typeface="Arial Unicode MS" pitchFamily="34" charset="-128"/>
                <a:cs typeface="Arial Unicode MS" pitchFamily="34" charset="-128"/>
              </a:rPr>
            </a:br>
            <a:r>
              <a:rPr lang="cs-CZ" dirty="0" smtClean="0">
                <a:solidFill>
                  <a:srgbClr val="FF9900"/>
                </a:solidFill>
                <a:latin typeface="Arial" pitchFamily="34" charset="0"/>
                <a:cs typeface="Times New Roman" pitchFamily="18" charset="0"/>
              </a:rPr>
              <a:t> </a:t>
            </a:r>
          </a:p>
        </p:txBody>
      </p:sp>
      <p:sp>
        <p:nvSpPr>
          <p:cNvPr id="330755" name="Rectangle 3"/>
          <p:cNvSpPr>
            <a:spLocks noGrp="1" noChangeArrowheads="1"/>
          </p:cNvSpPr>
          <p:nvPr>
            <p:ph type="body" idx="1"/>
          </p:nvPr>
        </p:nvSpPr>
        <p:spPr>
          <a:xfrm>
            <a:off x="228600" y="1828800"/>
            <a:ext cx="8529638" cy="4667250"/>
          </a:xfrm>
        </p:spPr>
        <p:txBody>
          <a:bodyPr>
            <a:normAutofit fontScale="92500" lnSpcReduction="10000"/>
          </a:bodyPr>
          <a:lstStyle/>
          <a:p>
            <a:pPr marL="0" indent="0" algn="just" eaLnBrk="1" hangingPunct="1">
              <a:defRPr/>
            </a:pPr>
            <a:r>
              <a:rPr lang="cs-CZ" b="1" dirty="0" smtClean="0">
                <a:solidFill>
                  <a:srgbClr val="000000"/>
                </a:solidFill>
                <a:latin typeface="Times New Roman" pitchFamily="18" charset="0"/>
              </a:rPr>
              <a:t> </a:t>
            </a:r>
            <a:r>
              <a:rPr lang="cs-CZ" sz="1800" b="1" dirty="0" smtClean="0">
                <a:solidFill>
                  <a:srgbClr val="000000"/>
                </a:solidFill>
                <a:latin typeface="Times New Roman" pitchFamily="18" charset="0"/>
              </a:rPr>
              <a:t>Získávání informací z evidencí MV;</a:t>
            </a:r>
          </a:p>
          <a:p>
            <a:pPr marL="0" indent="0" algn="just" eaLnBrk="1" hangingPunct="1">
              <a:defRPr/>
            </a:pPr>
            <a:r>
              <a:rPr lang="cs-CZ" sz="1800" b="1" dirty="0" smtClean="0">
                <a:solidFill>
                  <a:srgbClr val="000000"/>
                </a:solidFill>
                <a:latin typeface="Times New Roman" pitchFamily="18" charset="0"/>
                <a:cs typeface="Times New Roman" pitchFamily="18" charset="0"/>
              </a:rPr>
              <a:t> </a:t>
            </a:r>
            <a:r>
              <a:rPr lang="cs-CZ"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Velká pojistná rizika v neživotním pojištění:</a:t>
            </a:r>
            <a:endParaRPr lang="cs-CZ" sz="1800" b="1" dirty="0" smtClean="0">
              <a:solidFill>
                <a:srgbClr val="000000"/>
              </a:solidFill>
              <a:latin typeface="Times New Roman" pitchFamily="18" charset="0"/>
            </a:endParaRPr>
          </a:p>
          <a:p>
            <a:pPr marL="0" indent="0" algn="just" eaLnBrk="1" hangingPunct="1">
              <a:buFont typeface="Wingdings" pitchFamily="2" charset="2"/>
              <a:buNone/>
              <a:defRPr/>
            </a:pPr>
            <a:r>
              <a:rPr lang="cs-CZ" sz="1800" b="1" dirty="0" smtClean="0">
                <a:solidFill>
                  <a:srgbClr val="000000"/>
                </a:solidFill>
                <a:latin typeface="Times New Roman" pitchFamily="18" charset="0"/>
              </a:rPr>
              <a:t>a) pojistná rizika pojistných odvětví neživotních pojištění </a:t>
            </a:r>
            <a:r>
              <a:rPr lang="cs-CZ" sz="1800" b="1" dirty="0" smtClean="0">
                <a:solidFill>
                  <a:srgbClr val="C00000"/>
                </a:solidFill>
                <a:effectLst>
                  <a:outerShdw blurRad="38100" dist="38100" dir="2700000" algn="tl">
                    <a:srgbClr val="000000">
                      <a:alpha val="43137"/>
                    </a:srgbClr>
                  </a:outerShdw>
                </a:effectLst>
                <a:latin typeface="Times New Roman" pitchFamily="18" charset="0"/>
              </a:rPr>
              <a:t>4 až 7, 11 a 12,</a:t>
            </a:r>
          </a:p>
          <a:p>
            <a:pPr marL="0" indent="0" algn="just" eaLnBrk="1" hangingPunct="1">
              <a:buFont typeface="Wingdings" pitchFamily="2" charset="2"/>
              <a:buNone/>
              <a:defRPr/>
            </a:pPr>
            <a:r>
              <a:rPr lang="cs-CZ" sz="1800" b="1" dirty="0" smtClean="0">
                <a:solidFill>
                  <a:srgbClr val="000000"/>
                </a:solidFill>
                <a:latin typeface="Times New Roman" pitchFamily="18" charset="0"/>
              </a:rPr>
              <a:t>b) pojistná rizika pojistných odvětví </a:t>
            </a:r>
            <a:r>
              <a:rPr lang="cs-CZ" sz="1800" b="1" dirty="0" smtClean="0">
                <a:solidFill>
                  <a:srgbClr val="C00000"/>
                </a:solidFill>
                <a:effectLst>
                  <a:outerShdw blurRad="38100" dist="38100" dir="2700000" algn="tl">
                    <a:srgbClr val="000000">
                      <a:alpha val="43137"/>
                    </a:srgbClr>
                  </a:outerShdw>
                </a:effectLst>
                <a:latin typeface="Times New Roman" pitchFamily="18" charset="0"/>
              </a:rPr>
              <a:t>14 a 15</a:t>
            </a:r>
            <a:r>
              <a:rPr lang="cs-CZ" sz="1800" b="1" dirty="0" smtClean="0">
                <a:solidFill>
                  <a:srgbClr val="000000"/>
                </a:solidFill>
                <a:latin typeface="Times New Roman" pitchFamily="18" charset="0"/>
              </a:rPr>
              <a:t>, jestliže se týkají profesionální činnosti pojistníka v oblasti </a:t>
            </a:r>
            <a:r>
              <a:rPr lang="cs-CZ" sz="1800" b="1" u="sng" dirty="0" smtClean="0">
                <a:solidFill>
                  <a:srgbClr val="000000"/>
                </a:solidFill>
                <a:latin typeface="Times New Roman" pitchFamily="18" charset="0"/>
              </a:rPr>
              <a:t>průmyslové nebo obchodní činnosti nebo svobodného povolání</a:t>
            </a:r>
            <a:r>
              <a:rPr lang="cs-CZ" sz="1800" b="1" dirty="0" smtClean="0">
                <a:solidFill>
                  <a:srgbClr val="000000"/>
                </a:solidFill>
                <a:latin typeface="Times New Roman" pitchFamily="18" charset="0"/>
              </a:rPr>
              <a:t>,</a:t>
            </a:r>
          </a:p>
          <a:p>
            <a:pPr marL="0" indent="0" algn="just" eaLnBrk="1" hangingPunct="1">
              <a:buFont typeface="Wingdings" pitchFamily="2" charset="2"/>
              <a:buNone/>
              <a:defRPr/>
            </a:pPr>
            <a:r>
              <a:rPr lang="cs-CZ" sz="1800" b="1" dirty="0" smtClean="0">
                <a:solidFill>
                  <a:srgbClr val="000000"/>
                </a:solidFill>
                <a:latin typeface="Times New Roman" pitchFamily="18" charset="0"/>
              </a:rPr>
              <a:t>c) pojistná rizika pojistných odvětví </a:t>
            </a:r>
            <a:r>
              <a:rPr lang="cs-CZ" sz="1800" b="1" dirty="0" smtClean="0">
                <a:solidFill>
                  <a:srgbClr val="C00000"/>
                </a:solidFill>
                <a:effectLst>
                  <a:outerShdw blurRad="38100" dist="38100" dir="2700000" algn="tl">
                    <a:srgbClr val="000000">
                      <a:alpha val="43137"/>
                    </a:srgbClr>
                  </a:outerShdw>
                </a:effectLst>
                <a:latin typeface="Times New Roman" pitchFamily="18" charset="0"/>
              </a:rPr>
              <a:t>3, 8, 9, 10, 13 a 16</a:t>
            </a:r>
            <a:r>
              <a:rPr lang="cs-CZ" sz="1800" b="1" dirty="0" smtClean="0">
                <a:solidFill>
                  <a:srgbClr val="000000"/>
                </a:solidFill>
                <a:latin typeface="Times New Roman" pitchFamily="18" charset="0"/>
              </a:rPr>
              <a:t>, pokud pojištěný překročí </a:t>
            </a:r>
            <a:r>
              <a:rPr lang="cs-CZ" sz="1800" b="1" u="sng" dirty="0" smtClean="0">
                <a:solidFill>
                  <a:srgbClr val="000000"/>
                </a:solidFill>
                <a:latin typeface="Times New Roman" pitchFamily="18" charset="0"/>
              </a:rPr>
              <a:t>nejméně 2 z následujících limitů</a:t>
            </a:r>
            <a:r>
              <a:rPr lang="cs-CZ" sz="1800" b="1" dirty="0" smtClean="0">
                <a:solidFill>
                  <a:srgbClr val="000000"/>
                </a:solidFill>
                <a:latin typeface="Times New Roman" pitchFamily="18" charset="0"/>
              </a:rPr>
              <a:t>:</a:t>
            </a:r>
          </a:p>
          <a:p>
            <a:pPr marL="0" indent="0" algn="just" eaLnBrk="1" hangingPunct="1">
              <a:buFont typeface="Wingdings" pitchFamily="2" charset="2"/>
              <a:buNone/>
              <a:defRPr/>
            </a:pPr>
            <a:r>
              <a:rPr lang="cs-CZ" sz="1800" b="1" dirty="0" smtClean="0">
                <a:solidFill>
                  <a:srgbClr val="000000"/>
                </a:solidFill>
                <a:latin typeface="Times New Roman" pitchFamily="18" charset="0"/>
              </a:rPr>
              <a:t>1. úhrn rozvahy 6 200 000 eur,</a:t>
            </a:r>
          </a:p>
          <a:p>
            <a:pPr marL="0" indent="0" algn="just" eaLnBrk="1" hangingPunct="1">
              <a:buFont typeface="Wingdings" pitchFamily="2" charset="2"/>
              <a:buNone/>
              <a:defRPr/>
            </a:pPr>
            <a:r>
              <a:rPr lang="cs-CZ" sz="1800" b="1" dirty="0" smtClean="0">
                <a:solidFill>
                  <a:srgbClr val="000000"/>
                </a:solidFill>
                <a:latin typeface="Times New Roman" pitchFamily="18" charset="0"/>
              </a:rPr>
              <a:t>2. čistý obrat 12 800 000 eur,</a:t>
            </a:r>
          </a:p>
          <a:p>
            <a:pPr marL="0" indent="0" algn="just" eaLnBrk="1" hangingPunct="1">
              <a:buFont typeface="Wingdings" pitchFamily="2" charset="2"/>
              <a:buNone/>
              <a:defRPr/>
            </a:pPr>
            <a:r>
              <a:rPr lang="cs-CZ" sz="1800" b="1" dirty="0" smtClean="0">
                <a:solidFill>
                  <a:srgbClr val="000000"/>
                </a:solidFill>
                <a:latin typeface="Times New Roman" pitchFamily="18" charset="0"/>
              </a:rPr>
              <a:t>3. průměrný roční přepočtený stav zaměstnanců za zdaňovací období 250.</a:t>
            </a:r>
          </a:p>
          <a:p>
            <a:pPr marL="0" indent="0" algn="just" eaLnBrk="1" hangingPunct="1">
              <a:defRPr/>
            </a:pPr>
            <a:r>
              <a:rPr lang="cs-CZ" sz="1800" b="1" dirty="0" smtClean="0">
                <a:solidFill>
                  <a:srgbClr val="000000"/>
                </a:solidFill>
                <a:latin typeface="Times New Roman" pitchFamily="18" charset="0"/>
                <a:cs typeface="Times New Roman" pitchFamily="18" charset="0"/>
              </a:rPr>
              <a:t> Informační povinnost pojišťovny v případě pohromy</a:t>
            </a:r>
            <a:r>
              <a:rPr lang="cs-CZ" sz="1800" b="1" dirty="0" smtClean="0">
                <a:solidFill>
                  <a:srgbClr val="000000"/>
                </a:solidFill>
                <a:latin typeface="Times New Roman" pitchFamily="18" charset="0"/>
              </a:rPr>
              <a:t>;</a:t>
            </a:r>
          </a:p>
          <a:p>
            <a:pPr marL="0" indent="0" algn="just" eaLnBrk="1" hangingPunct="1">
              <a:defRPr/>
            </a:pPr>
            <a:r>
              <a:rPr lang="cs-CZ" sz="1800" b="1" dirty="0" smtClean="0">
                <a:solidFill>
                  <a:srgbClr val="000000"/>
                </a:solidFill>
                <a:latin typeface="Times New Roman" pitchFamily="18" charset="0"/>
                <a:cs typeface="Times New Roman" pitchFamily="18" charset="0"/>
              </a:rPr>
              <a:t> Výměna informací mezi příslušnými orgány dohledu</a:t>
            </a:r>
            <a:r>
              <a:rPr lang="cs-CZ" sz="1800" b="1" dirty="0" smtClean="0">
                <a:solidFill>
                  <a:srgbClr val="000000"/>
                </a:solidFill>
                <a:latin typeface="Times New Roman" pitchFamily="18" charset="0"/>
              </a:rPr>
              <a:t>;</a:t>
            </a:r>
          </a:p>
          <a:p>
            <a:pPr marL="0" indent="0" algn="just" eaLnBrk="1" hangingPunct="1">
              <a:defRPr/>
            </a:pPr>
            <a:r>
              <a:rPr lang="cs-CZ" sz="1800" b="1" dirty="0" smtClean="0">
                <a:solidFill>
                  <a:srgbClr val="000000"/>
                </a:solidFill>
                <a:latin typeface="Times New Roman" pitchFamily="18" charset="0"/>
                <a:cs typeface="Times New Roman" pitchFamily="18" charset="0"/>
              </a:rPr>
              <a:t> Informace poskytované Komisi</a:t>
            </a:r>
            <a:r>
              <a:rPr lang="cs-CZ" sz="1800" b="1" dirty="0" smtClean="0">
                <a:solidFill>
                  <a:srgbClr val="000000"/>
                </a:solidFill>
                <a:latin typeface="Times New Roman" pitchFamily="18" charset="0"/>
              </a:rPr>
              <a:t> ES;</a:t>
            </a:r>
          </a:p>
          <a:p>
            <a:pPr marL="0" indent="0" algn="just" eaLnBrk="1" hangingPunct="1">
              <a:defRPr/>
            </a:pPr>
            <a:r>
              <a:rPr lang="cs-CZ" sz="1800" b="1" dirty="0" smtClean="0">
                <a:solidFill>
                  <a:srgbClr val="000000"/>
                </a:solidFill>
                <a:latin typeface="Times New Roman" pitchFamily="18" charset="0"/>
                <a:cs typeface="Times New Roman" pitchFamily="18" charset="0"/>
              </a:rPr>
              <a:t> Reklama</a:t>
            </a:r>
            <a:r>
              <a:rPr lang="cs-CZ" sz="1800" b="1" dirty="0" smtClean="0">
                <a:solidFill>
                  <a:srgbClr val="000000"/>
                </a:solidFill>
                <a:latin typeface="Times New Roman" pitchFamily="18" charset="0"/>
              </a:rPr>
              <a:t>. </a:t>
            </a:r>
          </a:p>
          <a:p>
            <a:pPr marL="0" indent="0" algn="just" eaLnBrk="1" hangingPunct="1">
              <a:buFontTx/>
              <a:buNone/>
              <a:defRPr/>
            </a:pPr>
            <a:r>
              <a:rPr lang="cs-CZ" b="1" dirty="0" smtClean="0">
                <a:solidFill>
                  <a:srgbClr val="000000"/>
                </a:solidFill>
                <a:latin typeface="Times New Roman" pitchFamily="18" charset="0"/>
              </a:rPr>
              <a:t>  </a:t>
            </a:r>
            <a:r>
              <a:rPr lang="cs-CZ" b="1" u="sng" dirty="0" smtClean="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4526433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539750" y="1052513"/>
            <a:ext cx="8229600" cy="776287"/>
          </a:xfrm>
        </p:spPr>
        <p:txBody>
          <a:bodyPr>
            <a:normAutofit fontScale="90000"/>
          </a:bodyPr>
          <a:lstStyle/>
          <a:p>
            <a:pPr eaLnBrk="1" hangingPunct="1">
              <a:defRPr/>
            </a:pPr>
            <a:r>
              <a:rPr lang="cs-CZ" smtClean="0">
                <a:solidFill>
                  <a:srgbClr val="FF9900"/>
                </a:solidFill>
                <a:latin typeface="Arial Unicode MS" pitchFamily="34" charset="-128"/>
                <a:ea typeface="Arial Unicode MS" pitchFamily="34" charset="-128"/>
                <a:cs typeface="Arial Unicode MS" pitchFamily="34" charset="-128"/>
              </a:rPr>
              <a:t>ZMOCŇOVAC</a:t>
            </a:r>
            <a:r>
              <a:rPr lang="cs-CZ" smtClean="0">
                <a:solidFill>
                  <a:srgbClr val="FF9900"/>
                </a:solidFill>
                <a:latin typeface="Arial"/>
                <a:ea typeface="Arial Unicode MS" pitchFamily="34" charset="-128"/>
                <a:cs typeface="Arial Unicode MS" pitchFamily="34" charset="-128"/>
              </a:rPr>
              <a:t>Í</a:t>
            </a:r>
            <a:r>
              <a:rPr lang="cs-CZ" smtClean="0">
                <a:solidFill>
                  <a:srgbClr val="FF9900"/>
                </a:solidFill>
                <a:latin typeface="Arial Unicode MS" pitchFamily="34" charset="-128"/>
                <a:cs typeface="Times New Roman" pitchFamily="18" charset="0"/>
              </a:rPr>
              <a:t> USTANOVEN</a:t>
            </a:r>
            <a:r>
              <a:rPr lang="cs-CZ" smtClean="0">
                <a:solidFill>
                  <a:srgbClr val="FF9900"/>
                </a:solidFill>
                <a:latin typeface="Arial"/>
                <a:cs typeface="Times New Roman" pitchFamily="18" charset="0"/>
              </a:rPr>
              <a:t>Í</a:t>
            </a:r>
            <a:r>
              <a:rPr lang="cs-CZ" smtClean="0">
                <a:solidFill>
                  <a:srgbClr val="FF9900"/>
                </a:solidFill>
                <a:latin typeface="Arial Unicode MS" pitchFamily="34" charset="-128"/>
                <a:ea typeface="Arial Unicode MS" pitchFamily="34" charset="-128"/>
                <a:cs typeface="Arial Unicode MS" pitchFamily="34" charset="-128"/>
              </a:rPr>
              <a:t> </a:t>
            </a:r>
            <a:br>
              <a:rPr lang="cs-CZ" smtClean="0">
                <a:solidFill>
                  <a:srgbClr val="FF9900"/>
                </a:solidFill>
                <a:latin typeface="Arial Unicode MS" pitchFamily="34" charset="-128"/>
                <a:ea typeface="Arial Unicode MS" pitchFamily="34" charset="-128"/>
                <a:cs typeface="Arial Unicode MS" pitchFamily="34" charset="-128"/>
              </a:rPr>
            </a:br>
            <a:r>
              <a:rPr lang="cs-CZ" smtClean="0">
                <a:solidFill>
                  <a:srgbClr val="FF9900"/>
                </a:solidFill>
                <a:latin typeface="Arial" pitchFamily="34" charset="0"/>
                <a:cs typeface="Times New Roman" pitchFamily="18" charset="0"/>
              </a:rPr>
              <a:t> </a:t>
            </a:r>
          </a:p>
        </p:txBody>
      </p:sp>
      <p:sp>
        <p:nvSpPr>
          <p:cNvPr id="96259" name="Rectangle 3"/>
          <p:cNvSpPr>
            <a:spLocks noGrp="1" noChangeArrowheads="1"/>
          </p:cNvSpPr>
          <p:nvPr>
            <p:ph type="body" idx="1"/>
          </p:nvPr>
        </p:nvSpPr>
        <p:spPr>
          <a:xfrm>
            <a:off x="228600" y="1828800"/>
            <a:ext cx="8529638" cy="4667250"/>
          </a:xfrm>
        </p:spPr>
        <p:txBody>
          <a:bodyPr/>
          <a:lstStyle/>
          <a:p>
            <a:pPr>
              <a:defRPr/>
            </a:pPr>
            <a:r>
              <a:rPr lang="cs-CZ" b="1" dirty="0" smtClean="0">
                <a:latin typeface="Times New Roman" panose="02020603050405020304" pitchFamily="18" charset="0"/>
                <a:cs typeface="Times New Roman" panose="02020603050405020304" pitchFamily="18" charset="0"/>
              </a:rPr>
              <a:t>vyhláška </a:t>
            </a:r>
            <a:r>
              <a:rPr lang="cs-CZ" b="1" dirty="0">
                <a:latin typeface="Times New Roman" panose="02020603050405020304" pitchFamily="18" charset="0"/>
                <a:cs typeface="Times New Roman" panose="02020603050405020304" pitchFamily="18" charset="0"/>
              </a:rPr>
              <a:t>České národní banky č. 305/2016 Sb.,</a:t>
            </a:r>
            <a:r>
              <a:rPr lang="cs-CZ" dirty="0">
                <a:latin typeface="Times New Roman" panose="02020603050405020304" pitchFamily="18" charset="0"/>
                <a:cs typeface="Times New Roman" panose="02020603050405020304" pitchFamily="18" charset="0"/>
              </a:rPr>
              <a:t> o předkládání výkazů pojišťovnami a zajišťovnami České národní bance</a:t>
            </a:r>
          </a:p>
          <a:p>
            <a:pPr>
              <a:defRPr/>
            </a:pPr>
            <a:r>
              <a:rPr lang="cs-CZ" b="1" dirty="0">
                <a:latin typeface="Times New Roman" panose="02020603050405020304" pitchFamily="18" charset="0"/>
                <a:cs typeface="Times New Roman" panose="02020603050405020304" pitchFamily="18" charset="0"/>
              </a:rPr>
              <a:t>vyhláška České národní banky č. 306/2015 Sb.,</a:t>
            </a:r>
            <a:r>
              <a:rPr lang="cs-CZ" dirty="0">
                <a:latin typeface="Times New Roman" panose="02020603050405020304" pitchFamily="18" charset="0"/>
                <a:cs typeface="Times New Roman" panose="02020603050405020304" pitchFamily="18" charset="0"/>
              </a:rPr>
              <a:t> kterou se provádí některá ustanovení zákona o pojišťovnictví</a:t>
            </a:r>
          </a:p>
          <a:p>
            <a:pPr>
              <a:defRPr/>
            </a:pPr>
            <a:r>
              <a:rPr lang="cs-CZ" b="1" dirty="0">
                <a:latin typeface="Times New Roman" panose="02020603050405020304" pitchFamily="18" charset="0"/>
                <a:cs typeface="Times New Roman" panose="02020603050405020304" pitchFamily="18" charset="0"/>
              </a:rPr>
              <a:t>vyhláška České národní banky č. 307/2016 Sb.,</a:t>
            </a:r>
            <a:r>
              <a:rPr lang="cs-CZ" dirty="0">
                <a:latin typeface="Times New Roman" panose="02020603050405020304" pitchFamily="18" charset="0"/>
                <a:cs typeface="Times New Roman" panose="02020603050405020304" pitchFamily="18" charset="0"/>
              </a:rPr>
              <a:t> o žádostech podle zákona o pojišťovnictví</a:t>
            </a:r>
          </a:p>
          <a:p>
            <a:pPr marL="0" indent="0" algn="just" eaLnBrk="1" hangingPunct="1">
              <a:defRPr/>
            </a:pPr>
            <a:endParaRPr lang="cs-CZ" altLang="cs-CZ" b="1" u="sng"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0535750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normAutofit fontScale="90000"/>
          </a:bodyPr>
          <a:lstStyle/>
          <a:p>
            <a:pPr>
              <a:defRPr/>
            </a:pPr>
            <a:r>
              <a:rPr lang="cs-CZ" dirty="0" smtClean="0"/>
              <a:t>Obsahy prováděcích </a:t>
            </a:r>
            <a:br>
              <a:rPr lang="cs-CZ" dirty="0" smtClean="0"/>
            </a:br>
            <a:r>
              <a:rPr lang="cs-CZ" dirty="0" smtClean="0"/>
              <a:t>právních předpisů </a:t>
            </a:r>
            <a:endParaRPr lang="cs-CZ" dirty="0"/>
          </a:p>
        </p:txBody>
      </p:sp>
      <p:sp>
        <p:nvSpPr>
          <p:cNvPr id="3" name="Zástupný symbol pro obsah 2"/>
          <p:cNvSpPr>
            <a:spLocks noGrp="1"/>
          </p:cNvSpPr>
          <p:nvPr>
            <p:ph idx="1"/>
          </p:nvPr>
        </p:nvSpPr>
        <p:spPr>
          <a:xfrm>
            <a:off x="528638" y="1700809"/>
            <a:ext cx="8229600" cy="4795242"/>
          </a:xfrm>
          <a:solidFill>
            <a:srgbClr val="FFCCFF"/>
          </a:solidFill>
        </p:spPr>
        <p:txBody>
          <a:bodyPr>
            <a:normAutofit lnSpcReduction="10000"/>
          </a:bodyPr>
          <a:lstStyle/>
          <a:p>
            <a:pPr>
              <a:defRPr/>
            </a:pPr>
            <a:r>
              <a:rPr lang="cs-CZ" b="1" dirty="0">
                <a:latin typeface="Times New Roman" panose="02020603050405020304" pitchFamily="18" charset="0"/>
                <a:cs typeface="Times New Roman" panose="02020603050405020304" pitchFamily="18" charset="0"/>
              </a:rPr>
              <a:t>vyhláška č. 305/2016 Sb., o předkládání výkazů pojišťovnami a zajišťovnami České národní </a:t>
            </a:r>
            <a:r>
              <a:rPr lang="cs-CZ" b="1" dirty="0" smtClean="0">
                <a:latin typeface="Times New Roman" panose="02020603050405020304" pitchFamily="18" charset="0"/>
                <a:cs typeface="Times New Roman" panose="02020603050405020304" pitchFamily="18" charset="0"/>
              </a:rPr>
              <a:t>bance</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kterou se </a:t>
            </a:r>
            <a:r>
              <a:rPr lang="cs-CZ" dirty="0" smtClean="0">
                <a:latin typeface="Times New Roman" panose="02020603050405020304" pitchFamily="18" charset="0"/>
                <a:cs typeface="Times New Roman" panose="02020603050405020304" pitchFamily="18" charset="0"/>
              </a:rPr>
              <a:t>upravuje </a:t>
            </a:r>
            <a:r>
              <a:rPr lang="cs-CZ" dirty="0">
                <a:latin typeface="Times New Roman" panose="02020603050405020304" pitchFamily="18" charset="0"/>
                <a:cs typeface="Times New Roman" panose="02020603050405020304" pitchFamily="18" charset="0"/>
              </a:rPr>
              <a:t>obsah, </a:t>
            </a:r>
            <a:r>
              <a:rPr lang="cs-CZ" dirty="0" smtClean="0">
                <a:latin typeface="Times New Roman" panose="02020603050405020304" pitchFamily="18" charset="0"/>
                <a:cs typeface="Times New Roman" panose="02020603050405020304" pitchFamily="18" charset="0"/>
              </a:rPr>
              <a:t>forma, </a:t>
            </a:r>
            <a:r>
              <a:rPr lang="cs-CZ" dirty="0">
                <a:latin typeface="Times New Roman" panose="02020603050405020304" pitchFamily="18" charset="0"/>
                <a:cs typeface="Times New Roman" panose="02020603050405020304" pitchFamily="18" charset="0"/>
              </a:rPr>
              <a:t>četnost, lhůty a způsob sestavování a předkládání výkazů České národní bance tuzemskými pojišťovnami, tuzemskými zajišťovnami, pobočkami pojišťoven a zajišťoven z jiného členského státu, pobočkami pojišťoven a zajišťoven z třetího státu a Českou kanceláří pojistitelů;</a:t>
            </a:r>
          </a:p>
          <a:p>
            <a:pPr marL="0" indent="0">
              <a:buFont typeface="Wingdings" pitchFamily="2" charset="2"/>
              <a:buNone/>
              <a:defRPr/>
            </a:pPr>
            <a:endParaRPr lang="cs-CZ" dirty="0"/>
          </a:p>
        </p:txBody>
      </p:sp>
    </p:spTree>
    <p:extLst>
      <p:ext uri="{BB962C8B-B14F-4D97-AF65-F5344CB8AC3E}">
        <p14:creationId xmlns:p14="http://schemas.microsoft.com/office/powerpoint/2010/main" val="23918584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20000"/>
              <a:lumOff val="80000"/>
            </a:schemeClr>
          </a:solidFill>
        </p:spPr>
        <p:txBody>
          <a:bodyPr>
            <a:normAutofit fontScale="90000"/>
          </a:bodyPr>
          <a:lstStyle/>
          <a:p>
            <a:pPr>
              <a:defRPr/>
            </a:pPr>
            <a:r>
              <a:rPr lang="cs-CZ" dirty="0" smtClean="0"/>
              <a:t>Obsahy prováděcích </a:t>
            </a:r>
            <a:br>
              <a:rPr lang="cs-CZ" dirty="0" smtClean="0"/>
            </a:br>
            <a:r>
              <a:rPr lang="cs-CZ" dirty="0" smtClean="0"/>
              <a:t>právních předpisů </a:t>
            </a:r>
            <a:endParaRPr lang="cs-CZ" dirty="0"/>
          </a:p>
        </p:txBody>
      </p:sp>
      <p:sp>
        <p:nvSpPr>
          <p:cNvPr id="106499" name="Zástupný symbol pro obsah 2"/>
          <p:cNvSpPr>
            <a:spLocks noGrp="1"/>
          </p:cNvSpPr>
          <p:nvPr>
            <p:ph idx="1"/>
          </p:nvPr>
        </p:nvSpPr>
        <p:spPr>
          <a:xfrm>
            <a:off x="457200" y="1600200"/>
            <a:ext cx="8229600" cy="4781128"/>
          </a:xfrm>
          <a:solidFill>
            <a:srgbClr val="FFCCFF"/>
          </a:solidFill>
        </p:spPr>
        <p:txBody>
          <a:bodyPr>
            <a:normAutofit lnSpcReduction="10000"/>
          </a:bodyPr>
          <a:lstStyle/>
          <a:p>
            <a:r>
              <a:rPr lang="cs-CZ" altLang="cs-CZ" b="1" dirty="0" smtClean="0"/>
              <a:t>vyhláška č. 306/2016 Sb., kterou se provádí některá ustanovení zákona o pojišťovnictví</a:t>
            </a:r>
            <a:r>
              <a:rPr lang="cs-CZ" altLang="cs-CZ" dirty="0" smtClean="0"/>
              <a:t>, která upravuje:</a:t>
            </a:r>
          </a:p>
          <a:p>
            <a:r>
              <a:rPr lang="cs-CZ" altLang="cs-CZ" sz="1600" dirty="0" smtClean="0"/>
              <a:t>způsob výpočtu solventnostního kapitálového požadavku;</a:t>
            </a:r>
          </a:p>
          <a:p>
            <a:r>
              <a:rPr lang="cs-CZ" altLang="cs-CZ" sz="1600" dirty="0" smtClean="0"/>
              <a:t>podmínky pro použití úplného nebo částečného interního modelu pro výpočet solventnostního kapitálového požadavku;</a:t>
            </a:r>
          </a:p>
          <a:p>
            <a:r>
              <a:rPr lang="cs-CZ" altLang="cs-CZ" sz="1600" dirty="0" smtClean="0"/>
              <a:t>výpočet skupinové solventnosti;</a:t>
            </a:r>
          </a:p>
          <a:p>
            <a:r>
              <a:rPr lang="cs-CZ" altLang="cs-CZ" sz="1600" dirty="0" smtClean="0"/>
              <a:t>podmínky pro použití a způsob výpočtu vyrovnávací úpravy bezrizikové výnosové křivky;</a:t>
            </a:r>
          </a:p>
          <a:p>
            <a:r>
              <a:rPr lang="cs-CZ" altLang="cs-CZ" sz="1600" dirty="0" smtClean="0"/>
              <a:t>rozsah, způsob a lhůty pro uveřejňování údajů;</a:t>
            </a:r>
          </a:p>
          <a:p>
            <a:r>
              <a:rPr lang="cs-CZ" altLang="cs-CZ" sz="1600" dirty="0" smtClean="0"/>
              <a:t>vyhodnocování citlivosti technických rezerv a použitelného kapitálu;</a:t>
            </a:r>
          </a:p>
          <a:p>
            <a:r>
              <a:rPr lang="cs-CZ" altLang="cs-CZ" sz="1600" dirty="0" smtClean="0"/>
              <a:t>náležitosti a strukturu zprávy o ověření řídicího a kontrolního systému a zprávy o ověření uveřejňovaných informací ve zprávě o solventnosti a finanční situaci;</a:t>
            </a:r>
          </a:p>
          <a:p>
            <a:r>
              <a:rPr lang="cs-CZ" altLang="cs-CZ" sz="1600" dirty="0" smtClean="0"/>
              <a:t>způsob výplaty a stanovení odměny a náhrady hotových výdajů nuceného správce tuzemské pojišťovny nebo tuzemské zajišťovny, jeho zástupce a likvidátora tuzemské pojišťovny, tuzemské zajišťovny, pobočky pojišťovny z třetího státu nebo pobočky zajišťovny z třetího státu;</a:t>
            </a:r>
          </a:p>
        </p:txBody>
      </p:sp>
    </p:spTree>
    <p:extLst>
      <p:ext uri="{BB962C8B-B14F-4D97-AF65-F5344CB8AC3E}">
        <p14:creationId xmlns:p14="http://schemas.microsoft.com/office/powerpoint/2010/main" val="47896895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smtClean="0"/>
              <a:t>Obsahy prováděcích </a:t>
            </a:r>
            <a:br>
              <a:rPr lang="cs-CZ" dirty="0" smtClean="0"/>
            </a:br>
            <a:r>
              <a:rPr lang="cs-CZ" dirty="0" smtClean="0"/>
              <a:t>právních předpisů </a:t>
            </a:r>
            <a:endParaRPr lang="cs-CZ" dirty="0"/>
          </a:p>
        </p:txBody>
      </p:sp>
      <p:sp>
        <p:nvSpPr>
          <p:cNvPr id="108547" name="Zástupný symbol pro obsah 2"/>
          <p:cNvSpPr>
            <a:spLocks noGrp="1"/>
          </p:cNvSpPr>
          <p:nvPr>
            <p:ph idx="1"/>
          </p:nvPr>
        </p:nvSpPr>
        <p:spPr>
          <a:xfrm>
            <a:off x="528638" y="2205038"/>
            <a:ext cx="8229600" cy="4291012"/>
          </a:xfrm>
          <a:solidFill>
            <a:srgbClr val="FFCCFF"/>
          </a:solidFill>
        </p:spPr>
        <p:txBody>
          <a:bodyPr>
            <a:normAutofit fontScale="92500" lnSpcReduction="10000"/>
          </a:bodyPr>
          <a:lstStyle/>
          <a:p>
            <a:r>
              <a:rPr lang="cs-CZ" altLang="cs-CZ" smtClean="0"/>
              <a:t>vyhláška č. 307/2016 Sb., </a:t>
            </a:r>
            <a:r>
              <a:rPr lang="cs-CZ" altLang="cs-CZ" b="1" smtClean="0"/>
              <a:t>o žádostech podle zákona o pojišťovnictví</a:t>
            </a:r>
            <a:r>
              <a:rPr lang="cs-CZ" altLang="cs-CZ" smtClean="0"/>
              <a:t>, kterou se stanoví náležitosti žádostí, formáty a další technické náležitosti žádostí upravených tímto zákonem.</a:t>
            </a:r>
          </a:p>
          <a:p>
            <a:r>
              <a:rPr lang="cs-CZ" altLang="cs-CZ" smtClean="0"/>
              <a:t>Pro úplnost je třeba zmínit i </a:t>
            </a:r>
            <a:r>
              <a:rPr lang="cs-CZ" altLang="cs-CZ" b="1" smtClean="0"/>
              <a:t>Úřední sdělení ČNB,</a:t>
            </a:r>
            <a:r>
              <a:rPr lang="cs-CZ" altLang="cs-CZ" smtClean="0"/>
              <a:t> která sice nejsou právně závazná, a tedy ani vynutitelná, ale umožňují regulovaným osobám získat informace o postupech a hodnocení při výkonu jejího dohledu podle zákona.</a:t>
            </a:r>
          </a:p>
          <a:p>
            <a:endParaRPr lang="cs-CZ" altLang="cs-CZ" smtClean="0"/>
          </a:p>
          <a:p>
            <a:endParaRPr lang="cs-CZ" altLang="cs-CZ" smtClean="0"/>
          </a:p>
        </p:txBody>
      </p:sp>
    </p:spTree>
    <p:extLst>
      <p:ext uri="{BB962C8B-B14F-4D97-AF65-F5344CB8AC3E}">
        <p14:creationId xmlns:p14="http://schemas.microsoft.com/office/powerpoint/2010/main" val="27530043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smtClean="0"/>
              <a:t>Obsahy prováděcích </a:t>
            </a:r>
            <a:br>
              <a:rPr lang="cs-CZ" dirty="0" smtClean="0"/>
            </a:br>
            <a:r>
              <a:rPr lang="cs-CZ" dirty="0" smtClean="0"/>
              <a:t>právních předpisů </a:t>
            </a:r>
            <a:endParaRPr lang="cs-CZ" dirty="0"/>
          </a:p>
        </p:txBody>
      </p:sp>
      <p:sp>
        <p:nvSpPr>
          <p:cNvPr id="107523" name="Zástupný symbol pro obsah 2"/>
          <p:cNvSpPr>
            <a:spLocks noGrp="1"/>
          </p:cNvSpPr>
          <p:nvPr>
            <p:ph idx="1"/>
          </p:nvPr>
        </p:nvSpPr>
        <p:spPr>
          <a:solidFill>
            <a:srgbClr val="FFCCFF"/>
          </a:solidFill>
        </p:spPr>
        <p:txBody>
          <a:bodyPr/>
          <a:lstStyle/>
          <a:p>
            <a:r>
              <a:rPr lang="cs-CZ" altLang="cs-CZ" b="1" dirty="0" smtClean="0"/>
              <a:t>Účetnictví pojišťoven a zajišťoven </a:t>
            </a:r>
            <a:r>
              <a:rPr lang="cs-CZ" altLang="cs-CZ" dirty="0" smtClean="0"/>
              <a:t>se řídí vyhláškou č. 502/2002 Sb., kterou se upravuje:</a:t>
            </a:r>
          </a:p>
          <a:p>
            <a:r>
              <a:rPr lang="cs-CZ" altLang="cs-CZ" sz="1800" dirty="0" smtClean="0"/>
              <a:t>uspořádání a označování položek účetní závěrky a konsolidované účetní závěrky a obsahové vymezení položek těchto závěrek, uspořádání a obsahové vymezení vysvětlujících a doplňujících informací v příloze v účetní závěrce a konsolidované účetní závěrce, metody konsolidace účetní závěrky a postup zahrnování účetních jednotek do konsolidačního celku;</a:t>
            </a:r>
          </a:p>
          <a:p>
            <a:r>
              <a:rPr lang="cs-CZ" altLang="cs-CZ" sz="1800" dirty="0" smtClean="0"/>
              <a:t>účetní metody a jejich použití;</a:t>
            </a:r>
          </a:p>
          <a:p>
            <a:r>
              <a:rPr lang="cs-CZ" altLang="cs-CZ" sz="1800" dirty="0" smtClean="0"/>
              <a:t>směrná účtová osnova pro účetní jednotky, které jsou pojišťovnami nebo zajišťovnami podle zákona o pojišťovnictví, včetně exportních pojišťoven, a na Českou kancelář pojistitelů.</a:t>
            </a:r>
          </a:p>
          <a:p>
            <a:endParaRPr lang="cs-CZ" altLang="cs-CZ" dirty="0" smtClean="0"/>
          </a:p>
        </p:txBody>
      </p:sp>
    </p:spTree>
    <p:extLst>
      <p:ext uri="{BB962C8B-B14F-4D97-AF65-F5344CB8AC3E}">
        <p14:creationId xmlns:p14="http://schemas.microsoft.com/office/powerpoint/2010/main" val="28568040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539750" y="1052513"/>
            <a:ext cx="8229600" cy="776287"/>
          </a:xfrm>
          <a:solidFill>
            <a:schemeClr val="bg2">
              <a:lumMod val="90000"/>
            </a:schemeClr>
          </a:solidFill>
        </p:spPr>
        <p:txBody>
          <a:bodyPr tIns="612000">
            <a:normAutofit fontScale="90000"/>
          </a:bodyPr>
          <a:lstStyle/>
          <a:p>
            <a:pPr eaLnBrk="1" hangingPunct="1">
              <a:defRPr/>
            </a:pPr>
            <a:r>
              <a:rPr lang="cs-CZ" dirty="0" smtClean="0">
                <a:effectLst>
                  <a:outerShdw blurRad="38100" dist="38100" dir="2700000" algn="tl">
                    <a:srgbClr val="C0C0C0"/>
                  </a:outerShdw>
                </a:effectLst>
                <a:latin typeface="Arial Unicode MS" pitchFamily="34" charset="-128"/>
                <a:cs typeface="Times New Roman" pitchFamily="18" charset="0"/>
              </a:rPr>
              <a:t>Odvětv</a:t>
            </a:r>
            <a:r>
              <a:rPr lang="cs-CZ" dirty="0" smtClean="0">
                <a:effectLst>
                  <a:outerShdw blurRad="38100" dist="38100" dir="2700000" algn="tl">
                    <a:srgbClr val="C0C0C0"/>
                  </a:outerShdw>
                </a:effectLst>
                <a:latin typeface="Arial"/>
                <a:cs typeface="Times New Roman" pitchFamily="18" charset="0"/>
              </a:rPr>
              <a:t>í</a:t>
            </a:r>
            <a:r>
              <a:rPr lang="cs-CZ" dirty="0" smtClean="0">
                <a:effectLst>
                  <a:outerShdw blurRad="38100" dist="38100" dir="2700000" algn="tl">
                    <a:srgbClr val="C0C0C0"/>
                  </a:outerShdw>
                </a:effectLst>
                <a:latin typeface="Arial Unicode MS" pitchFamily="34" charset="-128"/>
                <a:cs typeface="Times New Roman" pitchFamily="18" charset="0"/>
              </a:rPr>
              <a:t> a skupiny poji</a:t>
            </a:r>
            <a:r>
              <a:rPr lang="cs-CZ" dirty="0" smtClean="0">
                <a:effectLst>
                  <a:outerShdw blurRad="38100" dist="38100" dir="2700000" algn="tl">
                    <a:srgbClr val="C0C0C0"/>
                  </a:outerShdw>
                </a:effectLst>
                <a:latin typeface="Arial"/>
                <a:cs typeface="Times New Roman" pitchFamily="18" charset="0"/>
              </a:rPr>
              <a:t>š</a:t>
            </a:r>
            <a:r>
              <a:rPr lang="cs-CZ" dirty="0" smtClean="0">
                <a:effectLst>
                  <a:outerShdw blurRad="38100" dist="38100" dir="2700000" algn="tl">
                    <a:srgbClr val="C0C0C0"/>
                  </a:outerShdw>
                </a:effectLst>
                <a:latin typeface="Arial Unicode MS" pitchFamily="34" charset="-128"/>
                <a:cs typeface="Times New Roman" pitchFamily="18" charset="0"/>
              </a:rPr>
              <a:t>těn</a:t>
            </a:r>
            <a:r>
              <a:rPr lang="cs-CZ" dirty="0" smtClean="0">
                <a:effectLst>
                  <a:outerShdw blurRad="38100" dist="38100" dir="2700000" algn="tl">
                    <a:srgbClr val="C0C0C0"/>
                  </a:outerShdw>
                </a:effectLst>
                <a:latin typeface="Arial"/>
                <a:cs typeface="Times New Roman" pitchFamily="18" charset="0"/>
              </a:rPr>
              <a:t>í</a:t>
            </a:r>
            <a:r>
              <a:rPr lang="cs-CZ" dirty="0" smtClean="0">
                <a:effectLst>
                  <a:outerShdw blurRad="38100" dist="38100" dir="2700000" algn="tl">
                    <a:srgbClr val="C0C0C0"/>
                  </a:outerShdw>
                </a:effectLst>
                <a:latin typeface="Arial Unicode MS" pitchFamily="34" charset="-128"/>
                <a:cs typeface="Times New Roman" pitchFamily="18" charset="0"/>
              </a:rPr>
              <a:t> </a:t>
            </a:r>
            <a:r>
              <a:rPr lang="cs-CZ" dirty="0" smtClean="0">
                <a:solidFill>
                  <a:srgbClr val="FF99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
            </a:r>
            <a:br>
              <a:rPr lang="cs-CZ" dirty="0" smtClean="0">
                <a:solidFill>
                  <a:srgbClr val="FF99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br>
            <a:r>
              <a:rPr lang="cs-CZ" dirty="0" smtClean="0">
                <a:solidFill>
                  <a:srgbClr val="FF9900"/>
                </a:solidFill>
                <a:effectLst>
                  <a:outerShdw blurRad="38100" dist="38100" dir="2700000" algn="tl">
                    <a:srgbClr val="C0C0C0"/>
                  </a:outerShdw>
                </a:effectLst>
                <a:latin typeface="Arial" pitchFamily="34" charset="0"/>
                <a:cs typeface="Times New Roman" pitchFamily="18" charset="0"/>
              </a:rPr>
              <a:t> </a:t>
            </a:r>
          </a:p>
        </p:txBody>
      </p:sp>
      <p:sp>
        <p:nvSpPr>
          <p:cNvPr id="109571" name="Rectangle 3"/>
          <p:cNvSpPr>
            <a:spLocks noGrp="1" noChangeArrowheads="1"/>
          </p:cNvSpPr>
          <p:nvPr>
            <p:ph type="body" idx="1"/>
          </p:nvPr>
        </p:nvSpPr>
        <p:spPr>
          <a:xfrm>
            <a:off x="228600" y="1828800"/>
            <a:ext cx="8529638" cy="4667250"/>
          </a:xfrm>
        </p:spPr>
        <p:txBody>
          <a:bodyPr/>
          <a:lstStyle/>
          <a:p>
            <a:pPr marL="0" indent="0" algn="just" eaLnBrk="1" hangingPunct="1"/>
            <a:r>
              <a:rPr lang="cs-CZ" altLang="cs-CZ" b="1" smtClean="0">
                <a:solidFill>
                  <a:srgbClr val="000000"/>
                </a:solidFill>
                <a:latin typeface="Times New Roman" pitchFamily="18" charset="0"/>
                <a:cs typeface="Times New Roman" pitchFamily="18" charset="0"/>
              </a:rPr>
              <a:t> Část A </a:t>
            </a:r>
            <a:r>
              <a:rPr lang="cs-CZ" altLang="cs-CZ" b="1" smtClean="0">
                <a:solidFill>
                  <a:srgbClr val="000000"/>
                </a:solidFill>
                <a:latin typeface="Times New Roman" pitchFamily="18" charset="0"/>
              </a:rPr>
              <a:t>- </a:t>
            </a:r>
            <a:r>
              <a:rPr lang="cs-CZ" altLang="cs-CZ" b="1" smtClean="0">
                <a:solidFill>
                  <a:srgbClr val="000000"/>
                </a:solidFill>
                <a:latin typeface="Times New Roman" pitchFamily="18" charset="0"/>
                <a:cs typeface="Times New Roman" pitchFamily="18" charset="0"/>
              </a:rPr>
              <a:t>Odvětví životních pojištění</a:t>
            </a:r>
            <a:r>
              <a:rPr lang="cs-CZ" altLang="cs-CZ" b="1" smtClean="0">
                <a:solidFill>
                  <a:srgbClr val="000000"/>
                </a:solidFill>
                <a:latin typeface="Times New Roman" pitchFamily="18" charset="0"/>
              </a:rPr>
              <a:t>;</a:t>
            </a:r>
          </a:p>
          <a:p>
            <a:pPr marL="0" indent="0" algn="just" eaLnBrk="1" hangingPunct="1"/>
            <a:r>
              <a:rPr lang="cs-CZ" altLang="cs-CZ" b="1" smtClean="0">
                <a:solidFill>
                  <a:srgbClr val="000000"/>
                </a:solidFill>
                <a:latin typeface="Times New Roman" pitchFamily="18" charset="0"/>
                <a:cs typeface="Times New Roman" pitchFamily="18" charset="0"/>
              </a:rPr>
              <a:t> Část </a:t>
            </a:r>
            <a:r>
              <a:rPr lang="cs-CZ" altLang="cs-CZ" b="1" smtClean="0">
                <a:solidFill>
                  <a:srgbClr val="000000"/>
                </a:solidFill>
                <a:latin typeface="Times New Roman" pitchFamily="18" charset="0"/>
              </a:rPr>
              <a:t>B - </a:t>
            </a:r>
            <a:r>
              <a:rPr lang="cs-CZ" altLang="cs-CZ" b="1" smtClean="0">
                <a:solidFill>
                  <a:srgbClr val="000000"/>
                </a:solidFill>
                <a:latin typeface="Times New Roman" pitchFamily="18" charset="0"/>
                <a:cs typeface="Times New Roman" pitchFamily="18" charset="0"/>
              </a:rPr>
              <a:t>Odvětví </a:t>
            </a:r>
            <a:r>
              <a:rPr lang="cs-CZ" altLang="cs-CZ" b="1" smtClean="0">
                <a:solidFill>
                  <a:srgbClr val="000000"/>
                </a:solidFill>
                <a:latin typeface="Times New Roman" pitchFamily="18" charset="0"/>
              </a:rPr>
              <a:t>ne</a:t>
            </a:r>
            <a:r>
              <a:rPr lang="cs-CZ" altLang="cs-CZ" b="1" smtClean="0">
                <a:solidFill>
                  <a:srgbClr val="000000"/>
                </a:solidFill>
                <a:latin typeface="Times New Roman" pitchFamily="18" charset="0"/>
                <a:cs typeface="Times New Roman" pitchFamily="18" charset="0"/>
              </a:rPr>
              <a:t>životních pojištění</a:t>
            </a:r>
            <a:r>
              <a:rPr lang="cs-CZ" altLang="cs-CZ" b="1" smtClean="0">
                <a:solidFill>
                  <a:srgbClr val="000000"/>
                </a:solidFill>
                <a:latin typeface="Times New Roman" pitchFamily="18" charset="0"/>
              </a:rPr>
              <a:t>;</a:t>
            </a:r>
            <a:r>
              <a:rPr lang="cs-CZ" altLang="cs-CZ" b="1" u="sng" smtClean="0">
                <a:solidFill>
                  <a:srgbClr val="000000"/>
                </a:solidFill>
                <a:latin typeface="Times New Roman" pitchFamily="18" charset="0"/>
                <a:cs typeface="Times New Roman" pitchFamily="18" charset="0"/>
              </a:rPr>
              <a:t> </a:t>
            </a:r>
          </a:p>
          <a:p>
            <a:pPr marL="0" indent="0" algn="just" eaLnBrk="1" hangingPunct="1"/>
            <a:r>
              <a:rPr lang="cs-CZ" altLang="cs-CZ" b="1" smtClean="0">
                <a:solidFill>
                  <a:srgbClr val="000000"/>
                </a:solidFill>
                <a:latin typeface="Times New Roman" pitchFamily="18" charset="0"/>
                <a:cs typeface="Times New Roman" pitchFamily="18" charset="0"/>
              </a:rPr>
              <a:t> Část </a:t>
            </a:r>
            <a:r>
              <a:rPr lang="cs-CZ" altLang="cs-CZ" b="1" smtClean="0">
                <a:solidFill>
                  <a:srgbClr val="000000"/>
                </a:solidFill>
                <a:latin typeface="Times New Roman" pitchFamily="18" charset="0"/>
              </a:rPr>
              <a:t>C - </a:t>
            </a:r>
            <a:r>
              <a:rPr lang="cs-CZ" altLang="cs-CZ" b="1" smtClean="0">
                <a:solidFill>
                  <a:srgbClr val="000000"/>
                </a:solidFill>
                <a:latin typeface="Times New Roman" pitchFamily="18" charset="0"/>
                <a:cs typeface="Times New Roman" pitchFamily="18" charset="0"/>
              </a:rPr>
              <a:t>Skupiny neživotních pojištění</a:t>
            </a:r>
            <a:r>
              <a:rPr lang="cs-CZ" altLang="cs-CZ" b="1" smtClean="0">
                <a:solidFill>
                  <a:srgbClr val="000000"/>
                </a:solidFill>
                <a:latin typeface="Times New Roman" pitchFamily="18" charset="0"/>
              </a:rPr>
              <a:t>;</a:t>
            </a:r>
          </a:p>
          <a:p>
            <a:pPr marL="0" indent="0" algn="just" eaLnBrk="1" hangingPunct="1"/>
            <a:r>
              <a:rPr lang="cs-CZ" altLang="cs-CZ" b="1" smtClean="0">
                <a:solidFill>
                  <a:srgbClr val="000000"/>
                </a:solidFill>
                <a:latin typeface="Times New Roman" pitchFamily="18" charset="0"/>
                <a:cs typeface="Times New Roman" pitchFamily="18" charset="0"/>
              </a:rPr>
              <a:t> Rozdělení pojistných odvětví pro výkaznictví pojišťoven</a:t>
            </a:r>
            <a:r>
              <a:rPr lang="cs-CZ" altLang="cs-CZ" b="1" smtClean="0">
                <a:solidFill>
                  <a:srgbClr val="000000"/>
                </a:solidFill>
                <a:latin typeface="Times New Roman" pitchFamily="18" charset="0"/>
              </a:rPr>
              <a:t>.  </a:t>
            </a:r>
          </a:p>
          <a:p>
            <a:pPr marL="0" indent="0" algn="just" eaLnBrk="1" hangingPunct="1"/>
            <a:endParaRPr lang="cs-CZ" altLang="cs-CZ" b="1" smtClean="0">
              <a:solidFill>
                <a:srgbClr val="000000"/>
              </a:solidFill>
              <a:latin typeface="Times New Roman" pitchFamily="18" charset="0"/>
            </a:endParaRPr>
          </a:p>
          <a:p>
            <a:pPr marL="0" indent="0" algn="just" eaLnBrk="1" hangingPunct="1">
              <a:buFont typeface="Wingdings" pitchFamily="2" charset="2"/>
              <a:buNone/>
            </a:pPr>
            <a:endParaRPr lang="cs-CZ" altLang="cs-CZ" sz="2000" smtClean="0">
              <a:latin typeface="Times New Roman" pitchFamily="18" charset="0"/>
            </a:endParaRPr>
          </a:p>
          <a:p>
            <a:pPr marL="0" indent="0" eaLnBrk="1" hangingPunct="1">
              <a:buFont typeface="Wingdings" pitchFamily="2" charset="2"/>
              <a:buNone/>
            </a:pPr>
            <a:endParaRPr lang="cs-CZ" altLang="cs-CZ" sz="1600" smtClean="0"/>
          </a:p>
        </p:txBody>
      </p:sp>
    </p:spTree>
    <p:extLst>
      <p:ext uri="{BB962C8B-B14F-4D97-AF65-F5344CB8AC3E}">
        <p14:creationId xmlns:p14="http://schemas.microsoft.com/office/powerpoint/2010/main" val="3166117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539750" y="620713"/>
            <a:ext cx="8229600" cy="792162"/>
          </a:xfrm>
        </p:spPr>
        <p:txBody>
          <a:bodyPr/>
          <a:lstStyle/>
          <a:p>
            <a:pPr eaLnBrk="1" hangingPunct="1">
              <a:defRPr/>
            </a:pPr>
            <a:r>
              <a:rPr lang="cs-CZ" dirty="0" smtClean="0">
                <a:latin typeface="Arial" pitchFamily="34" charset="0"/>
                <a:cs typeface="Times New Roman" pitchFamily="18" charset="0"/>
              </a:rPr>
              <a:t>OBECNÁ USTANOVENÍ</a:t>
            </a:r>
          </a:p>
        </p:txBody>
      </p:sp>
      <p:sp>
        <p:nvSpPr>
          <p:cNvPr id="339971" name="Rectangle 3"/>
          <p:cNvSpPr>
            <a:spLocks noGrp="1" noChangeArrowheads="1"/>
          </p:cNvSpPr>
          <p:nvPr>
            <p:ph type="body" idx="1"/>
          </p:nvPr>
        </p:nvSpPr>
        <p:spPr>
          <a:xfrm>
            <a:off x="533400" y="1412875"/>
            <a:ext cx="8458200" cy="5445125"/>
          </a:xfrm>
          <a:solidFill>
            <a:srgbClr val="FFFF00"/>
          </a:solidFill>
        </p:spPr>
        <p:txBody>
          <a:bodyPr>
            <a:normAutofit fontScale="85000" lnSpcReduction="20000"/>
          </a:bodyPr>
          <a:lstStyle/>
          <a:p>
            <a:pPr marL="0" indent="0" eaLnBrk="1" hangingPunct="1">
              <a:defRPr/>
            </a:pPr>
            <a:r>
              <a:rPr lang="cs-CZ" b="1" dirty="0" smtClean="0">
                <a:latin typeface="Times New Roman" pitchFamily="18" charset="0"/>
              </a:rPr>
              <a:t> </a:t>
            </a:r>
            <a:r>
              <a:rPr lang="cs-CZ" b="1" u="sng" dirty="0" smtClean="0">
                <a:solidFill>
                  <a:schemeClr val="accent5">
                    <a:lumMod val="75000"/>
                  </a:schemeClr>
                </a:solidFill>
                <a:effectLst>
                  <a:outerShdw blurRad="38100" dist="38100" dir="2700000" algn="tl">
                    <a:srgbClr val="000000">
                      <a:alpha val="43137"/>
                    </a:srgbClr>
                  </a:outerShdw>
                </a:effectLst>
                <a:latin typeface="Times New Roman" pitchFamily="18" charset="0"/>
              </a:rPr>
              <a:t>Pojištěný -</a:t>
            </a:r>
            <a:r>
              <a:rPr lang="cs-CZ" b="1" dirty="0" smtClean="0">
                <a:solidFill>
                  <a:schemeClr val="accent5">
                    <a:lumMod val="75000"/>
                  </a:schemeClr>
                </a:solidFill>
                <a:latin typeface="Times New Roman" pitchFamily="18" charset="0"/>
              </a:rPr>
              <a:t> </a:t>
            </a:r>
            <a:r>
              <a:rPr lang="cs-CZ" b="1" dirty="0" smtClean="0">
                <a:solidFill>
                  <a:srgbClr val="FF0000"/>
                </a:solidFill>
                <a:effectLst>
                  <a:outerShdw blurRad="38100" dist="38100" dir="2700000" algn="tl">
                    <a:srgbClr val="000000">
                      <a:alpha val="43137"/>
                    </a:srgbClr>
                  </a:outerShdw>
                </a:effectLst>
              </a:rPr>
              <a:t>osoba, na jejíž </a:t>
            </a:r>
            <a:r>
              <a:rPr lang="cs-CZ" b="1" u="sng" dirty="0" smtClean="0">
                <a:solidFill>
                  <a:srgbClr val="FF0000"/>
                </a:solidFill>
                <a:effectLst>
                  <a:outerShdw blurRad="38100" dist="38100" dir="2700000" algn="tl">
                    <a:srgbClr val="000000">
                      <a:alpha val="43137"/>
                    </a:srgbClr>
                  </a:outerShdw>
                </a:effectLst>
              </a:rPr>
              <a:t>život, zdraví, majetek nebo odpovědnost nebo jinou hodnotu pojistného zájmu se pojištění vztahuje (§ 2766);</a:t>
            </a:r>
          </a:p>
          <a:p>
            <a:pPr marL="0" indent="0" eaLnBrk="1" hangingPunct="1">
              <a:lnSpc>
                <a:spcPct val="90000"/>
              </a:lnSpc>
              <a:defRPr/>
            </a:pPr>
            <a:r>
              <a:rPr lang="cs-CZ" b="1" dirty="0" smtClean="0">
                <a:solidFill>
                  <a:srgbClr val="002060"/>
                </a:solidFill>
                <a:latin typeface="Times New Roman" pitchFamily="18" charset="0"/>
              </a:rPr>
              <a:t> pojištění cizího pojistného nebezpečí</a:t>
            </a:r>
            <a:r>
              <a:rPr lang="cs-CZ" b="1" dirty="0" smtClean="0">
                <a:latin typeface="Times New Roman" pitchFamily="18" charset="0"/>
              </a:rPr>
              <a:t>, povinnost </a:t>
            </a:r>
            <a:r>
              <a:rPr lang="cs-CZ" b="1" dirty="0" smtClean="0">
                <a:latin typeface="Times New Roman" pitchFamily="18" charset="0"/>
                <a:cs typeface="Times New Roman" pitchFamily="18" charset="0"/>
              </a:rPr>
              <a:t>seznámit pojištěného s obsahem pojistné smlouvy</a:t>
            </a:r>
            <a:r>
              <a:rPr lang="cs-CZ" b="1" dirty="0" smtClean="0">
                <a:latin typeface="Times New Roman" pitchFamily="18" charset="0"/>
              </a:rPr>
              <a:t>, </a:t>
            </a:r>
            <a:r>
              <a:rPr lang="cs-CZ" b="1" dirty="0" smtClean="0">
                <a:latin typeface="Times New Roman" pitchFamily="18" charset="0"/>
                <a:cs typeface="Times New Roman" pitchFamily="18" charset="0"/>
              </a:rPr>
              <a:t>souhlas pojištěného</a:t>
            </a:r>
            <a:r>
              <a:rPr lang="cs-CZ" b="1" dirty="0" smtClean="0">
                <a:latin typeface="Times New Roman" pitchFamily="18" charset="0"/>
              </a:rPr>
              <a:t> </a:t>
            </a:r>
            <a:r>
              <a:rPr lang="cs-CZ" b="1" dirty="0" smtClean="0">
                <a:latin typeface="Times New Roman" pitchFamily="18" charset="0"/>
                <a:cs typeface="Times New Roman" pitchFamily="18" charset="0"/>
              </a:rPr>
              <a:t>k přijetí pojistného plnění </a:t>
            </a:r>
            <a:r>
              <a:rPr lang="cs-CZ" b="1" dirty="0" smtClean="0">
                <a:latin typeface="Times New Roman" pitchFamily="18" charset="0"/>
              </a:rPr>
              <a:t>pojistníkem;</a:t>
            </a:r>
          </a:p>
          <a:p>
            <a:pPr marL="0" indent="0" algn="just" eaLnBrk="1" hangingPunct="1">
              <a:lnSpc>
                <a:spcPct val="90000"/>
              </a:lnSpc>
              <a:defRPr/>
            </a:pPr>
            <a:r>
              <a:rPr lang="cs-CZ" b="1" dirty="0" smtClean="0">
                <a:latin typeface="Times New Roman" pitchFamily="18" charset="0"/>
              </a:rPr>
              <a:t> p</a:t>
            </a:r>
            <a:r>
              <a:rPr lang="cs-CZ" b="1" dirty="0" smtClean="0">
                <a:latin typeface="Times New Roman" pitchFamily="18" charset="0"/>
                <a:cs typeface="Times New Roman" pitchFamily="18" charset="0"/>
              </a:rPr>
              <a:t>ojištění ve prospěch třetí osoby</a:t>
            </a:r>
            <a:r>
              <a:rPr lang="cs-CZ" b="1" dirty="0" smtClean="0">
                <a:latin typeface="Times New Roman" pitchFamily="18" charset="0"/>
              </a:rPr>
              <a:t>;</a:t>
            </a:r>
          </a:p>
          <a:p>
            <a:pPr marL="0" indent="0" eaLnBrk="1" hangingPunct="1">
              <a:defRPr/>
            </a:pPr>
            <a:r>
              <a:rPr lang="cs-CZ" b="1" dirty="0" smtClean="0">
                <a:latin typeface="Times New Roman" pitchFamily="18" charset="0"/>
              </a:rPr>
              <a:t> rovné zacházení;</a:t>
            </a:r>
          </a:p>
          <a:p>
            <a:pPr marL="0" indent="0" eaLnBrk="1" hangingPunct="1">
              <a:defRPr/>
            </a:pPr>
            <a:r>
              <a:rPr lang="cs-CZ" b="1" dirty="0" smtClean="0">
                <a:latin typeface="Times New Roman" pitchFamily="18" charset="0"/>
              </a:rPr>
              <a:t> </a:t>
            </a:r>
            <a:r>
              <a:rPr lang="cs-CZ" b="1"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Oprávněná osoba </a:t>
            </a:r>
            <a:r>
              <a:rPr lang="cs-CZ" b="1" dirty="0" smtClean="0">
                <a:solidFill>
                  <a:schemeClr val="accent1">
                    <a:lumMod val="75000"/>
                  </a:schemeClr>
                </a:solidFill>
                <a:latin typeface="Times New Roman" pitchFamily="18" charset="0"/>
              </a:rPr>
              <a:t>- </a:t>
            </a:r>
            <a:r>
              <a:rPr lang="cs-CZ" b="1" dirty="0" smtClean="0">
                <a:solidFill>
                  <a:srgbClr val="FF0000"/>
                </a:solidFill>
                <a:effectLst>
                  <a:outerShdw blurRad="38100" dist="38100" dir="2700000" algn="tl">
                    <a:srgbClr val="000000">
                      <a:alpha val="43137"/>
                    </a:srgbClr>
                  </a:outerShdw>
                </a:effectLst>
              </a:rPr>
              <a:t>osoba, které v důsledku pojistné události vznikne právo na pojistné plnění (§ 2770);</a:t>
            </a:r>
          </a:p>
          <a:p>
            <a:pPr marL="0" indent="0" eaLnBrk="1" hangingPunct="1">
              <a:defRPr/>
            </a:pPr>
            <a:r>
              <a:rPr lang="cs-CZ" b="1" dirty="0" smtClean="0">
                <a:solidFill>
                  <a:schemeClr val="tx1">
                    <a:lumMod val="95000"/>
                    <a:lumOff val="5000"/>
                  </a:schemeClr>
                </a:solidFill>
                <a:effectLst>
                  <a:outerShdw blurRad="38100" dist="38100" dir="2700000" algn="tl">
                    <a:srgbClr val="000000">
                      <a:alpha val="43137"/>
                    </a:srgbClr>
                  </a:outerShdw>
                </a:effectLst>
              </a:rPr>
              <a:t> </a:t>
            </a:r>
            <a:r>
              <a:rPr lang="cs-CZ" b="1" dirty="0" smtClean="0"/>
              <a:t>právní jednání týkající se pojištění; </a:t>
            </a:r>
            <a:endParaRPr lang="cs-CZ" b="1" dirty="0" smtClean="0">
              <a:solidFill>
                <a:schemeClr val="tx1">
                  <a:lumMod val="95000"/>
                  <a:lumOff val="5000"/>
                </a:schemeClr>
              </a:solidFill>
              <a:effectLst>
                <a:outerShdw blurRad="38100" dist="38100" dir="2700000" algn="tl">
                  <a:srgbClr val="000000">
                    <a:alpha val="43137"/>
                  </a:srgbClr>
                </a:outerShdw>
              </a:effectLst>
            </a:endParaRPr>
          </a:p>
          <a:p>
            <a:pPr marL="0" indent="0" eaLnBrk="1" hangingPunct="1">
              <a:defRPr/>
            </a:pPr>
            <a:r>
              <a:rPr lang="cs-CZ" b="1" dirty="0" smtClean="0">
                <a:solidFill>
                  <a:schemeClr val="tx1">
                    <a:lumMod val="95000"/>
                    <a:lumOff val="5000"/>
                  </a:schemeClr>
                </a:solidFill>
                <a:effectLst>
                  <a:outerShdw blurRad="38100" dist="38100" dir="2700000" algn="tl">
                    <a:srgbClr val="000000">
                      <a:alpha val="43137"/>
                    </a:srgbClr>
                  </a:outerShdw>
                </a:effectLst>
              </a:rPr>
              <a:t>pojistné podmínky;</a:t>
            </a:r>
          </a:p>
          <a:p>
            <a:pPr marL="0" indent="0" eaLnBrk="1" hangingPunct="1">
              <a:defRPr/>
            </a:pPr>
            <a:r>
              <a:rPr lang="cs-CZ" b="1" dirty="0" smtClean="0">
                <a:solidFill>
                  <a:schemeClr val="tx1">
                    <a:lumMod val="95000"/>
                    <a:lumOff val="5000"/>
                  </a:schemeClr>
                </a:solidFill>
              </a:rPr>
              <a:t> pojistka;</a:t>
            </a:r>
            <a:endParaRPr lang="cs-CZ" dirty="0" smtClean="0">
              <a:solidFill>
                <a:schemeClr val="tx1">
                  <a:lumMod val="95000"/>
                  <a:lumOff val="5000"/>
                </a:schemeClr>
              </a:solidFill>
            </a:endParaRPr>
          </a:p>
          <a:p>
            <a:pPr marL="0" indent="0" eaLnBrk="1" hangingPunct="1">
              <a:buFont typeface="Wingdings" pitchFamily="2" charset="2"/>
              <a:buNone/>
              <a:defRPr/>
            </a:pPr>
            <a:endParaRPr lang="cs-CZ" b="1" dirty="0" smtClean="0">
              <a:solidFill>
                <a:schemeClr val="accent1">
                  <a:lumMod val="75000"/>
                </a:schemeClr>
              </a:solidFill>
              <a:latin typeface="Times New Roman" pitchFamily="18" charset="0"/>
            </a:endParaRPr>
          </a:p>
        </p:txBody>
      </p:sp>
    </p:spTree>
    <p:extLst>
      <p:ext uri="{BB962C8B-B14F-4D97-AF65-F5344CB8AC3E}">
        <p14:creationId xmlns:p14="http://schemas.microsoft.com/office/powerpoint/2010/main" val="185894315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539552" y="1340768"/>
            <a:ext cx="8229600" cy="2044750"/>
          </a:xfrm>
          <a:solidFill>
            <a:schemeClr val="accent6">
              <a:lumMod val="60000"/>
              <a:lumOff val="40000"/>
            </a:schemeClr>
          </a:solidFill>
        </p:spPr>
        <p:txBody>
          <a:bodyPr anchor="ctr">
            <a:normAutofit fontScale="90000"/>
          </a:bodyPr>
          <a:lstStyle/>
          <a:p>
            <a:pPr eaLnBrk="1" hangingPunct="1">
              <a:defRPr/>
            </a:pPr>
            <a:r>
              <a:rPr lang="cs-CZ" dirty="0" smtClean="0">
                <a:latin typeface="Arial" pitchFamily="34" charset="0"/>
              </a:rPr>
              <a:t>P</a:t>
            </a:r>
            <a:r>
              <a:rPr lang="cs-CZ" dirty="0" smtClean="0">
                <a:latin typeface="Arial" pitchFamily="34" charset="0"/>
                <a:cs typeface="Times New Roman" pitchFamily="18" charset="0"/>
              </a:rPr>
              <a:t>ojištění odpovědnosti </a:t>
            </a:r>
            <a:r>
              <a:rPr lang="cs-CZ" dirty="0" smtClean="0">
                <a:latin typeface="Arial" pitchFamily="34" charset="0"/>
              </a:rPr>
              <a:t/>
            </a:r>
            <a:br>
              <a:rPr lang="cs-CZ" dirty="0" smtClean="0">
                <a:latin typeface="Arial" pitchFamily="34" charset="0"/>
              </a:rPr>
            </a:br>
            <a:r>
              <a:rPr lang="cs-CZ" dirty="0" smtClean="0">
                <a:latin typeface="Arial" pitchFamily="34" charset="0"/>
                <a:cs typeface="Times New Roman" pitchFamily="18" charset="0"/>
              </a:rPr>
              <a:t>z provozu vozidla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zákon č. 168/1999 Sb.</a:t>
            </a:r>
            <a:endParaRPr lang="cs-CZ" dirty="0" smtClean="0">
              <a:latin typeface="Arial" pitchFamily="34" charset="0"/>
            </a:endParaRPr>
          </a:p>
        </p:txBody>
      </p:sp>
    </p:spTree>
    <p:extLst>
      <p:ext uri="{BB962C8B-B14F-4D97-AF65-F5344CB8AC3E}">
        <p14:creationId xmlns:p14="http://schemas.microsoft.com/office/powerpoint/2010/main" val="94630062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solidFill>
            <a:schemeClr val="accent1">
              <a:lumMod val="20000"/>
              <a:lumOff val="80000"/>
            </a:schemeClr>
          </a:solidFill>
        </p:spPr>
        <p:txBody>
          <a:bodyPr>
            <a:normAutofit/>
          </a:bodyPr>
          <a:lstStyle/>
          <a:p>
            <a:pPr eaLnBrk="1" hangingPunct="1">
              <a:defRPr/>
            </a:pPr>
            <a:r>
              <a:rPr lang="cs-CZ" dirty="0" smtClean="0">
                <a:latin typeface="Arial" pitchFamily="34" charset="0"/>
                <a:cs typeface="Times New Roman" pitchFamily="18" charset="0"/>
              </a:rPr>
              <a:t>Implementace směrnice</a:t>
            </a:r>
          </a:p>
        </p:txBody>
      </p:sp>
      <p:sp>
        <p:nvSpPr>
          <p:cNvPr id="111619" name="Rectangle 3"/>
          <p:cNvSpPr>
            <a:spLocks noGrp="1" noChangeArrowheads="1"/>
          </p:cNvSpPr>
          <p:nvPr>
            <p:ph type="body" idx="1"/>
          </p:nvPr>
        </p:nvSpPr>
        <p:spPr>
          <a:xfrm>
            <a:off x="533400" y="1772816"/>
            <a:ext cx="8458200" cy="4723234"/>
          </a:xfrm>
        </p:spPr>
        <p:txBody>
          <a:bodyPr>
            <a:normAutofit fontScale="92500" lnSpcReduction="10000"/>
          </a:bodyPr>
          <a:lstStyle/>
          <a:p>
            <a:pPr marL="0" indent="0" eaLnBrk="1" hangingPunct="1"/>
            <a:r>
              <a:rPr lang="cs-CZ" altLang="cs-CZ" b="1" dirty="0" smtClean="0">
                <a:latin typeface="Times New Roman" pitchFamily="18" charset="0"/>
              </a:rPr>
              <a:t> </a:t>
            </a:r>
            <a:r>
              <a:rPr lang="cs-CZ" altLang="cs-CZ" b="1" i="1" dirty="0" smtClean="0">
                <a:solidFill>
                  <a:srgbClr val="FF0000"/>
                </a:solidFill>
                <a:effectLst>
                  <a:outerShdw blurRad="38100" dist="38100" dir="2700000" algn="tl">
                    <a:srgbClr val="000000">
                      <a:alpha val="43137"/>
                    </a:srgbClr>
                  </a:outerShdw>
                </a:effectLst>
              </a:rPr>
              <a:t>Směrnice Evropského parlamentu a Rady 2009/103/ES ze dne 16. září 2009 o pojištění občanskoprávní odpovědnosti z provozu motorových vozidel a kontrole povinnosti uzavřít pro případ takové odpovědnosti pojištění</a:t>
            </a:r>
            <a:r>
              <a:rPr lang="cs-CZ" altLang="cs-CZ" i="1" dirty="0" smtClean="0"/>
              <a:t>  (kodifikované znění). </a:t>
            </a:r>
          </a:p>
          <a:p>
            <a:pPr marL="0" indent="0" eaLnBrk="1" hangingPunct="1"/>
            <a:r>
              <a:rPr lang="cs-CZ" altLang="cs-CZ" b="1" dirty="0" smtClean="0">
                <a:latin typeface="Times New Roman" pitchFamily="18" charset="0"/>
              </a:rPr>
              <a:t> Změny vyvolané rozsudkem SDEU ve věci </a:t>
            </a:r>
            <a:r>
              <a:rPr lang="cs-CZ" altLang="cs-CZ" dirty="0" smtClean="0"/>
              <a:t>C‑162/13 (</a:t>
            </a:r>
            <a:r>
              <a:rPr lang="cs-CZ" altLang="cs-CZ" dirty="0" err="1" smtClean="0"/>
              <a:t>Damijan</a:t>
            </a:r>
            <a:r>
              <a:rPr lang="cs-CZ" altLang="cs-CZ" dirty="0" smtClean="0"/>
              <a:t> Vnuk proti </a:t>
            </a:r>
            <a:r>
              <a:rPr lang="cs-CZ" altLang="cs-CZ" dirty="0" err="1" smtClean="0"/>
              <a:t>Zavarovalnica</a:t>
            </a:r>
            <a:r>
              <a:rPr lang="cs-CZ" altLang="cs-CZ" dirty="0" smtClean="0"/>
              <a:t> Triglav </a:t>
            </a:r>
            <a:r>
              <a:rPr lang="cs-CZ" altLang="cs-CZ" dirty="0" err="1" smtClean="0"/>
              <a:t>d.d</a:t>
            </a:r>
            <a:r>
              <a:rPr lang="cs-CZ" altLang="cs-CZ" dirty="0" smtClean="0"/>
              <a:t>.)</a:t>
            </a:r>
            <a:endParaRPr lang="cs-CZ" altLang="cs-CZ" dirty="0" smtClean="0">
              <a:latin typeface="Times New Roman" pitchFamily="18" charset="0"/>
            </a:endParaRPr>
          </a:p>
          <a:p>
            <a:pPr marL="0" indent="0" algn="just" eaLnBrk="1" hangingPunct="1">
              <a:buFont typeface="Wingdings" pitchFamily="2" charset="2"/>
              <a:buNone/>
            </a:pPr>
            <a:r>
              <a:rPr lang="cs-CZ" altLang="cs-CZ" b="1" dirty="0" smtClean="0"/>
              <a:t>     </a:t>
            </a:r>
          </a:p>
        </p:txBody>
      </p:sp>
    </p:spTree>
    <p:extLst>
      <p:ext uri="{BB962C8B-B14F-4D97-AF65-F5344CB8AC3E}">
        <p14:creationId xmlns:p14="http://schemas.microsoft.com/office/powerpoint/2010/main" val="249512421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lumMod val="60000"/>
              <a:lumOff val="40000"/>
            </a:schemeClr>
          </a:solidFill>
        </p:spPr>
        <p:txBody>
          <a:bodyPr>
            <a:normAutofit/>
          </a:bodyPr>
          <a:lstStyle/>
          <a:p>
            <a:pPr>
              <a:defRPr/>
            </a:pPr>
            <a:r>
              <a:rPr lang="cs-CZ" dirty="0" smtClean="0">
                <a:latin typeface="Arial" pitchFamily="34" charset="0"/>
                <a:cs typeface="Times New Roman" pitchFamily="18" charset="0"/>
              </a:rPr>
              <a:t>Základní povinnosti</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Font typeface="Wingdings" pitchFamily="2" charset="2"/>
              <a:buNone/>
              <a:defRPr/>
            </a:pPr>
            <a:r>
              <a:rPr lang="cs-CZ" b="1" dirty="0" smtClean="0"/>
              <a:t>§ 1 odst. 2 – základní povinnost:</a:t>
            </a:r>
          </a:p>
          <a:p>
            <a:pPr algn="just">
              <a:defRPr/>
            </a:pPr>
            <a:r>
              <a:rPr lang="cs-CZ" sz="2000" b="1" dirty="0"/>
              <a:t>Nestanoví-li tento zákon jinak, </a:t>
            </a:r>
            <a:r>
              <a:rPr lang="cs-CZ" sz="2000" b="1" dirty="0">
                <a:solidFill>
                  <a:srgbClr val="FF0000"/>
                </a:solidFill>
                <a:effectLst>
                  <a:outerShdw blurRad="38100" dist="38100" dir="2700000" algn="tl">
                    <a:srgbClr val="000000">
                      <a:alpha val="43137"/>
                    </a:srgbClr>
                  </a:outerShdw>
                </a:effectLst>
              </a:rPr>
              <a:t>může na </a:t>
            </a:r>
            <a:r>
              <a:rPr lang="cs-CZ" sz="2000" b="1" dirty="0" smtClean="0">
                <a:solidFill>
                  <a:srgbClr val="FF0000"/>
                </a:solidFill>
                <a:effectLst>
                  <a:outerShdw blurRad="38100" dist="38100" dir="2700000" algn="tl">
                    <a:srgbClr val="000000">
                      <a:alpha val="43137"/>
                    </a:srgbClr>
                  </a:outerShdw>
                </a:effectLst>
              </a:rPr>
              <a:t>dálnici,</a:t>
            </a:r>
            <a:r>
              <a:rPr lang="cs-CZ" sz="2000" b="1" baseline="30000" dirty="0">
                <a:solidFill>
                  <a:srgbClr val="FF0000"/>
                </a:solidFill>
                <a:effectLst>
                  <a:outerShdw blurRad="38100" dist="38100" dir="2700000" algn="tl">
                    <a:srgbClr val="000000">
                      <a:alpha val="43137"/>
                    </a:srgbClr>
                  </a:outerShdw>
                </a:effectLst>
              </a:rPr>
              <a:t> </a:t>
            </a:r>
            <a:r>
              <a:rPr lang="cs-CZ" sz="2000" b="1" dirty="0" smtClean="0">
                <a:solidFill>
                  <a:srgbClr val="FF0000"/>
                </a:solidFill>
                <a:effectLst>
                  <a:outerShdw blurRad="38100" dist="38100" dir="2700000" algn="tl">
                    <a:srgbClr val="000000">
                      <a:alpha val="43137"/>
                    </a:srgbClr>
                  </a:outerShdw>
                </a:effectLst>
              </a:rPr>
              <a:t>silnici, </a:t>
            </a:r>
            <a:r>
              <a:rPr lang="cs-CZ" sz="2000" b="1" dirty="0">
                <a:solidFill>
                  <a:srgbClr val="FF0000"/>
                </a:solidFill>
                <a:effectLst>
                  <a:outerShdw blurRad="38100" dist="38100" dir="2700000" algn="tl">
                    <a:srgbClr val="000000">
                      <a:alpha val="43137"/>
                    </a:srgbClr>
                  </a:outerShdw>
                </a:effectLst>
              </a:rPr>
              <a:t>místní </a:t>
            </a:r>
            <a:r>
              <a:rPr lang="cs-CZ" sz="2000" b="1" dirty="0" smtClean="0">
                <a:solidFill>
                  <a:srgbClr val="FF0000"/>
                </a:solidFill>
                <a:effectLst>
                  <a:outerShdw blurRad="38100" dist="38100" dir="2700000" algn="tl">
                    <a:srgbClr val="000000">
                      <a:alpha val="43137"/>
                    </a:srgbClr>
                  </a:outerShdw>
                </a:effectLst>
              </a:rPr>
              <a:t>komunikaci </a:t>
            </a:r>
            <a:r>
              <a:rPr lang="cs-CZ" sz="2000" b="1" dirty="0">
                <a:solidFill>
                  <a:srgbClr val="FF0000"/>
                </a:solidFill>
                <a:effectLst>
                  <a:outerShdw blurRad="38100" dist="38100" dir="2700000" algn="tl">
                    <a:srgbClr val="000000">
                      <a:alpha val="43137"/>
                    </a:srgbClr>
                  </a:outerShdw>
                </a:effectLst>
              </a:rPr>
              <a:t>a účelové komunikaci, s výjimkou účelové komunikace, která není veřejně </a:t>
            </a:r>
            <a:r>
              <a:rPr lang="cs-CZ" sz="2000" b="1" dirty="0" smtClean="0">
                <a:solidFill>
                  <a:srgbClr val="FF0000"/>
                </a:solidFill>
                <a:effectLst>
                  <a:outerShdw blurRad="38100" dist="38100" dir="2700000" algn="tl">
                    <a:srgbClr val="000000">
                      <a:alpha val="43137"/>
                    </a:srgbClr>
                  </a:outerShdw>
                </a:effectLst>
              </a:rPr>
              <a:t>přístupná, </a:t>
            </a:r>
            <a:r>
              <a:rPr lang="cs-CZ" sz="2000" b="1" dirty="0">
                <a:solidFill>
                  <a:srgbClr val="FF0000"/>
                </a:solidFill>
                <a:effectLst>
                  <a:outerShdw blurRad="38100" dist="38100" dir="2700000" algn="tl">
                    <a:srgbClr val="000000">
                      <a:alpha val="43137"/>
                    </a:srgbClr>
                  </a:outerShdw>
                </a:effectLst>
              </a:rPr>
              <a:t>provozovat vozidlo pouze ten, jehož povinnost nahradit újmu způsobenou provozem tohoto vozidla je pojištěna podle tohoto zákona</a:t>
            </a:r>
            <a:r>
              <a:rPr lang="cs-CZ" sz="2000" b="1" dirty="0"/>
              <a:t>. Povinnost pojištění odpovědnosti musí být splněna i v případě </a:t>
            </a:r>
            <a:r>
              <a:rPr lang="cs-CZ" sz="2000" b="1" dirty="0">
                <a:solidFill>
                  <a:srgbClr val="FF0000"/>
                </a:solidFill>
                <a:effectLst>
                  <a:outerShdw blurRad="38100" dist="38100" dir="2700000" algn="tl">
                    <a:srgbClr val="000000">
                      <a:alpha val="43137"/>
                    </a:srgbClr>
                  </a:outerShdw>
                </a:effectLst>
              </a:rPr>
              <a:t>ponechání vozidla na pozemní komu</a:t>
            </a:r>
            <a:r>
              <a:rPr lang="cs-CZ" sz="2000" b="1" dirty="0"/>
              <a:t>nikaci. </a:t>
            </a:r>
          </a:p>
          <a:p>
            <a:endParaRPr lang="cs-CZ" sz="2000" b="1" dirty="0" smtClean="0"/>
          </a:p>
          <a:p>
            <a:r>
              <a:rPr lang="cs-CZ" sz="2000" b="1" dirty="0" smtClean="0"/>
              <a:t>Návrh: </a:t>
            </a:r>
            <a:r>
              <a:rPr lang="cs-CZ" sz="2000" i="1" dirty="0" smtClean="0"/>
              <a:t>Nestanoví-li </a:t>
            </a:r>
            <a:r>
              <a:rPr lang="cs-CZ" sz="2000" i="1" dirty="0"/>
              <a:t>tento zákon jinak, </a:t>
            </a:r>
          </a:p>
          <a:p>
            <a:pPr marL="0" indent="0">
              <a:buNone/>
            </a:pPr>
            <a:r>
              <a:rPr lang="cs-CZ" sz="2000" i="1" dirty="0"/>
              <a:t> </a:t>
            </a:r>
          </a:p>
          <a:p>
            <a:pPr marL="0" indent="0" algn="just">
              <a:spcBef>
                <a:spcPts val="0"/>
              </a:spcBef>
              <a:buNone/>
            </a:pPr>
            <a:r>
              <a:rPr lang="cs-CZ" sz="2000" i="1" dirty="0"/>
              <a:t>a)	musí být v případě </a:t>
            </a:r>
            <a:r>
              <a:rPr lang="cs-CZ" sz="2000" i="1" u="sng" dirty="0"/>
              <a:t>vozidla zapsaného v registru silničních voz</a:t>
            </a:r>
            <a:r>
              <a:rPr lang="cs-CZ" sz="2000" i="1" dirty="0"/>
              <a:t>idel podle zákona upravujícího podmínky provozu vozidel na pozemních komunikacích povinnost pojištění odpovědnosti podle tohoto zákona </a:t>
            </a:r>
            <a:r>
              <a:rPr lang="cs-CZ" sz="2000" i="1" u="sng" dirty="0"/>
              <a:t>splněna po celou dobu, kdy je vozidlo zapsáno v registru silničních vozidel,</a:t>
            </a:r>
            <a:r>
              <a:rPr lang="cs-CZ" sz="2000" i="1" dirty="0"/>
              <a:t> s výjimkou doby, kdy je v registru silničních vozidel zapsáno jako vyřazené z provozu, vyvezené do jiného státu nebo zaniklé, a doby, kdy je vozidlo odcizené,</a:t>
            </a:r>
          </a:p>
          <a:p>
            <a:pPr marL="0" indent="0" algn="just">
              <a:buNone/>
            </a:pPr>
            <a:r>
              <a:rPr lang="cs-CZ" sz="2000" i="1" dirty="0"/>
              <a:t> </a:t>
            </a:r>
          </a:p>
          <a:p>
            <a:pPr marL="0" indent="0" algn="just">
              <a:buNone/>
            </a:pPr>
            <a:r>
              <a:rPr lang="cs-CZ" sz="2000" i="1" dirty="0"/>
              <a:t>b)	může na dálnici, silnici, místní komunikaci a účelové komunikaci, s výjimkou účelové komunikace, která není veřejně </a:t>
            </a:r>
            <a:r>
              <a:rPr lang="cs-CZ" sz="2000" i="1" dirty="0" smtClean="0"/>
              <a:t>přístupná, </a:t>
            </a:r>
            <a:r>
              <a:rPr lang="cs-CZ" sz="2000" i="1" dirty="0"/>
              <a:t>provozovat vozidlo pouze ten, jehož povinnost nahradit újmu způsobenou provozem tohoto vozidla je pojištěna podle tohoto zákona; povinnost pojištění odpovědnosti musí být splněna i v případě ponechání vozidla na pozemní komunikaci.“.</a:t>
            </a:r>
          </a:p>
          <a:p>
            <a:pPr algn="just">
              <a:defRPr/>
            </a:pPr>
            <a:endParaRPr lang="cs-CZ" sz="2000" dirty="0"/>
          </a:p>
        </p:txBody>
      </p:sp>
    </p:spTree>
    <p:extLst>
      <p:ext uri="{BB962C8B-B14F-4D97-AF65-F5344CB8AC3E}">
        <p14:creationId xmlns:p14="http://schemas.microsoft.com/office/powerpoint/2010/main" val="304142185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a:solidFill>
            <a:schemeClr val="bg2">
              <a:lumMod val="75000"/>
            </a:schemeClr>
          </a:solidFill>
        </p:spPr>
        <p:txBody>
          <a:bodyPr>
            <a:normAutofit fontScale="90000"/>
          </a:bodyPr>
          <a:lstStyle/>
          <a:p>
            <a:pPr>
              <a:defRPr/>
            </a:pPr>
            <a:r>
              <a:rPr lang="cs-CZ" altLang="cs-CZ" b="1" dirty="0" smtClean="0"/>
              <a:t/>
            </a:r>
            <a:br>
              <a:rPr lang="cs-CZ" altLang="cs-CZ" b="1" dirty="0" smtClean="0"/>
            </a:br>
            <a:r>
              <a:rPr lang="cs-CZ" altLang="cs-CZ" b="1" dirty="0" smtClean="0"/>
              <a:t>Vozidlo</a:t>
            </a:r>
            <a:r>
              <a:rPr lang="cs-CZ" altLang="cs-CZ" b="1" dirty="0"/>
              <a:t/>
            </a:r>
            <a:br>
              <a:rPr lang="cs-CZ" altLang="cs-CZ" b="1" dirty="0"/>
            </a:br>
            <a:endParaRPr lang="cs-CZ" dirty="0"/>
          </a:p>
        </p:txBody>
      </p:sp>
      <p:sp>
        <p:nvSpPr>
          <p:cNvPr id="113667" name="Zástupný symbol pro obsah 2"/>
          <p:cNvSpPr>
            <a:spLocks noGrp="1"/>
          </p:cNvSpPr>
          <p:nvPr>
            <p:ph idx="1"/>
          </p:nvPr>
        </p:nvSpPr>
        <p:spPr/>
        <p:txBody>
          <a:bodyPr>
            <a:normAutofit/>
          </a:bodyPr>
          <a:lstStyle/>
          <a:p>
            <a:pPr algn="just">
              <a:buFontTx/>
              <a:buChar char="-"/>
            </a:pPr>
            <a:r>
              <a:rPr lang="cs-CZ" altLang="cs-CZ" sz="2400" dirty="0" smtClean="0"/>
              <a:t>čl. 1 odst. 1 směrnice 2009/103/ES: „vozidlem“ </a:t>
            </a:r>
            <a:r>
              <a:rPr lang="cs-CZ" altLang="cs-CZ" sz="2400" u="sng" dirty="0" smtClean="0"/>
              <a:t>jakékoli motorové vozidlo určené k pohybu po souši, s mechanickým pohonem,</a:t>
            </a:r>
            <a:r>
              <a:rPr lang="cs-CZ" altLang="cs-CZ" sz="2400" dirty="0" smtClean="0"/>
              <a:t> nepohybující se však po kolejích, </a:t>
            </a:r>
            <a:r>
              <a:rPr lang="cs-CZ" altLang="cs-CZ" sz="2400" u="sng" dirty="0" smtClean="0"/>
              <a:t>a jakékoli přípojné vozidlo, ať již připojené či nepřipojené; </a:t>
            </a:r>
          </a:p>
          <a:p>
            <a:pPr algn="just">
              <a:buFontTx/>
              <a:buChar char="-"/>
            </a:pPr>
            <a:r>
              <a:rPr lang="cs-CZ" altLang="cs-CZ" sz="2400" dirty="0" smtClean="0"/>
              <a:t>§ 2 písm. a): vozidlem silniční vozidlo, nebo zvláštní vozidlo podle zákona upravujícího podmínky provozu vozidel na pozemních komunikacích a trolejbus; za vozidlo se </a:t>
            </a:r>
            <a:r>
              <a:rPr lang="cs-CZ" altLang="cs-CZ" sz="2400" u="sng" dirty="0" smtClean="0"/>
              <a:t>nepovažuje vozík pro invalidy</a:t>
            </a:r>
            <a:r>
              <a:rPr lang="cs-CZ" altLang="cs-CZ" sz="2400" dirty="0" smtClean="0"/>
              <a:t>, potahové vozidlo a nemotorové vozidlo tažené nebo tlačené pěší osobou, jízdní kolo a koloběžka, pokud nejsou schváleny jako druh vozidla motocykl,</a:t>
            </a:r>
          </a:p>
        </p:txBody>
      </p:sp>
    </p:spTree>
    <p:extLst>
      <p:ext uri="{BB962C8B-B14F-4D97-AF65-F5344CB8AC3E}">
        <p14:creationId xmlns:p14="http://schemas.microsoft.com/office/powerpoint/2010/main" val="236585400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1560" y="1628800"/>
            <a:ext cx="8229600" cy="4895825"/>
          </a:xfrm>
        </p:spPr>
        <p:txBody>
          <a:bodyPr>
            <a:normAutofit/>
          </a:bodyPr>
          <a:lstStyle/>
          <a:p>
            <a:pPr marL="0" indent="0">
              <a:buFont typeface="Wingdings" pitchFamily="2" charset="2"/>
              <a:buNone/>
              <a:defRPr/>
            </a:pPr>
            <a:r>
              <a:rPr lang="cs-CZ" sz="1800" dirty="0"/>
              <a:t>zákon č. 56/2001 Sb., </a:t>
            </a:r>
            <a:r>
              <a:rPr lang="cs-CZ" sz="1800" dirty="0" smtClean="0"/>
              <a:t>- druhy </a:t>
            </a:r>
            <a:r>
              <a:rPr lang="cs-CZ" sz="1800" dirty="0"/>
              <a:t>a kategorie vozidel (§ 3). </a:t>
            </a:r>
            <a:endParaRPr lang="cs-CZ" sz="1800" dirty="0" smtClean="0"/>
          </a:p>
          <a:p>
            <a:pPr>
              <a:defRPr/>
            </a:pPr>
            <a:r>
              <a:rPr lang="cs-CZ" sz="1800" i="1" u="sng" dirty="0" smtClean="0">
                <a:effectLst>
                  <a:outerShdw blurRad="38100" dist="38100" dir="2700000" algn="tl">
                    <a:srgbClr val="000000">
                      <a:alpha val="43137"/>
                    </a:srgbClr>
                  </a:outerShdw>
                </a:effectLst>
              </a:rPr>
              <a:t>silniční </a:t>
            </a:r>
            <a:r>
              <a:rPr lang="cs-CZ" sz="1800" i="1" u="sng" dirty="0">
                <a:effectLst>
                  <a:outerShdw blurRad="38100" dist="38100" dir="2700000" algn="tl">
                    <a:srgbClr val="000000">
                      <a:alpha val="43137"/>
                    </a:srgbClr>
                  </a:outerShdw>
                </a:effectLst>
              </a:rPr>
              <a:t>vozidlo </a:t>
            </a:r>
            <a:r>
              <a:rPr lang="cs-CZ" sz="1800" dirty="0" smtClean="0"/>
              <a:t>-motorové </a:t>
            </a:r>
            <a:r>
              <a:rPr lang="cs-CZ" sz="1800" dirty="0"/>
              <a:t>nebo nemotorové vozidlo, které je vyrobené </a:t>
            </a:r>
            <a:r>
              <a:rPr lang="cs-CZ" sz="1800" u="sng" dirty="0"/>
              <a:t>za účelem provozu na pozemních komunikacích</a:t>
            </a:r>
            <a:r>
              <a:rPr lang="cs-CZ" sz="1800" dirty="0"/>
              <a:t> pro přepravu osob, zvířat nebo věcí, </a:t>
            </a:r>
            <a:endParaRPr lang="cs-CZ" sz="1800" dirty="0" smtClean="0"/>
          </a:p>
          <a:p>
            <a:pPr>
              <a:defRPr/>
            </a:pPr>
            <a:r>
              <a:rPr lang="cs-CZ" sz="1800" u="sng" dirty="0" smtClean="0">
                <a:effectLst>
                  <a:outerShdw blurRad="38100" dist="38100" dir="2700000" algn="tl">
                    <a:srgbClr val="000000">
                      <a:alpha val="43137"/>
                    </a:srgbClr>
                  </a:outerShdw>
                </a:effectLst>
              </a:rPr>
              <a:t>zvláštní </a:t>
            </a:r>
            <a:r>
              <a:rPr lang="cs-CZ" sz="1800" u="sng" dirty="0">
                <a:effectLst>
                  <a:outerShdw blurRad="38100" dist="38100" dir="2700000" algn="tl">
                    <a:srgbClr val="000000">
                      <a:alpha val="43137"/>
                    </a:srgbClr>
                  </a:outerShdw>
                </a:effectLst>
              </a:rPr>
              <a:t>vozidlo </a:t>
            </a:r>
            <a:r>
              <a:rPr lang="cs-CZ" sz="1800" dirty="0" smtClean="0"/>
              <a:t>- </a:t>
            </a:r>
            <a:r>
              <a:rPr lang="cs-CZ" sz="1800" dirty="0"/>
              <a:t>vozidlo vyrobené </a:t>
            </a:r>
            <a:r>
              <a:rPr lang="cs-CZ" sz="1800" u="sng" dirty="0"/>
              <a:t>k jiným účelům než k provozu na pozemních komunikacích</a:t>
            </a:r>
            <a:r>
              <a:rPr lang="cs-CZ" sz="1800" dirty="0"/>
              <a:t>, které může být při splnění podmínek stanovených tímto zákonem k provozu na pozemních komunikacích schváleno, </a:t>
            </a:r>
            <a:endParaRPr lang="cs-CZ" sz="1800" dirty="0" smtClean="0"/>
          </a:p>
          <a:p>
            <a:pPr>
              <a:defRPr/>
            </a:pPr>
            <a:r>
              <a:rPr lang="cs-CZ" sz="1800" i="1" u="sng" dirty="0" smtClean="0">
                <a:effectLst>
                  <a:outerShdw blurRad="38100" dist="38100" dir="2700000" algn="tl">
                    <a:srgbClr val="000000">
                      <a:alpha val="43137"/>
                    </a:srgbClr>
                  </a:outerShdw>
                </a:effectLst>
              </a:rPr>
              <a:t>přípojné </a:t>
            </a:r>
            <a:r>
              <a:rPr lang="cs-CZ" sz="1800" i="1" u="sng" dirty="0">
                <a:effectLst>
                  <a:outerShdw blurRad="38100" dist="38100" dir="2700000" algn="tl">
                    <a:srgbClr val="000000">
                      <a:alpha val="43137"/>
                    </a:srgbClr>
                  </a:outerShdw>
                </a:effectLst>
              </a:rPr>
              <a:t>vozidlo</a:t>
            </a:r>
            <a:r>
              <a:rPr lang="cs-CZ" sz="1800" i="1" dirty="0">
                <a:effectLst>
                  <a:outerShdw blurRad="38100" dist="38100" dir="2700000" algn="tl">
                    <a:srgbClr val="000000">
                      <a:alpha val="43137"/>
                    </a:srgbClr>
                  </a:outerShdw>
                </a:effectLst>
              </a:rPr>
              <a:t> </a:t>
            </a:r>
            <a:r>
              <a:rPr lang="cs-CZ" sz="1800" dirty="0" smtClean="0"/>
              <a:t>- </a:t>
            </a:r>
            <a:r>
              <a:rPr lang="cs-CZ" sz="1800" dirty="0"/>
              <a:t>silniční nemotorové vozidlo určené </a:t>
            </a:r>
            <a:r>
              <a:rPr lang="cs-CZ" sz="1800" u="sng" dirty="0"/>
              <a:t>k tažení jiným vozidlem</a:t>
            </a:r>
            <a:r>
              <a:rPr lang="cs-CZ" sz="1800" dirty="0"/>
              <a:t>, s nímž je spojeno do soupravy, </a:t>
            </a:r>
            <a:endParaRPr lang="cs-CZ" sz="1800" dirty="0" smtClean="0"/>
          </a:p>
          <a:p>
            <a:pPr>
              <a:defRPr/>
            </a:pPr>
            <a:r>
              <a:rPr lang="cs-CZ" sz="1800" i="1" u="sng" dirty="0" smtClean="0">
                <a:effectLst>
                  <a:outerShdw blurRad="38100" dist="38100" dir="2700000" algn="tl">
                    <a:srgbClr val="000000">
                      <a:alpha val="43137"/>
                    </a:srgbClr>
                  </a:outerShdw>
                </a:effectLst>
              </a:rPr>
              <a:t>historické </a:t>
            </a:r>
            <a:r>
              <a:rPr lang="cs-CZ" sz="1800" i="1" u="sng" dirty="0">
                <a:effectLst>
                  <a:outerShdw blurRad="38100" dist="38100" dir="2700000" algn="tl">
                    <a:srgbClr val="000000">
                      <a:alpha val="43137"/>
                    </a:srgbClr>
                  </a:outerShdw>
                </a:effectLst>
              </a:rPr>
              <a:t>vozidlo</a:t>
            </a:r>
            <a:r>
              <a:rPr lang="cs-CZ" sz="1800" i="1" dirty="0">
                <a:effectLst>
                  <a:outerShdw blurRad="38100" dist="38100" dir="2700000" algn="tl">
                    <a:srgbClr val="000000">
                      <a:alpha val="43137"/>
                    </a:srgbClr>
                  </a:outerShdw>
                </a:effectLst>
              </a:rPr>
              <a:t> a </a:t>
            </a:r>
            <a:r>
              <a:rPr lang="cs-CZ" sz="1800" i="1" u="sng" dirty="0">
                <a:effectLst>
                  <a:outerShdw blurRad="38100" dist="38100" dir="2700000" algn="tl">
                    <a:srgbClr val="000000">
                      <a:alpha val="43137"/>
                    </a:srgbClr>
                  </a:outerShdw>
                </a:effectLst>
              </a:rPr>
              <a:t>sportovní vozidlo</a:t>
            </a:r>
            <a:r>
              <a:rPr lang="cs-CZ" sz="1800" dirty="0"/>
              <a:t> </a:t>
            </a:r>
            <a:r>
              <a:rPr lang="cs-CZ" sz="1800" dirty="0" smtClean="0"/>
              <a:t>- </a:t>
            </a:r>
            <a:r>
              <a:rPr lang="cs-CZ" sz="1800" dirty="0"/>
              <a:t>vozidlo, které </a:t>
            </a:r>
            <a:r>
              <a:rPr lang="cs-CZ" sz="1800" u="sng" dirty="0"/>
              <a:t>je zapsáno v registru historických a sportovních vozidel</a:t>
            </a:r>
            <a:r>
              <a:rPr lang="cs-CZ" sz="1800" dirty="0"/>
              <a:t> a kterému byl vydán průkaz historického nebo sportovního vozidla. </a:t>
            </a:r>
            <a:endParaRPr lang="cs-CZ" sz="1800" dirty="0" smtClean="0"/>
          </a:p>
          <a:p>
            <a:pPr marL="0" indent="0">
              <a:buFont typeface="Wingdings" pitchFamily="2" charset="2"/>
              <a:buNone/>
              <a:defRPr/>
            </a:pPr>
            <a:r>
              <a:rPr lang="cs-CZ" sz="1800" dirty="0" smtClean="0"/>
              <a:t>§ 2 zákona č. 219/1999 Sb., o ozbrojených silách ČR</a:t>
            </a:r>
          </a:p>
          <a:p>
            <a:pPr>
              <a:defRPr/>
            </a:pPr>
            <a:r>
              <a:rPr lang="cs-CZ" sz="1800" i="1" u="sng" dirty="0" smtClean="0">
                <a:effectLst>
                  <a:outerShdw blurRad="38100" dist="38100" dir="2700000" algn="tl">
                    <a:srgbClr val="000000">
                      <a:alpha val="43137"/>
                    </a:srgbClr>
                  </a:outerShdw>
                </a:effectLst>
              </a:rPr>
              <a:t> vozidla </a:t>
            </a:r>
            <a:r>
              <a:rPr lang="cs-CZ" sz="1800" i="1" u="sng" dirty="0">
                <a:effectLst>
                  <a:outerShdw blurRad="38100" dist="38100" dir="2700000" algn="tl">
                    <a:srgbClr val="000000">
                      <a:alpha val="43137"/>
                    </a:srgbClr>
                  </a:outerShdw>
                </a:effectLst>
              </a:rPr>
              <a:t>ozbrojených </a:t>
            </a:r>
            <a:r>
              <a:rPr lang="cs-CZ" sz="1800" i="1" u="sng" dirty="0" smtClean="0">
                <a:effectLst>
                  <a:outerShdw blurRad="38100" dist="38100" dir="2700000" algn="tl">
                    <a:srgbClr val="000000">
                      <a:alpha val="43137"/>
                    </a:srgbClr>
                  </a:outerShdw>
                </a:effectLst>
              </a:rPr>
              <a:t>sil </a:t>
            </a:r>
            <a:r>
              <a:rPr lang="cs-CZ" sz="1800" dirty="0" smtClean="0"/>
              <a:t>- </a:t>
            </a:r>
            <a:r>
              <a:rPr lang="cs-CZ" sz="1800" dirty="0"/>
              <a:t>silniční motorová a přípojná vozidla a vojenská vozidla, která jsou </a:t>
            </a:r>
            <a:r>
              <a:rPr lang="cs-CZ" sz="1800" u="sng" dirty="0"/>
              <a:t>evidována pod vojenskou poznávací </a:t>
            </a:r>
            <a:r>
              <a:rPr lang="cs-CZ" sz="1800" u="sng" dirty="0" smtClean="0"/>
              <a:t>značkou</a:t>
            </a:r>
            <a:r>
              <a:rPr lang="cs-CZ" sz="1800" dirty="0" smtClean="0"/>
              <a:t>.</a:t>
            </a:r>
            <a:endParaRPr lang="cs-CZ" sz="1800" b="1" dirty="0" smtClean="0"/>
          </a:p>
        </p:txBody>
      </p:sp>
      <p:sp>
        <p:nvSpPr>
          <p:cNvPr id="5" name="Nadpis 1"/>
          <p:cNvSpPr>
            <a:spLocks noGrp="1"/>
          </p:cNvSpPr>
          <p:nvPr>
            <p:ph type="title"/>
          </p:nvPr>
        </p:nvSpPr>
        <p:spPr>
          <a:solidFill>
            <a:schemeClr val="bg2">
              <a:lumMod val="75000"/>
            </a:schemeClr>
          </a:solidFill>
        </p:spPr>
        <p:txBody>
          <a:bodyPr>
            <a:normAutofit/>
          </a:bodyPr>
          <a:lstStyle/>
          <a:p>
            <a:pPr>
              <a:defRPr/>
            </a:pPr>
            <a:r>
              <a:rPr lang="cs-CZ" dirty="0" smtClean="0">
                <a:latin typeface="Arial" pitchFamily="34" charset="0"/>
                <a:cs typeface="Times New Roman" pitchFamily="18" charset="0"/>
              </a:rPr>
              <a:t>Kategorie vozidel</a:t>
            </a:r>
            <a:endParaRPr lang="cs-CZ" dirty="0"/>
          </a:p>
        </p:txBody>
      </p:sp>
    </p:spTree>
    <p:extLst>
      <p:ext uri="{BB962C8B-B14F-4D97-AF65-F5344CB8AC3E}">
        <p14:creationId xmlns:p14="http://schemas.microsoft.com/office/powerpoint/2010/main" val="154936584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628800"/>
            <a:ext cx="8229600" cy="4525963"/>
          </a:xfrm>
        </p:spPr>
        <p:txBody>
          <a:bodyPr>
            <a:normAutofit lnSpcReduction="10000"/>
          </a:bodyPr>
          <a:lstStyle/>
          <a:p>
            <a:pPr marL="0" indent="0">
              <a:buFont typeface="Wingdings" pitchFamily="2" charset="2"/>
              <a:buNone/>
              <a:defRPr/>
            </a:pPr>
            <a:r>
              <a:rPr lang="cs-CZ" sz="1400" b="1" dirty="0"/>
              <a:t>Základními druhy silničních vozidel jsou</a:t>
            </a:r>
          </a:p>
          <a:p>
            <a:pPr>
              <a:defRPr/>
            </a:pPr>
            <a:r>
              <a:rPr lang="cs-CZ" sz="1400" dirty="0"/>
              <a:t>a) motocykly,  </a:t>
            </a:r>
          </a:p>
          <a:p>
            <a:pPr>
              <a:defRPr/>
            </a:pPr>
            <a:r>
              <a:rPr lang="cs-CZ" sz="1400" dirty="0"/>
              <a:t>b) osobní automobily,  </a:t>
            </a:r>
          </a:p>
          <a:p>
            <a:pPr>
              <a:defRPr/>
            </a:pPr>
            <a:r>
              <a:rPr lang="cs-CZ" sz="1400" dirty="0"/>
              <a:t>c) autobusy,  </a:t>
            </a:r>
          </a:p>
          <a:p>
            <a:pPr>
              <a:defRPr/>
            </a:pPr>
            <a:r>
              <a:rPr lang="cs-CZ" sz="1400" dirty="0"/>
              <a:t>d) nákladní automobily,  </a:t>
            </a:r>
          </a:p>
          <a:p>
            <a:pPr>
              <a:defRPr/>
            </a:pPr>
            <a:r>
              <a:rPr lang="cs-CZ" sz="1400" dirty="0"/>
              <a:t>e) speciální vozidla,  </a:t>
            </a:r>
          </a:p>
          <a:p>
            <a:pPr>
              <a:defRPr/>
            </a:pPr>
            <a:r>
              <a:rPr lang="cs-CZ" sz="1400" dirty="0"/>
              <a:t>f) přípojná vozidla, </a:t>
            </a:r>
          </a:p>
          <a:p>
            <a:pPr>
              <a:defRPr/>
            </a:pPr>
            <a:r>
              <a:rPr lang="cs-CZ" sz="1400" dirty="0"/>
              <a:t>g) ostatní silniční vozidla. </a:t>
            </a:r>
          </a:p>
          <a:p>
            <a:pPr marL="0" indent="0">
              <a:buFont typeface="Wingdings" pitchFamily="2" charset="2"/>
              <a:buNone/>
              <a:defRPr/>
            </a:pPr>
            <a:r>
              <a:rPr lang="cs-CZ" sz="1400" dirty="0"/>
              <a:t> </a:t>
            </a:r>
            <a:r>
              <a:rPr lang="cs-CZ" sz="1400" b="1" dirty="0" smtClean="0"/>
              <a:t>Základními </a:t>
            </a:r>
            <a:r>
              <a:rPr lang="cs-CZ" sz="1400" b="1" dirty="0"/>
              <a:t>druhy zvláštních vozidel jsou</a:t>
            </a:r>
          </a:p>
          <a:p>
            <a:pPr>
              <a:defRPr/>
            </a:pPr>
            <a:r>
              <a:rPr lang="cs-CZ" sz="1400" dirty="0"/>
              <a:t>a) zemědělské nebo lesnické traktory a jejich přípojná vozidla,  </a:t>
            </a:r>
          </a:p>
          <a:p>
            <a:pPr>
              <a:defRPr/>
            </a:pPr>
            <a:r>
              <a:rPr lang="cs-CZ" sz="1400" dirty="0"/>
              <a:t>b) pracovní stroje samojízdné,  </a:t>
            </a:r>
          </a:p>
          <a:p>
            <a:pPr>
              <a:defRPr/>
            </a:pPr>
            <a:r>
              <a:rPr lang="cs-CZ" sz="1400" dirty="0"/>
              <a:t>c) pracovní stroje přípojné,  </a:t>
            </a:r>
          </a:p>
          <a:p>
            <a:pPr>
              <a:defRPr/>
            </a:pPr>
            <a:r>
              <a:rPr lang="cs-CZ" sz="1400" dirty="0"/>
              <a:t>d) nemotorové pracovní stroje nebo nemotorová vozidla tažená nebo tlačená pěšky jdoucí osobou,  </a:t>
            </a:r>
          </a:p>
          <a:p>
            <a:pPr>
              <a:defRPr/>
            </a:pPr>
            <a:r>
              <a:rPr lang="cs-CZ" sz="1400" dirty="0"/>
              <a:t>e) vozíky pro invalidy s motorickým pohonem, pokud jejich šířka nebo délka přesahuje jeden metr, jejich konstrukční rychlost převyšuje 6 km.h</a:t>
            </a:r>
            <a:r>
              <a:rPr lang="cs-CZ" sz="1400" baseline="30000" dirty="0"/>
              <a:t>-1</a:t>
            </a:r>
            <a:r>
              <a:rPr lang="cs-CZ" sz="1400" dirty="0"/>
              <a:t> nebo jejich maximální přípustná hmotnost převyšuje 450 kg. </a:t>
            </a:r>
          </a:p>
          <a:p>
            <a:pPr marL="0" indent="0">
              <a:buFont typeface="Wingdings" pitchFamily="2" charset="2"/>
              <a:buNone/>
              <a:defRPr/>
            </a:pPr>
            <a:r>
              <a:rPr lang="cs-CZ" sz="1400" b="1" dirty="0" smtClean="0"/>
              <a:t>Zvláštním </a:t>
            </a:r>
            <a:r>
              <a:rPr lang="cs-CZ" sz="1400" b="1" dirty="0"/>
              <a:t>vozidlem</a:t>
            </a:r>
            <a:r>
              <a:rPr lang="cs-CZ" sz="1400" dirty="0"/>
              <a:t> se rozumí i mobilní stroj, průmyslové zařízení schopné přepravy nebo vozidlo bez karoserie, ve </a:t>
            </a:r>
            <a:r>
              <a:rPr lang="cs-CZ" sz="1400" dirty="0" smtClean="0"/>
              <a:t>kterých </a:t>
            </a:r>
            <a:r>
              <a:rPr lang="cs-CZ" sz="1400" dirty="0"/>
              <a:t>je zabudován spalovací motor</a:t>
            </a:r>
            <a:r>
              <a:rPr lang="cs-CZ" sz="1200" dirty="0"/>
              <a:t>. </a:t>
            </a:r>
            <a:r>
              <a:rPr lang="cs-CZ" sz="1400" dirty="0"/>
              <a:t>Silniční vozidla a zvláštní vozidla se rozdělují do kategorií L, M, N, O, T, C, R, S a Z.</a:t>
            </a:r>
          </a:p>
        </p:txBody>
      </p:sp>
      <p:sp>
        <p:nvSpPr>
          <p:cNvPr id="4" name="Nadpis 1"/>
          <p:cNvSpPr>
            <a:spLocks noGrp="1"/>
          </p:cNvSpPr>
          <p:nvPr>
            <p:ph type="title"/>
          </p:nvPr>
        </p:nvSpPr>
        <p:spPr>
          <a:xfrm>
            <a:off x="395536" y="260648"/>
            <a:ext cx="8229600" cy="1143000"/>
          </a:xfrm>
          <a:solidFill>
            <a:schemeClr val="bg2">
              <a:lumMod val="75000"/>
            </a:schemeClr>
          </a:solidFill>
        </p:spPr>
        <p:txBody>
          <a:bodyPr>
            <a:normAutofit/>
          </a:bodyPr>
          <a:lstStyle/>
          <a:p>
            <a:pPr>
              <a:defRPr/>
            </a:pPr>
            <a:r>
              <a:rPr lang="cs-CZ" dirty="0" smtClean="0">
                <a:latin typeface="Arial" pitchFamily="34" charset="0"/>
                <a:cs typeface="Times New Roman" pitchFamily="18" charset="0"/>
              </a:rPr>
              <a:t>Druhy vozidel</a:t>
            </a:r>
            <a:endParaRPr lang="cs-CZ" dirty="0"/>
          </a:p>
        </p:txBody>
      </p:sp>
    </p:spTree>
    <p:extLst>
      <p:ext uri="{BB962C8B-B14F-4D97-AF65-F5344CB8AC3E}">
        <p14:creationId xmlns:p14="http://schemas.microsoft.com/office/powerpoint/2010/main" val="266471544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90000"/>
            </a:schemeClr>
          </a:solidFill>
        </p:spPr>
        <p:txBody>
          <a:bodyPr>
            <a:normAutofit/>
          </a:bodyPr>
          <a:lstStyle/>
          <a:p>
            <a:pPr>
              <a:defRPr/>
            </a:pPr>
            <a:r>
              <a:rPr lang="cs-CZ" dirty="0" smtClean="0">
                <a:latin typeface="Arial" pitchFamily="34" charset="0"/>
                <a:cs typeface="Times New Roman" pitchFamily="18" charset="0"/>
              </a:rPr>
              <a:t>Pozemní komunikace</a:t>
            </a:r>
            <a:endParaRPr lang="cs-CZ" dirty="0"/>
          </a:p>
        </p:txBody>
      </p:sp>
      <p:sp>
        <p:nvSpPr>
          <p:cNvPr id="3" name="Zástupný symbol pro obsah 2"/>
          <p:cNvSpPr>
            <a:spLocks noGrp="1"/>
          </p:cNvSpPr>
          <p:nvPr>
            <p:ph idx="1"/>
          </p:nvPr>
        </p:nvSpPr>
        <p:spPr/>
        <p:txBody>
          <a:bodyPr>
            <a:normAutofit/>
          </a:bodyPr>
          <a:lstStyle/>
          <a:p>
            <a:pPr marL="0" indent="0">
              <a:buFont typeface="Wingdings" pitchFamily="2" charset="2"/>
              <a:buNone/>
              <a:defRPr/>
            </a:pPr>
            <a:r>
              <a:rPr lang="cs-CZ" sz="2000" dirty="0" smtClean="0"/>
              <a:t>Zákon </a:t>
            </a:r>
            <a:r>
              <a:rPr lang="cs-CZ" sz="2000" dirty="0"/>
              <a:t>č. 13/1997 Sb. </a:t>
            </a:r>
            <a:r>
              <a:rPr lang="cs-CZ" sz="2000" dirty="0" smtClean="0"/>
              <a:t>– Pozemní komunikací je </a:t>
            </a:r>
            <a:r>
              <a:rPr lang="cs-CZ" sz="2000" i="1" dirty="0" smtClean="0">
                <a:effectLst>
                  <a:outerShdw blurRad="38100" dist="38100" dir="2700000" algn="tl">
                    <a:srgbClr val="000000">
                      <a:alpha val="43137"/>
                    </a:srgbClr>
                  </a:outerShdw>
                </a:effectLst>
              </a:rPr>
              <a:t>dopravní </a:t>
            </a:r>
            <a:r>
              <a:rPr lang="cs-CZ" sz="2000" i="1" dirty="0">
                <a:effectLst>
                  <a:outerShdw blurRad="38100" dist="38100" dir="2700000" algn="tl">
                    <a:srgbClr val="000000">
                      <a:alpha val="43137"/>
                    </a:srgbClr>
                  </a:outerShdw>
                </a:effectLst>
              </a:rPr>
              <a:t>cesta určená </a:t>
            </a:r>
            <a:r>
              <a:rPr lang="cs-CZ" sz="2000" i="1" u="sng" dirty="0">
                <a:effectLst>
                  <a:outerShdw blurRad="38100" dist="38100" dir="2700000" algn="tl">
                    <a:srgbClr val="000000">
                      <a:alpha val="43137"/>
                    </a:srgbClr>
                  </a:outerShdw>
                </a:effectLst>
              </a:rPr>
              <a:t>k užití silničními a jinými vozidly</a:t>
            </a:r>
            <a:r>
              <a:rPr lang="cs-CZ" sz="2000" i="1" dirty="0">
                <a:effectLst>
                  <a:outerShdw blurRad="38100" dist="38100" dir="2700000" algn="tl">
                    <a:srgbClr val="000000">
                      <a:alpha val="43137"/>
                    </a:srgbClr>
                  </a:outerShdw>
                </a:effectLst>
              </a:rPr>
              <a:t> a chodci, včetně pevných zařízení nutných pro zajištění tohoto užití a jeho bezpečnosti, tj. jak dálnice, silnice, místní komunikace, tak i jakákoli účelová komunikace, kterou mohou tvořit pouhé koleje vyjeté v trávě nebo zpevněné místy kamením či </a:t>
            </a:r>
            <a:r>
              <a:rPr lang="cs-CZ" sz="2000" i="1" dirty="0" smtClean="0">
                <a:effectLst>
                  <a:outerShdw blurRad="38100" dist="38100" dir="2700000" algn="tl">
                    <a:srgbClr val="000000">
                      <a:alpha val="43137"/>
                    </a:srgbClr>
                  </a:outerShdw>
                </a:effectLst>
              </a:rPr>
              <a:t>sutí; za </a:t>
            </a:r>
            <a:r>
              <a:rPr lang="cs-CZ" sz="2000" i="1" u="sng" dirty="0">
                <a:effectLst>
                  <a:outerShdw blurRad="38100" dist="38100" dir="2700000" algn="tl">
                    <a:srgbClr val="000000">
                      <a:alpha val="43137"/>
                    </a:srgbClr>
                  </a:outerShdw>
                </a:effectLst>
              </a:rPr>
              <a:t>účelovou komunikaci</a:t>
            </a:r>
            <a:r>
              <a:rPr lang="cs-CZ" sz="2000" i="1" dirty="0">
                <a:effectLst>
                  <a:outerShdw blurRad="38100" dist="38100" dir="2700000" algn="tl">
                    <a:srgbClr val="000000">
                      <a:alpha val="43137"/>
                    </a:srgbClr>
                  </a:outerShdw>
                </a:effectLst>
              </a:rPr>
              <a:t> </a:t>
            </a:r>
            <a:r>
              <a:rPr lang="cs-CZ" sz="2000" i="1" dirty="0" smtClean="0">
                <a:effectLst>
                  <a:outerShdw blurRad="38100" dist="38100" dir="2700000" algn="tl">
                    <a:srgbClr val="000000">
                      <a:alpha val="43137"/>
                    </a:srgbClr>
                  </a:outerShdw>
                </a:effectLst>
              </a:rPr>
              <a:t>se považuje </a:t>
            </a:r>
            <a:r>
              <a:rPr lang="cs-CZ" sz="2000" i="1" dirty="0">
                <a:effectLst>
                  <a:outerShdw blurRad="38100" dist="38100" dir="2700000" algn="tl">
                    <a:srgbClr val="000000">
                      <a:alpha val="43137"/>
                    </a:srgbClr>
                  </a:outerShdw>
                </a:effectLst>
              </a:rPr>
              <a:t>pozemní komunikace, která slouží ke spojení jednotlivých nemovitostí pro potřeby vlastníků těchto nemovitostí nebo ke spojení těchto nemovitostí s ostatními pozemními komunikacemi nebo k obhospodařování zemědělských a lesních pozemků. </a:t>
            </a:r>
            <a:endParaRPr lang="cs-CZ" sz="2000" i="1" dirty="0" smtClean="0">
              <a:effectLst>
                <a:outerShdw blurRad="38100" dist="38100" dir="2700000" algn="tl">
                  <a:srgbClr val="000000">
                    <a:alpha val="43137"/>
                  </a:srgbClr>
                </a:outerShdw>
              </a:effectLst>
            </a:endParaRPr>
          </a:p>
          <a:p>
            <a:pPr marL="0" indent="0">
              <a:buFont typeface="Wingdings" pitchFamily="2" charset="2"/>
              <a:buNone/>
              <a:defRPr/>
            </a:pPr>
            <a:r>
              <a:rPr lang="cs-CZ" sz="2000" u="sng" dirty="0" smtClean="0"/>
              <a:t>Účelovou </a:t>
            </a:r>
            <a:r>
              <a:rPr lang="cs-CZ" sz="2000" u="sng" dirty="0"/>
              <a:t>komunikací </a:t>
            </a:r>
            <a:r>
              <a:rPr lang="cs-CZ" sz="2000" dirty="0"/>
              <a:t>je i </a:t>
            </a:r>
            <a:r>
              <a:rPr lang="cs-CZ" sz="2000" i="1" u="sng" dirty="0">
                <a:effectLst>
                  <a:outerShdw blurRad="38100" dist="38100" dir="2700000" algn="tl">
                    <a:srgbClr val="000000">
                      <a:alpha val="43137"/>
                    </a:srgbClr>
                  </a:outerShdw>
                </a:effectLst>
              </a:rPr>
              <a:t>pozemní komunikace v uzavřeném prostoru nebo objektu, která slouží potřebě vlastníka nebo provozovatele uzavřeného prostoru nebo objektu. </a:t>
            </a:r>
            <a:r>
              <a:rPr lang="cs-CZ" sz="2000" dirty="0"/>
              <a:t>Tato účelová komunikace není přístupná veřejně, ale v rozsahu a způsobem, který stanoví vlastník nebo provozovatel uzavřeného prostoru nebo objektu.</a:t>
            </a:r>
          </a:p>
        </p:txBody>
      </p:sp>
    </p:spTree>
    <p:extLst>
      <p:ext uri="{BB962C8B-B14F-4D97-AF65-F5344CB8AC3E}">
        <p14:creationId xmlns:p14="http://schemas.microsoft.com/office/powerpoint/2010/main" val="139170231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90000"/>
            </a:schemeClr>
          </a:solidFill>
        </p:spPr>
        <p:txBody>
          <a:bodyPr>
            <a:normAutofit/>
          </a:bodyPr>
          <a:lstStyle/>
          <a:p>
            <a:pPr>
              <a:defRPr/>
            </a:pPr>
            <a:r>
              <a:rPr lang="cs-CZ" dirty="0" smtClean="0">
                <a:latin typeface="Arial" pitchFamily="34" charset="0"/>
                <a:cs typeface="Times New Roman" pitchFamily="18" charset="0"/>
              </a:rPr>
              <a:t>Provoz vozidla</a:t>
            </a:r>
            <a:endParaRPr lang="cs-CZ" dirty="0"/>
          </a:p>
        </p:txBody>
      </p:sp>
      <p:sp>
        <p:nvSpPr>
          <p:cNvPr id="3" name="Zástupný symbol pro obsah 2"/>
          <p:cNvSpPr>
            <a:spLocks noGrp="1"/>
          </p:cNvSpPr>
          <p:nvPr>
            <p:ph idx="1"/>
          </p:nvPr>
        </p:nvSpPr>
        <p:spPr/>
        <p:txBody>
          <a:bodyPr>
            <a:normAutofit/>
          </a:bodyPr>
          <a:lstStyle/>
          <a:p>
            <a:pPr algn="just">
              <a:defRPr/>
            </a:pPr>
            <a:r>
              <a:rPr lang="cs-CZ" sz="2000" b="1" i="1" u="sng" dirty="0" smtClean="0"/>
              <a:t>V</a:t>
            </a:r>
            <a:r>
              <a:rPr lang="cs-CZ" sz="2000" b="1" i="1" u="sng" dirty="0"/>
              <a:t> našem právním řádu není vymezen a jeho obsah se odvozuje z judikatury. </a:t>
            </a:r>
            <a:r>
              <a:rPr lang="cs-CZ" sz="2000" dirty="0" smtClean="0"/>
              <a:t>(</a:t>
            </a:r>
            <a:r>
              <a:rPr lang="cs-CZ" sz="2000" dirty="0" err="1"/>
              <a:t>Rc</a:t>
            </a:r>
            <a:r>
              <a:rPr lang="cs-CZ" sz="2000" dirty="0"/>
              <a:t>) 1 </a:t>
            </a:r>
            <a:r>
              <a:rPr lang="cs-CZ" sz="2000" dirty="0" err="1"/>
              <a:t>Cz</a:t>
            </a:r>
            <a:r>
              <a:rPr lang="cs-CZ" sz="2000" dirty="0"/>
              <a:t> 42/71 </a:t>
            </a:r>
            <a:r>
              <a:rPr lang="cs-CZ" sz="2000" dirty="0" smtClean="0"/>
              <a:t>za provoz vozidla se považuje nejen jeho </a:t>
            </a:r>
            <a:r>
              <a:rPr lang="cs-CZ" sz="2000" b="1" dirty="0"/>
              <a:t>samotný </a:t>
            </a:r>
            <a:r>
              <a:rPr lang="cs-CZ" sz="2000" b="1" dirty="0" smtClean="0"/>
              <a:t>pohyb</a:t>
            </a:r>
            <a:r>
              <a:rPr lang="cs-CZ" sz="2000" dirty="0" smtClean="0"/>
              <a:t>, </a:t>
            </a:r>
            <a:r>
              <a:rPr lang="cs-CZ" sz="2000" dirty="0"/>
              <a:t>ale již </a:t>
            </a:r>
            <a:r>
              <a:rPr lang="cs-CZ" sz="2000" b="1" dirty="0"/>
              <a:t>samotný chod jeho motoru </a:t>
            </a:r>
            <a:r>
              <a:rPr lang="cs-CZ" sz="2000" dirty="0"/>
              <a:t>a také </a:t>
            </a:r>
            <a:r>
              <a:rPr lang="cs-CZ" sz="2000" b="1" dirty="0"/>
              <a:t>příprava k jízdě</a:t>
            </a:r>
            <a:r>
              <a:rPr lang="cs-CZ" sz="2000" dirty="0"/>
              <a:t>, </a:t>
            </a:r>
            <a:r>
              <a:rPr lang="cs-CZ" sz="2000" b="1" dirty="0"/>
              <a:t>úkony bezprostředně související s ukončením jízdy a úkony potřebné k údržbě vozidla</a:t>
            </a:r>
            <a:r>
              <a:rPr lang="cs-CZ" sz="2000" dirty="0"/>
              <a:t>. Není přitom rozhodné, zda</a:t>
            </a:r>
            <a:r>
              <a:rPr lang="cs-CZ" sz="2000" b="1" dirty="0"/>
              <a:t> </a:t>
            </a:r>
            <a:r>
              <a:rPr lang="cs-CZ" sz="2000" dirty="0"/>
              <a:t>jde o provoz na pozemní komunikaci, popř. na jiném veřejně přístupném místě nebo v garáži, ani to, zda motor byl do chodu uveden samotným provozovatelem nebo jinou osobou. </a:t>
            </a:r>
            <a:endParaRPr lang="cs-CZ" sz="2000" dirty="0" smtClean="0"/>
          </a:p>
          <a:p>
            <a:pPr algn="just">
              <a:defRPr/>
            </a:pPr>
            <a:r>
              <a:rPr lang="cs-CZ" sz="2000" dirty="0" smtClean="0"/>
              <a:t>Rozsudek SDEU </a:t>
            </a:r>
            <a:r>
              <a:rPr lang="cs-CZ" sz="2000" dirty="0" err="1" smtClean="0"/>
              <a:t>Damijan</a:t>
            </a:r>
            <a:r>
              <a:rPr lang="cs-CZ" sz="2000" dirty="0" smtClean="0"/>
              <a:t> Vnuk </a:t>
            </a:r>
            <a:r>
              <a:rPr lang="cs-CZ" sz="2000" dirty="0"/>
              <a:t>pak rozšiřuje pojem provozu na </a:t>
            </a:r>
            <a:r>
              <a:rPr lang="cs-CZ" sz="2000" b="1" dirty="0"/>
              <a:t>jakékoli jeho užití v souladu s jeho funkcí</a:t>
            </a:r>
            <a:r>
              <a:rPr lang="cs-CZ" sz="2000" dirty="0"/>
              <a:t>, tj. </a:t>
            </a:r>
            <a:r>
              <a:rPr lang="cs-CZ" sz="2000" i="1" dirty="0">
                <a:effectLst>
                  <a:outerShdw blurRad="38100" dist="38100" dir="2700000" algn="tl">
                    <a:srgbClr val="000000">
                      <a:alpha val="43137"/>
                    </a:srgbClr>
                  </a:outerShdw>
                </a:effectLst>
              </a:rPr>
              <a:t>není rozhodující, zda se jedná o použití vozidla jako dopravního prostředku nebo stroje</a:t>
            </a:r>
            <a:r>
              <a:rPr lang="cs-CZ" sz="2000" dirty="0"/>
              <a:t>, či zda se jedná o prostor veřejně přístupný nebo soukromý.</a:t>
            </a:r>
          </a:p>
          <a:p>
            <a:pPr marL="0" indent="0">
              <a:buFont typeface="Wingdings" pitchFamily="2" charset="2"/>
              <a:buNone/>
              <a:defRPr/>
            </a:pPr>
            <a:endParaRPr lang="cs-CZ" sz="2000" dirty="0"/>
          </a:p>
        </p:txBody>
      </p:sp>
    </p:spTree>
    <p:extLst>
      <p:ext uri="{BB962C8B-B14F-4D97-AF65-F5344CB8AC3E}">
        <p14:creationId xmlns:p14="http://schemas.microsoft.com/office/powerpoint/2010/main" val="373218547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solidFill>
            <a:schemeClr val="accent1">
              <a:lumMod val="20000"/>
              <a:lumOff val="80000"/>
            </a:schemeClr>
          </a:solidFill>
        </p:spPr>
        <p:txBody>
          <a:bodyPr>
            <a:normAutofit fontScale="90000"/>
          </a:bodyPr>
          <a:lstStyle/>
          <a:p>
            <a:pPr eaLnBrk="1" hangingPunct="1">
              <a:defRPr/>
            </a:pPr>
            <a:r>
              <a:rPr lang="cs-CZ" dirty="0" smtClean="0">
                <a:latin typeface="Arial" pitchFamily="34" charset="0"/>
                <a:cs typeface="Times New Roman" pitchFamily="18" charset="0"/>
              </a:rPr>
              <a:t>Vznik a výjimky z pojištění odpovědnosti </a:t>
            </a:r>
          </a:p>
        </p:txBody>
      </p:sp>
      <p:sp>
        <p:nvSpPr>
          <p:cNvPr id="118787" name="Rectangle 3"/>
          <p:cNvSpPr>
            <a:spLocks noGrp="1" noChangeArrowheads="1"/>
          </p:cNvSpPr>
          <p:nvPr>
            <p:ph type="body" idx="1"/>
          </p:nvPr>
        </p:nvSpPr>
        <p:spPr>
          <a:xfrm>
            <a:off x="533400" y="1844824"/>
            <a:ext cx="8458200" cy="4651226"/>
          </a:xfrm>
        </p:spPr>
        <p:txBody>
          <a:bodyPr>
            <a:normAutofit fontScale="70000" lnSpcReduction="20000"/>
          </a:bodyPr>
          <a:lstStyle/>
          <a:p>
            <a:pPr marL="0" indent="0" eaLnBrk="1" hangingPunct="1"/>
            <a:r>
              <a:rPr lang="cs-CZ" altLang="cs-CZ" b="1" dirty="0" smtClean="0">
                <a:latin typeface="Times New Roman" pitchFamily="18" charset="0"/>
              </a:rPr>
              <a:t> § 3 - </a:t>
            </a:r>
            <a:r>
              <a:rPr lang="cs-CZ" altLang="cs-CZ" b="1" dirty="0" smtClean="0">
                <a:latin typeface="Times New Roman" pitchFamily="18" charset="0"/>
                <a:cs typeface="Times New Roman" pitchFamily="18" charset="0"/>
              </a:rPr>
              <a:t>Pojistná smlouva</a:t>
            </a:r>
            <a:r>
              <a:rPr lang="cs-CZ" altLang="cs-CZ" b="1" dirty="0" smtClean="0">
                <a:latin typeface="Times New Roman" pitchFamily="18" charset="0"/>
              </a:rPr>
              <a:t>;</a:t>
            </a:r>
          </a:p>
          <a:p>
            <a:pPr marL="0" indent="0"/>
            <a:r>
              <a:rPr lang="cs-CZ" altLang="cs-CZ" b="1" dirty="0" smtClean="0">
                <a:latin typeface="Times New Roman" pitchFamily="18" charset="0"/>
                <a:cs typeface="Times New Roman" pitchFamily="18" charset="0"/>
              </a:rPr>
              <a:t> § 3a</a:t>
            </a:r>
            <a:r>
              <a:rPr lang="cs-CZ" altLang="cs-CZ" b="1" dirty="0" smtClean="0">
                <a:latin typeface="Times New Roman" pitchFamily="18" charset="0"/>
              </a:rPr>
              <a:t> - </a:t>
            </a:r>
            <a:r>
              <a:rPr lang="cs-CZ" altLang="cs-CZ" b="1" dirty="0" smtClean="0">
                <a:latin typeface="Times New Roman" pitchFamily="18" charset="0"/>
                <a:cs typeface="Times New Roman" pitchFamily="18" charset="0"/>
              </a:rPr>
              <a:t>Limity pojistného </a:t>
            </a:r>
            <a:r>
              <a:rPr lang="cs-CZ" altLang="cs-CZ" b="1" dirty="0">
                <a:latin typeface="Times New Roman" pitchFamily="18" charset="0"/>
                <a:cs typeface="Times New Roman" pitchFamily="18" charset="0"/>
              </a:rPr>
              <a:t>plnění </a:t>
            </a:r>
            <a:r>
              <a:rPr lang="cs-CZ" altLang="cs-CZ" b="1" dirty="0" smtClean="0">
                <a:latin typeface="Times New Roman" pitchFamily="18" charset="0"/>
                <a:cs typeface="Times New Roman" pitchFamily="18" charset="0"/>
              </a:rPr>
              <a:t>– </a:t>
            </a:r>
          </a:p>
          <a:p>
            <a:pPr algn="just">
              <a:buFont typeface="Wingdings" panose="05000000000000000000" pitchFamily="2" charset="2"/>
              <a:buChar char="Ø"/>
            </a:pPr>
            <a:r>
              <a:rPr lang="cs-CZ" altLang="cs-CZ"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při </a:t>
            </a:r>
            <a:r>
              <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újmě </a:t>
            </a:r>
            <a:r>
              <a:rPr lang="cs-CZ" altLang="cs-CZ"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 zdraví nebo usmrcením nejméně </a:t>
            </a:r>
            <a:r>
              <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35 </a:t>
            </a:r>
            <a:r>
              <a:rPr lang="cs-CZ" altLang="cs-CZ"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mil. </a:t>
            </a:r>
            <a:r>
              <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Kč </a:t>
            </a:r>
            <a:r>
              <a:rPr lang="cs-CZ" altLang="cs-CZ" b="1"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 každého zraněného nebo usmrceného </a:t>
            </a:r>
            <a:r>
              <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včetně náhrady nákladů vynaložených na péči hrazenou z veřejného zdravotního pojištění a regresního </a:t>
            </a:r>
            <a:r>
              <a:rPr lang="cs-CZ" altLang="cs-CZ"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nároku,</a:t>
            </a:r>
            <a:endPar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buFont typeface="Wingdings" panose="05000000000000000000" pitchFamily="2" charset="2"/>
              <a:buChar char="Ø"/>
            </a:pPr>
            <a:r>
              <a:rPr lang="cs-CZ" altLang="cs-CZ"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při věcné škodě, zranění zvířete nebo ušlém zisku nejméně </a:t>
            </a:r>
            <a:r>
              <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35 </a:t>
            </a:r>
            <a:r>
              <a:rPr lang="cs-CZ" altLang="cs-CZ"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mil. </a:t>
            </a:r>
            <a:r>
              <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Kč </a:t>
            </a:r>
            <a:r>
              <a:rPr lang="cs-CZ" altLang="cs-CZ" b="1"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bez ohledu na počet poškozených</a:t>
            </a:r>
            <a:r>
              <a:rPr lang="cs-CZ" altLang="cs-CZ"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převyšuje-li součet nároků uplatněných více poškozenými limit pojistného plnění uvedený v pojistné smlouvě, pojistné plnění se každému z nich snižuje v poměru tohoto limitu k součtu nároků všech </a:t>
            </a:r>
            <a:r>
              <a:rPr lang="cs-CZ" altLang="cs-CZ"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poškozených</a:t>
            </a:r>
            <a:r>
              <a:rPr lang="cs-CZ" altLang="cs-CZ" b="1" i="1" dirty="0" smtClean="0">
                <a:solidFill>
                  <a:srgbClr val="FF0000"/>
                </a:solidFill>
                <a:effectLst>
                  <a:outerShdw blurRad="38100" dist="38100" dir="2700000" algn="tl">
                    <a:srgbClr val="000000">
                      <a:alpha val="43137"/>
                    </a:srgbClr>
                  </a:outerShdw>
                </a:effectLst>
                <a:latin typeface="Times New Roman" pitchFamily="18" charset="0"/>
              </a:rPr>
              <a:t>; </a:t>
            </a:r>
          </a:p>
          <a:p>
            <a:pPr marL="0" indent="0" algn="just" eaLnBrk="1" hangingPunct="1"/>
            <a:r>
              <a:rPr lang="cs-CZ" altLang="cs-CZ" b="1" dirty="0" smtClean="0">
                <a:latin typeface="Times New Roman" pitchFamily="18" charset="0"/>
                <a:cs typeface="Times New Roman" pitchFamily="18" charset="0"/>
              </a:rPr>
              <a:t> § 3b </a:t>
            </a: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Stanovení výše pojistného</a:t>
            </a:r>
            <a:r>
              <a:rPr lang="cs-CZ" altLang="cs-CZ" b="1" dirty="0" smtClean="0">
                <a:latin typeface="Times New Roman" pitchFamily="18" charset="0"/>
              </a:rPr>
              <a:t>;</a:t>
            </a:r>
          </a:p>
          <a:p>
            <a:pPr marL="0" indent="0" algn="just" eaLnBrk="1" hangingPunct="1"/>
            <a:r>
              <a:rPr lang="cs-CZ" altLang="cs-CZ" b="1" i="1" dirty="0" smtClean="0">
                <a:latin typeface="Times New Roman" pitchFamily="18" charset="0"/>
                <a:cs typeface="Times New Roman" pitchFamily="18" charset="0"/>
              </a:rPr>
              <a:t>§ 4 – návrh (sněmovní tisk 1019)</a:t>
            </a:r>
          </a:p>
          <a:p>
            <a:pPr marL="0" indent="0" algn="just" eaLnBrk="1" hangingPunct="1"/>
            <a:r>
              <a:rPr lang="cs-CZ" altLang="cs-CZ" b="1" dirty="0" smtClean="0">
                <a:latin typeface="Times New Roman" pitchFamily="18" charset="0"/>
                <a:cs typeface="Times New Roman" pitchFamily="18" charset="0"/>
              </a:rPr>
              <a:t> § 5 </a:t>
            </a: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Výjimky z pojištění odpovědnosti</a:t>
            </a:r>
            <a:r>
              <a:rPr lang="cs-CZ" altLang="cs-CZ" b="1" dirty="0" smtClean="0">
                <a:latin typeface="Times New Roman" pitchFamily="18" charset="0"/>
              </a:rPr>
              <a:t>; </a:t>
            </a:r>
            <a:endParaRPr lang="cs-CZ" altLang="cs-CZ" b="1" dirty="0" smtClean="0">
              <a:latin typeface="Times New Roman" pitchFamily="18" charset="0"/>
              <a:cs typeface="Times New Roman" pitchFamily="18" charset="0"/>
            </a:endParaRPr>
          </a:p>
          <a:p>
            <a:pPr marL="0" indent="0" algn="just" eaLnBrk="1" hangingPunct="1">
              <a:buNone/>
            </a:pPr>
            <a:r>
              <a:rPr lang="cs-CZ" altLang="cs-CZ" b="1" dirty="0" smtClean="0"/>
              <a:t>  </a:t>
            </a:r>
          </a:p>
        </p:txBody>
      </p:sp>
    </p:spTree>
    <p:extLst>
      <p:ext uri="{BB962C8B-B14F-4D97-AF65-F5344CB8AC3E}">
        <p14:creationId xmlns:p14="http://schemas.microsoft.com/office/powerpoint/2010/main" val="27812025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40000"/>
              <a:lumOff val="60000"/>
            </a:schemeClr>
          </a:solidFill>
        </p:spPr>
        <p:txBody>
          <a:bodyPr>
            <a:normAutofit fontScale="90000"/>
          </a:bodyPr>
          <a:lstStyle/>
          <a:p>
            <a:pPr>
              <a:defRPr/>
            </a:pPr>
            <a:r>
              <a:rPr lang="cs-CZ" dirty="0" smtClean="0">
                <a:latin typeface="Arial" pitchFamily="34" charset="0"/>
                <a:cs typeface="Times New Roman" pitchFamily="18" charset="0"/>
              </a:rPr>
              <a:t>Povinnost sjednat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pojištění odpovědnosti </a:t>
            </a:r>
            <a:endParaRPr lang="cs-CZ" dirty="0"/>
          </a:p>
        </p:txBody>
      </p:sp>
      <p:sp>
        <p:nvSpPr>
          <p:cNvPr id="3" name="Zástupný symbol pro obsah 2"/>
          <p:cNvSpPr>
            <a:spLocks noGrp="1"/>
          </p:cNvSpPr>
          <p:nvPr>
            <p:ph idx="1"/>
          </p:nvPr>
        </p:nvSpPr>
        <p:spPr/>
        <p:txBody>
          <a:bodyPr>
            <a:normAutofit lnSpcReduction="10000"/>
          </a:bodyPr>
          <a:lstStyle/>
          <a:p>
            <a:pPr>
              <a:defRPr/>
            </a:pPr>
            <a:r>
              <a:rPr lang="cs-CZ" sz="2400" dirty="0" smtClean="0"/>
              <a:t>Pojistitel je vždy </a:t>
            </a:r>
            <a:r>
              <a:rPr lang="cs-CZ" sz="2400" b="1" i="1" dirty="0" smtClean="0">
                <a:solidFill>
                  <a:srgbClr val="FF0000"/>
                </a:solidFill>
                <a:effectLst>
                  <a:outerShdw blurRad="38100" dist="38100" dir="2700000" algn="tl">
                    <a:srgbClr val="000000">
                      <a:alpha val="43137"/>
                    </a:srgbClr>
                  </a:outerShdw>
                </a:effectLst>
              </a:rPr>
              <a:t>povinen uzavřít pojistnou smlouvu</a:t>
            </a:r>
            <a:r>
              <a:rPr lang="cs-CZ" sz="2400" dirty="0" smtClean="0"/>
              <a:t>, jestliže návrh na její uzavření neodporuje tomuto zákonu, občanskému zákoníku nebo pojistným podmínkám pojistitele. Možnost </a:t>
            </a:r>
            <a:r>
              <a:rPr lang="cs-CZ" sz="2400" u="sng" dirty="0" smtClean="0">
                <a:effectLst>
                  <a:outerShdw blurRad="38100" dist="38100" dir="2700000" algn="tl">
                    <a:srgbClr val="000000">
                      <a:alpha val="43137"/>
                    </a:srgbClr>
                  </a:outerShdw>
                </a:effectLst>
              </a:rPr>
              <a:t>přerušení pojištění</a:t>
            </a:r>
            <a:r>
              <a:rPr lang="cs-CZ" sz="2400" dirty="0" smtClean="0"/>
              <a:t>.</a:t>
            </a:r>
          </a:p>
          <a:p>
            <a:pPr>
              <a:defRPr/>
            </a:pPr>
            <a:r>
              <a:rPr lang="cs-CZ" sz="2400" dirty="0" smtClean="0"/>
              <a:t>Uzavřít pojistnou smlouvu o pojištění odpovědnosti je povinen </a:t>
            </a:r>
            <a:r>
              <a:rPr lang="cs-CZ" sz="2400" u="sng" dirty="0" smtClean="0">
                <a:effectLst>
                  <a:outerShdw blurRad="38100" dist="38100" dir="2700000" algn="tl">
                    <a:srgbClr val="000000">
                      <a:alpha val="43137"/>
                    </a:srgbClr>
                  </a:outerShdw>
                </a:effectLst>
              </a:rPr>
              <a:t>vlastník tuzemského vozidla nebo řidič cizozemského vozidla</a:t>
            </a:r>
            <a:r>
              <a:rPr lang="cs-CZ" sz="2400" dirty="0" smtClean="0"/>
              <a:t>, nestanoví-li tento zákon jinak.</a:t>
            </a:r>
          </a:p>
          <a:p>
            <a:pPr>
              <a:defRPr/>
            </a:pPr>
            <a:r>
              <a:rPr lang="cs-CZ" sz="2400" dirty="0" smtClean="0"/>
              <a:t>Návrh: Znovuzavedení příspěvku ČKP v případě porušení povinnosti pojištění odpovědnosti (sněmovní tisk 1019).</a:t>
            </a:r>
            <a:r>
              <a:rPr lang="cs-CZ" sz="2400" dirty="0"/>
              <a:t> </a:t>
            </a:r>
            <a:r>
              <a:rPr lang="cs-CZ" sz="2400" i="1" dirty="0"/>
              <a:t>Vlastník tuzemského vozidla a jeho provozovatel </a:t>
            </a:r>
            <a:r>
              <a:rPr lang="cs-CZ" sz="2400" i="1" dirty="0" smtClean="0"/>
              <a:t>jsou </a:t>
            </a:r>
            <a:r>
              <a:rPr lang="cs-CZ" sz="2400" i="1" dirty="0"/>
              <a:t>společně a nerozdílně povinni zaplatit Kanceláři příspěvek za každý den porušení povinnosti podle § 1 odst. 2; to neplatí, bylo-li vozidlo odcizeno. </a:t>
            </a:r>
          </a:p>
        </p:txBody>
      </p:sp>
    </p:spTree>
    <p:extLst>
      <p:ext uri="{BB962C8B-B14F-4D97-AF65-F5344CB8AC3E}">
        <p14:creationId xmlns:p14="http://schemas.microsoft.com/office/powerpoint/2010/main" val="643451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539750" y="836613"/>
            <a:ext cx="8229600" cy="863600"/>
          </a:xfrm>
        </p:spPr>
        <p:txBody>
          <a:bodyPr/>
          <a:lstStyle/>
          <a:p>
            <a:pPr eaLnBrk="1" hangingPunct="1">
              <a:defRPr/>
            </a:pPr>
            <a:r>
              <a:rPr lang="cs-CZ" dirty="0" smtClean="0">
                <a:latin typeface="Arial" pitchFamily="34" charset="0"/>
                <a:cs typeface="Times New Roman" pitchFamily="18" charset="0"/>
              </a:rPr>
              <a:t>OBECNÁ USTANOVENÍ</a:t>
            </a:r>
          </a:p>
        </p:txBody>
      </p:sp>
      <p:sp>
        <p:nvSpPr>
          <p:cNvPr id="13315" name="Rectangle 3"/>
          <p:cNvSpPr>
            <a:spLocks noGrp="1" noChangeArrowheads="1"/>
          </p:cNvSpPr>
          <p:nvPr>
            <p:ph type="body" idx="1"/>
          </p:nvPr>
        </p:nvSpPr>
        <p:spPr>
          <a:xfrm>
            <a:off x="533400" y="1700213"/>
            <a:ext cx="8458200" cy="5157787"/>
          </a:xfrm>
          <a:solidFill>
            <a:srgbClr val="EAEAEA"/>
          </a:solidFill>
        </p:spPr>
        <p:txBody>
          <a:bodyPr>
            <a:normAutofit fontScale="70000" lnSpcReduction="20000"/>
          </a:bodyPr>
          <a:lstStyle/>
          <a:p>
            <a:pPr marL="0" indent="0" eaLnBrk="1" hangingPunct="1"/>
            <a:r>
              <a:rPr lang="cs-CZ" altLang="cs-CZ" b="1" smtClean="0">
                <a:latin typeface="Times New Roman" pitchFamily="18" charset="0"/>
              </a:rPr>
              <a:t> p</a:t>
            </a:r>
            <a:r>
              <a:rPr lang="cs-CZ" altLang="cs-CZ" b="1" smtClean="0">
                <a:latin typeface="Times New Roman" pitchFamily="18" charset="0"/>
                <a:cs typeface="Times New Roman" pitchFamily="18" charset="0"/>
              </a:rPr>
              <a:t>ovinné pojištění</a:t>
            </a:r>
            <a:r>
              <a:rPr lang="cs-CZ" altLang="cs-CZ" b="1" smtClean="0">
                <a:latin typeface="Times New Roman" pitchFamily="18" charset="0"/>
              </a:rPr>
              <a:t> – odchylky, úmysl, odmítnutí plnění;</a:t>
            </a:r>
          </a:p>
          <a:p>
            <a:pPr marL="0" indent="0" eaLnBrk="1" hangingPunct="1"/>
            <a:r>
              <a:rPr lang="cs-CZ" altLang="cs-CZ" b="1" smtClean="0">
                <a:latin typeface="Times New Roman" pitchFamily="18" charset="0"/>
              </a:rPr>
              <a:t> pojistné, p</a:t>
            </a:r>
            <a:r>
              <a:rPr lang="cs-CZ" altLang="cs-CZ" b="1" smtClean="0">
                <a:latin typeface="Times New Roman" pitchFamily="18" charset="0"/>
                <a:cs typeface="Times New Roman" pitchFamily="18" charset="0"/>
              </a:rPr>
              <a:t>rávo pojistitele na pojistné</a:t>
            </a:r>
            <a:r>
              <a:rPr lang="cs-CZ" altLang="cs-CZ" b="1" smtClean="0">
                <a:latin typeface="Times New Roman" pitchFamily="18" charset="0"/>
              </a:rPr>
              <a:t>, </a:t>
            </a:r>
            <a:r>
              <a:rPr lang="cs-CZ" altLang="cs-CZ" b="1" smtClean="0">
                <a:latin typeface="Times New Roman" pitchFamily="18" charset="0"/>
                <a:cs typeface="Times New Roman" pitchFamily="18" charset="0"/>
              </a:rPr>
              <a:t>splatn</a:t>
            </a:r>
            <a:r>
              <a:rPr lang="cs-CZ" altLang="cs-CZ" b="1" smtClean="0">
                <a:latin typeface="Times New Roman" pitchFamily="18" charset="0"/>
              </a:rPr>
              <a:t>ost </a:t>
            </a:r>
            <a:r>
              <a:rPr lang="cs-CZ" altLang="cs-CZ" b="1" smtClean="0">
                <a:latin typeface="Times New Roman" pitchFamily="18" charset="0"/>
                <a:cs typeface="Times New Roman" pitchFamily="18" charset="0"/>
              </a:rPr>
              <a:t>běžné</a:t>
            </a:r>
            <a:r>
              <a:rPr lang="cs-CZ" altLang="cs-CZ" b="1" smtClean="0">
                <a:latin typeface="Times New Roman" pitchFamily="18" charset="0"/>
              </a:rPr>
              <a:t>ho</a:t>
            </a:r>
            <a:r>
              <a:rPr lang="cs-CZ" altLang="cs-CZ" b="1" smtClean="0">
                <a:latin typeface="Times New Roman" pitchFamily="18" charset="0"/>
                <a:cs typeface="Times New Roman" pitchFamily="18" charset="0"/>
              </a:rPr>
              <a:t> pojistné</a:t>
            </a:r>
            <a:r>
              <a:rPr lang="cs-CZ" altLang="cs-CZ" b="1" smtClean="0">
                <a:latin typeface="Times New Roman" pitchFamily="18" charset="0"/>
              </a:rPr>
              <a:t>ho</a:t>
            </a:r>
            <a:r>
              <a:rPr lang="cs-CZ" altLang="cs-CZ" b="1" smtClean="0">
                <a:latin typeface="Times New Roman" pitchFamily="18" charset="0"/>
                <a:cs typeface="Times New Roman" pitchFamily="18" charset="0"/>
              </a:rPr>
              <a:t> a jednorázové</a:t>
            </a:r>
            <a:r>
              <a:rPr lang="cs-CZ" altLang="cs-CZ" b="1" smtClean="0">
                <a:latin typeface="Times New Roman" pitchFamily="18" charset="0"/>
              </a:rPr>
              <a:t>ho</a:t>
            </a:r>
            <a:r>
              <a:rPr lang="cs-CZ" altLang="cs-CZ" b="1" smtClean="0">
                <a:latin typeface="Times New Roman" pitchFamily="18" charset="0"/>
                <a:cs typeface="Times New Roman" pitchFamily="18" charset="0"/>
              </a:rPr>
              <a:t> pojistné</a:t>
            </a:r>
            <a:r>
              <a:rPr lang="cs-CZ" altLang="cs-CZ" b="1" smtClean="0">
                <a:latin typeface="Times New Roman" pitchFamily="18" charset="0"/>
              </a:rPr>
              <a:t>, pojistné a zánik pojištění, změna výše pojistného v průběhu pojištění, </a:t>
            </a:r>
            <a:r>
              <a:rPr lang="cs-CZ" altLang="cs-CZ" b="1" smtClean="0">
                <a:latin typeface="Times New Roman" pitchFamily="18" charset="0"/>
                <a:cs typeface="Times New Roman" pitchFamily="18" charset="0"/>
              </a:rPr>
              <a:t>započt</a:t>
            </a:r>
            <a:r>
              <a:rPr lang="cs-CZ" altLang="cs-CZ" b="1" smtClean="0">
                <a:latin typeface="Times New Roman" pitchFamily="18" charset="0"/>
              </a:rPr>
              <a:t>ení dlužných částek </a:t>
            </a:r>
            <a:r>
              <a:rPr lang="cs-CZ" altLang="cs-CZ" b="1" smtClean="0">
                <a:latin typeface="Times New Roman" pitchFamily="18" charset="0"/>
                <a:cs typeface="Times New Roman" pitchFamily="18" charset="0"/>
              </a:rPr>
              <a:t> proti pojistnému plnění,</a:t>
            </a:r>
            <a:r>
              <a:rPr lang="cs-CZ" altLang="cs-CZ" b="1" smtClean="0">
                <a:latin typeface="Times New Roman" pitchFamily="18" charset="0"/>
              </a:rPr>
              <a:t> výjimka</a:t>
            </a:r>
            <a:r>
              <a:rPr lang="cs-CZ" altLang="cs-CZ" b="1" smtClean="0">
                <a:latin typeface="Times New Roman" pitchFamily="18" charset="0"/>
                <a:cs typeface="Times New Roman" pitchFamily="18" charset="0"/>
              </a:rPr>
              <a:t> u pojištění osob v případech, kdy se pojistné riziko mění v průběhu doby trvání soukromého pojištění a kdy je tato změna promítnuta ve výpočtu pojistného</a:t>
            </a:r>
            <a:r>
              <a:rPr lang="cs-CZ" altLang="cs-CZ" b="1" smtClean="0">
                <a:latin typeface="Times New Roman" pitchFamily="18" charset="0"/>
              </a:rPr>
              <a:t>;</a:t>
            </a:r>
          </a:p>
          <a:p>
            <a:pPr marL="0" indent="0" eaLnBrk="1" hangingPunct="1"/>
            <a:r>
              <a:rPr lang="cs-CZ" altLang="cs-CZ" b="1" smtClean="0">
                <a:latin typeface="Times New Roman" pitchFamily="18" charset="0"/>
                <a:cs typeface="Times New Roman" pitchFamily="18" charset="0"/>
              </a:rPr>
              <a:t> uzavření pojistné smlouvy</a:t>
            </a:r>
            <a:r>
              <a:rPr lang="cs-CZ" altLang="cs-CZ" b="1" smtClean="0">
                <a:latin typeface="Times New Roman" pitchFamily="18" charset="0"/>
              </a:rPr>
              <a:t>- </a:t>
            </a:r>
            <a:r>
              <a:rPr lang="cs-CZ" altLang="cs-CZ" b="1" smtClean="0">
                <a:latin typeface="Times New Roman" pitchFamily="18" charset="0"/>
                <a:cs typeface="Times New Roman" pitchFamily="18" charset="0"/>
              </a:rPr>
              <a:t>povinnost k pravdivým sdělením</a:t>
            </a:r>
            <a:r>
              <a:rPr lang="cs-CZ" altLang="cs-CZ" b="1" smtClean="0">
                <a:latin typeface="Times New Roman" pitchFamily="18" charset="0"/>
              </a:rPr>
              <a:t>;</a:t>
            </a:r>
          </a:p>
          <a:p>
            <a:pPr marL="0" indent="0" algn="just" eaLnBrk="1" hangingPunct="1"/>
            <a:r>
              <a:rPr lang="cs-CZ" altLang="cs-CZ" b="1" smtClean="0">
                <a:latin typeface="Times New Roman" pitchFamily="18" charset="0"/>
                <a:cs typeface="Times New Roman" pitchFamily="18" charset="0"/>
              </a:rPr>
              <a:t> změna pojistného rizika</a:t>
            </a:r>
            <a:r>
              <a:rPr lang="cs-CZ" altLang="cs-CZ" b="1" smtClean="0">
                <a:latin typeface="Times New Roman" pitchFamily="18" charset="0"/>
              </a:rPr>
              <a:t>;</a:t>
            </a:r>
          </a:p>
          <a:p>
            <a:pPr marL="0" indent="0" algn="just" eaLnBrk="1" hangingPunct="1"/>
            <a:r>
              <a:rPr lang="cs-CZ" altLang="cs-CZ" b="1" smtClean="0">
                <a:latin typeface="Times New Roman" pitchFamily="18" charset="0"/>
                <a:cs typeface="Times New Roman" pitchFamily="18" charset="0"/>
              </a:rPr>
              <a:t> šetření pojistné události, osoba oprávněná oznámit její vznik </a:t>
            </a:r>
            <a:r>
              <a:rPr lang="cs-CZ" altLang="cs-CZ" b="1" smtClean="0">
                <a:latin typeface="Times New Roman" pitchFamily="18" charset="0"/>
              </a:rPr>
              <a:t>škodná a pojistná událost, splatnost pojistného plnění, 3 měsíční lhůta pro vyjádření, záloha, náhrada nákladů šetření;</a:t>
            </a:r>
          </a:p>
          <a:p>
            <a:pPr marL="0" indent="0" algn="just" eaLnBrk="1" hangingPunct="1"/>
            <a:endParaRPr lang="cs-CZ" altLang="cs-CZ" b="1" smtClean="0">
              <a:latin typeface="Times New Roman" pitchFamily="18" charset="0"/>
              <a:cs typeface="Times New Roman" pitchFamily="18" charset="0"/>
            </a:endParaRPr>
          </a:p>
          <a:p>
            <a:pPr marL="0" indent="0" algn="just" eaLnBrk="1" hangingPunct="1">
              <a:buFont typeface="Wingdings" pitchFamily="2" charset="2"/>
              <a:buNone/>
            </a:pPr>
            <a:endParaRPr lang="cs-CZ" altLang="cs-CZ" b="1" smtClean="0">
              <a:latin typeface="Times New Roman" pitchFamily="18" charset="0"/>
            </a:endParaRPr>
          </a:p>
          <a:p>
            <a:pPr marL="0" indent="0" algn="just" eaLnBrk="1" hangingPunct="1">
              <a:buFont typeface="Wingdings" pitchFamily="2" charset="2"/>
              <a:buNone/>
            </a:pPr>
            <a:r>
              <a:rPr lang="cs-CZ" altLang="cs-CZ" b="1" smtClean="0"/>
              <a:t>     </a:t>
            </a:r>
          </a:p>
        </p:txBody>
      </p:sp>
    </p:spTree>
    <p:extLst>
      <p:ext uri="{BB962C8B-B14F-4D97-AF65-F5344CB8AC3E}">
        <p14:creationId xmlns:p14="http://schemas.microsoft.com/office/powerpoint/2010/main" val="4028003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850106"/>
          </a:xfrm>
          <a:solidFill>
            <a:schemeClr val="accent6">
              <a:lumMod val="20000"/>
              <a:lumOff val="80000"/>
            </a:schemeClr>
          </a:solidFill>
        </p:spPr>
        <p:txBody>
          <a:bodyPr>
            <a:normAutofit/>
          </a:bodyPr>
          <a:lstStyle/>
          <a:p>
            <a:r>
              <a:rPr lang="cs-CZ" b="1" dirty="0" smtClean="0">
                <a:latin typeface="Times New Roman" panose="02020603050405020304" pitchFamily="18" charset="0"/>
                <a:cs typeface="Times New Roman" panose="02020603050405020304" pitchFamily="18" charset="0"/>
              </a:rPr>
              <a:t>Rozsah </a:t>
            </a:r>
            <a:r>
              <a:rPr lang="cs-CZ" b="1" dirty="0">
                <a:latin typeface="Times New Roman" panose="02020603050405020304" pitchFamily="18" charset="0"/>
                <a:cs typeface="Times New Roman" panose="02020603050405020304" pitchFamily="18" charset="0"/>
              </a:rPr>
              <a:t>pojištění odpovědnosti </a:t>
            </a:r>
          </a:p>
        </p:txBody>
      </p:sp>
      <p:sp>
        <p:nvSpPr>
          <p:cNvPr id="3" name="Zástupný symbol pro obsah 2"/>
          <p:cNvSpPr>
            <a:spLocks noGrp="1"/>
          </p:cNvSpPr>
          <p:nvPr>
            <p:ph idx="1"/>
          </p:nvPr>
        </p:nvSpPr>
        <p:spPr>
          <a:xfrm>
            <a:off x="395536" y="1124744"/>
            <a:ext cx="8229600" cy="5400600"/>
          </a:xfrm>
        </p:spPr>
        <p:txBody>
          <a:bodyPr>
            <a:noAutofit/>
          </a:bodyPr>
          <a:lstStyle/>
          <a:p>
            <a:pPr marL="0" indent="0" algn="just"/>
            <a:r>
              <a:rPr lang="cs-CZ" altLang="cs-CZ" sz="1600" b="1" dirty="0" smtClean="0">
                <a:latin typeface="Times New Roman" pitchFamily="18" charset="0"/>
                <a:cs typeface="Times New Roman" pitchFamily="18" charset="0"/>
              </a:rPr>
              <a:t> § </a:t>
            </a:r>
            <a:r>
              <a:rPr lang="cs-CZ" altLang="cs-CZ" sz="1600" b="1" dirty="0">
                <a:latin typeface="Times New Roman" pitchFamily="18" charset="0"/>
                <a:cs typeface="Times New Roman" pitchFamily="18" charset="0"/>
              </a:rPr>
              <a:t>6</a:t>
            </a:r>
            <a:r>
              <a:rPr lang="cs-CZ" altLang="cs-CZ" sz="1600" b="1" dirty="0">
                <a:latin typeface="Times New Roman" pitchFamily="18" charset="0"/>
              </a:rPr>
              <a:t> - </a:t>
            </a:r>
            <a:r>
              <a:rPr lang="cs-CZ" altLang="cs-CZ" sz="1600" b="1" dirty="0">
                <a:latin typeface="Times New Roman" pitchFamily="18" charset="0"/>
                <a:cs typeface="Times New Roman" pitchFamily="18" charset="0"/>
              </a:rPr>
              <a:t>Rozsah pojištění </a:t>
            </a:r>
            <a:r>
              <a:rPr lang="cs-CZ" altLang="cs-CZ" sz="1600" b="1" dirty="0" smtClean="0">
                <a:latin typeface="Times New Roman" pitchFamily="18" charset="0"/>
                <a:cs typeface="Times New Roman" pitchFamily="18" charset="0"/>
              </a:rPr>
              <a:t>odpovědnosti  - </a:t>
            </a:r>
            <a:r>
              <a:rPr lang="cs-CZ" altLang="cs-CZ" sz="16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pojištění </a:t>
            </a:r>
            <a:r>
              <a:rPr lang="cs-CZ" altLang="cs-CZ" sz="16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odpovědnosti se vztahuje na každou osobu, která je povinna nahradit újmu způsobenou provozem vozidla uvedeného v pojistné </a:t>
            </a:r>
            <a:r>
              <a:rPr lang="cs-CZ" altLang="cs-CZ" sz="16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smlouvě</a:t>
            </a:r>
            <a:r>
              <a:rPr lang="cs-CZ" altLang="cs-CZ" sz="1600" b="1" dirty="0" smtClean="0">
                <a:latin typeface="Times New Roman" pitchFamily="18" charset="0"/>
              </a:rPr>
              <a:t>;</a:t>
            </a:r>
            <a:endParaRPr lang="cs-CZ" altLang="cs-CZ" sz="1600" b="1" dirty="0">
              <a:latin typeface="Times New Roman" pitchFamily="18" charset="0"/>
              <a:cs typeface="Times New Roman" pitchFamily="18" charset="0"/>
            </a:endParaRPr>
          </a:p>
          <a:p>
            <a:pPr marL="0" indent="0" algn="just">
              <a:buNone/>
            </a:pPr>
            <a:r>
              <a:rPr lang="cs-CZ" altLang="cs-CZ" sz="1600" b="1" dirty="0" smtClean="0">
                <a:latin typeface="Times New Roman" pitchFamily="18" charset="0"/>
              </a:rPr>
              <a:t>- Pojištěný má </a:t>
            </a:r>
            <a:r>
              <a:rPr lang="cs-CZ" altLang="cs-CZ" sz="1600" b="1" dirty="0">
                <a:latin typeface="Times New Roman" pitchFamily="18" charset="0"/>
              </a:rPr>
              <a:t>právo, aby pojistitel za něj uhradil v rozsahu a ve výši podle občanského zákoníku </a:t>
            </a:r>
            <a:r>
              <a:rPr lang="cs-CZ" altLang="cs-CZ" sz="1600" b="1" dirty="0" smtClean="0">
                <a:latin typeface="Times New Roman" pitchFamily="18" charset="0"/>
              </a:rPr>
              <a:t>poškozenému</a:t>
            </a:r>
            <a:endParaRPr lang="cs-CZ" altLang="cs-CZ" sz="1600" b="1" dirty="0">
              <a:latin typeface="Times New Roman" pitchFamily="18" charset="0"/>
            </a:endParaRPr>
          </a:p>
          <a:p>
            <a:pPr algn="just">
              <a:buFont typeface="Wingdings" panose="05000000000000000000" pitchFamily="2" charset="2"/>
              <a:buChar char="Ø"/>
            </a:pPr>
            <a:r>
              <a:rPr lang="cs-CZ" altLang="cs-CZ" sz="1600" b="1" i="1" dirty="0" smtClean="0">
                <a:latin typeface="Times New Roman" pitchFamily="18" charset="0"/>
              </a:rPr>
              <a:t>způsobenou </a:t>
            </a:r>
            <a:r>
              <a:rPr lang="cs-CZ" altLang="cs-CZ" sz="1600" b="1" i="1" dirty="0">
                <a:latin typeface="Times New Roman" pitchFamily="18" charset="0"/>
              </a:rPr>
              <a:t>újmu vzniklou ublížením </a:t>
            </a:r>
            <a:r>
              <a:rPr lang="cs-CZ" altLang="cs-CZ" sz="1600" b="1" i="1" u="sng" dirty="0">
                <a:latin typeface="Times New Roman" pitchFamily="18" charset="0"/>
              </a:rPr>
              <a:t>na zdraví nebo usmrcením</a:t>
            </a:r>
            <a:r>
              <a:rPr lang="cs-CZ" altLang="cs-CZ" sz="1600" b="1" i="1" dirty="0" smtClean="0">
                <a:latin typeface="Times New Roman" pitchFamily="18" charset="0"/>
              </a:rPr>
              <a:t>,</a:t>
            </a:r>
            <a:endParaRPr lang="cs-CZ" altLang="cs-CZ" sz="1600" b="1" i="1" dirty="0">
              <a:latin typeface="Times New Roman" pitchFamily="18" charset="0"/>
            </a:endParaRPr>
          </a:p>
          <a:p>
            <a:pPr algn="just">
              <a:buFont typeface="Wingdings" panose="05000000000000000000" pitchFamily="2" charset="2"/>
              <a:buChar char="Ø"/>
            </a:pPr>
            <a:r>
              <a:rPr lang="cs-CZ" altLang="cs-CZ" sz="1600" b="1" i="1" dirty="0" smtClean="0">
                <a:latin typeface="Times New Roman" pitchFamily="18" charset="0"/>
              </a:rPr>
              <a:t>účelně </a:t>
            </a:r>
            <a:r>
              <a:rPr lang="cs-CZ" altLang="cs-CZ" sz="1600" b="1" i="1" dirty="0">
                <a:latin typeface="Times New Roman" pitchFamily="18" charset="0"/>
              </a:rPr>
              <a:t>vynaložené </a:t>
            </a:r>
            <a:r>
              <a:rPr lang="cs-CZ" altLang="cs-CZ" sz="1600" b="1" i="1" u="sng" dirty="0">
                <a:latin typeface="Times New Roman" pitchFamily="18" charset="0"/>
              </a:rPr>
              <a:t>náklady spojené s péčí o zdraví zraněného zvířete a způsobenou škodu vzniklou poškozením, zničením nebo ztrátou věci, jakož i škodu vzniklou odcizením v</a:t>
            </a:r>
            <a:r>
              <a:rPr lang="cs-CZ" altLang="cs-CZ" sz="1600" b="1" i="1" dirty="0">
                <a:latin typeface="Times New Roman" pitchFamily="18" charset="0"/>
              </a:rPr>
              <a:t>ěci, pozbyla-li fyzická osoba schopnost ji opatrovat,</a:t>
            </a:r>
          </a:p>
          <a:p>
            <a:pPr algn="just">
              <a:buFont typeface="Wingdings" panose="05000000000000000000" pitchFamily="2" charset="2"/>
              <a:buChar char="Ø"/>
            </a:pPr>
            <a:r>
              <a:rPr lang="cs-CZ" altLang="cs-CZ" sz="1600" b="1" i="1" u="sng" dirty="0" smtClean="0">
                <a:latin typeface="Times New Roman" pitchFamily="18" charset="0"/>
              </a:rPr>
              <a:t>ušlý </a:t>
            </a:r>
            <a:r>
              <a:rPr lang="cs-CZ" altLang="cs-CZ" sz="1600" b="1" i="1" u="sng" dirty="0">
                <a:latin typeface="Times New Roman" pitchFamily="18" charset="0"/>
              </a:rPr>
              <a:t>zisk</a:t>
            </a:r>
            <a:r>
              <a:rPr lang="cs-CZ" altLang="cs-CZ" sz="1600" b="1" i="1" dirty="0" smtClean="0">
                <a:latin typeface="Times New Roman" pitchFamily="18" charset="0"/>
              </a:rPr>
              <a:t>,</a:t>
            </a:r>
            <a:endParaRPr lang="cs-CZ" altLang="cs-CZ" sz="1600" b="1" i="1" dirty="0">
              <a:latin typeface="Times New Roman" pitchFamily="18" charset="0"/>
            </a:endParaRPr>
          </a:p>
          <a:p>
            <a:pPr algn="just">
              <a:buFont typeface="Wingdings" panose="05000000000000000000" pitchFamily="2" charset="2"/>
              <a:buChar char="Ø"/>
            </a:pPr>
            <a:r>
              <a:rPr lang="cs-CZ" altLang="cs-CZ" sz="1600" b="1" i="1" dirty="0" smtClean="0">
                <a:latin typeface="Times New Roman" pitchFamily="18" charset="0"/>
              </a:rPr>
              <a:t>účelně </a:t>
            </a:r>
            <a:r>
              <a:rPr lang="cs-CZ" altLang="cs-CZ" sz="1600" b="1" i="1" dirty="0">
                <a:latin typeface="Times New Roman" pitchFamily="18" charset="0"/>
              </a:rPr>
              <a:t>vynaložené </a:t>
            </a:r>
            <a:r>
              <a:rPr lang="cs-CZ" altLang="cs-CZ" sz="1600" b="1" i="1" u="sng" dirty="0">
                <a:latin typeface="Times New Roman" pitchFamily="18" charset="0"/>
              </a:rPr>
              <a:t>náklady spojené s právním zastoupením </a:t>
            </a:r>
            <a:r>
              <a:rPr lang="cs-CZ" altLang="cs-CZ" sz="1600" b="1" i="1" dirty="0">
                <a:latin typeface="Times New Roman" pitchFamily="18" charset="0"/>
              </a:rPr>
              <a:t>při uplatňování </a:t>
            </a:r>
            <a:r>
              <a:rPr lang="cs-CZ" altLang="cs-CZ" sz="1600" b="1" i="1" dirty="0" smtClean="0">
                <a:latin typeface="Times New Roman" pitchFamily="18" charset="0"/>
              </a:rPr>
              <a:t>nároků; </a:t>
            </a:r>
            <a:r>
              <a:rPr lang="cs-CZ" altLang="cs-CZ" sz="1600" b="1" i="1" dirty="0">
                <a:latin typeface="Times New Roman" pitchFamily="18" charset="0"/>
              </a:rPr>
              <a:t>v souvislosti </a:t>
            </a:r>
            <a:r>
              <a:rPr lang="cs-CZ" altLang="cs-CZ" sz="1600" b="1" i="1" dirty="0" smtClean="0">
                <a:latin typeface="Times New Roman" pitchFamily="18" charset="0"/>
              </a:rPr>
              <a:t>s uvedenými náklady, věcnou škodou a ušlým ziskem </a:t>
            </a:r>
            <a:r>
              <a:rPr lang="cs-CZ" altLang="cs-CZ" sz="1600" b="1" i="1" dirty="0">
                <a:latin typeface="Times New Roman" pitchFamily="18" charset="0"/>
              </a:rPr>
              <a:t>však jen v případě marného uplynutí </a:t>
            </a:r>
            <a:r>
              <a:rPr lang="cs-CZ" altLang="cs-CZ" sz="1600" b="1" i="1" dirty="0" smtClean="0">
                <a:latin typeface="Times New Roman" pitchFamily="18" charset="0"/>
              </a:rPr>
              <a:t>3 měsíční lhůty pro plnění nebo písemnou reakci nebo </a:t>
            </a:r>
            <a:r>
              <a:rPr lang="cs-CZ" altLang="cs-CZ" sz="1600" b="1" i="1" dirty="0">
                <a:latin typeface="Times New Roman" pitchFamily="18" charset="0"/>
              </a:rPr>
              <a:t>neoprávněného odmítnutí anebo neoprávněného krácení pojistného plnění pojistitelem,</a:t>
            </a:r>
          </a:p>
          <a:p>
            <a:pPr marL="0" indent="0" algn="just">
              <a:buNone/>
            </a:pPr>
            <a:r>
              <a:rPr lang="cs-CZ" altLang="cs-CZ" sz="1600" b="1" dirty="0" smtClean="0">
                <a:latin typeface="Times New Roman" pitchFamily="18" charset="0"/>
              </a:rPr>
              <a:t>pokud </a:t>
            </a:r>
            <a:r>
              <a:rPr lang="cs-CZ" altLang="cs-CZ" sz="1600" b="1" dirty="0">
                <a:latin typeface="Times New Roman" pitchFamily="18" charset="0"/>
              </a:rPr>
              <a:t>poškozený svůj nárok uplatnil a prokázal a pokud ke škodné události, ze které tato újma vznikla a kterou je pojištěný povinen nahradit, došlo v době trvání pojištění odpovědnosti, s výjimkou doby jeho </a:t>
            </a:r>
            <a:r>
              <a:rPr lang="cs-CZ" altLang="cs-CZ" sz="1600" b="1" dirty="0" smtClean="0">
                <a:latin typeface="Times New Roman" pitchFamily="18" charset="0"/>
              </a:rPr>
              <a:t>přerušení. Nebylo-li ujednáno jinak, poskytne pojistitel plnění v penězích nejvýše do limitu pojistného plnění stanoveného v pojistné smlouvě. </a:t>
            </a:r>
          </a:p>
          <a:p>
            <a:pPr marL="0" indent="0" algn="just">
              <a:buNone/>
            </a:pPr>
            <a:r>
              <a:rPr lang="cs-CZ" altLang="cs-CZ" sz="1600" b="1" dirty="0" smtClean="0">
                <a:latin typeface="Times New Roman" pitchFamily="18" charset="0"/>
              </a:rPr>
              <a:t>-  nárok na náhradu nákladů vynaložených na zdravotní péči hrazenou z veřejného zdravotního pojištění, regresní náhrady z nemocenského pojištění a úhrady nákladů hasičského záchranného sboru nebo jednotek sborů dobrovolných hasičů obce.</a:t>
            </a:r>
            <a:endParaRPr lang="cs-CZ" sz="1600" dirty="0"/>
          </a:p>
        </p:txBody>
      </p:sp>
    </p:spTree>
    <p:extLst>
      <p:ext uri="{BB962C8B-B14F-4D97-AF65-F5344CB8AC3E}">
        <p14:creationId xmlns:p14="http://schemas.microsoft.com/office/powerpoint/2010/main" val="94913806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20000"/>
              <a:lumOff val="80000"/>
            </a:schemeClr>
          </a:solidFill>
        </p:spPr>
        <p:txBody>
          <a:bodyPr>
            <a:normAutofit/>
          </a:bodyPr>
          <a:lstStyle/>
          <a:p>
            <a:pPr>
              <a:defRPr/>
            </a:pPr>
            <a:r>
              <a:rPr lang="cs-CZ" dirty="0" smtClean="0">
                <a:latin typeface="Arial" pitchFamily="34" charset="0"/>
                <a:cs typeface="Times New Roman" pitchFamily="18" charset="0"/>
              </a:rPr>
              <a:t>Pojištění odpovědnosti </a:t>
            </a:r>
            <a:endParaRPr lang="cs-CZ" dirty="0"/>
          </a:p>
        </p:txBody>
      </p:sp>
      <p:sp>
        <p:nvSpPr>
          <p:cNvPr id="3" name="Zástupný symbol pro obsah 2"/>
          <p:cNvSpPr>
            <a:spLocks noGrp="1"/>
          </p:cNvSpPr>
          <p:nvPr>
            <p:ph idx="1"/>
          </p:nvPr>
        </p:nvSpPr>
        <p:spPr>
          <a:xfrm>
            <a:off x="528638" y="1484784"/>
            <a:ext cx="8229600" cy="5257329"/>
          </a:xfrm>
        </p:spPr>
        <p:txBody>
          <a:bodyPr/>
          <a:lstStyle/>
          <a:p>
            <a:pPr marL="0" indent="0" algn="just">
              <a:buFont typeface="Wingdings" pitchFamily="2" charset="2"/>
              <a:buNone/>
              <a:defRPr/>
            </a:pPr>
            <a:r>
              <a:rPr lang="cs-CZ" sz="2000" dirty="0"/>
              <a:t>Z hlediska závazků z deliktů </a:t>
            </a:r>
            <a:r>
              <a:rPr lang="cs-CZ" sz="2000" dirty="0" smtClean="0"/>
              <a:t>se v souladu s rozsudkem SDEU jedná </a:t>
            </a:r>
            <a:r>
              <a:rPr lang="cs-CZ" sz="2000" dirty="0"/>
              <a:t>především </a:t>
            </a:r>
            <a:r>
              <a:rPr lang="cs-CZ" sz="2000" dirty="0" smtClean="0"/>
              <a:t>o</a:t>
            </a:r>
          </a:p>
          <a:p>
            <a:pPr algn="just">
              <a:defRPr/>
            </a:pPr>
            <a:r>
              <a:rPr lang="cs-CZ" sz="2000" b="1" i="1" dirty="0" smtClean="0">
                <a:effectLst>
                  <a:outerShdw blurRad="38100" dist="38100" dir="2700000" algn="tl">
                    <a:srgbClr val="000000">
                      <a:alpha val="43137"/>
                    </a:srgbClr>
                  </a:outerShdw>
                </a:effectLst>
              </a:rPr>
              <a:t>porušení zákona </a:t>
            </a:r>
            <a:r>
              <a:rPr lang="cs-CZ" sz="2000" dirty="0" smtClean="0"/>
              <a:t>podle </a:t>
            </a:r>
            <a:r>
              <a:rPr lang="cs-CZ" sz="2000" dirty="0" smtClean="0">
                <a:solidFill>
                  <a:srgbClr val="FF0000"/>
                </a:solidFill>
                <a:effectLst>
                  <a:outerShdw blurRad="38100" dist="38100" dir="2700000" algn="tl">
                    <a:srgbClr val="000000">
                      <a:alpha val="43137"/>
                    </a:srgbClr>
                  </a:outerShdw>
                </a:effectLst>
              </a:rPr>
              <a:t>§ 2910</a:t>
            </a:r>
            <a:r>
              <a:rPr lang="cs-CZ" sz="2000" dirty="0" smtClean="0"/>
              <a:t> - </a:t>
            </a:r>
            <a:r>
              <a:rPr lang="cs-CZ" sz="2000" u="sng" dirty="0" smtClean="0"/>
              <a:t>škůdce, který vlastním zaviněním poruší povinnost stanovenou zákonem a zasáhne tak do absolutního práva poškozeného, nahradí poškozenému, co tím způsobil</a:t>
            </a:r>
            <a:r>
              <a:rPr lang="cs-CZ" sz="2000" dirty="0" smtClean="0"/>
              <a:t>…., </a:t>
            </a:r>
          </a:p>
          <a:p>
            <a:pPr algn="just">
              <a:defRPr/>
            </a:pPr>
            <a:r>
              <a:rPr lang="cs-CZ" sz="2000" b="1" i="1" dirty="0" smtClean="0">
                <a:effectLst>
                  <a:outerShdw blurRad="38100" dist="38100" dir="2700000" algn="tl">
                    <a:srgbClr val="000000">
                      <a:alpha val="43137"/>
                    </a:srgbClr>
                  </a:outerShdw>
                </a:effectLst>
              </a:rPr>
              <a:t>škodu z provozní činnosti</a:t>
            </a:r>
            <a:r>
              <a:rPr lang="cs-CZ" sz="2000" dirty="0" smtClean="0"/>
              <a:t> podle </a:t>
            </a:r>
            <a:r>
              <a:rPr lang="cs-CZ" sz="2000" dirty="0" smtClean="0">
                <a:solidFill>
                  <a:srgbClr val="FF0000"/>
                </a:solidFill>
                <a:effectLst>
                  <a:outerShdw blurRad="38100" dist="38100" dir="2700000" algn="tl">
                    <a:srgbClr val="000000">
                      <a:alpha val="43137"/>
                    </a:srgbClr>
                  </a:outerShdw>
                </a:effectLst>
              </a:rPr>
              <a:t>§ 2924 </a:t>
            </a:r>
            <a:r>
              <a:rPr lang="cs-CZ" sz="2000" dirty="0" smtClean="0"/>
              <a:t>- </a:t>
            </a:r>
            <a:r>
              <a:rPr lang="cs-CZ" sz="2000" u="sng" dirty="0" smtClean="0"/>
              <a:t>kdo provozuje závod nebo jiné zařízení sloužící k výdělečné činnosti, nahradí škodu vzniklou z provozu, ať již byla způsobena vlastní provozní činností, věcí při ní použitou nebo vlivem činnosti na okolí. Povinnosti se zprostí, prokáže-li, že vynaložil veškerou péči, kterou lze rozumně požadovat, aby ke škodě nedošlo</a:t>
            </a:r>
            <a:r>
              <a:rPr lang="cs-CZ" sz="2000" dirty="0" smtClean="0"/>
              <a:t>, a </a:t>
            </a:r>
          </a:p>
          <a:p>
            <a:pPr algn="just">
              <a:defRPr/>
            </a:pPr>
            <a:r>
              <a:rPr lang="cs-CZ" sz="2000" b="1" i="1" dirty="0" smtClean="0">
                <a:effectLst>
                  <a:outerShdw blurRad="38100" dist="38100" dir="2700000" algn="tl">
                    <a:srgbClr val="000000">
                      <a:alpha val="43137"/>
                    </a:srgbClr>
                  </a:outerShdw>
                </a:effectLst>
              </a:rPr>
              <a:t>škodu z provozu dopravních prostředků</a:t>
            </a:r>
            <a:r>
              <a:rPr lang="cs-CZ" sz="2000" dirty="0" smtClean="0"/>
              <a:t> podle </a:t>
            </a:r>
            <a:r>
              <a:rPr lang="cs-CZ" sz="2000" dirty="0" smtClean="0">
                <a:solidFill>
                  <a:srgbClr val="FF0000"/>
                </a:solidFill>
                <a:effectLst>
                  <a:outerShdw blurRad="38100" dist="38100" dir="2700000" algn="tl">
                    <a:srgbClr val="000000">
                      <a:alpha val="43137"/>
                    </a:srgbClr>
                  </a:outerShdw>
                </a:effectLst>
              </a:rPr>
              <a:t>§ 2927 </a:t>
            </a:r>
            <a:r>
              <a:rPr lang="cs-CZ" sz="2000" dirty="0" smtClean="0"/>
              <a:t>a násl. - </a:t>
            </a:r>
            <a:r>
              <a:rPr lang="cs-CZ" sz="2000" u="sng" dirty="0" smtClean="0"/>
              <a:t>kdo provozuje dopravu, nahradí škodu vyvolanou zvláštní povahou tohoto provozu. Stejnou povinnost má i jiný provozovatel vozidla, plavidla nebo letadla, ledaže je takový dopravní prostředek poháněn lidskou silou</a:t>
            </a:r>
            <a:r>
              <a:rPr lang="cs-CZ" sz="2000" dirty="0" smtClean="0"/>
              <a:t>.</a:t>
            </a:r>
          </a:p>
          <a:p>
            <a:pPr>
              <a:defRPr/>
            </a:pPr>
            <a:endParaRPr lang="cs-CZ" dirty="0"/>
          </a:p>
        </p:txBody>
      </p:sp>
    </p:spTree>
    <p:extLst>
      <p:ext uri="{BB962C8B-B14F-4D97-AF65-F5344CB8AC3E}">
        <p14:creationId xmlns:p14="http://schemas.microsoft.com/office/powerpoint/2010/main" val="256035202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20000"/>
              <a:lumOff val="80000"/>
            </a:schemeClr>
          </a:solidFill>
        </p:spPr>
        <p:txBody>
          <a:bodyPr>
            <a:normAutofit/>
          </a:bodyPr>
          <a:lstStyle/>
          <a:p>
            <a:pPr>
              <a:defRPr/>
            </a:pPr>
            <a:r>
              <a:rPr lang="cs-CZ" dirty="0" smtClean="0">
                <a:latin typeface="Arial" pitchFamily="34" charset="0"/>
                <a:cs typeface="Times New Roman" pitchFamily="18" charset="0"/>
              </a:rPr>
              <a:t>Pojištění odpovědnosti </a:t>
            </a:r>
            <a:endParaRPr lang="cs-CZ" dirty="0"/>
          </a:p>
        </p:txBody>
      </p:sp>
      <p:sp>
        <p:nvSpPr>
          <p:cNvPr id="3" name="Zástupný symbol pro obsah 2"/>
          <p:cNvSpPr>
            <a:spLocks noGrp="1"/>
          </p:cNvSpPr>
          <p:nvPr>
            <p:ph idx="1"/>
          </p:nvPr>
        </p:nvSpPr>
        <p:spPr/>
        <p:txBody>
          <a:bodyPr>
            <a:noAutofit/>
          </a:bodyPr>
          <a:lstStyle/>
          <a:p>
            <a:pPr marL="0" indent="0" algn="just">
              <a:buFont typeface="Wingdings" pitchFamily="2" charset="2"/>
              <a:buNone/>
              <a:defRPr/>
            </a:pPr>
            <a:r>
              <a:rPr lang="cs-CZ" sz="1800" b="1" i="1" u="sng" dirty="0" smtClean="0">
                <a:solidFill>
                  <a:srgbClr val="FF0000"/>
                </a:solidFill>
                <a:effectLst>
                  <a:outerShdw blurRad="38100" dist="38100" dir="2700000" algn="tl">
                    <a:srgbClr val="000000">
                      <a:alpha val="43137"/>
                    </a:srgbClr>
                  </a:outerShdw>
                </a:effectLst>
              </a:rPr>
              <a:t>Povinnost provozovatele k náhradě újm</a:t>
            </a:r>
            <a:r>
              <a:rPr lang="cs-CZ" sz="1800" b="1" i="1" u="sng" dirty="0" smtClean="0"/>
              <a:t>y způsobené provozem vozidla </a:t>
            </a:r>
            <a:r>
              <a:rPr lang="cs-CZ" sz="1800" dirty="0" smtClean="0"/>
              <a:t>není založena na porušení právní povinnosti ani nepočítá se zaviněním. Nastupuje tehdy, vznikla-li škoda v příčinné souvislosti se zvlášť kvalifikovanou okolností, jíž je</a:t>
            </a:r>
            <a:r>
              <a:rPr lang="cs-CZ" sz="1800" b="1" dirty="0" smtClean="0">
                <a:solidFill>
                  <a:srgbClr val="FF0000"/>
                </a:solidFill>
              </a:rPr>
              <a:t> </a:t>
            </a:r>
            <a:r>
              <a:rPr lang="cs-CZ" sz="1800" b="1" i="1" u="sng" dirty="0" smtClean="0">
                <a:solidFill>
                  <a:srgbClr val="FF0000"/>
                </a:solidFill>
                <a:effectLst>
                  <a:outerShdw blurRad="38100" dist="38100" dir="2700000" algn="tl">
                    <a:srgbClr val="000000">
                      <a:alpha val="43137"/>
                    </a:srgbClr>
                  </a:outerShdw>
                </a:effectLst>
              </a:rPr>
              <a:t>zvláštní povaha provozu dopravního prostředku</a:t>
            </a:r>
            <a:r>
              <a:rPr lang="cs-CZ" sz="1800" b="1" dirty="0" smtClean="0">
                <a:solidFill>
                  <a:srgbClr val="FF0000"/>
                </a:solidFill>
              </a:rPr>
              <a:t>.</a:t>
            </a:r>
          </a:p>
          <a:p>
            <a:pPr marL="0" indent="0" algn="just">
              <a:buFont typeface="Wingdings" pitchFamily="2" charset="2"/>
              <a:buNone/>
              <a:defRPr/>
            </a:pPr>
            <a:r>
              <a:rPr lang="cs-CZ" sz="1800" dirty="0" smtClean="0"/>
              <a:t>Této povinnosti se může </a:t>
            </a:r>
            <a:r>
              <a:rPr lang="cs-CZ" sz="1800" b="1" dirty="0" smtClean="0"/>
              <a:t>zprostit,</a:t>
            </a:r>
            <a:r>
              <a:rPr lang="cs-CZ" sz="1800" dirty="0" smtClean="0"/>
              <a:t> prokáže-li, že škodě </a:t>
            </a:r>
            <a:r>
              <a:rPr lang="cs-CZ" sz="1800" i="1" dirty="0" smtClean="0">
                <a:effectLst>
                  <a:outerShdw blurRad="38100" dist="38100" dir="2700000" algn="tl">
                    <a:srgbClr val="000000">
                      <a:alpha val="43137"/>
                    </a:srgbClr>
                  </a:outerShdw>
                </a:effectLst>
              </a:rPr>
              <a:t>nemohl zabránit ani při vynaložení veškerého úsilí, které lze požadovat.</a:t>
            </a:r>
            <a:r>
              <a:rPr lang="cs-CZ" sz="1800" dirty="0" smtClean="0"/>
              <a:t> </a:t>
            </a:r>
          </a:p>
          <a:p>
            <a:pPr marL="0" indent="0" algn="just">
              <a:buFont typeface="Wingdings" pitchFamily="2" charset="2"/>
              <a:buNone/>
              <a:defRPr/>
            </a:pPr>
            <a:r>
              <a:rPr lang="cs-CZ" sz="1800" b="1" dirty="0" smtClean="0"/>
              <a:t>Liberační důvod </a:t>
            </a:r>
            <a:r>
              <a:rPr lang="cs-CZ" sz="1800" dirty="0" smtClean="0"/>
              <a:t>-</a:t>
            </a:r>
            <a:r>
              <a:rPr lang="cs-CZ" sz="1800" i="1" u="sng" dirty="0" smtClean="0">
                <a:effectLst>
                  <a:outerShdw blurRad="38100" dist="38100" dir="2700000" algn="tl">
                    <a:srgbClr val="000000">
                      <a:alpha val="43137"/>
                    </a:srgbClr>
                  </a:outerShdw>
                </a:effectLst>
              </a:rPr>
              <a:t>neodvratitelná událost přicházející zásahem zvenčí </a:t>
            </a:r>
            <a:r>
              <a:rPr lang="cs-CZ" sz="1800" dirty="0" smtClean="0"/>
              <a:t>(např. přírodní událost, zásah třetí osoby či zvířete), která při provozu dopravního prostředku vyvolala škodlivý účinek, jemuž nemohl provozovatel nikterak zabránit, anebo událostí spjatou s provozem, jíž nebylo možno předejít ani použitím dostupných opatření. Byla-li škoda způsobena okolností </a:t>
            </a:r>
            <a:r>
              <a:rPr lang="cs-CZ" sz="1800" b="1" i="1" u="sng" dirty="0" smtClean="0">
                <a:effectLst>
                  <a:outerShdw blurRad="38100" dist="38100" dir="2700000" algn="tl">
                    <a:srgbClr val="000000">
                      <a:alpha val="43137"/>
                    </a:srgbClr>
                  </a:outerShdw>
                </a:effectLst>
              </a:rPr>
              <a:t>mající původ v provozu</a:t>
            </a:r>
            <a:r>
              <a:rPr lang="cs-CZ" sz="1800" dirty="0" smtClean="0"/>
              <a:t>, nelze liberační důvod uplatnit. Pojem </a:t>
            </a:r>
            <a:r>
              <a:rPr lang="cs-CZ" sz="1800" i="1" u="sng" dirty="0" smtClean="0">
                <a:effectLst>
                  <a:outerShdw blurRad="38100" dist="38100" dir="2700000" algn="tl">
                    <a:srgbClr val="000000">
                      <a:alpha val="43137"/>
                    </a:srgbClr>
                  </a:outerShdw>
                </a:effectLst>
              </a:rPr>
              <a:t>okolnost mající původ v provozu</a:t>
            </a:r>
            <a:r>
              <a:rPr lang="cs-CZ" sz="1800" dirty="0" smtClean="0"/>
              <a:t> </a:t>
            </a:r>
            <a:r>
              <a:rPr lang="cs-CZ" sz="1800" i="1" u="sng" dirty="0" smtClean="0">
                <a:effectLst>
                  <a:outerShdw blurRad="38100" dist="38100" dir="2700000" algn="tl">
                    <a:srgbClr val="000000">
                      <a:alpha val="43137"/>
                    </a:srgbClr>
                  </a:outerShdw>
                </a:effectLst>
              </a:rPr>
              <a:t>je užší než pojem zvláštní povaha provozu</a:t>
            </a:r>
            <a:r>
              <a:rPr lang="cs-CZ" sz="1800" dirty="0" smtClean="0"/>
              <a:t> a má označovat </a:t>
            </a:r>
            <a:r>
              <a:rPr lang="cs-CZ" sz="1800" b="1" dirty="0" smtClean="0"/>
              <a:t>zdroje nebezpečí </a:t>
            </a:r>
            <a:r>
              <a:rPr lang="cs-CZ" sz="1800" dirty="0" smtClean="0"/>
              <a:t>spojené pojmově s provozem dopravy či dopravního prostředku, např. selhání nebo nedostatek činnosti osob použitých v provozu, nedostatky nebo vady materiálu, a to i skryté, nebo technický stav dopravního prostředku.</a:t>
            </a:r>
            <a:endParaRPr lang="cs-CZ" sz="1800" dirty="0"/>
          </a:p>
        </p:txBody>
      </p:sp>
    </p:spTree>
    <p:extLst>
      <p:ext uri="{BB962C8B-B14F-4D97-AF65-F5344CB8AC3E}">
        <p14:creationId xmlns:p14="http://schemas.microsoft.com/office/powerpoint/2010/main" val="229214435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20000"/>
              <a:lumOff val="80000"/>
            </a:schemeClr>
          </a:solidFill>
        </p:spPr>
        <p:txBody>
          <a:bodyPr>
            <a:normAutofit fontScale="90000"/>
          </a:bodyPr>
          <a:lstStyle/>
          <a:p>
            <a:r>
              <a:rPr lang="cs-CZ" b="1" dirty="0" smtClean="0">
                <a:latin typeface="Times New Roman" panose="02020603050405020304" pitchFamily="18" charset="0"/>
                <a:cs typeface="Times New Roman" panose="02020603050405020304" pitchFamily="18" charset="0"/>
              </a:rPr>
              <a:t>Nehrazené škody a pojistné plnění</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r>
              <a:rPr lang="cs-CZ" altLang="cs-CZ" b="1" dirty="0">
                <a:latin typeface="Times New Roman" pitchFamily="18" charset="0"/>
              </a:rPr>
              <a:t>§ 7 – Nehrazené škody;</a:t>
            </a:r>
            <a:r>
              <a:rPr lang="cs-CZ" altLang="cs-CZ" b="1" dirty="0">
                <a:latin typeface="Times New Roman" pitchFamily="18" charset="0"/>
                <a:cs typeface="Times New Roman" pitchFamily="18" charset="0"/>
              </a:rPr>
              <a:t> </a:t>
            </a:r>
          </a:p>
          <a:p>
            <a:pPr marL="0" indent="0" algn="just"/>
            <a:r>
              <a:rPr lang="cs-CZ" altLang="cs-CZ" b="1" dirty="0">
                <a:latin typeface="Times New Roman" pitchFamily="18" charset="0"/>
                <a:cs typeface="Times New Roman" pitchFamily="18" charset="0"/>
              </a:rPr>
              <a:t> § 8 </a:t>
            </a:r>
            <a:r>
              <a:rPr lang="cs-CZ" altLang="cs-CZ" b="1" dirty="0">
                <a:latin typeface="Times New Roman" pitchFamily="18" charset="0"/>
              </a:rPr>
              <a:t>- </a:t>
            </a:r>
            <a:r>
              <a:rPr lang="cs-CZ" altLang="cs-CZ" b="1" dirty="0">
                <a:latin typeface="Times New Roman" pitchFamily="18" charset="0"/>
                <a:cs typeface="Times New Roman" pitchFamily="18" charset="0"/>
              </a:rPr>
              <a:t>Povinnosti pojištěného</a:t>
            </a:r>
            <a:r>
              <a:rPr lang="cs-CZ" altLang="cs-CZ" b="1" dirty="0">
                <a:latin typeface="Times New Roman" pitchFamily="18" charset="0"/>
              </a:rPr>
              <a:t>; </a:t>
            </a:r>
            <a:endParaRPr lang="cs-CZ" altLang="cs-CZ" b="1" dirty="0">
              <a:latin typeface="Times New Roman" pitchFamily="18" charset="0"/>
              <a:cs typeface="Times New Roman" pitchFamily="18" charset="0"/>
            </a:endParaRPr>
          </a:p>
          <a:p>
            <a:pPr marL="0" indent="0" algn="just"/>
            <a:r>
              <a:rPr lang="cs-CZ" altLang="cs-CZ" b="1" dirty="0">
                <a:latin typeface="Times New Roman" pitchFamily="18" charset="0"/>
              </a:rPr>
              <a:t> § 9 - </a:t>
            </a:r>
            <a:r>
              <a:rPr lang="cs-CZ" altLang="cs-CZ" b="1" dirty="0">
                <a:latin typeface="Times New Roman" pitchFamily="18" charset="0"/>
                <a:cs typeface="Times New Roman" pitchFamily="18" charset="0"/>
              </a:rPr>
              <a:t>Pojistné plnění </a:t>
            </a:r>
            <a:endParaRPr lang="cs-CZ" altLang="cs-CZ" b="1" dirty="0" smtClean="0">
              <a:latin typeface="Times New Roman" pitchFamily="18" charset="0"/>
              <a:cs typeface="Times New Roman" pitchFamily="18" charset="0"/>
            </a:endParaRPr>
          </a:p>
          <a:p>
            <a:pPr algn="just">
              <a:buFontTx/>
              <a:buChar char="-"/>
            </a:pPr>
            <a:r>
              <a:rPr lang="cs-CZ" altLang="cs-CZ" b="1" i="1" dirty="0" smtClean="0">
                <a:latin typeface="Times New Roman" pitchFamily="18" charset="0"/>
                <a:cs typeface="Times New Roman" pitchFamily="18" charset="0"/>
              </a:rPr>
              <a:t>přímý </a:t>
            </a:r>
            <a:r>
              <a:rPr lang="cs-CZ" altLang="cs-CZ" b="1" i="1" dirty="0">
                <a:latin typeface="Times New Roman" pitchFamily="18" charset="0"/>
                <a:cs typeface="Times New Roman" pitchFamily="18" charset="0"/>
              </a:rPr>
              <a:t>nárok poškozeného proti </a:t>
            </a:r>
            <a:r>
              <a:rPr lang="cs-CZ" altLang="cs-CZ" b="1" i="1" dirty="0" smtClean="0">
                <a:latin typeface="Times New Roman" pitchFamily="18" charset="0"/>
                <a:cs typeface="Times New Roman" pitchFamily="18" charset="0"/>
              </a:rPr>
              <a:t>pojistiteli</a:t>
            </a:r>
          </a:p>
          <a:p>
            <a:pPr algn="just">
              <a:buFontTx/>
              <a:buChar char="-"/>
            </a:pPr>
            <a:r>
              <a:rPr lang="cs-CZ" altLang="cs-CZ" b="1" i="1" dirty="0" smtClean="0">
                <a:latin typeface="Times New Roman" pitchFamily="18" charset="0"/>
                <a:cs typeface="Times New Roman" pitchFamily="18" charset="0"/>
              </a:rPr>
              <a:t>právo nahlížet do </a:t>
            </a:r>
            <a:r>
              <a:rPr lang="cs-CZ" altLang="cs-CZ" b="1" i="1" dirty="0" err="1" smtClean="0">
                <a:latin typeface="Times New Roman" pitchFamily="18" charset="0"/>
                <a:cs typeface="Times New Roman" pitchFamily="18" charset="0"/>
              </a:rPr>
              <a:t>škodního</a:t>
            </a:r>
            <a:r>
              <a:rPr lang="cs-CZ" altLang="cs-CZ" b="1" i="1" dirty="0" smtClean="0">
                <a:latin typeface="Times New Roman" pitchFamily="18" charset="0"/>
                <a:cs typeface="Times New Roman" pitchFamily="18" charset="0"/>
              </a:rPr>
              <a:t> spisu – viz § 129a zákona o pojišťovnictví</a:t>
            </a:r>
            <a:r>
              <a:rPr lang="cs-CZ" altLang="cs-CZ" b="1" i="1" dirty="0" smtClean="0">
                <a:latin typeface="Times New Roman" pitchFamily="18" charset="0"/>
              </a:rPr>
              <a:t>.</a:t>
            </a:r>
            <a:endParaRPr lang="cs-CZ" altLang="cs-CZ" b="1" i="1" dirty="0">
              <a:latin typeface="Times New Roman" pitchFamily="18" charset="0"/>
            </a:endParaRPr>
          </a:p>
          <a:p>
            <a:endParaRPr lang="cs-CZ" dirty="0"/>
          </a:p>
        </p:txBody>
      </p:sp>
    </p:spTree>
    <p:extLst>
      <p:ext uri="{BB962C8B-B14F-4D97-AF65-F5344CB8AC3E}">
        <p14:creationId xmlns:p14="http://schemas.microsoft.com/office/powerpoint/2010/main" val="94683092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solidFill>
            <a:schemeClr val="accent2">
              <a:lumMod val="40000"/>
              <a:lumOff val="60000"/>
            </a:schemeClr>
          </a:solidFill>
        </p:spPr>
        <p:txBody>
          <a:bodyPr>
            <a:normAutofit/>
          </a:bodyPr>
          <a:lstStyle/>
          <a:p>
            <a:pPr eaLnBrk="1" hangingPunct="1">
              <a:defRPr/>
            </a:pPr>
            <a:r>
              <a:rPr lang="cs-CZ" dirty="0" smtClean="0">
                <a:latin typeface="Arial" pitchFamily="34" charset="0"/>
                <a:cs typeface="Times New Roman" pitchFamily="18" charset="0"/>
              </a:rPr>
              <a:t>Škodní zástupce</a:t>
            </a:r>
          </a:p>
        </p:txBody>
      </p:sp>
      <p:sp>
        <p:nvSpPr>
          <p:cNvPr id="125955" name="Rectangle 3"/>
          <p:cNvSpPr>
            <a:spLocks noGrp="1" noChangeArrowheads="1"/>
          </p:cNvSpPr>
          <p:nvPr>
            <p:ph type="body" idx="1"/>
          </p:nvPr>
        </p:nvSpPr>
        <p:spPr>
          <a:xfrm>
            <a:off x="304800" y="2209800"/>
            <a:ext cx="8610600" cy="4286250"/>
          </a:xfrm>
        </p:spPr>
        <p:txBody>
          <a:bodyPr/>
          <a:lstStyle/>
          <a:p>
            <a:pPr marL="0" indent="0" algn="just" eaLnBrk="1" hangingPunct="1"/>
            <a:r>
              <a:rPr lang="cs-CZ" altLang="cs-CZ" sz="2000" dirty="0" smtClean="0">
                <a:latin typeface="Times New Roman" pitchFamily="18" charset="0"/>
              </a:rPr>
              <a:t> </a:t>
            </a:r>
            <a:r>
              <a:rPr lang="cs-CZ" altLang="cs-CZ" sz="2800" dirty="0" smtClean="0">
                <a:latin typeface="Times New Roman" pitchFamily="18" charset="0"/>
              </a:rPr>
              <a:t> </a:t>
            </a:r>
            <a:r>
              <a:rPr lang="cs-CZ" altLang="cs-CZ" sz="2800" b="1" dirty="0" smtClean="0">
                <a:latin typeface="Times New Roman" pitchFamily="18" charset="0"/>
                <a:cs typeface="Times New Roman" pitchFamily="18" charset="0"/>
              </a:rPr>
              <a:t>§ 9a </a:t>
            </a:r>
            <a:r>
              <a:rPr lang="cs-CZ" altLang="cs-CZ" sz="2800" b="1" dirty="0" smtClean="0">
                <a:latin typeface="Times New Roman" pitchFamily="18" charset="0"/>
              </a:rPr>
              <a:t>- </a:t>
            </a:r>
            <a:r>
              <a:rPr lang="cs-CZ" altLang="cs-CZ" sz="2800" b="1" dirty="0" smtClean="0">
                <a:latin typeface="Times New Roman" pitchFamily="18" charset="0"/>
                <a:cs typeface="Times New Roman" pitchFamily="18" charset="0"/>
              </a:rPr>
              <a:t>Škodní zástupce pojistitele v jiném členském státě</a:t>
            </a:r>
            <a:r>
              <a:rPr lang="cs-CZ" altLang="cs-CZ" sz="2800" b="1" dirty="0" smtClean="0">
                <a:latin typeface="Times New Roman" pitchFamily="18" charset="0"/>
              </a:rPr>
              <a:t>;</a:t>
            </a:r>
          </a:p>
          <a:p>
            <a:pPr marL="0" indent="0" algn="just" eaLnBrk="1" hangingPunct="1"/>
            <a:r>
              <a:rPr lang="cs-CZ" altLang="cs-CZ" sz="2800" b="1" dirty="0" smtClean="0">
                <a:latin typeface="Times New Roman" pitchFamily="18" charset="0"/>
                <a:cs typeface="Times New Roman" pitchFamily="18" charset="0"/>
              </a:rPr>
              <a:t> § 9b</a:t>
            </a:r>
            <a:r>
              <a:rPr lang="cs-CZ" altLang="cs-CZ" sz="2800" b="1" dirty="0" smtClean="0">
                <a:latin typeface="Times New Roman" pitchFamily="18" charset="0"/>
              </a:rPr>
              <a:t> -</a:t>
            </a:r>
            <a:r>
              <a:rPr lang="cs-CZ" altLang="cs-CZ" sz="2800" b="1" dirty="0" smtClean="0">
                <a:latin typeface="Times New Roman" pitchFamily="18" charset="0"/>
                <a:cs typeface="Times New Roman" pitchFamily="18" charset="0"/>
              </a:rPr>
              <a:t> Škodní zástupce pojistitele z jiného členského státu pro Českou        republiku</a:t>
            </a:r>
            <a:r>
              <a:rPr lang="cs-CZ" altLang="cs-CZ" sz="2800" b="1" dirty="0" smtClean="0">
                <a:latin typeface="Times New Roman" pitchFamily="18" charset="0"/>
              </a:rPr>
              <a:t>;</a:t>
            </a:r>
          </a:p>
          <a:p>
            <a:pPr marL="0" indent="0" algn="just" eaLnBrk="1" hangingPunct="1"/>
            <a:r>
              <a:rPr lang="cs-CZ" altLang="cs-CZ" sz="2800" b="1" dirty="0" smtClean="0">
                <a:latin typeface="Times New Roman" pitchFamily="18" charset="0"/>
                <a:cs typeface="Times New Roman" pitchFamily="18" charset="0"/>
              </a:rPr>
              <a:t> § 9c</a:t>
            </a:r>
            <a:r>
              <a:rPr lang="cs-CZ" altLang="cs-CZ" sz="2800" b="1" dirty="0" smtClean="0">
                <a:latin typeface="Times New Roman" pitchFamily="18" charset="0"/>
              </a:rPr>
              <a:t> - </a:t>
            </a:r>
            <a:r>
              <a:rPr lang="cs-CZ" altLang="cs-CZ" sz="2800" b="1" dirty="0" smtClean="0">
                <a:latin typeface="Times New Roman" pitchFamily="18" charset="0"/>
                <a:cs typeface="Times New Roman" pitchFamily="18" charset="0"/>
              </a:rPr>
              <a:t>Škodní zástupce pojišťovny pro Českou republiku </a:t>
            </a:r>
          </a:p>
          <a:p>
            <a:pPr marL="0" indent="0" algn="just" eaLnBrk="1" hangingPunct="1"/>
            <a:r>
              <a:rPr lang="cs-CZ" altLang="cs-CZ" sz="2800" b="1" dirty="0" smtClean="0">
                <a:latin typeface="Times New Roman" pitchFamily="18" charset="0"/>
              </a:rPr>
              <a:t> </a:t>
            </a:r>
            <a:r>
              <a:rPr lang="cs-CZ" altLang="cs-CZ" sz="2800" b="1" dirty="0" smtClean="0">
                <a:latin typeface="Times New Roman" pitchFamily="18" charset="0"/>
                <a:cs typeface="Times New Roman" pitchFamily="18" charset="0"/>
              </a:rPr>
              <a:t>§ 9d</a:t>
            </a:r>
            <a:r>
              <a:rPr lang="cs-CZ" altLang="cs-CZ" sz="2800" b="1" dirty="0" smtClean="0">
                <a:latin typeface="Times New Roman" pitchFamily="18" charset="0"/>
              </a:rPr>
              <a:t> – Zvláštní ustanovení ke </a:t>
            </a:r>
            <a:r>
              <a:rPr lang="cs-CZ" altLang="cs-CZ" sz="2800" b="1" dirty="0" err="1" smtClean="0">
                <a:latin typeface="Times New Roman" pitchFamily="18" charset="0"/>
              </a:rPr>
              <a:t>škodním</a:t>
            </a:r>
            <a:r>
              <a:rPr lang="cs-CZ" altLang="cs-CZ" sz="2800" b="1" dirty="0" smtClean="0">
                <a:latin typeface="Times New Roman" pitchFamily="18" charset="0"/>
              </a:rPr>
              <a:t> zástupcům;</a:t>
            </a:r>
          </a:p>
          <a:p>
            <a:pPr marL="0" indent="0" algn="just" eaLnBrk="1" hangingPunct="1"/>
            <a:endParaRPr lang="cs-CZ" altLang="cs-CZ" sz="2800" dirty="0" smtClean="0">
              <a:latin typeface="Times New Roman" pitchFamily="18" charset="0"/>
              <a:cs typeface="Times New Roman" pitchFamily="18" charset="0"/>
            </a:endParaRPr>
          </a:p>
          <a:p>
            <a:pPr marL="0" indent="0" algn="just" eaLnBrk="1" hangingPunct="1">
              <a:buFont typeface="Wingdings" pitchFamily="2" charset="2"/>
              <a:buNone/>
            </a:pPr>
            <a:endParaRPr lang="cs-CZ" altLang="cs-CZ" sz="1800" dirty="0" smtClean="0">
              <a:latin typeface="Times New Roman" pitchFamily="18" charset="0"/>
            </a:endParaRPr>
          </a:p>
        </p:txBody>
      </p:sp>
    </p:spTree>
    <p:extLst>
      <p:ext uri="{BB962C8B-B14F-4D97-AF65-F5344CB8AC3E}">
        <p14:creationId xmlns:p14="http://schemas.microsoft.com/office/powerpoint/2010/main" val="23262456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40000"/>
              <a:lumOff val="60000"/>
            </a:schemeClr>
          </a:solidFill>
        </p:spPr>
        <p:txBody>
          <a:bodyPr>
            <a:normAutofit fontScale="90000"/>
          </a:bodyPr>
          <a:lstStyle/>
          <a:p>
            <a:r>
              <a:rPr lang="cs-CZ" b="1" dirty="0" smtClean="0">
                <a:latin typeface="Times New Roman" panose="02020603050405020304" pitchFamily="18" charset="0"/>
                <a:cs typeface="Times New Roman" panose="02020603050405020304" pitchFamily="18" charset="0"/>
              </a:rPr>
              <a:t>Regres, zánik pojištění </a:t>
            </a:r>
            <a:br>
              <a:rPr lang="cs-CZ" b="1" dirty="0" smtClean="0">
                <a:latin typeface="Times New Roman" panose="02020603050405020304" pitchFamily="18" charset="0"/>
                <a:cs typeface="Times New Roman" panose="02020603050405020304" pitchFamily="18" charset="0"/>
              </a:rPr>
            </a:br>
            <a:r>
              <a:rPr lang="cs-CZ" b="1" dirty="0" smtClean="0">
                <a:latin typeface="Times New Roman" panose="02020603050405020304" pitchFamily="18" charset="0"/>
                <a:cs typeface="Times New Roman" panose="02020603050405020304" pitchFamily="18" charset="0"/>
              </a:rPr>
              <a:t>a hraniční pojištění</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r>
              <a:rPr lang="cs-CZ" altLang="cs-CZ" b="1" dirty="0">
                <a:latin typeface="Times New Roman" pitchFamily="18" charset="0"/>
                <a:cs typeface="Times New Roman" pitchFamily="18" charset="0"/>
              </a:rPr>
              <a:t> § 10 </a:t>
            </a:r>
            <a:r>
              <a:rPr lang="cs-CZ" altLang="cs-CZ" b="1" dirty="0">
                <a:latin typeface="Times New Roman" pitchFamily="18" charset="0"/>
              </a:rPr>
              <a:t>- </a:t>
            </a:r>
            <a:r>
              <a:rPr lang="cs-CZ" altLang="cs-CZ" b="1" dirty="0">
                <a:latin typeface="Times New Roman" pitchFamily="18" charset="0"/>
                <a:cs typeface="Times New Roman" pitchFamily="18" charset="0"/>
              </a:rPr>
              <a:t>Právo pojistitele na úhradu vyplacené částky</a:t>
            </a:r>
            <a:r>
              <a:rPr lang="cs-CZ" altLang="cs-CZ" b="1" dirty="0">
                <a:latin typeface="Times New Roman" pitchFamily="18" charset="0"/>
              </a:rPr>
              <a:t>;</a:t>
            </a:r>
          </a:p>
          <a:p>
            <a:pPr marL="0" indent="0" algn="just"/>
            <a:r>
              <a:rPr lang="cs-CZ" altLang="cs-CZ" b="1" dirty="0">
                <a:latin typeface="Times New Roman" pitchFamily="18" charset="0"/>
                <a:cs typeface="Times New Roman" pitchFamily="18" charset="0"/>
              </a:rPr>
              <a:t> § 11 </a:t>
            </a:r>
            <a:r>
              <a:rPr lang="cs-CZ" altLang="cs-CZ" b="1" dirty="0">
                <a:latin typeface="Times New Roman" pitchFamily="18" charset="0"/>
              </a:rPr>
              <a:t>- </a:t>
            </a:r>
            <a:r>
              <a:rPr lang="cs-CZ" altLang="cs-CZ" b="1" dirty="0">
                <a:latin typeface="Times New Roman" pitchFamily="18" charset="0"/>
                <a:cs typeface="Times New Roman" pitchFamily="18" charset="0"/>
              </a:rPr>
              <a:t>Škoda způsobená provozem vozidla s výjimkou z pojištění odpovědnosti</a:t>
            </a:r>
            <a:r>
              <a:rPr lang="cs-CZ" altLang="cs-CZ" b="1" dirty="0">
                <a:latin typeface="Times New Roman" pitchFamily="18" charset="0"/>
              </a:rPr>
              <a:t>;</a:t>
            </a:r>
          </a:p>
          <a:p>
            <a:pPr marL="0" indent="0" algn="just"/>
            <a:r>
              <a:rPr lang="cs-CZ" altLang="cs-CZ" b="1" dirty="0">
                <a:latin typeface="Times New Roman" pitchFamily="18" charset="0"/>
                <a:cs typeface="Times New Roman" pitchFamily="18" charset="0"/>
              </a:rPr>
              <a:t> § 12</a:t>
            </a:r>
            <a:r>
              <a:rPr lang="cs-CZ" altLang="cs-CZ" b="1" dirty="0">
                <a:latin typeface="Times New Roman" pitchFamily="18" charset="0"/>
              </a:rPr>
              <a:t> -  </a:t>
            </a:r>
            <a:r>
              <a:rPr lang="cs-CZ" altLang="cs-CZ" b="1" dirty="0">
                <a:latin typeface="Times New Roman" pitchFamily="18" charset="0"/>
                <a:cs typeface="Times New Roman" pitchFamily="18" charset="0"/>
              </a:rPr>
              <a:t>Zánik pojištění odpovědnosti</a:t>
            </a:r>
            <a:r>
              <a:rPr lang="cs-CZ" altLang="cs-CZ" b="1" dirty="0">
                <a:latin typeface="Times New Roman" pitchFamily="18" charset="0"/>
              </a:rPr>
              <a:t>;</a:t>
            </a:r>
          </a:p>
          <a:p>
            <a:pPr marL="0" indent="0" algn="just"/>
            <a:r>
              <a:rPr lang="cs-CZ" altLang="cs-CZ" b="1" dirty="0">
                <a:latin typeface="Times New Roman" pitchFamily="18" charset="0"/>
                <a:cs typeface="Times New Roman" pitchFamily="18" charset="0"/>
              </a:rPr>
              <a:t> </a:t>
            </a:r>
            <a:r>
              <a:rPr lang="cs-CZ" altLang="cs-CZ" b="1" dirty="0">
                <a:latin typeface="Times New Roman" pitchFamily="18" charset="0"/>
              </a:rPr>
              <a:t>§ 13 – Povinnosti po zániku pojištění odpovědnosti;</a:t>
            </a:r>
          </a:p>
          <a:p>
            <a:pPr marL="0" indent="0" algn="just"/>
            <a:r>
              <a:rPr lang="cs-CZ" altLang="cs-CZ" b="1" dirty="0">
                <a:latin typeface="Times New Roman" pitchFamily="18" charset="0"/>
              </a:rPr>
              <a:t> § 14 – Hraniční pojištění.</a:t>
            </a:r>
          </a:p>
          <a:p>
            <a:endParaRPr lang="cs-CZ" dirty="0"/>
          </a:p>
        </p:txBody>
      </p:sp>
    </p:spTree>
    <p:extLst>
      <p:ext uri="{BB962C8B-B14F-4D97-AF65-F5344CB8AC3E}">
        <p14:creationId xmlns:p14="http://schemas.microsoft.com/office/powerpoint/2010/main" val="108980927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solidFill>
            <a:schemeClr val="accent3">
              <a:lumMod val="20000"/>
              <a:lumOff val="80000"/>
            </a:schemeClr>
          </a:solidFill>
        </p:spPr>
        <p:txBody>
          <a:bodyPr>
            <a:normAutofit fontScale="90000"/>
          </a:bodyPr>
          <a:lstStyle/>
          <a:p>
            <a:pPr eaLnBrk="1" hangingPunct="1">
              <a:defRPr/>
            </a:pPr>
            <a:r>
              <a:rPr lang="cs-CZ" dirty="0" smtClean="0">
                <a:latin typeface="Arial" pitchFamily="34" charset="0"/>
                <a:cs typeface="Times New Roman" pitchFamily="18" charset="0"/>
              </a:rPr>
              <a:t>Evidence, přestupky a kontrola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při provozu vozidla</a:t>
            </a:r>
          </a:p>
        </p:txBody>
      </p:sp>
      <p:sp>
        <p:nvSpPr>
          <p:cNvPr id="126979" name="Rectangle 3"/>
          <p:cNvSpPr>
            <a:spLocks noGrp="1" noChangeArrowheads="1"/>
          </p:cNvSpPr>
          <p:nvPr>
            <p:ph type="body" idx="1"/>
          </p:nvPr>
        </p:nvSpPr>
        <p:spPr>
          <a:xfrm>
            <a:off x="457200" y="1916832"/>
            <a:ext cx="8229600" cy="4209331"/>
          </a:xfrm>
        </p:spPr>
        <p:txBody>
          <a:bodyPr>
            <a:normAutofit fontScale="77500" lnSpcReduction="20000"/>
          </a:bodyPr>
          <a:lstStyle/>
          <a:p>
            <a:pPr marL="0" indent="0" algn="just" eaLnBrk="1" hangingPunct="1">
              <a:lnSpc>
                <a:spcPct val="120000"/>
              </a:lnSpc>
            </a:pPr>
            <a:r>
              <a:rPr lang="cs-CZ" altLang="cs-CZ" dirty="0" smtClean="0">
                <a:latin typeface="Times New Roman" pitchFamily="18" charset="0"/>
                <a:cs typeface="Times New Roman" pitchFamily="18" charset="0"/>
              </a:rPr>
              <a:t> </a:t>
            </a:r>
            <a:r>
              <a:rPr lang="cs-CZ" altLang="cs-CZ" sz="3500" b="1" dirty="0" smtClean="0">
                <a:latin typeface="Times New Roman" pitchFamily="18" charset="0"/>
                <a:cs typeface="Times New Roman" pitchFamily="18" charset="0"/>
              </a:rPr>
              <a:t>§ 15 </a:t>
            </a:r>
            <a:r>
              <a:rPr lang="cs-CZ" altLang="cs-CZ" sz="3500" b="1" dirty="0" smtClean="0">
                <a:latin typeface="Times New Roman" pitchFamily="18" charset="0"/>
              </a:rPr>
              <a:t>- </a:t>
            </a:r>
            <a:r>
              <a:rPr lang="cs-CZ" altLang="cs-CZ" sz="3500" b="1" dirty="0" smtClean="0">
                <a:latin typeface="Times New Roman" pitchFamily="18" charset="0"/>
                <a:cs typeface="Times New Roman" pitchFamily="18" charset="0"/>
              </a:rPr>
              <a:t>Evidence pojištění odpovědnosti</a:t>
            </a:r>
            <a:r>
              <a:rPr lang="cs-CZ" altLang="cs-CZ" sz="3500" b="1" dirty="0" smtClean="0">
                <a:latin typeface="Times New Roman" pitchFamily="18" charset="0"/>
              </a:rPr>
              <a:t>;</a:t>
            </a:r>
          </a:p>
          <a:p>
            <a:pPr marL="0" indent="0" algn="just" eaLnBrk="1" hangingPunct="1">
              <a:lnSpc>
                <a:spcPct val="120000"/>
              </a:lnSpc>
            </a:pPr>
            <a:r>
              <a:rPr lang="cs-CZ" altLang="cs-CZ" sz="3500" b="1" dirty="0" smtClean="0">
                <a:latin typeface="Times New Roman" pitchFamily="18" charset="0"/>
                <a:cs typeface="Times New Roman" pitchFamily="18" charset="0"/>
              </a:rPr>
              <a:t> § 15a</a:t>
            </a:r>
            <a:r>
              <a:rPr lang="cs-CZ" altLang="cs-CZ" sz="3500" b="1" dirty="0" smtClean="0">
                <a:latin typeface="Times New Roman" pitchFamily="18" charset="0"/>
              </a:rPr>
              <a:t> -</a:t>
            </a:r>
            <a:r>
              <a:rPr lang="cs-CZ" altLang="cs-CZ" sz="3500" b="1" dirty="0" smtClean="0">
                <a:latin typeface="Times New Roman" pitchFamily="18" charset="0"/>
                <a:cs typeface="Times New Roman" pitchFamily="18" charset="0"/>
              </a:rPr>
              <a:t> Informační středisko Kanceláře</a:t>
            </a:r>
            <a:r>
              <a:rPr lang="cs-CZ" altLang="cs-CZ" sz="3500" b="1" dirty="0" smtClean="0">
                <a:latin typeface="Times New Roman" pitchFamily="18" charset="0"/>
              </a:rPr>
              <a:t>;</a:t>
            </a:r>
          </a:p>
          <a:p>
            <a:pPr marL="0" indent="0" algn="just" eaLnBrk="1" hangingPunct="1">
              <a:lnSpc>
                <a:spcPct val="120000"/>
              </a:lnSpc>
              <a:buFont typeface="Wingdings" pitchFamily="2" charset="2"/>
              <a:buNone/>
            </a:pPr>
            <a:r>
              <a:rPr lang="cs-CZ" altLang="cs-CZ" sz="3500" b="1" dirty="0" smtClean="0">
                <a:latin typeface="Times New Roman" pitchFamily="18" charset="0"/>
                <a:cs typeface="Times New Roman" pitchFamily="18" charset="0"/>
              </a:rPr>
              <a:t>Správní delikty</a:t>
            </a:r>
            <a:endParaRPr lang="cs-CZ" altLang="cs-CZ" sz="3500" b="1" dirty="0" smtClean="0">
              <a:latin typeface="Times New Roman" pitchFamily="18" charset="0"/>
            </a:endParaRPr>
          </a:p>
          <a:p>
            <a:pPr marL="0" indent="0" algn="just" eaLnBrk="1" hangingPunct="1">
              <a:lnSpc>
                <a:spcPct val="120000"/>
              </a:lnSpc>
            </a:pPr>
            <a:r>
              <a:rPr lang="cs-CZ" altLang="cs-CZ" sz="3500" b="1" dirty="0" smtClean="0">
                <a:latin typeface="Times New Roman" pitchFamily="18" charset="0"/>
                <a:cs typeface="Times New Roman" pitchFamily="18" charset="0"/>
              </a:rPr>
              <a:t> § 16 </a:t>
            </a:r>
            <a:r>
              <a:rPr lang="cs-CZ" altLang="cs-CZ" sz="3500" b="1" dirty="0" smtClean="0">
                <a:latin typeface="Times New Roman" pitchFamily="18" charset="0"/>
              </a:rPr>
              <a:t>– </a:t>
            </a:r>
            <a:r>
              <a:rPr lang="cs-CZ" altLang="cs-CZ" sz="3500" b="1" dirty="0" smtClean="0">
                <a:latin typeface="Times New Roman" pitchFamily="18" charset="0"/>
                <a:cs typeface="Times New Roman" pitchFamily="18" charset="0"/>
              </a:rPr>
              <a:t>Přestupky</a:t>
            </a:r>
            <a:r>
              <a:rPr lang="cs-CZ" altLang="cs-CZ" sz="3500" b="1" dirty="0" smtClean="0">
                <a:latin typeface="Times New Roman" pitchFamily="18" charset="0"/>
              </a:rPr>
              <a:t>;</a:t>
            </a:r>
          </a:p>
          <a:p>
            <a:pPr marL="0" indent="0" algn="just" eaLnBrk="1" hangingPunct="1">
              <a:lnSpc>
                <a:spcPct val="120000"/>
              </a:lnSpc>
            </a:pPr>
            <a:r>
              <a:rPr lang="cs-CZ" altLang="cs-CZ" sz="3500" b="1" dirty="0" smtClean="0">
                <a:latin typeface="Times New Roman" pitchFamily="18" charset="0"/>
                <a:cs typeface="Times New Roman" pitchFamily="18" charset="0"/>
              </a:rPr>
              <a:t> § 16a</a:t>
            </a:r>
            <a:r>
              <a:rPr lang="cs-CZ" altLang="cs-CZ" sz="3500" b="1" dirty="0" smtClean="0">
                <a:latin typeface="Times New Roman" pitchFamily="18" charset="0"/>
              </a:rPr>
              <a:t> - </a:t>
            </a:r>
            <a:r>
              <a:rPr lang="cs-CZ" altLang="cs-CZ" sz="3500" b="1" dirty="0" smtClean="0">
                <a:latin typeface="Times New Roman" pitchFamily="18" charset="0"/>
                <a:cs typeface="Times New Roman" pitchFamily="18" charset="0"/>
              </a:rPr>
              <a:t>Správní delikty právnických osob</a:t>
            </a:r>
            <a:r>
              <a:rPr lang="cs-CZ" altLang="cs-CZ" sz="3500" b="1" dirty="0" smtClean="0">
                <a:latin typeface="Times New Roman" pitchFamily="18" charset="0"/>
              </a:rPr>
              <a:t>;</a:t>
            </a:r>
          </a:p>
          <a:p>
            <a:pPr marL="0" indent="0" algn="just" eaLnBrk="1" hangingPunct="1">
              <a:lnSpc>
                <a:spcPct val="120000"/>
              </a:lnSpc>
            </a:pPr>
            <a:r>
              <a:rPr lang="cs-CZ" altLang="cs-CZ" sz="3500" b="1" dirty="0" smtClean="0">
                <a:latin typeface="Times New Roman" pitchFamily="18" charset="0"/>
                <a:cs typeface="Times New Roman" pitchFamily="18" charset="0"/>
              </a:rPr>
              <a:t> § 16b </a:t>
            </a:r>
            <a:r>
              <a:rPr lang="cs-CZ" altLang="cs-CZ" sz="3500" b="1" dirty="0" smtClean="0">
                <a:latin typeface="Times New Roman" pitchFamily="18" charset="0"/>
              </a:rPr>
              <a:t>- </a:t>
            </a:r>
            <a:r>
              <a:rPr lang="cs-CZ" altLang="cs-CZ" sz="3500" b="1" dirty="0" smtClean="0">
                <a:latin typeface="Times New Roman" pitchFamily="18" charset="0"/>
                <a:cs typeface="Times New Roman" pitchFamily="18" charset="0"/>
              </a:rPr>
              <a:t>Společná ustanovení</a:t>
            </a:r>
            <a:r>
              <a:rPr lang="cs-CZ" altLang="cs-CZ" sz="3500" b="1" dirty="0" smtClean="0">
                <a:latin typeface="Times New Roman" pitchFamily="18" charset="0"/>
              </a:rPr>
              <a:t>;</a:t>
            </a:r>
          </a:p>
          <a:p>
            <a:pPr marL="0" indent="0" algn="just" eaLnBrk="1" hangingPunct="1">
              <a:lnSpc>
                <a:spcPct val="120000"/>
              </a:lnSpc>
            </a:pPr>
            <a:r>
              <a:rPr lang="cs-CZ" altLang="cs-CZ" sz="3500" b="1" dirty="0" smtClean="0">
                <a:latin typeface="Times New Roman" pitchFamily="18" charset="0"/>
                <a:cs typeface="Times New Roman" pitchFamily="18" charset="0"/>
              </a:rPr>
              <a:t> § 17 </a:t>
            </a:r>
            <a:r>
              <a:rPr lang="cs-CZ" altLang="cs-CZ" sz="3500" b="1" dirty="0" smtClean="0">
                <a:latin typeface="Times New Roman" pitchFamily="18" charset="0"/>
              </a:rPr>
              <a:t>- </a:t>
            </a:r>
            <a:r>
              <a:rPr lang="cs-CZ" altLang="cs-CZ" sz="3500" b="1" dirty="0" smtClean="0">
                <a:latin typeface="Times New Roman" pitchFamily="18" charset="0"/>
                <a:cs typeface="Times New Roman" pitchFamily="18" charset="0"/>
              </a:rPr>
              <a:t>Kontrola pojištění odpovědnosti</a:t>
            </a:r>
            <a:r>
              <a:rPr lang="cs-CZ" altLang="cs-CZ" sz="3500" b="1" dirty="0" smtClean="0">
                <a:latin typeface="Times New Roman" pitchFamily="18" charset="0"/>
              </a:rPr>
              <a:t>.</a:t>
            </a:r>
            <a:r>
              <a:rPr lang="cs-CZ" altLang="cs-CZ" sz="3500" b="1" dirty="0" smtClean="0"/>
              <a:t> </a:t>
            </a:r>
            <a:endParaRPr lang="cs-CZ" altLang="cs-CZ" sz="3500" b="1" dirty="0" smtClean="0">
              <a:cs typeface="Times New Roman" pitchFamily="18" charset="0"/>
            </a:endParaRPr>
          </a:p>
          <a:p>
            <a:pPr marL="0" indent="0" algn="just" eaLnBrk="1" hangingPunct="1">
              <a:lnSpc>
                <a:spcPct val="90000"/>
              </a:lnSpc>
              <a:buFont typeface="Wingdings" pitchFamily="2" charset="2"/>
              <a:buNone/>
            </a:pPr>
            <a:endParaRPr lang="cs-CZ" altLang="cs-CZ" sz="2000" dirty="0" smtClean="0"/>
          </a:p>
          <a:p>
            <a:pPr marL="0" indent="0" algn="just" eaLnBrk="1" hangingPunct="1">
              <a:lnSpc>
                <a:spcPct val="90000"/>
              </a:lnSpc>
              <a:buFont typeface="Wingdings" pitchFamily="2" charset="2"/>
              <a:buNone/>
            </a:pPr>
            <a:endParaRPr lang="cs-CZ" altLang="cs-CZ" sz="1400" dirty="0" smtClean="0">
              <a:cs typeface="Times New Roman" pitchFamily="18" charset="0"/>
            </a:endParaRPr>
          </a:p>
          <a:p>
            <a:pPr marL="0" indent="0" algn="just" eaLnBrk="1" hangingPunct="1">
              <a:lnSpc>
                <a:spcPct val="90000"/>
              </a:lnSpc>
              <a:buFont typeface="Wingdings" pitchFamily="2" charset="2"/>
              <a:buNone/>
            </a:pPr>
            <a:endParaRPr lang="cs-CZ" altLang="cs-CZ" sz="1400" dirty="0" smtClean="0"/>
          </a:p>
          <a:p>
            <a:pPr marL="0" indent="0" algn="just" eaLnBrk="1" hangingPunct="1">
              <a:lnSpc>
                <a:spcPct val="90000"/>
              </a:lnSpc>
              <a:buFont typeface="Wingdings" pitchFamily="2" charset="2"/>
              <a:buNone/>
            </a:pPr>
            <a:r>
              <a:rPr lang="cs-CZ" altLang="cs-CZ" sz="1400" dirty="0" smtClean="0"/>
              <a:t>	</a:t>
            </a:r>
          </a:p>
        </p:txBody>
      </p:sp>
    </p:spTree>
    <p:extLst>
      <p:ext uri="{BB962C8B-B14F-4D97-AF65-F5344CB8AC3E}">
        <p14:creationId xmlns:p14="http://schemas.microsoft.com/office/powerpoint/2010/main" val="178325547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solidFill>
            <a:schemeClr val="accent4">
              <a:lumMod val="40000"/>
              <a:lumOff val="60000"/>
            </a:schemeClr>
          </a:solidFill>
        </p:spPr>
        <p:txBody>
          <a:bodyPr>
            <a:normAutofit fontScale="90000"/>
          </a:bodyPr>
          <a:lstStyle/>
          <a:p>
            <a:pPr eaLnBrk="1" hangingPunct="1">
              <a:defRPr/>
            </a:pPr>
            <a:r>
              <a:rPr lang="cs-CZ" dirty="0" smtClean="0">
                <a:cs typeface="Times New Roman" pitchFamily="18" charset="0"/>
              </a:rPr>
              <a:t/>
            </a:r>
            <a:br>
              <a:rPr lang="cs-CZ" dirty="0" smtClean="0">
                <a:cs typeface="Times New Roman" pitchFamily="18" charset="0"/>
              </a:rPr>
            </a:br>
            <a:r>
              <a:rPr lang="cs-CZ" dirty="0" smtClean="0">
                <a:cs typeface="Times New Roman" pitchFamily="18" charset="0"/>
              </a:rPr>
              <a:t>Česká kancelář pojistitelů</a:t>
            </a:r>
            <a:br>
              <a:rPr lang="cs-CZ" dirty="0" smtClean="0">
                <a:cs typeface="Times New Roman" pitchFamily="18" charset="0"/>
              </a:rPr>
            </a:br>
            <a:endParaRPr lang="cs-CZ" dirty="0" smtClean="0">
              <a:cs typeface="Times New Roman" pitchFamily="18" charset="0"/>
            </a:endParaRPr>
          </a:p>
        </p:txBody>
      </p:sp>
      <p:sp>
        <p:nvSpPr>
          <p:cNvPr id="128003" name="Rectangle 3"/>
          <p:cNvSpPr>
            <a:spLocks noGrp="1" noChangeArrowheads="1"/>
          </p:cNvSpPr>
          <p:nvPr>
            <p:ph type="body" idx="1"/>
          </p:nvPr>
        </p:nvSpPr>
        <p:spPr/>
        <p:txBody>
          <a:bodyPr>
            <a:normAutofit fontScale="92500" lnSpcReduction="10000"/>
          </a:bodyPr>
          <a:lstStyle/>
          <a:p>
            <a:pPr eaLnBrk="1" hangingPunct="1"/>
            <a:r>
              <a:rPr lang="cs-CZ" altLang="cs-CZ" b="1" smtClean="0">
                <a:latin typeface="Times New Roman" pitchFamily="18" charset="0"/>
                <a:cs typeface="Times New Roman" pitchFamily="18" charset="0"/>
              </a:rPr>
              <a:t>§ 18</a:t>
            </a:r>
            <a:r>
              <a:rPr lang="cs-CZ" altLang="cs-CZ" b="1" smtClean="0">
                <a:latin typeface="Times New Roman" pitchFamily="18" charset="0"/>
              </a:rPr>
              <a:t> - </a:t>
            </a:r>
            <a:r>
              <a:rPr lang="cs-CZ" altLang="cs-CZ" b="1" smtClean="0">
                <a:latin typeface="Times New Roman" pitchFamily="18" charset="0"/>
                <a:cs typeface="Times New Roman" pitchFamily="18" charset="0"/>
              </a:rPr>
              <a:t>Česká kancelář pojistitelů</a:t>
            </a:r>
            <a:r>
              <a:rPr lang="cs-CZ" altLang="cs-CZ" b="1" smtClean="0">
                <a:latin typeface="Times New Roman" pitchFamily="18" charset="0"/>
              </a:rPr>
              <a:t>;</a:t>
            </a:r>
          </a:p>
          <a:p>
            <a:pPr eaLnBrk="1" hangingPunct="1"/>
            <a:r>
              <a:rPr lang="cs-CZ" altLang="cs-CZ" b="1" smtClean="0">
                <a:latin typeface="Times New Roman" pitchFamily="18" charset="0"/>
                <a:cs typeface="Times New Roman" pitchFamily="18" charset="0"/>
              </a:rPr>
              <a:t>§ 18a </a:t>
            </a:r>
            <a:r>
              <a:rPr lang="cs-CZ" altLang="cs-CZ" b="1" smtClean="0">
                <a:latin typeface="Times New Roman" pitchFamily="18" charset="0"/>
              </a:rPr>
              <a:t>- </a:t>
            </a:r>
            <a:r>
              <a:rPr lang="cs-CZ" altLang="cs-CZ" b="1" smtClean="0">
                <a:latin typeface="Times New Roman" pitchFamily="18" charset="0"/>
                <a:cs typeface="Times New Roman" pitchFamily="18" charset="0"/>
              </a:rPr>
              <a:t>Informační povinnosti Kanceláře</a:t>
            </a:r>
            <a:r>
              <a:rPr lang="cs-CZ" altLang="cs-CZ" b="1" smtClean="0">
                <a:latin typeface="Times New Roman" pitchFamily="18" charset="0"/>
              </a:rPr>
              <a:t>;</a:t>
            </a:r>
          </a:p>
          <a:p>
            <a:pPr eaLnBrk="1" hangingPunct="1"/>
            <a:r>
              <a:rPr lang="cs-CZ" altLang="cs-CZ" b="1" smtClean="0">
                <a:latin typeface="Times New Roman" pitchFamily="18" charset="0"/>
                <a:cs typeface="Times New Roman" pitchFamily="18" charset="0"/>
              </a:rPr>
              <a:t>§ 19 </a:t>
            </a:r>
            <a:r>
              <a:rPr lang="cs-CZ" altLang="cs-CZ" b="1" smtClean="0">
                <a:latin typeface="Times New Roman" pitchFamily="18" charset="0"/>
              </a:rPr>
              <a:t>- </a:t>
            </a:r>
            <a:r>
              <a:rPr lang="cs-CZ" altLang="cs-CZ" b="1" smtClean="0">
                <a:latin typeface="Times New Roman" pitchFamily="18" charset="0"/>
                <a:cs typeface="Times New Roman" pitchFamily="18" charset="0"/>
              </a:rPr>
              <a:t>Orgány Kanceláře</a:t>
            </a:r>
            <a:r>
              <a:rPr lang="cs-CZ" altLang="cs-CZ" b="1" smtClean="0">
                <a:latin typeface="Times New Roman" pitchFamily="18" charset="0"/>
              </a:rPr>
              <a:t>;</a:t>
            </a:r>
          </a:p>
          <a:p>
            <a:pPr eaLnBrk="1" hangingPunct="1"/>
            <a:r>
              <a:rPr lang="cs-CZ" altLang="cs-CZ" b="1" smtClean="0">
                <a:latin typeface="Times New Roman" pitchFamily="18" charset="0"/>
                <a:cs typeface="Times New Roman" pitchFamily="18" charset="0"/>
              </a:rPr>
              <a:t>§ 20 </a:t>
            </a:r>
            <a:r>
              <a:rPr lang="cs-CZ" altLang="cs-CZ" b="1" smtClean="0">
                <a:latin typeface="Times New Roman" pitchFamily="18" charset="0"/>
              </a:rPr>
              <a:t>- </a:t>
            </a:r>
            <a:r>
              <a:rPr lang="cs-CZ" altLang="cs-CZ" b="1" smtClean="0">
                <a:latin typeface="Times New Roman" pitchFamily="18" charset="0"/>
                <a:cs typeface="Times New Roman" pitchFamily="18" charset="0"/>
              </a:rPr>
              <a:t>Shromáždění členů</a:t>
            </a:r>
            <a:r>
              <a:rPr lang="cs-CZ" altLang="cs-CZ" b="1" smtClean="0">
                <a:latin typeface="Times New Roman" pitchFamily="18" charset="0"/>
              </a:rPr>
              <a:t>;</a:t>
            </a:r>
          </a:p>
          <a:p>
            <a:pPr eaLnBrk="1" hangingPunct="1"/>
            <a:r>
              <a:rPr lang="cs-CZ" altLang="cs-CZ" b="1" smtClean="0">
                <a:latin typeface="Times New Roman" pitchFamily="18" charset="0"/>
                <a:cs typeface="Times New Roman" pitchFamily="18" charset="0"/>
              </a:rPr>
              <a:t>§ 21</a:t>
            </a:r>
            <a:r>
              <a:rPr lang="cs-CZ" altLang="cs-CZ" b="1" smtClean="0">
                <a:latin typeface="Times New Roman" pitchFamily="18" charset="0"/>
              </a:rPr>
              <a:t> -</a:t>
            </a:r>
            <a:r>
              <a:rPr lang="cs-CZ" altLang="cs-CZ" b="1" smtClean="0">
                <a:latin typeface="Times New Roman" pitchFamily="18" charset="0"/>
                <a:cs typeface="Times New Roman" pitchFamily="18" charset="0"/>
              </a:rPr>
              <a:t> Správní rada</a:t>
            </a:r>
            <a:r>
              <a:rPr lang="cs-CZ" altLang="cs-CZ" b="1" smtClean="0">
                <a:latin typeface="Times New Roman" pitchFamily="18" charset="0"/>
              </a:rPr>
              <a:t>;</a:t>
            </a:r>
          </a:p>
          <a:p>
            <a:pPr eaLnBrk="1" hangingPunct="1"/>
            <a:r>
              <a:rPr lang="cs-CZ" altLang="cs-CZ" b="1" smtClean="0">
                <a:latin typeface="Times New Roman" pitchFamily="18" charset="0"/>
                <a:cs typeface="Times New Roman" pitchFamily="18" charset="0"/>
              </a:rPr>
              <a:t>§ 22 </a:t>
            </a:r>
            <a:r>
              <a:rPr lang="cs-CZ" altLang="cs-CZ" b="1" smtClean="0">
                <a:latin typeface="Times New Roman" pitchFamily="18" charset="0"/>
              </a:rPr>
              <a:t>- </a:t>
            </a:r>
            <a:r>
              <a:rPr lang="cs-CZ" altLang="cs-CZ" b="1" smtClean="0">
                <a:latin typeface="Times New Roman" pitchFamily="18" charset="0"/>
                <a:cs typeface="Times New Roman" pitchFamily="18" charset="0"/>
              </a:rPr>
              <a:t>Kontrolní komise</a:t>
            </a:r>
            <a:r>
              <a:rPr lang="cs-CZ" altLang="cs-CZ" b="1" smtClean="0">
                <a:latin typeface="Times New Roman" pitchFamily="18" charset="0"/>
              </a:rPr>
              <a:t>;</a:t>
            </a:r>
          </a:p>
          <a:p>
            <a:pPr eaLnBrk="1" hangingPunct="1"/>
            <a:r>
              <a:rPr lang="cs-CZ" altLang="cs-CZ" b="1" smtClean="0">
                <a:latin typeface="Times New Roman" pitchFamily="18" charset="0"/>
                <a:cs typeface="Times New Roman" pitchFamily="18" charset="0"/>
              </a:rPr>
              <a:t>§ 23 - Výkonný ředitel</a:t>
            </a:r>
            <a:r>
              <a:rPr lang="cs-CZ" altLang="cs-CZ" b="1" smtClean="0">
                <a:latin typeface="Times New Roman" pitchFamily="18" charset="0"/>
              </a:rPr>
              <a:t>.</a:t>
            </a:r>
          </a:p>
          <a:p>
            <a:pPr eaLnBrk="1" hangingPunct="1"/>
            <a:r>
              <a:rPr lang="cs-CZ" altLang="cs-CZ" b="1" smtClean="0">
                <a:latin typeface="Times New Roman" pitchFamily="18" charset="0"/>
              </a:rPr>
              <a:t>§ 23a a 23b – Fond zábrany škod a Komise pro jeho rozdělování</a:t>
            </a:r>
          </a:p>
          <a:p>
            <a:pPr eaLnBrk="1" hangingPunct="1"/>
            <a:endParaRPr lang="cs-CZ" altLang="cs-CZ" sz="2800" smtClean="0">
              <a:latin typeface="Times New Roman" pitchFamily="18" charset="0"/>
              <a:cs typeface="Times New Roman" pitchFamily="18" charset="0"/>
            </a:endParaRPr>
          </a:p>
          <a:p>
            <a:pPr eaLnBrk="1" hangingPunct="1">
              <a:buFont typeface="Wingdings" pitchFamily="2" charset="2"/>
              <a:buNone/>
            </a:pPr>
            <a:endParaRPr lang="cs-CZ" altLang="cs-CZ" sz="2800" smtClean="0">
              <a:cs typeface="Times New Roman" pitchFamily="18" charset="0"/>
            </a:endParaRPr>
          </a:p>
        </p:txBody>
      </p:sp>
    </p:spTree>
    <p:extLst>
      <p:ext uri="{BB962C8B-B14F-4D97-AF65-F5344CB8AC3E}">
        <p14:creationId xmlns:p14="http://schemas.microsoft.com/office/powerpoint/2010/main" val="414586842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457200" y="274638"/>
            <a:ext cx="8229600" cy="778098"/>
          </a:xfrm>
          <a:solidFill>
            <a:schemeClr val="accent5">
              <a:lumMod val="20000"/>
              <a:lumOff val="80000"/>
            </a:schemeClr>
          </a:solidFill>
        </p:spPr>
        <p:txBody>
          <a:bodyPr>
            <a:normAutofit/>
          </a:bodyPr>
          <a:lstStyle/>
          <a:p>
            <a:pPr eaLnBrk="1" hangingPunct="1">
              <a:defRPr/>
            </a:pPr>
            <a:r>
              <a:rPr lang="cs-CZ" b="1" dirty="0" smtClean="0">
                <a:latin typeface="Times New Roman" panose="02020603050405020304" pitchFamily="18" charset="0"/>
                <a:cs typeface="Times New Roman" panose="02020603050405020304" pitchFamily="18" charset="0"/>
              </a:rPr>
              <a:t>Garanční fond</a:t>
            </a:r>
          </a:p>
        </p:txBody>
      </p:sp>
      <p:sp>
        <p:nvSpPr>
          <p:cNvPr id="129027" name="Rectangle 3"/>
          <p:cNvSpPr>
            <a:spLocks noGrp="1" noChangeArrowheads="1"/>
          </p:cNvSpPr>
          <p:nvPr>
            <p:ph type="body" idx="1"/>
          </p:nvPr>
        </p:nvSpPr>
        <p:spPr>
          <a:xfrm>
            <a:off x="457200" y="1196752"/>
            <a:ext cx="8229600" cy="5256584"/>
          </a:xfrm>
        </p:spPr>
        <p:txBody>
          <a:bodyPr>
            <a:normAutofit fontScale="32500" lnSpcReduction="20000"/>
          </a:bodyPr>
          <a:lstStyle/>
          <a:p>
            <a:pPr marL="192088" indent="-192088" algn="just" eaLnBrk="1" hangingPunct="1"/>
            <a:r>
              <a:rPr lang="cs-CZ" altLang="cs-CZ" dirty="0" smtClean="0">
                <a:solidFill>
                  <a:srgbClr val="000000"/>
                </a:solidFill>
                <a:latin typeface="Times New Roman" pitchFamily="18" charset="0"/>
                <a:cs typeface="Times New Roman" pitchFamily="18" charset="0"/>
              </a:rPr>
              <a:t> </a:t>
            </a:r>
            <a:r>
              <a:rPr lang="cs-CZ" altLang="cs-CZ" sz="4900" b="1" dirty="0" smtClean="0">
                <a:solidFill>
                  <a:srgbClr val="000000"/>
                </a:solidFill>
                <a:latin typeface="Times New Roman" pitchFamily="18" charset="0"/>
                <a:cs typeface="Times New Roman" pitchFamily="18" charset="0"/>
              </a:rPr>
              <a:t>§ 24 </a:t>
            </a:r>
            <a:r>
              <a:rPr lang="cs-CZ" altLang="cs-CZ" sz="4900" b="1" dirty="0" smtClean="0">
                <a:solidFill>
                  <a:srgbClr val="000000"/>
                </a:solidFill>
                <a:latin typeface="Times New Roman" pitchFamily="18" charset="0"/>
              </a:rPr>
              <a:t>- </a:t>
            </a:r>
            <a:r>
              <a:rPr lang="cs-CZ" altLang="cs-CZ" sz="4900" b="1" dirty="0" smtClean="0">
                <a:solidFill>
                  <a:srgbClr val="000000"/>
                </a:solidFill>
                <a:latin typeface="Times New Roman" pitchFamily="18" charset="0"/>
                <a:cs typeface="Times New Roman" pitchFamily="18" charset="0"/>
              </a:rPr>
              <a:t>Garan</a:t>
            </a:r>
            <a:r>
              <a:rPr lang="cs-CZ" altLang="cs-CZ" sz="4900" b="1" dirty="0" smtClean="0">
                <a:solidFill>
                  <a:srgbClr val="000000"/>
                </a:solidFill>
                <a:latin typeface="Times New Roman" pitchFamily="18" charset="0"/>
              </a:rPr>
              <a:t>č</a:t>
            </a:r>
            <a:r>
              <a:rPr lang="cs-CZ" altLang="cs-CZ" sz="4900" b="1" dirty="0" smtClean="0">
                <a:solidFill>
                  <a:srgbClr val="000000"/>
                </a:solidFill>
                <a:latin typeface="Times New Roman" pitchFamily="18" charset="0"/>
                <a:cs typeface="Times New Roman" pitchFamily="18" charset="0"/>
              </a:rPr>
              <a:t>ní fond </a:t>
            </a:r>
          </a:p>
          <a:p>
            <a:pPr algn="just" eaLnBrk="1" hangingPunct="1">
              <a:buFont typeface="Wingdings" panose="05000000000000000000" pitchFamily="2" charset="2"/>
              <a:buChar char="Ø"/>
            </a:pPr>
            <a:r>
              <a:rPr lang="cs-CZ" altLang="cs-CZ" sz="4900" b="1" i="1" dirty="0" smtClean="0">
                <a:solidFill>
                  <a:srgbClr val="000000"/>
                </a:solidFill>
                <a:latin typeface="Times New Roman" pitchFamily="18" charset="0"/>
              </a:rPr>
              <a:t>plnění </a:t>
            </a:r>
            <a:r>
              <a:rPr lang="cs-CZ" altLang="cs-CZ" sz="4900" b="1" i="1" dirty="0">
                <a:solidFill>
                  <a:srgbClr val="000000"/>
                </a:solidFill>
                <a:latin typeface="Times New Roman" pitchFamily="18" charset="0"/>
              </a:rPr>
              <a:t>za újmu způsobenou provozem nezjištěného vozidla, kterou je povinna nahradit nezjištěná osoba; plnění za újmu na věci nebo ušlém zisku vzniklém v souvislosti se škodou na věci poskytne Kancelář pouze tehdy, pokud současně s touto škodou byla poškozenému způsobena i závažná újma na zdraví a pokud </a:t>
            </a:r>
            <a:r>
              <a:rPr lang="cs-CZ" altLang="cs-CZ" sz="4900" b="1" i="1" dirty="0" smtClean="0">
                <a:solidFill>
                  <a:srgbClr val="000000"/>
                </a:solidFill>
                <a:latin typeface="Times New Roman" pitchFamily="18" charset="0"/>
              </a:rPr>
              <a:t>věcná škoda, náklady na léčení zvířete  nebo škoda na </a:t>
            </a:r>
            <a:r>
              <a:rPr lang="cs-CZ" altLang="cs-CZ" sz="4900" b="1" i="1" dirty="0">
                <a:solidFill>
                  <a:srgbClr val="000000"/>
                </a:solidFill>
                <a:latin typeface="Times New Roman" pitchFamily="18" charset="0"/>
              </a:rPr>
              <a:t>ušlém zisku přesáhla 10 000 Kč,</a:t>
            </a:r>
          </a:p>
          <a:p>
            <a:pPr algn="just">
              <a:buFont typeface="Wingdings" panose="05000000000000000000" pitchFamily="2" charset="2"/>
              <a:buChar char="Ø"/>
            </a:pPr>
            <a:r>
              <a:rPr lang="cs-CZ" altLang="cs-CZ" sz="4900" b="1" i="1" dirty="0" smtClean="0">
                <a:solidFill>
                  <a:srgbClr val="000000"/>
                </a:solidFill>
                <a:latin typeface="Times New Roman" pitchFamily="18" charset="0"/>
              </a:rPr>
              <a:t>plnění </a:t>
            </a:r>
            <a:r>
              <a:rPr lang="cs-CZ" altLang="cs-CZ" sz="4900" b="1" i="1" dirty="0">
                <a:solidFill>
                  <a:srgbClr val="000000"/>
                </a:solidFill>
                <a:latin typeface="Times New Roman" pitchFamily="18" charset="0"/>
              </a:rPr>
              <a:t>za újmu způsobenou provozem vozidla, kterou je povinna nahradit osoba bez pojištění odpovědnosti, byl-li provoz tohoto vozidla podmíněn pojištěním odpovědnosti podle tohoto zákona,</a:t>
            </a:r>
          </a:p>
          <a:p>
            <a:pPr algn="just">
              <a:buFont typeface="Wingdings" panose="05000000000000000000" pitchFamily="2" charset="2"/>
              <a:buChar char="Ø"/>
            </a:pPr>
            <a:r>
              <a:rPr lang="cs-CZ" altLang="cs-CZ" sz="4900" b="1" i="1" dirty="0" smtClean="0">
                <a:solidFill>
                  <a:srgbClr val="000000"/>
                </a:solidFill>
                <a:latin typeface="Times New Roman" pitchFamily="18" charset="0"/>
              </a:rPr>
              <a:t>plnění </a:t>
            </a:r>
            <a:r>
              <a:rPr lang="cs-CZ" altLang="cs-CZ" sz="4900" b="1" i="1" dirty="0">
                <a:solidFill>
                  <a:srgbClr val="000000"/>
                </a:solidFill>
                <a:latin typeface="Times New Roman" pitchFamily="18" charset="0"/>
              </a:rPr>
              <a:t>za újmu způsobenou provozem tuzemského vozidla, kterou je povinna nahradit osoba, jejíž odpovědnost za tuto újmu je pojištěna u pojistitele, který z důvodu svého úpadku nemůže uhradit tuto újmu,</a:t>
            </a:r>
          </a:p>
          <a:p>
            <a:pPr algn="just">
              <a:buFont typeface="Wingdings" panose="05000000000000000000" pitchFamily="2" charset="2"/>
              <a:buChar char="Ø"/>
            </a:pPr>
            <a:r>
              <a:rPr lang="cs-CZ" altLang="cs-CZ" sz="4900" b="1" i="1" dirty="0" smtClean="0">
                <a:solidFill>
                  <a:srgbClr val="000000"/>
                </a:solidFill>
                <a:latin typeface="Times New Roman" pitchFamily="18" charset="0"/>
              </a:rPr>
              <a:t>plnění </a:t>
            </a:r>
            <a:r>
              <a:rPr lang="cs-CZ" altLang="cs-CZ" sz="4900" b="1" i="1" dirty="0">
                <a:solidFill>
                  <a:srgbClr val="000000"/>
                </a:solidFill>
                <a:latin typeface="Times New Roman" pitchFamily="18" charset="0"/>
              </a:rPr>
              <a:t>za újmu způsobenou provozem cizozemského vozidla, kterou je povinna nahradit osoba, jejíž odpovědnost za tuto újmu je pojištěna hraničním pojištěním,</a:t>
            </a:r>
          </a:p>
          <a:p>
            <a:pPr algn="just">
              <a:buFont typeface="Wingdings" panose="05000000000000000000" pitchFamily="2" charset="2"/>
              <a:buChar char="Ø"/>
            </a:pPr>
            <a:r>
              <a:rPr lang="cs-CZ" altLang="cs-CZ" sz="4900" b="1" i="1" dirty="0" smtClean="0">
                <a:solidFill>
                  <a:srgbClr val="000000"/>
                </a:solidFill>
                <a:latin typeface="Times New Roman" pitchFamily="18" charset="0"/>
              </a:rPr>
              <a:t>plnění </a:t>
            </a:r>
            <a:r>
              <a:rPr lang="cs-CZ" altLang="cs-CZ" sz="4900" b="1" i="1" dirty="0">
                <a:solidFill>
                  <a:srgbClr val="000000"/>
                </a:solidFill>
                <a:latin typeface="Times New Roman" pitchFamily="18" charset="0"/>
              </a:rPr>
              <a:t>za újmu způsobenou provozem cizozemského vozidla, jehož řidiči nevzniká při provozu tohoto vozidla na území České republiky povinnost uzavřít hraniční pojištění,</a:t>
            </a:r>
          </a:p>
          <a:p>
            <a:pPr algn="just">
              <a:buFont typeface="Wingdings" panose="05000000000000000000" pitchFamily="2" charset="2"/>
              <a:buChar char="Ø"/>
            </a:pPr>
            <a:r>
              <a:rPr lang="cs-CZ" altLang="cs-CZ" sz="4900" b="1" i="1" dirty="0" smtClean="0">
                <a:solidFill>
                  <a:srgbClr val="000000"/>
                </a:solidFill>
                <a:latin typeface="Times New Roman" pitchFamily="18" charset="0"/>
              </a:rPr>
              <a:t>náhradní plnění,</a:t>
            </a:r>
            <a:endParaRPr lang="cs-CZ" altLang="cs-CZ" sz="4900" b="1" i="1" dirty="0">
              <a:solidFill>
                <a:srgbClr val="000000"/>
              </a:solidFill>
              <a:latin typeface="Times New Roman" pitchFamily="18" charset="0"/>
            </a:endParaRPr>
          </a:p>
          <a:p>
            <a:pPr algn="just">
              <a:buFont typeface="Wingdings" panose="05000000000000000000" pitchFamily="2" charset="2"/>
              <a:buChar char="Ø"/>
            </a:pPr>
            <a:r>
              <a:rPr lang="cs-CZ" altLang="cs-CZ" sz="4900" b="1" i="1" dirty="0" smtClean="0">
                <a:solidFill>
                  <a:srgbClr val="000000"/>
                </a:solidFill>
                <a:latin typeface="Times New Roman" pitchFamily="18" charset="0"/>
              </a:rPr>
              <a:t>plnění </a:t>
            </a:r>
            <a:r>
              <a:rPr lang="cs-CZ" altLang="cs-CZ" sz="4900" b="1" i="1" dirty="0">
                <a:solidFill>
                  <a:srgbClr val="000000"/>
                </a:solidFill>
                <a:latin typeface="Times New Roman" pitchFamily="18" charset="0"/>
              </a:rPr>
              <a:t>za újmu způsobenou provozem vozidla, které bylo odesláno z </a:t>
            </a:r>
            <a:r>
              <a:rPr lang="cs-CZ" altLang="cs-CZ" sz="4900" b="1" i="1" dirty="0" smtClean="0">
                <a:solidFill>
                  <a:srgbClr val="000000"/>
                </a:solidFill>
                <a:latin typeface="Times New Roman" pitchFamily="18" charset="0"/>
              </a:rPr>
              <a:t>jiného členského </a:t>
            </a:r>
            <a:r>
              <a:rPr lang="cs-CZ" altLang="cs-CZ" sz="4900" b="1" i="1" dirty="0">
                <a:solidFill>
                  <a:srgbClr val="000000"/>
                </a:solidFill>
                <a:latin typeface="Times New Roman" pitchFamily="18" charset="0"/>
              </a:rPr>
              <a:t>státu do České republiky jako státu cílového </a:t>
            </a:r>
            <a:r>
              <a:rPr lang="cs-CZ" altLang="cs-CZ" sz="4900" b="1" i="1" dirty="0" smtClean="0">
                <a:solidFill>
                  <a:srgbClr val="000000"/>
                </a:solidFill>
                <a:latin typeface="Times New Roman" pitchFamily="18" charset="0"/>
              </a:rPr>
              <a:t>určení;</a:t>
            </a:r>
          </a:p>
          <a:p>
            <a:pPr marL="192088" indent="-192088" algn="just" eaLnBrk="1" hangingPunct="1"/>
            <a:r>
              <a:rPr lang="cs-CZ" altLang="cs-CZ" sz="4900" b="1" dirty="0" smtClean="0">
                <a:solidFill>
                  <a:srgbClr val="000000"/>
                </a:solidFill>
                <a:latin typeface="Times New Roman" pitchFamily="18" charset="0"/>
                <a:cs typeface="Times New Roman" pitchFamily="18" charset="0"/>
              </a:rPr>
              <a:t> § 24a</a:t>
            </a:r>
            <a:r>
              <a:rPr lang="cs-CZ" altLang="cs-CZ" sz="4900" b="1" dirty="0" smtClean="0">
                <a:solidFill>
                  <a:srgbClr val="000000"/>
                </a:solidFill>
                <a:latin typeface="Times New Roman" pitchFamily="18" charset="0"/>
              </a:rPr>
              <a:t> a 24b - </a:t>
            </a:r>
            <a:r>
              <a:rPr lang="cs-CZ" altLang="cs-CZ" sz="4900" b="1" dirty="0" smtClean="0">
                <a:solidFill>
                  <a:srgbClr val="000000"/>
                </a:solidFill>
                <a:latin typeface="Times New Roman" pitchFamily="18" charset="0"/>
                <a:cs typeface="Times New Roman" pitchFamily="18" charset="0"/>
              </a:rPr>
              <a:t> Náhradní pln</a:t>
            </a:r>
            <a:r>
              <a:rPr lang="cs-CZ" altLang="cs-CZ" sz="4900" b="1" dirty="0" smtClean="0">
                <a:solidFill>
                  <a:srgbClr val="000000"/>
                </a:solidFill>
                <a:latin typeface="Times New Roman" pitchFamily="18" charset="0"/>
              </a:rPr>
              <a:t>ě</a:t>
            </a:r>
            <a:r>
              <a:rPr lang="cs-CZ" altLang="cs-CZ" sz="4900" b="1" dirty="0" smtClean="0">
                <a:solidFill>
                  <a:srgbClr val="000000"/>
                </a:solidFill>
                <a:latin typeface="Times New Roman" pitchFamily="18" charset="0"/>
                <a:cs typeface="Times New Roman" pitchFamily="18" charset="0"/>
              </a:rPr>
              <a:t>ní z garan</a:t>
            </a:r>
            <a:r>
              <a:rPr lang="cs-CZ" altLang="cs-CZ" sz="4900" b="1" dirty="0" smtClean="0">
                <a:solidFill>
                  <a:srgbClr val="000000"/>
                </a:solidFill>
                <a:latin typeface="Times New Roman" pitchFamily="18" charset="0"/>
              </a:rPr>
              <a:t>č</a:t>
            </a:r>
            <a:r>
              <a:rPr lang="cs-CZ" altLang="cs-CZ" sz="4900" b="1" dirty="0" smtClean="0">
                <a:solidFill>
                  <a:srgbClr val="000000"/>
                </a:solidFill>
                <a:latin typeface="Times New Roman" pitchFamily="18" charset="0"/>
                <a:cs typeface="Times New Roman" pitchFamily="18" charset="0"/>
              </a:rPr>
              <a:t>ního fondu</a:t>
            </a:r>
            <a:r>
              <a:rPr lang="cs-CZ" altLang="cs-CZ" sz="4900" b="1" dirty="0" smtClean="0">
                <a:solidFill>
                  <a:srgbClr val="000000"/>
                </a:solidFill>
                <a:latin typeface="Times New Roman" pitchFamily="18" charset="0"/>
              </a:rPr>
              <a:t>;</a:t>
            </a:r>
          </a:p>
          <a:p>
            <a:pPr marL="192088" indent="-192088" algn="just" eaLnBrk="1" hangingPunct="1"/>
            <a:r>
              <a:rPr lang="cs-CZ" altLang="cs-CZ" sz="4900" b="1" dirty="0" smtClean="0">
                <a:solidFill>
                  <a:srgbClr val="000000"/>
                </a:solidFill>
                <a:latin typeface="Times New Roman" pitchFamily="18" charset="0"/>
                <a:cs typeface="Times New Roman" pitchFamily="18" charset="0"/>
              </a:rPr>
              <a:t> § 24c </a:t>
            </a:r>
            <a:r>
              <a:rPr lang="cs-CZ" altLang="cs-CZ" sz="4900" b="1" dirty="0" smtClean="0">
                <a:solidFill>
                  <a:srgbClr val="000000"/>
                </a:solidFill>
                <a:latin typeface="Times New Roman" pitchFamily="18" charset="0"/>
              </a:rPr>
              <a:t> - zrušen</a:t>
            </a:r>
          </a:p>
          <a:p>
            <a:pPr marL="192088" indent="-192088" algn="just" eaLnBrk="1" hangingPunct="1"/>
            <a:endParaRPr lang="cs-CZ" altLang="cs-CZ" sz="4900" dirty="0" smtClean="0">
              <a:solidFill>
                <a:srgbClr val="000000"/>
              </a:solidFill>
              <a:latin typeface="Arial" charset="0"/>
              <a:cs typeface="Times New Roman" pitchFamily="18" charset="0"/>
            </a:endParaRPr>
          </a:p>
          <a:p>
            <a:pPr marL="192088" indent="-192088" algn="just" eaLnBrk="1" hangingPunct="1">
              <a:buFont typeface="Wingdings" pitchFamily="2" charset="2"/>
              <a:buNone/>
            </a:pPr>
            <a:r>
              <a:rPr lang="cs-CZ" altLang="cs-CZ" sz="4900" dirty="0" smtClean="0">
                <a:solidFill>
                  <a:srgbClr val="000000"/>
                </a:solidFill>
                <a:latin typeface="Arial Unicode MS" pitchFamily="34" charset="-128"/>
                <a:ea typeface="Arial Unicode MS" pitchFamily="34" charset="-128"/>
                <a:cs typeface="Arial Unicode MS" pitchFamily="34" charset="-128"/>
              </a:rPr>
              <a:t> </a:t>
            </a:r>
          </a:p>
          <a:p>
            <a:pPr marL="192088" indent="-192088" eaLnBrk="1" hangingPunct="1">
              <a:buFont typeface="Wingdings" pitchFamily="2" charset="2"/>
              <a:buNone/>
            </a:pPr>
            <a:endParaRPr lang="cs-CZ" altLang="cs-CZ" sz="4900" dirty="0" smtClean="0"/>
          </a:p>
        </p:txBody>
      </p:sp>
    </p:spTree>
    <p:extLst>
      <p:ext uri="{BB962C8B-B14F-4D97-AF65-F5344CB8AC3E}">
        <p14:creationId xmlns:p14="http://schemas.microsoft.com/office/powerpoint/2010/main" val="111994307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solidFill>
            <a:srgbClr val="FFFF00"/>
          </a:solidFill>
        </p:spPr>
        <p:txBody>
          <a:bodyPr>
            <a:normAutofit/>
          </a:bodyPr>
          <a:lstStyle/>
          <a:p>
            <a:pPr eaLnBrk="1" hangingPunct="1">
              <a:defRPr/>
            </a:pPr>
            <a:r>
              <a:rPr lang="cs-CZ" sz="4800" dirty="0" smtClean="0">
                <a:cs typeface="Times New Roman" pitchFamily="18" charset="0"/>
              </a:rPr>
              <a:t>Dohled a společná ustanovení</a:t>
            </a:r>
            <a:endParaRPr lang="cs-CZ" sz="4800" dirty="0" smtClean="0"/>
          </a:p>
        </p:txBody>
      </p:sp>
      <p:sp>
        <p:nvSpPr>
          <p:cNvPr id="130051" name="Rectangle 3"/>
          <p:cNvSpPr>
            <a:spLocks noGrp="1" noChangeArrowheads="1"/>
          </p:cNvSpPr>
          <p:nvPr>
            <p:ph type="body" idx="1"/>
          </p:nvPr>
        </p:nvSpPr>
        <p:spPr/>
        <p:txBody>
          <a:bodyPr>
            <a:normAutofit/>
          </a:bodyPr>
          <a:lstStyle/>
          <a:p>
            <a:pPr marL="192088" indent="-192088" algn="just"/>
            <a:r>
              <a:rPr lang="cs-CZ" altLang="cs-CZ" dirty="0" smtClean="0">
                <a:latin typeface="Times New Roman" pitchFamily="18" charset="0"/>
                <a:cs typeface="Times New Roman" pitchFamily="18" charset="0"/>
              </a:rPr>
              <a:t> </a:t>
            </a:r>
            <a:r>
              <a:rPr lang="cs-CZ" altLang="cs-CZ" b="1" dirty="0">
                <a:solidFill>
                  <a:srgbClr val="000000"/>
                </a:solidFill>
                <a:latin typeface="Times New Roman" pitchFamily="18" charset="0"/>
                <a:cs typeface="Times New Roman" pitchFamily="18" charset="0"/>
              </a:rPr>
              <a:t> § 25</a:t>
            </a:r>
            <a:r>
              <a:rPr lang="cs-CZ" altLang="cs-CZ" b="1" dirty="0">
                <a:solidFill>
                  <a:srgbClr val="000000"/>
                </a:solidFill>
                <a:latin typeface="Times New Roman" pitchFamily="18" charset="0"/>
              </a:rPr>
              <a:t> - </a:t>
            </a:r>
            <a:r>
              <a:rPr lang="cs-CZ" altLang="cs-CZ" b="1" dirty="0">
                <a:solidFill>
                  <a:srgbClr val="000000"/>
                </a:solidFill>
                <a:latin typeface="Times New Roman" pitchFamily="18" charset="0"/>
                <a:cs typeface="Times New Roman" pitchFamily="18" charset="0"/>
              </a:rPr>
              <a:t>Výkon dohledu nad </a:t>
            </a:r>
            <a:r>
              <a:rPr lang="cs-CZ" altLang="cs-CZ" b="1" dirty="0">
                <a:solidFill>
                  <a:srgbClr val="000000"/>
                </a:solidFill>
                <a:latin typeface="Times New Roman" pitchFamily="18" charset="0"/>
              </a:rPr>
              <a:t>č</a:t>
            </a:r>
            <a:r>
              <a:rPr lang="cs-CZ" altLang="cs-CZ" b="1" dirty="0">
                <a:solidFill>
                  <a:srgbClr val="000000"/>
                </a:solidFill>
                <a:latin typeface="Times New Roman" pitchFamily="18" charset="0"/>
                <a:cs typeface="Times New Roman" pitchFamily="18" charset="0"/>
              </a:rPr>
              <a:t>inností Kancelá</a:t>
            </a:r>
            <a:r>
              <a:rPr lang="cs-CZ" altLang="cs-CZ" b="1" dirty="0">
                <a:solidFill>
                  <a:srgbClr val="000000"/>
                </a:solidFill>
                <a:latin typeface="Times New Roman" pitchFamily="18" charset="0"/>
              </a:rPr>
              <a:t>ř</a:t>
            </a:r>
            <a:r>
              <a:rPr lang="cs-CZ" altLang="cs-CZ" b="1" dirty="0">
                <a:solidFill>
                  <a:srgbClr val="000000"/>
                </a:solidFill>
                <a:latin typeface="Times New Roman" pitchFamily="18" charset="0"/>
                <a:cs typeface="Times New Roman" pitchFamily="18" charset="0"/>
              </a:rPr>
              <a:t>e</a:t>
            </a:r>
            <a:r>
              <a:rPr lang="cs-CZ" altLang="cs-CZ" b="1" dirty="0">
                <a:solidFill>
                  <a:srgbClr val="000000"/>
                </a:solidFill>
                <a:latin typeface="Times New Roman" pitchFamily="18" charset="0"/>
              </a:rPr>
              <a:t>.</a:t>
            </a:r>
            <a:r>
              <a:rPr lang="cs-CZ" altLang="cs-CZ" b="1" dirty="0">
                <a:solidFill>
                  <a:srgbClr val="000000"/>
                </a:solidFill>
                <a:latin typeface="Arial" charset="0"/>
              </a:rPr>
              <a:t> </a:t>
            </a:r>
          </a:p>
          <a:p>
            <a:pPr marL="192088" indent="-192088" algn="just" eaLnBrk="1" hangingPunct="1"/>
            <a:r>
              <a:rPr lang="cs-CZ" altLang="cs-CZ" b="1" dirty="0" smtClean="0">
                <a:latin typeface="Times New Roman" pitchFamily="18" charset="0"/>
                <a:cs typeface="Times New Roman" pitchFamily="18" charset="0"/>
              </a:rPr>
              <a:t>§ 26</a:t>
            </a: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 Spole</a:t>
            </a:r>
            <a:r>
              <a:rPr lang="cs-CZ" altLang="cs-CZ" b="1" dirty="0" smtClean="0">
                <a:latin typeface="Times New Roman" pitchFamily="18" charset="0"/>
              </a:rPr>
              <a:t>č</a:t>
            </a:r>
            <a:r>
              <a:rPr lang="cs-CZ" altLang="cs-CZ" b="1" dirty="0" smtClean="0">
                <a:latin typeface="Times New Roman" pitchFamily="18" charset="0"/>
                <a:cs typeface="Times New Roman" pitchFamily="18" charset="0"/>
              </a:rPr>
              <a:t>ná ustanovení</a:t>
            </a:r>
            <a:r>
              <a:rPr lang="cs-CZ" altLang="cs-CZ" b="1" dirty="0" smtClean="0">
                <a:latin typeface="Times New Roman" pitchFamily="18" charset="0"/>
              </a:rPr>
              <a:t>;</a:t>
            </a:r>
          </a:p>
          <a:p>
            <a:pPr marL="192088" indent="-192088" algn="just" eaLnBrk="1" hangingPunct="1"/>
            <a:r>
              <a:rPr lang="cs-CZ" altLang="cs-CZ" b="1" dirty="0" smtClean="0">
                <a:latin typeface="Times New Roman" pitchFamily="18" charset="0"/>
                <a:cs typeface="Times New Roman" pitchFamily="18" charset="0"/>
              </a:rPr>
              <a:t> § 26</a:t>
            </a:r>
            <a:r>
              <a:rPr lang="cs-CZ" altLang="cs-CZ" b="1" dirty="0" smtClean="0">
                <a:latin typeface="Times New Roman" pitchFamily="18" charset="0"/>
              </a:rPr>
              <a:t>a</a:t>
            </a:r>
            <a:r>
              <a:rPr lang="cs-CZ" altLang="cs-CZ" b="1" dirty="0" smtClean="0">
                <a:latin typeface="Times New Roman" pitchFamily="18" charset="0"/>
                <a:cs typeface="Times New Roman" pitchFamily="18" charset="0"/>
              </a:rPr>
              <a:t> </a:t>
            </a:r>
            <a:r>
              <a:rPr lang="cs-CZ" altLang="cs-CZ" b="1" dirty="0" smtClean="0">
                <a:latin typeface="Times New Roman" pitchFamily="18" charset="0"/>
              </a:rPr>
              <a:t>– Přenesená působnost;</a:t>
            </a:r>
          </a:p>
          <a:p>
            <a:pPr marL="192088" indent="-192088" algn="just" eaLnBrk="1" hangingPunct="1"/>
            <a:endParaRPr lang="cs-CZ" altLang="cs-CZ" dirty="0" smtClean="0">
              <a:latin typeface="Arial" charset="0"/>
              <a:cs typeface="Times New Roman" pitchFamily="18" charset="0"/>
            </a:endParaRPr>
          </a:p>
          <a:p>
            <a:pPr marL="192088" indent="-192088" algn="just" eaLnBrk="1" hangingPunct="1"/>
            <a:endParaRPr lang="cs-CZ" altLang="cs-CZ" dirty="0" smtClean="0">
              <a:latin typeface="Arial" charset="0"/>
            </a:endParaRPr>
          </a:p>
        </p:txBody>
      </p:sp>
    </p:spTree>
    <p:extLst>
      <p:ext uri="{BB962C8B-B14F-4D97-AF65-F5344CB8AC3E}">
        <p14:creationId xmlns:p14="http://schemas.microsoft.com/office/powerpoint/2010/main" val="484118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539750" y="765175"/>
            <a:ext cx="8229600" cy="1036638"/>
          </a:xfrm>
        </p:spPr>
        <p:txBody>
          <a:bodyPr/>
          <a:lstStyle/>
          <a:p>
            <a:pPr eaLnBrk="1" hangingPunct="1">
              <a:defRPr/>
            </a:pPr>
            <a:r>
              <a:rPr lang="cs-CZ" dirty="0" smtClean="0">
                <a:latin typeface="Arial" pitchFamily="34" charset="0"/>
                <a:cs typeface="Times New Roman" pitchFamily="18" charset="0"/>
              </a:rPr>
              <a:t>OBECNÁ USTANOVENÍ</a:t>
            </a:r>
          </a:p>
        </p:txBody>
      </p:sp>
      <p:sp>
        <p:nvSpPr>
          <p:cNvPr id="343043" name="Rectangle 3"/>
          <p:cNvSpPr>
            <a:spLocks noGrp="1" noChangeArrowheads="1"/>
          </p:cNvSpPr>
          <p:nvPr>
            <p:ph type="body" idx="1"/>
          </p:nvPr>
        </p:nvSpPr>
        <p:spPr>
          <a:xfrm>
            <a:off x="533400" y="1557338"/>
            <a:ext cx="8458200" cy="4938712"/>
          </a:xfrm>
          <a:blipFill>
            <a:blip r:embed="rId2"/>
            <a:tile tx="0" ty="0" sx="100000" sy="100000" flip="none" algn="tl"/>
          </a:blipFill>
        </p:spPr>
        <p:txBody>
          <a:bodyPr>
            <a:normAutofit fontScale="77500" lnSpcReduction="20000"/>
          </a:bodyPr>
          <a:lstStyle/>
          <a:p>
            <a:pPr marL="0" indent="0" algn="just" eaLnBrk="1" hangingPunct="1">
              <a:defRPr/>
            </a:pPr>
            <a:r>
              <a:rPr lang="cs-CZ" b="1" dirty="0" smtClean="0">
                <a:latin typeface="Times New Roman" pitchFamily="18" charset="0"/>
                <a:cs typeface="Times New Roman" pitchFamily="18" charset="0"/>
              </a:rPr>
              <a:t> </a:t>
            </a:r>
            <a:r>
              <a:rPr lang="cs-CZ" b="1" i="1" dirty="0" smtClean="0">
                <a:latin typeface="Times New Roman" pitchFamily="18" charset="0"/>
                <a:cs typeface="Times New Roman" pitchFamily="18" charset="0"/>
              </a:rPr>
              <a:t> </a:t>
            </a:r>
            <a:r>
              <a:rPr lang="cs-CZ" b="1" dirty="0" smtClean="0">
                <a:latin typeface="Times New Roman" pitchFamily="18" charset="0"/>
                <a:cs typeface="Times New Roman" pitchFamily="18" charset="0"/>
              </a:rPr>
              <a:t>následky porušení povinností;</a:t>
            </a:r>
          </a:p>
          <a:p>
            <a:pPr marL="0" indent="0" algn="just" eaLnBrk="1" hangingPunct="1">
              <a:defRPr/>
            </a:pPr>
            <a:r>
              <a:rPr lang="cs-CZ" b="1" dirty="0" smtClean="0">
                <a:latin typeface="Times New Roman" pitchFamily="18" charset="0"/>
                <a:cs typeface="Times New Roman" pitchFamily="18" charset="0"/>
              </a:rPr>
              <a:t>  přerušení pojištění;</a:t>
            </a:r>
          </a:p>
          <a:p>
            <a:pPr marL="0" indent="0" algn="just" eaLnBrk="1" hangingPunct="1">
              <a:defRPr/>
            </a:pPr>
            <a:r>
              <a:rPr lang="cs-CZ" b="1" dirty="0" smtClean="0">
                <a:latin typeface="Times New Roman" pitchFamily="18" charset="0"/>
                <a:cs typeface="Times New Roman" pitchFamily="18" charset="0"/>
              </a:rPr>
              <a:t> zánik pojištění</a:t>
            </a:r>
          </a:p>
          <a:p>
            <a:pPr eaLnBrk="1" hangingPunct="1">
              <a:lnSpc>
                <a:spcPct val="90000"/>
              </a:lnSpc>
              <a:buFont typeface="Wingdings" pitchFamily="2" charset="2"/>
              <a:buChar char="ü"/>
              <a:defRPr/>
            </a:pPr>
            <a:r>
              <a:rPr lang="cs-CZ" b="1" dirty="0" smtClean="0">
                <a:latin typeface="Times New Roman" pitchFamily="18" charset="0"/>
                <a:cs typeface="Times New Roman" pitchFamily="18" charset="0"/>
              </a:rPr>
              <a:t>uplynutím pojistné doby</a:t>
            </a:r>
            <a:r>
              <a:rPr lang="cs-CZ" b="1" dirty="0" smtClean="0">
                <a:latin typeface="Times New Roman" pitchFamily="18" charset="0"/>
              </a:rPr>
              <a:t>, automatické prodlužování;</a:t>
            </a:r>
          </a:p>
          <a:p>
            <a:pPr algn="just" eaLnBrk="1" hangingPunct="1">
              <a:lnSpc>
                <a:spcPct val="90000"/>
              </a:lnSpc>
              <a:buFont typeface="Wingdings" pitchFamily="2" charset="2"/>
              <a:buChar char="ü"/>
              <a:defRPr/>
            </a:pPr>
            <a:r>
              <a:rPr lang="cs-CZ" b="1" dirty="0" smtClean="0">
                <a:latin typeface="Times New Roman" pitchFamily="18" charset="0"/>
              </a:rPr>
              <a:t>n</a:t>
            </a:r>
            <a:r>
              <a:rPr lang="cs-CZ" b="1" dirty="0" smtClean="0">
                <a:latin typeface="Times New Roman" pitchFamily="18" charset="0"/>
                <a:cs typeface="Times New Roman" pitchFamily="18" charset="0"/>
              </a:rPr>
              <a:t>ezaplacení</a:t>
            </a:r>
            <a:r>
              <a:rPr lang="cs-CZ" b="1" dirty="0" smtClean="0">
                <a:latin typeface="Times New Roman" pitchFamily="18" charset="0"/>
              </a:rPr>
              <a:t>m</a:t>
            </a:r>
            <a:r>
              <a:rPr lang="cs-CZ" b="1" dirty="0" smtClean="0">
                <a:latin typeface="Times New Roman" pitchFamily="18" charset="0"/>
                <a:cs typeface="Times New Roman" pitchFamily="18" charset="0"/>
              </a:rPr>
              <a:t> pojistného</a:t>
            </a:r>
            <a:r>
              <a:rPr lang="cs-CZ" b="1" dirty="0" smtClean="0">
                <a:latin typeface="Times New Roman" pitchFamily="18" charset="0"/>
              </a:rPr>
              <a:t>;</a:t>
            </a:r>
          </a:p>
          <a:p>
            <a:pPr algn="just" eaLnBrk="1" hangingPunct="1">
              <a:lnSpc>
                <a:spcPct val="90000"/>
              </a:lnSpc>
              <a:buFont typeface="Wingdings" pitchFamily="2" charset="2"/>
              <a:buChar char="ü"/>
              <a:defRPr/>
            </a:pPr>
            <a:r>
              <a:rPr lang="cs-CZ" b="1" dirty="0" smtClean="0">
                <a:latin typeface="Times New Roman" pitchFamily="18" charset="0"/>
              </a:rPr>
              <a:t>d</a:t>
            </a:r>
            <a:r>
              <a:rPr lang="cs-CZ" b="1" dirty="0" smtClean="0">
                <a:latin typeface="Times New Roman" pitchFamily="18" charset="0"/>
                <a:cs typeface="Times New Roman" pitchFamily="18" charset="0"/>
              </a:rPr>
              <a:t>ohod</a:t>
            </a:r>
            <a:r>
              <a:rPr lang="cs-CZ" b="1" dirty="0" smtClean="0">
                <a:latin typeface="Times New Roman" pitchFamily="18" charset="0"/>
              </a:rPr>
              <a:t>ou;</a:t>
            </a:r>
          </a:p>
          <a:p>
            <a:pPr algn="just" eaLnBrk="1" hangingPunct="1">
              <a:lnSpc>
                <a:spcPct val="90000"/>
              </a:lnSpc>
              <a:buFont typeface="Wingdings" pitchFamily="2" charset="2"/>
              <a:buChar char="ü"/>
              <a:defRPr/>
            </a:pPr>
            <a:r>
              <a:rPr lang="cs-CZ" b="1" dirty="0" smtClean="0">
                <a:latin typeface="Times New Roman" pitchFamily="18" charset="0"/>
              </a:rPr>
              <a:t>v</a:t>
            </a:r>
            <a:r>
              <a:rPr lang="cs-CZ" b="1" dirty="0" smtClean="0">
                <a:latin typeface="Times New Roman" pitchFamily="18" charset="0"/>
                <a:cs typeface="Times New Roman" pitchFamily="18" charset="0"/>
              </a:rPr>
              <a:t>ýpově</a:t>
            </a:r>
            <a:r>
              <a:rPr lang="cs-CZ" b="1" dirty="0" smtClean="0">
                <a:latin typeface="Times New Roman" pitchFamily="18" charset="0"/>
              </a:rPr>
              <a:t>dí;</a:t>
            </a:r>
          </a:p>
          <a:p>
            <a:pPr algn="just" eaLnBrk="1" hangingPunct="1">
              <a:lnSpc>
                <a:spcPct val="90000"/>
              </a:lnSpc>
              <a:buFont typeface="Wingdings" pitchFamily="2" charset="2"/>
              <a:buChar char="ü"/>
              <a:defRPr/>
            </a:pPr>
            <a:r>
              <a:rPr lang="cs-CZ" b="1" dirty="0" smtClean="0">
                <a:latin typeface="Times New Roman" pitchFamily="18" charset="0"/>
              </a:rPr>
              <a:t>o</a:t>
            </a:r>
            <a:r>
              <a:rPr lang="cs-CZ" b="1" dirty="0" smtClean="0">
                <a:latin typeface="Times New Roman" pitchFamily="18" charset="0"/>
                <a:cs typeface="Times New Roman" pitchFamily="18" charset="0"/>
              </a:rPr>
              <a:t>dstoupení</a:t>
            </a:r>
            <a:r>
              <a:rPr lang="cs-CZ" b="1" dirty="0" smtClean="0">
                <a:latin typeface="Times New Roman" pitchFamily="18" charset="0"/>
              </a:rPr>
              <a:t>m;</a:t>
            </a:r>
          </a:p>
          <a:p>
            <a:pPr algn="just" eaLnBrk="1" hangingPunct="1">
              <a:lnSpc>
                <a:spcPct val="90000"/>
              </a:lnSpc>
              <a:buFont typeface="Wingdings" pitchFamily="2" charset="2"/>
              <a:buChar char="ü"/>
              <a:defRPr/>
            </a:pPr>
            <a:r>
              <a:rPr lang="cs-CZ" b="1" dirty="0" smtClean="0">
                <a:latin typeface="Times New Roman" pitchFamily="18" charset="0"/>
              </a:rPr>
              <a:t> </a:t>
            </a:r>
            <a:r>
              <a:rPr lang="cs-CZ" b="1" dirty="0" smtClean="0">
                <a:latin typeface="Times New Roman" pitchFamily="18" charset="0"/>
                <a:cs typeface="Times New Roman" pitchFamily="18" charset="0"/>
              </a:rPr>
              <a:t>odmítnut</a:t>
            </a:r>
            <a:r>
              <a:rPr lang="cs-CZ" b="1" dirty="0" smtClean="0">
                <a:latin typeface="Times New Roman" pitchFamily="18" charset="0"/>
              </a:rPr>
              <a:t>ím </a:t>
            </a:r>
            <a:r>
              <a:rPr lang="cs-CZ" b="1" dirty="0" smtClean="0">
                <a:latin typeface="Times New Roman" pitchFamily="18" charset="0"/>
                <a:cs typeface="Times New Roman" pitchFamily="18" charset="0"/>
              </a:rPr>
              <a:t>plnění z pojistné smlouvy</a:t>
            </a:r>
            <a:r>
              <a:rPr lang="cs-CZ" b="1" dirty="0" smtClean="0">
                <a:latin typeface="Times New Roman" pitchFamily="18" charset="0"/>
              </a:rPr>
              <a:t>;</a:t>
            </a:r>
          </a:p>
          <a:p>
            <a:pPr algn="just" eaLnBrk="1" hangingPunct="1">
              <a:lnSpc>
                <a:spcPct val="90000"/>
              </a:lnSpc>
              <a:buFont typeface="Wingdings" pitchFamily="2" charset="2"/>
              <a:buChar char="ü"/>
              <a:defRPr/>
            </a:pPr>
            <a:r>
              <a:rPr lang="cs-CZ" b="1" dirty="0" smtClean="0">
                <a:latin typeface="Times New Roman" pitchFamily="18" charset="0"/>
                <a:cs typeface="Times New Roman" pitchFamily="18" charset="0"/>
              </a:rPr>
              <a:t>z</a:t>
            </a:r>
            <a:r>
              <a:rPr lang="cs-CZ" b="1" dirty="0" smtClean="0">
                <a:latin typeface="Times New Roman" pitchFamily="18" charset="0"/>
              </a:rPr>
              <a:t>á</a:t>
            </a:r>
            <a:r>
              <a:rPr lang="cs-CZ" b="1" dirty="0" smtClean="0">
                <a:latin typeface="Times New Roman" pitchFamily="18" charset="0"/>
                <a:cs typeface="Times New Roman" pitchFamily="18" charset="0"/>
              </a:rPr>
              <a:t>nik</a:t>
            </a:r>
            <a:r>
              <a:rPr lang="cs-CZ" b="1" dirty="0" smtClean="0">
                <a:latin typeface="Times New Roman" pitchFamily="18" charset="0"/>
              </a:rPr>
              <a:t>em</a:t>
            </a:r>
            <a:r>
              <a:rPr lang="cs-CZ" b="1" dirty="0" smtClean="0">
                <a:latin typeface="Times New Roman" pitchFamily="18" charset="0"/>
                <a:cs typeface="Times New Roman" pitchFamily="18" charset="0"/>
              </a:rPr>
              <a:t> pojistné</a:t>
            </a:r>
            <a:r>
              <a:rPr lang="cs-CZ" b="1" dirty="0" smtClean="0">
                <a:latin typeface="Times New Roman" pitchFamily="18" charset="0"/>
              </a:rPr>
              <a:t>ho</a:t>
            </a:r>
            <a:r>
              <a:rPr lang="cs-CZ" b="1" dirty="0" smtClean="0">
                <a:latin typeface="Times New Roman" pitchFamily="18" charset="0"/>
                <a:cs typeface="Times New Roman" pitchFamily="18" charset="0"/>
              </a:rPr>
              <a:t> zájmu</a:t>
            </a:r>
            <a:r>
              <a:rPr lang="cs-CZ" b="1" dirty="0" smtClean="0">
                <a:latin typeface="Times New Roman" pitchFamily="18" charset="0"/>
              </a:rPr>
              <a:t>,</a:t>
            </a:r>
            <a:r>
              <a:rPr lang="cs-CZ" b="1" dirty="0" smtClean="0">
                <a:latin typeface="Times New Roman" pitchFamily="18" charset="0"/>
                <a:cs typeface="Times New Roman" pitchFamily="18" charset="0"/>
              </a:rPr>
              <a:t> pojištěn</a:t>
            </a:r>
            <a:r>
              <a:rPr lang="cs-CZ" b="1" dirty="0" smtClean="0">
                <a:latin typeface="Times New Roman" pitchFamily="18" charset="0"/>
              </a:rPr>
              <a:t>é</a:t>
            </a:r>
            <a:r>
              <a:rPr lang="cs-CZ" b="1" dirty="0" smtClean="0">
                <a:latin typeface="Times New Roman" pitchFamily="18" charset="0"/>
                <a:cs typeface="Times New Roman" pitchFamily="18" charset="0"/>
              </a:rPr>
              <a:t> věc</a:t>
            </a:r>
            <a:r>
              <a:rPr lang="cs-CZ" b="1" dirty="0" smtClean="0">
                <a:latin typeface="Times New Roman" pitchFamily="18" charset="0"/>
              </a:rPr>
              <a:t>i</a:t>
            </a:r>
            <a:r>
              <a:rPr lang="cs-CZ" b="1" dirty="0" smtClean="0">
                <a:latin typeface="Times New Roman" pitchFamily="18" charset="0"/>
                <a:cs typeface="Times New Roman" pitchFamily="18" charset="0"/>
              </a:rPr>
              <a:t> nebo jin</a:t>
            </a:r>
            <a:r>
              <a:rPr lang="cs-CZ" b="1" dirty="0" smtClean="0">
                <a:latin typeface="Times New Roman" pitchFamily="18" charset="0"/>
              </a:rPr>
              <a:t>é</a:t>
            </a:r>
            <a:r>
              <a:rPr lang="cs-CZ" b="1" dirty="0" smtClean="0">
                <a:latin typeface="Times New Roman" pitchFamily="18" charset="0"/>
                <a:cs typeface="Times New Roman" pitchFamily="18" charset="0"/>
              </a:rPr>
              <a:t> majetkov</a:t>
            </a:r>
            <a:r>
              <a:rPr lang="cs-CZ" b="1" dirty="0" smtClean="0">
                <a:latin typeface="Times New Roman" pitchFamily="18" charset="0"/>
              </a:rPr>
              <a:t>é</a:t>
            </a:r>
            <a:r>
              <a:rPr lang="cs-CZ" b="1" dirty="0" smtClean="0">
                <a:latin typeface="Times New Roman" pitchFamily="18" charset="0"/>
                <a:cs typeface="Times New Roman" pitchFamily="18" charset="0"/>
              </a:rPr>
              <a:t> hodnot</a:t>
            </a:r>
            <a:r>
              <a:rPr lang="cs-CZ" b="1" dirty="0" smtClean="0">
                <a:latin typeface="Times New Roman" pitchFamily="18" charset="0"/>
              </a:rPr>
              <a:t>y</a:t>
            </a:r>
            <a:r>
              <a:rPr lang="cs-CZ" b="1" dirty="0" smtClean="0">
                <a:latin typeface="Times New Roman" pitchFamily="18" charset="0"/>
                <a:cs typeface="Times New Roman" pitchFamily="18" charset="0"/>
              </a:rPr>
              <a:t>, smrt</a:t>
            </a:r>
            <a:r>
              <a:rPr lang="cs-CZ" b="1" dirty="0" smtClean="0">
                <a:latin typeface="Times New Roman" pitchFamily="18" charset="0"/>
              </a:rPr>
              <a:t>í</a:t>
            </a:r>
            <a:r>
              <a:rPr lang="cs-CZ" b="1" dirty="0" smtClean="0">
                <a:latin typeface="Times New Roman" pitchFamily="18" charset="0"/>
                <a:cs typeface="Times New Roman" pitchFamily="18" charset="0"/>
              </a:rPr>
              <a:t> pojištěné fyzické osoby</a:t>
            </a:r>
            <a:r>
              <a:rPr lang="cs-CZ" b="1" dirty="0" smtClean="0">
                <a:latin typeface="Times New Roman" pitchFamily="18" charset="0"/>
              </a:rPr>
              <a:t>, </a:t>
            </a:r>
            <a:r>
              <a:rPr lang="cs-CZ" b="1" dirty="0" smtClean="0">
                <a:latin typeface="Times New Roman" pitchFamily="18" charset="0"/>
                <a:cs typeface="Times New Roman" pitchFamily="18" charset="0"/>
              </a:rPr>
              <a:t>zánik</a:t>
            </a:r>
            <a:r>
              <a:rPr lang="cs-CZ" b="1" dirty="0" smtClean="0">
                <a:latin typeface="Times New Roman" pitchFamily="18" charset="0"/>
              </a:rPr>
              <a:t>em</a:t>
            </a:r>
            <a:r>
              <a:rPr lang="cs-CZ" b="1" dirty="0" smtClean="0">
                <a:latin typeface="Times New Roman" pitchFamily="18" charset="0"/>
                <a:cs typeface="Times New Roman" pitchFamily="18" charset="0"/>
              </a:rPr>
              <a:t> pojištěné právnické osoby bez právního nástupce</a:t>
            </a:r>
            <a:r>
              <a:rPr lang="cs-CZ" b="1" dirty="0" smtClean="0">
                <a:latin typeface="Times New Roman" pitchFamily="18" charset="0"/>
              </a:rPr>
              <a:t>.</a:t>
            </a:r>
            <a:endParaRPr lang="cs-CZ" b="1" dirty="0" smtClean="0">
              <a:latin typeface="Times New Roman" pitchFamily="18" charset="0"/>
              <a:cs typeface="Times New Roman" pitchFamily="18" charset="0"/>
            </a:endParaRPr>
          </a:p>
          <a:p>
            <a:pPr marL="0" indent="0" algn="just" eaLnBrk="1" hangingPunct="1">
              <a:buFont typeface="Wingdings" pitchFamily="2" charset="2"/>
              <a:buNone/>
              <a:defRPr/>
            </a:pPr>
            <a:r>
              <a:rPr lang="cs-CZ" b="1" dirty="0" smtClean="0"/>
              <a:t>   </a:t>
            </a:r>
          </a:p>
        </p:txBody>
      </p:sp>
    </p:spTree>
    <p:extLst>
      <p:ext uri="{BB962C8B-B14F-4D97-AF65-F5344CB8AC3E}">
        <p14:creationId xmlns:p14="http://schemas.microsoft.com/office/powerpoint/2010/main" val="342185959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solidFill>
        </p:spPr>
        <p:txBody>
          <a:bodyPr>
            <a:normAutofit fontScale="90000"/>
          </a:bodyPr>
          <a:lstStyle/>
          <a:p>
            <a:r>
              <a:rPr lang="cs-CZ" altLang="cs-CZ" b="1" dirty="0">
                <a:latin typeface="Times New Roman" pitchFamily="18" charset="0"/>
                <a:cs typeface="Times New Roman" pitchFamily="18" charset="0"/>
              </a:rPr>
              <a:t>P</a:t>
            </a:r>
            <a:r>
              <a:rPr lang="cs-CZ" altLang="cs-CZ" b="1" dirty="0">
                <a:latin typeface="Times New Roman" pitchFamily="18" charset="0"/>
              </a:rPr>
              <a:t>ř</a:t>
            </a:r>
            <a:r>
              <a:rPr lang="cs-CZ" altLang="cs-CZ" b="1" dirty="0">
                <a:latin typeface="Times New Roman" pitchFamily="18" charset="0"/>
                <a:cs typeface="Times New Roman" pitchFamily="18" charset="0"/>
              </a:rPr>
              <a:t>echodná ustanovení</a:t>
            </a:r>
            <a:br>
              <a:rPr lang="cs-CZ" altLang="cs-CZ" b="1" dirty="0">
                <a:latin typeface="Times New Roman" pitchFamily="18" charset="0"/>
                <a:cs typeface="Times New Roman" pitchFamily="18" charset="0"/>
              </a:rPr>
            </a:br>
            <a:endParaRPr lang="cs-CZ" dirty="0"/>
          </a:p>
        </p:txBody>
      </p:sp>
      <p:sp>
        <p:nvSpPr>
          <p:cNvPr id="3" name="Zástupný symbol pro obsah 2"/>
          <p:cNvSpPr>
            <a:spLocks noGrp="1"/>
          </p:cNvSpPr>
          <p:nvPr>
            <p:ph idx="1"/>
          </p:nvPr>
        </p:nvSpPr>
        <p:spPr/>
        <p:txBody>
          <a:bodyPr/>
          <a:lstStyle/>
          <a:p>
            <a:pPr algn="just"/>
            <a:r>
              <a:rPr lang="cs-CZ" altLang="cs-CZ" b="1" dirty="0" smtClean="0">
                <a:latin typeface="Times New Roman" pitchFamily="18" charset="0"/>
                <a:cs typeface="Times New Roman" pitchFamily="18" charset="0"/>
              </a:rPr>
              <a:t>§ </a:t>
            </a:r>
            <a:r>
              <a:rPr lang="cs-CZ" altLang="cs-CZ" b="1" dirty="0">
                <a:latin typeface="Times New Roman" pitchFamily="18" charset="0"/>
                <a:cs typeface="Times New Roman" pitchFamily="18" charset="0"/>
              </a:rPr>
              <a:t>27</a:t>
            </a:r>
            <a:r>
              <a:rPr lang="cs-CZ" altLang="cs-CZ" b="1" dirty="0">
                <a:latin typeface="Times New Roman" pitchFamily="18" charset="0"/>
              </a:rPr>
              <a:t> – Uzavření pojistné smlouvy;</a:t>
            </a:r>
          </a:p>
          <a:p>
            <a:pPr marL="192088" indent="-192088" algn="just"/>
            <a:r>
              <a:rPr lang="cs-CZ" altLang="cs-CZ" b="1" dirty="0">
                <a:latin typeface="Times New Roman" pitchFamily="18" charset="0"/>
              </a:rPr>
              <a:t> § 28 - Zahájení činnosti Kanceláře;</a:t>
            </a:r>
          </a:p>
          <a:p>
            <a:pPr marL="192088" indent="-192088" algn="just"/>
            <a:r>
              <a:rPr lang="cs-CZ" altLang="cs-CZ" b="1" dirty="0">
                <a:latin typeface="Times New Roman" pitchFamily="18" charset="0"/>
                <a:cs typeface="Times New Roman" pitchFamily="18" charset="0"/>
              </a:rPr>
              <a:t> § 29</a:t>
            </a:r>
            <a:r>
              <a:rPr lang="cs-CZ" altLang="cs-CZ" b="1" dirty="0">
                <a:latin typeface="Times New Roman" pitchFamily="18" charset="0"/>
              </a:rPr>
              <a:t> – Závazky ze zákonného pojištění.</a:t>
            </a:r>
          </a:p>
          <a:p>
            <a:pPr marL="192088" indent="-192088" algn="just"/>
            <a:endParaRPr lang="cs-CZ" altLang="cs-CZ" dirty="0">
              <a:latin typeface="Times New Roman" pitchFamily="18" charset="0"/>
            </a:endParaRPr>
          </a:p>
        </p:txBody>
      </p:sp>
    </p:spTree>
    <p:extLst>
      <p:ext uri="{BB962C8B-B14F-4D97-AF65-F5344CB8AC3E}">
        <p14:creationId xmlns:p14="http://schemas.microsoft.com/office/powerpoint/2010/main" val="356038385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457200" y="838200"/>
            <a:ext cx="8229600" cy="1219200"/>
          </a:xfrm>
          <a:solidFill>
            <a:schemeClr val="accent6">
              <a:lumMod val="20000"/>
              <a:lumOff val="80000"/>
            </a:schemeClr>
          </a:solidFill>
        </p:spPr>
        <p:txBody>
          <a:bodyPr>
            <a:normAutofit fontScale="90000"/>
          </a:bodyPr>
          <a:lstStyle/>
          <a:p>
            <a:pPr eaLnBrk="1" hangingPunct="1">
              <a:defRPr/>
            </a:pPr>
            <a:r>
              <a:rPr lang="cs-CZ" b="0" dirty="0" smtClean="0">
                <a:solidFill>
                  <a:srgbClr val="000000"/>
                </a:solidFill>
                <a:effectLst>
                  <a:outerShdw blurRad="38100" dist="38100" dir="2700000" algn="tl">
                    <a:srgbClr val="FFFFFF"/>
                  </a:outerShdw>
                </a:effectLst>
                <a:latin typeface="Times New Roman" pitchFamily="18" charset="0"/>
              </a:rPr>
              <a:t/>
            </a:r>
            <a:br>
              <a:rPr lang="cs-CZ" b="0" dirty="0" smtClean="0">
                <a:solidFill>
                  <a:srgbClr val="000000"/>
                </a:solidFill>
                <a:effectLst>
                  <a:outerShdw blurRad="38100" dist="38100" dir="2700000" algn="tl">
                    <a:srgbClr val="FFFFFF"/>
                  </a:outerShdw>
                </a:effectLst>
                <a:latin typeface="Times New Roman" pitchFamily="18" charset="0"/>
              </a:rPr>
            </a:br>
            <a:r>
              <a:rPr lang="cs-CZ" b="0" dirty="0" smtClean="0">
                <a:solidFill>
                  <a:srgbClr val="000000"/>
                </a:solidFill>
                <a:effectLst>
                  <a:outerShdw blurRad="38100" dist="38100" dir="2700000" algn="tl">
                    <a:srgbClr val="FFFFFF"/>
                  </a:outerShdw>
                </a:effectLst>
                <a:latin typeface="Times New Roman" pitchFamily="18" charset="0"/>
              </a:rPr>
              <a:t/>
            </a:r>
            <a:br>
              <a:rPr lang="cs-CZ" b="0" dirty="0" smtClean="0">
                <a:solidFill>
                  <a:srgbClr val="000000"/>
                </a:solidFill>
                <a:effectLst>
                  <a:outerShdw blurRad="38100" dist="38100" dir="2700000" algn="tl">
                    <a:srgbClr val="FFFFFF"/>
                  </a:outerShdw>
                </a:effectLst>
                <a:latin typeface="Times New Roman" pitchFamily="18" charset="0"/>
              </a:rPr>
            </a:br>
            <a:r>
              <a:rPr lang="cs-CZ"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VYHLÁŠKA</a:t>
            </a:r>
            <a:br>
              <a:rPr lang="cs-CZ"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cs-CZ"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č. 205/1999 Sb.</a:t>
            </a:r>
            <a:r>
              <a:rPr lang="cs-CZ" dirty="0" smtClean="0">
                <a:solidFill>
                  <a:srgbClr val="FF9900"/>
                </a:solidFill>
                <a:latin typeface="Arial Unicode MS" pitchFamily="34" charset="-128"/>
                <a:ea typeface="Arial Unicode MS" pitchFamily="34" charset="-128"/>
                <a:cs typeface="Arial Unicode MS" pitchFamily="34" charset="-128"/>
              </a:rPr>
              <a:t/>
            </a:r>
            <a:br>
              <a:rPr lang="cs-CZ" dirty="0" smtClean="0">
                <a:solidFill>
                  <a:srgbClr val="FF9900"/>
                </a:solidFill>
                <a:latin typeface="Arial Unicode MS" pitchFamily="34" charset="-128"/>
                <a:ea typeface="Arial Unicode MS" pitchFamily="34" charset="-128"/>
                <a:cs typeface="Arial Unicode MS" pitchFamily="34" charset="-128"/>
              </a:rPr>
            </a:br>
            <a:r>
              <a:rPr lang="cs-CZ" b="0"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t> </a:t>
            </a:r>
            <a:br>
              <a:rPr lang="cs-CZ" b="0"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b="0"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131075" name="Rectangle 3"/>
          <p:cNvSpPr>
            <a:spLocks noGrp="1" noChangeArrowheads="1"/>
          </p:cNvSpPr>
          <p:nvPr>
            <p:ph type="body" idx="1"/>
          </p:nvPr>
        </p:nvSpPr>
        <p:spPr>
          <a:xfrm>
            <a:off x="685800" y="2590800"/>
            <a:ext cx="8229600" cy="4800600"/>
          </a:xfrm>
        </p:spPr>
        <p:txBody>
          <a:bodyPr>
            <a:normAutofit lnSpcReduction="10000"/>
          </a:bodyPr>
          <a:lstStyle/>
          <a:p>
            <a:pPr marL="0" indent="0" algn="just" eaLnBrk="1" hangingPunct="1">
              <a:lnSpc>
                <a:spcPct val="90000"/>
              </a:lnSpc>
            </a:pPr>
            <a:r>
              <a:rPr lang="cs-CZ" altLang="cs-CZ" sz="2000" dirty="0" smtClean="0">
                <a:solidFill>
                  <a:srgbClr val="000000"/>
                </a:solidFill>
                <a:latin typeface="Arial" charset="0"/>
                <a:ea typeface="Arial Unicode MS" pitchFamily="34" charset="-128"/>
                <a:cs typeface="Arial Unicode MS" pitchFamily="34" charset="-128"/>
              </a:rPr>
              <a:t> § 1</a:t>
            </a:r>
            <a:r>
              <a:rPr lang="cs-CZ" altLang="cs-CZ" sz="2000" dirty="0" smtClean="0">
                <a:solidFill>
                  <a:srgbClr val="000000"/>
                </a:solidFill>
                <a:latin typeface="Arial" charset="0"/>
              </a:rPr>
              <a:t> - </a:t>
            </a:r>
            <a:r>
              <a:rPr lang="cs-CZ" altLang="cs-CZ" sz="2000" dirty="0" smtClean="0">
                <a:solidFill>
                  <a:srgbClr val="000000"/>
                </a:solidFill>
                <a:latin typeface="Arial" charset="0"/>
                <a:ea typeface="Arial Unicode MS" pitchFamily="34" charset="-128"/>
                <a:cs typeface="Arial Unicode MS" pitchFamily="34" charset="-128"/>
              </a:rPr>
              <a:t>Rozsah údajů o pojištění odpovědnosti sdělovaných </a:t>
            </a:r>
          </a:p>
          <a:p>
            <a:pPr marL="0" indent="0" algn="just" eaLnBrk="1" hangingPunct="1">
              <a:lnSpc>
                <a:spcPct val="90000"/>
              </a:lnSpc>
              <a:buFont typeface="Wingdings" pitchFamily="2" charset="2"/>
              <a:buNone/>
            </a:pPr>
            <a:r>
              <a:rPr lang="cs-CZ" altLang="cs-CZ" sz="2000" dirty="0" smtClean="0">
                <a:solidFill>
                  <a:srgbClr val="000000"/>
                </a:solidFill>
                <a:latin typeface="Arial" charset="0"/>
                <a:ea typeface="Arial Unicode MS" pitchFamily="34" charset="-128"/>
                <a:cs typeface="Arial Unicode MS" pitchFamily="34" charset="-128"/>
              </a:rPr>
              <a:t>pojistitelem České kanceláři pojistitelů</a:t>
            </a:r>
            <a:r>
              <a:rPr lang="cs-CZ" altLang="cs-CZ" sz="2000" dirty="0" smtClean="0">
                <a:solidFill>
                  <a:srgbClr val="000000"/>
                </a:solidFill>
                <a:latin typeface="Arial" charset="0"/>
              </a:rPr>
              <a:t>;</a:t>
            </a:r>
          </a:p>
          <a:p>
            <a:pPr marL="0" indent="0" algn="just" eaLnBrk="1" hangingPunct="1">
              <a:lnSpc>
                <a:spcPct val="90000"/>
              </a:lnSpc>
            </a:pPr>
            <a:r>
              <a:rPr lang="cs-CZ" altLang="cs-CZ" sz="2000" dirty="0" smtClean="0">
                <a:solidFill>
                  <a:srgbClr val="000000"/>
                </a:solidFill>
                <a:latin typeface="Arial" charset="0"/>
                <a:ea typeface="Arial Unicode MS" pitchFamily="34" charset="-128"/>
                <a:cs typeface="Arial Unicode MS" pitchFamily="34" charset="-128"/>
              </a:rPr>
              <a:t> § 3</a:t>
            </a:r>
            <a:r>
              <a:rPr lang="cs-CZ" altLang="cs-CZ" sz="2000" dirty="0" smtClean="0">
                <a:solidFill>
                  <a:srgbClr val="000000"/>
                </a:solidFill>
                <a:latin typeface="Arial" charset="0"/>
              </a:rPr>
              <a:t> - </a:t>
            </a:r>
            <a:r>
              <a:rPr lang="cs-CZ" altLang="cs-CZ" sz="2000" dirty="0" smtClean="0">
                <a:solidFill>
                  <a:srgbClr val="000000"/>
                </a:solidFill>
                <a:latin typeface="Arial" charset="0"/>
                <a:cs typeface="Times New Roman" pitchFamily="18" charset="0"/>
              </a:rPr>
              <a:t>Náležitosti potvrzení o době trvání pojištění odpovědnosti a škodném průběhu pojištění</a:t>
            </a:r>
            <a:r>
              <a:rPr lang="cs-CZ" altLang="cs-CZ" sz="2000" dirty="0" smtClean="0">
                <a:solidFill>
                  <a:srgbClr val="000000"/>
                </a:solidFill>
                <a:latin typeface="Arial" charset="0"/>
              </a:rPr>
              <a:t>; </a:t>
            </a:r>
          </a:p>
          <a:p>
            <a:pPr marL="0" indent="0" algn="just" eaLnBrk="1" hangingPunct="1">
              <a:lnSpc>
                <a:spcPct val="90000"/>
              </a:lnSpc>
            </a:pPr>
            <a:r>
              <a:rPr lang="cs-CZ" altLang="cs-CZ" sz="2000" dirty="0" smtClean="0">
                <a:solidFill>
                  <a:srgbClr val="000000"/>
                </a:solidFill>
                <a:latin typeface="Arial" charset="0"/>
                <a:ea typeface="Arial Unicode MS" pitchFamily="34" charset="-128"/>
                <a:cs typeface="Arial Unicode MS" pitchFamily="34" charset="-128"/>
              </a:rPr>
              <a:t> Návrh: </a:t>
            </a:r>
            <a:r>
              <a:rPr lang="cs-CZ" altLang="cs-CZ" sz="2000" i="1" dirty="0" smtClean="0">
                <a:solidFill>
                  <a:srgbClr val="000000"/>
                </a:solidFill>
                <a:latin typeface="Arial" charset="0"/>
                <a:ea typeface="Arial Unicode MS" pitchFamily="34" charset="-128"/>
                <a:cs typeface="Arial Unicode MS" pitchFamily="34" charset="-128"/>
              </a:rPr>
              <a:t>§ 2 a 2a – úprava výše příspěvku a nákladů mimosoudního uplatnění nároku Kanceláří</a:t>
            </a:r>
          </a:p>
          <a:p>
            <a:pPr marL="0" indent="0" algn="just" eaLnBrk="1" hangingPunct="1">
              <a:lnSpc>
                <a:spcPct val="90000"/>
              </a:lnSpc>
            </a:pPr>
            <a:r>
              <a:rPr lang="cs-CZ" altLang="cs-CZ" sz="2000" dirty="0" smtClean="0">
                <a:solidFill>
                  <a:srgbClr val="000000"/>
                </a:solidFill>
                <a:latin typeface="Arial" charset="0"/>
                <a:ea typeface="Arial Unicode MS" pitchFamily="34" charset="-128"/>
                <a:cs typeface="Arial Unicode MS" pitchFamily="34" charset="-128"/>
              </a:rPr>
              <a:t> § 4 Seznam cizích států</a:t>
            </a:r>
            <a:r>
              <a:rPr lang="cs-CZ" altLang="cs-CZ" sz="2000" dirty="0" smtClean="0">
                <a:solidFill>
                  <a:srgbClr val="000000"/>
                </a:solidFill>
                <a:latin typeface="Arial" charset="0"/>
              </a:rPr>
              <a:t> - </a:t>
            </a:r>
            <a:r>
              <a:rPr lang="cs-CZ" altLang="cs-CZ" sz="2000" dirty="0" smtClean="0">
                <a:solidFill>
                  <a:srgbClr val="000000"/>
                </a:solidFill>
                <a:latin typeface="Arial" charset="0"/>
                <a:cs typeface="Times New Roman" pitchFamily="18" charset="0"/>
              </a:rPr>
              <a:t>Mimo území České republiky, ostatních členských států Evropské unie a dalších států tvořících Evropský hospodářský prostor, se pojištění odpovědnosti vztahuje na škody způsobené provozem tuzemských vozidel na území států Albánie, Andorry, Bosny a Hercegoviny, Bývalé </a:t>
            </a:r>
            <a:r>
              <a:rPr lang="cs-CZ" altLang="cs-CZ" sz="2000" dirty="0" smtClean="0">
                <a:solidFill>
                  <a:srgbClr val="000000"/>
                </a:solidFill>
                <a:latin typeface="Arial" charset="0"/>
              </a:rPr>
              <a:t>J</a:t>
            </a:r>
            <a:r>
              <a:rPr lang="cs-CZ" altLang="cs-CZ" sz="2000" dirty="0" smtClean="0">
                <a:solidFill>
                  <a:srgbClr val="000000"/>
                </a:solidFill>
                <a:latin typeface="Arial" charset="0"/>
                <a:cs typeface="Times New Roman" pitchFamily="18" charset="0"/>
              </a:rPr>
              <a:t>ugoslávské republiky Makedonie, Chorvatska, Monaka, San Marina, Srbska, Černé Hory, Švýcarska, Turecka, Ukrajiny a Vatikánu.</a:t>
            </a:r>
            <a:endParaRPr lang="cs-CZ" altLang="cs-CZ" sz="2000" dirty="0" smtClean="0">
              <a:solidFill>
                <a:srgbClr val="000000"/>
              </a:solidFill>
              <a:latin typeface="Arial" charset="0"/>
              <a:ea typeface="Arial Unicode MS" pitchFamily="34" charset="-128"/>
              <a:cs typeface="Arial Unicode MS" pitchFamily="34" charset="-128"/>
            </a:endParaRPr>
          </a:p>
          <a:p>
            <a:pPr marL="0" indent="0" algn="just" eaLnBrk="1" hangingPunct="1">
              <a:lnSpc>
                <a:spcPct val="90000"/>
              </a:lnSpc>
              <a:buFont typeface="Wingdings" pitchFamily="2" charset="2"/>
              <a:buNone/>
            </a:pPr>
            <a:r>
              <a:rPr lang="cs-CZ" altLang="cs-CZ" sz="2000" b="1" dirty="0" smtClean="0">
                <a:solidFill>
                  <a:srgbClr val="000000"/>
                </a:solidFill>
                <a:latin typeface="Times New Roman" pitchFamily="18" charset="0"/>
                <a:cs typeface="Times New Roman" pitchFamily="18" charset="0"/>
              </a:rPr>
              <a:t/>
            </a:r>
            <a:br>
              <a:rPr lang="cs-CZ" altLang="cs-CZ" sz="2000" b="1" dirty="0" smtClean="0">
                <a:solidFill>
                  <a:srgbClr val="000000"/>
                </a:solidFill>
                <a:latin typeface="Times New Roman" pitchFamily="18" charset="0"/>
                <a:cs typeface="Times New Roman" pitchFamily="18" charset="0"/>
              </a:rPr>
            </a:br>
            <a:endParaRPr lang="cs-CZ" altLang="cs-CZ" sz="2000" b="1" dirty="0" smtClean="0">
              <a:solidFill>
                <a:srgbClr val="000000"/>
              </a:solidFill>
              <a:latin typeface="Times New Roman" pitchFamily="18" charset="0"/>
            </a:endParaRPr>
          </a:p>
          <a:p>
            <a:pPr marL="0" indent="0" algn="ctr" eaLnBrk="1" hangingPunct="1">
              <a:lnSpc>
                <a:spcPct val="90000"/>
              </a:lnSpc>
              <a:buFont typeface="Wingdings" pitchFamily="2" charset="2"/>
              <a:buNone/>
            </a:pPr>
            <a:r>
              <a:rPr lang="cs-CZ" altLang="cs-CZ" sz="2000" b="1" dirty="0" smtClean="0">
                <a:solidFill>
                  <a:srgbClr val="000000"/>
                </a:solidFill>
                <a:latin typeface="Arial Unicode MS" pitchFamily="34" charset="-128"/>
                <a:ea typeface="Arial Unicode MS" pitchFamily="34" charset="-128"/>
                <a:cs typeface="Arial Unicode MS" pitchFamily="34" charset="-128"/>
              </a:rPr>
              <a:t>  </a:t>
            </a:r>
            <a:endParaRPr lang="cs-CZ" altLang="cs-CZ" sz="2000" dirty="0" smtClean="0">
              <a:solidFill>
                <a:srgbClr val="000000"/>
              </a:solidFill>
              <a:latin typeface="Arial Unicode MS" pitchFamily="34" charset="-128"/>
              <a:ea typeface="Arial Unicode MS" pitchFamily="34" charset="-128"/>
              <a:cs typeface="Arial Unicode MS" pitchFamily="34" charset="-128"/>
            </a:endParaRPr>
          </a:p>
          <a:p>
            <a:pPr marL="0" indent="0" algn="just" eaLnBrk="1" hangingPunct="1">
              <a:lnSpc>
                <a:spcPct val="90000"/>
              </a:lnSpc>
              <a:buFont typeface="Wingdings" pitchFamily="2" charset="2"/>
              <a:buNone/>
            </a:pPr>
            <a:r>
              <a:rPr lang="cs-CZ" altLang="cs-CZ" sz="2000" b="1" dirty="0" smtClean="0">
                <a:solidFill>
                  <a:srgbClr val="000000"/>
                </a:solidFill>
                <a:latin typeface="Arial Unicode MS" pitchFamily="34" charset="-128"/>
                <a:ea typeface="Arial Unicode MS" pitchFamily="34" charset="-128"/>
                <a:cs typeface="Arial Unicode MS" pitchFamily="34" charset="-128"/>
              </a:rPr>
              <a:t> </a:t>
            </a:r>
            <a:endParaRPr lang="cs-CZ" altLang="cs-CZ" sz="2000" dirty="0" smtClean="0">
              <a:solidFill>
                <a:srgbClr val="000000"/>
              </a:solidFill>
              <a:latin typeface="Arial Unicode MS" pitchFamily="34" charset="-128"/>
              <a:ea typeface="Arial Unicode MS" pitchFamily="34" charset="-128"/>
              <a:cs typeface="Arial Unicode MS" pitchFamily="34" charset="-128"/>
            </a:endParaRPr>
          </a:p>
          <a:p>
            <a:pPr marL="0" indent="0" algn="just" eaLnBrk="1" hangingPunct="1">
              <a:lnSpc>
                <a:spcPct val="90000"/>
              </a:lnSpc>
            </a:pPr>
            <a:endParaRPr lang="cs-CZ" altLang="cs-CZ" sz="2000" dirty="0" smtClean="0">
              <a:latin typeface="Arial" charset="0"/>
            </a:endParaRPr>
          </a:p>
          <a:p>
            <a:pPr marL="0" indent="0" algn="just" eaLnBrk="1" hangingPunct="1">
              <a:lnSpc>
                <a:spcPct val="90000"/>
              </a:lnSpc>
            </a:pPr>
            <a:endParaRPr lang="cs-CZ" altLang="cs-CZ" sz="2000" dirty="0" smtClean="0">
              <a:latin typeface="Arial" charset="0"/>
              <a:cs typeface="Times New Roman" pitchFamily="18" charset="0"/>
            </a:endParaRPr>
          </a:p>
          <a:p>
            <a:pPr marL="0" indent="0" algn="just" eaLnBrk="1" hangingPunct="1">
              <a:lnSpc>
                <a:spcPct val="90000"/>
              </a:lnSpc>
            </a:pPr>
            <a:endParaRPr lang="cs-CZ" altLang="cs-CZ" sz="2000" dirty="0" smtClean="0">
              <a:latin typeface="Arial" charset="0"/>
            </a:endParaRPr>
          </a:p>
        </p:txBody>
      </p:sp>
    </p:spTree>
    <p:extLst>
      <p:ext uri="{BB962C8B-B14F-4D97-AF65-F5344CB8AC3E}">
        <p14:creationId xmlns:p14="http://schemas.microsoft.com/office/powerpoint/2010/main" val="36631699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p:spPr>
        <p:txBody>
          <a:bodyPr/>
          <a:lstStyle/>
          <a:p>
            <a:pPr eaLnBrk="1" hangingPunct="1">
              <a:defRPr/>
            </a:pPr>
            <a:r>
              <a:rPr lang="cs-CZ" smtClean="0"/>
              <a:t>F</a:t>
            </a:r>
            <a:r>
              <a:rPr lang="cs-CZ" smtClean="0">
                <a:cs typeface="Times New Roman" pitchFamily="18" charset="0"/>
              </a:rPr>
              <a:t>inanční konglomerát</a:t>
            </a:r>
          </a:p>
        </p:txBody>
      </p:sp>
      <p:sp>
        <p:nvSpPr>
          <p:cNvPr id="132099" name="Rectangle 3"/>
          <p:cNvSpPr>
            <a:spLocks noGrp="1" noChangeArrowheads="1"/>
          </p:cNvSpPr>
          <p:nvPr>
            <p:ph type="body" idx="1"/>
          </p:nvPr>
        </p:nvSpPr>
        <p:spPr/>
        <p:txBody>
          <a:bodyPr>
            <a:normAutofit fontScale="92500" lnSpcReduction="10000"/>
          </a:bodyPr>
          <a:lstStyle/>
          <a:p>
            <a:pPr marL="342900" indent="-342900" algn="just" eaLnBrk="1" hangingPunct="1">
              <a:lnSpc>
                <a:spcPct val="90000"/>
              </a:lnSpc>
            </a:pPr>
            <a:r>
              <a:rPr lang="cs-CZ" altLang="cs-CZ" sz="2800" smtClean="0">
                <a:latin typeface="Times New Roman" pitchFamily="18" charset="0"/>
              </a:rPr>
              <a:t>Zákon č. 377/2005 Sb., o finančních konglomerátech.</a:t>
            </a:r>
            <a:r>
              <a:rPr lang="cs-CZ" altLang="cs-CZ" sz="2800" smtClean="0"/>
              <a:t> </a:t>
            </a:r>
          </a:p>
          <a:p>
            <a:pPr marL="342900" indent="-342900" algn="just" eaLnBrk="1" hangingPunct="1">
              <a:lnSpc>
                <a:spcPct val="90000"/>
              </a:lnSpc>
            </a:pPr>
            <a:r>
              <a:rPr lang="cs-CZ" altLang="cs-CZ" smtClean="0">
                <a:cs typeface="Times New Roman" pitchFamily="18" charset="0"/>
              </a:rPr>
              <a:t>V podstatě se jedná o </a:t>
            </a:r>
            <a:r>
              <a:rPr lang="cs-CZ" altLang="cs-CZ" b="1" smtClean="0">
                <a:cs typeface="Times New Roman" pitchFamily="18" charset="0"/>
              </a:rPr>
              <a:t>skupinu</a:t>
            </a:r>
            <a:r>
              <a:rPr lang="cs-CZ" altLang="cs-CZ" b="1" smtClean="0"/>
              <a:t> osob</a:t>
            </a:r>
            <a:r>
              <a:rPr lang="cs-CZ" altLang="cs-CZ" smtClean="0">
                <a:cs typeface="Times New Roman" pitchFamily="18" charset="0"/>
              </a:rPr>
              <a:t>, v jejímž čele je buď osoba </a:t>
            </a:r>
            <a:r>
              <a:rPr lang="cs-CZ" altLang="cs-CZ" b="1" smtClean="0">
                <a:cs typeface="Times New Roman" pitchFamily="18" charset="0"/>
              </a:rPr>
              <a:t>licencovaná</a:t>
            </a:r>
            <a:r>
              <a:rPr lang="cs-CZ" altLang="cs-CZ" smtClean="0">
                <a:cs typeface="Times New Roman" pitchFamily="18" charset="0"/>
              </a:rPr>
              <a:t> </a:t>
            </a:r>
            <a:r>
              <a:rPr lang="cs-CZ" altLang="cs-CZ" b="1" smtClean="0">
                <a:cs typeface="Times New Roman" pitchFamily="18" charset="0"/>
              </a:rPr>
              <a:t>pro finanční služby</a:t>
            </a:r>
            <a:r>
              <a:rPr lang="cs-CZ" altLang="cs-CZ" smtClean="0">
                <a:cs typeface="Times New Roman" pitchFamily="18" charset="0"/>
              </a:rPr>
              <a:t> nebo osoba, která ovládá alespoň jednu takovou osobu, přičemž </a:t>
            </a:r>
            <a:r>
              <a:rPr lang="cs-CZ" altLang="cs-CZ" b="1" smtClean="0">
                <a:cs typeface="Times New Roman" pitchFamily="18" charset="0"/>
              </a:rPr>
              <a:t>činnost takové skupiny probíhá převážně ve finančním sektoru</a:t>
            </a:r>
            <a:r>
              <a:rPr lang="cs-CZ" altLang="cs-CZ" smtClean="0">
                <a:cs typeface="Times New Roman" pitchFamily="18" charset="0"/>
              </a:rPr>
              <a:t>, </a:t>
            </a:r>
            <a:r>
              <a:rPr lang="cs-CZ" altLang="cs-CZ" smtClean="0">
                <a:solidFill>
                  <a:srgbClr val="0000FF"/>
                </a:solidFill>
                <a:cs typeface="Times New Roman" pitchFamily="18" charset="0"/>
              </a:rPr>
              <a:t>alespoň jedna osoba v této skupině je součástí sektoru </a:t>
            </a:r>
            <a:r>
              <a:rPr lang="cs-CZ" altLang="cs-CZ" b="1" smtClean="0">
                <a:solidFill>
                  <a:srgbClr val="0000FF"/>
                </a:solidFill>
                <a:cs typeface="Times New Roman" pitchFamily="18" charset="0"/>
              </a:rPr>
              <a:t>pojišťovnictví </a:t>
            </a:r>
            <a:r>
              <a:rPr lang="cs-CZ" altLang="cs-CZ" smtClean="0">
                <a:solidFill>
                  <a:srgbClr val="0000FF"/>
                </a:solidFill>
                <a:cs typeface="Times New Roman" pitchFamily="18" charset="0"/>
              </a:rPr>
              <a:t>a </a:t>
            </a:r>
            <a:r>
              <a:rPr lang="cs-CZ" altLang="cs-CZ" b="1" smtClean="0">
                <a:solidFill>
                  <a:srgbClr val="0000FF"/>
                </a:solidFill>
                <a:cs typeface="Times New Roman" pitchFamily="18" charset="0"/>
              </a:rPr>
              <a:t>alespoň jedna je ze sektoru bankovního nebo sektoru </a:t>
            </a:r>
            <a:r>
              <a:rPr lang="cs-CZ" altLang="cs-CZ" b="1" smtClean="0">
                <a:solidFill>
                  <a:srgbClr val="0000FF"/>
                </a:solidFill>
              </a:rPr>
              <a:t>obchodníků s cennými papíry</a:t>
            </a:r>
            <a:r>
              <a:rPr lang="cs-CZ" altLang="cs-CZ" smtClean="0">
                <a:solidFill>
                  <a:srgbClr val="0000FF"/>
                </a:solidFill>
                <a:cs typeface="Times New Roman" pitchFamily="18" charset="0"/>
              </a:rPr>
              <a:t>,</a:t>
            </a:r>
            <a:r>
              <a:rPr lang="cs-CZ" altLang="cs-CZ" smtClean="0">
                <a:cs typeface="Times New Roman" pitchFamily="18" charset="0"/>
              </a:rPr>
              <a:t> přičemž souhrn činností ve finančních službách těchto osob je v dané skupině </a:t>
            </a:r>
            <a:r>
              <a:rPr lang="cs-CZ" altLang="cs-CZ" b="1" smtClean="0">
                <a:solidFill>
                  <a:srgbClr val="0000FF"/>
                </a:solidFill>
                <a:cs typeface="Times New Roman" pitchFamily="18" charset="0"/>
              </a:rPr>
              <a:t>významný</a:t>
            </a:r>
            <a:r>
              <a:rPr lang="cs-CZ" altLang="cs-CZ" smtClean="0">
                <a:solidFill>
                  <a:srgbClr val="0000FF"/>
                </a:solidFill>
                <a:cs typeface="Times New Roman" pitchFamily="18" charset="0"/>
              </a:rPr>
              <a:t>.</a:t>
            </a:r>
            <a:r>
              <a:rPr lang="cs-CZ" altLang="cs-CZ" smtClean="0"/>
              <a:t> </a:t>
            </a:r>
          </a:p>
          <a:p>
            <a:pPr marL="342900" indent="-342900" algn="just" eaLnBrk="1" hangingPunct="1">
              <a:lnSpc>
                <a:spcPct val="90000"/>
              </a:lnSpc>
            </a:pPr>
            <a:endParaRPr lang="cs-CZ" altLang="cs-CZ" smtClean="0"/>
          </a:p>
        </p:txBody>
      </p:sp>
    </p:spTree>
    <p:extLst>
      <p:ext uri="{BB962C8B-B14F-4D97-AF65-F5344CB8AC3E}">
        <p14:creationId xmlns:p14="http://schemas.microsoft.com/office/powerpoint/2010/main" val="98909516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p:txBody>
          <a:bodyPr>
            <a:normAutofit fontScale="92500" lnSpcReduction="20000"/>
          </a:bodyPr>
          <a:lstStyle/>
          <a:p>
            <a:pPr marL="342900" indent="-342900" algn="just" eaLnBrk="1" hangingPunct="1"/>
            <a:r>
              <a:rPr lang="cs-CZ" altLang="cs-CZ" smtClean="0"/>
              <a:t>F</a:t>
            </a:r>
            <a:r>
              <a:rPr lang="cs-CZ" altLang="cs-CZ" smtClean="0">
                <a:cs typeface="Times New Roman" pitchFamily="18" charset="0"/>
              </a:rPr>
              <a:t>inanční sektor je tvořen subjekty </a:t>
            </a:r>
            <a:endParaRPr lang="cs-CZ" altLang="cs-CZ" smtClean="0"/>
          </a:p>
          <a:p>
            <a:pPr marL="342900" indent="-342900" algn="just" eaLnBrk="1" hangingPunct="1">
              <a:buFontTx/>
              <a:buChar char="-"/>
            </a:pPr>
            <a:r>
              <a:rPr lang="cs-CZ" altLang="cs-CZ" smtClean="0">
                <a:cs typeface="Times New Roman" pitchFamily="18" charset="0"/>
              </a:rPr>
              <a:t>z bankovnictví, </a:t>
            </a:r>
            <a:endParaRPr lang="cs-CZ" altLang="cs-CZ" smtClean="0"/>
          </a:p>
          <a:p>
            <a:pPr marL="342900" indent="-342900" algn="just" eaLnBrk="1" hangingPunct="1">
              <a:buFontTx/>
              <a:buChar char="-"/>
            </a:pPr>
            <a:r>
              <a:rPr lang="cs-CZ" altLang="cs-CZ" smtClean="0">
                <a:cs typeface="Times New Roman" pitchFamily="18" charset="0"/>
              </a:rPr>
              <a:t>pojišťovnictví, </a:t>
            </a:r>
            <a:endParaRPr lang="cs-CZ" altLang="cs-CZ" smtClean="0"/>
          </a:p>
          <a:p>
            <a:pPr marL="342900" indent="-342900" algn="just" eaLnBrk="1" hangingPunct="1">
              <a:buFontTx/>
              <a:buChar char="-"/>
            </a:pPr>
            <a:r>
              <a:rPr lang="cs-CZ" altLang="cs-CZ" smtClean="0"/>
              <a:t>obchodníků s cennými papíry</a:t>
            </a:r>
            <a:r>
              <a:rPr lang="cs-CZ" altLang="cs-CZ" smtClean="0">
                <a:cs typeface="Times New Roman" pitchFamily="18" charset="0"/>
              </a:rPr>
              <a:t> a </a:t>
            </a:r>
            <a:endParaRPr lang="cs-CZ" altLang="cs-CZ" smtClean="0"/>
          </a:p>
          <a:p>
            <a:pPr marL="342900" indent="-342900" algn="just" eaLnBrk="1" hangingPunct="1">
              <a:buFontTx/>
              <a:buChar char="-"/>
            </a:pPr>
            <a:r>
              <a:rPr lang="cs-CZ" altLang="cs-CZ" smtClean="0">
                <a:cs typeface="Times New Roman" pitchFamily="18" charset="0"/>
              </a:rPr>
              <a:t>také smíšenými holdingovými osobami, kde ovládající osobou není osoba podléhající sektorovému dozoru nad finančním trhem, avšak s jí ovládanými osobami tvoří finanční konglomerát, přičemž alespoň jedna z ovládaných osob podléhá v členském státě tomuto</a:t>
            </a:r>
            <a:r>
              <a:rPr lang="cs-CZ" altLang="cs-CZ" smtClean="0"/>
              <a:t> </a:t>
            </a:r>
            <a:r>
              <a:rPr lang="cs-CZ" altLang="cs-CZ" smtClean="0">
                <a:cs typeface="Times New Roman" pitchFamily="18" charset="0"/>
              </a:rPr>
              <a:t>sektorovému dozoru.</a:t>
            </a:r>
            <a:r>
              <a:rPr lang="cs-CZ" altLang="cs-CZ" smtClean="0"/>
              <a:t> </a:t>
            </a:r>
          </a:p>
        </p:txBody>
      </p:sp>
      <p:sp>
        <p:nvSpPr>
          <p:cNvPr id="435203" name="Rectangle 3"/>
          <p:cNvSpPr>
            <a:spLocks noGrp="1" noChangeArrowheads="1"/>
          </p:cNvSpPr>
          <p:nvPr>
            <p:ph type="title"/>
          </p:nvPr>
        </p:nvSpPr>
        <p:spPr>
          <a:solidFill>
            <a:schemeClr val="tx2"/>
          </a:solidFill>
        </p:spPr>
        <p:txBody>
          <a:bodyPr/>
          <a:lstStyle/>
          <a:p>
            <a:pPr eaLnBrk="1" hangingPunct="1">
              <a:defRPr/>
            </a:pPr>
            <a:r>
              <a:rPr lang="cs-CZ" b="0" smtClean="0">
                <a:solidFill>
                  <a:schemeClr val="bg1"/>
                </a:solidFill>
                <a:effectLst>
                  <a:outerShdw blurRad="38100" dist="38100" dir="2700000" algn="tl">
                    <a:srgbClr val="808080"/>
                  </a:outerShdw>
                </a:effectLst>
              </a:rPr>
              <a:t>Finanční sektor</a:t>
            </a:r>
          </a:p>
        </p:txBody>
      </p:sp>
    </p:spTree>
    <p:extLst>
      <p:ext uri="{BB962C8B-B14F-4D97-AF65-F5344CB8AC3E}">
        <p14:creationId xmlns:p14="http://schemas.microsoft.com/office/powerpoint/2010/main" val="25895825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a:gradFill rotWithShape="1">
            <a:gsLst>
              <a:gs pos="0">
                <a:srgbClr val="D6B19C"/>
              </a:gs>
              <a:gs pos="30000">
                <a:srgbClr val="D49E6C"/>
              </a:gs>
              <a:gs pos="70000">
                <a:srgbClr val="A65528"/>
              </a:gs>
              <a:gs pos="100000">
                <a:srgbClr val="663012"/>
              </a:gs>
            </a:gsLst>
            <a:lin ang="5400000" scaled="1"/>
          </a:gradFill>
        </p:spPr>
        <p:txBody>
          <a:bodyPr/>
          <a:lstStyle/>
          <a:p>
            <a:pPr eaLnBrk="1" hangingPunct="1">
              <a:defRPr/>
            </a:pPr>
            <a:r>
              <a:rPr lang="cs-CZ" b="0" smtClean="0"/>
              <a:t>Doplňkový dohled</a:t>
            </a:r>
          </a:p>
        </p:txBody>
      </p:sp>
      <p:sp>
        <p:nvSpPr>
          <p:cNvPr id="134147" name="Rectangle 3"/>
          <p:cNvSpPr>
            <a:spLocks noGrp="1" noChangeArrowheads="1"/>
          </p:cNvSpPr>
          <p:nvPr>
            <p:ph type="body" idx="1"/>
          </p:nvPr>
        </p:nvSpPr>
        <p:spPr/>
        <p:txBody>
          <a:bodyPr/>
          <a:lstStyle/>
          <a:p>
            <a:pPr marL="342900" indent="-342900" algn="just" eaLnBrk="1" hangingPunct="1"/>
            <a:r>
              <a:rPr lang="cs-CZ" altLang="cs-CZ" smtClean="0">
                <a:cs typeface="Times New Roman" pitchFamily="18" charset="0"/>
              </a:rPr>
              <a:t>sledování a regulace rizik na úrovni konglomerátu  </a:t>
            </a:r>
          </a:p>
          <a:p>
            <a:pPr marL="342900" indent="-342900" algn="just" eaLnBrk="1" hangingPunct="1">
              <a:buFont typeface="Wingdings" pitchFamily="2" charset="2"/>
              <a:buNone/>
            </a:pPr>
            <a:r>
              <a:rPr lang="cs-CZ" altLang="cs-CZ" smtClean="0">
                <a:cs typeface="Times New Roman" pitchFamily="18" charset="0"/>
              </a:rPr>
              <a:t>-   </a:t>
            </a:r>
            <a:r>
              <a:rPr lang="cs-CZ" altLang="cs-CZ" smtClean="0"/>
              <a:t>do</a:t>
            </a:r>
            <a:r>
              <a:rPr lang="cs-CZ" altLang="cs-CZ" smtClean="0">
                <a:cs typeface="Times New Roman" pitchFamily="18" charset="0"/>
              </a:rPr>
              <a:t>plňkový požadavek kapitálové přiměřenosti</a:t>
            </a:r>
          </a:p>
          <a:p>
            <a:pPr marL="342900" indent="-342900" algn="just" eaLnBrk="1" hangingPunct="1">
              <a:buFont typeface="Wingdings" pitchFamily="2" charset="2"/>
              <a:buNone/>
            </a:pPr>
            <a:r>
              <a:rPr lang="cs-CZ" altLang="cs-CZ" smtClean="0">
                <a:cs typeface="Times New Roman" pitchFamily="18" charset="0"/>
              </a:rPr>
              <a:t>-  </a:t>
            </a:r>
            <a:r>
              <a:rPr lang="cs-CZ" altLang="cs-CZ" smtClean="0"/>
              <a:t> kon</a:t>
            </a:r>
            <a:r>
              <a:rPr lang="cs-CZ" altLang="cs-CZ" smtClean="0">
                <a:cs typeface="Times New Roman" pitchFamily="18" charset="0"/>
              </a:rPr>
              <a:t>centrace rizik a operace v rámci skupiny</a:t>
            </a:r>
          </a:p>
          <a:p>
            <a:pPr marL="342900" indent="-342900" algn="just" eaLnBrk="1" hangingPunct="1">
              <a:buFont typeface="Wingdings" pitchFamily="2" charset="2"/>
              <a:buNone/>
            </a:pPr>
            <a:r>
              <a:rPr lang="cs-CZ" altLang="cs-CZ" smtClean="0">
                <a:cs typeface="Times New Roman" pitchFamily="18" charset="0"/>
              </a:rPr>
              <a:t>-   vnitřní kontrolní systém</a:t>
            </a:r>
          </a:p>
          <a:p>
            <a:pPr marL="342900" indent="-342900" algn="just" eaLnBrk="1" hangingPunct="1">
              <a:buFont typeface="Wingdings" pitchFamily="2" charset="2"/>
              <a:buNone/>
            </a:pPr>
            <a:r>
              <a:rPr lang="cs-CZ" altLang="cs-CZ" smtClean="0">
                <a:cs typeface="Times New Roman" pitchFamily="18" charset="0"/>
              </a:rPr>
              <a:t>-   personální předpoklady</a:t>
            </a:r>
          </a:p>
          <a:p>
            <a:pPr marL="342900" indent="-342900" eaLnBrk="1" hangingPunct="1"/>
            <a:r>
              <a:rPr lang="cs-CZ" altLang="cs-CZ" smtClean="0">
                <a:cs typeface="Times New Roman" pitchFamily="18" charset="0"/>
              </a:rPr>
              <a:t>informační povinnosti</a:t>
            </a:r>
            <a:r>
              <a:rPr lang="cs-CZ" altLang="cs-CZ" smtClean="0"/>
              <a:t> </a:t>
            </a:r>
          </a:p>
        </p:txBody>
      </p:sp>
    </p:spTree>
    <p:extLst>
      <p:ext uri="{BB962C8B-B14F-4D97-AF65-F5344CB8AC3E}">
        <p14:creationId xmlns:p14="http://schemas.microsoft.com/office/powerpoint/2010/main" val="23332379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smtClean="0"/>
              <a:t>Koordinátor</a:t>
            </a:r>
          </a:p>
        </p:txBody>
      </p:sp>
      <p:sp>
        <p:nvSpPr>
          <p:cNvPr id="135171" name="Rectangle 3"/>
          <p:cNvSpPr>
            <a:spLocks noGrp="1" noChangeArrowheads="1"/>
          </p:cNvSpPr>
          <p:nvPr>
            <p:ph type="body" idx="1"/>
          </p:nvPr>
        </p:nvSpPr>
        <p:spPr>
          <a:xfrm>
            <a:off x="757238" y="2392363"/>
            <a:ext cx="7772400" cy="3732212"/>
          </a:xfrm>
        </p:spPr>
        <p:txBody>
          <a:bodyPr/>
          <a:lstStyle/>
          <a:p>
            <a:pPr marL="342900" indent="-342900" algn="just" eaLnBrk="1" hangingPunct="1"/>
            <a:r>
              <a:rPr lang="cs-CZ" altLang="cs-CZ" sz="2000" b="1" smtClean="0">
                <a:cs typeface="Times New Roman" pitchFamily="18" charset="0"/>
              </a:rPr>
              <a:t>V čele skupiny je</a:t>
            </a:r>
          </a:p>
          <a:p>
            <a:pPr marL="342900" indent="-342900" algn="just" eaLnBrk="1" hangingPunct="1">
              <a:buFont typeface="Wingdings" pitchFamily="2" charset="2"/>
              <a:buNone/>
            </a:pPr>
            <a:r>
              <a:rPr lang="cs-CZ" altLang="cs-CZ" sz="2000" smtClean="0">
                <a:cs typeface="Times New Roman" pitchFamily="18" charset="0"/>
              </a:rPr>
              <a:t>- regulovaná osoba</a:t>
            </a:r>
          </a:p>
          <a:p>
            <a:pPr marL="342900" indent="-342900" algn="just" eaLnBrk="1" hangingPunct="1">
              <a:buFont typeface="Wingdings" pitchFamily="2" charset="2"/>
              <a:buNone/>
            </a:pPr>
            <a:r>
              <a:rPr lang="cs-CZ" altLang="cs-CZ" sz="2000" smtClean="0">
                <a:cs typeface="Times New Roman" pitchFamily="18" charset="0"/>
              </a:rPr>
              <a:t>- neregulovaná osoba </a:t>
            </a:r>
          </a:p>
          <a:p>
            <a:pPr marL="342900" indent="-342900" algn="just" eaLnBrk="1" hangingPunct="1"/>
            <a:r>
              <a:rPr lang="cs-CZ" altLang="cs-CZ" sz="2000" smtClean="0">
                <a:cs typeface="Times New Roman" pitchFamily="18" charset="0"/>
              </a:rPr>
              <a:t>-  a jen jedna regulovaná</a:t>
            </a:r>
          </a:p>
          <a:p>
            <a:pPr marL="342900" indent="-342900" algn="just" eaLnBrk="1" hangingPunct="1"/>
            <a:r>
              <a:rPr lang="cs-CZ" altLang="cs-CZ" sz="2000" smtClean="0">
                <a:cs typeface="Times New Roman" pitchFamily="18" charset="0"/>
              </a:rPr>
              <a:t>-  více regulovaných se sídlem ve Společenství</a:t>
            </a:r>
          </a:p>
          <a:p>
            <a:pPr marL="342900" indent="-342900" algn="just" eaLnBrk="1" hangingPunct="1"/>
            <a:r>
              <a:rPr lang="cs-CZ" altLang="cs-CZ" sz="2000" smtClean="0">
                <a:cs typeface="Times New Roman" pitchFamily="18" charset="0"/>
              </a:rPr>
              <a:t>-  se sídlem mimo Společenství</a:t>
            </a:r>
          </a:p>
          <a:p>
            <a:pPr marL="342900" indent="-342900" algn="just" eaLnBrk="1" hangingPunct="1"/>
            <a:r>
              <a:rPr lang="cs-CZ" altLang="cs-CZ" sz="2000" smtClean="0">
                <a:cs typeface="Times New Roman" pitchFamily="18" charset="0"/>
              </a:rPr>
              <a:t>- kombinace </a:t>
            </a:r>
          </a:p>
          <a:p>
            <a:pPr marL="342900" indent="-342900" algn="just" eaLnBrk="1" hangingPunct="1"/>
            <a:r>
              <a:rPr lang="cs-CZ" altLang="cs-CZ" sz="2000" smtClean="0"/>
              <a:t>n</a:t>
            </a:r>
            <a:r>
              <a:rPr lang="cs-CZ" altLang="cs-CZ" sz="2000" smtClean="0">
                <a:cs typeface="Times New Roman" pitchFamily="18" charset="0"/>
              </a:rPr>
              <a:t>ezbytnost vzájemné konzultace a výměny informací</a:t>
            </a:r>
            <a:r>
              <a:rPr lang="cs-CZ" altLang="cs-CZ" sz="2000" smtClean="0"/>
              <a:t>,</a:t>
            </a:r>
            <a:r>
              <a:rPr lang="cs-CZ" altLang="cs-CZ" sz="2000" smtClean="0">
                <a:cs typeface="Times New Roman" pitchFamily="18" charset="0"/>
              </a:rPr>
              <a:t> </a:t>
            </a:r>
            <a:r>
              <a:rPr lang="cs-CZ" altLang="cs-CZ" sz="2000" smtClean="0"/>
              <a:t>k</a:t>
            </a:r>
            <a:r>
              <a:rPr lang="cs-CZ" altLang="cs-CZ" sz="2000" smtClean="0">
                <a:cs typeface="Times New Roman" pitchFamily="18" charset="0"/>
              </a:rPr>
              <a:t>ontroly</a:t>
            </a:r>
            <a:r>
              <a:rPr lang="cs-CZ" altLang="cs-CZ" sz="2000" smtClean="0"/>
              <a:t>, opatření k nápravě a s</a:t>
            </a:r>
            <a:r>
              <a:rPr lang="cs-CZ" altLang="cs-CZ" sz="2000" smtClean="0">
                <a:cs typeface="Times New Roman" pitchFamily="18" charset="0"/>
              </a:rPr>
              <a:t>ankce </a:t>
            </a:r>
            <a:endParaRPr lang="cs-CZ" altLang="cs-CZ" sz="2000" smtClean="0"/>
          </a:p>
          <a:p>
            <a:pPr marL="342900" indent="-342900" algn="just" eaLnBrk="1" hangingPunct="1"/>
            <a:endParaRPr lang="cs-CZ" altLang="cs-CZ" sz="2000" smtClean="0"/>
          </a:p>
          <a:p>
            <a:pPr marL="342900" indent="-342900" algn="just" eaLnBrk="1" hangingPunct="1">
              <a:buFont typeface="Wingdings" pitchFamily="2" charset="2"/>
              <a:buNone/>
            </a:pPr>
            <a:endParaRPr lang="cs-CZ" altLang="cs-CZ" sz="2000" smtClean="0"/>
          </a:p>
        </p:txBody>
      </p:sp>
    </p:spTree>
    <p:extLst>
      <p:ext uri="{BB962C8B-B14F-4D97-AF65-F5344CB8AC3E}">
        <p14:creationId xmlns:p14="http://schemas.microsoft.com/office/powerpoint/2010/main" val="113040344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ctrTitle"/>
          </p:nvPr>
        </p:nvSpPr>
        <p:spPr/>
        <p:txBody>
          <a:bodyPr/>
          <a:lstStyle/>
          <a:p>
            <a:pPr eaLnBrk="1" hangingPunct="1">
              <a:defRPr/>
            </a:pPr>
            <a:r>
              <a:rPr lang="cs-CZ" sz="4000" smtClean="0">
                <a:solidFill>
                  <a:srgbClr val="FF00FF"/>
                </a:solidFill>
              </a:rPr>
              <a:t>Finanční konglomeráty</a:t>
            </a:r>
          </a:p>
        </p:txBody>
      </p:sp>
    </p:spTree>
    <p:extLst>
      <p:ext uri="{BB962C8B-B14F-4D97-AF65-F5344CB8AC3E}">
        <p14:creationId xmlns:p14="http://schemas.microsoft.com/office/powerpoint/2010/main" val="340237708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p:spPr>
        <p:txBody>
          <a:bodyPr/>
          <a:lstStyle/>
          <a:p>
            <a:pPr eaLnBrk="1" hangingPunct="1">
              <a:defRPr/>
            </a:pPr>
            <a:r>
              <a:rPr lang="cs-CZ" dirty="0" smtClean="0"/>
              <a:t>F</a:t>
            </a:r>
            <a:r>
              <a:rPr lang="cs-CZ" dirty="0" smtClean="0">
                <a:cs typeface="Times New Roman" pitchFamily="18" charset="0"/>
              </a:rPr>
              <a:t>inanční konglomerát</a:t>
            </a:r>
          </a:p>
        </p:txBody>
      </p:sp>
      <p:sp>
        <p:nvSpPr>
          <p:cNvPr id="137219" name="Rectangle 3"/>
          <p:cNvSpPr>
            <a:spLocks noGrp="1" noChangeArrowheads="1"/>
          </p:cNvSpPr>
          <p:nvPr>
            <p:ph type="body" idx="1"/>
          </p:nvPr>
        </p:nvSpPr>
        <p:spPr/>
        <p:txBody>
          <a:bodyPr>
            <a:normAutofit/>
          </a:bodyPr>
          <a:lstStyle/>
          <a:p>
            <a:pPr eaLnBrk="1" hangingPunct="1">
              <a:lnSpc>
                <a:spcPct val="90000"/>
              </a:lnSpc>
            </a:pPr>
            <a:r>
              <a:rPr lang="cs-CZ" altLang="cs-CZ" sz="2400" dirty="0" smtClean="0">
                <a:latin typeface="Arial" panose="020B0604020202020204" pitchFamily="34" charset="0"/>
                <a:cs typeface="Arial" panose="020B0604020202020204" pitchFamily="34" charset="0"/>
              </a:rPr>
              <a:t>Zákon č. 377/2005 Sb., o finančních konglomerátech a vyhláška č. 347/2006 Sb., kterou se provádějí některá ustanovení zákona o finančních konglomerátech. </a:t>
            </a:r>
          </a:p>
          <a:p>
            <a:pPr algn="just" eaLnBrk="1" hangingPunct="1">
              <a:lnSpc>
                <a:spcPct val="90000"/>
              </a:lnSpc>
            </a:pPr>
            <a:r>
              <a:rPr lang="cs-CZ" altLang="cs-CZ" sz="2400" dirty="0" smtClean="0">
                <a:latin typeface="Arial" panose="020B0604020202020204" pitchFamily="34" charset="0"/>
                <a:cs typeface="Arial" panose="020B0604020202020204" pitchFamily="34" charset="0"/>
              </a:rPr>
              <a:t>V podstatě se jedná o </a:t>
            </a:r>
            <a:r>
              <a:rPr lang="cs-CZ" altLang="cs-CZ" sz="2400" b="1" dirty="0" smtClean="0">
                <a:latin typeface="Arial" panose="020B0604020202020204" pitchFamily="34" charset="0"/>
                <a:cs typeface="Arial" panose="020B0604020202020204" pitchFamily="34" charset="0"/>
              </a:rPr>
              <a:t>skupinu osob</a:t>
            </a:r>
            <a:r>
              <a:rPr lang="cs-CZ" altLang="cs-CZ" sz="2400" dirty="0" smtClean="0">
                <a:latin typeface="Arial" panose="020B0604020202020204" pitchFamily="34" charset="0"/>
                <a:cs typeface="Arial" panose="020B0604020202020204" pitchFamily="34" charset="0"/>
              </a:rPr>
              <a:t>, v jejímž čele je buď osoba </a:t>
            </a:r>
            <a:r>
              <a:rPr lang="cs-CZ" altLang="cs-CZ" sz="2400" b="1" dirty="0" smtClean="0">
                <a:latin typeface="Arial" panose="020B0604020202020204" pitchFamily="34" charset="0"/>
                <a:cs typeface="Arial" panose="020B0604020202020204" pitchFamily="34" charset="0"/>
              </a:rPr>
              <a:t>licencovaná</a:t>
            </a:r>
            <a:r>
              <a:rPr lang="cs-CZ" altLang="cs-CZ" sz="2400" dirty="0" smtClean="0">
                <a:latin typeface="Arial" panose="020B0604020202020204" pitchFamily="34" charset="0"/>
                <a:cs typeface="Arial" panose="020B0604020202020204" pitchFamily="34" charset="0"/>
              </a:rPr>
              <a:t> </a:t>
            </a:r>
            <a:r>
              <a:rPr lang="cs-CZ" altLang="cs-CZ" sz="2400" b="1" dirty="0" smtClean="0">
                <a:latin typeface="Arial" panose="020B0604020202020204" pitchFamily="34" charset="0"/>
                <a:cs typeface="Arial" panose="020B0604020202020204" pitchFamily="34" charset="0"/>
              </a:rPr>
              <a:t>pro finanční služby</a:t>
            </a:r>
            <a:r>
              <a:rPr lang="cs-CZ" altLang="cs-CZ" sz="2400" dirty="0" smtClean="0">
                <a:latin typeface="Arial" panose="020B0604020202020204" pitchFamily="34" charset="0"/>
                <a:cs typeface="Arial" panose="020B0604020202020204" pitchFamily="34" charset="0"/>
              </a:rPr>
              <a:t> nebo osoba, která ovládá alespoň jednu takovou osobu, přičemž </a:t>
            </a:r>
            <a:r>
              <a:rPr lang="cs-CZ" altLang="cs-CZ" sz="2400" b="1" dirty="0" smtClean="0">
                <a:latin typeface="Arial" panose="020B0604020202020204" pitchFamily="34" charset="0"/>
                <a:cs typeface="Arial" panose="020B0604020202020204" pitchFamily="34" charset="0"/>
              </a:rPr>
              <a:t>činnost takové skupiny probíhá převážně ve finančním sektoru</a:t>
            </a:r>
            <a:r>
              <a:rPr lang="cs-CZ" altLang="cs-CZ" sz="2400" dirty="0" smtClean="0">
                <a:latin typeface="Arial" panose="020B0604020202020204" pitchFamily="34" charset="0"/>
                <a:cs typeface="Arial" panose="020B0604020202020204" pitchFamily="34" charset="0"/>
              </a:rPr>
              <a:t>, </a:t>
            </a:r>
            <a:r>
              <a:rPr lang="cs-CZ" altLang="cs-CZ" sz="2400" dirty="0" smtClean="0">
                <a:solidFill>
                  <a:srgbClr val="0000FF"/>
                </a:solidFill>
                <a:latin typeface="Arial" panose="020B0604020202020204" pitchFamily="34" charset="0"/>
                <a:cs typeface="Arial" panose="020B0604020202020204" pitchFamily="34" charset="0"/>
              </a:rPr>
              <a:t>alespoň jedna osoba v této skupině je součástí sektoru </a:t>
            </a:r>
            <a:r>
              <a:rPr lang="cs-CZ" altLang="cs-CZ" sz="2400" b="1" dirty="0" smtClean="0">
                <a:solidFill>
                  <a:srgbClr val="0000FF"/>
                </a:solidFill>
                <a:latin typeface="Arial" panose="020B0604020202020204" pitchFamily="34" charset="0"/>
                <a:cs typeface="Arial" panose="020B0604020202020204" pitchFamily="34" charset="0"/>
              </a:rPr>
              <a:t>pojišťovnictví </a:t>
            </a:r>
            <a:r>
              <a:rPr lang="cs-CZ" altLang="cs-CZ" sz="2400" dirty="0" smtClean="0">
                <a:solidFill>
                  <a:srgbClr val="0000FF"/>
                </a:solidFill>
                <a:latin typeface="Arial" panose="020B0604020202020204" pitchFamily="34" charset="0"/>
                <a:cs typeface="Arial" panose="020B0604020202020204" pitchFamily="34" charset="0"/>
              </a:rPr>
              <a:t>a </a:t>
            </a:r>
            <a:r>
              <a:rPr lang="cs-CZ" altLang="cs-CZ" sz="2400" b="1" dirty="0" smtClean="0">
                <a:solidFill>
                  <a:srgbClr val="0000FF"/>
                </a:solidFill>
                <a:latin typeface="Arial" panose="020B0604020202020204" pitchFamily="34" charset="0"/>
                <a:cs typeface="Arial" panose="020B0604020202020204" pitchFamily="34" charset="0"/>
              </a:rPr>
              <a:t>alespoň jedna je ze sektoru bankovního nebo sektoru obchodníků s cennými papíry</a:t>
            </a:r>
            <a:r>
              <a:rPr lang="cs-CZ" altLang="cs-CZ" sz="2400" dirty="0" smtClean="0">
                <a:solidFill>
                  <a:srgbClr val="0000FF"/>
                </a:solidFill>
                <a:latin typeface="Arial" panose="020B0604020202020204" pitchFamily="34" charset="0"/>
                <a:cs typeface="Arial" panose="020B0604020202020204" pitchFamily="34" charset="0"/>
              </a:rPr>
              <a:t>,</a:t>
            </a:r>
            <a:r>
              <a:rPr lang="cs-CZ" altLang="cs-CZ" sz="2400" dirty="0" smtClean="0">
                <a:latin typeface="Arial" panose="020B0604020202020204" pitchFamily="34" charset="0"/>
                <a:cs typeface="Arial" panose="020B0604020202020204" pitchFamily="34" charset="0"/>
              </a:rPr>
              <a:t> přičemž souhrn činností ve finančních službách těchto osob je v dané skupině </a:t>
            </a:r>
            <a:r>
              <a:rPr lang="cs-CZ" altLang="cs-CZ" sz="2400" b="1" dirty="0" smtClean="0">
                <a:solidFill>
                  <a:srgbClr val="0000FF"/>
                </a:solidFill>
                <a:latin typeface="Arial" panose="020B0604020202020204" pitchFamily="34" charset="0"/>
                <a:cs typeface="Arial" panose="020B0604020202020204" pitchFamily="34" charset="0"/>
              </a:rPr>
              <a:t>významný</a:t>
            </a:r>
            <a:r>
              <a:rPr lang="cs-CZ" altLang="cs-CZ" sz="2400" dirty="0" smtClean="0">
                <a:solidFill>
                  <a:srgbClr val="0000FF"/>
                </a:solidFill>
                <a:latin typeface="Arial" panose="020B0604020202020204" pitchFamily="34" charset="0"/>
                <a:cs typeface="Arial" panose="020B0604020202020204" pitchFamily="34" charset="0"/>
              </a:rPr>
              <a:t>.</a:t>
            </a:r>
            <a:r>
              <a:rPr lang="cs-CZ" altLang="cs-CZ" sz="2400" dirty="0" smtClean="0">
                <a:latin typeface="Arial" panose="020B0604020202020204" pitchFamily="34" charset="0"/>
                <a:cs typeface="Arial" panose="020B0604020202020204" pitchFamily="34" charset="0"/>
              </a:rPr>
              <a:t> </a:t>
            </a:r>
          </a:p>
          <a:p>
            <a:pPr algn="just" eaLnBrk="1" hangingPunct="1">
              <a:lnSpc>
                <a:spcPct val="90000"/>
              </a:lnSpc>
            </a:pPr>
            <a:endParaRPr lang="cs-CZ" altLang="cs-CZ"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0717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p:txBody>
          <a:bodyPr>
            <a:normAutofit/>
          </a:bodyPr>
          <a:lstStyle/>
          <a:p>
            <a:pPr algn="just" eaLnBrk="1" hangingPunct="1"/>
            <a:r>
              <a:rPr lang="cs-CZ" altLang="cs-CZ" sz="2400" dirty="0" smtClean="0">
                <a:solidFill>
                  <a:srgbClr val="FF00FF"/>
                </a:solidFill>
              </a:rPr>
              <a:t>F</a:t>
            </a:r>
            <a:r>
              <a:rPr lang="cs-CZ" altLang="cs-CZ" sz="2400" dirty="0" smtClean="0">
                <a:solidFill>
                  <a:srgbClr val="FF00FF"/>
                </a:solidFill>
                <a:cs typeface="Times New Roman" pitchFamily="18" charset="0"/>
              </a:rPr>
              <a:t>inanční sektor</a:t>
            </a:r>
            <a:r>
              <a:rPr lang="cs-CZ" altLang="cs-CZ" sz="2400" dirty="0" smtClean="0">
                <a:cs typeface="Times New Roman" pitchFamily="18" charset="0"/>
              </a:rPr>
              <a:t> je tvořen subjekty </a:t>
            </a:r>
            <a:endParaRPr lang="cs-CZ" altLang="cs-CZ" sz="2400" dirty="0" smtClean="0"/>
          </a:p>
          <a:p>
            <a:pPr algn="just" eaLnBrk="1" hangingPunct="1">
              <a:buFontTx/>
              <a:buChar char="-"/>
            </a:pPr>
            <a:r>
              <a:rPr lang="cs-CZ" altLang="cs-CZ" sz="2400" dirty="0" smtClean="0">
                <a:cs typeface="Times New Roman" pitchFamily="18" charset="0"/>
              </a:rPr>
              <a:t>z bankovnictví, </a:t>
            </a:r>
            <a:endParaRPr lang="cs-CZ" altLang="cs-CZ" sz="2400" dirty="0" smtClean="0"/>
          </a:p>
          <a:p>
            <a:pPr algn="just" eaLnBrk="1" hangingPunct="1">
              <a:buFontTx/>
              <a:buChar char="-"/>
            </a:pPr>
            <a:r>
              <a:rPr lang="cs-CZ" altLang="cs-CZ" sz="2400" dirty="0" smtClean="0">
                <a:cs typeface="Times New Roman" pitchFamily="18" charset="0"/>
              </a:rPr>
              <a:t>pojišťovnictví, </a:t>
            </a:r>
            <a:endParaRPr lang="cs-CZ" altLang="cs-CZ" sz="2400" dirty="0" smtClean="0"/>
          </a:p>
          <a:p>
            <a:pPr algn="just" eaLnBrk="1" hangingPunct="1">
              <a:buFontTx/>
              <a:buChar char="-"/>
            </a:pPr>
            <a:r>
              <a:rPr lang="cs-CZ" altLang="cs-CZ" sz="2400" dirty="0" smtClean="0"/>
              <a:t>obchodníků s cennými papíry</a:t>
            </a:r>
            <a:r>
              <a:rPr lang="cs-CZ" altLang="cs-CZ" sz="2400" dirty="0" smtClean="0">
                <a:cs typeface="Times New Roman" pitchFamily="18" charset="0"/>
              </a:rPr>
              <a:t> a </a:t>
            </a:r>
            <a:endParaRPr lang="cs-CZ" altLang="cs-CZ" sz="2400" dirty="0" smtClean="0"/>
          </a:p>
          <a:p>
            <a:pPr algn="just" eaLnBrk="1" hangingPunct="1">
              <a:buFontTx/>
              <a:buChar char="-"/>
            </a:pPr>
            <a:r>
              <a:rPr lang="cs-CZ" altLang="cs-CZ" sz="2400" dirty="0" smtClean="0">
                <a:cs typeface="Times New Roman" pitchFamily="18" charset="0"/>
              </a:rPr>
              <a:t>také smíšenými holdingovými osobami, kde ovládající osobou není osoba podléhající sektorovému dozoru nad finančním trhem, avšak s jí ovládanými osobami tvoří finanční konglomerát, přičemž alespoň jedna z ovládaných osob podléhá v členském státě tomuto</a:t>
            </a:r>
            <a:r>
              <a:rPr lang="cs-CZ" altLang="cs-CZ" sz="2400" dirty="0" smtClean="0"/>
              <a:t> </a:t>
            </a:r>
            <a:r>
              <a:rPr lang="cs-CZ" altLang="cs-CZ" sz="2400" dirty="0" smtClean="0">
                <a:cs typeface="Times New Roman" pitchFamily="18" charset="0"/>
              </a:rPr>
              <a:t>sektorovému dozoru.</a:t>
            </a:r>
            <a:r>
              <a:rPr lang="cs-CZ" altLang="cs-CZ" sz="2400" dirty="0" smtClean="0"/>
              <a:t> </a:t>
            </a:r>
          </a:p>
        </p:txBody>
      </p:sp>
      <p:sp>
        <p:nvSpPr>
          <p:cNvPr id="520195" name="Rectangle 3"/>
          <p:cNvSpPr>
            <a:spLocks noGrp="1" noChangeArrowheads="1"/>
          </p:cNvSpPr>
          <p:nvPr>
            <p:ph type="title"/>
          </p:nvPr>
        </p:nvSpPr>
        <p:spPr>
          <a:solidFill>
            <a:schemeClr val="tx2"/>
          </a:solidFill>
        </p:spPr>
        <p:txBody>
          <a:bodyPr/>
          <a:lstStyle/>
          <a:p>
            <a:pPr eaLnBrk="1" hangingPunct="1">
              <a:defRPr/>
            </a:pPr>
            <a:r>
              <a:rPr lang="cs-CZ" b="0" smtClean="0">
                <a:solidFill>
                  <a:schemeClr val="bg1"/>
                </a:solidFill>
                <a:effectLst>
                  <a:outerShdw blurRad="38100" dist="38100" dir="2700000" algn="tl">
                    <a:srgbClr val="808080"/>
                  </a:outerShdw>
                </a:effectLst>
              </a:rPr>
              <a:t>Finanční sektor</a:t>
            </a:r>
          </a:p>
        </p:txBody>
      </p:sp>
    </p:spTree>
    <p:extLst>
      <p:ext uri="{BB962C8B-B14F-4D97-AF65-F5344CB8AC3E}">
        <p14:creationId xmlns:p14="http://schemas.microsoft.com/office/powerpoint/2010/main" val="321684654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528638" y="2133600"/>
            <a:ext cx="8229600" cy="4895850"/>
          </a:xfrm>
        </p:spPr>
        <p:txBody>
          <a:bodyPr/>
          <a:lstStyle/>
          <a:p>
            <a:pPr eaLnBrk="1" hangingPunct="1">
              <a:buFont typeface="Wingdings" pitchFamily="2" charset="2"/>
              <a:buNone/>
            </a:pPr>
            <a:r>
              <a:rPr lang="cs-CZ" altLang="cs-CZ" sz="1400" smtClean="0"/>
              <a:t> </a:t>
            </a:r>
            <a:r>
              <a:rPr lang="cs-CZ" altLang="cs-CZ" sz="1800" smtClean="0">
                <a:solidFill>
                  <a:srgbClr val="FF00FF"/>
                </a:solidFill>
              </a:rPr>
              <a:t>v čele skupiny je</a:t>
            </a:r>
          </a:p>
          <a:p>
            <a:pPr eaLnBrk="1" hangingPunct="1"/>
            <a:r>
              <a:rPr lang="cs-CZ" altLang="cs-CZ" sz="1800" smtClean="0"/>
              <a:t>1. </a:t>
            </a:r>
            <a:r>
              <a:rPr lang="cs-CZ" altLang="cs-CZ" sz="1800" b="1" smtClean="0">
                <a:solidFill>
                  <a:srgbClr val="0000FF"/>
                </a:solidFill>
              </a:rPr>
              <a:t>regulovaná osoba</a:t>
            </a:r>
            <a:r>
              <a:rPr lang="cs-CZ" altLang="cs-CZ" sz="1800" smtClean="0"/>
              <a:t>, která buď ovládá osobu ve finančním sektoru, nebo je osobou, která vykonává podstatný vliv v osobě ve finančním sektoru, nebo je osobou, u které většinu členů statutárních, řídicích nebo dozorčích orgánů tvoří po většinu účetního období stejné osoby, které jsou statutárními, řídicími nebo dozorčími orgány nebo jejich členy jiné osoby ve finančním sektoru, nebo</a:t>
            </a:r>
          </a:p>
          <a:p>
            <a:pPr eaLnBrk="1" hangingPunct="1"/>
            <a:r>
              <a:rPr lang="cs-CZ" altLang="cs-CZ" sz="1800" smtClean="0"/>
              <a:t>2. osoba, která není regulovanou osobou a která ovládá alespoň jednu regulovanou osobu, přičemž činnost skupiny probíhá převážně ve finančním sektoru,</a:t>
            </a:r>
          </a:p>
          <a:p>
            <a:pPr eaLnBrk="1" hangingPunct="1">
              <a:buFont typeface="Wingdings" pitchFamily="2" charset="2"/>
              <a:buNone/>
            </a:pPr>
            <a:r>
              <a:rPr lang="cs-CZ" altLang="cs-CZ" sz="1800" smtClean="0"/>
              <a:t> </a:t>
            </a:r>
            <a:r>
              <a:rPr lang="cs-CZ" altLang="cs-CZ" sz="1800" b="1" smtClean="0">
                <a:solidFill>
                  <a:srgbClr val="0000FF"/>
                </a:solidFill>
              </a:rPr>
              <a:t>alespoň jedna osoba ve skupině</a:t>
            </a:r>
            <a:r>
              <a:rPr lang="cs-CZ" altLang="cs-CZ" sz="1800" smtClean="0"/>
              <a:t> je součástí sektoru pojišťovnictví a alespoň jedna osoba ve skupině je součástí bankovního sektoru nebo sektoru investičních služeb a</a:t>
            </a:r>
          </a:p>
          <a:p>
            <a:pPr eaLnBrk="1" hangingPunct="1">
              <a:buFont typeface="Wingdings" pitchFamily="2" charset="2"/>
              <a:buNone/>
            </a:pPr>
            <a:r>
              <a:rPr lang="cs-CZ" altLang="cs-CZ" sz="1800" b="1" smtClean="0">
                <a:solidFill>
                  <a:srgbClr val="0000FF"/>
                </a:solidFill>
              </a:rPr>
              <a:t>souhrn činností sektoru</a:t>
            </a:r>
            <a:r>
              <a:rPr lang="cs-CZ" altLang="cs-CZ" sz="1800" smtClean="0"/>
              <a:t> pojišťovnictví ve skupině a souhrn činností sektoru bankovního a sektoru investičních služeb ve skupině jsou významné.</a:t>
            </a:r>
          </a:p>
          <a:p>
            <a:pPr eaLnBrk="1" hangingPunct="1">
              <a:buFont typeface="Wingdings" pitchFamily="2" charset="2"/>
              <a:buNone/>
            </a:pPr>
            <a:r>
              <a:rPr lang="cs-CZ" altLang="cs-CZ" sz="1800" smtClean="0"/>
              <a:t> </a:t>
            </a:r>
          </a:p>
        </p:txBody>
      </p:sp>
      <p:sp>
        <p:nvSpPr>
          <p:cNvPr id="521219" name="Rectangle 3"/>
          <p:cNvSpPr>
            <a:spLocks noGrp="1" noChangeArrowheads="1"/>
          </p:cNvSpPr>
          <p:nvPr>
            <p:ph type="title"/>
          </p:nvPr>
        </p:nvSpPr>
        <p:spPr>
          <a:solidFill>
            <a:schemeClr val="tx2"/>
          </a:solidFill>
        </p:spPr>
        <p:txBody>
          <a:bodyPr/>
          <a:lstStyle/>
          <a:p>
            <a:pPr eaLnBrk="1" hangingPunct="1">
              <a:defRPr/>
            </a:pPr>
            <a:r>
              <a:rPr lang="cs-CZ" b="0" smtClean="0">
                <a:solidFill>
                  <a:schemeClr val="bg1"/>
                </a:solidFill>
                <a:effectLst>
                  <a:outerShdw blurRad="38100" dist="38100" dir="2700000" algn="tl">
                    <a:srgbClr val="808080"/>
                  </a:outerShdw>
                </a:effectLst>
              </a:rPr>
              <a:t>Konglomerát</a:t>
            </a:r>
          </a:p>
        </p:txBody>
      </p:sp>
    </p:spTree>
    <p:extLst>
      <p:ext uri="{BB962C8B-B14F-4D97-AF65-F5344CB8AC3E}">
        <p14:creationId xmlns:p14="http://schemas.microsoft.com/office/powerpoint/2010/main" val="1126011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normAutofit fontScale="90000"/>
          </a:bodyPr>
          <a:lstStyle/>
          <a:p>
            <a:pPr eaLnBrk="1" hangingPunct="1">
              <a:defRPr/>
            </a:pPr>
            <a:r>
              <a:rPr lang="cs-CZ" smtClean="0">
                <a:latin typeface="Arial" pitchFamily="34" charset="0"/>
                <a:cs typeface="Times New Roman" pitchFamily="18" charset="0"/>
              </a:rPr>
              <a:t>ŠKODOVÉ POJIŠTĚNÍ A OBNOSOVÉ POJIŠTĚNÍ </a:t>
            </a:r>
          </a:p>
        </p:txBody>
      </p:sp>
      <p:sp>
        <p:nvSpPr>
          <p:cNvPr id="345091" name="Rectangle 3"/>
          <p:cNvSpPr>
            <a:spLocks noGrp="1" noChangeArrowheads="1"/>
          </p:cNvSpPr>
          <p:nvPr>
            <p:ph type="body" idx="1"/>
          </p:nvPr>
        </p:nvSpPr>
        <p:spPr>
          <a:xfrm>
            <a:off x="533400" y="2057400"/>
            <a:ext cx="8458200" cy="4438650"/>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r="100000" b="100000"/>
            </a:path>
            <a:tileRect l="-100000" t="-100000"/>
          </a:gradFill>
          <a:extLst/>
        </p:spPr>
        <p:txBody>
          <a:bodyPr/>
          <a:lstStyle/>
          <a:p>
            <a:pPr marL="0" indent="0" eaLnBrk="1" hangingPunct="1">
              <a:lnSpc>
                <a:spcPct val="90000"/>
              </a:lnSpc>
              <a:buFont typeface="Wingdings" pitchFamily="2" charset="2"/>
              <a:buNone/>
              <a:defRPr/>
            </a:pPr>
            <a:r>
              <a:rPr lang="cs-CZ" sz="2000" b="1" u="sng" dirty="0" smtClean="0">
                <a:solidFill>
                  <a:srgbClr val="FF0000"/>
                </a:solidFill>
                <a:effectLst>
                  <a:outerShdw blurRad="38100" dist="38100" dir="2700000" algn="tl">
                    <a:srgbClr val="000000">
                      <a:alpha val="43137"/>
                    </a:srgbClr>
                  </a:outerShdw>
                </a:effectLst>
                <a:latin typeface="Times New Roman" pitchFamily="18" charset="0"/>
              </a:rPr>
              <a:t>Škodové</a:t>
            </a:r>
            <a:r>
              <a:rPr lang="cs-CZ" sz="20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pojištění</a:t>
            </a:r>
            <a:endParaRPr lang="cs-CZ" sz="2000" b="1" u="sng" dirty="0" smtClean="0">
              <a:solidFill>
                <a:srgbClr val="FF0000"/>
              </a:solidFill>
              <a:effectLst>
                <a:outerShdw blurRad="38100" dist="38100" dir="2700000" algn="tl">
                  <a:srgbClr val="000000">
                    <a:alpha val="43137"/>
                  </a:srgbClr>
                </a:outerShdw>
              </a:effectLst>
              <a:latin typeface="Times New Roman" pitchFamily="18" charset="0"/>
            </a:endParaRPr>
          </a:p>
          <a:p>
            <a:pPr marL="0" indent="0" eaLnBrk="1" hangingPunct="1">
              <a:lnSpc>
                <a:spcPct val="90000"/>
              </a:lnSpc>
              <a:defRPr/>
            </a:pPr>
            <a:r>
              <a:rPr lang="cs-CZ" sz="2000" b="1" dirty="0" smtClean="0">
                <a:latin typeface="Times New Roman" pitchFamily="18" charset="0"/>
              </a:rPr>
              <a:t> </a:t>
            </a:r>
            <a:r>
              <a:rPr lang="cs-CZ" sz="2000" b="1" dirty="0" smtClean="0">
                <a:solidFill>
                  <a:srgbClr val="FF0000"/>
                </a:solidFill>
                <a:effectLst>
                  <a:outerShdw blurRad="38100" dist="38100" dir="2700000" algn="tl">
                    <a:srgbClr val="000000">
                      <a:alpha val="43137"/>
                    </a:srgbClr>
                  </a:outerShdw>
                </a:effectLst>
              </a:rPr>
              <a:t>při škodovém pojištění poskytne pojistitel pojistné plnění, které v ujednaném rozsahu vyrovnává úbytek majetku vzniklý v důsledku pojistné události (§ 2811)</a:t>
            </a:r>
            <a:endParaRPr lang="cs-CZ" sz="2000" b="1" dirty="0" smtClean="0">
              <a:solidFill>
                <a:srgbClr val="FF0000"/>
              </a:solidFill>
              <a:effectLst>
                <a:outerShdw blurRad="38100" dist="38100" dir="2700000" algn="tl">
                  <a:srgbClr val="000000">
                    <a:alpha val="43137"/>
                  </a:srgbClr>
                </a:outerShdw>
              </a:effectLst>
              <a:latin typeface="Times New Roman" pitchFamily="18" charset="0"/>
            </a:endParaRPr>
          </a:p>
          <a:p>
            <a:pPr marL="0" indent="0" algn="just" eaLnBrk="1" hangingPunct="1">
              <a:lnSpc>
                <a:spcPct val="90000"/>
              </a:lnSpc>
              <a:defRPr/>
            </a:pPr>
            <a:r>
              <a:rPr lang="cs-CZ" sz="2000" b="1" dirty="0" smtClean="0">
                <a:latin typeface="Times New Roman" pitchFamily="18" charset="0"/>
              </a:rPr>
              <a:t> pojištění </a:t>
            </a:r>
            <a:r>
              <a:rPr lang="cs-CZ" sz="2000" b="1" dirty="0" smtClean="0">
                <a:latin typeface="Times New Roman" pitchFamily="18" charset="0"/>
                <a:cs typeface="Times New Roman" pitchFamily="18" charset="0"/>
              </a:rPr>
              <a:t>majetku, zaniká dnem, kdy došlo k oznámení změny</a:t>
            </a:r>
            <a:r>
              <a:rPr lang="cs-CZ" sz="2000" b="1" dirty="0" smtClean="0">
                <a:latin typeface="Times New Roman" pitchFamily="18" charset="0"/>
              </a:rPr>
              <a:t> jeho</a:t>
            </a:r>
            <a:r>
              <a:rPr lang="cs-CZ" sz="2000" b="1" dirty="0" smtClean="0">
                <a:latin typeface="Times New Roman" pitchFamily="18" charset="0"/>
                <a:cs typeface="Times New Roman" pitchFamily="18" charset="0"/>
              </a:rPr>
              <a:t> vlastnictví nebo spoluvlastnictví pojistiteli</a:t>
            </a:r>
            <a:r>
              <a:rPr lang="cs-CZ" sz="2000" b="1" dirty="0" smtClean="0">
                <a:latin typeface="Times New Roman" pitchFamily="18" charset="0"/>
              </a:rPr>
              <a:t>;</a:t>
            </a:r>
          </a:p>
          <a:p>
            <a:pPr marL="0" indent="0" algn="just" eaLnBrk="1" hangingPunct="1">
              <a:lnSpc>
                <a:spcPct val="90000"/>
              </a:lnSpc>
              <a:defRPr/>
            </a:pPr>
            <a:r>
              <a:rPr lang="cs-CZ" sz="2000" b="1" dirty="0" smtClean="0">
                <a:latin typeface="Times New Roman" pitchFamily="18" charset="0"/>
              </a:rPr>
              <a:t> h</a:t>
            </a:r>
            <a:r>
              <a:rPr lang="cs-CZ" sz="2000" b="1" dirty="0" smtClean="0">
                <a:latin typeface="Times New Roman" pitchFamily="18" charset="0"/>
                <a:cs typeface="Times New Roman" pitchFamily="18" charset="0"/>
              </a:rPr>
              <a:t>orní hranice </a:t>
            </a:r>
            <a:r>
              <a:rPr lang="cs-CZ" sz="2000" b="1" dirty="0" smtClean="0">
                <a:latin typeface="Times New Roman" pitchFamily="18" charset="0"/>
              </a:rPr>
              <a:t>pojistného plnění,</a:t>
            </a:r>
            <a:r>
              <a:rPr lang="cs-CZ" sz="2000" b="1" dirty="0" smtClean="0">
                <a:latin typeface="Times New Roman" pitchFamily="18" charset="0"/>
                <a:cs typeface="Times New Roman" pitchFamily="18" charset="0"/>
              </a:rPr>
              <a:t> pojistn</a:t>
            </a:r>
            <a:r>
              <a:rPr lang="cs-CZ" sz="2000" b="1" dirty="0" smtClean="0">
                <a:latin typeface="Times New Roman" pitchFamily="18" charset="0"/>
              </a:rPr>
              <a:t>á</a:t>
            </a:r>
            <a:r>
              <a:rPr lang="cs-CZ" sz="2000" b="1" dirty="0" smtClean="0">
                <a:latin typeface="Times New Roman" pitchFamily="18" charset="0"/>
                <a:cs typeface="Times New Roman" pitchFamily="18" charset="0"/>
              </a:rPr>
              <a:t> částk</a:t>
            </a:r>
            <a:r>
              <a:rPr lang="cs-CZ" sz="2000" b="1" dirty="0" smtClean="0">
                <a:latin typeface="Times New Roman" pitchFamily="18" charset="0"/>
              </a:rPr>
              <a:t>a</a:t>
            </a:r>
            <a:r>
              <a:rPr lang="cs-CZ" sz="2000" b="1" dirty="0" smtClean="0">
                <a:latin typeface="Times New Roman" pitchFamily="18" charset="0"/>
                <a:cs typeface="Times New Roman" pitchFamily="18" charset="0"/>
              </a:rPr>
              <a:t> nebo limit pojistného plnění</a:t>
            </a:r>
            <a:r>
              <a:rPr lang="cs-CZ" sz="2000" b="1" dirty="0" smtClean="0">
                <a:latin typeface="Times New Roman" pitchFamily="18" charset="0"/>
              </a:rPr>
              <a:t>;</a:t>
            </a:r>
          </a:p>
          <a:p>
            <a:pPr marL="0" indent="0" algn="just" eaLnBrk="1" hangingPunct="1">
              <a:lnSpc>
                <a:spcPct val="90000"/>
              </a:lnSpc>
              <a:defRPr/>
            </a:pPr>
            <a:r>
              <a:rPr lang="cs-CZ" sz="2000" b="1" dirty="0" smtClean="0">
                <a:latin typeface="Times New Roman" pitchFamily="18" charset="0"/>
              </a:rPr>
              <a:t> franšíza </a:t>
            </a:r>
            <a:r>
              <a:rPr lang="cs-CZ" sz="2000" b="1" dirty="0" err="1" smtClean="0">
                <a:latin typeface="Times New Roman" pitchFamily="18" charset="0"/>
              </a:rPr>
              <a:t>odčetná</a:t>
            </a:r>
            <a:r>
              <a:rPr lang="cs-CZ" sz="2000" b="1" dirty="0" smtClean="0">
                <a:latin typeface="Times New Roman" pitchFamily="18" charset="0"/>
              </a:rPr>
              <a:t> a integrální;</a:t>
            </a:r>
          </a:p>
          <a:p>
            <a:pPr marL="0" indent="0" algn="just" eaLnBrk="1" hangingPunct="1">
              <a:lnSpc>
                <a:spcPct val="90000"/>
              </a:lnSpc>
              <a:defRPr/>
            </a:pPr>
            <a:r>
              <a:rPr lang="cs-CZ" sz="2000" b="1" dirty="0" smtClean="0">
                <a:latin typeface="Times New Roman" pitchFamily="18" charset="0"/>
              </a:rPr>
              <a:t> m</a:t>
            </a:r>
            <a:r>
              <a:rPr lang="cs-CZ" sz="2000" b="1" dirty="0" smtClean="0">
                <a:latin typeface="Times New Roman" pitchFamily="18" charset="0"/>
                <a:cs typeface="Times New Roman" pitchFamily="18" charset="0"/>
              </a:rPr>
              <a:t>nožné pojištění</a:t>
            </a:r>
            <a:r>
              <a:rPr lang="cs-CZ" sz="2000" b="1" dirty="0" smtClean="0">
                <a:latin typeface="Times New Roman" pitchFamily="18" charset="0"/>
              </a:rPr>
              <a:t> – soupojištění, souběžné pojištění a vícenásobné pojištění;</a:t>
            </a:r>
          </a:p>
          <a:p>
            <a:pPr marL="0" indent="0" algn="just" eaLnBrk="1" hangingPunct="1">
              <a:lnSpc>
                <a:spcPct val="90000"/>
              </a:lnSpc>
              <a:defRPr/>
            </a:pPr>
            <a:r>
              <a:rPr lang="cs-CZ" sz="2000" b="1" dirty="0" smtClean="0">
                <a:latin typeface="Times New Roman" pitchFamily="18" charset="0"/>
              </a:rPr>
              <a:t> z</a:t>
            </a:r>
            <a:r>
              <a:rPr lang="cs-CZ" sz="2000" b="1" dirty="0" smtClean="0">
                <a:latin typeface="Times New Roman" pitchFamily="18" charset="0"/>
                <a:cs typeface="Times New Roman" pitchFamily="18" charset="0"/>
              </a:rPr>
              <a:t>achraňovací náklady</a:t>
            </a:r>
            <a:r>
              <a:rPr lang="cs-CZ" sz="2000" b="1" dirty="0" smtClean="0">
                <a:latin typeface="Times New Roman" pitchFamily="18" charset="0"/>
              </a:rPr>
              <a:t>;</a:t>
            </a:r>
          </a:p>
          <a:p>
            <a:pPr marL="0" indent="0" algn="just" eaLnBrk="1" hangingPunct="1">
              <a:lnSpc>
                <a:spcPct val="90000"/>
              </a:lnSpc>
              <a:defRPr/>
            </a:pPr>
            <a:r>
              <a:rPr lang="cs-CZ" sz="2000" b="1" dirty="0" smtClean="0">
                <a:latin typeface="Times New Roman" pitchFamily="18" charset="0"/>
              </a:rPr>
              <a:t> p</a:t>
            </a:r>
            <a:r>
              <a:rPr lang="cs-CZ" sz="2000" b="1" dirty="0" smtClean="0">
                <a:latin typeface="Times New Roman" pitchFamily="18" charset="0"/>
                <a:cs typeface="Times New Roman" pitchFamily="18" charset="0"/>
              </a:rPr>
              <a:t>řechod práv na pojistitele</a:t>
            </a:r>
            <a:r>
              <a:rPr lang="cs-CZ" sz="2000" b="1" dirty="0" smtClean="0">
                <a:latin typeface="Times New Roman" pitchFamily="18" charset="0"/>
              </a:rPr>
              <a:t>.</a:t>
            </a:r>
          </a:p>
          <a:p>
            <a:pPr marL="0" indent="0" algn="just" eaLnBrk="1" hangingPunct="1">
              <a:lnSpc>
                <a:spcPct val="90000"/>
              </a:lnSpc>
              <a:buFont typeface="Wingdings" pitchFamily="2" charset="2"/>
              <a:buNone/>
              <a:defRPr/>
            </a:pPr>
            <a:r>
              <a:rPr lang="cs-CZ" sz="2000" b="1" dirty="0" smtClean="0"/>
              <a:t>   </a:t>
            </a:r>
          </a:p>
        </p:txBody>
      </p:sp>
    </p:spTree>
    <p:extLst>
      <p:ext uri="{BB962C8B-B14F-4D97-AF65-F5344CB8AC3E}">
        <p14:creationId xmlns:p14="http://schemas.microsoft.com/office/powerpoint/2010/main" val="191562202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p:txBody>
          <a:bodyPr>
            <a:normAutofit/>
          </a:bodyPr>
          <a:lstStyle/>
          <a:p>
            <a:pPr eaLnBrk="1" hangingPunct="1"/>
            <a:r>
              <a:rPr lang="cs-CZ" altLang="cs-CZ" sz="2800" dirty="0" smtClean="0"/>
              <a:t>Činnost skupiny probíhá převážně ve finančním sektoru, </a:t>
            </a:r>
            <a:r>
              <a:rPr lang="cs-CZ" altLang="cs-CZ" sz="2800" dirty="0" smtClean="0">
                <a:solidFill>
                  <a:srgbClr val="0000FF"/>
                </a:solidFill>
              </a:rPr>
              <a:t>jestliže její poměr bilančních sum přesahuje hodnotu 0,4.</a:t>
            </a:r>
          </a:p>
          <a:p>
            <a:pPr eaLnBrk="1" hangingPunct="1"/>
            <a:endParaRPr lang="cs-CZ" altLang="cs-CZ" sz="2800" dirty="0" smtClean="0">
              <a:solidFill>
                <a:srgbClr val="0000FF"/>
              </a:solidFill>
            </a:endParaRPr>
          </a:p>
          <a:p>
            <a:pPr eaLnBrk="1" hangingPunct="1"/>
            <a:r>
              <a:rPr lang="cs-CZ" altLang="cs-CZ" sz="2800" dirty="0" smtClean="0"/>
              <a:t>Poměrem bilančních sum se rozumí </a:t>
            </a:r>
            <a:r>
              <a:rPr lang="cs-CZ" altLang="cs-CZ" sz="2800" dirty="0" smtClean="0">
                <a:solidFill>
                  <a:srgbClr val="0000FF"/>
                </a:solidFill>
              </a:rPr>
              <a:t>podíl,</a:t>
            </a:r>
            <a:r>
              <a:rPr lang="cs-CZ" altLang="cs-CZ" sz="2800" dirty="0" smtClean="0"/>
              <a:t> v jehož</a:t>
            </a:r>
            <a:r>
              <a:rPr lang="cs-CZ" altLang="cs-CZ" sz="2800" dirty="0" smtClean="0">
                <a:solidFill>
                  <a:srgbClr val="0000FF"/>
                </a:solidFill>
              </a:rPr>
              <a:t> čitateli</a:t>
            </a:r>
            <a:r>
              <a:rPr lang="cs-CZ" altLang="cs-CZ" sz="2800" dirty="0" smtClean="0"/>
              <a:t> je součet bilančních sum osob ve skupině, které jsou součástí finančního sektoru, a ve </a:t>
            </a:r>
            <a:r>
              <a:rPr lang="cs-CZ" altLang="cs-CZ" sz="2800" dirty="0" smtClean="0">
                <a:solidFill>
                  <a:srgbClr val="0000FF"/>
                </a:solidFill>
              </a:rPr>
              <a:t>jmenovateli </a:t>
            </a:r>
            <a:r>
              <a:rPr lang="cs-CZ" altLang="cs-CZ" sz="2800" dirty="0" smtClean="0"/>
              <a:t>součet bilančních sum všech osob ve skupině.</a:t>
            </a:r>
          </a:p>
        </p:txBody>
      </p:sp>
      <p:sp>
        <p:nvSpPr>
          <p:cNvPr id="522243" name="Rectangle 3"/>
          <p:cNvSpPr>
            <a:spLocks noGrp="1" noChangeArrowheads="1"/>
          </p:cNvSpPr>
          <p:nvPr>
            <p:ph type="title"/>
          </p:nvPr>
        </p:nvSpPr>
        <p:spPr>
          <a:solidFill>
            <a:schemeClr val="tx2"/>
          </a:solidFill>
        </p:spPr>
        <p:txBody>
          <a:bodyPr/>
          <a:lstStyle/>
          <a:p>
            <a:pPr eaLnBrk="1" hangingPunct="1">
              <a:defRPr/>
            </a:pPr>
            <a:r>
              <a:rPr lang="cs-CZ" b="0" smtClean="0">
                <a:solidFill>
                  <a:schemeClr val="bg1"/>
                </a:solidFill>
                <a:effectLst>
                  <a:outerShdw blurRad="38100" dist="38100" dir="2700000" algn="tl">
                    <a:srgbClr val="808080"/>
                  </a:outerShdw>
                </a:effectLst>
              </a:rPr>
              <a:t>Konglomerát</a:t>
            </a:r>
          </a:p>
        </p:txBody>
      </p:sp>
    </p:spTree>
    <p:extLst>
      <p:ext uri="{BB962C8B-B14F-4D97-AF65-F5344CB8AC3E}">
        <p14:creationId xmlns:p14="http://schemas.microsoft.com/office/powerpoint/2010/main" val="352933219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p:txBody>
          <a:bodyPr>
            <a:noAutofit/>
          </a:bodyPr>
          <a:lstStyle/>
          <a:p>
            <a:pPr eaLnBrk="1" hangingPunct="1"/>
            <a:r>
              <a:rPr lang="cs-CZ" altLang="cs-CZ" sz="2000" dirty="0" smtClean="0"/>
              <a:t>Souhrn činností sektoru pojišťovnictví ve skupině a souhrn činností sektoru bankovního a investičních služeb ve skupině </a:t>
            </a:r>
            <a:r>
              <a:rPr lang="cs-CZ" altLang="cs-CZ" sz="2000" dirty="0" smtClean="0">
                <a:solidFill>
                  <a:srgbClr val="0000FF"/>
                </a:solidFill>
              </a:rPr>
              <a:t>je významný, jestliže váha významnosti v sektoru pojišťovnictví přesahuje hodnotu 0,1 a váha významnosti v sektorech bankovním a investičních služeb přesahuje také hodnotu 0,1.</a:t>
            </a:r>
          </a:p>
          <a:p>
            <a:pPr eaLnBrk="1" hangingPunct="1">
              <a:buFont typeface="Wingdings" pitchFamily="2" charset="2"/>
              <a:buNone/>
            </a:pPr>
            <a:r>
              <a:rPr lang="cs-CZ" altLang="cs-CZ" sz="2000" dirty="0" smtClean="0"/>
              <a:t>	</a:t>
            </a:r>
            <a:r>
              <a:rPr lang="cs-CZ" altLang="cs-CZ" sz="2000" dirty="0" smtClean="0">
                <a:solidFill>
                  <a:srgbClr val="FF00FF"/>
                </a:solidFill>
              </a:rPr>
              <a:t>Váhou významnosti se rozumí aritmetický průměr</a:t>
            </a:r>
          </a:p>
          <a:p>
            <a:pPr eaLnBrk="1" hangingPunct="1">
              <a:buFont typeface="Wingdings" pitchFamily="2" charset="2"/>
              <a:buNone/>
            </a:pPr>
            <a:r>
              <a:rPr lang="cs-CZ" altLang="cs-CZ" sz="2000" dirty="0" smtClean="0"/>
              <a:t>součet bilančních sum osob ve skupině, které jsou buď součástí bankovního sektoru a sektoru investičních služeb, </a:t>
            </a:r>
            <a:r>
              <a:rPr lang="cs-CZ" altLang="cs-CZ" sz="2000" dirty="0" smtClean="0">
                <a:solidFill>
                  <a:srgbClr val="FF00FF"/>
                </a:solidFill>
              </a:rPr>
              <a:t>nebo</a:t>
            </a:r>
            <a:r>
              <a:rPr lang="cs-CZ" altLang="cs-CZ" sz="2000" dirty="0" smtClean="0"/>
              <a:t> sektoru pojišťovnictví </a:t>
            </a:r>
          </a:p>
          <a:p>
            <a:pPr eaLnBrk="1" hangingPunct="1">
              <a:buFont typeface="Wingdings" pitchFamily="2" charset="2"/>
              <a:buNone/>
            </a:pPr>
            <a:r>
              <a:rPr lang="cs-CZ" altLang="cs-CZ" sz="2000" dirty="0" smtClean="0"/>
              <a:t>součet bilančních sum osob ve skupině, které jsou součástí finančního sektoru</a:t>
            </a:r>
          </a:p>
          <a:p>
            <a:pPr eaLnBrk="1" hangingPunct="1">
              <a:buFont typeface="Wingdings" pitchFamily="2" charset="2"/>
              <a:buNone/>
            </a:pPr>
            <a:r>
              <a:rPr lang="cs-CZ" altLang="cs-CZ" sz="2000" dirty="0" smtClean="0"/>
              <a:t>a </a:t>
            </a:r>
          </a:p>
          <a:p>
            <a:pPr eaLnBrk="1" hangingPunct="1">
              <a:buFont typeface="Wingdings" pitchFamily="2" charset="2"/>
              <a:buNone/>
            </a:pPr>
            <a:r>
              <a:rPr lang="cs-CZ" altLang="cs-CZ" sz="2000" dirty="0" smtClean="0"/>
              <a:t>součet minimálních kapitálových požadavků nebo požadované míry solventnosti osob ve skupině z bankovního sektoru a sektoru investičních služeb, </a:t>
            </a:r>
            <a:r>
              <a:rPr lang="cs-CZ" altLang="cs-CZ" sz="2000" dirty="0" smtClean="0">
                <a:solidFill>
                  <a:srgbClr val="FF00FF"/>
                </a:solidFill>
              </a:rPr>
              <a:t>nebo</a:t>
            </a:r>
            <a:r>
              <a:rPr lang="cs-CZ" altLang="cs-CZ" sz="2000" dirty="0" smtClean="0"/>
              <a:t> sektoru pojišťovnictví, </a:t>
            </a:r>
          </a:p>
          <a:p>
            <a:pPr eaLnBrk="1" hangingPunct="1">
              <a:buFont typeface="Wingdings" pitchFamily="2" charset="2"/>
              <a:buNone/>
            </a:pPr>
            <a:r>
              <a:rPr lang="cs-CZ" altLang="cs-CZ" sz="2000" dirty="0" smtClean="0"/>
              <a:t>součet minimálních kapitálových požadavků a požadované míry solventnosti, osob ve skupině z finančního sektoru.</a:t>
            </a:r>
          </a:p>
        </p:txBody>
      </p:sp>
      <p:sp>
        <p:nvSpPr>
          <p:cNvPr id="523267" name="Rectangle 3"/>
          <p:cNvSpPr>
            <a:spLocks noGrp="1" noChangeArrowheads="1"/>
          </p:cNvSpPr>
          <p:nvPr>
            <p:ph type="title"/>
          </p:nvPr>
        </p:nvSpPr>
        <p:spPr>
          <a:solidFill>
            <a:schemeClr val="tx2"/>
          </a:solidFill>
        </p:spPr>
        <p:txBody>
          <a:bodyPr/>
          <a:lstStyle/>
          <a:p>
            <a:pPr eaLnBrk="1" hangingPunct="1">
              <a:defRPr/>
            </a:pPr>
            <a:r>
              <a:rPr lang="cs-CZ" b="0" smtClean="0">
                <a:solidFill>
                  <a:schemeClr val="bg1"/>
                </a:solidFill>
                <a:effectLst>
                  <a:outerShdw blurRad="38100" dist="38100" dir="2700000" algn="tl">
                    <a:srgbClr val="808080"/>
                  </a:outerShdw>
                </a:effectLst>
              </a:rPr>
              <a:t>Konglomerát</a:t>
            </a:r>
          </a:p>
        </p:txBody>
      </p:sp>
      <p:sp>
        <p:nvSpPr>
          <p:cNvPr id="141316" name="Line 4"/>
          <p:cNvSpPr>
            <a:spLocks noChangeShapeType="1"/>
          </p:cNvSpPr>
          <p:nvPr/>
        </p:nvSpPr>
        <p:spPr bwMode="auto">
          <a:xfrm>
            <a:off x="611188" y="4293096"/>
            <a:ext cx="7488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41317" name="Line 5"/>
          <p:cNvSpPr>
            <a:spLocks noChangeShapeType="1"/>
          </p:cNvSpPr>
          <p:nvPr/>
        </p:nvSpPr>
        <p:spPr bwMode="auto">
          <a:xfrm flipV="1">
            <a:off x="502443" y="5877272"/>
            <a:ext cx="7705725"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427965717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p:txBody>
          <a:bodyPr>
            <a:noAutofit/>
          </a:bodyPr>
          <a:lstStyle/>
          <a:p>
            <a:pPr eaLnBrk="1" hangingPunct="1"/>
            <a:r>
              <a:rPr lang="cs-CZ" altLang="cs-CZ" sz="2400" dirty="0" smtClean="0"/>
              <a:t>Souhrn činností finančního sektoru ve skupině se rovněž považuje za </a:t>
            </a:r>
            <a:r>
              <a:rPr lang="cs-CZ" altLang="cs-CZ" sz="2400" dirty="0" smtClean="0">
                <a:solidFill>
                  <a:srgbClr val="FF00FF"/>
                </a:solidFill>
              </a:rPr>
              <a:t>významný</a:t>
            </a:r>
            <a:r>
              <a:rPr lang="cs-CZ" altLang="cs-CZ" sz="2400" dirty="0" smtClean="0"/>
              <a:t>, jestliže součet bilančních sum osob ve skupině, které jsou součástí nejméně významného sektoru, přesahuje </a:t>
            </a:r>
            <a:r>
              <a:rPr lang="cs-CZ" altLang="cs-CZ" sz="2400" dirty="0" smtClean="0">
                <a:solidFill>
                  <a:srgbClr val="FF00FF"/>
                </a:solidFill>
              </a:rPr>
              <a:t>6 000 000 000 eur.</a:t>
            </a:r>
            <a:r>
              <a:rPr lang="cs-CZ" altLang="cs-CZ" sz="2400" dirty="0" smtClean="0"/>
              <a:t> </a:t>
            </a:r>
          </a:p>
          <a:p>
            <a:pPr eaLnBrk="1" hangingPunct="1"/>
            <a:r>
              <a:rPr lang="cs-CZ" altLang="cs-CZ" sz="2400" dirty="0" smtClean="0">
                <a:solidFill>
                  <a:srgbClr val="FF00FF"/>
                </a:solidFill>
              </a:rPr>
              <a:t>Bilanční sumou</a:t>
            </a:r>
            <a:r>
              <a:rPr lang="cs-CZ" altLang="cs-CZ" sz="2400" dirty="0" smtClean="0"/>
              <a:t> používanou při výpočtech se rozumí celková aktiva snížená o oprávky a opravné položky. Zjišťuje se z konsolidované účetní závěrky; neexistuje-li konsolidovaná účetní závěrka, sečtou se bilanční sumy zjištěné v účetních závěrkách osob, které jsou součástí skupiny, s tím, že bilanční suma přidružené osoby se bere v úvahu v poměru odpovídajícímu podílu nebo podílům, které v přidružené osobě mají osoby, které jsou součástí skupiny.</a:t>
            </a:r>
          </a:p>
        </p:txBody>
      </p:sp>
      <p:sp>
        <p:nvSpPr>
          <p:cNvPr id="524291" name="Rectangle 3"/>
          <p:cNvSpPr>
            <a:spLocks noGrp="1" noChangeArrowheads="1"/>
          </p:cNvSpPr>
          <p:nvPr>
            <p:ph type="title"/>
          </p:nvPr>
        </p:nvSpPr>
        <p:spPr>
          <a:solidFill>
            <a:schemeClr val="tx2"/>
          </a:solidFill>
        </p:spPr>
        <p:txBody>
          <a:bodyPr/>
          <a:lstStyle/>
          <a:p>
            <a:pPr eaLnBrk="1" hangingPunct="1">
              <a:defRPr/>
            </a:pPr>
            <a:r>
              <a:rPr lang="cs-CZ" b="0" smtClean="0">
                <a:solidFill>
                  <a:schemeClr val="bg1"/>
                </a:solidFill>
                <a:effectLst>
                  <a:outerShdw blurRad="38100" dist="38100" dir="2700000" algn="tl">
                    <a:srgbClr val="808080"/>
                  </a:outerShdw>
                </a:effectLst>
              </a:rPr>
              <a:t>Konglomerát</a:t>
            </a:r>
          </a:p>
        </p:txBody>
      </p:sp>
    </p:spTree>
    <p:extLst>
      <p:ext uri="{BB962C8B-B14F-4D97-AF65-F5344CB8AC3E}">
        <p14:creationId xmlns:p14="http://schemas.microsoft.com/office/powerpoint/2010/main" val="317237047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gradFill rotWithShape="1">
            <a:gsLst>
              <a:gs pos="0">
                <a:srgbClr val="D6B19C"/>
              </a:gs>
              <a:gs pos="30000">
                <a:srgbClr val="D49E6C"/>
              </a:gs>
              <a:gs pos="70000">
                <a:srgbClr val="A65528"/>
              </a:gs>
              <a:gs pos="100000">
                <a:srgbClr val="663012"/>
              </a:gs>
            </a:gsLst>
            <a:lin ang="5400000" scaled="1"/>
          </a:gradFill>
        </p:spPr>
        <p:txBody>
          <a:bodyPr/>
          <a:lstStyle/>
          <a:p>
            <a:pPr eaLnBrk="1" hangingPunct="1">
              <a:defRPr/>
            </a:pPr>
            <a:r>
              <a:rPr lang="cs-CZ" b="0" smtClean="0"/>
              <a:t>Doplňkový dohled</a:t>
            </a:r>
          </a:p>
        </p:txBody>
      </p:sp>
      <p:sp>
        <p:nvSpPr>
          <p:cNvPr id="143363" name="Rectangle 3"/>
          <p:cNvSpPr>
            <a:spLocks noGrp="1" noChangeArrowheads="1"/>
          </p:cNvSpPr>
          <p:nvPr>
            <p:ph type="body" idx="1"/>
          </p:nvPr>
        </p:nvSpPr>
        <p:spPr/>
        <p:txBody>
          <a:bodyPr/>
          <a:lstStyle/>
          <a:p>
            <a:pPr algn="just" eaLnBrk="1" hangingPunct="1"/>
            <a:r>
              <a:rPr lang="cs-CZ" altLang="cs-CZ" sz="2000" b="1" smtClean="0">
                <a:solidFill>
                  <a:srgbClr val="FF00FF"/>
                </a:solidFill>
                <a:cs typeface="Times New Roman" pitchFamily="18" charset="0"/>
              </a:rPr>
              <a:t>Účelem je sledov</a:t>
            </a:r>
            <a:r>
              <a:rPr lang="cs-CZ" altLang="cs-CZ" sz="2000" b="1" smtClean="0">
                <a:solidFill>
                  <a:srgbClr val="FF00FF"/>
                </a:solidFill>
                <a:latin typeface="Arial" charset="0"/>
                <a:cs typeface="Times New Roman" pitchFamily="18" charset="0"/>
              </a:rPr>
              <a:t>á</a:t>
            </a:r>
            <a:r>
              <a:rPr lang="cs-CZ" altLang="cs-CZ" sz="2000" b="1" smtClean="0">
                <a:solidFill>
                  <a:srgbClr val="FF00FF"/>
                </a:solidFill>
                <a:cs typeface="Times New Roman" pitchFamily="18" charset="0"/>
              </a:rPr>
              <a:t>n</a:t>
            </a:r>
            <a:r>
              <a:rPr lang="cs-CZ" altLang="cs-CZ" sz="2000" b="1" smtClean="0">
                <a:solidFill>
                  <a:srgbClr val="FF00FF"/>
                </a:solidFill>
                <a:latin typeface="Arial" charset="0"/>
                <a:cs typeface="Times New Roman" pitchFamily="18" charset="0"/>
              </a:rPr>
              <a:t>í</a:t>
            </a:r>
            <a:r>
              <a:rPr lang="cs-CZ" altLang="cs-CZ" sz="2000" b="1" smtClean="0">
                <a:solidFill>
                  <a:srgbClr val="FF00FF"/>
                </a:solidFill>
                <a:cs typeface="Times New Roman" pitchFamily="18" charset="0"/>
              </a:rPr>
              <a:t> a regulace rizik na </a:t>
            </a:r>
            <a:r>
              <a:rPr lang="cs-CZ" altLang="cs-CZ" sz="2000" b="1" smtClean="0">
                <a:solidFill>
                  <a:srgbClr val="FF00FF"/>
                </a:solidFill>
                <a:latin typeface="Arial" charset="0"/>
                <a:cs typeface="Times New Roman" pitchFamily="18" charset="0"/>
              </a:rPr>
              <a:t>ú</a:t>
            </a:r>
            <a:r>
              <a:rPr lang="cs-CZ" altLang="cs-CZ" sz="2000" b="1" smtClean="0">
                <a:solidFill>
                  <a:srgbClr val="FF00FF"/>
                </a:solidFill>
                <a:cs typeface="Times New Roman" pitchFamily="18" charset="0"/>
              </a:rPr>
              <a:t>rovni konglomer</a:t>
            </a:r>
            <a:r>
              <a:rPr lang="cs-CZ" altLang="cs-CZ" sz="2000" b="1" smtClean="0">
                <a:solidFill>
                  <a:srgbClr val="FF00FF"/>
                </a:solidFill>
                <a:latin typeface="Arial" charset="0"/>
                <a:cs typeface="Times New Roman" pitchFamily="18" charset="0"/>
              </a:rPr>
              <a:t>á</a:t>
            </a:r>
            <a:r>
              <a:rPr lang="cs-CZ" altLang="cs-CZ" sz="2000" b="1" smtClean="0">
                <a:solidFill>
                  <a:srgbClr val="FF00FF"/>
                </a:solidFill>
                <a:cs typeface="Times New Roman" pitchFamily="18" charset="0"/>
              </a:rPr>
              <a:t>tu</a:t>
            </a:r>
            <a:r>
              <a:rPr lang="cs-CZ" altLang="cs-CZ" sz="2000" smtClean="0">
                <a:cs typeface="Times New Roman" pitchFamily="18" charset="0"/>
              </a:rPr>
              <a:t>  </a:t>
            </a:r>
          </a:p>
          <a:p>
            <a:pPr algn="just" eaLnBrk="1" hangingPunct="1">
              <a:buFont typeface="Wingdings" pitchFamily="2" charset="2"/>
              <a:buNone/>
            </a:pPr>
            <a:r>
              <a:rPr lang="cs-CZ" altLang="cs-CZ" sz="2000" smtClean="0">
                <a:cs typeface="Times New Roman" pitchFamily="18" charset="0"/>
              </a:rPr>
              <a:t>-</a:t>
            </a:r>
            <a:r>
              <a:rPr lang="cs-CZ" altLang="cs-CZ" sz="2000" smtClean="0">
                <a:latin typeface="Arial" charset="0"/>
                <a:cs typeface="Times New Roman" pitchFamily="18" charset="0"/>
              </a:rPr>
              <a:t>   </a:t>
            </a:r>
            <a:r>
              <a:rPr lang="cs-CZ" altLang="cs-CZ" sz="2000" smtClean="0"/>
              <a:t>do</a:t>
            </a:r>
            <a:r>
              <a:rPr lang="cs-CZ" altLang="cs-CZ" sz="2000" smtClean="0">
                <a:cs typeface="Times New Roman" pitchFamily="18" charset="0"/>
              </a:rPr>
              <a:t>plňkový požadavek kapit</a:t>
            </a:r>
            <a:r>
              <a:rPr lang="cs-CZ" altLang="cs-CZ" sz="2000" smtClean="0">
                <a:latin typeface="Arial" charset="0"/>
                <a:cs typeface="Times New Roman" pitchFamily="18" charset="0"/>
              </a:rPr>
              <a:t>á</a:t>
            </a:r>
            <a:r>
              <a:rPr lang="cs-CZ" altLang="cs-CZ" sz="2000" smtClean="0">
                <a:cs typeface="Times New Roman" pitchFamily="18" charset="0"/>
              </a:rPr>
              <a:t>lov</a:t>
            </a:r>
            <a:r>
              <a:rPr lang="cs-CZ" altLang="cs-CZ" sz="2000" smtClean="0">
                <a:latin typeface="Arial" charset="0"/>
                <a:cs typeface="Times New Roman" pitchFamily="18" charset="0"/>
              </a:rPr>
              <a:t>é</a:t>
            </a:r>
            <a:r>
              <a:rPr lang="cs-CZ" altLang="cs-CZ" sz="2000" smtClean="0">
                <a:cs typeface="Times New Roman" pitchFamily="18" charset="0"/>
              </a:rPr>
              <a:t> přiměřenosti</a:t>
            </a:r>
          </a:p>
          <a:p>
            <a:pPr algn="just" eaLnBrk="1" hangingPunct="1">
              <a:buFont typeface="Wingdings" pitchFamily="2" charset="2"/>
              <a:buNone/>
            </a:pPr>
            <a:r>
              <a:rPr lang="cs-CZ" altLang="cs-CZ" sz="2000" smtClean="0">
                <a:cs typeface="Times New Roman" pitchFamily="18" charset="0"/>
              </a:rPr>
              <a:t>-</a:t>
            </a:r>
            <a:r>
              <a:rPr lang="cs-CZ" altLang="cs-CZ" sz="2000" smtClean="0">
                <a:latin typeface="Arial" charset="0"/>
                <a:cs typeface="Times New Roman" pitchFamily="18" charset="0"/>
              </a:rPr>
              <a:t>  </a:t>
            </a:r>
            <a:r>
              <a:rPr lang="cs-CZ" altLang="cs-CZ" sz="2000" smtClean="0"/>
              <a:t> kon</a:t>
            </a:r>
            <a:r>
              <a:rPr lang="cs-CZ" altLang="cs-CZ" sz="2000" smtClean="0">
                <a:cs typeface="Times New Roman" pitchFamily="18" charset="0"/>
              </a:rPr>
              <a:t>centrace rizik a operace v</a:t>
            </a:r>
            <a:r>
              <a:rPr lang="cs-CZ" altLang="cs-CZ" sz="2000" smtClean="0">
                <a:latin typeface="Arial" charset="0"/>
                <a:cs typeface="Times New Roman" pitchFamily="18" charset="0"/>
              </a:rPr>
              <a:t> </a:t>
            </a:r>
            <a:r>
              <a:rPr lang="cs-CZ" altLang="cs-CZ" sz="2000" smtClean="0">
                <a:cs typeface="Times New Roman" pitchFamily="18" charset="0"/>
              </a:rPr>
              <a:t>r</a:t>
            </a:r>
            <a:r>
              <a:rPr lang="cs-CZ" altLang="cs-CZ" sz="2000" smtClean="0">
                <a:latin typeface="Arial" charset="0"/>
                <a:cs typeface="Times New Roman" pitchFamily="18" charset="0"/>
              </a:rPr>
              <a:t>á</a:t>
            </a:r>
            <a:r>
              <a:rPr lang="cs-CZ" altLang="cs-CZ" sz="2000" smtClean="0">
                <a:cs typeface="Times New Roman" pitchFamily="18" charset="0"/>
              </a:rPr>
              <a:t>mci skupiny</a:t>
            </a:r>
          </a:p>
          <a:p>
            <a:pPr algn="just" eaLnBrk="1" hangingPunct="1">
              <a:buFont typeface="Wingdings" pitchFamily="2" charset="2"/>
              <a:buNone/>
            </a:pPr>
            <a:r>
              <a:rPr lang="cs-CZ" altLang="cs-CZ" sz="2000" smtClean="0">
                <a:cs typeface="Times New Roman" pitchFamily="18" charset="0"/>
              </a:rPr>
              <a:t>-</a:t>
            </a:r>
            <a:r>
              <a:rPr lang="cs-CZ" altLang="cs-CZ" sz="2000" smtClean="0">
                <a:latin typeface="Arial" charset="0"/>
                <a:cs typeface="Times New Roman" pitchFamily="18" charset="0"/>
              </a:rPr>
              <a:t>  </a:t>
            </a:r>
            <a:r>
              <a:rPr lang="cs-CZ" altLang="cs-CZ" sz="2000" smtClean="0">
                <a:cs typeface="Times New Roman" pitchFamily="18" charset="0"/>
              </a:rPr>
              <a:t> vnitřn</a:t>
            </a:r>
            <a:r>
              <a:rPr lang="cs-CZ" altLang="cs-CZ" sz="2000" smtClean="0">
                <a:latin typeface="Arial" charset="0"/>
                <a:cs typeface="Times New Roman" pitchFamily="18" charset="0"/>
              </a:rPr>
              <a:t>í</a:t>
            </a:r>
            <a:r>
              <a:rPr lang="cs-CZ" altLang="cs-CZ" sz="2000" smtClean="0">
                <a:cs typeface="Times New Roman" pitchFamily="18" charset="0"/>
              </a:rPr>
              <a:t> kontroln</a:t>
            </a:r>
            <a:r>
              <a:rPr lang="cs-CZ" altLang="cs-CZ" sz="2000" smtClean="0">
                <a:latin typeface="Arial" charset="0"/>
                <a:cs typeface="Times New Roman" pitchFamily="18" charset="0"/>
              </a:rPr>
              <a:t>í</a:t>
            </a:r>
            <a:r>
              <a:rPr lang="cs-CZ" altLang="cs-CZ" sz="2000" smtClean="0">
                <a:cs typeface="Times New Roman" pitchFamily="18" charset="0"/>
              </a:rPr>
              <a:t> syst</a:t>
            </a:r>
            <a:r>
              <a:rPr lang="cs-CZ" altLang="cs-CZ" sz="2000" smtClean="0">
                <a:latin typeface="Arial" charset="0"/>
                <a:cs typeface="Times New Roman" pitchFamily="18" charset="0"/>
              </a:rPr>
              <a:t>é</a:t>
            </a:r>
            <a:r>
              <a:rPr lang="cs-CZ" altLang="cs-CZ" sz="2000" smtClean="0">
                <a:cs typeface="Times New Roman" pitchFamily="18" charset="0"/>
              </a:rPr>
              <a:t>m</a:t>
            </a:r>
          </a:p>
          <a:p>
            <a:pPr algn="just" eaLnBrk="1" hangingPunct="1">
              <a:buFont typeface="Wingdings" pitchFamily="2" charset="2"/>
              <a:buNone/>
            </a:pPr>
            <a:r>
              <a:rPr lang="cs-CZ" altLang="cs-CZ" sz="2000" smtClean="0">
                <a:cs typeface="Times New Roman" pitchFamily="18" charset="0"/>
              </a:rPr>
              <a:t>-   person</a:t>
            </a:r>
            <a:r>
              <a:rPr lang="cs-CZ" altLang="cs-CZ" sz="2000" smtClean="0">
                <a:latin typeface="Arial" charset="0"/>
                <a:cs typeface="Times New Roman" pitchFamily="18" charset="0"/>
              </a:rPr>
              <a:t>á</a:t>
            </a:r>
            <a:r>
              <a:rPr lang="cs-CZ" altLang="cs-CZ" sz="2000" smtClean="0">
                <a:cs typeface="Times New Roman" pitchFamily="18" charset="0"/>
              </a:rPr>
              <a:t>ln</a:t>
            </a:r>
            <a:r>
              <a:rPr lang="cs-CZ" altLang="cs-CZ" sz="2000" smtClean="0">
                <a:latin typeface="Arial" charset="0"/>
                <a:cs typeface="Times New Roman" pitchFamily="18" charset="0"/>
              </a:rPr>
              <a:t>í</a:t>
            </a:r>
            <a:r>
              <a:rPr lang="cs-CZ" altLang="cs-CZ" sz="2000" smtClean="0">
                <a:cs typeface="Times New Roman" pitchFamily="18" charset="0"/>
              </a:rPr>
              <a:t> předpoklady</a:t>
            </a:r>
          </a:p>
          <a:p>
            <a:pPr eaLnBrk="1" hangingPunct="1"/>
            <a:r>
              <a:rPr lang="cs-CZ" altLang="cs-CZ" sz="2000" smtClean="0">
                <a:cs typeface="Times New Roman" pitchFamily="18" charset="0"/>
              </a:rPr>
              <a:t>informačn</a:t>
            </a:r>
            <a:r>
              <a:rPr lang="cs-CZ" altLang="cs-CZ" sz="2000" smtClean="0">
                <a:latin typeface="Arial" charset="0"/>
                <a:cs typeface="Times New Roman" pitchFamily="18" charset="0"/>
              </a:rPr>
              <a:t>í</a:t>
            </a:r>
            <a:r>
              <a:rPr lang="cs-CZ" altLang="cs-CZ" sz="2000" smtClean="0">
                <a:cs typeface="Times New Roman" pitchFamily="18" charset="0"/>
              </a:rPr>
              <a:t> povinnosti</a:t>
            </a:r>
            <a:r>
              <a:rPr lang="cs-CZ" altLang="cs-CZ" sz="2000" smtClean="0"/>
              <a:t> </a:t>
            </a:r>
          </a:p>
        </p:txBody>
      </p:sp>
    </p:spTree>
    <p:extLst>
      <p:ext uri="{BB962C8B-B14F-4D97-AF65-F5344CB8AC3E}">
        <p14:creationId xmlns:p14="http://schemas.microsoft.com/office/powerpoint/2010/main" val="171880304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gradFill rotWithShape="1">
            <a:gsLst>
              <a:gs pos="0">
                <a:srgbClr val="D6B19C"/>
              </a:gs>
              <a:gs pos="30000">
                <a:srgbClr val="D49E6C"/>
              </a:gs>
              <a:gs pos="70000">
                <a:srgbClr val="A65528"/>
              </a:gs>
              <a:gs pos="100000">
                <a:srgbClr val="663012"/>
              </a:gs>
            </a:gsLst>
            <a:lin ang="5400000" scaled="1"/>
          </a:gradFill>
        </p:spPr>
        <p:txBody>
          <a:bodyPr/>
          <a:lstStyle/>
          <a:p>
            <a:pPr eaLnBrk="1" hangingPunct="1">
              <a:defRPr/>
            </a:pPr>
            <a:r>
              <a:rPr lang="cs-CZ" b="0" smtClean="0"/>
              <a:t>Doplňkový dohled</a:t>
            </a:r>
          </a:p>
        </p:txBody>
      </p:sp>
      <p:sp>
        <p:nvSpPr>
          <p:cNvPr id="526339" name="Rectangle 3"/>
          <p:cNvSpPr>
            <a:spLocks noGrp="1" noChangeArrowheads="1"/>
          </p:cNvSpPr>
          <p:nvPr>
            <p:ph type="body" idx="1"/>
          </p:nvPr>
        </p:nvSpPr>
        <p:spPr/>
        <p:txBody>
          <a:bodyPr/>
          <a:lstStyle/>
          <a:p>
            <a:pPr eaLnBrk="1" hangingPunct="1">
              <a:defRPr/>
            </a:pPr>
            <a:r>
              <a:rPr lang="cs-CZ" sz="1800" b="1" smtClean="0">
                <a:solidFill>
                  <a:srgbClr val="FF00FF"/>
                </a:solidFill>
                <a:effectLst>
                  <a:outerShdw blurRad="38100" dist="38100" dir="2700000" algn="tl">
                    <a:srgbClr val="000000"/>
                  </a:outerShdw>
                </a:effectLst>
              </a:rPr>
              <a:t>doplňkovému dohledu podléhá každá regulovaná osoba ve finančním konglomerátu</a:t>
            </a:r>
            <a:r>
              <a:rPr lang="cs-CZ" sz="1800" smtClean="0"/>
              <a:t>, </a:t>
            </a:r>
          </a:p>
          <a:p>
            <a:pPr eaLnBrk="1" hangingPunct="1">
              <a:buFont typeface="Wingdings" pitchFamily="2" charset="2"/>
              <a:buNone/>
              <a:defRPr/>
            </a:pPr>
            <a:r>
              <a:rPr lang="cs-CZ" sz="1800" smtClean="0"/>
              <a:t>a) která je v čele finančního konglomerátu,</a:t>
            </a:r>
          </a:p>
          <a:p>
            <a:pPr eaLnBrk="1" hangingPunct="1">
              <a:buFont typeface="Wingdings" pitchFamily="2" charset="2"/>
              <a:buNone/>
              <a:defRPr/>
            </a:pPr>
            <a:r>
              <a:rPr lang="cs-CZ" sz="1800" smtClean="0"/>
              <a:t>b) jejíž ovládající osobou je smíšená finanční holdingová osoba se sídlem na území členského státu, </a:t>
            </a:r>
          </a:p>
          <a:p>
            <a:pPr eaLnBrk="1" hangingPunct="1">
              <a:buFont typeface="Wingdings" pitchFamily="2" charset="2"/>
              <a:buNone/>
              <a:defRPr/>
            </a:pPr>
            <a:r>
              <a:rPr lang="cs-CZ" sz="1800" smtClean="0"/>
              <a:t>c) která je s jinou osobou finančního sektoru ve vztahu ovládající nebo ovládané osoby, nebo</a:t>
            </a:r>
          </a:p>
          <a:p>
            <a:pPr eaLnBrk="1" hangingPunct="1">
              <a:buFont typeface="Wingdings" pitchFamily="2" charset="2"/>
              <a:buNone/>
              <a:defRPr/>
            </a:pPr>
            <a:r>
              <a:rPr lang="cs-CZ" sz="1800" smtClean="0"/>
              <a:t>d) u které většinu členů statutárních, řídicích nebo dozorčích orgánů tvoří po většinu účetního období stejné osoby, které jsou statutárními, řídicími nebo dozorčími orgány nebo jejich členy jiné osoby finančního sektoru.</a:t>
            </a:r>
          </a:p>
        </p:txBody>
      </p:sp>
    </p:spTree>
    <p:extLst>
      <p:ext uri="{BB962C8B-B14F-4D97-AF65-F5344CB8AC3E}">
        <p14:creationId xmlns:p14="http://schemas.microsoft.com/office/powerpoint/2010/main" val="368312609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a:gradFill rotWithShape="1">
            <a:gsLst>
              <a:gs pos="0">
                <a:srgbClr val="D6B19C"/>
              </a:gs>
              <a:gs pos="30000">
                <a:srgbClr val="D49E6C"/>
              </a:gs>
              <a:gs pos="70000">
                <a:srgbClr val="A65528"/>
              </a:gs>
              <a:gs pos="100000">
                <a:srgbClr val="663012"/>
              </a:gs>
            </a:gsLst>
            <a:lin ang="5400000" scaled="1"/>
          </a:gradFill>
        </p:spPr>
        <p:txBody>
          <a:bodyPr/>
          <a:lstStyle/>
          <a:p>
            <a:pPr eaLnBrk="1" hangingPunct="1">
              <a:defRPr/>
            </a:pPr>
            <a:r>
              <a:rPr lang="cs-CZ" b="0" smtClean="0"/>
              <a:t>Doplňkový dohled</a:t>
            </a:r>
          </a:p>
        </p:txBody>
      </p:sp>
      <p:sp>
        <p:nvSpPr>
          <p:cNvPr id="145411" name="Rectangle 3"/>
          <p:cNvSpPr>
            <a:spLocks noGrp="1" noChangeArrowheads="1"/>
          </p:cNvSpPr>
          <p:nvPr>
            <p:ph type="body" idx="1"/>
          </p:nvPr>
        </p:nvSpPr>
        <p:spPr/>
        <p:txBody>
          <a:bodyPr/>
          <a:lstStyle/>
          <a:p>
            <a:pPr eaLnBrk="1" hangingPunct="1"/>
            <a:r>
              <a:rPr lang="cs-CZ" altLang="cs-CZ" sz="1800" smtClean="0"/>
              <a:t>Není-li nad </a:t>
            </a:r>
            <a:r>
              <a:rPr lang="cs-CZ" altLang="cs-CZ" sz="1800" b="1" smtClean="0">
                <a:solidFill>
                  <a:srgbClr val="FF00FF"/>
                </a:solidFill>
              </a:rPr>
              <a:t>regulovanou osobou ve finančním konglomerátu, která má sídlo na území členského státu, ovládanou osobou se sídlem na území třetího státu,</a:t>
            </a:r>
            <a:r>
              <a:rPr lang="cs-CZ" altLang="cs-CZ" smtClean="0"/>
              <a:t> </a:t>
            </a:r>
            <a:r>
              <a:rPr lang="cs-CZ" altLang="cs-CZ" sz="1800" smtClean="0"/>
              <a:t>vykonáván srovnatelný dohled ve třetím státě, doplňkový dohled se na tuto regulovanou osobu </a:t>
            </a:r>
            <a:r>
              <a:rPr lang="cs-CZ" altLang="cs-CZ" sz="1800" smtClean="0">
                <a:solidFill>
                  <a:srgbClr val="FF00FF"/>
                </a:solidFill>
              </a:rPr>
              <a:t>vztahuje</a:t>
            </a:r>
            <a:r>
              <a:rPr lang="cs-CZ" altLang="cs-CZ" sz="1800" smtClean="0"/>
              <a:t>. Orgány dohledu však mohou použít i jiné postupy schválené koordinátorem po konzultaci s ostatními orgány dohledu, které sledují účel doplňkového dohledu, a jsou sděleny dalším dotčeným orgánům dohledu a Komisi EU. Tyto postupy mohou spočívat i v požadavku založit smíšenou finanční holdingovou osobu na území členského státu.</a:t>
            </a:r>
            <a:r>
              <a:rPr lang="cs-CZ" altLang="cs-CZ" smtClean="0"/>
              <a:t> </a:t>
            </a:r>
          </a:p>
        </p:txBody>
      </p:sp>
    </p:spTree>
    <p:extLst>
      <p:ext uri="{BB962C8B-B14F-4D97-AF65-F5344CB8AC3E}">
        <p14:creationId xmlns:p14="http://schemas.microsoft.com/office/powerpoint/2010/main" val="13169686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smtClean="0"/>
              <a:t>Koordinátor</a:t>
            </a:r>
          </a:p>
        </p:txBody>
      </p:sp>
      <p:sp>
        <p:nvSpPr>
          <p:cNvPr id="146435" name="Rectangle 3"/>
          <p:cNvSpPr>
            <a:spLocks noGrp="1" noChangeArrowheads="1"/>
          </p:cNvSpPr>
          <p:nvPr>
            <p:ph type="body" idx="1"/>
          </p:nvPr>
        </p:nvSpPr>
        <p:spPr>
          <a:xfrm>
            <a:off x="757238" y="2392363"/>
            <a:ext cx="7772400" cy="3732212"/>
          </a:xfrm>
        </p:spPr>
        <p:txBody>
          <a:bodyPr/>
          <a:lstStyle/>
          <a:p>
            <a:pPr algn="just" eaLnBrk="1" hangingPunct="1"/>
            <a:r>
              <a:rPr lang="cs-CZ" altLang="cs-CZ" sz="2000" b="1" smtClean="0">
                <a:cs typeface="Times New Roman" pitchFamily="18" charset="0"/>
              </a:rPr>
              <a:t>V čele skupiny je</a:t>
            </a:r>
          </a:p>
          <a:p>
            <a:pPr algn="just" eaLnBrk="1" hangingPunct="1">
              <a:buFont typeface="Wingdings" pitchFamily="2" charset="2"/>
              <a:buNone/>
            </a:pPr>
            <a:r>
              <a:rPr lang="cs-CZ" altLang="cs-CZ" sz="2000" smtClean="0">
                <a:cs typeface="Times New Roman" pitchFamily="18" charset="0"/>
              </a:rPr>
              <a:t>- regulovaná osoba</a:t>
            </a:r>
          </a:p>
          <a:p>
            <a:pPr algn="just" eaLnBrk="1" hangingPunct="1">
              <a:buFont typeface="Wingdings" pitchFamily="2" charset="2"/>
              <a:buNone/>
            </a:pPr>
            <a:r>
              <a:rPr lang="cs-CZ" altLang="cs-CZ" sz="2000" smtClean="0">
                <a:cs typeface="Times New Roman" pitchFamily="18" charset="0"/>
              </a:rPr>
              <a:t>- neregulovaná osoba </a:t>
            </a:r>
          </a:p>
          <a:p>
            <a:pPr algn="just" eaLnBrk="1" hangingPunct="1"/>
            <a:r>
              <a:rPr lang="cs-CZ" altLang="cs-CZ" sz="2000" smtClean="0">
                <a:cs typeface="Times New Roman" pitchFamily="18" charset="0"/>
              </a:rPr>
              <a:t>-  a jen jedna regulovaná</a:t>
            </a:r>
          </a:p>
          <a:p>
            <a:pPr algn="just" eaLnBrk="1" hangingPunct="1"/>
            <a:r>
              <a:rPr lang="cs-CZ" altLang="cs-CZ" sz="2000" smtClean="0">
                <a:cs typeface="Times New Roman" pitchFamily="18" charset="0"/>
              </a:rPr>
              <a:t>-  více regulovaných se sídlem ve Společenství</a:t>
            </a:r>
          </a:p>
          <a:p>
            <a:pPr algn="just" eaLnBrk="1" hangingPunct="1"/>
            <a:r>
              <a:rPr lang="cs-CZ" altLang="cs-CZ" sz="2000" smtClean="0">
                <a:cs typeface="Times New Roman" pitchFamily="18" charset="0"/>
              </a:rPr>
              <a:t>-  se sídlem mimo Společenství</a:t>
            </a:r>
          </a:p>
          <a:p>
            <a:pPr algn="just" eaLnBrk="1" hangingPunct="1"/>
            <a:r>
              <a:rPr lang="cs-CZ" altLang="cs-CZ" sz="2000" smtClean="0">
                <a:cs typeface="Times New Roman" pitchFamily="18" charset="0"/>
              </a:rPr>
              <a:t>- kombinace </a:t>
            </a:r>
          </a:p>
          <a:p>
            <a:pPr algn="just" eaLnBrk="1" hangingPunct="1"/>
            <a:r>
              <a:rPr lang="cs-CZ" altLang="cs-CZ" sz="2000" smtClean="0"/>
              <a:t>n</a:t>
            </a:r>
            <a:r>
              <a:rPr lang="cs-CZ" altLang="cs-CZ" sz="2000" smtClean="0">
                <a:cs typeface="Times New Roman" pitchFamily="18" charset="0"/>
              </a:rPr>
              <a:t>ezbytnost vzájemné konzultace a výměny informací</a:t>
            </a:r>
            <a:r>
              <a:rPr lang="cs-CZ" altLang="cs-CZ" sz="2000" smtClean="0"/>
              <a:t>,</a:t>
            </a:r>
            <a:r>
              <a:rPr lang="cs-CZ" altLang="cs-CZ" sz="2000" smtClean="0">
                <a:cs typeface="Times New Roman" pitchFamily="18" charset="0"/>
              </a:rPr>
              <a:t> </a:t>
            </a:r>
            <a:r>
              <a:rPr lang="cs-CZ" altLang="cs-CZ" sz="2000" smtClean="0"/>
              <a:t>k</a:t>
            </a:r>
            <a:r>
              <a:rPr lang="cs-CZ" altLang="cs-CZ" sz="2000" smtClean="0">
                <a:cs typeface="Times New Roman" pitchFamily="18" charset="0"/>
              </a:rPr>
              <a:t>ontroly</a:t>
            </a:r>
            <a:r>
              <a:rPr lang="cs-CZ" altLang="cs-CZ" sz="2000" smtClean="0"/>
              <a:t>, opatření k nápravě a s</a:t>
            </a:r>
            <a:r>
              <a:rPr lang="cs-CZ" altLang="cs-CZ" sz="2000" smtClean="0">
                <a:cs typeface="Times New Roman" pitchFamily="18" charset="0"/>
              </a:rPr>
              <a:t>ankce </a:t>
            </a:r>
            <a:endParaRPr lang="cs-CZ" altLang="cs-CZ" sz="2000" smtClean="0"/>
          </a:p>
          <a:p>
            <a:pPr algn="just" eaLnBrk="1" hangingPunct="1"/>
            <a:endParaRPr lang="cs-CZ" altLang="cs-CZ" sz="2000" smtClean="0"/>
          </a:p>
          <a:p>
            <a:pPr algn="just" eaLnBrk="1" hangingPunct="1">
              <a:buFont typeface="Wingdings" pitchFamily="2" charset="2"/>
              <a:buNone/>
            </a:pPr>
            <a:endParaRPr lang="cs-CZ" altLang="cs-CZ" sz="2000" smtClean="0"/>
          </a:p>
        </p:txBody>
      </p:sp>
    </p:spTree>
    <p:extLst>
      <p:ext uri="{BB962C8B-B14F-4D97-AF65-F5344CB8AC3E}">
        <p14:creationId xmlns:p14="http://schemas.microsoft.com/office/powerpoint/2010/main" val="190321868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smtClean="0"/>
              <a:t>Koordinátor</a:t>
            </a:r>
          </a:p>
        </p:txBody>
      </p:sp>
      <p:sp>
        <p:nvSpPr>
          <p:cNvPr id="147459" name="Rectangle 3"/>
          <p:cNvSpPr>
            <a:spLocks noGrp="1" noChangeArrowheads="1"/>
          </p:cNvSpPr>
          <p:nvPr>
            <p:ph type="body" idx="1"/>
          </p:nvPr>
        </p:nvSpPr>
        <p:spPr>
          <a:xfrm>
            <a:off x="757238" y="1844824"/>
            <a:ext cx="7772400" cy="4279751"/>
          </a:xfrm>
        </p:spPr>
        <p:txBody>
          <a:bodyPr/>
          <a:lstStyle/>
          <a:p>
            <a:pPr eaLnBrk="1" hangingPunct="1">
              <a:buFont typeface="Wingdings" pitchFamily="2" charset="2"/>
              <a:buNone/>
            </a:pPr>
            <a:r>
              <a:rPr lang="cs-CZ" altLang="cs-CZ" sz="1800" dirty="0" smtClean="0">
                <a:solidFill>
                  <a:srgbClr val="FF00FF"/>
                </a:solidFill>
              </a:rPr>
              <a:t>Koordinátor zejména</a:t>
            </a:r>
          </a:p>
          <a:p>
            <a:pPr eaLnBrk="1" hangingPunct="1">
              <a:buFont typeface="Wingdings" pitchFamily="2" charset="2"/>
              <a:buNone/>
            </a:pPr>
            <a:r>
              <a:rPr lang="cs-CZ" altLang="cs-CZ" sz="1800" dirty="0" smtClean="0"/>
              <a:t>a) koordinuje shromažďování a poskytování významných nebo nezbytných informací při běžných i mimořádných situacích na úrovni finančního konglomerátu, včetně poskytování informací významných pro výkon dohledu na individuálním základě i na konsolidovaném základě, orgánem dohledu,</a:t>
            </a:r>
          </a:p>
          <a:p>
            <a:pPr eaLnBrk="1" hangingPunct="1">
              <a:buFont typeface="Wingdings" pitchFamily="2" charset="2"/>
              <a:buNone/>
            </a:pPr>
            <a:r>
              <a:rPr lang="cs-CZ" altLang="cs-CZ" sz="1800" dirty="0" smtClean="0"/>
              <a:t>b) sleduje a posuzuje finanční situaci finančního konglomerátu,</a:t>
            </a:r>
          </a:p>
          <a:p>
            <a:pPr eaLnBrk="1" hangingPunct="1">
              <a:buFont typeface="Wingdings" pitchFamily="2" charset="2"/>
              <a:buNone/>
            </a:pPr>
            <a:r>
              <a:rPr lang="cs-CZ" altLang="cs-CZ" sz="1800" dirty="0" smtClean="0"/>
              <a:t>c) posuzuje dodržování doplňkového požadavku kapitálové přiměřenosti, požadavků na řízení rizik, na koncentraci rizik a na operace v rámci skupiny na úrovni finančního konglomerátu,</a:t>
            </a:r>
          </a:p>
          <a:p>
            <a:pPr eaLnBrk="1" hangingPunct="1">
              <a:buFont typeface="Wingdings" pitchFamily="2" charset="2"/>
              <a:buNone/>
            </a:pPr>
            <a:r>
              <a:rPr lang="cs-CZ" altLang="cs-CZ" sz="1800" dirty="0" smtClean="0"/>
              <a:t>d) posuzuje strukturu, organizaci a systém vnitřní kontroly finančního konglomerátu, </a:t>
            </a:r>
          </a:p>
          <a:p>
            <a:pPr eaLnBrk="1" hangingPunct="1">
              <a:buFont typeface="Wingdings" pitchFamily="2" charset="2"/>
              <a:buNone/>
            </a:pPr>
            <a:r>
              <a:rPr lang="cs-CZ" altLang="cs-CZ" sz="1800" dirty="0" smtClean="0"/>
              <a:t>e) ve spolupráci s příslušnými orgány dohledu plánuje a koordinuje postup orgánů dohledu při výkonu doplňkového dohledu na úrovni finančního konglomerátu při běžných a mimořádných situacích</a:t>
            </a:r>
            <a:r>
              <a:rPr lang="cs-CZ" altLang="cs-CZ" sz="1400" dirty="0" smtClean="0"/>
              <a:t>.</a:t>
            </a:r>
          </a:p>
        </p:txBody>
      </p:sp>
    </p:spTree>
    <p:extLst>
      <p:ext uri="{BB962C8B-B14F-4D97-AF65-F5344CB8AC3E}">
        <p14:creationId xmlns:p14="http://schemas.microsoft.com/office/powerpoint/2010/main" val="224035444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smtClean="0"/>
              <a:t>Povinnost obezřetnosti</a:t>
            </a:r>
          </a:p>
        </p:txBody>
      </p:sp>
      <p:sp>
        <p:nvSpPr>
          <p:cNvPr id="148483" name="Rectangle 3"/>
          <p:cNvSpPr>
            <a:spLocks noGrp="1" noChangeArrowheads="1"/>
          </p:cNvSpPr>
          <p:nvPr>
            <p:ph type="body" idx="1"/>
          </p:nvPr>
        </p:nvSpPr>
        <p:spPr>
          <a:xfrm>
            <a:off x="757238" y="2392363"/>
            <a:ext cx="7772400" cy="3732212"/>
          </a:xfrm>
        </p:spPr>
        <p:txBody>
          <a:bodyPr/>
          <a:lstStyle/>
          <a:p>
            <a:pPr eaLnBrk="1" hangingPunct="1"/>
            <a:r>
              <a:rPr lang="cs-CZ" altLang="cs-CZ" sz="1400" smtClean="0"/>
              <a:t>Osoby ve finančním konglomerátu jsou povinny provádět svou činnost obezřetně tak, aby svým jednáním nebo v jeho důsledku</a:t>
            </a:r>
          </a:p>
          <a:p>
            <a:pPr eaLnBrk="1" hangingPunct="1">
              <a:buFont typeface="Wingdings" pitchFamily="2" charset="2"/>
              <a:buNone/>
            </a:pPr>
            <a:r>
              <a:rPr lang="cs-CZ" altLang="cs-CZ" sz="1400" smtClean="0"/>
              <a:t>a) neohrozily bezpečnost a stabilitu regulované osoby ve finančním konglomerátu nebo splnění jejích závazků vůči klientům, </a:t>
            </a:r>
          </a:p>
          <a:p>
            <a:pPr eaLnBrk="1" hangingPunct="1">
              <a:buFont typeface="Wingdings" pitchFamily="2" charset="2"/>
              <a:buNone/>
            </a:pPr>
            <a:r>
              <a:rPr lang="cs-CZ" altLang="cs-CZ" sz="1400" smtClean="0"/>
              <a:t>b) nezpůsobily porušení právních předpisů upravujících provozování jí povolené činnosti regulovanou osobou ve finančním konglomerátu, nebo </a:t>
            </a:r>
          </a:p>
          <a:p>
            <a:pPr eaLnBrk="1" hangingPunct="1">
              <a:buFont typeface="Wingdings" pitchFamily="2" charset="2"/>
              <a:buNone/>
            </a:pPr>
            <a:r>
              <a:rPr lang="cs-CZ" altLang="cs-CZ" sz="1400" smtClean="0"/>
              <a:t>c) nezpůsobily porušení doplňkových pravidel obezřetného podnikání regulovanou osobou ve finančním konglomerátu.</a:t>
            </a:r>
          </a:p>
          <a:p>
            <a:pPr eaLnBrk="1" hangingPunct="1"/>
            <a:r>
              <a:rPr lang="cs-CZ" altLang="cs-CZ" sz="1400" smtClean="0"/>
              <a:t>	Osoby ve finančním konglomerátu zejména nesmí jednat způsobem, v jehož důsledku </a:t>
            </a:r>
            <a:r>
              <a:rPr lang="cs-CZ" altLang="cs-CZ" sz="1400" smtClean="0">
                <a:solidFill>
                  <a:srgbClr val="0000FF"/>
                </a:solidFill>
              </a:rPr>
              <a:t>by regulované osobě ve finančním konglomerátu vznikal závazek k plnění, jež není úměrné poskytované protihodnotě či zajištění, nebo k jinému hospodářsky neodůvodněnému plnění. </a:t>
            </a:r>
          </a:p>
        </p:txBody>
      </p:sp>
    </p:spTree>
    <p:extLst>
      <p:ext uri="{BB962C8B-B14F-4D97-AF65-F5344CB8AC3E}">
        <p14:creationId xmlns:p14="http://schemas.microsoft.com/office/powerpoint/2010/main" val="163220882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sz="3200" smtClean="0"/>
              <a:t>Doplňkový kapitálový požadavek</a:t>
            </a:r>
          </a:p>
        </p:txBody>
      </p:sp>
      <p:sp>
        <p:nvSpPr>
          <p:cNvPr id="531459" name="Rectangle 3"/>
          <p:cNvSpPr>
            <a:spLocks noGrp="1" noChangeArrowheads="1"/>
          </p:cNvSpPr>
          <p:nvPr>
            <p:ph type="body" idx="1"/>
          </p:nvPr>
        </p:nvSpPr>
        <p:spPr>
          <a:xfrm>
            <a:off x="685800" y="1600200"/>
            <a:ext cx="7772400" cy="4924425"/>
          </a:xfrm>
        </p:spPr>
        <p:txBody>
          <a:bodyPr/>
          <a:lstStyle/>
          <a:p>
            <a:pPr eaLnBrk="1" hangingPunct="1">
              <a:defRPr/>
            </a:pPr>
            <a:r>
              <a:rPr lang="cs-CZ" sz="1600" smtClean="0">
                <a:solidFill>
                  <a:srgbClr val="FF00FF"/>
                </a:solidFill>
              </a:rPr>
              <a:t>Regulované osoby</a:t>
            </a:r>
            <a:r>
              <a:rPr lang="cs-CZ" sz="1600" smtClean="0"/>
              <a:t> ve finančním konglomerátu jsou povinny zajistit, aby </a:t>
            </a:r>
            <a:r>
              <a:rPr lang="cs-CZ" sz="1600" b="1" smtClean="0">
                <a:solidFill>
                  <a:srgbClr val="FF00FF"/>
                </a:solidFill>
                <a:effectLst>
                  <a:outerShdw blurRad="38100" dist="38100" dir="2700000" algn="tl">
                    <a:srgbClr val="000000"/>
                  </a:outerShdw>
                </a:effectLst>
              </a:rPr>
              <a:t>na úrovni finančního konglomerátu byl k dispozici kapitál</a:t>
            </a:r>
            <a:r>
              <a:rPr lang="cs-CZ" sz="1600" smtClean="0"/>
              <a:t>, který je vždy </a:t>
            </a:r>
            <a:r>
              <a:rPr lang="cs-CZ" sz="1600" b="1" smtClean="0">
                <a:solidFill>
                  <a:srgbClr val="FF00FF"/>
                </a:solidFill>
                <a:effectLst>
                  <a:outerShdw blurRad="38100" dist="38100" dir="2700000" algn="tl">
                    <a:srgbClr val="000000"/>
                  </a:outerShdw>
                </a:effectLst>
              </a:rPr>
              <a:t>nejméně roven doplňkovému požadavku kapitálové přiměřenosti</a:t>
            </a:r>
            <a:r>
              <a:rPr lang="cs-CZ" sz="1600" smtClean="0"/>
              <a:t>; tím není dotčena povinnost bank, spořitelních a úvěrních družstev, obchodníků s cennými papíry a finančních holdingových osob dodržovat kapitálovou přiměřenost podle zvláštních právních předpisů a povinnost pojišťoven a zajišťoven dodržovat požadovanou míru solventnosti.</a:t>
            </a:r>
          </a:p>
          <a:p>
            <a:pPr eaLnBrk="1" hangingPunct="1">
              <a:defRPr/>
            </a:pPr>
            <a:endParaRPr lang="cs-CZ" sz="1600" smtClean="0"/>
          </a:p>
          <a:p>
            <a:pPr eaLnBrk="1" hangingPunct="1">
              <a:defRPr/>
            </a:pPr>
            <a:r>
              <a:rPr lang="cs-CZ" sz="1600" b="1" smtClean="0">
                <a:solidFill>
                  <a:srgbClr val="FF00FF"/>
                </a:solidFill>
              </a:rPr>
              <a:t>Výpočet doplňkového požadavku kapitálové přiměřenosti</a:t>
            </a:r>
            <a:r>
              <a:rPr lang="cs-CZ" sz="1600" smtClean="0"/>
              <a:t> se provádí</a:t>
            </a:r>
          </a:p>
          <a:p>
            <a:pPr eaLnBrk="1" hangingPunct="1">
              <a:buFont typeface="Wingdings" pitchFamily="2" charset="2"/>
              <a:buNone/>
              <a:defRPr/>
            </a:pPr>
            <a:r>
              <a:rPr lang="cs-CZ" sz="1600" smtClean="0"/>
              <a:t>a) metodou účetní konsolidace, </a:t>
            </a:r>
          </a:p>
          <a:p>
            <a:pPr eaLnBrk="1" hangingPunct="1">
              <a:buFont typeface="Wingdings" pitchFamily="2" charset="2"/>
              <a:buNone/>
              <a:defRPr/>
            </a:pPr>
            <a:r>
              <a:rPr lang="cs-CZ" sz="1600" smtClean="0"/>
              <a:t>b) metodou odpočtu agregovaných dat, </a:t>
            </a:r>
          </a:p>
          <a:p>
            <a:pPr eaLnBrk="1" hangingPunct="1">
              <a:buFont typeface="Wingdings" pitchFamily="2" charset="2"/>
              <a:buNone/>
              <a:defRPr/>
            </a:pPr>
            <a:r>
              <a:rPr lang="cs-CZ" sz="1600" smtClean="0"/>
              <a:t>c) metodou odpočtu účetní hodnoty a kapitálových požadavků, nebo</a:t>
            </a:r>
          </a:p>
          <a:p>
            <a:pPr eaLnBrk="1" hangingPunct="1">
              <a:buFont typeface="Wingdings" pitchFamily="2" charset="2"/>
              <a:buNone/>
              <a:defRPr/>
            </a:pPr>
            <a:r>
              <a:rPr lang="cs-CZ" sz="1600" smtClean="0"/>
              <a:t>d) kombinací uvedených metod.</a:t>
            </a:r>
          </a:p>
        </p:txBody>
      </p:sp>
    </p:spTree>
    <p:extLst>
      <p:ext uri="{BB962C8B-B14F-4D97-AF65-F5344CB8AC3E}">
        <p14:creationId xmlns:p14="http://schemas.microsoft.com/office/powerpoint/2010/main" val="6539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normAutofit fontScale="90000"/>
          </a:bodyPr>
          <a:lstStyle/>
          <a:p>
            <a:pPr eaLnBrk="1" hangingPunct="1">
              <a:defRPr/>
            </a:pPr>
            <a:r>
              <a:rPr lang="cs-CZ" smtClean="0">
                <a:latin typeface="Arial" pitchFamily="34" charset="0"/>
                <a:cs typeface="Times New Roman" pitchFamily="18" charset="0"/>
              </a:rPr>
              <a:t>ŠKODOVÉ POJIŠTĚNÍ A OBNOSOVÉ POJIŠTĚNÍ </a:t>
            </a:r>
          </a:p>
        </p:txBody>
      </p:sp>
      <p:sp>
        <p:nvSpPr>
          <p:cNvPr id="346115" name="Rectangle 3"/>
          <p:cNvSpPr>
            <a:spLocks noGrp="1" noChangeArrowheads="1"/>
          </p:cNvSpPr>
          <p:nvPr>
            <p:ph type="body" idx="1"/>
          </p:nvPr>
        </p:nvSpPr>
        <p:spPr>
          <a:xfrm>
            <a:off x="533400" y="2057400"/>
            <a:ext cx="8458200" cy="4438650"/>
          </a:xfrm>
          <a:gradFill flip="none" rotWithShape="1">
            <a:gsLst>
              <a:gs pos="0">
                <a:schemeClr val="accent2">
                  <a:lumMod val="90000"/>
                  <a:tint val="66000"/>
                  <a:satMod val="160000"/>
                </a:schemeClr>
              </a:gs>
              <a:gs pos="50000">
                <a:schemeClr val="accent2">
                  <a:lumMod val="90000"/>
                  <a:tint val="44500"/>
                  <a:satMod val="160000"/>
                </a:schemeClr>
              </a:gs>
              <a:gs pos="100000">
                <a:schemeClr val="accent2">
                  <a:lumMod val="90000"/>
                  <a:tint val="23500"/>
                  <a:satMod val="160000"/>
                </a:schemeClr>
              </a:gs>
            </a:gsLst>
            <a:lin ang="16200000" scaled="1"/>
            <a:tileRect/>
          </a:gradFill>
        </p:spPr>
        <p:txBody>
          <a:bodyPr>
            <a:normAutofit lnSpcReduction="10000"/>
          </a:bodyPr>
          <a:lstStyle/>
          <a:p>
            <a:pPr marL="0" indent="0" eaLnBrk="1" hangingPunct="1">
              <a:buFont typeface="Wingdings" pitchFamily="2" charset="2"/>
              <a:buNone/>
              <a:defRPr/>
            </a:pPr>
            <a:r>
              <a:rPr lang="cs-CZ" b="1" u="sng" dirty="0" smtClean="0">
                <a:solidFill>
                  <a:srgbClr val="FF0000"/>
                </a:solidFill>
                <a:effectLst>
                  <a:outerShdw blurRad="38100" dist="38100" dir="2700000" algn="tl">
                    <a:srgbClr val="000000">
                      <a:alpha val="43137"/>
                    </a:srgbClr>
                  </a:outerShdw>
                </a:effectLst>
                <a:latin typeface="Times New Roman" pitchFamily="18" charset="0"/>
              </a:rPr>
              <a:t>Obnosové</a:t>
            </a:r>
            <a:r>
              <a:rPr 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pojištění</a:t>
            </a:r>
            <a:endParaRPr lang="cs-CZ" b="1" u="sng" dirty="0" smtClean="0">
              <a:solidFill>
                <a:srgbClr val="FF0000"/>
              </a:solidFill>
              <a:effectLst>
                <a:outerShdw blurRad="38100" dist="38100" dir="2700000" algn="tl">
                  <a:srgbClr val="000000">
                    <a:alpha val="43137"/>
                  </a:srgbClr>
                </a:outerShdw>
              </a:effectLst>
              <a:latin typeface="Times New Roman" pitchFamily="18" charset="0"/>
            </a:endParaRPr>
          </a:p>
          <a:p>
            <a:pPr marL="0" indent="0" eaLnBrk="1" hangingPunct="1">
              <a:defRPr/>
            </a:pPr>
            <a:r>
              <a:rPr lang="cs-CZ" b="1" u="sng" dirty="0" smtClean="0">
                <a:solidFill>
                  <a:srgbClr val="FF0000"/>
                </a:solidFill>
                <a:effectLst>
                  <a:outerShdw blurRad="38100" dist="38100" dir="2700000" algn="tl">
                    <a:srgbClr val="000000">
                      <a:alpha val="43137"/>
                    </a:srgbClr>
                  </a:outerShdw>
                </a:effectLst>
              </a:rPr>
              <a:t> </a:t>
            </a:r>
            <a:r>
              <a:rPr lang="cs-CZ" sz="2000" b="1" u="sng" dirty="0" smtClean="0">
                <a:solidFill>
                  <a:srgbClr val="FF0000"/>
                </a:solidFill>
                <a:effectLst>
                  <a:outerShdw blurRad="38100" dist="38100" dir="2700000" algn="tl">
                    <a:srgbClr val="000000">
                      <a:alpha val="43137"/>
                    </a:srgbClr>
                  </a:outerShdw>
                </a:effectLst>
              </a:rPr>
              <a:t>Obnosové pojištění zavazuje pojistitele</a:t>
            </a:r>
            <a:r>
              <a:rPr lang="cs-CZ" sz="2000" b="1" dirty="0" smtClean="0">
                <a:solidFill>
                  <a:srgbClr val="FF0000"/>
                </a:solidFill>
                <a:effectLst>
                  <a:outerShdw blurRad="38100" dist="38100" dir="2700000" algn="tl">
                    <a:srgbClr val="000000">
                      <a:alpha val="43137"/>
                    </a:srgbClr>
                  </a:outerShdw>
                </a:effectLst>
              </a:rPr>
              <a:t> </a:t>
            </a:r>
            <a:r>
              <a:rPr lang="cs-CZ" sz="2000" b="1" u="sng" dirty="0" smtClean="0">
                <a:solidFill>
                  <a:srgbClr val="FF0000"/>
                </a:solidFill>
                <a:effectLst>
                  <a:outerShdw blurRad="38100" dist="38100" dir="2700000" algn="tl">
                    <a:srgbClr val="000000">
                      <a:alpha val="43137"/>
                    </a:srgbClr>
                  </a:outerShdw>
                </a:effectLst>
              </a:rPr>
              <a:t>poskytnout v případě pojistné události jednorázové či opakované pojistné plnění v ujednaném rozsahu</a:t>
            </a:r>
            <a:r>
              <a:rPr lang="cs-CZ" sz="2000" b="1" dirty="0" smtClean="0">
                <a:solidFill>
                  <a:srgbClr val="FF0000"/>
                </a:solidFill>
                <a:effectLst>
                  <a:outerShdw blurRad="38100" dist="38100" dir="2700000" algn="tl">
                    <a:srgbClr val="000000">
                      <a:alpha val="43137"/>
                    </a:srgbClr>
                  </a:outerShdw>
                </a:effectLst>
              </a:rPr>
              <a:t>. Základem pro určení výše pojistného a pro výpočet pojistného plnění je </a:t>
            </a:r>
            <a:r>
              <a:rPr lang="cs-CZ" sz="2000" b="1" u="sng" dirty="0" smtClean="0">
                <a:solidFill>
                  <a:srgbClr val="FF0000"/>
                </a:solidFill>
                <a:effectLst>
                  <a:outerShdw blurRad="38100" dist="38100" dir="2700000" algn="tl">
                    <a:srgbClr val="000000">
                      <a:alpha val="43137"/>
                    </a:srgbClr>
                  </a:outerShdw>
                </a:effectLst>
              </a:rPr>
              <a:t>částka určená na návrh pojistníka</a:t>
            </a:r>
            <a:r>
              <a:rPr lang="cs-CZ" sz="2000" b="1" dirty="0" smtClean="0">
                <a:solidFill>
                  <a:srgbClr val="FF0000"/>
                </a:solidFill>
                <a:effectLst>
                  <a:outerShdw blurRad="38100" dist="38100" dir="2700000" algn="tl">
                    <a:srgbClr val="000000">
                      <a:alpha val="43137"/>
                    </a:srgbClr>
                  </a:outerShdw>
                </a:effectLst>
              </a:rPr>
              <a:t>, kterou má pojistitel v případě vzniku pojistné události vyplatit, anebo výše a četnost vyplácení důchodu (§ 2821)</a:t>
            </a:r>
            <a:r>
              <a:rPr lang="cs-CZ" sz="2000" b="1" dirty="0" smtClean="0">
                <a:solidFill>
                  <a:srgbClr val="FF0000"/>
                </a:solidFill>
                <a:effectLst>
                  <a:outerShdw blurRad="38100" dist="38100" dir="2700000" algn="tl">
                    <a:srgbClr val="000000">
                      <a:alpha val="43137"/>
                    </a:srgbClr>
                  </a:outerShdw>
                </a:effectLst>
                <a:latin typeface="Times New Roman" pitchFamily="18" charset="0"/>
              </a:rPr>
              <a:t>;</a:t>
            </a:r>
          </a:p>
          <a:p>
            <a:pPr marL="0" indent="0" algn="just" eaLnBrk="1" hangingPunct="1">
              <a:defRPr/>
            </a:pPr>
            <a:r>
              <a:rPr lang="cs-CZ" sz="2000" b="1" dirty="0" smtClean="0">
                <a:latin typeface="Times New Roman" pitchFamily="18" charset="0"/>
              </a:rPr>
              <a:t> p</a:t>
            </a:r>
            <a:r>
              <a:rPr lang="cs-CZ" sz="2000" b="1" dirty="0" smtClean="0">
                <a:latin typeface="Times New Roman" pitchFamily="18" charset="0"/>
                <a:cs typeface="Times New Roman" pitchFamily="18" charset="0"/>
              </a:rPr>
              <a:t>rávem vůči pojistiteli na pojistné plnění z obnosového pojištění není dotčeno právo na náhradu škody ani jiné právo proti tomu, kdo je povinen nahradit způsobenou újmu</a:t>
            </a:r>
            <a:r>
              <a:rPr lang="cs-CZ" sz="2000" b="1" dirty="0" smtClean="0">
                <a:latin typeface="Times New Roman" pitchFamily="18" charset="0"/>
              </a:rPr>
              <a:t>;</a:t>
            </a:r>
          </a:p>
          <a:p>
            <a:pPr marL="0" indent="0" algn="just" eaLnBrk="1" hangingPunct="1">
              <a:defRPr/>
            </a:pPr>
            <a:r>
              <a:rPr lang="cs-CZ" sz="2000" b="1" dirty="0" smtClean="0">
                <a:latin typeface="Times New Roman" pitchFamily="18" charset="0"/>
              </a:rPr>
              <a:t> obmyšlený,  souhlas pojištěného, neodvolatelné určení, posloupnost oprávněných osob v případě, kdy nebyl obmyšlený určen.</a:t>
            </a:r>
          </a:p>
          <a:p>
            <a:pPr marL="0" indent="0" algn="just" eaLnBrk="1" hangingPunct="1">
              <a:buFont typeface="Wingdings" pitchFamily="2" charset="2"/>
              <a:buNone/>
              <a:defRPr/>
            </a:pPr>
            <a:r>
              <a:rPr lang="cs-CZ" b="1" dirty="0" smtClean="0"/>
              <a:t>   </a:t>
            </a:r>
          </a:p>
        </p:txBody>
      </p:sp>
    </p:spTree>
    <p:extLst>
      <p:ext uri="{BB962C8B-B14F-4D97-AF65-F5344CB8AC3E}">
        <p14:creationId xmlns:p14="http://schemas.microsoft.com/office/powerpoint/2010/main" val="405256426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smtClean="0"/>
              <a:t>Koncentrace rizik</a:t>
            </a:r>
          </a:p>
        </p:txBody>
      </p:sp>
      <p:sp>
        <p:nvSpPr>
          <p:cNvPr id="150531" name="Rectangle 3"/>
          <p:cNvSpPr>
            <a:spLocks noGrp="1" noChangeArrowheads="1"/>
          </p:cNvSpPr>
          <p:nvPr>
            <p:ph type="body" idx="1"/>
          </p:nvPr>
        </p:nvSpPr>
        <p:spPr>
          <a:xfrm>
            <a:off x="685800" y="2349500"/>
            <a:ext cx="7772400" cy="4175125"/>
          </a:xfrm>
        </p:spPr>
        <p:txBody>
          <a:bodyPr/>
          <a:lstStyle/>
          <a:p>
            <a:pPr eaLnBrk="1" hangingPunct="1"/>
            <a:r>
              <a:rPr lang="cs-CZ" altLang="cs-CZ" sz="1800" dirty="0" smtClean="0"/>
              <a:t>Regulované osoby jsou povinny na úrovni finančního konglomerátu dodržovat </a:t>
            </a:r>
            <a:r>
              <a:rPr lang="cs-CZ" altLang="cs-CZ" sz="1800" b="1" dirty="0" smtClean="0">
                <a:solidFill>
                  <a:srgbClr val="FF00FF"/>
                </a:solidFill>
              </a:rPr>
              <a:t>doplňkové požadavky na koncentraci rizik a operace v rámci skupiny-</a:t>
            </a:r>
            <a:r>
              <a:rPr lang="cs-CZ" altLang="cs-CZ" sz="1800" dirty="0" smtClean="0"/>
              <a:t> blíže vyhláška. </a:t>
            </a:r>
          </a:p>
          <a:p>
            <a:pPr eaLnBrk="1" hangingPunct="1"/>
            <a:r>
              <a:rPr lang="cs-CZ" altLang="cs-CZ" sz="1800" b="1" dirty="0" smtClean="0">
                <a:solidFill>
                  <a:srgbClr val="FF00FF"/>
                </a:solidFill>
              </a:rPr>
              <a:t>Operace v rámci skupiny</a:t>
            </a:r>
          </a:p>
          <a:p>
            <a:pPr eaLnBrk="1" hangingPunct="1">
              <a:buFont typeface="Wingdings" pitchFamily="2" charset="2"/>
              <a:buNone/>
            </a:pPr>
            <a:r>
              <a:rPr lang="cs-CZ" altLang="cs-CZ" sz="1800" dirty="0" smtClean="0"/>
              <a:t>a) musí být sjednány tak, aby nevedly k poškození zájmů pojistníků, vkladatelů nebo jiných klientů,</a:t>
            </a:r>
          </a:p>
          <a:p>
            <a:pPr eaLnBrk="1" hangingPunct="1">
              <a:buFont typeface="Wingdings" pitchFamily="2" charset="2"/>
              <a:buNone/>
            </a:pPr>
            <a:r>
              <a:rPr lang="cs-CZ" altLang="cs-CZ" sz="1800" dirty="0" smtClean="0"/>
              <a:t>b) nesmí zavazovat regulované osoby k hospodářsky neodůvodněnému plnění nebo k plnění, jež není úměrné poskytované protihodnotě, a</a:t>
            </a:r>
          </a:p>
          <a:p>
            <a:pPr marL="0" indent="0" eaLnBrk="1" hangingPunct="1">
              <a:buNone/>
            </a:pPr>
            <a:r>
              <a:rPr lang="cs-CZ" altLang="cs-CZ" sz="1800" dirty="0" smtClean="0"/>
              <a:t>c) musí být sjednány za obvyklých podmínek</a:t>
            </a:r>
            <a:r>
              <a:rPr lang="cs-CZ" altLang="cs-CZ" sz="2000" dirty="0" smtClean="0"/>
              <a:t>.</a:t>
            </a:r>
          </a:p>
        </p:txBody>
      </p:sp>
    </p:spTree>
    <p:extLst>
      <p:ext uri="{BB962C8B-B14F-4D97-AF65-F5344CB8AC3E}">
        <p14:creationId xmlns:p14="http://schemas.microsoft.com/office/powerpoint/2010/main" val="17973883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sz="3200" b="0" smtClean="0"/>
              <a:t>Vnitřní řídicí a kontrolní systém</a:t>
            </a:r>
            <a:r>
              <a:rPr lang="cs-CZ" sz="3200" smtClean="0"/>
              <a:t> </a:t>
            </a:r>
          </a:p>
        </p:txBody>
      </p:sp>
      <p:sp>
        <p:nvSpPr>
          <p:cNvPr id="533507" name="Rectangle 3"/>
          <p:cNvSpPr>
            <a:spLocks noGrp="1" noChangeArrowheads="1"/>
          </p:cNvSpPr>
          <p:nvPr>
            <p:ph type="body" idx="1"/>
          </p:nvPr>
        </p:nvSpPr>
        <p:spPr>
          <a:xfrm>
            <a:off x="685800" y="2205038"/>
            <a:ext cx="7772400" cy="4319587"/>
          </a:xfrm>
        </p:spPr>
        <p:txBody>
          <a:bodyPr/>
          <a:lstStyle/>
          <a:p>
            <a:pPr eaLnBrk="1" hangingPunct="1">
              <a:lnSpc>
                <a:spcPct val="80000"/>
              </a:lnSpc>
              <a:buFont typeface="Wingdings" pitchFamily="2" charset="2"/>
              <a:buNone/>
              <a:defRPr/>
            </a:pPr>
            <a:r>
              <a:rPr lang="cs-CZ" sz="1600" b="1" smtClean="0">
                <a:solidFill>
                  <a:srgbClr val="FF00FF"/>
                </a:solidFill>
                <a:effectLst>
                  <a:outerShdw blurRad="38100" dist="38100" dir="2700000" algn="tl">
                    <a:srgbClr val="000000"/>
                  </a:outerShdw>
                </a:effectLst>
              </a:rPr>
              <a:t>Na úrovni finančního konglomerátu musí být používán vhodný vnitřní řídicí a kontrolní systém</a:t>
            </a:r>
            <a:r>
              <a:rPr lang="cs-CZ" sz="1600" smtClean="0"/>
              <a:t> včetně vhodného systému řízení rizik, spolehlivých administrativních a účetních postupů, který zabezpečí</a:t>
            </a:r>
          </a:p>
          <a:p>
            <a:pPr eaLnBrk="1" hangingPunct="1">
              <a:lnSpc>
                <a:spcPct val="80000"/>
              </a:lnSpc>
              <a:buFont typeface="Wingdings" pitchFamily="2" charset="2"/>
              <a:buNone/>
              <a:defRPr/>
            </a:pPr>
            <a:r>
              <a:rPr lang="cs-CZ" sz="1600" smtClean="0"/>
              <a:t>a) identifikování, měření, vyhodnocování a sledování všech podstatných podstupovaných rizik a přijímání opatření vedoucích k omezení těchto rizik, </a:t>
            </a:r>
          </a:p>
          <a:p>
            <a:pPr eaLnBrk="1" hangingPunct="1">
              <a:lnSpc>
                <a:spcPct val="80000"/>
              </a:lnSpc>
              <a:buFont typeface="Wingdings" pitchFamily="2" charset="2"/>
              <a:buNone/>
              <a:defRPr/>
            </a:pPr>
            <a:r>
              <a:rPr lang="cs-CZ" sz="1600" smtClean="0"/>
              <a:t>b) integraci systémů řízení rizik ve všech osobách podléhajících doplňkovému dohledu a jednotnost identifikace, měření, vyhodnocování a sledování rizik na úrovni finančního konglomerátu,</a:t>
            </a:r>
          </a:p>
          <a:p>
            <a:pPr eaLnBrk="1" hangingPunct="1">
              <a:lnSpc>
                <a:spcPct val="80000"/>
              </a:lnSpc>
              <a:buFont typeface="Wingdings" pitchFamily="2" charset="2"/>
              <a:buNone/>
              <a:defRPr/>
            </a:pPr>
            <a:r>
              <a:rPr lang="cs-CZ" sz="1600" smtClean="0"/>
              <a:t>c) řádnou správu, řízení, schvalování a periodické posuzování strategie a politiky pro řízení rizik na úrovni finančního konglomerátu příslušnými statutárními orgány regulovaných osob,</a:t>
            </a:r>
          </a:p>
          <a:p>
            <a:pPr eaLnBrk="1" hangingPunct="1">
              <a:lnSpc>
                <a:spcPct val="80000"/>
              </a:lnSpc>
              <a:buFont typeface="Wingdings" pitchFamily="2" charset="2"/>
              <a:buNone/>
              <a:defRPr/>
            </a:pPr>
            <a:r>
              <a:rPr lang="cs-CZ" sz="1600" smtClean="0"/>
              <a:t>d) vhodný způsob poměřování kapitálu k rizikům a dodržování doplňkového požadavku kapitálové přiměřenosti,</a:t>
            </a:r>
          </a:p>
          <a:p>
            <a:pPr eaLnBrk="1" hangingPunct="1">
              <a:lnSpc>
                <a:spcPct val="80000"/>
              </a:lnSpc>
              <a:buFont typeface="Wingdings" pitchFamily="2" charset="2"/>
              <a:buNone/>
              <a:defRPr/>
            </a:pPr>
            <a:r>
              <a:rPr lang="cs-CZ" sz="1600" smtClean="0"/>
              <a:t>e) vhodný způsob zjišťování možného vlivu obchodní strategie na koncentraci rizik a doplňkový požadavek kapitálové přiměřenosti,</a:t>
            </a:r>
          </a:p>
          <a:p>
            <a:pPr eaLnBrk="1" hangingPunct="1">
              <a:lnSpc>
                <a:spcPct val="80000"/>
              </a:lnSpc>
              <a:buFont typeface="Wingdings" pitchFamily="2" charset="2"/>
              <a:buNone/>
              <a:defRPr/>
            </a:pPr>
            <a:r>
              <a:rPr lang="cs-CZ" sz="1600" smtClean="0"/>
              <a:t>f) spolehlivé postupy pro identifikaci, oceňování, sledování, kontrolu a vykazování operací v rámci skupiny a koncentrace rizik a takové postupy účtování, které umožňují podávat věrný obraz operací v rámci skupiny a koncentrace rizik. </a:t>
            </a:r>
          </a:p>
        </p:txBody>
      </p:sp>
    </p:spTree>
    <p:extLst>
      <p:ext uri="{BB962C8B-B14F-4D97-AF65-F5344CB8AC3E}">
        <p14:creationId xmlns:p14="http://schemas.microsoft.com/office/powerpoint/2010/main" val="227459002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b="0" smtClean="0"/>
              <a:t>Personální předpoklady</a:t>
            </a:r>
          </a:p>
        </p:txBody>
      </p:sp>
      <p:sp>
        <p:nvSpPr>
          <p:cNvPr id="534531" name="Rectangle 3"/>
          <p:cNvSpPr>
            <a:spLocks noGrp="1" noChangeArrowheads="1"/>
          </p:cNvSpPr>
          <p:nvPr>
            <p:ph type="body" idx="1"/>
          </p:nvPr>
        </p:nvSpPr>
        <p:spPr>
          <a:xfrm>
            <a:off x="685800" y="2133600"/>
            <a:ext cx="7772400" cy="4391025"/>
          </a:xfrm>
        </p:spPr>
        <p:txBody>
          <a:bodyPr>
            <a:normAutofit fontScale="92500" lnSpcReduction="10000"/>
          </a:bodyPr>
          <a:lstStyle/>
          <a:p>
            <a:pPr eaLnBrk="1" hangingPunct="1">
              <a:buFont typeface="Wingdings" pitchFamily="2" charset="2"/>
              <a:buNone/>
              <a:defRPr/>
            </a:pPr>
            <a:r>
              <a:rPr lang="cs-CZ" b="1" smtClean="0">
                <a:solidFill>
                  <a:srgbClr val="FF00FF"/>
                </a:solidFill>
                <a:effectLst>
                  <a:outerShdw blurRad="38100" dist="38100" dir="2700000" algn="tl">
                    <a:srgbClr val="000000"/>
                  </a:outerShdw>
                </a:effectLst>
              </a:rPr>
              <a:t>Smíšená finanční holdingová osoba</a:t>
            </a:r>
            <a:r>
              <a:rPr lang="cs-CZ" smtClean="0"/>
              <a:t> je povinna zajistit, aby jejím statutárním orgánem, členem jejího statutárního orgánu nebo jinou fyzickou osobou, která sama nebo společně s jinými osobami řídí činnost smíšené finanční holdingové osoby nebo právnické osoby, která je jejím statutárním orgánem nebo jeho členem, </a:t>
            </a:r>
            <a:r>
              <a:rPr lang="cs-CZ" b="1" smtClean="0">
                <a:solidFill>
                  <a:srgbClr val="FF00FF"/>
                </a:solidFill>
                <a:effectLst>
                  <a:outerShdw blurRad="38100" dist="38100" dir="2700000" algn="tl">
                    <a:srgbClr val="000000"/>
                  </a:outerShdw>
                </a:effectLst>
              </a:rPr>
              <a:t>byla osoba důvěryhodná a dostatečně zkušená pro výkon své funkce a k zajištění zákonem stanovených požadavků. </a:t>
            </a:r>
          </a:p>
        </p:txBody>
      </p:sp>
    </p:spTree>
    <p:extLst>
      <p:ext uri="{BB962C8B-B14F-4D97-AF65-F5344CB8AC3E}">
        <p14:creationId xmlns:p14="http://schemas.microsoft.com/office/powerpoint/2010/main" val="31720579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b="0" smtClean="0"/>
              <a:t>Informační povinnost</a:t>
            </a:r>
          </a:p>
        </p:txBody>
      </p:sp>
      <p:sp>
        <p:nvSpPr>
          <p:cNvPr id="535555" name="Rectangle 3"/>
          <p:cNvSpPr>
            <a:spLocks noGrp="1" noChangeArrowheads="1"/>
          </p:cNvSpPr>
          <p:nvPr>
            <p:ph type="body" idx="1"/>
          </p:nvPr>
        </p:nvSpPr>
        <p:spPr>
          <a:xfrm>
            <a:off x="685800" y="1989138"/>
            <a:ext cx="7772400" cy="4535487"/>
          </a:xfrm>
        </p:spPr>
        <p:txBody>
          <a:bodyPr/>
          <a:lstStyle/>
          <a:p>
            <a:pPr eaLnBrk="1" hangingPunct="1">
              <a:defRPr/>
            </a:pPr>
            <a:r>
              <a:rPr lang="cs-CZ" sz="2000" smtClean="0">
                <a:solidFill>
                  <a:srgbClr val="FF00FF"/>
                </a:solidFill>
                <a:effectLst>
                  <a:outerShdw blurRad="38100" dist="38100" dir="2700000" algn="tl">
                    <a:srgbClr val="000000"/>
                  </a:outerShdw>
                </a:effectLst>
              </a:rPr>
              <a:t>Veškeré informace</a:t>
            </a:r>
            <a:r>
              <a:rPr lang="cs-CZ" sz="2000" smtClean="0">
                <a:effectLst>
                  <a:outerShdw blurRad="38100" dist="38100" dir="2700000" algn="tl">
                    <a:srgbClr val="FFFFFF"/>
                  </a:outerShdw>
                </a:effectLst>
              </a:rPr>
              <a:t> potřebné pro provádění doplňkového dohledu nad dodržováním doplňkového požadavku kapitálové přiměřenosti, koncentrace rizik, operacemi v rámci skupiny a nad dodržováním doplňkových požadavků na vnitřní řídicí a kontrolní systém včetně systému řízení rizik </a:t>
            </a:r>
            <a:r>
              <a:rPr lang="cs-CZ" sz="2000" b="1" smtClean="0">
                <a:solidFill>
                  <a:srgbClr val="FF00FF"/>
                </a:solidFill>
              </a:rPr>
              <a:t>sděluje koordinátorovi regulovaná osoba, která stojí v čele finančního konglomerátu.</a:t>
            </a:r>
          </a:p>
          <a:p>
            <a:pPr eaLnBrk="1" hangingPunct="1">
              <a:buFont typeface="Wingdings" pitchFamily="2" charset="2"/>
              <a:buNone/>
              <a:defRPr/>
            </a:pPr>
            <a:endParaRPr lang="cs-CZ" sz="2000" b="1" smtClean="0">
              <a:solidFill>
                <a:srgbClr val="FF00FF"/>
              </a:solidFill>
            </a:endParaRPr>
          </a:p>
          <a:p>
            <a:pPr eaLnBrk="1" hangingPunct="1">
              <a:defRPr/>
            </a:pPr>
            <a:r>
              <a:rPr lang="cs-CZ" sz="2000" smtClean="0">
                <a:effectLst>
                  <a:outerShdw blurRad="38100" dist="38100" dir="2700000" algn="tl">
                    <a:srgbClr val="FFFFFF"/>
                  </a:outerShdw>
                </a:effectLst>
              </a:rPr>
              <a:t>Nestojí-li v čele finančního konglomerátu regulovaná osoba, sděluje informace podle odstavce 1 </a:t>
            </a:r>
            <a:r>
              <a:rPr lang="cs-CZ" sz="2000" b="1" smtClean="0">
                <a:solidFill>
                  <a:srgbClr val="FF00FF"/>
                </a:solidFill>
                <a:effectLst>
                  <a:outerShdw blurRad="38100" dist="38100" dir="2700000" algn="tl">
                    <a:srgbClr val="000000"/>
                  </a:outerShdw>
                </a:effectLst>
              </a:rPr>
              <a:t>smíšená finanční holdingová osoba nebo regulovaná osoba ve finančním konglomerátu určená koordinátorem</a:t>
            </a:r>
            <a:r>
              <a:rPr lang="cs-CZ" sz="2000" smtClean="0">
                <a:effectLst>
                  <a:outerShdw blurRad="38100" dist="38100" dir="2700000" algn="tl">
                    <a:srgbClr val="FFFFFF"/>
                  </a:outerShdw>
                </a:effectLst>
              </a:rPr>
              <a:t> po konzultaci s ostatními příslušnými orgány dohledu a osobami ve finančním konglomerátu.</a:t>
            </a:r>
          </a:p>
        </p:txBody>
      </p:sp>
    </p:spTree>
    <p:extLst>
      <p:ext uri="{BB962C8B-B14F-4D97-AF65-F5344CB8AC3E}">
        <p14:creationId xmlns:p14="http://schemas.microsoft.com/office/powerpoint/2010/main" val="199273039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a:xfrm>
            <a:off x="468313" y="260350"/>
            <a:ext cx="8229600" cy="1143000"/>
          </a:xfrm>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b="0" smtClean="0"/>
              <a:t>Nedostatky v činnosti</a:t>
            </a:r>
            <a:r>
              <a:rPr lang="cs-CZ" smtClean="0"/>
              <a:t> </a:t>
            </a:r>
          </a:p>
        </p:txBody>
      </p:sp>
      <p:sp>
        <p:nvSpPr>
          <p:cNvPr id="536579" name="Rectangle 3"/>
          <p:cNvSpPr>
            <a:spLocks noGrp="1" noChangeArrowheads="1"/>
          </p:cNvSpPr>
          <p:nvPr>
            <p:ph type="body" idx="1"/>
          </p:nvPr>
        </p:nvSpPr>
        <p:spPr>
          <a:xfrm>
            <a:off x="684213" y="1628775"/>
            <a:ext cx="7772400" cy="4924425"/>
          </a:xfrm>
        </p:spPr>
        <p:txBody>
          <a:bodyPr/>
          <a:lstStyle/>
          <a:p>
            <a:pPr eaLnBrk="1" hangingPunct="1">
              <a:lnSpc>
                <a:spcPct val="80000"/>
              </a:lnSpc>
              <a:defRPr/>
            </a:pPr>
            <a:r>
              <a:rPr lang="cs-CZ" sz="1600" smtClean="0">
                <a:effectLst>
                  <a:outerShdw blurRad="38100" dist="38100" dir="2700000" algn="tl">
                    <a:srgbClr val="FFFFFF"/>
                  </a:outerShdw>
                </a:effectLst>
              </a:rPr>
              <a:t>V případě zjištění nedostatků v činnosti </a:t>
            </a:r>
            <a:r>
              <a:rPr lang="cs-CZ" sz="1600" b="1" smtClean="0">
                <a:solidFill>
                  <a:srgbClr val="FF00FF"/>
                </a:solidFill>
              </a:rPr>
              <a:t>smíšené finanční holdingové osoby</a:t>
            </a:r>
            <a:r>
              <a:rPr lang="cs-CZ" sz="1600" smtClean="0">
                <a:effectLst>
                  <a:outerShdw blurRad="38100" dist="38100" dir="2700000" algn="tl">
                    <a:srgbClr val="FFFFFF"/>
                  </a:outerShdw>
                </a:effectLst>
              </a:rPr>
              <a:t> je koordinátor oprávněn podle povahy zjištěného nedostatku ve vztahu ke smíšené finanční holdingové osobě</a:t>
            </a:r>
          </a:p>
          <a:p>
            <a:pPr eaLnBrk="1" hangingPunct="1">
              <a:lnSpc>
                <a:spcPct val="80000"/>
              </a:lnSpc>
              <a:buFont typeface="Wingdings" pitchFamily="2" charset="2"/>
              <a:buNone/>
              <a:defRPr/>
            </a:pPr>
            <a:r>
              <a:rPr lang="cs-CZ" sz="1600" smtClean="0">
                <a:effectLst>
                  <a:outerShdw blurRad="38100" dist="38100" dir="2700000" algn="tl">
                    <a:srgbClr val="FFFFFF"/>
                  </a:outerShdw>
                </a:effectLst>
              </a:rPr>
              <a:t>a) vyžadovat, aby ve stanovené lhůtě zjednala nápravu, zejména předložila informace požadované pro účely výkonu doplňkového dohledu, neprováděla nebo omezila některé operace v rámci skupiny, zajistila zvýšení kapitálu na úrovni finančního konglomerátu nebo vyměnila osobu nebo osoby ve vedení smíšené finanční holdingové osoby,</a:t>
            </a:r>
          </a:p>
          <a:p>
            <a:pPr eaLnBrk="1" hangingPunct="1">
              <a:lnSpc>
                <a:spcPct val="80000"/>
              </a:lnSpc>
              <a:buFont typeface="Wingdings" pitchFamily="2" charset="2"/>
              <a:buNone/>
              <a:defRPr/>
            </a:pPr>
            <a:r>
              <a:rPr lang="cs-CZ" sz="1600" smtClean="0">
                <a:effectLst>
                  <a:outerShdw blurRad="38100" dist="38100" dir="2700000" algn="tl">
                    <a:srgbClr val="FFFFFF"/>
                  </a:outerShdw>
                </a:effectLst>
              </a:rPr>
              <a:t>b) uložit předkládání informací pro účely výkonu doplňkového dohledu v kratších lhůtách, než stanoví právní předpis.</a:t>
            </a:r>
          </a:p>
          <a:p>
            <a:pPr eaLnBrk="1" hangingPunct="1">
              <a:lnSpc>
                <a:spcPct val="80000"/>
              </a:lnSpc>
              <a:defRPr/>
            </a:pPr>
            <a:r>
              <a:rPr lang="cs-CZ" sz="1600" smtClean="0">
                <a:effectLst>
                  <a:outerShdw blurRad="38100" dist="38100" dir="2700000" algn="tl">
                    <a:srgbClr val="FFFFFF"/>
                  </a:outerShdw>
                </a:effectLst>
              </a:rPr>
              <a:t>Jsou-li zjištěny nedostatky </a:t>
            </a:r>
            <a:r>
              <a:rPr lang="cs-CZ" sz="1600" b="1" smtClean="0">
                <a:solidFill>
                  <a:srgbClr val="FF00FF"/>
                </a:solidFill>
              </a:rPr>
              <a:t>v činnosti regulované osoby</a:t>
            </a:r>
            <a:r>
              <a:rPr lang="cs-CZ" sz="1600" smtClean="0">
                <a:effectLst>
                  <a:outerShdw blurRad="38100" dist="38100" dir="2700000" algn="tl">
                    <a:srgbClr val="FFFFFF"/>
                  </a:outerShdw>
                </a:effectLst>
              </a:rPr>
              <a:t> ve finančním konglomerátu, postupuje orgán dohledu vůči jím regulované osobě v souladu s právním předpisem upravujícím provozování jí povolené činnosti.</a:t>
            </a:r>
          </a:p>
          <a:p>
            <a:pPr eaLnBrk="1" hangingPunct="1">
              <a:lnSpc>
                <a:spcPct val="80000"/>
              </a:lnSpc>
              <a:defRPr/>
            </a:pPr>
            <a:r>
              <a:rPr lang="cs-CZ" sz="1600" b="1" smtClean="0">
                <a:solidFill>
                  <a:srgbClr val="FF00FF"/>
                </a:solidFill>
                <a:effectLst>
                  <a:outerShdw blurRad="38100" dist="38100" dir="2700000" algn="tl">
                    <a:srgbClr val="000000"/>
                  </a:outerShdw>
                </a:effectLst>
              </a:rPr>
              <a:t>Orgány dohledu</a:t>
            </a:r>
            <a:r>
              <a:rPr lang="cs-CZ" sz="1600" smtClean="0">
                <a:effectLst>
                  <a:outerShdw blurRad="38100" dist="38100" dir="2700000" algn="tl">
                    <a:srgbClr val="FFFFFF"/>
                  </a:outerShdw>
                </a:effectLst>
              </a:rPr>
              <a:t> prostřednictvím vzájemné výměny informací koordinují postup při ukládání opatření směřujících k nápravě nedostatků v činnosti osob ve finančním konglomerátu.</a:t>
            </a:r>
            <a:r>
              <a:rPr lang="cs-CZ" sz="1400" smtClean="0"/>
              <a:t> </a:t>
            </a:r>
          </a:p>
          <a:p>
            <a:pPr eaLnBrk="1" hangingPunct="1">
              <a:lnSpc>
                <a:spcPct val="80000"/>
              </a:lnSpc>
              <a:defRPr/>
            </a:pPr>
            <a:endParaRPr lang="cs-CZ" sz="1400" smtClean="0">
              <a:effectLst>
                <a:outerShdw blurRad="38100" dist="38100" dir="2700000" algn="tl">
                  <a:srgbClr val="FFFFFF"/>
                </a:outerShdw>
              </a:effectLst>
            </a:endParaRPr>
          </a:p>
        </p:txBody>
      </p:sp>
    </p:spTree>
    <p:extLst>
      <p:ext uri="{BB962C8B-B14F-4D97-AF65-F5344CB8AC3E}">
        <p14:creationId xmlns:p14="http://schemas.microsoft.com/office/powerpoint/2010/main" val="394414991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a:xfrm>
            <a:off x="468313" y="260350"/>
            <a:ext cx="8229600" cy="1143000"/>
          </a:xfrm>
          <a:gradFill rotWithShape="1">
            <a:gsLst>
              <a:gs pos="0">
                <a:srgbClr val="FF3399"/>
              </a:gs>
              <a:gs pos="25000">
                <a:srgbClr val="FF6633"/>
              </a:gs>
              <a:gs pos="50000">
                <a:srgbClr val="FFFF00"/>
              </a:gs>
              <a:gs pos="75000">
                <a:srgbClr val="01A78F"/>
              </a:gs>
              <a:gs pos="100000">
                <a:srgbClr val="3366FF"/>
              </a:gs>
            </a:gsLst>
            <a:lin ang="5400000" scaled="1"/>
          </a:gradFill>
        </p:spPr>
        <p:txBody>
          <a:bodyPr/>
          <a:lstStyle/>
          <a:p>
            <a:pPr eaLnBrk="1" hangingPunct="1">
              <a:defRPr/>
            </a:pPr>
            <a:r>
              <a:rPr lang="cs-CZ" b="0" smtClean="0"/>
              <a:t>Vyhláška </a:t>
            </a:r>
          </a:p>
        </p:txBody>
      </p:sp>
      <p:sp>
        <p:nvSpPr>
          <p:cNvPr id="537603" name="Rectangle 3"/>
          <p:cNvSpPr>
            <a:spLocks noGrp="1" noChangeArrowheads="1"/>
          </p:cNvSpPr>
          <p:nvPr>
            <p:ph type="body" idx="1"/>
          </p:nvPr>
        </p:nvSpPr>
        <p:spPr>
          <a:xfrm>
            <a:off x="684213" y="1628775"/>
            <a:ext cx="7772400" cy="4924425"/>
          </a:xfrm>
        </p:spPr>
        <p:txBody>
          <a:bodyPr>
            <a:normAutofit/>
          </a:bodyPr>
          <a:lstStyle/>
          <a:p>
            <a:pPr eaLnBrk="1" hangingPunct="1">
              <a:lnSpc>
                <a:spcPct val="80000"/>
              </a:lnSpc>
              <a:buFont typeface="Wingdings" pitchFamily="2" charset="2"/>
              <a:buNone/>
              <a:defRPr/>
            </a:pPr>
            <a:endParaRPr lang="cs-CZ" sz="2000" b="1" dirty="0" smtClean="0">
              <a:solidFill>
                <a:srgbClr val="FF00FF"/>
              </a:solidFill>
              <a:effectLst>
                <a:outerShdw blurRad="38100" dist="38100" dir="2700000" algn="tl">
                  <a:srgbClr val="000000"/>
                </a:outerShdw>
              </a:effectLst>
            </a:endParaRPr>
          </a:p>
          <a:p>
            <a:pPr algn="just">
              <a:lnSpc>
                <a:spcPct val="80000"/>
              </a:lnSpc>
              <a:buNone/>
              <a:defRPr/>
            </a:pPr>
            <a:r>
              <a:rPr lang="cs-CZ" sz="2000" b="1" dirty="0" smtClean="0">
                <a:solidFill>
                  <a:srgbClr val="FF00FF"/>
                </a:solidFill>
                <a:effectLst>
                  <a:outerShdw blurRad="38100" dist="38100" dir="2700000" algn="tl">
                    <a:srgbClr val="000000"/>
                  </a:outerShdw>
                </a:effectLst>
              </a:rPr>
              <a:t>Č. 347/2006 </a:t>
            </a:r>
            <a:r>
              <a:rPr lang="cs-CZ" sz="2000" b="1" dirty="0">
                <a:solidFill>
                  <a:srgbClr val="FF00FF"/>
                </a:solidFill>
                <a:effectLst>
                  <a:outerShdw blurRad="38100" dist="38100" dir="2700000" algn="tl">
                    <a:srgbClr val="000000"/>
                  </a:outerShdw>
                </a:effectLst>
              </a:rPr>
              <a:t>Sb</a:t>
            </a:r>
            <a:r>
              <a:rPr lang="cs-CZ" sz="2000" b="1" dirty="0" smtClean="0">
                <a:solidFill>
                  <a:srgbClr val="FF00FF"/>
                </a:solidFill>
                <a:effectLst>
                  <a:outerShdw blurRad="38100" dist="38100" dir="2700000" algn="tl">
                    <a:srgbClr val="000000"/>
                  </a:outerShdw>
                </a:effectLst>
              </a:rPr>
              <a:t>., </a:t>
            </a:r>
            <a:r>
              <a:rPr lang="cs-CZ" sz="2000" b="1" dirty="0">
                <a:solidFill>
                  <a:srgbClr val="FF00FF"/>
                </a:solidFill>
                <a:effectLst>
                  <a:outerShdw blurRad="38100" dist="38100" dir="2700000" algn="tl">
                    <a:srgbClr val="000000"/>
                  </a:outerShdw>
                </a:effectLst>
              </a:rPr>
              <a:t>kterou se provádějí některá ustanovení zákona o finančních </a:t>
            </a:r>
            <a:r>
              <a:rPr lang="cs-CZ" sz="2000" b="1" dirty="0" smtClean="0">
                <a:solidFill>
                  <a:srgbClr val="FF00FF"/>
                </a:solidFill>
                <a:effectLst>
                  <a:outerShdw blurRad="38100" dist="38100" dir="2700000" algn="tl">
                    <a:srgbClr val="000000"/>
                  </a:outerShdw>
                </a:effectLst>
              </a:rPr>
              <a:t>konglomerátech</a:t>
            </a:r>
            <a:endParaRPr lang="cs-CZ" sz="2000" b="1" dirty="0">
              <a:solidFill>
                <a:srgbClr val="FF00FF"/>
              </a:solidFill>
              <a:effectLst>
                <a:outerShdw blurRad="38100" dist="38100" dir="2700000" algn="tl">
                  <a:srgbClr val="000000"/>
                </a:outerShdw>
              </a:effectLst>
            </a:endParaRPr>
          </a:p>
          <a:p>
            <a:pPr>
              <a:lnSpc>
                <a:spcPct val="80000"/>
              </a:lnSpc>
              <a:buNone/>
              <a:defRPr/>
            </a:pPr>
            <a:endParaRPr lang="cs-CZ" sz="2000" b="1" dirty="0">
              <a:solidFill>
                <a:srgbClr val="FF00FF"/>
              </a:solidFill>
              <a:effectLst>
                <a:outerShdw blurRad="38100" dist="38100" dir="2700000" algn="tl">
                  <a:srgbClr val="000000"/>
                </a:outerShdw>
              </a:effectLst>
            </a:endParaRPr>
          </a:p>
          <a:p>
            <a:pPr eaLnBrk="1" hangingPunct="1">
              <a:lnSpc>
                <a:spcPct val="80000"/>
              </a:lnSpc>
              <a:buFont typeface="Wingdings" pitchFamily="2" charset="2"/>
              <a:buNone/>
              <a:defRPr/>
            </a:pPr>
            <a:r>
              <a:rPr lang="cs-CZ" sz="2000" b="1" dirty="0" smtClean="0">
                <a:solidFill>
                  <a:srgbClr val="FF00FF"/>
                </a:solidFill>
                <a:effectLst>
                  <a:outerShdw blurRad="38100" dist="38100" dir="2700000" algn="tl">
                    <a:srgbClr val="000000"/>
                  </a:outerShdw>
                </a:effectLst>
              </a:rPr>
              <a:t>Upravuje</a:t>
            </a:r>
          </a:p>
          <a:p>
            <a:pPr>
              <a:lnSpc>
                <a:spcPct val="80000"/>
              </a:lnSpc>
              <a:buNone/>
              <a:defRPr/>
            </a:pPr>
            <a:r>
              <a:rPr lang="cs-CZ" sz="2000" dirty="0" smtClean="0"/>
              <a:t>a) kritéria </a:t>
            </a:r>
            <a:r>
              <a:rPr lang="cs-CZ" sz="2000" dirty="0"/>
              <a:t>pro nezahrnutí osob do výpočtu doplňkového požadavku kapitálové přiměřenosti a lhůty pro sestavování hlášení o doplňkovém požadavku kapitálové přiměřenosti,</a:t>
            </a:r>
          </a:p>
          <a:p>
            <a:pPr>
              <a:lnSpc>
                <a:spcPct val="80000"/>
              </a:lnSpc>
              <a:buNone/>
              <a:defRPr/>
            </a:pPr>
            <a:r>
              <a:rPr lang="cs-CZ" sz="2000" dirty="0"/>
              <a:t> </a:t>
            </a:r>
          </a:p>
          <a:p>
            <a:pPr>
              <a:lnSpc>
                <a:spcPct val="80000"/>
              </a:lnSpc>
              <a:buNone/>
              <a:defRPr/>
            </a:pPr>
            <a:r>
              <a:rPr lang="cs-CZ" sz="2000" dirty="0"/>
              <a:t>b) podklady pro posouzení důvěryhodnosti a způsobilosti osob ve vedení smíšené finanční holdingové osoby,</a:t>
            </a:r>
          </a:p>
          <a:p>
            <a:pPr>
              <a:lnSpc>
                <a:spcPct val="80000"/>
              </a:lnSpc>
              <a:buNone/>
              <a:defRPr/>
            </a:pPr>
            <a:r>
              <a:rPr lang="cs-CZ" sz="2000" dirty="0"/>
              <a:t> </a:t>
            </a:r>
          </a:p>
          <a:p>
            <a:pPr>
              <a:lnSpc>
                <a:spcPct val="80000"/>
              </a:lnSpc>
              <a:buNone/>
              <a:defRPr/>
            </a:pPr>
            <a:r>
              <a:rPr lang="cs-CZ" sz="2000" dirty="0"/>
              <a:t>c) strukturu a lhůty předávání informací pro účely doplňkového dohledu,</a:t>
            </a:r>
          </a:p>
          <a:p>
            <a:pPr>
              <a:lnSpc>
                <a:spcPct val="80000"/>
              </a:lnSpc>
              <a:buNone/>
              <a:defRPr/>
            </a:pPr>
            <a:r>
              <a:rPr lang="cs-CZ" sz="2000" dirty="0"/>
              <a:t> </a:t>
            </a:r>
          </a:p>
          <a:p>
            <a:pPr>
              <a:lnSpc>
                <a:spcPct val="80000"/>
              </a:lnSpc>
              <a:buNone/>
              <a:defRPr/>
            </a:pPr>
            <a:r>
              <a:rPr lang="cs-CZ" sz="2000" dirty="0"/>
              <a:t>d) způsob, strukturu a lhůty uveřejňování informací o finančním konglomerátu.</a:t>
            </a:r>
            <a:endParaRPr lang="cs-CZ" sz="2000" dirty="0" smtClean="0"/>
          </a:p>
        </p:txBody>
      </p:sp>
    </p:spTree>
    <p:extLst>
      <p:ext uri="{BB962C8B-B14F-4D97-AF65-F5344CB8AC3E}">
        <p14:creationId xmlns:p14="http://schemas.microsoft.com/office/powerpoint/2010/main" val="164381594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ctrTitle"/>
          </p:nvPr>
        </p:nvSpPr>
        <p:spPr/>
        <p:txBody>
          <a:bodyPr/>
          <a:lstStyle/>
          <a:p>
            <a:pPr eaLnBrk="1" hangingPunct="1">
              <a:defRPr/>
            </a:pPr>
            <a:r>
              <a:rPr lang="cs-CZ" sz="3200" dirty="0" smtClean="0"/>
              <a:t>vladimir.prikryl@mfcr.cz</a:t>
            </a:r>
          </a:p>
        </p:txBody>
      </p:sp>
      <p:sp>
        <p:nvSpPr>
          <p:cNvPr id="156675" name="Rectangle 3"/>
          <p:cNvSpPr>
            <a:spLocks noGrp="1" noChangeArrowheads="1"/>
          </p:cNvSpPr>
          <p:nvPr>
            <p:ph type="subTitle" idx="1"/>
          </p:nvPr>
        </p:nvSpPr>
        <p:spPr/>
        <p:txBody>
          <a:bodyPr/>
          <a:lstStyle/>
          <a:p>
            <a:pPr lvl="1" indent="258763" eaLnBrk="1" hangingPunct="1"/>
            <a:endParaRPr lang="cs-CZ" altLang="cs-CZ" smtClean="0"/>
          </a:p>
          <a:p>
            <a:pPr eaLnBrk="1" hangingPunct="1"/>
            <a:r>
              <a:rPr lang="cs-CZ" altLang="cs-CZ" u="sng" smtClean="0">
                <a:solidFill>
                  <a:schemeClr val="bg1"/>
                </a:solidFill>
              </a:rPr>
              <a:t>vladimir.prikryl@mfcr.cz</a:t>
            </a:r>
          </a:p>
        </p:txBody>
      </p:sp>
    </p:spTree>
    <p:extLst>
      <p:ext uri="{BB962C8B-B14F-4D97-AF65-F5344CB8AC3E}">
        <p14:creationId xmlns:p14="http://schemas.microsoft.com/office/powerpoint/2010/main" val="558051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eaLnBrk="1" hangingPunct="1">
              <a:defRPr/>
            </a:pPr>
            <a:r>
              <a:rPr lang="cs-CZ" dirty="0" smtClean="0">
                <a:latin typeface="Arial" pitchFamily="34" charset="0"/>
                <a:cs typeface="Times New Roman" pitchFamily="18" charset="0"/>
              </a:rPr>
              <a:t>POJIŠTĚNÍ OSOB </a:t>
            </a:r>
          </a:p>
        </p:txBody>
      </p:sp>
      <p:sp>
        <p:nvSpPr>
          <p:cNvPr id="348163" name="Rectangle 3"/>
          <p:cNvSpPr>
            <a:spLocks noGrp="1" noChangeArrowheads="1"/>
          </p:cNvSpPr>
          <p:nvPr>
            <p:ph type="body" idx="1"/>
          </p:nvPr>
        </p:nvSpPr>
        <p:spPr>
          <a:xfrm>
            <a:off x="533400" y="2057400"/>
            <a:ext cx="8458200" cy="443865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xtLst/>
        </p:spPr>
        <p:txBody>
          <a:bodyPr/>
          <a:lstStyle/>
          <a:p>
            <a:pPr marL="0" indent="0" eaLnBrk="1" hangingPunct="1">
              <a:lnSpc>
                <a:spcPct val="90000"/>
              </a:lnSpc>
              <a:defRPr/>
            </a:pPr>
            <a:r>
              <a:rPr lang="cs-CZ" sz="2000" b="1" dirty="0" smtClean="0"/>
              <a:t> </a:t>
            </a:r>
            <a:r>
              <a:rPr lang="cs-CZ" sz="2000" b="1" u="sng" dirty="0" smtClean="0">
                <a:solidFill>
                  <a:srgbClr val="FF0000"/>
                </a:solidFill>
                <a:effectLst>
                  <a:outerShdw blurRad="38100" dist="38100" dir="2700000" algn="tl">
                    <a:srgbClr val="000000">
                      <a:alpha val="43137"/>
                    </a:srgbClr>
                  </a:outerShdw>
                </a:effectLst>
              </a:rPr>
              <a:t>v pojištění osob </a:t>
            </a:r>
            <a:r>
              <a:rPr lang="cs-CZ" sz="2000" b="1" dirty="0" smtClean="0">
                <a:solidFill>
                  <a:srgbClr val="FF0000"/>
                </a:solidFill>
                <a:effectLst>
                  <a:outerShdw blurRad="38100" dist="38100" dir="2700000" algn="tl">
                    <a:srgbClr val="000000">
                      <a:alpha val="43137"/>
                    </a:srgbClr>
                  </a:outerShdw>
                </a:effectLst>
              </a:rPr>
              <a:t>lze pojistit člověka pro případ </a:t>
            </a:r>
            <a:r>
              <a:rPr lang="cs-CZ" sz="2000" b="1" u="sng" dirty="0" smtClean="0">
                <a:solidFill>
                  <a:srgbClr val="FF0000"/>
                </a:solidFill>
                <a:effectLst>
                  <a:outerShdw blurRad="38100" dist="38100" dir="2700000" algn="tl">
                    <a:srgbClr val="000000">
                      <a:alpha val="43137"/>
                    </a:srgbClr>
                  </a:outerShdw>
                </a:effectLst>
              </a:rPr>
              <a:t>smrti, dožití se určitého věku nebo dne určeného ve smlouvě jako konec pojištění, pro případ nemoci, úrazu nebo jiné skutečnosti souvisící se zdravím nebo změnou osobního postavení pojištěné osoby (§ 2824)</a:t>
            </a:r>
            <a:r>
              <a:rPr lang="cs-CZ" sz="2000" b="1" dirty="0" smtClean="0">
                <a:solidFill>
                  <a:srgbClr val="FF0000"/>
                </a:solidFill>
                <a:effectLst>
                  <a:outerShdw blurRad="38100" dist="38100" dir="2700000" algn="tl">
                    <a:srgbClr val="000000">
                      <a:alpha val="43137"/>
                    </a:srgbClr>
                  </a:outerShdw>
                </a:effectLst>
                <a:latin typeface="Times New Roman" pitchFamily="18" charset="0"/>
              </a:rPr>
              <a:t>;</a:t>
            </a:r>
            <a:endParaRPr lang="cs-CZ" sz="2000" b="1"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endParaRPr>
          </a:p>
          <a:p>
            <a:pPr marL="0" indent="0" algn="just" eaLnBrk="1" hangingPunct="1">
              <a:lnSpc>
                <a:spcPct val="90000"/>
              </a:lnSpc>
              <a:defRPr/>
            </a:pPr>
            <a:r>
              <a:rPr lang="cs-CZ" sz="2000" b="1" dirty="0" smtClean="0">
                <a:latin typeface="Times New Roman" pitchFamily="18" charset="0"/>
                <a:cs typeface="Times New Roman" pitchFamily="18" charset="0"/>
              </a:rPr>
              <a:t> oprávněná osoba má právo, aby jí byla vyplacena dohodnutá částka, nebo aby jí byl vyplacen dohodnutý důchod, anebo aby jí bylo poskytnuto plnění ve výši určené podle pojistných podmínek</a:t>
            </a:r>
            <a:r>
              <a:rPr lang="cs-CZ" sz="2000" b="1" dirty="0" smtClean="0">
                <a:latin typeface="Times New Roman" pitchFamily="18" charset="0"/>
              </a:rPr>
              <a:t>;</a:t>
            </a:r>
          </a:p>
          <a:p>
            <a:pPr marL="0" indent="0" algn="just" eaLnBrk="1" hangingPunct="1">
              <a:lnSpc>
                <a:spcPct val="90000"/>
              </a:lnSpc>
              <a:defRPr/>
            </a:pPr>
            <a:r>
              <a:rPr lang="cs-CZ" sz="2000" b="1" dirty="0" smtClean="0">
                <a:solidFill>
                  <a:schemeClr val="tx1">
                    <a:lumMod val="95000"/>
                    <a:lumOff val="5000"/>
                  </a:schemeClr>
                </a:solidFill>
                <a:latin typeface="Times New Roman" pitchFamily="18" charset="0"/>
              </a:rPr>
              <a:t> skupinové pojištění;</a:t>
            </a:r>
            <a:endParaRPr lang="cs-CZ" sz="2000" b="1" dirty="0" smtClean="0">
              <a:latin typeface="Times New Roman" pitchFamily="18" charset="0"/>
            </a:endParaRPr>
          </a:p>
          <a:p>
            <a:pPr marL="0" indent="0" algn="just" eaLnBrk="1" hangingPunct="1">
              <a:lnSpc>
                <a:spcPct val="90000"/>
              </a:lnSpc>
              <a:defRPr/>
            </a:pPr>
            <a:r>
              <a:rPr lang="cs-CZ" sz="2000" b="1" dirty="0" smtClean="0">
                <a:latin typeface="Times New Roman" pitchFamily="18" charset="0"/>
                <a:cs typeface="Times New Roman" pitchFamily="18" charset="0"/>
              </a:rPr>
              <a:t> zjiš</a:t>
            </a:r>
            <a:r>
              <a:rPr lang="cs-CZ" sz="2000" b="1" dirty="0" smtClean="0">
                <a:latin typeface="Times New Roman" pitchFamily="18" charset="0"/>
              </a:rPr>
              <a:t>ťová</a:t>
            </a:r>
            <a:r>
              <a:rPr lang="cs-CZ" sz="2000" b="1" dirty="0" smtClean="0">
                <a:latin typeface="Times New Roman" pitchFamily="18" charset="0"/>
                <a:cs typeface="Times New Roman" pitchFamily="18" charset="0"/>
              </a:rPr>
              <a:t>ní zdravotního stavu nebo příčiny smrti pojištěného</a:t>
            </a:r>
            <a:r>
              <a:rPr lang="cs-CZ" sz="2000" b="1" dirty="0" smtClean="0">
                <a:latin typeface="Times New Roman" pitchFamily="18" charset="0"/>
              </a:rPr>
              <a:t>;</a:t>
            </a:r>
          </a:p>
          <a:p>
            <a:pPr marL="0" indent="0" algn="just" eaLnBrk="1" hangingPunct="1">
              <a:lnSpc>
                <a:spcPct val="90000"/>
              </a:lnSpc>
              <a:defRPr/>
            </a:pPr>
            <a:r>
              <a:rPr lang="cs-CZ" sz="2000" b="1" dirty="0" smtClean="0">
                <a:latin typeface="Times New Roman" pitchFamily="18" charset="0"/>
                <a:cs typeface="Times New Roman" pitchFamily="18" charset="0"/>
              </a:rPr>
              <a:t> urč</a:t>
            </a:r>
            <a:r>
              <a:rPr lang="cs-CZ" sz="2000" b="1" dirty="0" smtClean="0">
                <a:latin typeface="Times New Roman" pitchFamily="18" charset="0"/>
              </a:rPr>
              <a:t>ení</a:t>
            </a:r>
            <a:r>
              <a:rPr lang="cs-CZ" sz="2000" b="1" dirty="0" smtClean="0">
                <a:latin typeface="Times New Roman" pitchFamily="18" charset="0"/>
                <a:cs typeface="Times New Roman" pitchFamily="18" charset="0"/>
              </a:rPr>
              <a:t> obmyšleného jako oprávněn</a:t>
            </a:r>
            <a:r>
              <a:rPr lang="cs-CZ" sz="2000" b="1" dirty="0" smtClean="0">
                <a:latin typeface="Times New Roman" pitchFamily="18" charset="0"/>
              </a:rPr>
              <a:t>é</a:t>
            </a:r>
            <a:r>
              <a:rPr lang="cs-CZ" sz="2000" b="1" dirty="0" smtClean="0">
                <a:latin typeface="Times New Roman" pitchFamily="18" charset="0"/>
                <a:cs typeface="Times New Roman" pitchFamily="18" charset="0"/>
              </a:rPr>
              <a:t> osob</a:t>
            </a:r>
            <a:r>
              <a:rPr lang="cs-CZ" sz="2000" b="1" dirty="0" smtClean="0">
                <a:latin typeface="Times New Roman" pitchFamily="18" charset="0"/>
              </a:rPr>
              <a:t>y</a:t>
            </a:r>
            <a:r>
              <a:rPr lang="cs-CZ" sz="2000" b="1" dirty="0" smtClean="0">
                <a:latin typeface="Times New Roman" pitchFamily="18" charset="0"/>
                <a:cs typeface="Times New Roman" pitchFamily="18" charset="0"/>
              </a:rPr>
              <a:t>, a to jménem nebo vztahem k pojištěnému</a:t>
            </a:r>
            <a:r>
              <a:rPr lang="cs-CZ" sz="2000" b="1" dirty="0" smtClean="0">
                <a:latin typeface="Times New Roman" pitchFamily="18" charset="0"/>
              </a:rPr>
              <a:t>;</a:t>
            </a:r>
          </a:p>
          <a:p>
            <a:pPr marL="0" indent="0" algn="just" eaLnBrk="1" hangingPunct="1">
              <a:lnSpc>
                <a:spcPct val="90000"/>
              </a:lnSpc>
              <a:defRPr/>
            </a:pPr>
            <a:r>
              <a:rPr lang="cs-CZ" sz="2000" b="1" dirty="0" smtClean="0">
                <a:latin typeface="Times New Roman" pitchFamily="18" charset="0"/>
                <a:cs typeface="Times New Roman" pitchFamily="18" charset="0"/>
              </a:rPr>
              <a:t> nabýv</a:t>
            </a:r>
            <a:r>
              <a:rPr lang="cs-CZ" sz="2000" b="1" dirty="0" smtClean="0">
                <a:latin typeface="Times New Roman" pitchFamily="18" charset="0"/>
              </a:rPr>
              <a:t>án</a:t>
            </a:r>
            <a:r>
              <a:rPr lang="cs-CZ" sz="2000" b="1" dirty="0" smtClean="0">
                <a:latin typeface="Times New Roman" pitchFamily="18" charset="0"/>
                <a:cs typeface="Times New Roman" pitchFamily="18" charset="0"/>
              </a:rPr>
              <a:t>í práva</a:t>
            </a:r>
            <a:r>
              <a:rPr lang="cs-CZ" sz="2000" b="1" dirty="0" smtClean="0">
                <a:latin typeface="Times New Roman" pitchFamily="18" charset="0"/>
              </a:rPr>
              <a:t> na plnění</a:t>
            </a:r>
            <a:r>
              <a:rPr lang="cs-CZ" sz="2000" b="1" dirty="0" smtClean="0">
                <a:latin typeface="Times New Roman" pitchFamily="18" charset="0"/>
                <a:cs typeface="Times New Roman" pitchFamily="18" charset="0"/>
              </a:rPr>
              <a:t> </a:t>
            </a:r>
            <a:r>
              <a:rPr lang="cs-CZ" sz="2000" b="1" dirty="0" smtClean="0">
                <a:latin typeface="Times New Roman" pitchFamily="18" charset="0"/>
              </a:rPr>
              <a:t>jinými osobami;</a:t>
            </a:r>
          </a:p>
          <a:p>
            <a:pPr marL="0" indent="0" algn="just" eaLnBrk="1" hangingPunct="1">
              <a:lnSpc>
                <a:spcPct val="90000"/>
              </a:lnSpc>
              <a:defRPr/>
            </a:pPr>
            <a:r>
              <a:rPr lang="cs-CZ" sz="2000" b="1" dirty="0" smtClean="0">
                <a:latin typeface="Times New Roman" pitchFamily="18" charset="0"/>
                <a:cs typeface="Times New Roman" pitchFamily="18" charset="0"/>
              </a:rPr>
              <a:t> souhlas pojištěného</a:t>
            </a:r>
            <a:r>
              <a:rPr lang="cs-CZ" sz="2000" b="1" dirty="0" smtClean="0">
                <a:latin typeface="Times New Roman" pitchFamily="18" charset="0"/>
              </a:rPr>
              <a:t>;</a:t>
            </a:r>
          </a:p>
          <a:p>
            <a:pPr marL="0" indent="0" algn="just" eaLnBrk="1" hangingPunct="1">
              <a:lnSpc>
                <a:spcPct val="90000"/>
              </a:lnSpc>
              <a:buFont typeface="Wingdings" pitchFamily="2" charset="2"/>
              <a:buNone/>
              <a:defRPr/>
            </a:pPr>
            <a:r>
              <a:rPr lang="cs-CZ" sz="2000" b="1" dirty="0" smtClean="0"/>
              <a:t>   </a:t>
            </a:r>
          </a:p>
        </p:txBody>
      </p:sp>
    </p:spTree>
    <p:extLst>
      <p:ext uri="{BB962C8B-B14F-4D97-AF65-F5344CB8AC3E}">
        <p14:creationId xmlns:p14="http://schemas.microsoft.com/office/powerpoint/2010/main" val="2753020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eaLnBrk="1" hangingPunct="1">
              <a:defRPr/>
            </a:pPr>
            <a:r>
              <a:rPr lang="cs-CZ" dirty="0" smtClean="0">
                <a:latin typeface="Arial" pitchFamily="34" charset="0"/>
                <a:cs typeface="Times New Roman" pitchFamily="18" charset="0"/>
              </a:rPr>
              <a:t>POJIŠTĚNÍ OSOB </a:t>
            </a:r>
          </a:p>
        </p:txBody>
      </p:sp>
      <p:sp>
        <p:nvSpPr>
          <p:cNvPr id="349187" name="Rectangle 3"/>
          <p:cNvSpPr>
            <a:spLocks noGrp="1" noChangeArrowheads="1"/>
          </p:cNvSpPr>
          <p:nvPr>
            <p:ph type="body" idx="1"/>
          </p:nvPr>
        </p:nvSpPr>
        <p:spPr>
          <a:xfrm>
            <a:off x="533400" y="2057400"/>
            <a:ext cx="8458200" cy="4438650"/>
          </a:xfrm>
          <a:solidFill>
            <a:srgbClr val="66FFFF"/>
          </a:solidFill>
        </p:spPr>
        <p:txBody>
          <a:bodyPr>
            <a:normAutofit fontScale="85000" lnSpcReduction="10000"/>
          </a:bodyPr>
          <a:lstStyle/>
          <a:p>
            <a:pPr marL="0" indent="0" algn="just" eaLnBrk="1" hangingPunct="1">
              <a:lnSpc>
                <a:spcPct val="90000"/>
              </a:lnSpc>
              <a:buFont typeface="Wingdings" pitchFamily="2" charset="2"/>
              <a:buNone/>
              <a:defRPr/>
            </a:pPr>
            <a:r>
              <a:rPr lang="cs-CZ" b="1" u="sng" dirty="0" smtClean="0">
                <a:solidFill>
                  <a:srgbClr val="FF0000"/>
                </a:solidFill>
                <a:effectLst>
                  <a:outerShdw blurRad="38100" dist="38100" dir="2700000" algn="tl">
                    <a:srgbClr val="000000">
                      <a:alpha val="43137"/>
                    </a:srgbClr>
                  </a:outerShdw>
                </a:effectLst>
                <a:latin typeface="Times New Roman" pitchFamily="18" charset="0"/>
              </a:rPr>
              <a:t>Životní pojištění</a:t>
            </a:r>
          </a:p>
          <a:p>
            <a:pPr marL="0" indent="0" algn="just" eaLnBrk="1" hangingPunct="1">
              <a:lnSpc>
                <a:spcPct val="90000"/>
              </a:lnSpc>
              <a:defRPr/>
            </a:pPr>
            <a:r>
              <a:rPr lang="cs-CZ" b="1" dirty="0" smtClean="0"/>
              <a:t> </a:t>
            </a:r>
            <a:r>
              <a:rPr lang="cs-CZ" b="1" dirty="0" smtClean="0">
                <a:solidFill>
                  <a:srgbClr val="FF0000"/>
                </a:solidFill>
                <a:effectLst>
                  <a:outerShdw blurRad="38100" dist="38100" dir="2700000" algn="tl">
                    <a:srgbClr val="000000">
                      <a:alpha val="43137"/>
                    </a:srgbClr>
                  </a:outerShdw>
                </a:effectLst>
              </a:rPr>
              <a:t>životní pojištění pro případ </a:t>
            </a:r>
            <a:r>
              <a:rPr lang="cs-CZ" b="1" u="sng" dirty="0" smtClean="0">
                <a:solidFill>
                  <a:srgbClr val="FF0000"/>
                </a:solidFill>
                <a:effectLst>
                  <a:outerShdw blurRad="38100" dist="38100" dir="2700000" algn="tl">
                    <a:srgbClr val="000000">
                      <a:alpha val="43137"/>
                    </a:srgbClr>
                  </a:outerShdw>
                </a:effectLst>
              </a:rPr>
              <a:t>smrti, dožití se určitého věku nebo dne určeného smlouvou jako konec pojištění, anebo pro případ jiné skutečnosti týkající se změny osobního postavení člověka </a:t>
            </a:r>
            <a:r>
              <a:rPr lang="cs-CZ" b="1" dirty="0" smtClean="0">
                <a:solidFill>
                  <a:srgbClr val="FF0000"/>
                </a:solidFill>
                <a:effectLst>
                  <a:outerShdw blurRad="38100" dist="38100" dir="2700000" algn="tl">
                    <a:srgbClr val="000000">
                      <a:alpha val="43137"/>
                    </a:srgbClr>
                  </a:outerShdw>
                </a:effectLst>
              </a:rPr>
              <a:t>lze ujednat </a:t>
            </a:r>
            <a:r>
              <a:rPr lang="cs-CZ" b="1" u="sng" dirty="0" smtClean="0">
                <a:solidFill>
                  <a:srgbClr val="FF0000"/>
                </a:solidFill>
                <a:effectLst>
                  <a:outerShdw blurRad="38100" dist="38100" dir="2700000" algn="tl">
                    <a:srgbClr val="000000">
                      <a:alpha val="43137"/>
                    </a:srgbClr>
                  </a:outerShdw>
                </a:effectLst>
              </a:rPr>
              <a:t>jen jako pojištění obnosové (§ 2833)</a:t>
            </a:r>
            <a:r>
              <a:rPr lang="cs-CZ" b="1" dirty="0" smtClean="0">
                <a:latin typeface="Times New Roman" pitchFamily="18" charset="0"/>
              </a:rPr>
              <a:t>;</a:t>
            </a:r>
          </a:p>
          <a:p>
            <a:pPr marL="0" indent="0" algn="just" eaLnBrk="1" hangingPunct="1">
              <a:lnSpc>
                <a:spcPct val="90000"/>
              </a:lnSpc>
              <a:defRPr/>
            </a:pPr>
            <a:r>
              <a:rPr lang="cs-CZ" b="1" dirty="0" smtClean="0">
                <a:latin typeface="Times New Roman" pitchFamily="18" charset="0"/>
                <a:cs typeface="Times New Roman" pitchFamily="18" charset="0"/>
              </a:rPr>
              <a:t> uved</a:t>
            </a:r>
            <a:r>
              <a:rPr lang="cs-CZ" b="1" dirty="0" smtClean="0">
                <a:latin typeface="Times New Roman" pitchFamily="18" charset="0"/>
              </a:rPr>
              <a:t>ení</a:t>
            </a:r>
            <a:r>
              <a:rPr lang="cs-CZ" b="1" dirty="0" smtClean="0">
                <a:latin typeface="Times New Roman" pitchFamily="18" charset="0"/>
                <a:cs typeface="Times New Roman" pitchFamily="18" charset="0"/>
              </a:rPr>
              <a:t> nesprávné</a:t>
            </a:r>
            <a:r>
              <a:rPr lang="cs-CZ" b="1" dirty="0" smtClean="0">
                <a:latin typeface="Times New Roman" pitchFamily="18" charset="0"/>
              </a:rPr>
              <a:t>ho</a:t>
            </a:r>
            <a:r>
              <a:rPr lang="cs-CZ" b="1" dirty="0" smtClean="0">
                <a:latin typeface="Times New Roman" pitchFamily="18" charset="0"/>
                <a:cs typeface="Times New Roman" pitchFamily="18" charset="0"/>
              </a:rPr>
              <a:t> dat</a:t>
            </a:r>
            <a:r>
              <a:rPr lang="cs-CZ" b="1" dirty="0" smtClean="0">
                <a:latin typeface="Times New Roman" pitchFamily="18" charset="0"/>
              </a:rPr>
              <a:t>a</a:t>
            </a:r>
            <a:r>
              <a:rPr lang="cs-CZ" b="1" dirty="0" smtClean="0">
                <a:latin typeface="Times New Roman" pitchFamily="18" charset="0"/>
                <a:cs typeface="Times New Roman" pitchFamily="18" charset="0"/>
              </a:rPr>
              <a:t> narození pojištěného</a:t>
            </a:r>
            <a:r>
              <a:rPr lang="cs-CZ" b="1" dirty="0" smtClean="0">
                <a:latin typeface="Times New Roman" pitchFamily="18" charset="0"/>
              </a:rPr>
              <a:t>;</a:t>
            </a:r>
          </a:p>
          <a:p>
            <a:pPr marL="0" indent="0" algn="just" eaLnBrk="1" hangingPunct="1">
              <a:lnSpc>
                <a:spcPct val="90000"/>
              </a:lnSpc>
              <a:defRPr/>
            </a:pPr>
            <a:r>
              <a:rPr lang="cs-CZ" b="1" dirty="0" smtClean="0">
                <a:latin typeface="Times New Roman" pitchFamily="18" charset="0"/>
                <a:cs typeface="Times New Roman" pitchFamily="18" charset="0"/>
              </a:rPr>
              <a:t> sebevražd</a:t>
            </a:r>
            <a:r>
              <a:rPr lang="cs-CZ" b="1" dirty="0" smtClean="0">
                <a:latin typeface="Times New Roman" pitchFamily="18" charset="0"/>
              </a:rPr>
              <a:t>a;</a:t>
            </a:r>
          </a:p>
          <a:p>
            <a:pPr marL="0" indent="0" algn="just" eaLnBrk="1" hangingPunct="1">
              <a:lnSpc>
                <a:spcPct val="90000"/>
              </a:lnSpc>
              <a:defRPr/>
            </a:pPr>
            <a:r>
              <a:rPr lang="cs-CZ" b="1" dirty="0" smtClean="0">
                <a:latin typeface="Times New Roman" pitchFamily="18" charset="0"/>
              </a:rPr>
              <a:t> snížení</a:t>
            </a:r>
            <a:r>
              <a:rPr lang="cs-CZ" b="1" dirty="0" smtClean="0">
                <a:latin typeface="Times New Roman" pitchFamily="18" charset="0"/>
                <a:cs typeface="Times New Roman" pitchFamily="18" charset="0"/>
              </a:rPr>
              <a:t> pojistné částky, snížení ročního důchodu a zkrácení pojistné doby</a:t>
            </a:r>
            <a:r>
              <a:rPr lang="cs-CZ" b="1" dirty="0" smtClean="0">
                <a:latin typeface="Times New Roman" pitchFamily="18" charset="0"/>
              </a:rPr>
              <a:t>, o</a:t>
            </a:r>
            <a:r>
              <a:rPr lang="cs-CZ" b="1" dirty="0" smtClean="0">
                <a:latin typeface="Times New Roman" pitchFamily="18" charset="0"/>
                <a:cs typeface="Times New Roman" pitchFamily="18" charset="0"/>
              </a:rPr>
              <a:t>bnovení podmínek doplacením;</a:t>
            </a:r>
            <a:endParaRPr lang="cs-CZ" b="1" dirty="0" smtClean="0">
              <a:latin typeface="Times New Roman" pitchFamily="18" charset="0"/>
            </a:endParaRPr>
          </a:p>
          <a:p>
            <a:pPr marL="0" indent="0" algn="just" eaLnBrk="1" hangingPunct="1">
              <a:lnSpc>
                <a:spcPct val="90000"/>
              </a:lnSpc>
              <a:defRPr/>
            </a:pPr>
            <a:r>
              <a:rPr lang="cs-CZ" b="1" dirty="0" smtClean="0">
                <a:latin typeface="Times New Roman" pitchFamily="18" charset="0"/>
              </a:rPr>
              <a:t> o</a:t>
            </a:r>
            <a:r>
              <a:rPr lang="cs-CZ" b="1" dirty="0" smtClean="0">
                <a:latin typeface="Times New Roman" pitchFamily="18" charset="0"/>
                <a:cs typeface="Times New Roman" pitchFamily="18" charset="0"/>
              </a:rPr>
              <a:t>dkupné</a:t>
            </a:r>
            <a:r>
              <a:rPr lang="cs-CZ" b="1" dirty="0" smtClean="0">
                <a:latin typeface="Times New Roman" pitchFamily="18" charset="0"/>
              </a:rPr>
              <a:t>;</a:t>
            </a:r>
          </a:p>
          <a:p>
            <a:pPr marL="0" indent="0" algn="just" eaLnBrk="1" hangingPunct="1">
              <a:lnSpc>
                <a:spcPct val="90000"/>
              </a:lnSpc>
              <a:buFont typeface="Wingdings" pitchFamily="2" charset="2"/>
              <a:buNone/>
              <a:defRPr/>
            </a:pPr>
            <a:r>
              <a:rPr lang="cs-CZ" sz="2000" b="1" dirty="0" smtClean="0"/>
              <a:t>  </a:t>
            </a:r>
          </a:p>
        </p:txBody>
      </p:sp>
    </p:spTree>
    <p:extLst>
      <p:ext uri="{BB962C8B-B14F-4D97-AF65-F5344CB8AC3E}">
        <p14:creationId xmlns:p14="http://schemas.microsoft.com/office/powerpoint/2010/main" val="479349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eaLnBrk="1" hangingPunct="1">
              <a:defRPr/>
            </a:pPr>
            <a:r>
              <a:rPr lang="cs-CZ" dirty="0" smtClean="0">
                <a:latin typeface="Arial" pitchFamily="34" charset="0"/>
                <a:cs typeface="Times New Roman" pitchFamily="18" charset="0"/>
              </a:rPr>
              <a:t>POJIŠTĚNÍ OSOB </a:t>
            </a:r>
          </a:p>
        </p:txBody>
      </p:sp>
      <p:sp>
        <p:nvSpPr>
          <p:cNvPr id="350211" name="Rectangle 3"/>
          <p:cNvSpPr>
            <a:spLocks noGrp="1" noChangeArrowheads="1"/>
          </p:cNvSpPr>
          <p:nvPr>
            <p:ph type="body" idx="1"/>
          </p:nvPr>
        </p:nvSpPr>
        <p:spPr>
          <a:xfrm>
            <a:off x="533400" y="2057400"/>
            <a:ext cx="8458200" cy="4438650"/>
          </a:xfrm>
          <a:gradFill flip="none" rotWithShape="1">
            <a:gsLst>
              <a:gs pos="0">
                <a:srgbClr val="FCFEEC">
                  <a:shade val="30000"/>
                  <a:satMod val="115000"/>
                </a:srgbClr>
              </a:gs>
              <a:gs pos="50000">
                <a:srgbClr val="FCFEEC">
                  <a:shade val="67500"/>
                  <a:satMod val="115000"/>
                </a:srgbClr>
              </a:gs>
              <a:gs pos="100000">
                <a:srgbClr val="FCFEEC">
                  <a:shade val="100000"/>
                  <a:satMod val="115000"/>
                </a:srgbClr>
              </a:gs>
            </a:gsLst>
            <a:lin ang="16200000" scaled="1"/>
            <a:tileRect/>
          </a:gradFill>
        </p:spPr>
        <p:txBody>
          <a:bodyPr>
            <a:normAutofit fontScale="85000" lnSpcReduction="20000"/>
          </a:bodyPr>
          <a:lstStyle/>
          <a:p>
            <a:pPr marL="0" indent="0" algn="just" eaLnBrk="1" hangingPunct="1">
              <a:buFont typeface="Wingdings" pitchFamily="2" charset="2"/>
              <a:buNone/>
              <a:defRPr/>
            </a:pPr>
            <a:r>
              <a:rPr 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Úrazové pojištění</a:t>
            </a:r>
            <a:r>
              <a:rPr lang="cs-CZ" b="1" u="sng" dirty="0" smtClean="0">
                <a:solidFill>
                  <a:srgbClr val="FF0000"/>
                </a:solidFill>
                <a:effectLst>
                  <a:outerShdw blurRad="38100" dist="38100" dir="2700000" algn="tl">
                    <a:srgbClr val="000000">
                      <a:alpha val="43137"/>
                    </a:srgbClr>
                  </a:outerShdw>
                </a:effectLst>
                <a:latin typeface="Times New Roman" pitchFamily="18" charset="0"/>
              </a:rPr>
              <a:t> </a:t>
            </a:r>
          </a:p>
          <a:p>
            <a:pPr algn="just" eaLnBrk="1" hangingPunct="1">
              <a:defRPr/>
            </a:pPr>
            <a:r>
              <a:rPr lang="cs-CZ" b="1" dirty="0" smtClean="0">
                <a:latin typeface="Times New Roman" pitchFamily="18" charset="0"/>
              </a:rPr>
              <a:t>§ 2844 - </a:t>
            </a:r>
            <a:r>
              <a:rPr lang="cs-CZ" b="1" dirty="0" smtClean="0">
                <a:solidFill>
                  <a:srgbClr val="FF0000"/>
                </a:solidFill>
                <a:effectLst>
                  <a:outerShdw blurRad="38100" dist="38100" dir="2700000" algn="tl">
                    <a:srgbClr val="000000">
                      <a:alpha val="43137"/>
                    </a:srgbClr>
                  </a:outerShdw>
                </a:effectLst>
              </a:rPr>
              <a:t>z úrazového pojištění poskytne pojistitel pojistné plnění ve výši ujednané ve smlouvě, došlo-li </a:t>
            </a:r>
            <a:r>
              <a:rPr lang="cs-CZ" b="1" u="sng" dirty="0" smtClean="0">
                <a:solidFill>
                  <a:srgbClr val="FF0000"/>
                </a:solidFill>
                <a:effectLst>
                  <a:outerShdw blurRad="38100" dist="38100" dir="2700000" algn="tl">
                    <a:srgbClr val="000000">
                      <a:alpha val="43137"/>
                    </a:srgbClr>
                  </a:outerShdw>
                </a:effectLst>
              </a:rPr>
              <a:t>k úrazu pojištěného,</a:t>
            </a:r>
            <a:endParaRPr lang="cs-CZ" b="1" dirty="0" smtClean="0">
              <a:solidFill>
                <a:srgbClr val="FF0000"/>
              </a:solidFill>
              <a:effectLst>
                <a:outerShdw blurRad="38100" dist="38100" dir="2700000" algn="tl">
                  <a:srgbClr val="000000">
                    <a:alpha val="43137"/>
                  </a:srgbClr>
                </a:outerShdw>
              </a:effectLst>
              <a:latin typeface="Times New Roman" pitchFamily="18" charset="0"/>
            </a:endParaRPr>
          </a:p>
          <a:p>
            <a:pPr marL="0" indent="0" algn="just" eaLnBrk="1" hangingPunct="1">
              <a:defRPr/>
            </a:pPr>
            <a:r>
              <a:rPr lang="cs-CZ" b="1" dirty="0" smtClean="0">
                <a:latin typeface="Times New Roman" pitchFamily="18" charset="0"/>
                <a:cs typeface="Times New Roman" pitchFamily="18" charset="0"/>
              </a:rPr>
              <a:t> úraz</a:t>
            </a:r>
            <a:r>
              <a:rPr lang="cs-CZ" b="1" smtClean="0">
                <a:latin typeface="Times New Roman" pitchFamily="18" charset="0"/>
                <a:cs typeface="Times New Roman" pitchFamily="18" charset="0"/>
              </a:rPr>
              <a:t>, obecně - </a:t>
            </a:r>
            <a:r>
              <a:rPr lang="cs-CZ" b="1" dirty="0" smtClean="0">
                <a:latin typeface="Times New Roman" pitchFamily="18" charset="0"/>
                <a:cs typeface="Times New Roman" pitchFamily="18" charset="0"/>
              </a:rPr>
              <a:t>neočekávané a náhlé působení zevních sil nebo vlastní tělesné síly nezávisle na vůli pojištěného, ke kterému došlo během trvání soukromého pojištění a kterým bylo pojištěnému způsobeno poškození zdraví nebo smrt</a:t>
            </a:r>
            <a:r>
              <a:rPr lang="cs-CZ" b="1" dirty="0" smtClean="0">
                <a:latin typeface="Times New Roman" pitchFamily="18" charset="0"/>
              </a:rPr>
              <a:t>;</a:t>
            </a:r>
          </a:p>
          <a:p>
            <a:pPr marL="0" indent="0" algn="just" eaLnBrk="1" hangingPunct="1">
              <a:defRPr/>
            </a:pPr>
            <a:r>
              <a:rPr lang="cs-CZ" b="1" dirty="0" smtClean="0">
                <a:latin typeface="Times New Roman" pitchFamily="18" charset="0"/>
                <a:cs typeface="Times New Roman" pitchFamily="18" charset="0"/>
              </a:rPr>
              <a:t> odmítnut</a:t>
            </a:r>
            <a:r>
              <a:rPr lang="cs-CZ" b="1" dirty="0" smtClean="0">
                <a:latin typeface="Times New Roman" pitchFamily="18" charset="0"/>
              </a:rPr>
              <a:t>í</a:t>
            </a:r>
            <a:r>
              <a:rPr lang="cs-CZ" b="1" dirty="0" smtClean="0">
                <a:latin typeface="Times New Roman" pitchFamily="18" charset="0"/>
                <a:cs typeface="Times New Roman" pitchFamily="18" charset="0"/>
              </a:rPr>
              <a:t> poskytnutí pojistného plnění</a:t>
            </a:r>
            <a:r>
              <a:rPr lang="cs-CZ" b="1" dirty="0" smtClean="0">
                <a:latin typeface="Times New Roman" pitchFamily="18" charset="0"/>
              </a:rPr>
              <a:t> nebo jeho krácení.</a:t>
            </a:r>
          </a:p>
          <a:p>
            <a:pPr marL="0" indent="0" algn="just" eaLnBrk="1" hangingPunct="1">
              <a:buFont typeface="Wingdings" pitchFamily="2" charset="2"/>
              <a:buNone/>
              <a:defRPr/>
            </a:pPr>
            <a:r>
              <a:rPr lang="cs-CZ" b="1" dirty="0" smtClean="0"/>
              <a:t>   </a:t>
            </a:r>
          </a:p>
        </p:txBody>
      </p:sp>
    </p:spTree>
    <p:extLst>
      <p:ext uri="{BB962C8B-B14F-4D97-AF65-F5344CB8AC3E}">
        <p14:creationId xmlns:p14="http://schemas.microsoft.com/office/powerpoint/2010/main" val="1463063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a:xfrm>
            <a:off x="539750" y="692150"/>
            <a:ext cx="8229600" cy="1036638"/>
          </a:xfrm>
        </p:spPr>
        <p:txBody>
          <a:bodyPr/>
          <a:lstStyle/>
          <a:p>
            <a:pPr eaLnBrk="1" hangingPunct="1">
              <a:defRPr/>
            </a:pPr>
            <a:r>
              <a:rPr lang="cs-CZ" dirty="0" smtClean="0">
                <a:latin typeface="Arial" pitchFamily="34" charset="0"/>
                <a:cs typeface="Times New Roman" pitchFamily="18" charset="0"/>
              </a:rPr>
              <a:t>POJIŠTĚNÍ OSOB </a:t>
            </a:r>
          </a:p>
        </p:txBody>
      </p:sp>
      <p:sp>
        <p:nvSpPr>
          <p:cNvPr id="351235" name="Rectangle 3"/>
          <p:cNvSpPr>
            <a:spLocks noGrp="1" noChangeArrowheads="1"/>
          </p:cNvSpPr>
          <p:nvPr>
            <p:ph type="body" idx="1"/>
          </p:nvPr>
        </p:nvSpPr>
        <p:spPr>
          <a:xfrm>
            <a:off x="533400" y="1557338"/>
            <a:ext cx="8458200" cy="4938712"/>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p:spPr>
        <p:txBody>
          <a:bodyPr/>
          <a:lstStyle/>
          <a:p>
            <a:pPr marL="0" indent="0" algn="just" eaLnBrk="1" hangingPunct="1">
              <a:buFont typeface="Wingdings" pitchFamily="2" charset="2"/>
              <a:buNone/>
              <a:defRPr/>
            </a:pPr>
            <a:r>
              <a:rPr 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Pojištění pro případ nemoci</a:t>
            </a:r>
            <a:endParaRPr lang="cs-CZ" b="1" u="sng" dirty="0" smtClean="0">
              <a:solidFill>
                <a:srgbClr val="FF0000"/>
              </a:solidFill>
              <a:effectLst>
                <a:outerShdw blurRad="38100" dist="38100" dir="2700000" algn="tl">
                  <a:srgbClr val="000000">
                    <a:alpha val="43137"/>
                  </a:srgbClr>
                </a:outerShdw>
              </a:effectLst>
              <a:latin typeface="Times New Roman" pitchFamily="18" charset="0"/>
            </a:endParaRPr>
          </a:p>
          <a:p>
            <a:pPr marL="0" indent="0" algn="just" eaLnBrk="1" hangingPunct="1">
              <a:defRPr/>
            </a:pPr>
            <a:r>
              <a:rPr lang="cs-CZ" b="1" dirty="0" smtClean="0">
                <a:latin typeface="Times New Roman" pitchFamily="18" charset="0"/>
              </a:rPr>
              <a:t> § </a:t>
            </a:r>
            <a:r>
              <a:rPr lang="cs-CZ" sz="1800" b="1" dirty="0" smtClean="0">
                <a:latin typeface="Times New Roman" pitchFamily="18" charset="0"/>
              </a:rPr>
              <a:t>2847 - </a:t>
            </a:r>
            <a:r>
              <a:rPr lang="cs-CZ" sz="1800" b="1" dirty="0" smtClean="0">
                <a:solidFill>
                  <a:srgbClr val="FF0000"/>
                </a:solidFill>
                <a:effectLst>
                  <a:outerShdw blurRad="38100" dist="38100" dir="2700000" algn="tl">
                    <a:srgbClr val="000000">
                      <a:alpha val="43137"/>
                    </a:srgbClr>
                  </a:outerShdw>
                </a:effectLst>
              </a:rPr>
              <a:t>v pojištění pro případ nemoci hradí pojistitel za pojištěného oprávněné osobě </a:t>
            </a:r>
            <a:r>
              <a:rPr lang="cs-CZ" sz="1800" b="1" u="sng" dirty="0" smtClean="0">
                <a:solidFill>
                  <a:srgbClr val="FF0000"/>
                </a:solidFill>
                <a:effectLst>
                  <a:outerShdw blurRad="38100" dist="38100" dir="2700000" algn="tl">
                    <a:srgbClr val="000000">
                      <a:alpha val="43137"/>
                    </a:srgbClr>
                  </a:outerShdw>
                </a:effectLst>
              </a:rPr>
              <a:t>v ujednaném rozsahu náklady nebo ujednanou částku na zdravotní péči vzniklé v důsledku nemoci nebo následku úrazu a úkonů souvisících se zdravotním stavem pojištěného</a:t>
            </a:r>
            <a:r>
              <a:rPr lang="cs-CZ" sz="1800" b="1" dirty="0" smtClean="0">
                <a:solidFill>
                  <a:srgbClr val="FF0000"/>
                </a:solidFill>
                <a:effectLst>
                  <a:outerShdw blurRad="38100" dist="38100" dir="2700000" algn="tl">
                    <a:srgbClr val="000000">
                      <a:alpha val="43137"/>
                    </a:srgbClr>
                  </a:outerShdw>
                </a:effectLst>
              </a:rPr>
              <a:t>, zejména s nemocí, úrazem, těhotenstvím a preventivní nebo dispenzární péčí nebo s jinými skutečnostmi souvisejícími se zdravotním stavem pojištěného</a:t>
            </a:r>
            <a:endParaRPr lang="cs-CZ" sz="1800" b="1" dirty="0" smtClean="0">
              <a:latin typeface="Times New Roman" pitchFamily="18" charset="0"/>
            </a:endParaRPr>
          </a:p>
          <a:p>
            <a:pPr marL="0" indent="0" algn="just" eaLnBrk="1" hangingPunct="1">
              <a:defRPr/>
            </a:pPr>
            <a:r>
              <a:rPr lang="cs-CZ" sz="1800" b="1" dirty="0" smtClean="0">
                <a:latin typeface="Times New Roman" pitchFamily="18" charset="0"/>
              </a:rPr>
              <a:t> hradí se </a:t>
            </a:r>
            <a:r>
              <a:rPr lang="cs-CZ" sz="1800" b="1" dirty="0" smtClean="0">
                <a:latin typeface="Times New Roman" pitchFamily="18" charset="0"/>
                <a:cs typeface="Times New Roman" pitchFamily="18" charset="0"/>
              </a:rPr>
              <a:t>náklady na zdravotní péči vzniklé v důsledku nemoci nebo následku úrazu a úkonu souvisejících se zdravotním stavem pojištěného, zejména s nemocí, úrazem, těhotenstvím a preventivní nebo dispenzární péčí</a:t>
            </a:r>
            <a:r>
              <a:rPr lang="cs-CZ" sz="1800" b="1" dirty="0" smtClean="0">
                <a:latin typeface="Times New Roman" pitchFamily="18" charset="0"/>
              </a:rPr>
              <a:t>;</a:t>
            </a:r>
          </a:p>
          <a:p>
            <a:pPr marL="0" indent="0" algn="just" eaLnBrk="1" hangingPunct="1">
              <a:defRPr/>
            </a:pPr>
            <a:r>
              <a:rPr lang="cs-CZ" sz="1800" b="1" dirty="0" smtClean="0">
                <a:latin typeface="Times New Roman" pitchFamily="18" charset="0"/>
                <a:cs typeface="Times New Roman" pitchFamily="18" charset="0"/>
              </a:rPr>
              <a:t> sjednán</a:t>
            </a:r>
            <a:r>
              <a:rPr lang="cs-CZ" sz="1800" b="1" dirty="0" smtClean="0">
                <a:latin typeface="Times New Roman" pitchFamily="18" charset="0"/>
              </a:rPr>
              <a:t>í</a:t>
            </a:r>
            <a:r>
              <a:rPr lang="cs-CZ" sz="1800" b="1" dirty="0" smtClean="0">
                <a:latin typeface="Times New Roman" pitchFamily="18" charset="0"/>
                <a:cs typeface="Times New Roman" pitchFamily="18" charset="0"/>
              </a:rPr>
              <a:t> </a:t>
            </a:r>
            <a:r>
              <a:rPr lang="cs-CZ" sz="1800" b="1" dirty="0" smtClean="0">
                <a:latin typeface="Times New Roman" pitchFamily="18" charset="0"/>
              </a:rPr>
              <a:t>pojištění</a:t>
            </a:r>
            <a:r>
              <a:rPr lang="cs-CZ" sz="1800" b="1" dirty="0" smtClean="0">
                <a:latin typeface="Times New Roman" pitchFamily="18" charset="0"/>
                <a:cs typeface="Times New Roman" pitchFamily="18" charset="0"/>
              </a:rPr>
              <a:t> v rozsahu úhrady nákladů, které by jinak byly hrazeny z veřejného zdravotního pojištění</a:t>
            </a:r>
            <a:r>
              <a:rPr lang="cs-CZ" sz="1800" b="1" dirty="0" smtClean="0">
                <a:latin typeface="Times New Roman" pitchFamily="18" charset="0"/>
              </a:rPr>
              <a:t>;</a:t>
            </a:r>
          </a:p>
          <a:p>
            <a:pPr marL="0" indent="0" algn="just" eaLnBrk="1" hangingPunct="1">
              <a:defRPr/>
            </a:pPr>
            <a:r>
              <a:rPr lang="cs-CZ" sz="1800" b="1" dirty="0" smtClean="0">
                <a:latin typeface="Times New Roman" pitchFamily="18" charset="0"/>
              </a:rPr>
              <a:t> </a:t>
            </a:r>
            <a:r>
              <a:rPr lang="cs-CZ" sz="1800" b="1" dirty="0" smtClean="0">
                <a:latin typeface="Times New Roman" pitchFamily="18" charset="0"/>
                <a:cs typeface="Times New Roman" pitchFamily="18" charset="0"/>
              </a:rPr>
              <a:t>čekací doba</a:t>
            </a:r>
            <a:r>
              <a:rPr lang="cs-CZ" sz="1800" b="1" dirty="0" smtClean="0">
                <a:latin typeface="Times New Roman" pitchFamily="18" charset="0"/>
              </a:rPr>
              <a:t>.</a:t>
            </a:r>
          </a:p>
          <a:p>
            <a:pPr marL="0" indent="0" algn="just" eaLnBrk="1" hangingPunct="1">
              <a:buFont typeface="Wingdings" pitchFamily="2" charset="2"/>
              <a:buNone/>
              <a:defRPr/>
            </a:pPr>
            <a:r>
              <a:rPr lang="cs-CZ" b="1" dirty="0" smtClean="0"/>
              <a:t>   </a:t>
            </a:r>
          </a:p>
        </p:txBody>
      </p:sp>
    </p:spTree>
    <p:extLst>
      <p:ext uri="{BB962C8B-B14F-4D97-AF65-F5344CB8AC3E}">
        <p14:creationId xmlns:p14="http://schemas.microsoft.com/office/powerpoint/2010/main" val="1803727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ctrTitle"/>
          </p:nvPr>
        </p:nvSpPr>
        <p:spPr>
          <a:xfrm>
            <a:off x="684213" y="1196975"/>
            <a:ext cx="7772400" cy="708025"/>
          </a:xfrm>
        </p:spPr>
        <p:txBody>
          <a:bodyPr>
            <a:normAutofit fontScale="90000"/>
          </a:bodyPr>
          <a:lstStyle/>
          <a:p>
            <a:pPr eaLnBrk="1" hangingPunct="1">
              <a:defRPr/>
            </a:pPr>
            <a:r>
              <a:rPr lang="cs-CZ" dirty="0" smtClean="0">
                <a:latin typeface="Arial" pitchFamily="34" charset="0"/>
                <a:cs typeface="Times New Roman" pitchFamily="18" charset="0"/>
              </a:rPr>
              <a:t>Trocha historie</a:t>
            </a:r>
            <a:r>
              <a:rPr lang="cs-CZ" dirty="0" smtClean="0">
                <a:latin typeface="Arial" pitchFamily="34" charset="0"/>
              </a:rPr>
              <a:t> </a:t>
            </a:r>
            <a:br>
              <a:rPr lang="cs-CZ" dirty="0" smtClean="0">
                <a:latin typeface="Arial" pitchFamily="34" charset="0"/>
              </a:rPr>
            </a:br>
            <a:endParaRPr lang="cs-CZ" dirty="0" smtClean="0">
              <a:latin typeface="Arial" pitchFamily="34" charset="0"/>
            </a:endParaRPr>
          </a:p>
        </p:txBody>
      </p:sp>
      <p:sp>
        <p:nvSpPr>
          <p:cNvPr id="540675" name="Rectangle 3"/>
          <p:cNvSpPr>
            <a:spLocks noGrp="1" noChangeArrowheads="1"/>
          </p:cNvSpPr>
          <p:nvPr>
            <p:ph type="subTitle" idx="1"/>
          </p:nvPr>
        </p:nvSpPr>
        <p:spPr>
          <a:xfrm>
            <a:off x="685800" y="1752600"/>
            <a:ext cx="8070850" cy="4495800"/>
          </a:xfrm>
          <a:solidFill>
            <a:srgbClr val="FFFF00"/>
          </a:solidFill>
        </p:spPr>
        <p:txBody>
          <a:bodyPr>
            <a:normAutofit fontScale="92500" lnSpcReduction="10000"/>
          </a:bodyPr>
          <a:lstStyle/>
          <a:p>
            <a:pPr algn="l" eaLnBrk="1" hangingPunct="1">
              <a:lnSpc>
                <a:spcPct val="90000"/>
              </a:lnSpc>
              <a:defRPr/>
            </a:pPr>
            <a:r>
              <a:rPr lang="cs-CZ" b="1" dirty="0" smtClean="0">
                <a:effectLst>
                  <a:outerShdw blurRad="38100" dist="38100" dir="2700000" algn="tl">
                    <a:srgbClr val="FFFFFF"/>
                  </a:outerShdw>
                </a:effectLst>
              </a:rPr>
              <a:t>Čína </a:t>
            </a:r>
            <a:r>
              <a:rPr lang="cs-CZ" b="1" dirty="0" smtClean="0"/>
              <a:t>– </a:t>
            </a:r>
            <a:r>
              <a:rPr lang="cs-CZ" dirty="0" smtClean="0"/>
              <a:t>3000 př. n. l.-rozdělení zboží více obchodníků na více lodí; 2 500 př. n l. Egypt - pravidelné příspěvky kameníků, z nichž pak mohly být vyplaceny výdaje spojené s pohřbem některého z nich;</a:t>
            </a:r>
            <a:r>
              <a:rPr lang="cs-CZ" b="1" dirty="0" smtClean="0"/>
              <a:t> </a:t>
            </a:r>
            <a:r>
              <a:rPr lang="cs-CZ" dirty="0" smtClean="0"/>
              <a:t>1000 př. n. l.</a:t>
            </a:r>
            <a:r>
              <a:rPr lang="cs-CZ" b="1" dirty="0" smtClean="0"/>
              <a:t> – </a:t>
            </a:r>
            <a:r>
              <a:rPr lang="cs-CZ" b="1" dirty="0" smtClean="0">
                <a:effectLst>
                  <a:outerShdw blurRad="38100" dist="38100" dir="2700000" algn="tl">
                    <a:srgbClr val="FFFFFF"/>
                  </a:outerShdw>
                </a:effectLst>
              </a:rPr>
              <a:t>Rhodos</a:t>
            </a:r>
            <a:r>
              <a:rPr lang="cs-CZ" dirty="0" smtClean="0"/>
              <a:t> </a:t>
            </a:r>
            <a:r>
              <a:rPr lang="cs-CZ" b="1" dirty="0" smtClean="0"/>
              <a:t>– </a:t>
            </a:r>
            <a:r>
              <a:rPr lang="cs-CZ" dirty="0" smtClean="0"/>
              <a:t>zákon o tvorbě společného fondu,</a:t>
            </a:r>
            <a:r>
              <a:rPr lang="cs-CZ" b="1" dirty="0" smtClean="0"/>
              <a:t>  </a:t>
            </a:r>
            <a:r>
              <a:rPr lang="cs-CZ" b="1" dirty="0" smtClean="0">
                <a:effectLst>
                  <a:outerShdw blurRad="38100" dist="38100" dir="2700000" algn="tl">
                    <a:srgbClr val="FFFFFF"/>
                  </a:outerShdw>
                </a:effectLst>
              </a:rPr>
              <a:t>Řecko </a:t>
            </a:r>
            <a:r>
              <a:rPr lang="cs-CZ" b="1" dirty="0" smtClean="0"/>
              <a:t>–</a:t>
            </a:r>
            <a:r>
              <a:rPr lang="cs-CZ" dirty="0" smtClean="0"/>
              <a:t> zápůjčka;</a:t>
            </a:r>
            <a:r>
              <a:rPr lang="cs-CZ" b="1" dirty="0" smtClean="0"/>
              <a:t> </a:t>
            </a:r>
            <a:r>
              <a:rPr lang="cs-CZ" dirty="0" smtClean="0"/>
              <a:t>Itálie</a:t>
            </a:r>
            <a:r>
              <a:rPr lang="cs-CZ" b="1" dirty="0" smtClean="0"/>
              <a:t> – </a:t>
            </a:r>
            <a:r>
              <a:rPr lang="cs-CZ" b="1" dirty="0" smtClean="0">
                <a:effectLst>
                  <a:outerShdw blurRad="38100" dist="38100" dir="2700000" algn="tl">
                    <a:srgbClr val="FFFFFF"/>
                  </a:outerShdw>
                </a:effectLst>
              </a:rPr>
              <a:t>1347</a:t>
            </a:r>
            <a:r>
              <a:rPr lang="cs-CZ" b="1" dirty="0" smtClean="0"/>
              <a:t> </a:t>
            </a:r>
            <a:r>
              <a:rPr lang="cs-CZ" dirty="0" smtClean="0"/>
              <a:t>první dochovaná pojistná smlouva;</a:t>
            </a:r>
            <a:r>
              <a:rPr lang="cs-CZ" b="1" dirty="0" smtClean="0"/>
              <a:t> </a:t>
            </a:r>
            <a:r>
              <a:rPr lang="cs-CZ" dirty="0" smtClean="0"/>
              <a:t>první dochovaná zajišťovací smlouva</a:t>
            </a:r>
            <a:r>
              <a:rPr lang="cs-CZ" b="1" dirty="0" smtClean="0"/>
              <a:t> – </a:t>
            </a:r>
            <a:r>
              <a:rPr lang="cs-CZ" b="1" dirty="0" smtClean="0">
                <a:effectLst>
                  <a:outerShdw blurRad="38100" dist="38100" dir="2700000" algn="tl">
                    <a:srgbClr val="FFFFFF"/>
                  </a:outerShdw>
                </a:effectLst>
              </a:rPr>
              <a:t>1370</a:t>
            </a:r>
            <a:r>
              <a:rPr lang="cs-CZ" b="1" dirty="0" smtClean="0"/>
              <a:t> </a:t>
            </a:r>
            <a:r>
              <a:rPr lang="cs-CZ" dirty="0" smtClean="0"/>
              <a:t>na část cesty z Janova do </a:t>
            </a:r>
            <a:r>
              <a:rPr lang="cs-CZ" dirty="0" err="1" smtClean="0"/>
              <a:t>Sluys</a:t>
            </a:r>
            <a:r>
              <a:rPr lang="cs-CZ" dirty="0" smtClean="0"/>
              <a:t> (Biskajský záliv a průliv La Manche); první dochovaná smlouva o soupojištění</a:t>
            </a:r>
            <a:r>
              <a:rPr lang="cs-CZ" b="1" dirty="0" smtClean="0"/>
              <a:t> – 1531 </a:t>
            </a:r>
            <a:r>
              <a:rPr lang="cs-CZ" dirty="0" smtClean="0"/>
              <a:t>Antverpy a Bruggy 44 </a:t>
            </a:r>
            <a:r>
              <a:rPr lang="cs-CZ" dirty="0" err="1" smtClean="0"/>
              <a:t>soupojistitelů</a:t>
            </a:r>
            <a:r>
              <a:rPr lang="cs-CZ" dirty="0" smtClean="0"/>
              <a:t>; </a:t>
            </a:r>
          </a:p>
          <a:p>
            <a:pPr algn="l" eaLnBrk="1" hangingPunct="1">
              <a:lnSpc>
                <a:spcPct val="90000"/>
              </a:lnSpc>
              <a:defRPr/>
            </a:pPr>
            <a:endParaRPr lang="cs-CZ" dirty="0" smtClean="0"/>
          </a:p>
          <a:p>
            <a:pPr eaLnBrk="1" hangingPunct="1">
              <a:lnSpc>
                <a:spcPct val="90000"/>
              </a:lnSpc>
              <a:buClr>
                <a:srgbClr val="3A5C86"/>
              </a:buClr>
              <a:buFont typeface="Calibri" pitchFamily="34" charset="0"/>
              <a:buNone/>
              <a:defRPr/>
            </a:pPr>
            <a:endParaRPr lang="cs-CZ" b="1" dirty="0" smtClean="0"/>
          </a:p>
          <a:p>
            <a:pPr algn="l" eaLnBrk="1" hangingPunct="1">
              <a:lnSpc>
                <a:spcPct val="90000"/>
              </a:lnSpc>
              <a:buFont typeface="Wingdings" pitchFamily="2" charset="2"/>
              <a:buChar char="Ø"/>
              <a:defRPr/>
            </a:pPr>
            <a:endParaRPr lang="cs-CZ" sz="1800" b="1" dirty="0" smtClean="0">
              <a:latin typeface="Times New Roman" pitchFamily="18" charset="0"/>
            </a:endParaRPr>
          </a:p>
          <a:p>
            <a:pPr algn="l" eaLnBrk="1" hangingPunct="1">
              <a:lnSpc>
                <a:spcPct val="90000"/>
              </a:lnSpc>
              <a:buFont typeface="Wingdings" pitchFamily="2" charset="2"/>
              <a:buChar char="Ø"/>
              <a:defRPr/>
            </a:pPr>
            <a:endParaRPr lang="cs-CZ" sz="1800" b="1" dirty="0" smtClean="0">
              <a:latin typeface="Times New Roman" pitchFamily="18" charset="0"/>
            </a:endParaRPr>
          </a:p>
          <a:p>
            <a:pPr algn="l" eaLnBrk="1" hangingPunct="1">
              <a:lnSpc>
                <a:spcPct val="90000"/>
              </a:lnSpc>
              <a:buFont typeface="Wingdings" pitchFamily="2" charset="2"/>
              <a:buChar char="Ø"/>
              <a:defRPr/>
            </a:pPr>
            <a:endParaRPr lang="cs-CZ" sz="1800" b="1" dirty="0" smtClean="0">
              <a:latin typeface="Times New Roman" pitchFamily="18" charset="0"/>
            </a:endParaRPr>
          </a:p>
          <a:p>
            <a:pPr algn="l" eaLnBrk="1" hangingPunct="1">
              <a:lnSpc>
                <a:spcPct val="90000"/>
              </a:lnSpc>
              <a:buFont typeface="Wingdings" pitchFamily="2" charset="2"/>
              <a:buChar char="Ø"/>
              <a:defRPr/>
            </a:pPr>
            <a:endParaRPr lang="cs-CZ" sz="1400" b="1" dirty="0" smtClean="0">
              <a:solidFill>
                <a:schemeClr val="bg1"/>
              </a:solidFill>
            </a:endParaRPr>
          </a:p>
          <a:p>
            <a:pPr algn="l" eaLnBrk="1" hangingPunct="1">
              <a:lnSpc>
                <a:spcPct val="90000"/>
              </a:lnSpc>
              <a:defRPr/>
            </a:pPr>
            <a:endParaRPr lang="cs-CZ" sz="1800" b="1" dirty="0" smtClean="0">
              <a:solidFill>
                <a:schemeClr val="bg1"/>
              </a:solidFill>
              <a:cs typeface="Arial" pitchFamily="34" charset="0"/>
            </a:endParaRPr>
          </a:p>
          <a:p>
            <a:pPr algn="l" eaLnBrk="1" hangingPunct="1">
              <a:lnSpc>
                <a:spcPct val="90000"/>
              </a:lnSpc>
              <a:defRPr/>
            </a:pPr>
            <a:endParaRPr lang="cs-CZ" sz="1800" b="1" dirty="0" smtClean="0">
              <a:solidFill>
                <a:srgbClr val="0000FF"/>
              </a:solidFill>
              <a:latin typeface="Arial" pitchFamily="34" charset="0"/>
            </a:endParaRPr>
          </a:p>
        </p:txBody>
      </p:sp>
    </p:spTree>
    <p:extLst>
      <p:ext uri="{BB962C8B-B14F-4D97-AF65-F5344CB8AC3E}">
        <p14:creationId xmlns:p14="http://schemas.microsoft.com/office/powerpoint/2010/main" val="286526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p:txBody>
          <a:bodyPr>
            <a:normAutofit fontScale="90000"/>
          </a:bodyPr>
          <a:lstStyle/>
          <a:p>
            <a:pPr eaLnBrk="1" hangingPunct="1">
              <a:defRPr/>
            </a:pPr>
            <a:r>
              <a:rPr lang="cs-CZ" dirty="0" smtClean="0">
                <a:latin typeface="Arial" pitchFamily="34" charset="0"/>
                <a:cs typeface="Times New Roman" pitchFamily="18" charset="0"/>
              </a:rPr>
              <a:t>SOUKROMÉ POJIŠTĚNÍ MAJETKU </a:t>
            </a:r>
          </a:p>
        </p:txBody>
      </p:sp>
      <p:sp>
        <p:nvSpPr>
          <p:cNvPr id="549891" name="Rectangle 3"/>
          <p:cNvSpPr>
            <a:spLocks noGrp="1" noChangeArrowheads="1"/>
          </p:cNvSpPr>
          <p:nvPr>
            <p:ph type="body" idx="1"/>
          </p:nvPr>
        </p:nvSpPr>
        <p:spPr>
          <a:xfrm>
            <a:off x="533400" y="2057400"/>
            <a:ext cx="8458200" cy="4438650"/>
          </a:xfrm>
          <a:blipFill>
            <a:blip r:embed="rId2"/>
            <a:tile tx="0" ty="0" sx="100000" sy="100000" flip="none" algn="tl"/>
          </a:blipFill>
        </p:spPr>
        <p:txBody>
          <a:bodyPr>
            <a:normAutofit fontScale="92500" lnSpcReduction="20000"/>
          </a:bodyPr>
          <a:lstStyle/>
          <a:p>
            <a:pPr marL="0" indent="0" eaLnBrk="1" hangingPunct="1">
              <a:lnSpc>
                <a:spcPct val="90000"/>
              </a:lnSpc>
              <a:defRPr/>
            </a:pPr>
            <a:r>
              <a:rPr lang="cs-CZ" sz="2000" b="1" u="sng" dirty="0" smtClean="0"/>
              <a:t> </a:t>
            </a:r>
            <a:r>
              <a:rPr lang="cs-CZ" b="1" u="sng" dirty="0" smtClean="0">
                <a:solidFill>
                  <a:srgbClr val="FF0000"/>
                </a:solidFill>
                <a:effectLst>
                  <a:outerShdw blurRad="38100" dist="38100" dir="2700000" algn="tl">
                    <a:srgbClr val="000000">
                      <a:alpha val="43137"/>
                    </a:srgbClr>
                  </a:outerShdw>
                </a:effectLst>
              </a:rPr>
              <a:t>není-li při pojištění majetku ujednána pojistná hodnota, představuje pojistnou hodnotu obvyklá cena</a:t>
            </a:r>
            <a:r>
              <a:rPr lang="cs-CZ" b="1" dirty="0" smtClean="0">
                <a:solidFill>
                  <a:srgbClr val="FF0000"/>
                </a:solidFill>
                <a:effectLst>
                  <a:outerShdw blurRad="38100" dist="38100" dir="2700000" algn="tl">
                    <a:srgbClr val="000000">
                      <a:alpha val="43137"/>
                    </a:srgbClr>
                  </a:outerShdw>
                </a:effectLst>
              </a:rPr>
              <a:t>, kterou má majetek v době, ke které se určuje jeho hodnota (§ 2849)</a:t>
            </a:r>
            <a:r>
              <a:rPr lang="cs-CZ" b="1" dirty="0" smtClean="0">
                <a:latin typeface="Times New Roman" pitchFamily="18" charset="0"/>
              </a:rPr>
              <a:t>;</a:t>
            </a:r>
          </a:p>
          <a:p>
            <a:pPr marL="0" indent="0" algn="just" eaLnBrk="1" hangingPunct="1">
              <a:lnSpc>
                <a:spcPct val="90000"/>
              </a:lnSpc>
              <a:defRPr/>
            </a:pPr>
            <a:r>
              <a:rPr lang="cs-CZ" b="1" dirty="0" smtClean="0">
                <a:latin typeface="Times New Roman" pitchFamily="18" charset="0"/>
                <a:cs typeface="Times New Roman" pitchFamily="18" charset="0"/>
              </a:rPr>
              <a:t> pojištěn</a:t>
            </a:r>
            <a:r>
              <a:rPr lang="cs-CZ" b="1" dirty="0" smtClean="0">
                <a:latin typeface="Times New Roman" pitchFamily="18" charset="0"/>
              </a:rPr>
              <a:t>í</a:t>
            </a:r>
            <a:r>
              <a:rPr lang="cs-CZ" b="1" dirty="0" smtClean="0">
                <a:latin typeface="Times New Roman" pitchFamily="18" charset="0"/>
                <a:cs typeface="Times New Roman" pitchFamily="18" charset="0"/>
              </a:rPr>
              <a:t> hromadné věci a soubor</a:t>
            </a:r>
            <a:r>
              <a:rPr lang="cs-CZ" b="1" dirty="0" smtClean="0">
                <a:latin typeface="Times New Roman" pitchFamily="18" charset="0"/>
              </a:rPr>
              <a:t>u</a:t>
            </a:r>
            <a:r>
              <a:rPr lang="cs-CZ" b="1" dirty="0" smtClean="0">
                <a:latin typeface="Times New Roman" pitchFamily="18" charset="0"/>
                <a:cs typeface="Times New Roman" pitchFamily="18" charset="0"/>
              </a:rPr>
              <a:t> věcí</a:t>
            </a:r>
            <a:r>
              <a:rPr lang="cs-CZ" b="1" dirty="0" smtClean="0">
                <a:latin typeface="Times New Roman" pitchFamily="18" charset="0"/>
              </a:rPr>
              <a:t>;</a:t>
            </a:r>
          </a:p>
          <a:p>
            <a:pPr marL="0" indent="0" algn="just" eaLnBrk="1" hangingPunct="1">
              <a:lnSpc>
                <a:spcPct val="90000"/>
              </a:lnSpc>
              <a:defRPr/>
            </a:pPr>
            <a:r>
              <a:rPr lang="cs-CZ" b="1" dirty="0" smtClean="0">
                <a:latin typeface="Times New Roman" pitchFamily="18" charset="0"/>
                <a:cs typeface="Times New Roman" pitchFamily="18" charset="0"/>
              </a:rPr>
              <a:t> na</a:t>
            </a:r>
            <a:r>
              <a:rPr lang="cs-CZ" b="1" dirty="0" smtClean="0">
                <a:latin typeface="Times New Roman" pitchFamily="18" charset="0"/>
              </a:rPr>
              <a:t>lezení</a:t>
            </a:r>
            <a:r>
              <a:rPr lang="cs-CZ" b="1" dirty="0" smtClean="0">
                <a:latin typeface="Times New Roman" pitchFamily="18" charset="0"/>
                <a:cs typeface="Times New Roman" pitchFamily="18" charset="0"/>
              </a:rPr>
              <a:t> ztracen</a:t>
            </a:r>
            <a:r>
              <a:rPr lang="cs-CZ" b="1" dirty="0" smtClean="0">
                <a:latin typeface="Times New Roman" pitchFamily="18" charset="0"/>
              </a:rPr>
              <a:t>ého</a:t>
            </a:r>
            <a:r>
              <a:rPr lang="cs-CZ" b="1" dirty="0" smtClean="0">
                <a:latin typeface="Times New Roman" pitchFamily="18" charset="0"/>
                <a:cs typeface="Times New Roman" pitchFamily="18" charset="0"/>
              </a:rPr>
              <a:t> nebo odcizen</a:t>
            </a:r>
            <a:r>
              <a:rPr lang="cs-CZ" b="1" dirty="0" smtClean="0">
                <a:latin typeface="Times New Roman" pitchFamily="18" charset="0"/>
              </a:rPr>
              <a:t>ého</a:t>
            </a:r>
            <a:r>
              <a:rPr lang="cs-CZ" b="1" dirty="0" smtClean="0">
                <a:latin typeface="Times New Roman" pitchFamily="18" charset="0"/>
                <a:cs typeface="Times New Roman" pitchFamily="18" charset="0"/>
              </a:rPr>
              <a:t> majetk</a:t>
            </a:r>
            <a:r>
              <a:rPr lang="cs-CZ" b="1" dirty="0" smtClean="0">
                <a:latin typeface="Times New Roman" pitchFamily="18" charset="0"/>
              </a:rPr>
              <a:t>u;</a:t>
            </a:r>
          </a:p>
          <a:p>
            <a:pPr marL="0" indent="0" algn="just" eaLnBrk="1" hangingPunct="1">
              <a:lnSpc>
                <a:spcPct val="90000"/>
              </a:lnSpc>
              <a:defRPr/>
            </a:pPr>
            <a:r>
              <a:rPr lang="cs-CZ" b="1" dirty="0" smtClean="0">
                <a:latin typeface="Times New Roman" pitchFamily="18" charset="0"/>
              </a:rPr>
              <a:t> přepojištění, podpojištění;</a:t>
            </a:r>
          </a:p>
          <a:p>
            <a:pPr marL="0" indent="0" algn="just" eaLnBrk="1" hangingPunct="1">
              <a:lnSpc>
                <a:spcPct val="90000"/>
              </a:lnSpc>
              <a:defRPr/>
            </a:pPr>
            <a:r>
              <a:rPr lang="cs-CZ" b="1" dirty="0" smtClean="0">
                <a:latin typeface="Times New Roman" pitchFamily="18" charset="0"/>
              </a:rPr>
              <a:t>  pojištění lidských tkání, orgánů nebo krve a jejích složek;</a:t>
            </a:r>
          </a:p>
          <a:p>
            <a:pPr marL="0" indent="0" algn="just" eaLnBrk="1" hangingPunct="1">
              <a:lnSpc>
                <a:spcPct val="90000"/>
              </a:lnSpc>
              <a:defRPr/>
            </a:pPr>
            <a:endParaRPr lang="cs-CZ" b="1" dirty="0" smtClean="0">
              <a:latin typeface="Times New Roman" pitchFamily="18" charset="0"/>
            </a:endParaRPr>
          </a:p>
          <a:p>
            <a:pPr marL="0" indent="0" algn="just" eaLnBrk="1" hangingPunct="1">
              <a:lnSpc>
                <a:spcPct val="90000"/>
              </a:lnSpc>
              <a:buFont typeface="Wingdings" pitchFamily="2" charset="2"/>
              <a:buNone/>
              <a:defRPr/>
            </a:pPr>
            <a:r>
              <a:rPr lang="cs-CZ" sz="2000" b="1" dirty="0" smtClean="0"/>
              <a:t>   </a:t>
            </a:r>
          </a:p>
        </p:txBody>
      </p:sp>
    </p:spTree>
    <p:extLst>
      <p:ext uri="{BB962C8B-B14F-4D97-AF65-F5344CB8AC3E}">
        <p14:creationId xmlns:p14="http://schemas.microsoft.com/office/powerpoint/2010/main" val="3101433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683568" y="260648"/>
            <a:ext cx="8229600" cy="1036638"/>
          </a:xfrm>
        </p:spPr>
        <p:txBody>
          <a:bodyPr>
            <a:normAutofit fontScale="90000"/>
          </a:bodyPr>
          <a:lstStyle/>
          <a:p>
            <a:pPr eaLnBrk="1" hangingPunct="1">
              <a:defRPr/>
            </a:pPr>
            <a:r>
              <a:rPr lang="cs-CZ" dirty="0" smtClean="0">
                <a:latin typeface="Arial" pitchFamily="34" charset="0"/>
                <a:cs typeface="Times New Roman" pitchFamily="18" charset="0"/>
              </a:rPr>
              <a:t>SOUKROMÉ POJIŠTĚNÍ MAJETKU </a:t>
            </a:r>
          </a:p>
        </p:txBody>
      </p:sp>
      <p:sp>
        <p:nvSpPr>
          <p:cNvPr id="549891" name="Rectangle 3"/>
          <p:cNvSpPr>
            <a:spLocks noGrp="1" noChangeArrowheads="1"/>
          </p:cNvSpPr>
          <p:nvPr>
            <p:ph type="body" idx="1"/>
          </p:nvPr>
        </p:nvSpPr>
        <p:spPr>
          <a:xfrm>
            <a:off x="539750" y="1484313"/>
            <a:ext cx="8458200" cy="54737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lnSpcReduction="10000"/>
          </a:bodyPr>
          <a:lstStyle/>
          <a:p>
            <a:pPr marL="0" indent="0" algn="just" eaLnBrk="1" hangingPunct="1">
              <a:lnSpc>
                <a:spcPct val="90000"/>
              </a:lnSpc>
              <a:defRPr/>
            </a:pPr>
            <a:r>
              <a:rPr lang="cs-CZ" b="1" dirty="0" smtClean="0">
                <a:latin typeface="Times New Roman" pitchFamily="18" charset="0"/>
              </a:rPr>
              <a:t> </a:t>
            </a:r>
            <a:r>
              <a:rPr lang="cs-CZ" sz="1800" b="1" dirty="0" smtClean="0">
                <a:solidFill>
                  <a:srgbClr val="FF0000"/>
                </a:solidFill>
                <a:effectLst>
                  <a:outerShdw blurRad="38100" dist="38100" dir="2700000" algn="tl">
                    <a:srgbClr val="000000">
                      <a:alpha val="43137"/>
                    </a:srgbClr>
                  </a:outerShdw>
                </a:effectLst>
                <a:latin typeface="Times New Roman" pitchFamily="18" charset="0"/>
              </a:rPr>
              <a:t>p</a:t>
            </a:r>
            <a:r>
              <a:rPr lang="cs-CZ"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ojištění právní ochrany </a:t>
            </a:r>
            <a:r>
              <a:rPr lang="cs-CZ" sz="1800" b="1" dirty="0" smtClean="0"/>
              <a:t>-</a:t>
            </a:r>
            <a:r>
              <a:rPr lang="cs-CZ" sz="1800" b="1" dirty="0" smtClean="0">
                <a:effectLst>
                  <a:outerShdw blurRad="38100" dist="38100" dir="2700000" algn="tl">
                    <a:srgbClr val="000000">
                      <a:alpha val="43137"/>
                    </a:srgbClr>
                  </a:outerShdw>
                </a:effectLst>
              </a:rPr>
              <a:t> </a:t>
            </a:r>
            <a:r>
              <a:rPr lang="cs-CZ" sz="1800" b="1" dirty="0" smtClean="0">
                <a:solidFill>
                  <a:schemeClr val="accent4">
                    <a:lumMod val="95000"/>
                    <a:lumOff val="5000"/>
                  </a:schemeClr>
                </a:solidFill>
              </a:rPr>
              <a:t>smlouvou o pojištění právní ochrany se pojistitel zavazuje v ujednaném rozsahu hradit náklady pojištěného spojené s uplatněním jeho práva a poskytovat služby s tím spojené (§ 2856)</a:t>
            </a:r>
            <a:r>
              <a:rPr lang="cs-CZ" sz="1800" b="1" dirty="0" smtClean="0">
                <a:solidFill>
                  <a:schemeClr val="accent4">
                    <a:lumMod val="95000"/>
                    <a:lumOff val="5000"/>
                  </a:schemeClr>
                </a:solidFill>
                <a:latin typeface="Times New Roman" pitchFamily="18" charset="0"/>
              </a:rPr>
              <a:t>;</a:t>
            </a:r>
          </a:p>
          <a:p>
            <a:pPr marL="0" indent="0" algn="just" eaLnBrk="1" hangingPunct="1">
              <a:lnSpc>
                <a:spcPct val="90000"/>
              </a:lnSpc>
              <a:defRPr/>
            </a:pPr>
            <a:r>
              <a:rPr lang="cs-CZ" sz="1800" b="1" dirty="0" smtClean="0">
                <a:latin typeface="Times New Roman" pitchFamily="18" charset="0"/>
              </a:rPr>
              <a:t> </a:t>
            </a:r>
            <a:r>
              <a:rPr lang="cs-CZ" sz="1800" b="1" dirty="0" smtClean="0">
                <a:solidFill>
                  <a:srgbClr val="FF0000"/>
                </a:solidFill>
                <a:effectLst>
                  <a:outerShdw blurRad="38100" dist="38100" dir="2700000" algn="tl">
                    <a:srgbClr val="000000">
                      <a:alpha val="43137"/>
                    </a:srgbClr>
                  </a:outerShdw>
                </a:effectLst>
                <a:latin typeface="Times New Roman" pitchFamily="18" charset="0"/>
              </a:rPr>
              <a:t>pojištění odpovědnosti za škodu </a:t>
            </a:r>
            <a:r>
              <a:rPr lang="cs-CZ" sz="1800" b="1" dirty="0" smtClean="0">
                <a:solidFill>
                  <a:schemeClr val="accent4">
                    <a:lumMod val="95000"/>
                    <a:lumOff val="5000"/>
                  </a:schemeClr>
                </a:solidFill>
                <a:latin typeface="Times New Roman" pitchFamily="18" charset="0"/>
              </a:rPr>
              <a:t>-</a:t>
            </a:r>
            <a:r>
              <a:rPr lang="cs-CZ" sz="1800" b="1" dirty="0" smtClean="0">
                <a:solidFill>
                  <a:srgbClr val="FF0000"/>
                </a:solidFill>
                <a:latin typeface="Times New Roman" pitchFamily="18" charset="0"/>
              </a:rPr>
              <a:t> </a:t>
            </a:r>
            <a:r>
              <a:rPr lang="cs-CZ" sz="1800" b="1" dirty="0" smtClean="0">
                <a:solidFill>
                  <a:schemeClr val="accent4">
                    <a:lumMod val="95000"/>
                    <a:lumOff val="5000"/>
                  </a:schemeClr>
                </a:solidFill>
                <a:latin typeface="Aharoni" pitchFamily="2" charset="-79"/>
                <a:cs typeface="Aharoni" pitchFamily="2" charset="-79"/>
              </a:rPr>
              <a:t>z </a:t>
            </a:r>
            <a:r>
              <a:rPr lang="cs-CZ" sz="1800" b="1" dirty="0" smtClean="0">
                <a:solidFill>
                  <a:schemeClr val="accent4">
                    <a:lumMod val="95000"/>
                    <a:lumOff val="5000"/>
                  </a:schemeClr>
                </a:solidFill>
              </a:rPr>
              <a:t>pojištění odpovědnosti má pojištěný právo, aby za něho pojistitel v případě pojistné události nahradil poškozenému </a:t>
            </a:r>
            <a:r>
              <a:rPr lang="cs-CZ" sz="1800" b="1" u="sng" dirty="0" smtClean="0">
                <a:solidFill>
                  <a:schemeClr val="accent4">
                    <a:lumMod val="95000"/>
                    <a:lumOff val="5000"/>
                  </a:schemeClr>
                </a:solidFill>
              </a:rPr>
              <a:t>škodu, popřípadě i jinou újmu</a:t>
            </a:r>
            <a:r>
              <a:rPr lang="cs-CZ" sz="1800" b="1" dirty="0" smtClean="0">
                <a:solidFill>
                  <a:schemeClr val="accent4">
                    <a:lumMod val="95000"/>
                    <a:lumOff val="5000"/>
                  </a:schemeClr>
                </a:solidFill>
              </a:rPr>
              <a:t>, </a:t>
            </a:r>
            <a:r>
              <a:rPr lang="cs-CZ" sz="1800" b="1" u="sng" dirty="0" smtClean="0">
                <a:solidFill>
                  <a:schemeClr val="accent4">
                    <a:lumMod val="95000"/>
                    <a:lumOff val="5000"/>
                  </a:schemeClr>
                </a:solidFill>
              </a:rPr>
              <a:t>v rozsahu a ve výši určené zákonem nebo smlouvou, vznikla-li povinnost k náhradě pojištěnému (§ 2861)</a:t>
            </a:r>
            <a:r>
              <a:rPr lang="cs-CZ" sz="1800" b="1" dirty="0" smtClean="0">
                <a:solidFill>
                  <a:schemeClr val="accent4">
                    <a:lumMod val="95000"/>
                    <a:lumOff val="5000"/>
                  </a:schemeClr>
                </a:solidFill>
                <a:latin typeface="Times New Roman" pitchFamily="18" charset="0"/>
              </a:rPr>
              <a:t>;</a:t>
            </a:r>
          </a:p>
          <a:p>
            <a:pPr marL="0" indent="0" algn="just" eaLnBrk="1" hangingPunct="1">
              <a:lnSpc>
                <a:spcPct val="90000"/>
              </a:lnSpc>
              <a:defRPr/>
            </a:pPr>
            <a:r>
              <a:rPr lang="cs-CZ" sz="1800" b="1" dirty="0" smtClean="0">
                <a:latin typeface="Times New Roman" pitchFamily="18" charset="0"/>
                <a:cs typeface="Times New Roman" pitchFamily="18" charset="0"/>
              </a:rPr>
              <a:t>  </a:t>
            </a:r>
            <a:r>
              <a:rPr lang="cs-CZ" sz="1800" b="1" dirty="0" smtClean="0">
                <a:solidFill>
                  <a:srgbClr val="FF0000"/>
                </a:solidFill>
                <a:effectLst>
                  <a:outerShdw blurRad="38100" dist="38100" dir="2700000" algn="tl">
                    <a:srgbClr val="000000">
                      <a:alpha val="43137"/>
                    </a:srgbClr>
                  </a:outerShdw>
                </a:effectLst>
                <a:latin typeface="Times New Roman" pitchFamily="18" charset="0"/>
              </a:rPr>
              <a:t>p</a:t>
            </a:r>
            <a:r>
              <a:rPr lang="cs-CZ"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ojištění úvěru a záruky </a:t>
            </a:r>
            <a:r>
              <a:rPr lang="cs-CZ" sz="1800" b="1" dirty="0" smtClean="0">
                <a:solidFill>
                  <a:schemeClr val="accent4">
                    <a:lumMod val="95000"/>
                    <a:lumOff val="5000"/>
                  </a:schemeClr>
                </a:solidFill>
                <a:latin typeface="Times New Roman" pitchFamily="18" charset="0"/>
                <a:cs typeface="Times New Roman" pitchFamily="18" charset="0"/>
              </a:rPr>
              <a:t>- </a:t>
            </a:r>
            <a:r>
              <a:rPr lang="cs-CZ" sz="1800" b="1" dirty="0" smtClean="0">
                <a:solidFill>
                  <a:schemeClr val="accent4">
                    <a:lumMod val="95000"/>
                    <a:lumOff val="5000"/>
                  </a:schemeClr>
                </a:solidFill>
              </a:rPr>
              <a:t>P</a:t>
            </a:r>
            <a:r>
              <a:rPr lang="cs-CZ" sz="1800" b="1" dirty="0" smtClean="0"/>
              <a:t>ojištění úvěru se ujednává na ochranu před majetkovými důsledky, které mohou pojištěnému vzniknout nesplácením poskytnutých peněžních prostředků dlužníkem </a:t>
            </a:r>
            <a:br>
              <a:rPr lang="cs-CZ" sz="1800" b="1" dirty="0" smtClean="0"/>
            </a:br>
            <a:r>
              <a:rPr lang="cs-CZ" sz="1800" b="1" dirty="0" smtClean="0"/>
              <a:t>(§ 2868)</a:t>
            </a:r>
            <a:r>
              <a:rPr lang="cs-CZ" sz="1800" b="1" dirty="0" smtClean="0">
                <a:latin typeface="Times New Roman" pitchFamily="18" charset="0"/>
              </a:rPr>
              <a:t>;</a:t>
            </a:r>
          </a:p>
          <a:p>
            <a:pPr marL="0" indent="0" algn="just" eaLnBrk="1" hangingPunct="1">
              <a:lnSpc>
                <a:spcPct val="90000"/>
              </a:lnSpc>
              <a:defRPr/>
            </a:pPr>
            <a:r>
              <a:rPr lang="cs-CZ" sz="1800" b="1" dirty="0" smtClean="0">
                <a:latin typeface="Times New Roman" pitchFamily="18" charset="0"/>
                <a:cs typeface="Times New Roman" pitchFamily="18" charset="0"/>
              </a:rPr>
              <a:t> </a:t>
            </a:r>
            <a:r>
              <a:rPr lang="cs-CZ" sz="1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pojištění finančních ztrát </a:t>
            </a:r>
            <a:r>
              <a:rPr lang="cs-CZ" sz="1800" b="1" dirty="0" smtClean="0">
                <a:solidFill>
                  <a:schemeClr val="accent4">
                    <a:lumMod val="95000"/>
                    <a:lumOff val="5000"/>
                  </a:schemeClr>
                </a:solidFill>
                <a:latin typeface="Times New Roman" pitchFamily="18" charset="0"/>
                <a:cs typeface="Times New Roman" pitchFamily="18" charset="0"/>
              </a:rPr>
              <a:t>- </a:t>
            </a:r>
            <a:r>
              <a:rPr lang="cs-CZ" sz="1800" b="1" dirty="0" smtClean="0">
                <a:solidFill>
                  <a:schemeClr val="accent4">
                    <a:lumMod val="95000"/>
                    <a:lumOff val="5000"/>
                  </a:schemeClr>
                </a:solidFill>
              </a:rPr>
              <a:t>Předmětem pojištění finančních ztrát jsou </a:t>
            </a:r>
            <a:r>
              <a:rPr lang="cs-CZ" sz="1800" b="1" u="sng" dirty="0" smtClean="0">
                <a:solidFill>
                  <a:schemeClr val="accent4">
                    <a:lumMod val="95000"/>
                    <a:lumOff val="5000"/>
                  </a:schemeClr>
                </a:solidFill>
              </a:rPr>
              <a:t>vynaložené náklady</a:t>
            </a:r>
            <a:r>
              <a:rPr lang="cs-CZ" sz="1800" b="1" dirty="0" smtClean="0">
                <a:solidFill>
                  <a:schemeClr val="accent4">
                    <a:lumMod val="95000"/>
                    <a:lumOff val="5000"/>
                  </a:schemeClr>
                </a:solidFill>
              </a:rPr>
              <a:t>, které vznikly v důsledku škodné události, nebo </a:t>
            </a:r>
            <a:r>
              <a:rPr lang="cs-CZ" sz="1800" b="1" u="sng" dirty="0" smtClean="0">
                <a:solidFill>
                  <a:schemeClr val="accent4">
                    <a:lumMod val="95000"/>
                    <a:lumOff val="5000"/>
                  </a:schemeClr>
                </a:solidFill>
              </a:rPr>
              <a:t>ušlý zisk, anebo jiné finanční ztráty</a:t>
            </a:r>
            <a:r>
              <a:rPr lang="cs-CZ" sz="1800" b="1" dirty="0" smtClean="0">
                <a:solidFill>
                  <a:schemeClr val="accent4">
                    <a:lumMod val="95000"/>
                    <a:lumOff val="5000"/>
                  </a:schemeClr>
                </a:solidFill>
              </a:rPr>
              <a:t> určené ve smlouvě </a:t>
            </a:r>
            <a:r>
              <a:rPr lang="cs-CZ" sz="1800" b="1" dirty="0" smtClean="0">
                <a:solidFill>
                  <a:schemeClr val="accent4">
                    <a:lumMod val="95000"/>
                    <a:lumOff val="5000"/>
                  </a:schemeClr>
                </a:solidFill>
                <a:latin typeface="Times New Roman" pitchFamily="18" charset="0"/>
                <a:cs typeface="Times New Roman" pitchFamily="18" charset="0"/>
              </a:rPr>
              <a:t>(2871)</a:t>
            </a:r>
            <a:r>
              <a:rPr lang="cs-CZ" sz="1800" b="1" dirty="0" smtClean="0">
                <a:latin typeface="Times New Roman" pitchFamily="18" charset="0"/>
              </a:rPr>
              <a:t>;</a:t>
            </a:r>
          </a:p>
          <a:p>
            <a:pPr marL="0" indent="0" algn="just" eaLnBrk="1" hangingPunct="1">
              <a:lnSpc>
                <a:spcPct val="90000"/>
              </a:lnSpc>
              <a:defRPr/>
            </a:pPr>
            <a:r>
              <a:rPr lang="cs-CZ" sz="1800" b="1" dirty="0" smtClean="0">
                <a:latin typeface="Times New Roman" pitchFamily="18" charset="0"/>
              </a:rPr>
              <a:t> </a:t>
            </a:r>
            <a:r>
              <a:rPr lang="cs-CZ" sz="1800" b="1" dirty="0" smtClean="0">
                <a:solidFill>
                  <a:srgbClr val="FF0000"/>
                </a:solidFill>
                <a:effectLst>
                  <a:outerShdw blurRad="38100" dist="38100" dir="2700000" algn="tl">
                    <a:srgbClr val="000000">
                      <a:alpha val="43137"/>
                    </a:srgbClr>
                  </a:outerShdw>
                </a:effectLst>
                <a:latin typeface="Times New Roman" pitchFamily="18" charset="0"/>
              </a:rPr>
              <a:t>pojištění velkého pojistného rizika </a:t>
            </a:r>
            <a:r>
              <a:rPr lang="cs-CZ" sz="1800" b="1" dirty="0" smtClean="0"/>
              <a:t>pojišťuje-li pojistitel velké pojistné riziko v neživotním pojištění podle jiného zákona upravujícího pojišťovnictví</a:t>
            </a:r>
            <a:r>
              <a:rPr lang="cs-CZ" sz="1800" b="1" u="sng" dirty="0" smtClean="0"/>
              <a:t>, lze se odchýlit od jakéhokoli ustanovení této části ve prospěch kterékoli strany, vyžaduje-li to účel a povaha pojištění </a:t>
            </a:r>
            <a:r>
              <a:rPr lang="cs-CZ" sz="1800" b="1" u="sng" dirty="0" smtClean="0">
                <a:latin typeface="Times New Roman" panose="02020603050405020304" pitchFamily="18" charset="0"/>
                <a:cs typeface="Times New Roman" panose="02020603050405020304" pitchFamily="18" charset="0"/>
              </a:rPr>
              <a:t>(§ 2872)</a:t>
            </a:r>
            <a:r>
              <a:rPr lang="cs-CZ" sz="1800" b="1" dirty="0" smtClean="0">
                <a:latin typeface="Times New Roman" pitchFamily="18" charset="0"/>
                <a:cs typeface="Times New Roman" panose="02020603050405020304" pitchFamily="18" charset="0"/>
              </a:rPr>
              <a:t>.</a:t>
            </a:r>
          </a:p>
          <a:p>
            <a:pPr marL="0" indent="0" algn="just" eaLnBrk="1" hangingPunct="1">
              <a:lnSpc>
                <a:spcPct val="90000"/>
              </a:lnSpc>
              <a:defRPr/>
            </a:pPr>
            <a:endParaRPr lang="cs-CZ" b="1" dirty="0" smtClean="0">
              <a:latin typeface="Times New Roman" pitchFamily="18" charset="0"/>
            </a:endParaRPr>
          </a:p>
          <a:p>
            <a:pPr marL="0" indent="0" algn="just" eaLnBrk="1" hangingPunct="1">
              <a:lnSpc>
                <a:spcPct val="90000"/>
              </a:lnSpc>
              <a:buFont typeface="Wingdings" pitchFamily="2" charset="2"/>
              <a:buNone/>
              <a:defRPr/>
            </a:pPr>
            <a:r>
              <a:rPr lang="cs-CZ" sz="2000" b="1" dirty="0" smtClean="0"/>
              <a:t>   </a:t>
            </a:r>
          </a:p>
        </p:txBody>
      </p:sp>
    </p:spTree>
    <p:extLst>
      <p:ext uri="{BB962C8B-B14F-4D97-AF65-F5344CB8AC3E}">
        <p14:creationId xmlns:p14="http://schemas.microsoft.com/office/powerpoint/2010/main" val="3768586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ctrTitle"/>
          </p:nvPr>
        </p:nvSpPr>
        <p:spPr>
          <a:xfrm>
            <a:off x="684213" y="1196975"/>
            <a:ext cx="7772400" cy="2663825"/>
          </a:xfrm>
          <a:solidFill>
            <a:schemeClr val="accent3"/>
          </a:solidFill>
        </p:spPr>
        <p:txBody>
          <a:bodyPr>
            <a:normAutofit fontScale="90000"/>
          </a:bodyPr>
          <a:lstStyle/>
          <a:p>
            <a:pPr eaLnBrk="1" hangingPunct="1">
              <a:defRPr/>
            </a:pP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sz="4000" dirty="0" smtClean="0">
                <a:latin typeface="Arial" pitchFamily="34" charset="0"/>
              </a:rPr>
              <a:t>Zákon o pojišťovnictví</a:t>
            </a:r>
            <a:r>
              <a:rPr lang="cs-CZ" sz="4000" dirty="0" smtClean="0">
                <a:latin typeface="Arial" pitchFamily="34" charset="0"/>
                <a:cs typeface="Times New Roman" pitchFamily="18" charset="0"/>
              </a:rPr>
              <a:t> </a:t>
            </a:r>
            <a:r>
              <a:rPr lang="cs-CZ" dirty="0" smtClean="0">
                <a:latin typeface="Arial" pitchFamily="34" charset="0"/>
                <a:cs typeface="Times New Roman" pitchFamily="18" charset="0"/>
              </a:rPr>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č. 277/2009 Sb.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
            </a:r>
            <a:br>
              <a:rPr lang="cs-CZ" dirty="0" smtClean="0">
                <a:latin typeface="Arial" pitchFamily="34" charset="0"/>
                <a:cs typeface="Times New Roman" pitchFamily="18" charset="0"/>
              </a:rPr>
            </a:br>
            <a:endParaRPr lang="cs-CZ" sz="3200" b="0" dirty="0" smtClean="0">
              <a:solidFill>
                <a:schemeClr val="bg1"/>
              </a:solidFill>
              <a:cs typeface="Arial" pitchFamily="34" charset="0"/>
            </a:endParaRPr>
          </a:p>
        </p:txBody>
      </p:sp>
      <p:sp>
        <p:nvSpPr>
          <p:cNvPr id="23555" name="Rectangle 3"/>
          <p:cNvSpPr>
            <a:spLocks noGrp="1" noChangeArrowheads="1"/>
          </p:cNvSpPr>
          <p:nvPr>
            <p:ph type="subTitle" idx="1"/>
          </p:nvPr>
        </p:nvSpPr>
        <p:spPr>
          <a:xfrm>
            <a:off x="611188" y="4292600"/>
            <a:ext cx="8070850" cy="2057400"/>
          </a:xfrm>
        </p:spPr>
        <p:txBody>
          <a:bodyPr/>
          <a:lstStyle/>
          <a:p>
            <a:pPr algn="just" eaLnBrk="1" hangingPunct="1">
              <a:lnSpc>
                <a:spcPct val="90000"/>
              </a:lnSpc>
              <a:defRPr/>
            </a:pPr>
            <a:r>
              <a:rPr lang="cs-CZ" altLang="cs-CZ" sz="2000" b="1" dirty="0" smtClean="0">
                <a:solidFill>
                  <a:srgbClr val="0000FF"/>
                </a:solidFill>
                <a:latin typeface="Arial" pitchFamily="34" charset="0"/>
              </a:rPr>
              <a:t>Po implementaci směrnice 2009/138/ES o přístupu k pojišťovací a zajišťovací činnosti a jejím výkonu (Solventnost II) </a:t>
            </a:r>
            <a:r>
              <a:rPr lang="cs-CZ" altLang="cs-CZ" sz="2000" b="1" dirty="0">
                <a:solidFill>
                  <a:srgbClr val="FF0000"/>
                </a:solidFill>
                <a:effectLst>
                  <a:outerShdw blurRad="38100" dist="38100" dir="2700000" algn="tl">
                    <a:srgbClr val="000000">
                      <a:alpha val="43137"/>
                    </a:srgbClr>
                  </a:outerShdw>
                </a:effectLst>
                <a:latin typeface="Arial" pitchFamily="34" charset="0"/>
              </a:rPr>
              <a:t>zákonem </a:t>
            </a:r>
            <a:r>
              <a:rPr lang="cs-CZ" altLang="cs-CZ" sz="2000" b="1" dirty="0" smtClean="0">
                <a:solidFill>
                  <a:srgbClr val="FF0000"/>
                </a:solidFill>
                <a:effectLst>
                  <a:outerShdw blurRad="38100" dist="38100" dir="2700000" algn="tl">
                    <a:srgbClr val="000000">
                      <a:alpha val="43137"/>
                    </a:srgbClr>
                  </a:outerShdw>
                </a:effectLst>
                <a:latin typeface="Arial" pitchFamily="34" charset="0"/>
              </a:rPr>
              <a:t/>
            </a:r>
            <a:br>
              <a:rPr lang="cs-CZ" altLang="cs-CZ" sz="2000" b="1" dirty="0" smtClean="0">
                <a:solidFill>
                  <a:srgbClr val="FF0000"/>
                </a:solidFill>
                <a:effectLst>
                  <a:outerShdw blurRad="38100" dist="38100" dir="2700000" algn="tl">
                    <a:srgbClr val="000000">
                      <a:alpha val="43137"/>
                    </a:srgbClr>
                  </a:outerShdw>
                </a:effectLst>
                <a:latin typeface="Arial" pitchFamily="34" charset="0"/>
              </a:rPr>
            </a:br>
            <a:r>
              <a:rPr lang="cs-CZ" altLang="cs-CZ" sz="2000" b="1" dirty="0" smtClean="0">
                <a:solidFill>
                  <a:srgbClr val="FF0000"/>
                </a:solidFill>
                <a:effectLst>
                  <a:outerShdw blurRad="38100" dist="38100" dir="2700000" algn="tl">
                    <a:srgbClr val="000000">
                      <a:alpha val="43137"/>
                    </a:srgbClr>
                  </a:outerShdw>
                </a:effectLst>
                <a:latin typeface="Arial" pitchFamily="34" charset="0"/>
              </a:rPr>
              <a:t>č</a:t>
            </a:r>
            <a:r>
              <a:rPr lang="cs-CZ" altLang="cs-CZ" sz="2000" b="1" dirty="0">
                <a:solidFill>
                  <a:srgbClr val="FF0000"/>
                </a:solidFill>
                <a:effectLst>
                  <a:outerShdw blurRad="38100" dist="38100" dir="2700000" algn="tl">
                    <a:srgbClr val="000000">
                      <a:alpha val="43137"/>
                    </a:srgbClr>
                  </a:outerShdw>
                </a:effectLst>
                <a:latin typeface="Arial" pitchFamily="34" charset="0"/>
              </a:rPr>
              <a:t>. 304/2016 </a:t>
            </a:r>
            <a:r>
              <a:rPr lang="cs-CZ" altLang="cs-CZ" sz="2000" b="1" dirty="0" smtClean="0">
                <a:solidFill>
                  <a:srgbClr val="FF0000"/>
                </a:solidFill>
                <a:effectLst>
                  <a:outerShdw blurRad="38100" dist="38100" dir="2700000" algn="tl">
                    <a:srgbClr val="000000">
                      <a:alpha val="43137"/>
                    </a:srgbClr>
                  </a:outerShdw>
                </a:effectLst>
                <a:latin typeface="Arial" pitchFamily="34" charset="0"/>
              </a:rPr>
              <a:t>Sb. </a:t>
            </a:r>
            <a:r>
              <a:rPr lang="cs-CZ" altLang="cs-CZ" sz="2000" b="1" dirty="0" smtClean="0">
                <a:solidFill>
                  <a:srgbClr val="0000FF"/>
                </a:solidFill>
                <a:latin typeface="Arial" pitchFamily="34" charset="0"/>
              </a:rPr>
              <a:t>došlo k zásadní změně v této veřejnoprávní úpravě činnosti pojišťoven a zajišťoven</a:t>
            </a:r>
          </a:p>
        </p:txBody>
      </p:sp>
    </p:spTree>
    <p:extLst>
      <p:ext uri="{BB962C8B-B14F-4D97-AF65-F5344CB8AC3E}">
        <p14:creationId xmlns:p14="http://schemas.microsoft.com/office/powerpoint/2010/main" val="897956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836713"/>
            <a:ext cx="8229600" cy="792088"/>
          </a:xfrm>
          <a:solidFill>
            <a:srgbClr val="FFFF00"/>
          </a:solidFill>
        </p:spPr>
        <p:txBody>
          <a:bodyPr/>
          <a:lstStyle/>
          <a:p>
            <a:r>
              <a:rPr lang="cs-CZ" dirty="0" smtClean="0"/>
              <a:t>Právní akty EU</a:t>
            </a:r>
            <a:endParaRPr lang="cs-CZ" dirty="0"/>
          </a:p>
        </p:txBody>
      </p:sp>
      <p:sp>
        <p:nvSpPr>
          <p:cNvPr id="3" name="Zástupný symbol pro obsah 2"/>
          <p:cNvSpPr>
            <a:spLocks noGrp="1"/>
          </p:cNvSpPr>
          <p:nvPr>
            <p:ph idx="1"/>
          </p:nvPr>
        </p:nvSpPr>
        <p:spPr>
          <a:xfrm>
            <a:off x="528638" y="1484784"/>
            <a:ext cx="8229600" cy="5112568"/>
          </a:xfrm>
          <a:solidFill>
            <a:srgbClr val="EEF1F6"/>
          </a:solidFill>
        </p:spPr>
        <p:txBody>
          <a:bodyPr>
            <a:normAutofit lnSpcReduction="10000"/>
          </a:bodyPr>
          <a:lstStyle/>
          <a:p>
            <a:pPr marL="0" indent="0">
              <a:buNone/>
            </a:pPr>
            <a:r>
              <a:rPr lang="cs-CZ" dirty="0"/>
              <a:t>Pravomoci EU se řídí </a:t>
            </a:r>
            <a:r>
              <a:rPr lang="cs-CZ" u="sng" dirty="0"/>
              <a:t>zásadou</a:t>
            </a:r>
            <a:r>
              <a:rPr lang="cs-CZ" dirty="0"/>
              <a:t> </a:t>
            </a:r>
          </a:p>
          <a:p>
            <a:r>
              <a:rPr lang="cs-CZ" b="1" u="sng" dirty="0">
                <a:solidFill>
                  <a:srgbClr val="FF0000"/>
                </a:solidFill>
              </a:rPr>
              <a:t>subsidiarity</a:t>
            </a:r>
            <a:r>
              <a:rPr lang="cs-CZ" dirty="0"/>
              <a:t> – lze-li cíle dosáhnout na úrovni EU a</a:t>
            </a:r>
          </a:p>
          <a:p>
            <a:r>
              <a:rPr lang="cs-CZ" b="1" u="sng" dirty="0">
                <a:solidFill>
                  <a:srgbClr val="FF0000"/>
                </a:solidFill>
              </a:rPr>
              <a:t>proporcionality</a:t>
            </a:r>
            <a:r>
              <a:rPr lang="cs-CZ" dirty="0"/>
              <a:t>-nepřekročení</a:t>
            </a:r>
            <a:r>
              <a:rPr lang="cs-CZ" b="1" dirty="0"/>
              <a:t> </a:t>
            </a:r>
            <a:r>
              <a:rPr lang="cs-CZ" dirty="0" smtClean="0"/>
              <a:t>obsahu</a:t>
            </a:r>
          </a:p>
          <a:p>
            <a:pPr marL="0" indent="0">
              <a:buNone/>
            </a:pPr>
            <a:r>
              <a:rPr lang="cs-CZ" sz="1800" u="sng" dirty="0"/>
              <a:t>nález ÚS  </a:t>
            </a:r>
            <a:r>
              <a:rPr lang="cs-CZ" sz="1800" u="sng" dirty="0" err="1"/>
              <a:t>Pl</a:t>
            </a:r>
            <a:r>
              <a:rPr lang="cs-CZ" sz="1800" u="sng" dirty="0"/>
              <a:t>. ÚS 19/08 </a:t>
            </a:r>
            <a:r>
              <a:rPr lang="cs-CZ" sz="1800" dirty="0" smtClean="0"/>
              <a:t>- 446/2008 </a:t>
            </a:r>
            <a:r>
              <a:rPr lang="cs-CZ" sz="1800" dirty="0"/>
              <a:t>Sb.-</a:t>
            </a:r>
            <a:r>
              <a:rPr lang="cs-CZ" sz="1800" b="1" dirty="0"/>
              <a:t>výhrada neaplikovatelnosti</a:t>
            </a:r>
            <a:r>
              <a:rPr lang="cs-CZ" sz="1800" dirty="0"/>
              <a:t> postavená na hierarchické přednosti Ústavy </a:t>
            </a:r>
            <a:r>
              <a:rPr lang="cs-CZ" sz="1800" dirty="0" smtClean="0"/>
              <a:t>ČR.</a:t>
            </a:r>
            <a:endParaRPr lang="cs-CZ" sz="1800" dirty="0"/>
          </a:p>
          <a:p>
            <a:pPr marL="0" indent="0" algn="just">
              <a:lnSpc>
                <a:spcPct val="90000"/>
              </a:lnSpc>
              <a:buNone/>
            </a:pPr>
            <a:r>
              <a:rPr lang="cs-CZ" sz="1600" b="1" dirty="0" smtClean="0"/>
              <a:t>Pro výkon pravomocí Unie přijímají orgány nařízení, směrnice, rozhodnutí, doporučení a stanoviska (čl. 288 a násl. SFEU)</a:t>
            </a:r>
            <a:r>
              <a:rPr lang="cs-CZ" sz="1600" dirty="0" smtClean="0"/>
              <a:t>.</a:t>
            </a:r>
          </a:p>
          <a:p>
            <a:pPr marL="0" indent="0" algn="just">
              <a:lnSpc>
                <a:spcPct val="90000"/>
              </a:lnSpc>
            </a:pPr>
            <a:r>
              <a:rPr lang="cs-CZ" sz="1600" b="1" dirty="0" smtClean="0">
                <a:solidFill>
                  <a:srgbClr val="FF0000"/>
                </a:solidFill>
                <a:effectLst>
                  <a:outerShdw blurRad="38100" dist="38100" dir="2700000" algn="tl">
                    <a:srgbClr val="000000">
                      <a:alpha val="43137"/>
                    </a:srgbClr>
                  </a:outerShdw>
                </a:effectLst>
              </a:rPr>
              <a:t> Nařízení</a:t>
            </a:r>
            <a:r>
              <a:rPr lang="cs-CZ" sz="1600" b="1" dirty="0" smtClean="0"/>
              <a:t> </a:t>
            </a:r>
            <a:r>
              <a:rPr lang="cs-CZ" sz="1600" dirty="0" smtClean="0"/>
              <a:t>má obecnou působnost. Je závazné v celém rozsahu a přímo použitelné ve všech členských státech.</a:t>
            </a:r>
          </a:p>
          <a:p>
            <a:pPr marL="0" indent="0" algn="just">
              <a:lnSpc>
                <a:spcPct val="90000"/>
              </a:lnSpc>
            </a:pPr>
            <a:r>
              <a:rPr lang="cs-CZ" sz="1600" b="1" dirty="0" smtClean="0"/>
              <a:t> </a:t>
            </a:r>
            <a:r>
              <a:rPr lang="cs-CZ" sz="1600" b="1" dirty="0" smtClean="0">
                <a:solidFill>
                  <a:srgbClr val="FF0000"/>
                </a:solidFill>
                <a:effectLst>
                  <a:outerShdw blurRad="38100" dist="38100" dir="2700000" algn="tl">
                    <a:srgbClr val="000000">
                      <a:alpha val="43137"/>
                    </a:srgbClr>
                  </a:outerShdw>
                </a:effectLst>
              </a:rPr>
              <a:t>Směrnice</a:t>
            </a:r>
            <a:r>
              <a:rPr lang="cs-CZ" sz="1600" dirty="0" smtClean="0"/>
              <a:t> je závazná pro každý stát, kterému je určena, pokud jde o výsledek, jehož má být dosaženo, přičemž volba formy a prostředků se ponechává vnitrostátním orgánům.</a:t>
            </a:r>
          </a:p>
          <a:p>
            <a:pPr marL="0" indent="0" algn="just">
              <a:lnSpc>
                <a:spcPct val="90000"/>
              </a:lnSpc>
            </a:pPr>
            <a:r>
              <a:rPr lang="cs-CZ" sz="1600" b="1" dirty="0" smtClean="0"/>
              <a:t> </a:t>
            </a:r>
            <a:r>
              <a:rPr lang="cs-CZ" sz="1600" b="1" dirty="0" smtClean="0">
                <a:solidFill>
                  <a:srgbClr val="FF0000"/>
                </a:solidFill>
                <a:effectLst>
                  <a:outerShdw blurRad="38100" dist="38100" dir="2700000" algn="tl">
                    <a:srgbClr val="000000">
                      <a:alpha val="43137"/>
                    </a:srgbClr>
                  </a:outerShdw>
                </a:effectLst>
              </a:rPr>
              <a:t>Rozhodnutí</a:t>
            </a:r>
            <a:r>
              <a:rPr lang="cs-CZ" sz="1600" dirty="0" smtClean="0"/>
              <a:t> je závazné v celém rozsahu. Pokud jsou v něm uvedeni ti, jimž je určeno, je závazné pouze pro ně.</a:t>
            </a:r>
          </a:p>
          <a:p>
            <a:pPr marL="0" indent="0" algn="just">
              <a:lnSpc>
                <a:spcPct val="90000"/>
              </a:lnSpc>
            </a:pPr>
            <a:r>
              <a:rPr lang="cs-CZ" sz="1600" b="1" dirty="0" smtClean="0"/>
              <a:t> </a:t>
            </a:r>
            <a:r>
              <a:rPr lang="cs-CZ" sz="1600" b="1" dirty="0" smtClean="0">
                <a:solidFill>
                  <a:srgbClr val="FF0000"/>
                </a:solidFill>
                <a:effectLst>
                  <a:outerShdw blurRad="38100" dist="38100" dir="2700000" algn="tl">
                    <a:srgbClr val="000000">
                      <a:alpha val="43137"/>
                    </a:srgbClr>
                  </a:outerShdw>
                </a:effectLst>
              </a:rPr>
              <a:t>Doporučení a stanoviska</a:t>
            </a:r>
            <a:r>
              <a:rPr lang="cs-CZ" sz="1600" dirty="0" smtClean="0">
                <a:solidFill>
                  <a:srgbClr val="FF0000"/>
                </a:solidFill>
                <a:effectLst>
                  <a:outerShdw blurRad="38100" dist="38100" dir="2700000" algn="tl">
                    <a:srgbClr val="000000">
                      <a:alpha val="43137"/>
                    </a:srgbClr>
                  </a:outerShdw>
                </a:effectLst>
              </a:rPr>
              <a:t> </a:t>
            </a:r>
            <a:r>
              <a:rPr lang="cs-CZ" sz="1600" dirty="0" smtClean="0"/>
              <a:t>nejsou závazná.</a:t>
            </a:r>
          </a:p>
          <a:p>
            <a:pPr marL="0" indent="0">
              <a:lnSpc>
                <a:spcPct val="80000"/>
              </a:lnSpc>
              <a:buNone/>
            </a:pPr>
            <a:r>
              <a:rPr lang="cs-CZ" sz="2000" dirty="0" smtClean="0"/>
              <a:t>Členské státy </a:t>
            </a:r>
            <a:r>
              <a:rPr lang="cs-CZ" sz="2000" b="1" dirty="0" smtClean="0"/>
              <a:t>přijmou</a:t>
            </a:r>
            <a:r>
              <a:rPr lang="cs-CZ" sz="2000" dirty="0" smtClean="0"/>
              <a:t> </a:t>
            </a:r>
            <a:r>
              <a:rPr lang="cs-CZ" sz="2000" u="sng" dirty="0" smtClean="0"/>
              <a:t>veškerá nezbytná vnitrostátní právní opatření k provedení právně závazných aktů Unie</a:t>
            </a:r>
            <a:r>
              <a:rPr lang="cs-CZ" sz="2000" dirty="0" smtClean="0"/>
              <a:t>.</a:t>
            </a:r>
          </a:p>
          <a:p>
            <a:pPr marL="0" indent="0">
              <a:lnSpc>
                <a:spcPct val="80000"/>
              </a:lnSpc>
            </a:pPr>
            <a:endParaRPr lang="cs-CZ" sz="2000" dirty="0" smtClean="0"/>
          </a:p>
          <a:p>
            <a:pPr marL="0" indent="0" algn="just">
              <a:lnSpc>
                <a:spcPct val="90000"/>
              </a:lnSpc>
            </a:pPr>
            <a:endParaRPr lang="cs-CZ" sz="2000" dirty="0"/>
          </a:p>
        </p:txBody>
      </p:sp>
    </p:spTree>
    <p:extLst>
      <p:ext uri="{BB962C8B-B14F-4D97-AF65-F5344CB8AC3E}">
        <p14:creationId xmlns:p14="http://schemas.microsoft.com/office/powerpoint/2010/main" val="4294161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611188" y="620713"/>
            <a:ext cx="8229600" cy="792063"/>
          </a:xfrm>
          <a:solidFill>
            <a:srgbClr val="FFFF00"/>
          </a:solidFill>
        </p:spPr>
        <p:txBody>
          <a:bodyPr/>
          <a:lstStyle/>
          <a:p>
            <a:r>
              <a:rPr lang="cs-CZ" dirty="0"/>
              <a:t>Přenesená pravomoc</a:t>
            </a:r>
          </a:p>
        </p:txBody>
      </p:sp>
      <p:sp>
        <p:nvSpPr>
          <p:cNvPr id="263171" name="Rectangle 3"/>
          <p:cNvSpPr>
            <a:spLocks noGrp="1" noChangeArrowheads="1"/>
          </p:cNvSpPr>
          <p:nvPr>
            <p:ph type="body" idx="1"/>
          </p:nvPr>
        </p:nvSpPr>
        <p:spPr>
          <a:xfrm>
            <a:off x="323528" y="1340768"/>
            <a:ext cx="8610600" cy="5155753"/>
          </a:xfrm>
          <a:solidFill>
            <a:srgbClr val="FCFEEC"/>
          </a:solidFill>
        </p:spPr>
        <p:txBody>
          <a:bodyPr/>
          <a:lstStyle/>
          <a:p>
            <a:pPr marL="0" indent="0">
              <a:lnSpc>
                <a:spcPct val="80000"/>
              </a:lnSpc>
              <a:buFont typeface="Wingdings" pitchFamily="2" charset="2"/>
              <a:buNone/>
            </a:pPr>
            <a:r>
              <a:rPr lang="cs-CZ" sz="2000" dirty="0"/>
              <a:t>Legislativním aktem lze </a:t>
            </a:r>
            <a:r>
              <a:rPr lang="cs-CZ" sz="2000" b="1" dirty="0">
                <a:solidFill>
                  <a:srgbClr val="FF0000"/>
                </a:solidFill>
                <a:effectLst>
                  <a:outerShdw blurRad="38100" dist="38100" dir="2700000" algn="tl">
                    <a:srgbClr val="FFFFFF"/>
                  </a:outerShdw>
                </a:effectLst>
              </a:rPr>
              <a:t>na </a:t>
            </a:r>
            <a:r>
              <a:rPr lang="cs-CZ" sz="2000" b="1" dirty="0" smtClean="0">
                <a:solidFill>
                  <a:srgbClr val="FF0000"/>
                </a:solidFill>
                <a:effectLst>
                  <a:outerShdw blurRad="38100" dist="38100" dir="2700000" algn="tl">
                    <a:srgbClr val="FFFFFF"/>
                  </a:outerShdw>
                </a:effectLst>
              </a:rPr>
              <a:t>Evropskou komisi</a:t>
            </a:r>
            <a:r>
              <a:rPr lang="cs-CZ" sz="2000" b="1" dirty="0" smtClean="0">
                <a:solidFill>
                  <a:srgbClr val="FF0000"/>
                </a:solidFill>
              </a:rPr>
              <a:t> </a:t>
            </a:r>
            <a:r>
              <a:rPr lang="cs-CZ" sz="2000" dirty="0"/>
              <a:t>přenést pravomoc přijímat </a:t>
            </a:r>
            <a:r>
              <a:rPr lang="cs-CZ" sz="2000" b="1" u="sng" dirty="0">
                <a:solidFill>
                  <a:schemeClr val="accent1">
                    <a:lumMod val="75000"/>
                  </a:schemeClr>
                </a:solidFill>
                <a:effectLst>
                  <a:outerShdw blurRad="38100" dist="38100" dir="2700000" algn="tl">
                    <a:srgbClr val="000000">
                      <a:alpha val="43137"/>
                    </a:srgbClr>
                  </a:outerShdw>
                </a:effectLst>
              </a:rPr>
              <a:t>nelegislativní akty s obecnou působností</a:t>
            </a:r>
            <a:r>
              <a:rPr lang="cs-CZ" sz="2000" dirty="0"/>
              <a:t>, </a:t>
            </a:r>
            <a:r>
              <a:rPr lang="cs-CZ" sz="2000" b="1" dirty="0"/>
              <a:t>kterými se doplňují nebo mění některé prvky legislativního aktu, které nejsou </a:t>
            </a:r>
            <a:r>
              <a:rPr lang="cs-CZ" sz="2000" b="1" dirty="0" smtClean="0"/>
              <a:t>podstatné (čl. 290 SFEU).</a:t>
            </a:r>
            <a:endParaRPr lang="cs-CZ" sz="2000" b="1" dirty="0"/>
          </a:p>
          <a:p>
            <a:pPr marL="0" indent="0">
              <a:lnSpc>
                <a:spcPct val="80000"/>
              </a:lnSpc>
            </a:pPr>
            <a:endParaRPr lang="cs-CZ" sz="2000" u="sng" dirty="0" smtClean="0"/>
          </a:p>
          <a:p>
            <a:pPr marL="0" indent="0" algn="just">
              <a:lnSpc>
                <a:spcPct val="80000"/>
              </a:lnSpc>
            </a:pPr>
            <a:r>
              <a:rPr lang="cs-CZ" sz="1800" u="sng" dirty="0" smtClean="0"/>
              <a:t> Legislativní </a:t>
            </a:r>
            <a:r>
              <a:rPr lang="cs-CZ" sz="1800" u="sng" dirty="0"/>
              <a:t>akty</a:t>
            </a:r>
            <a:r>
              <a:rPr lang="cs-CZ" sz="1800" dirty="0"/>
              <a:t> výslovně vymezují cíle, obsah, rozsah a dobu trvání přenesení pravomoci. </a:t>
            </a:r>
            <a:r>
              <a:rPr lang="cs-CZ" sz="1800" b="1" u="sng" dirty="0">
                <a:solidFill>
                  <a:srgbClr val="FF0000"/>
                </a:solidFill>
                <a:effectLst>
                  <a:outerShdw blurRad="38100" dist="38100" dir="2700000" algn="tl">
                    <a:srgbClr val="000000">
                      <a:alpha val="43137"/>
                    </a:srgbClr>
                  </a:outerShdw>
                </a:effectLst>
              </a:rPr>
              <a:t>Podstatné prvky</a:t>
            </a:r>
            <a:r>
              <a:rPr lang="cs-CZ" sz="1800" dirty="0">
                <a:solidFill>
                  <a:srgbClr val="FF0000"/>
                </a:solidFill>
                <a:effectLst>
                  <a:outerShdw blurRad="38100" dist="38100" dir="2700000" algn="tl">
                    <a:srgbClr val="000000">
                      <a:alpha val="43137"/>
                    </a:srgbClr>
                  </a:outerShdw>
                </a:effectLst>
              </a:rPr>
              <a:t> </a:t>
            </a:r>
            <a:r>
              <a:rPr lang="cs-CZ" sz="1800" b="1" dirty="0">
                <a:solidFill>
                  <a:srgbClr val="FF0000"/>
                </a:solidFill>
                <a:effectLst>
                  <a:outerShdw blurRad="38100" dist="38100" dir="2700000" algn="tl">
                    <a:srgbClr val="000000">
                      <a:alpha val="43137"/>
                    </a:srgbClr>
                  </a:outerShdw>
                </a:effectLst>
              </a:rPr>
              <a:t>dané oblasti jsou vyhrazeny legislativním aktům, a nesmějí tedy být předmětem přenesení pravomoci.</a:t>
            </a:r>
          </a:p>
          <a:p>
            <a:pPr marL="0" indent="0">
              <a:lnSpc>
                <a:spcPct val="80000"/>
              </a:lnSpc>
            </a:pPr>
            <a:endParaRPr lang="cs-CZ" sz="1600" dirty="0" smtClean="0"/>
          </a:p>
          <a:p>
            <a:pPr marL="0" indent="0">
              <a:lnSpc>
                <a:spcPct val="80000"/>
              </a:lnSpc>
              <a:buFont typeface="Wingdings" pitchFamily="2" charset="2"/>
              <a:buNone/>
            </a:pPr>
            <a:r>
              <a:rPr lang="cs-CZ" sz="1600" dirty="0" smtClean="0"/>
              <a:t>-  </a:t>
            </a:r>
            <a:r>
              <a:rPr lang="cs-CZ" sz="1600" dirty="0"/>
              <a:t>Evropský parlament nebo Rada mohou rozhodnout o </a:t>
            </a:r>
            <a:r>
              <a:rPr lang="cs-CZ" sz="1600" u="sng" dirty="0"/>
              <a:t>zrušení přenesení pravomoci;</a:t>
            </a:r>
          </a:p>
          <a:p>
            <a:pPr marL="0" indent="0">
              <a:lnSpc>
                <a:spcPct val="80000"/>
              </a:lnSpc>
              <a:buFont typeface="Wingdings" pitchFamily="2" charset="2"/>
              <a:buNone/>
            </a:pPr>
            <a:r>
              <a:rPr lang="cs-CZ" sz="1600" dirty="0" smtClean="0"/>
              <a:t>- </a:t>
            </a:r>
            <a:r>
              <a:rPr lang="cs-CZ" sz="1600" u="sng" dirty="0" smtClean="0"/>
              <a:t>akt </a:t>
            </a:r>
            <a:r>
              <a:rPr lang="cs-CZ" sz="1600" u="sng" dirty="0"/>
              <a:t>v přenesené pravomoci </a:t>
            </a:r>
            <a:r>
              <a:rPr lang="cs-CZ" sz="1600" b="1" u="sng" dirty="0"/>
              <a:t>může vstoupit v platnost </a:t>
            </a:r>
            <a:r>
              <a:rPr lang="cs-CZ" sz="1600" u="sng" dirty="0"/>
              <a:t>pouze tehdy, nevysloví-li ve lhůtě stanovené legislativním aktem Evropský parlament nebo Rada žádné </a:t>
            </a:r>
            <a:r>
              <a:rPr lang="cs-CZ" sz="1600" u="sng" dirty="0" smtClean="0"/>
              <a:t>námitky;</a:t>
            </a:r>
            <a:endParaRPr lang="cs-CZ" sz="1600" u="sng" dirty="0"/>
          </a:p>
          <a:p>
            <a:pPr marL="0" indent="0">
              <a:lnSpc>
                <a:spcPct val="80000"/>
              </a:lnSpc>
              <a:buNone/>
            </a:pPr>
            <a:r>
              <a:rPr lang="cs-CZ" sz="1600" dirty="0" smtClean="0"/>
              <a:t>(Evropský parlament se v těchto případech </a:t>
            </a:r>
            <a:r>
              <a:rPr lang="cs-CZ" sz="1600" dirty="0"/>
              <a:t>usnáší </a:t>
            </a:r>
            <a:r>
              <a:rPr lang="cs-CZ" sz="1600" u="sng" dirty="0"/>
              <a:t>většinou</a:t>
            </a:r>
            <a:r>
              <a:rPr lang="cs-CZ" sz="1600" dirty="0"/>
              <a:t> hlasů všech svých členů a Rada rozhoduje </a:t>
            </a:r>
            <a:r>
              <a:rPr lang="cs-CZ" sz="1600" u="sng" dirty="0"/>
              <a:t>kvalifikovanou </a:t>
            </a:r>
            <a:r>
              <a:rPr lang="cs-CZ" sz="1600" u="sng" dirty="0" smtClean="0"/>
              <a:t>většinou(</a:t>
            </a:r>
            <a:r>
              <a:rPr lang="cs-CZ" sz="1600" dirty="0" smtClean="0"/>
              <a:t>.</a:t>
            </a:r>
            <a:endParaRPr lang="cs-CZ" sz="1600" b="1" dirty="0"/>
          </a:p>
          <a:p>
            <a:pPr marL="0" indent="0">
              <a:lnSpc>
                <a:spcPct val="80000"/>
              </a:lnSpc>
            </a:pPr>
            <a:endParaRPr lang="cs-CZ" sz="2000" b="1" dirty="0" smtClean="0"/>
          </a:p>
          <a:p>
            <a:pPr marL="0" indent="0">
              <a:lnSpc>
                <a:spcPct val="80000"/>
              </a:lnSpc>
            </a:pPr>
            <a:r>
              <a:rPr lang="cs-CZ" dirty="0" smtClean="0"/>
              <a:t> Součástí </a:t>
            </a:r>
            <a:r>
              <a:rPr lang="cs-CZ" dirty="0"/>
              <a:t>názvu aktů v přenesené pravomoci jsou slova </a:t>
            </a:r>
            <a:r>
              <a:rPr lang="cs-CZ" b="1" dirty="0">
                <a:solidFill>
                  <a:srgbClr val="FF0000"/>
                </a:solidFill>
                <a:effectLst>
                  <a:outerShdw blurRad="38100" dist="38100" dir="2700000" algn="tl">
                    <a:srgbClr val="000000">
                      <a:alpha val="43137"/>
                    </a:srgbClr>
                  </a:outerShdw>
                </a:effectLst>
              </a:rPr>
              <a:t>„v přenesené pravomoci“.</a:t>
            </a:r>
          </a:p>
        </p:txBody>
      </p:sp>
    </p:spTree>
    <p:extLst>
      <p:ext uri="{BB962C8B-B14F-4D97-AF65-F5344CB8AC3E}">
        <p14:creationId xmlns:p14="http://schemas.microsoft.com/office/powerpoint/2010/main" val="3269416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539552" y="908721"/>
            <a:ext cx="8229600" cy="720080"/>
          </a:xfrm>
          <a:solidFill>
            <a:srgbClr val="FFFF00"/>
          </a:solidFill>
        </p:spPr>
        <p:txBody>
          <a:bodyPr>
            <a:normAutofit fontScale="90000"/>
          </a:bodyPr>
          <a:lstStyle/>
          <a:p>
            <a:r>
              <a:rPr lang="cs-CZ" dirty="0"/>
              <a:t>Prováděcí akty</a:t>
            </a:r>
          </a:p>
        </p:txBody>
      </p:sp>
      <p:sp>
        <p:nvSpPr>
          <p:cNvPr id="310275" name="Rectangle 3"/>
          <p:cNvSpPr>
            <a:spLocks noGrp="1" noChangeArrowheads="1"/>
          </p:cNvSpPr>
          <p:nvPr>
            <p:ph type="body" idx="1"/>
          </p:nvPr>
        </p:nvSpPr>
        <p:spPr>
          <a:xfrm>
            <a:off x="304800" y="1628800"/>
            <a:ext cx="8610600" cy="4867251"/>
          </a:xfrm>
          <a:gradFill>
            <a:gsLst>
              <a:gs pos="0">
                <a:schemeClr val="accent1">
                  <a:tint val="66000"/>
                  <a:satMod val="160000"/>
                  <a:lumMod val="0"/>
                  <a:lumOff val="10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marL="0" indent="0">
              <a:lnSpc>
                <a:spcPct val="80000"/>
              </a:lnSpc>
              <a:buNone/>
            </a:pPr>
            <a:r>
              <a:rPr lang="cs-CZ" dirty="0" smtClean="0"/>
              <a:t>Jsou-li </a:t>
            </a:r>
            <a:r>
              <a:rPr lang="cs-CZ" dirty="0"/>
              <a:t>pro provedení právně závazných aktů Unie </a:t>
            </a:r>
            <a:r>
              <a:rPr lang="cs-CZ" b="1" dirty="0">
                <a:solidFill>
                  <a:srgbClr val="FF0000"/>
                </a:solidFill>
              </a:rPr>
              <a:t>nezbytné jednotné podmínky</a:t>
            </a:r>
            <a:r>
              <a:rPr lang="cs-CZ" dirty="0"/>
              <a:t>, </a:t>
            </a:r>
            <a:r>
              <a:rPr lang="cs-CZ" u="sng" dirty="0"/>
              <a:t>svěří tyto akty </a:t>
            </a:r>
            <a:r>
              <a:rPr lang="cs-CZ" b="1" u="sng" dirty="0"/>
              <a:t>prováděcí pravomoci</a:t>
            </a:r>
            <a:r>
              <a:rPr lang="cs-CZ" u="sng" dirty="0"/>
              <a:t> </a:t>
            </a:r>
            <a:r>
              <a:rPr lang="cs-CZ" b="1" u="sng" dirty="0" smtClean="0"/>
              <a:t>Evropské komisi</a:t>
            </a:r>
            <a:r>
              <a:rPr lang="cs-CZ" dirty="0" smtClean="0"/>
              <a:t> </a:t>
            </a:r>
            <a:r>
              <a:rPr lang="cs-CZ" dirty="0"/>
              <a:t>nebo ve zvláštních, náležitě odůvodněných případech a v případech uvedených v článcích 24 a 26 Smlouvy o Evropské unii </a:t>
            </a:r>
            <a:r>
              <a:rPr lang="cs-CZ" b="1" dirty="0" smtClean="0"/>
              <a:t>Radě (čl. 291 SFEU).</a:t>
            </a:r>
            <a:endParaRPr lang="cs-CZ" b="1" dirty="0"/>
          </a:p>
          <a:p>
            <a:pPr marL="0" indent="0">
              <a:lnSpc>
                <a:spcPct val="80000"/>
              </a:lnSpc>
            </a:pPr>
            <a:endParaRPr lang="cs-CZ" b="1" dirty="0"/>
          </a:p>
          <a:p>
            <a:pPr marL="0" indent="0">
              <a:lnSpc>
                <a:spcPct val="80000"/>
              </a:lnSpc>
            </a:pPr>
            <a:r>
              <a:rPr lang="cs-CZ" dirty="0" smtClean="0"/>
              <a:t> </a:t>
            </a:r>
            <a:r>
              <a:rPr lang="cs-CZ" dirty="0" smtClean="0">
                <a:effectLst>
                  <a:outerShdw blurRad="38100" dist="38100" dir="2700000" algn="tl">
                    <a:srgbClr val="000000">
                      <a:alpha val="43137"/>
                    </a:srgbClr>
                  </a:outerShdw>
                </a:effectLst>
              </a:rPr>
              <a:t>Součástí </a:t>
            </a:r>
            <a:r>
              <a:rPr lang="cs-CZ" dirty="0">
                <a:effectLst>
                  <a:outerShdw blurRad="38100" dist="38100" dir="2700000" algn="tl">
                    <a:srgbClr val="000000">
                      <a:alpha val="43137"/>
                    </a:srgbClr>
                  </a:outerShdw>
                </a:effectLst>
              </a:rPr>
              <a:t>názvu prováděcích aktů je slovo </a:t>
            </a:r>
            <a:r>
              <a:rPr lang="cs-CZ" b="1" dirty="0" smtClean="0">
                <a:solidFill>
                  <a:srgbClr val="FF0000"/>
                </a:solidFill>
                <a:effectLst>
                  <a:outerShdw blurRad="38100" dist="38100" dir="2700000" algn="tl">
                    <a:srgbClr val="000000">
                      <a:alpha val="43137"/>
                    </a:srgbClr>
                  </a:outerShdw>
                </a:effectLst>
              </a:rPr>
              <a:t>„prováděcí</a:t>
            </a:r>
            <a:r>
              <a:rPr lang="cs-CZ" b="1" dirty="0">
                <a:solidFill>
                  <a:srgbClr val="FF0000"/>
                </a:solidFill>
                <a:effectLst>
                  <a:outerShdw blurRad="38100" dist="38100" dir="2700000" algn="tl">
                    <a:srgbClr val="000000">
                      <a:alpha val="43137"/>
                    </a:srgbClr>
                  </a:outerShdw>
                </a:effectLst>
              </a:rPr>
              <a:t>“. </a:t>
            </a:r>
            <a:endParaRPr lang="cs-CZ" b="1" dirty="0" smtClean="0">
              <a:solidFill>
                <a:srgbClr val="FF0000"/>
              </a:solidFill>
              <a:effectLst>
                <a:outerShdw blurRad="38100" dist="38100" dir="2700000" algn="tl">
                  <a:srgbClr val="000000">
                    <a:alpha val="43137"/>
                  </a:srgbClr>
                </a:outerShdw>
              </a:effectLst>
            </a:endParaRPr>
          </a:p>
          <a:p>
            <a:pPr marL="0" indent="0">
              <a:lnSpc>
                <a:spcPct val="80000"/>
              </a:lnSpc>
            </a:pPr>
            <a:endParaRPr lang="cs-CZ" b="1" dirty="0">
              <a:solidFill>
                <a:srgbClr val="FF0000"/>
              </a:solidFill>
              <a:effectLst>
                <a:outerShdw blurRad="38100" dist="38100" dir="2700000" algn="tl">
                  <a:srgbClr val="000000">
                    <a:alpha val="43137"/>
                  </a:srgbClr>
                </a:outerShdw>
              </a:effectLst>
            </a:endParaRPr>
          </a:p>
          <a:p>
            <a:pPr marL="0" indent="0">
              <a:lnSpc>
                <a:spcPct val="80000"/>
              </a:lnSpc>
            </a:pPr>
            <a:r>
              <a:rPr lang="cs-CZ" sz="1800" dirty="0" smtClean="0"/>
              <a:t> V pojišťovnictví  se jedná o  regulační technické normy předkládané Evropské komisi </a:t>
            </a:r>
            <a:r>
              <a:rPr lang="cs-CZ" sz="1800" b="1" dirty="0" smtClean="0"/>
              <a:t>Evropským orgánem pro </a:t>
            </a:r>
            <a:r>
              <a:rPr lang="cs-CZ" sz="1800" b="1" dirty="0"/>
              <a:t>pojišťovnictví a zaměstnanecké penzijní </a:t>
            </a:r>
            <a:r>
              <a:rPr lang="cs-CZ" sz="1800" b="1" dirty="0" smtClean="0"/>
              <a:t>pojištění (EIOPA), </a:t>
            </a:r>
            <a:r>
              <a:rPr lang="cs-CZ" sz="1800" dirty="0" smtClean="0"/>
              <a:t>blíže viz nařízení č. 1094/2010/EU.</a:t>
            </a:r>
            <a:endParaRPr lang="cs-CZ" sz="1800" dirty="0"/>
          </a:p>
        </p:txBody>
      </p:sp>
    </p:spTree>
    <p:extLst>
      <p:ext uri="{BB962C8B-B14F-4D97-AF65-F5344CB8AC3E}">
        <p14:creationId xmlns:p14="http://schemas.microsoft.com/office/powerpoint/2010/main" val="3791647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908720"/>
            <a:ext cx="8229600" cy="1036637"/>
          </a:xfrm>
          <a:solidFill>
            <a:srgbClr val="FFFF00"/>
          </a:solidFill>
        </p:spPr>
        <p:txBody>
          <a:bodyPr/>
          <a:lstStyle/>
          <a:p>
            <a:r>
              <a:rPr lang="cs-CZ" sz="2800" dirty="0" smtClean="0"/>
              <a:t>Obecné </a:t>
            </a:r>
            <a:r>
              <a:rPr lang="cs-CZ" sz="2800" dirty="0"/>
              <a:t>pokyny a doporučení pro uplatňování práva </a:t>
            </a:r>
            <a:r>
              <a:rPr lang="cs-CZ" sz="2800" dirty="0" smtClean="0"/>
              <a:t>EU </a:t>
            </a:r>
            <a:br>
              <a:rPr lang="cs-CZ" sz="2800" dirty="0" smtClean="0"/>
            </a:br>
            <a:r>
              <a:rPr lang="cs-CZ" sz="2800" dirty="0" smtClean="0"/>
              <a:t>(tzv. „</a:t>
            </a:r>
            <a:r>
              <a:rPr lang="cs-CZ" sz="2800" i="1" dirty="0" smtClean="0"/>
              <a:t>soft </a:t>
            </a:r>
            <a:r>
              <a:rPr lang="cs-CZ" sz="2800" i="1" dirty="0" err="1" smtClean="0"/>
              <a:t>law</a:t>
            </a:r>
            <a:r>
              <a:rPr lang="cs-CZ" sz="2800" i="1" dirty="0" smtClean="0"/>
              <a:t>“)</a:t>
            </a:r>
            <a:endParaRPr lang="cs-CZ" sz="2800" dirty="0"/>
          </a:p>
        </p:txBody>
      </p:sp>
      <p:sp>
        <p:nvSpPr>
          <p:cNvPr id="3" name="Zástupný symbol pro obsah 2"/>
          <p:cNvSpPr>
            <a:spLocks noGrp="1"/>
          </p:cNvSpPr>
          <p:nvPr>
            <p:ph idx="1"/>
          </p:nvPr>
        </p:nvSpPr>
        <p:spPr>
          <a:xfrm>
            <a:off x="528638" y="2132857"/>
            <a:ext cx="8229600" cy="4363194"/>
          </a:xfrm>
          <a:solidFill>
            <a:srgbClr val="EAEAEA"/>
          </a:solidFill>
        </p:spPr>
        <p:txBody>
          <a:bodyPr/>
          <a:lstStyle/>
          <a:p>
            <a:pPr marL="0" indent="0">
              <a:buNone/>
            </a:pPr>
            <a:r>
              <a:rPr lang="cs-CZ" sz="1800" b="1" dirty="0" smtClean="0">
                <a:solidFill>
                  <a:srgbClr val="FF0000"/>
                </a:solidFill>
              </a:rPr>
              <a:t>Vydává EIOPA </a:t>
            </a:r>
            <a:r>
              <a:rPr lang="cs-CZ" sz="1800" u="sng" dirty="0" smtClean="0"/>
              <a:t>pro oblasti, </a:t>
            </a:r>
            <a:r>
              <a:rPr lang="cs-CZ" sz="1800" u="sng" dirty="0"/>
              <a:t>na které se technické normy nevztahují</a:t>
            </a:r>
            <a:r>
              <a:rPr lang="cs-CZ" sz="1800" dirty="0"/>
              <a:t>. </a:t>
            </a:r>
            <a:r>
              <a:rPr lang="cs-CZ" sz="1800" dirty="0" smtClean="0"/>
              <a:t>Jejich </a:t>
            </a:r>
            <a:r>
              <a:rPr lang="cs-CZ" sz="1800" dirty="0"/>
              <a:t>adresáty mohou být jak orgány dohledu, tak i finanční instituce, přičemž jsou jejich adresáti povinni vynaložit veškeré úsilí, aby se jimi </a:t>
            </a:r>
            <a:r>
              <a:rPr lang="cs-CZ" sz="1800" dirty="0" smtClean="0"/>
              <a:t>řídili </a:t>
            </a:r>
            <a:r>
              <a:rPr lang="cs-CZ" sz="1800" i="1" dirty="0" smtClean="0"/>
              <a:t>(čl. 16 nařízení 1094/2010/EU)</a:t>
            </a:r>
            <a:r>
              <a:rPr lang="cs-CZ" sz="1800" dirty="0" smtClean="0"/>
              <a:t>. </a:t>
            </a:r>
          </a:p>
          <a:p>
            <a:pPr marL="0" indent="0">
              <a:buNone/>
            </a:pPr>
            <a:r>
              <a:rPr lang="cs-CZ" sz="1800" dirty="0" smtClean="0"/>
              <a:t>-do </a:t>
            </a:r>
            <a:r>
              <a:rPr lang="cs-CZ" sz="1800" dirty="0"/>
              <a:t>2 měsíců od jejich vydání je </a:t>
            </a:r>
            <a:r>
              <a:rPr lang="cs-CZ" sz="1800" b="1" dirty="0">
                <a:solidFill>
                  <a:srgbClr val="FF0000"/>
                </a:solidFill>
                <a:effectLst>
                  <a:outerShdw blurRad="38100" dist="38100" dir="2700000" algn="tl">
                    <a:srgbClr val="000000">
                      <a:alpha val="43137"/>
                    </a:srgbClr>
                  </a:outerShdw>
                </a:effectLst>
              </a:rPr>
              <a:t>orgán dohledu </a:t>
            </a:r>
            <a:r>
              <a:rPr lang="cs-CZ" sz="1800" dirty="0"/>
              <a:t>povinen EIOPA sdělit, zda se obecnými pokyny a doporučeními řídí nebo hodlá řídit. V opačném případě je povinen sdělit důvody, pro které tak nečiní či nehodlá činit </a:t>
            </a:r>
            <a:endParaRPr lang="cs-CZ" sz="1800" dirty="0" smtClean="0"/>
          </a:p>
          <a:p>
            <a:pPr marL="0" indent="0">
              <a:buNone/>
            </a:pPr>
            <a:r>
              <a:rPr lang="cs-CZ" sz="1800" dirty="0" smtClean="0"/>
              <a:t>- </a:t>
            </a:r>
            <a:r>
              <a:rPr lang="cs-CZ" sz="1800" b="1" dirty="0" smtClean="0">
                <a:solidFill>
                  <a:srgbClr val="FF0000"/>
                </a:solidFill>
                <a:effectLst>
                  <a:outerShdw blurRad="38100" dist="38100" dir="2700000" algn="tl">
                    <a:srgbClr val="000000">
                      <a:alpha val="43137"/>
                    </a:srgbClr>
                  </a:outerShdw>
                </a:effectLst>
              </a:rPr>
              <a:t>pojišťovny </a:t>
            </a:r>
            <a:r>
              <a:rPr lang="cs-CZ" sz="1800" b="1" dirty="0">
                <a:solidFill>
                  <a:srgbClr val="FF0000"/>
                </a:solidFill>
                <a:effectLst>
                  <a:outerShdw blurRad="38100" dist="38100" dir="2700000" algn="tl">
                    <a:srgbClr val="000000">
                      <a:alpha val="43137"/>
                    </a:srgbClr>
                  </a:outerShdw>
                </a:effectLst>
              </a:rPr>
              <a:t>a </a:t>
            </a:r>
            <a:r>
              <a:rPr lang="cs-CZ" sz="1800" b="1" dirty="0" smtClean="0">
                <a:solidFill>
                  <a:srgbClr val="FF0000"/>
                </a:solidFill>
                <a:effectLst>
                  <a:outerShdw blurRad="38100" dist="38100" dir="2700000" algn="tl">
                    <a:srgbClr val="000000">
                      <a:alpha val="43137"/>
                    </a:srgbClr>
                  </a:outerShdw>
                </a:effectLst>
              </a:rPr>
              <a:t>zajišťovny </a:t>
            </a:r>
            <a:r>
              <a:rPr lang="cs-CZ" sz="1800" dirty="0"/>
              <a:t>mají </a:t>
            </a:r>
            <a:r>
              <a:rPr lang="cs-CZ" sz="1800" dirty="0" smtClean="0"/>
              <a:t>povinnost </a:t>
            </a:r>
            <a:r>
              <a:rPr lang="cs-CZ" sz="1800" dirty="0"/>
              <a:t>jasným a podrobným způsobem podat dohledovému orgánu zprávu o tom, zda se těmito obecnými pokyny a doporučeními </a:t>
            </a:r>
            <a:r>
              <a:rPr lang="cs-CZ" sz="1800" dirty="0" smtClean="0"/>
              <a:t>řídí (princip </a:t>
            </a:r>
            <a:r>
              <a:rPr lang="cs-CZ" sz="1800" dirty="0"/>
              <a:t>„</a:t>
            </a:r>
            <a:r>
              <a:rPr lang="cs-CZ" sz="1800" i="1" dirty="0" err="1"/>
              <a:t>act</a:t>
            </a:r>
            <a:r>
              <a:rPr lang="cs-CZ" sz="1800" i="1" dirty="0"/>
              <a:t> </a:t>
            </a:r>
            <a:r>
              <a:rPr lang="cs-CZ" sz="1800" i="1" dirty="0" err="1"/>
              <a:t>or</a:t>
            </a:r>
            <a:r>
              <a:rPr lang="cs-CZ" sz="1800" i="1" dirty="0"/>
              <a:t> </a:t>
            </a:r>
            <a:r>
              <a:rPr lang="cs-CZ" sz="1800" i="1" dirty="0" err="1"/>
              <a:t>explain</a:t>
            </a:r>
            <a:r>
              <a:rPr lang="cs-CZ" sz="1800" dirty="0" smtClean="0"/>
              <a:t>“, -„</a:t>
            </a:r>
            <a:r>
              <a:rPr lang="cs-CZ" sz="1800" dirty="0"/>
              <a:t>konej, nebo vysvětli</a:t>
            </a:r>
            <a:r>
              <a:rPr lang="cs-CZ" sz="1800" dirty="0" smtClean="0"/>
              <a:t>“), </a:t>
            </a:r>
            <a:r>
              <a:rPr lang="cs-CZ" sz="1800" u="sng" dirty="0" smtClean="0"/>
              <a:t>Nedodržování </a:t>
            </a:r>
            <a:r>
              <a:rPr lang="cs-CZ" sz="1800" u="sng" dirty="0"/>
              <a:t>obecného pokynu nebo doporučení pojišťovnou nebo zajišťovnou musí být oznámeno dohledovému orgánu </a:t>
            </a:r>
            <a:r>
              <a:rPr lang="cs-CZ" sz="1800" dirty="0"/>
              <a:t>a ten následně posuzuje dostatečnost důvodů, pro které nejsou obecné pokyny nebo doporučení dodržovány. </a:t>
            </a:r>
          </a:p>
        </p:txBody>
      </p:sp>
    </p:spTree>
    <p:extLst>
      <p:ext uri="{BB962C8B-B14F-4D97-AF65-F5344CB8AC3E}">
        <p14:creationId xmlns:p14="http://schemas.microsoft.com/office/powerpoint/2010/main" val="1748337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pPr>
              <a:defRPr/>
            </a:pPr>
            <a:r>
              <a:rPr lang="cs-CZ" dirty="0" smtClean="0"/>
              <a:t>Základní přehled právních aktů EU v pojišťovnictví </a:t>
            </a:r>
            <a:endParaRPr lang="cs-CZ" dirty="0"/>
          </a:p>
        </p:txBody>
      </p:sp>
      <p:sp>
        <p:nvSpPr>
          <p:cNvPr id="26627" name="Zástupný symbol pro obsah 2"/>
          <p:cNvSpPr>
            <a:spLocks noGrp="1"/>
          </p:cNvSpPr>
          <p:nvPr>
            <p:ph idx="1"/>
          </p:nvPr>
        </p:nvSpPr>
        <p:spPr/>
        <p:txBody>
          <a:bodyPr/>
          <a:lstStyle/>
          <a:p>
            <a:r>
              <a:rPr lang="cs-CZ" altLang="cs-CZ" sz="800" b="1" smtClean="0">
                <a:latin typeface="Arial" charset="0"/>
                <a:cs typeface="Arial" charset="0"/>
              </a:rPr>
              <a:t>Směrnice Rady 91/371/EHS ze dne 20. června 1991 o provedení Dohody mezi Evropským hospodářským společenstvím a Švýcarskou konfederací o přímém pojištění jiném než životním.</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95/26/ES ze dne 29. června 1995, kterou se mění směrnice 77/780/EHS a 89/646/EHS o úvěrových institucích, směrnice 73/239/EHS a 92/49/EHS o jiném než životním pojištění, směrnice 79/267/EHS a 92/96/EHS o životním pojištění, směrnice 93/22/EHS o investičních podnicích a směrnice 85/611/EHS o subjektech kolektivního investování do převoditelných cenných papírů (SKIPCP), ve znění směrnic Evropského parlamentu a Rady 2000/12/ES, 2002/83/ES  a 2009/65/ES. </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2002/47/ES ze dne 6. června 2002 o dohodách o finančním zajištění, ve znění směrnice Evropského parlamentu a Rady 2009/44/ES.</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2002/87/ES ze dne 16. prosince 2002 o doplňkovém dozoru nad úvěrovými institucemi, pojišťovnami a investičními podniky ve finančním konglomerátu a o změně směrnice Rady 73/239/EHS, 79/267/EHS, 92/49/EHS, 92/96/EHS, 93/6/EHS a 93/22/EHS a směrnice Evropského parlamentu a Rady 98/78/ES a 2000/12/ES, ve znění směrnic Evropského parlamentu a Rady 2005/1/ES, 2008/25/ES a 2010/78/EU.</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2002/92/ES ze dne 9. prosince 2002 o zprostředkování pojištění.</a:t>
            </a:r>
            <a:endParaRPr lang="cs-CZ" altLang="cs-CZ" sz="800" smtClean="0">
              <a:latin typeface="Arial" charset="0"/>
              <a:cs typeface="Arial" charset="0"/>
            </a:endParaRPr>
          </a:p>
          <a:p>
            <a:r>
              <a:rPr lang="cs-CZ" altLang="cs-CZ" sz="800" b="1" smtClean="0">
                <a:latin typeface="Arial" charset="0"/>
                <a:cs typeface="Arial" charset="0"/>
              </a:rPr>
              <a:t>Směrnice Rady 2004/113/ES ze dne 13. prosince 2004, kterou se zavádí zásada rovného zacházení s muži a ženami v přístupu ke zboží a službám a jejich poskytování. </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2005/1/ES ze dne 9. března 2005, kterou se mění směrnice Rady 73/239/EHS, 85/611/EHS, 91/675/EHS, 92/49/EHS a 93/6/EHS a směrnice Evropského parlamentu a Rady 94/19/ES, 98/78/ES, 2000/12/ES, 2001/34/ES, 2002/83/ES a 2002/87/ES za účelem zavedení nové organizační struktury výborů pro finanční služby, ve znění směrnice 2009/65/ES.</a:t>
            </a:r>
            <a:r>
              <a:rPr lang="cs-CZ" altLang="cs-CZ" sz="800" smtClean="0">
                <a:latin typeface="Arial" charset="0"/>
                <a:cs typeface="Arial" charset="0"/>
              </a:rPr>
              <a:t> </a:t>
            </a:r>
          </a:p>
          <a:p>
            <a:r>
              <a:rPr lang="cs-CZ" altLang="cs-CZ" sz="800" b="1" smtClean="0">
                <a:latin typeface="Arial" charset="0"/>
                <a:cs typeface="Arial" charset="0"/>
              </a:rPr>
              <a:t>Směrnice Evropského parlamentu a Rady 2007/44/ES ze dne 5. září 2007, kterou se mění směrnice Rady 92/49/EHS a směrnice 2002/83/ES, 2004/39/ES, 2005/68/ES a 2006/48/ES, pokud jde o procesní pravidla a hodnotící kritéria pro obezřetnostní posuzování nabývání a zvyšování účastí ve finančním sektoru.</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2009/103/ES ze dne 16. září 2009 o pojištění občanskoprávní odpovědnosti z provozu motorových vozidel a kontrole povinnosti uzavřít pro případ takové odpovědnosti pojištění  (kodifikované znění). </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2009/138/ES ze dne 25. listopadu 2009 o přístupu k pojišťovací a zajišťovací činnosti a jejím výkonu (Solventnost II), ve znění směrnice Evropského parlamentu a Rady 2011/89/EU, 2012/23/EU,  2013/58/EU a 2014/51/EU.</a:t>
            </a:r>
            <a:endParaRPr lang="cs-CZ" altLang="cs-CZ" sz="800" smtClean="0">
              <a:latin typeface="Arial" charset="0"/>
              <a:cs typeface="Arial" charset="0"/>
            </a:endParaRPr>
          </a:p>
          <a:p>
            <a:r>
              <a:rPr lang="cs-CZ" altLang="cs-CZ" sz="800" b="1" smtClean="0">
                <a:latin typeface="Arial" charset="0"/>
                <a:cs typeface="Arial" charset="0"/>
              </a:rPr>
              <a:t>Směrnice Evropského parlamentu a Rady 2011/89/EU ze dne 16. listopadu 2011, kterou se mění směrnice 98/78/ES, 2002/87/ES, 2006/48/ES a 2009/138/ES, pokud jde o doplňkový dozor nad finančními subjekty ve finančním konglomerátu.</a:t>
            </a:r>
            <a:endParaRPr lang="cs-CZ" altLang="cs-CZ" sz="800" smtClean="0">
              <a:latin typeface="Arial" charset="0"/>
              <a:cs typeface="Arial" charset="0"/>
            </a:endParaRPr>
          </a:p>
          <a:p>
            <a:r>
              <a:rPr lang="cs-CZ" altLang="cs-CZ" sz="800" b="1" smtClean="0">
                <a:latin typeface="Arial" charset="0"/>
                <a:cs typeface="Arial" charset="0"/>
              </a:rPr>
              <a:t>Nařízení Evropského parlamentu a Rady (EU)  č. 1094/2010 ze dne 24. listopadu 2010 o zřízení Evropského orgánu dohledu (Evropského orgánu pro pojišťovnictví a zaměstnanecké penzijní pojištění), o změně rozhodnutí č. 716/2009/ES a o zrušení rozhodnutí Komise  2009/79/ES.</a:t>
            </a:r>
            <a:endParaRPr lang="cs-CZ" altLang="cs-CZ" sz="800" smtClean="0">
              <a:latin typeface="Arial" charset="0"/>
              <a:cs typeface="Arial" charset="0"/>
            </a:endParaRPr>
          </a:p>
        </p:txBody>
      </p:sp>
    </p:spTree>
    <p:extLst>
      <p:ext uri="{BB962C8B-B14F-4D97-AF65-F5344CB8AC3E}">
        <p14:creationId xmlns:p14="http://schemas.microsoft.com/office/powerpoint/2010/main" val="427383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750" y="908050"/>
            <a:ext cx="8229600" cy="1036638"/>
          </a:xfrm>
          <a:solidFill>
            <a:srgbClr val="FFFF00"/>
          </a:solidFill>
        </p:spPr>
        <p:txBody>
          <a:bodyPr>
            <a:normAutofit fontScale="90000"/>
          </a:bodyPr>
          <a:lstStyle/>
          <a:p>
            <a:pPr>
              <a:defRPr/>
            </a:pPr>
            <a:r>
              <a:rPr lang="cs-CZ" dirty="0" smtClean="0"/>
              <a:t>Základní přehled právních aktů EU </a:t>
            </a:r>
            <a:br>
              <a:rPr lang="cs-CZ" dirty="0" smtClean="0"/>
            </a:br>
            <a:r>
              <a:rPr lang="cs-CZ" dirty="0" smtClean="0"/>
              <a:t>v pojišťovnictví </a:t>
            </a:r>
            <a:endParaRPr lang="cs-CZ" dirty="0"/>
          </a:p>
        </p:txBody>
      </p:sp>
      <p:sp>
        <p:nvSpPr>
          <p:cNvPr id="3" name="Zástupný symbol pro obsah 2"/>
          <p:cNvSpPr>
            <a:spLocks noGrp="1"/>
          </p:cNvSpPr>
          <p:nvPr>
            <p:ph idx="1"/>
          </p:nvPr>
        </p:nvSpPr>
        <p:spPr>
          <a:xfrm>
            <a:off x="528638" y="1989138"/>
            <a:ext cx="8229600" cy="4506912"/>
          </a:xfrm>
        </p:spPr>
        <p:txBody>
          <a:bodyPr/>
          <a:lstStyle/>
          <a:p>
            <a:pPr>
              <a:defRPr/>
            </a:pPr>
            <a:r>
              <a:rPr lang="cs-CZ" sz="800" b="1" dirty="0"/>
              <a:t>nařízení Rady (ES) č. 2157/2001 ze dne 8. října 2001 </a:t>
            </a:r>
            <a:r>
              <a:rPr lang="cs-CZ" sz="800" dirty="0"/>
              <a:t>o statutu evropské společnosti (SE)</a:t>
            </a:r>
          </a:p>
          <a:p>
            <a:pPr>
              <a:defRPr/>
            </a:pPr>
            <a:r>
              <a:rPr lang="cs-CZ" sz="800" b="1" dirty="0"/>
              <a:t>nařízení Evropského parlamentu a Rady (ES) č. 166/2002 ze dne 19. července</a:t>
            </a:r>
            <a:r>
              <a:rPr lang="cs-CZ" sz="800" dirty="0"/>
              <a:t> o uplatňování mezinárodních účetních standardů</a:t>
            </a:r>
          </a:p>
          <a:p>
            <a:pPr>
              <a:defRPr/>
            </a:pPr>
            <a:r>
              <a:rPr lang="cs-CZ" sz="800" b="1" dirty="0"/>
              <a:t>nařízení Rady (ES) č. 1435/2003 ze dne 22. července 2003</a:t>
            </a:r>
            <a:r>
              <a:rPr lang="cs-CZ" sz="800" dirty="0"/>
              <a:t> o statutu evropské družstevní společnosti</a:t>
            </a:r>
          </a:p>
          <a:p>
            <a:pPr>
              <a:defRPr/>
            </a:pPr>
            <a:r>
              <a:rPr lang="cs-CZ" sz="800" b="1" dirty="0"/>
              <a:t>nařízení Evropského parlamentu a Rady (ES) č. 593/2008 ze dne 17. června 2008 </a:t>
            </a:r>
            <a:r>
              <a:rPr lang="cs-CZ" sz="800" dirty="0"/>
              <a:t>o právu rozhodném pro smluvní závazkové vztahy (Řím I)</a:t>
            </a:r>
          </a:p>
          <a:p>
            <a:pPr>
              <a:defRPr/>
            </a:pPr>
            <a:r>
              <a:rPr lang="cs-CZ" sz="800" b="1" dirty="0"/>
              <a:t>nařízení Evropského parlamentu a Rady (ES) č. 1060/2009 ze dne 6. září 2009</a:t>
            </a:r>
            <a:r>
              <a:rPr lang="cs-CZ" sz="800" dirty="0"/>
              <a:t> o ratingových agenturách</a:t>
            </a:r>
          </a:p>
          <a:p>
            <a:pPr>
              <a:defRPr/>
            </a:pPr>
            <a:r>
              <a:rPr lang="cs-CZ" sz="800" b="1" dirty="0"/>
              <a:t>nařízení Rady (EU) 1092/2010 ze dne 17. listopadu 2010</a:t>
            </a:r>
            <a:r>
              <a:rPr lang="cs-CZ" sz="800" dirty="0"/>
              <a:t> o pověření Evropské centrální banky zvláštními úkoly, které se týkají fungování Evropské rady pro systémová rizika</a:t>
            </a:r>
          </a:p>
          <a:p>
            <a:pPr>
              <a:defRPr/>
            </a:pPr>
            <a:r>
              <a:rPr lang="cs-CZ" sz="800" b="1" dirty="0"/>
              <a:t>nařízení Evropského parlamentu a Rady (EU) č. 1093/2010 ze dne 24. listopadu 2010</a:t>
            </a:r>
            <a:r>
              <a:rPr lang="cs-CZ" sz="800" dirty="0"/>
              <a:t> o zřízení Evropského orgánu dohledu (Evropského orgánu pro bankovnictví), o změně rozhodnutí č. 716/2009/ES a o zrušení rozhodnutí Komise 2009/78/ES</a:t>
            </a:r>
          </a:p>
          <a:p>
            <a:pPr>
              <a:defRPr/>
            </a:pPr>
            <a:r>
              <a:rPr lang="cs-CZ" sz="800" b="1" dirty="0"/>
              <a:t>nařízení Evropského parlamentu a Rady (EU) č. 1094/2010 ze dne 24. listopadu 2010</a:t>
            </a:r>
            <a:r>
              <a:rPr lang="cs-CZ" sz="800" dirty="0"/>
              <a:t> o zřízení Evropského orgánu dohledu (Evropského orgánu pro pojišťovnictví a zaměstnanecké penzijní pojištění), o změně rozhodnutí č. 716/2009/ES a o zrušení rozhodnutí Komise 2009/79/ES</a:t>
            </a:r>
          </a:p>
          <a:p>
            <a:pPr>
              <a:defRPr/>
            </a:pPr>
            <a:r>
              <a:rPr lang="cs-CZ" sz="800" b="1" dirty="0"/>
              <a:t>nařízení Evropského parlamentu a Rady (EU) č. 1095/2010 ze dne 24. listopadu 2010</a:t>
            </a:r>
            <a:r>
              <a:rPr lang="cs-CZ" sz="800" dirty="0"/>
              <a:t> o zřízení Evropského orgánu dohledu (Evropského orgánu pro cenné papíry a trhy), o změně rozhodnutí č. 716/2009/ES a o zrušení rozhodnutí Komise 2009/78/ES</a:t>
            </a:r>
          </a:p>
          <a:p>
            <a:pPr>
              <a:defRPr/>
            </a:pPr>
            <a:r>
              <a:rPr lang="cs-CZ" sz="800" b="1" dirty="0"/>
              <a:t>nařízení Evropského parlamentu a Rady (EU) č. 575/2013 ze dne 26. června 2013</a:t>
            </a:r>
            <a:r>
              <a:rPr lang="cs-CZ" sz="800" dirty="0"/>
              <a:t> o obezřetnostních požadavcích na úvěrové instituce a investiční podniky a o změně nařízení (EU) č. 648/2012</a:t>
            </a:r>
          </a:p>
          <a:p>
            <a:pPr>
              <a:defRPr/>
            </a:pPr>
            <a:r>
              <a:rPr lang="cs-CZ" sz="800" b="1" dirty="0"/>
              <a:t>nařízení Komise v přenesené pravomoci (EU) 2015/35 ze dne 10. října 2014, </a:t>
            </a:r>
            <a:r>
              <a:rPr lang="cs-CZ" sz="800" dirty="0"/>
              <a:t>kterým se doplňuje směrnice Evropského parlamentu a Rady 2009/138/ES o přístupu k pojišťovací a zajišťovací činnosti a jejím výkonu (Solventnost II)</a:t>
            </a:r>
          </a:p>
          <a:p>
            <a:pPr>
              <a:defRPr/>
            </a:pPr>
            <a:r>
              <a:rPr lang="cs-CZ" sz="800" b="1" dirty="0"/>
              <a:t>prováděcí nařízení Komise (EU) 2015/460 ze dne 19. března 2015,</a:t>
            </a:r>
            <a:r>
              <a:rPr lang="cs-CZ" sz="800" dirty="0"/>
              <a:t> kterým se stanoví prováděcí technické normy, pokud jde o postup pro schvalování interního modelu v souladu se směrnicí Evropského parlamentu a Rady 2009/138/ES</a:t>
            </a:r>
          </a:p>
          <a:p>
            <a:pPr>
              <a:defRPr/>
            </a:pPr>
            <a:r>
              <a:rPr lang="cs-CZ" sz="800" b="1" dirty="0"/>
              <a:t>prováděcí nařízení Komise (EU) 2015/461 ze dne 19. března 2015, </a:t>
            </a:r>
            <a:r>
              <a:rPr lang="cs-CZ" sz="800" dirty="0"/>
              <a:t>kterým se stanoví prováděcí technické normy, pokud jde o postup společného rozhodování o žádosti o používání skupinového interního modelu v souladu se směrnicí Evropského parlamentu a Rady 2009/138/ES</a:t>
            </a:r>
          </a:p>
          <a:p>
            <a:pPr>
              <a:defRPr/>
            </a:pPr>
            <a:r>
              <a:rPr lang="cs-CZ" sz="800" b="1" dirty="0"/>
              <a:t>prováděcí nařízení Komise (EU) 2015/462</a:t>
            </a:r>
            <a:r>
              <a:rPr lang="cs-CZ" sz="800" dirty="0"/>
              <a:t> </a:t>
            </a:r>
            <a:r>
              <a:rPr lang="cs-CZ" sz="800" b="1" dirty="0"/>
              <a:t>ze dne 19. března 2015,</a:t>
            </a:r>
            <a:r>
              <a:rPr lang="cs-CZ" sz="800" dirty="0"/>
              <a:t> kterým se stanoví prováděcí technické normy, pokud jde o postupy pro povolení orgánů dohledu ke zřízení zvláštních účelových jednotek, pro spolupráci a výměnu informací mezi orgány dohledu v souvislosti se zvláštními účelovými jednotkami, jakož i pro stanovení formátů a tabulek pro informace, které mají zvláštní účelové jednotky podávat v souladu se směrnicí Evropského parlamentu a Rady 2009/138/ES</a:t>
            </a:r>
          </a:p>
          <a:p>
            <a:pPr>
              <a:defRPr/>
            </a:pPr>
            <a:r>
              <a:rPr lang="cs-CZ" sz="800" b="1" dirty="0"/>
              <a:t>prováděcí nařízení Komise (EU) 2015/498 ze dne 24. března 2015,</a:t>
            </a:r>
            <a:r>
              <a:rPr lang="cs-CZ" sz="800" dirty="0"/>
              <a:t> kterým se stanoví prováděcí technické normy, pokud jde o postup schválení použití parametrů specifických pro pojišťovny nebo zajišťovny ze strany orgánu dohledu v souladu se směrnicí Evropského parlamentu a Rady 2009/138/ES</a:t>
            </a:r>
          </a:p>
          <a:p>
            <a:pPr>
              <a:defRPr/>
            </a:pPr>
            <a:r>
              <a:rPr lang="cs-CZ" sz="800" b="1" dirty="0"/>
              <a:t>prováděcí nařízení Komise (EU) 2015/499 ze dne 24. března 2015,</a:t>
            </a:r>
            <a:r>
              <a:rPr lang="cs-CZ" sz="800" dirty="0"/>
              <a:t> kterým se stanoví prováděcí technické normy, pokud jde o postupy, které mají být použity pro udělování schválení ze strany orgánů dohledu k použití položek doplňkového kapitálu v souladu se směrnicí Evropského parlamentu a Rady 2009/138/ES</a:t>
            </a:r>
          </a:p>
          <a:p>
            <a:pPr>
              <a:defRPr/>
            </a:pPr>
            <a:r>
              <a:rPr lang="cs-CZ" sz="800" b="1" dirty="0"/>
              <a:t>prováděcí nařízení Komise (EU) 2015/500 ze dne 24. března 2015,</a:t>
            </a:r>
            <a:r>
              <a:rPr lang="cs-CZ" sz="800" dirty="0"/>
              <a:t> kterým se stanoví prováděcí technické normy, pokud jde o postupy, které mají být použity pro schvalování žádosti o uplatnění vyrovnávací úpravy ze strany orgánů dohledu v souladu se směrnicí Evropského parlamentu a Rady 2009/138/ES</a:t>
            </a:r>
          </a:p>
          <a:p>
            <a:pPr marL="0" indent="0">
              <a:buFont typeface="Wingdings" pitchFamily="2" charset="2"/>
              <a:buNone/>
              <a:defRPr/>
            </a:pPr>
            <a:endParaRPr lang="cs-CZ" dirty="0"/>
          </a:p>
        </p:txBody>
      </p:sp>
    </p:spTree>
    <p:extLst>
      <p:ext uri="{BB962C8B-B14F-4D97-AF65-F5344CB8AC3E}">
        <p14:creationId xmlns:p14="http://schemas.microsoft.com/office/powerpoint/2010/main" val="3830136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pPr>
              <a:defRPr/>
            </a:pPr>
            <a:r>
              <a:rPr lang="cs-CZ" dirty="0" smtClean="0"/>
              <a:t>Základní přehled právních aktů EU v pojišťovnictví </a:t>
            </a:r>
            <a:endParaRPr lang="cs-CZ" dirty="0"/>
          </a:p>
        </p:txBody>
      </p:sp>
      <p:sp>
        <p:nvSpPr>
          <p:cNvPr id="28675" name="Zástupný symbol pro obsah 2"/>
          <p:cNvSpPr>
            <a:spLocks noGrp="1"/>
          </p:cNvSpPr>
          <p:nvPr>
            <p:ph idx="1"/>
          </p:nvPr>
        </p:nvSpPr>
        <p:spPr/>
        <p:txBody>
          <a:bodyPr/>
          <a:lstStyle/>
          <a:p>
            <a:r>
              <a:rPr lang="cs-CZ" altLang="cs-CZ" sz="800" b="1" smtClean="0"/>
              <a:t>prováděcí nařízení Komise (EU) 2015/2011 ze dne 11. listopadu 2015, </a:t>
            </a:r>
            <a:r>
              <a:rPr lang="cs-CZ" altLang="cs-CZ" sz="800" smtClean="0"/>
              <a:t>kterým se stanoví prováděcí technické normy, pokud jde o seznamy regionálních vlád a místních orgánů, u kterých se s expozicemi zachází jako s expozicemi vůči centrální vládě v souladu se směrnicí Evropského parlamentu a Rady 2009/138/ES</a:t>
            </a:r>
          </a:p>
          <a:p>
            <a:r>
              <a:rPr lang="cs-CZ" altLang="cs-CZ" sz="800" b="1" smtClean="0"/>
              <a:t>prováděcí nařízení Komise (EU) 2015/2012 ze dne 11. listopadu 2015, </a:t>
            </a:r>
            <a:r>
              <a:rPr lang="cs-CZ" altLang="cs-CZ" sz="800" smtClean="0"/>
              <a:t>kterým se stanoví prováděcí technické normy, pokud jde o postupy pro rozhodování o uložení, výpočtu a zrušení navýšení kapitálového požadavku v souladu se směrnicí Evropského parlamentu a Rady 2009/138/ES</a:t>
            </a:r>
          </a:p>
          <a:p>
            <a:r>
              <a:rPr lang="cs-CZ" altLang="cs-CZ" sz="800" b="1" smtClean="0"/>
              <a:t>prováděcí nařízení Komise (EU) 2015/2013</a:t>
            </a:r>
            <a:r>
              <a:rPr lang="cs-CZ" altLang="cs-CZ" sz="800" smtClean="0"/>
              <a:t> </a:t>
            </a:r>
            <a:r>
              <a:rPr lang="cs-CZ" altLang="cs-CZ" sz="800" b="1" smtClean="0"/>
              <a:t>ze dne 11. listopadu 2015,</a:t>
            </a:r>
            <a:r>
              <a:rPr lang="cs-CZ" altLang="cs-CZ" sz="800" smtClean="0"/>
              <a:t> kterým se stanoví prováděcí technické normy, pokud jde o standardní odchylky u systémů vyrovnávání zdravotních rizik v souladu se směrnicí Evropského parlamentu a Rady 2009/138/ES</a:t>
            </a:r>
          </a:p>
          <a:p>
            <a:r>
              <a:rPr lang="cs-CZ" altLang="cs-CZ" sz="800" b="1" smtClean="0"/>
              <a:t>prováděcí nařízení Komise (EU) 2015/2014 ze dne 11. listopadu 2015, </a:t>
            </a:r>
            <a:r>
              <a:rPr lang="cs-CZ" altLang="cs-CZ" sz="800" smtClean="0"/>
              <a:t>kterým se stanoví prováděcí technické normy, pokud jde o postupy a šablony pro předkládání informací orgánu dohledu nad skupinou a pro výměnu informací mezi orgány dohledu podle směrnice Evropského parlamentu a Rady 2009/138/ES</a:t>
            </a:r>
          </a:p>
          <a:p>
            <a:r>
              <a:rPr lang="cs-CZ" altLang="cs-CZ" sz="800" b="1" smtClean="0"/>
              <a:t>prováděcí nařízení Komise (EU) 2015/2015 ze dne 11. listopadu 2015,</a:t>
            </a:r>
            <a:r>
              <a:rPr lang="cs-CZ" altLang="cs-CZ" sz="800" smtClean="0"/>
              <a:t> kterým se stanoví prováděcí technické normy týkající se postupů pro posuzování externích úvěrových hodnocení v souladu se směrnicí Evropského parlamentu a Rady 2009/138/ES</a:t>
            </a:r>
          </a:p>
          <a:p>
            <a:r>
              <a:rPr lang="cs-CZ" altLang="cs-CZ" sz="800" b="1" smtClean="0"/>
              <a:t>prováděcí nařízení Komise (EU) 2015/2016 ze dne 11. listopadu 2015, </a:t>
            </a:r>
            <a:r>
              <a:rPr lang="cs-CZ" altLang="cs-CZ" sz="800" smtClean="0"/>
              <a:t>kterým se stanoví prováděcí technické normy, pokud jde o akciový index pro symetrickou úpravu standardního akciového kapitálového požadavku v souladu se směrnicí Evropského parlamentu a Rady 2009/138/ES</a:t>
            </a:r>
          </a:p>
          <a:p>
            <a:r>
              <a:rPr lang="cs-CZ" altLang="cs-CZ" sz="800" b="1" smtClean="0"/>
              <a:t>prováděcí nařízení Komise (EU) 2015/2017 ze dne 11. listopadu 2015, </a:t>
            </a:r>
            <a:r>
              <a:rPr lang="cs-CZ" altLang="cs-CZ" sz="800" smtClean="0"/>
              <a:t>kterým se stanoví prováděcí technické normy, pokud jde o upravené faktory k výpočtu kapitálového požadavku k měnovému riziku v případě měn vázaných na euro v souladu se směrnicí Evropského parlamentu a Rady 2009/138/ES</a:t>
            </a:r>
          </a:p>
          <a:p>
            <a:r>
              <a:rPr lang="cs-CZ" altLang="cs-CZ" sz="800" b="1" smtClean="0"/>
              <a:t>nařízení Komise v přenesené pravomoci (EU) 2015/2303 ze dne 28. července 2015,</a:t>
            </a:r>
            <a:r>
              <a:rPr lang="cs-CZ" altLang="cs-CZ" sz="800" smtClean="0"/>
              <a:t> kterým se doplňuje směrnice Evropského parlamentu a Rady 2002/87/ES, pokud jde o regulační technické normy upřesňující definice a koordinující doplňkový dozor nad koncentrací rizik a transakcemi uvnitř skupiny</a:t>
            </a:r>
          </a:p>
          <a:p>
            <a:r>
              <a:rPr lang="cs-CZ" altLang="cs-CZ" sz="800" b="1" smtClean="0"/>
              <a:t>prováděcí nařízení Komise (EU) 2015/2450 ze dne 2. prosince 2015, </a:t>
            </a:r>
            <a:r>
              <a:rPr lang="cs-CZ" altLang="cs-CZ" sz="800" smtClean="0"/>
              <a:t>kterým se stanoví prováděcí technické normy, pokud jde o šablony pro předkládání informací orgánům dohledu podle směrnice Evropského parlamentu a Rady 2009/138/ES</a:t>
            </a:r>
          </a:p>
          <a:p>
            <a:r>
              <a:rPr lang="cs-CZ" altLang="cs-CZ" sz="800" b="1" smtClean="0"/>
              <a:t>prováděcí nařízení Komise (EU) 2015/2451 ze dne 2. prosince 2015,</a:t>
            </a:r>
            <a:r>
              <a:rPr lang="cs-CZ" altLang="cs-CZ" sz="800" smtClean="0"/>
              <a:t> kterým se stanoví prováděcí technické normy, pokud jde o šablony a struktury zveřejňování specifických informací orgány dohledu v souladu se směrnicí Evropského parlamentu a Rady 2009/138/ES</a:t>
            </a:r>
          </a:p>
          <a:p>
            <a:r>
              <a:rPr lang="cs-CZ" altLang="cs-CZ" sz="800" b="1" smtClean="0"/>
              <a:t>prováděcí nařízení Komise (EU) 2015/2452 ze dne 2. prosince 2015, </a:t>
            </a:r>
            <a:r>
              <a:rPr lang="cs-CZ" altLang="cs-CZ" sz="800" smtClean="0"/>
              <a:t>kterým se stanoví prováděcí technické normy, pokud jde o postupy, formáty a šablony ve zprávě o solventnosti a finanční situaci v souladu se směrnicí Evropského parlamentu a Rady 2009/138/ES</a:t>
            </a:r>
          </a:p>
          <a:p>
            <a:r>
              <a:rPr lang="cs-CZ" altLang="cs-CZ" sz="800" b="1" smtClean="0"/>
              <a:t>prováděcí nařízení Komise (EU) 2016/165 ze dne 5. února 2016,</a:t>
            </a:r>
            <a:r>
              <a:rPr lang="cs-CZ" altLang="cs-CZ" sz="800" smtClean="0"/>
              <a:t> kterým se stanoví technické informace pro výpočet technických rezerv a primárního kapitálu pro vykazování s referenčními daty od 1. ledna do 30. března 2016 v souladu se směrnicí Evropského parlamentu a Rady 2009/138/ES</a:t>
            </a:r>
          </a:p>
          <a:p>
            <a:r>
              <a:rPr lang="cs-CZ" altLang="cs-CZ" sz="800" b="1" smtClean="0"/>
              <a:t>nařízení Komise v přenesené pravomoci (EU) 2016/467,</a:t>
            </a:r>
            <a:r>
              <a:rPr lang="cs-CZ" altLang="cs-CZ" sz="800" smtClean="0"/>
              <a:t> kterým se mění nařízení v přenesené pravomoci (EU) 2015/35, pokud jde o výpočet regulatorních kapitálových požadavků pro několik tříd aktiv pojišťoven a zajišťoven</a:t>
            </a:r>
          </a:p>
          <a:p>
            <a:endParaRPr lang="cs-CZ" altLang="cs-CZ" smtClean="0"/>
          </a:p>
        </p:txBody>
      </p:sp>
    </p:spTree>
    <p:extLst>
      <p:ext uri="{BB962C8B-B14F-4D97-AF65-F5344CB8AC3E}">
        <p14:creationId xmlns:p14="http://schemas.microsoft.com/office/powerpoint/2010/main" val="86684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ctrTitle"/>
          </p:nvPr>
        </p:nvSpPr>
        <p:spPr>
          <a:xfrm>
            <a:off x="684213" y="1196975"/>
            <a:ext cx="7772400" cy="708025"/>
          </a:xfrm>
        </p:spPr>
        <p:txBody>
          <a:bodyPr>
            <a:normAutofit fontScale="90000"/>
          </a:bodyPr>
          <a:lstStyle/>
          <a:p>
            <a:pPr eaLnBrk="1" hangingPunct="1">
              <a:defRPr/>
            </a:pPr>
            <a:r>
              <a:rPr lang="cs-CZ" smtClean="0">
                <a:latin typeface="Arial" pitchFamily="34" charset="0"/>
                <a:cs typeface="Times New Roman" pitchFamily="18" charset="0"/>
              </a:rPr>
              <a:t>Trocha historie</a:t>
            </a:r>
            <a:r>
              <a:rPr lang="cs-CZ" smtClean="0">
                <a:latin typeface="Arial" pitchFamily="34" charset="0"/>
              </a:rPr>
              <a:t> </a:t>
            </a:r>
            <a:br>
              <a:rPr lang="cs-CZ" smtClean="0">
                <a:latin typeface="Arial" pitchFamily="34" charset="0"/>
              </a:rPr>
            </a:br>
            <a:endParaRPr lang="cs-CZ" smtClean="0">
              <a:latin typeface="Arial" pitchFamily="34" charset="0"/>
            </a:endParaRPr>
          </a:p>
        </p:txBody>
      </p:sp>
      <p:sp>
        <p:nvSpPr>
          <p:cNvPr id="542723" name="Rectangle 3"/>
          <p:cNvSpPr>
            <a:spLocks noGrp="1" noChangeArrowheads="1"/>
          </p:cNvSpPr>
          <p:nvPr>
            <p:ph type="subTitle" idx="1"/>
          </p:nvPr>
        </p:nvSpPr>
        <p:spPr>
          <a:xfrm>
            <a:off x="685800" y="1752600"/>
            <a:ext cx="8070850" cy="4495800"/>
          </a:xfrm>
          <a:solidFill>
            <a:srgbClr val="FFFF00"/>
          </a:solidFill>
        </p:spPr>
        <p:txBody>
          <a:bodyPr/>
          <a:lstStyle/>
          <a:p>
            <a:pPr algn="l" eaLnBrk="1" hangingPunct="1">
              <a:lnSpc>
                <a:spcPct val="80000"/>
              </a:lnSpc>
              <a:defRPr/>
            </a:pPr>
            <a:r>
              <a:rPr lang="cs-CZ" sz="1600" b="1" dirty="0" smtClean="0">
                <a:effectLst>
                  <a:outerShdw blurRad="38100" dist="38100" dir="2700000" algn="tl">
                    <a:srgbClr val="FFFFFF"/>
                  </a:outerShdw>
                </a:effectLst>
              </a:rPr>
              <a:t>Čechy -</a:t>
            </a:r>
            <a:r>
              <a:rPr lang="cs-CZ" sz="1600" b="1" dirty="0" smtClean="0"/>
              <a:t> </a:t>
            </a:r>
            <a:r>
              <a:rPr lang="cs-CZ" sz="1600" dirty="0" smtClean="0"/>
              <a:t>1699 přišel </a:t>
            </a:r>
            <a:r>
              <a:rPr lang="cs-CZ" sz="1600" u="sng" dirty="0" smtClean="0"/>
              <a:t>Jan Kryštof Bořek</a:t>
            </a:r>
            <a:r>
              <a:rPr lang="cs-CZ" sz="1600" dirty="0" smtClean="0"/>
              <a:t> s návrhem na zavedení </a:t>
            </a:r>
            <a:r>
              <a:rPr lang="cs-CZ" sz="1600" u="sng" dirty="0" smtClean="0"/>
              <a:t>povinného požárního fondu</a:t>
            </a:r>
            <a:r>
              <a:rPr lang="cs-CZ" sz="1600" dirty="0" smtClean="0"/>
              <a:t>, do kterého by přispívali všichni občané, jeho nápad ale nebyl realizován. Následně 78 let na to vznikla první pojišťovna, která se zabývala řešením škod v důsledku požárů na polních zásobách, nábytku, nářadí a dobytku. Dlouho ale neexistovala. Po roce 1822 začali na českém území operovat dvě zahraniční pojišťovny, které měly sídla ve Vídni a Terstu. </a:t>
            </a:r>
            <a:r>
              <a:rPr lang="cs-CZ" sz="1600" u="sng" dirty="0" smtClean="0"/>
              <a:t>V roce </a:t>
            </a:r>
            <a:r>
              <a:rPr lang="cs-CZ" sz="1600" b="1" u="sng" dirty="0" smtClean="0">
                <a:effectLst>
                  <a:outerShdw blurRad="38100" dist="38100" dir="2700000" algn="tl">
                    <a:srgbClr val="FFFFFF"/>
                  </a:outerShdw>
                </a:effectLst>
              </a:rPr>
              <a:t>1827 byla v Praze založena První česká vzájemná pojišťovna</a:t>
            </a:r>
            <a:r>
              <a:rPr lang="cs-CZ" sz="1600" dirty="0" smtClean="0"/>
              <a:t>, krátce na to i Moravsko-slezská vzájemná pojišťovna. Původně se tyto pojišťovny zabývaly jen požárním pojištěním nemovitostí, od roku 1864 začala První česká nabízet i krupobitní pojištění a pojištění movitostí. </a:t>
            </a:r>
            <a:r>
              <a:rPr lang="cs-CZ" sz="1600" u="sng" dirty="0" smtClean="0"/>
              <a:t>Od roku 1909 pak bylo pojišťovací odvětví rozšířeno o životní pojištění, pojišťování zákonné odpovědnosti a úrazu, pojišťování proti vloupání</a:t>
            </a:r>
            <a:r>
              <a:rPr lang="cs-CZ" sz="1600" dirty="0" smtClean="0"/>
              <a:t>. Kromě těchto velkých pojišťoven zde v druhé polovině 19. století vznikla celá řada nových pojišťoven a pojišťovacích spolků. V roce 1869 vznikla pojišťovna Slavia, </a:t>
            </a:r>
            <a:r>
              <a:rPr lang="cs-CZ" sz="1600" u="sng" dirty="0" smtClean="0"/>
              <a:t>v roce </a:t>
            </a:r>
            <a:r>
              <a:rPr lang="cs-CZ" sz="1600" b="1" u="sng" dirty="0" smtClean="0">
                <a:effectLst>
                  <a:outerShdw blurRad="38100" dist="38100" dir="2700000" algn="tl">
                    <a:srgbClr val="FFFFFF"/>
                  </a:outerShdw>
                </a:effectLst>
              </a:rPr>
              <a:t>1872 První česká zajišťovací banka v Praze</a:t>
            </a:r>
            <a:r>
              <a:rPr lang="cs-CZ" sz="1600" dirty="0" smtClean="0"/>
              <a:t>. Pojišťovny nepřestali vznikat ani na počátku 20. století, k určitému útlumu došlo v době protektorátu za 2. světové války. Přesto byl počet fungujících pojišťoven velký, v roce </a:t>
            </a:r>
            <a:r>
              <a:rPr lang="cs-CZ" sz="1600" b="1" dirty="0" smtClean="0">
                <a:effectLst>
                  <a:outerShdw blurRad="38100" dist="38100" dir="2700000" algn="tl">
                    <a:srgbClr val="FFFFFF"/>
                  </a:outerShdw>
                </a:effectLst>
              </a:rPr>
              <a:t>1945</a:t>
            </a:r>
            <a:r>
              <a:rPr lang="cs-CZ" sz="1600" dirty="0" smtClean="0"/>
              <a:t> bylo na našem území celkem </a:t>
            </a:r>
            <a:r>
              <a:rPr lang="cs-CZ" sz="1600" b="1" dirty="0" smtClean="0">
                <a:effectLst>
                  <a:outerShdw blurRad="38100" dist="38100" dir="2700000" algn="tl">
                    <a:srgbClr val="FFFFFF"/>
                  </a:outerShdw>
                </a:effectLst>
              </a:rPr>
              <a:t>733 pojišťovacích organizací</a:t>
            </a:r>
            <a:r>
              <a:rPr lang="cs-CZ" sz="1600" dirty="0" smtClean="0"/>
              <a:t> různého typu, ke konci tohoto roku byl ale jejich počet na základě Dekretu prezidenta zredukován v procesu zestátnění. Na několik desetiletí pak došlo k přerušení tržního vývoje v této oblasti. Monopolní období československého pojišťovnictví trvalo až do počátku devadesátých let 20. století. </a:t>
            </a:r>
          </a:p>
          <a:p>
            <a:pPr eaLnBrk="1" hangingPunct="1">
              <a:lnSpc>
                <a:spcPct val="80000"/>
              </a:lnSpc>
              <a:buClr>
                <a:srgbClr val="3A5C86"/>
              </a:buClr>
              <a:buFont typeface="Calibri" pitchFamily="34" charset="0"/>
              <a:buNone/>
              <a:defRPr/>
            </a:pPr>
            <a:endParaRPr lang="cs-CZ" sz="1600" dirty="0" smtClean="0"/>
          </a:p>
          <a:p>
            <a:pPr algn="l" eaLnBrk="1" hangingPunct="1">
              <a:lnSpc>
                <a:spcPct val="80000"/>
              </a:lnSpc>
              <a:buFont typeface="Wingdings" pitchFamily="2" charset="2"/>
              <a:buChar char="Ø"/>
              <a:defRPr/>
            </a:pPr>
            <a:endParaRPr lang="cs-CZ" sz="1200" b="1" dirty="0" smtClean="0">
              <a:latin typeface="Times New Roman" pitchFamily="18" charset="0"/>
            </a:endParaRPr>
          </a:p>
          <a:p>
            <a:pPr algn="l" eaLnBrk="1" hangingPunct="1">
              <a:lnSpc>
                <a:spcPct val="80000"/>
              </a:lnSpc>
              <a:buFont typeface="Wingdings" pitchFamily="2" charset="2"/>
              <a:buChar char="Ø"/>
              <a:defRPr/>
            </a:pPr>
            <a:endParaRPr lang="cs-CZ" sz="1200" b="1" dirty="0" smtClean="0">
              <a:latin typeface="Times New Roman" pitchFamily="18" charset="0"/>
            </a:endParaRPr>
          </a:p>
          <a:p>
            <a:pPr algn="l" eaLnBrk="1" hangingPunct="1">
              <a:lnSpc>
                <a:spcPct val="80000"/>
              </a:lnSpc>
              <a:buFont typeface="Wingdings" pitchFamily="2" charset="2"/>
              <a:buChar char="Ø"/>
              <a:defRPr/>
            </a:pPr>
            <a:endParaRPr lang="cs-CZ" sz="1200" b="1" dirty="0" smtClean="0">
              <a:latin typeface="Times New Roman" pitchFamily="18" charset="0"/>
            </a:endParaRPr>
          </a:p>
          <a:p>
            <a:pPr algn="l" eaLnBrk="1" hangingPunct="1">
              <a:lnSpc>
                <a:spcPct val="80000"/>
              </a:lnSpc>
              <a:buFont typeface="Wingdings" pitchFamily="2" charset="2"/>
              <a:buChar char="Ø"/>
              <a:defRPr/>
            </a:pPr>
            <a:endParaRPr lang="cs-CZ" sz="900" b="1" dirty="0" smtClean="0">
              <a:solidFill>
                <a:schemeClr val="bg1"/>
              </a:solidFill>
            </a:endParaRPr>
          </a:p>
          <a:p>
            <a:pPr algn="l" eaLnBrk="1" hangingPunct="1">
              <a:lnSpc>
                <a:spcPct val="80000"/>
              </a:lnSpc>
              <a:defRPr/>
            </a:pPr>
            <a:endParaRPr lang="cs-CZ" sz="1200" b="1" dirty="0" smtClean="0">
              <a:solidFill>
                <a:schemeClr val="bg1"/>
              </a:solidFill>
              <a:cs typeface="Arial" pitchFamily="34" charset="0"/>
            </a:endParaRPr>
          </a:p>
          <a:p>
            <a:pPr algn="l" eaLnBrk="1" hangingPunct="1">
              <a:lnSpc>
                <a:spcPct val="80000"/>
              </a:lnSpc>
              <a:defRPr/>
            </a:pPr>
            <a:endParaRPr lang="cs-CZ" sz="1200" b="1" dirty="0" smtClean="0">
              <a:solidFill>
                <a:srgbClr val="0000FF"/>
              </a:solidFill>
              <a:latin typeface="Arial" pitchFamily="34" charset="0"/>
            </a:endParaRPr>
          </a:p>
        </p:txBody>
      </p:sp>
    </p:spTree>
    <p:extLst>
      <p:ext uri="{BB962C8B-B14F-4D97-AF65-F5344CB8AC3E}">
        <p14:creationId xmlns:p14="http://schemas.microsoft.com/office/powerpoint/2010/main" val="3986719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pPr>
              <a:defRPr/>
            </a:pPr>
            <a:r>
              <a:rPr lang="cs-CZ" dirty="0" smtClean="0"/>
              <a:t>Základní přehled právních aktů EU v pojišťovnictví </a:t>
            </a:r>
            <a:endParaRPr lang="cs-CZ" dirty="0"/>
          </a:p>
        </p:txBody>
      </p:sp>
      <p:sp>
        <p:nvSpPr>
          <p:cNvPr id="3" name="Zástupný symbol pro obsah 2"/>
          <p:cNvSpPr>
            <a:spLocks noGrp="1"/>
          </p:cNvSpPr>
          <p:nvPr>
            <p:ph idx="1"/>
          </p:nvPr>
        </p:nvSpPr>
        <p:spPr/>
        <p:txBody>
          <a:bodyPr/>
          <a:lstStyle/>
          <a:p>
            <a:pPr>
              <a:defRPr/>
            </a:pPr>
            <a:r>
              <a:rPr lang="cs-CZ" sz="800" b="1" dirty="0" smtClean="0"/>
              <a:t>prováděcí nařízení Komise (EU) 2016/1376 ze dne 8. srpna 2016,</a:t>
            </a:r>
            <a:r>
              <a:rPr lang="cs-CZ" sz="800" dirty="0" smtClean="0"/>
              <a:t> kterým se stanoví technické informace pro výpočet technických rezerv a primárního kapitálu pro vykazování s referenčními daty od 30. června do 29. září 2016 v souladu se směrnicí Evropského parlamentu a Rady 2009/138/ES o přístupu k pojišťovací a zajišťovací činnosti a jejím výkonu</a:t>
            </a:r>
          </a:p>
          <a:p>
            <a:pPr>
              <a:defRPr/>
            </a:pPr>
            <a:r>
              <a:rPr lang="cs-CZ" sz="800" b="1" dirty="0" smtClean="0"/>
              <a:t>prováděcí nařízení Komise (EU) 2016/1630 ze dne 9. září 2016,</a:t>
            </a:r>
            <a:r>
              <a:rPr lang="cs-CZ" sz="800" dirty="0" smtClean="0"/>
              <a:t> kterým se stanoví prováděcí technické normy, pokud jde o postupy k uplatnění přechodného opatření na </a:t>
            </a:r>
            <a:r>
              <a:rPr lang="cs-CZ" sz="800" dirty="0" err="1" smtClean="0"/>
              <a:t>podmodul</a:t>
            </a:r>
            <a:r>
              <a:rPr lang="cs-CZ" sz="800" dirty="0" smtClean="0"/>
              <a:t> akciového rizika v souladu se směrnicí Evropského parlamentu a Rady 2009/138/ES</a:t>
            </a:r>
          </a:p>
          <a:p>
            <a:pPr>
              <a:defRPr/>
            </a:pPr>
            <a:r>
              <a:rPr lang="cs-CZ" sz="800" b="1" dirty="0" smtClean="0"/>
              <a:t>prováděcí nařízení Komise (EU) 2016/1800 ze dne 11. října 2016, </a:t>
            </a:r>
            <a:r>
              <a:rPr lang="cs-CZ" sz="800" dirty="0" smtClean="0"/>
              <a:t>kterým se stanoví prováděcí technické normy, pokud jde o přidělování úvěrových hodnocení od externích ratingových agentur podle stupnice úvěrového hodnocení v souladu se směrnicí Evropského parlamentu a Rady 2009/138/ES</a:t>
            </a:r>
          </a:p>
          <a:p>
            <a:pPr>
              <a:defRPr/>
            </a:pPr>
            <a:r>
              <a:rPr lang="cs-CZ" sz="800" b="1" dirty="0" smtClean="0"/>
              <a:t>prováděcí nařízení Komise (EU) 2016/1868 ze dne 20. října 2016,</a:t>
            </a:r>
            <a:r>
              <a:rPr lang="cs-CZ" sz="800" dirty="0" smtClean="0"/>
              <a:t> kterým se mění a opravuje prováděcí nařízení (EU) 2015/2450, kterým se stanoví prováděcí technické normy, pokud jde o šablony pro předkládání informací orgánům dohledu podle směrnice Evropského parlamentu a Rady 2009/138/ES</a:t>
            </a:r>
          </a:p>
          <a:p>
            <a:pPr>
              <a:defRPr/>
            </a:pPr>
            <a:r>
              <a:rPr lang="cs-CZ" sz="800" b="1" dirty="0" smtClean="0"/>
              <a:t>prováděcí nařízení Komise (EU) 2016/1976 ze dne 10. listopadu 2016,</a:t>
            </a:r>
            <a:r>
              <a:rPr lang="cs-CZ" sz="800" dirty="0" smtClean="0"/>
              <a:t> kterým se stanoví technické informace pro výpočet technických rezerv a primárního kapitálu pro vykazování s referenčními daty od 30. září do 30. prosince 2016 v souladu se směrnicí Evropského parlamentu a Rady 2009/138/ES o přístupu k pojišťovací a zajišťovací činnosti a jejím výkonu</a:t>
            </a:r>
          </a:p>
          <a:p>
            <a:pPr marL="0" indent="0" algn="ctr">
              <a:buFont typeface="Wingdings" pitchFamily="2" charset="2"/>
              <a:buNone/>
              <a:defRPr/>
            </a:pPr>
            <a:r>
              <a:rPr lang="cs-CZ" sz="800" dirty="0" smtClean="0"/>
              <a:t>* * *</a:t>
            </a:r>
          </a:p>
          <a:p>
            <a:pPr>
              <a:defRPr/>
            </a:pPr>
            <a:r>
              <a:rPr lang="cs-CZ" sz="800" b="1" dirty="0"/>
              <a:t>rozhodnutí Komise v přenesené pravomoci (EU) 2015/1602 ze dne 5. června 2015</a:t>
            </a:r>
            <a:r>
              <a:rPr lang="cs-CZ" sz="800" dirty="0"/>
              <a:t> o rovnocennosti solventnostních a obezřetnostních režimů pro pojišťovny a zajišťovny platných ve Švýcarsku na základě čl. 172 odst. 2, čl. 227 odst. 4 a čl. 260 odst. 3 směrnice Evropského parlamentu a Rady 2009/138/ES</a:t>
            </a:r>
          </a:p>
          <a:p>
            <a:pPr>
              <a:defRPr/>
            </a:pPr>
            <a:r>
              <a:rPr lang="cs-CZ" sz="800" b="1" dirty="0"/>
              <a:t>rozhodnutí Komise v přenesené pravomoci (EU) 2015/2290 ze dne 12. června 2015</a:t>
            </a:r>
            <a:r>
              <a:rPr lang="cs-CZ" sz="800" dirty="0"/>
              <a:t> o dočasné rovnocennosti solventnostních režimů platných v Austrálii, na Bermudách, v Brazílii, Kanadě, Mexiku a Spojených státech amerických, které platí pro pojišťovny a zajišťovny se sídlem v těchto zemích</a:t>
            </a:r>
          </a:p>
          <a:p>
            <a:pPr>
              <a:defRPr/>
            </a:pPr>
            <a:r>
              <a:rPr lang="cs-CZ" sz="800" b="1" dirty="0"/>
              <a:t>směrnice Evropského parlamentu a Rady (EU) 2016/97 ze dne 20. ledna 2016</a:t>
            </a:r>
            <a:r>
              <a:rPr lang="cs-CZ" sz="800" dirty="0"/>
              <a:t> o distribuci pojištění.  </a:t>
            </a:r>
          </a:p>
          <a:p>
            <a:pPr>
              <a:defRPr/>
            </a:pPr>
            <a:r>
              <a:rPr lang="cs-CZ" sz="800" b="1" dirty="0"/>
              <a:t>rozhodnutí Komise v přenesené pravomoci (EU) 2016/309 ze dne 26. listopadu 2015</a:t>
            </a:r>
            <a:r>
              <a:rPr lang="cs-CZ" sz="800" dirty="0"/>
              <a:t> o rovnocennosti režimu dohledu nad pojišťovnami a zajišťovnami platného na Bermudách s režimem stanoveným ve směrnici Evropského parlamentu a Rady 2009/138/ES a o změně rozhodnutí Komise v přenesené pravomoci (EU) 2015/2290</a:t>
            </a:r>
          </a:p>
          <a:p>
            <a:pPr>
              <a:defRPr/>
            </a:pPr>
            <a:r>
              <a:rPr lang="cs-CZ" sz="800" b="1" dirty="0"/>
              <a:t>rozhodnutí Komise v přenesené pravomoci (EU) 2016/310 ze dne 26. listopadu 2015 </a:t>
            </a:r>
            <a:r>
              <a:rPr lang="cs-CZ" sz="800" dirty="0"/>
              <a:t>o rovnocennosti solventnostního režimu pro pojišťovny a zajišťovny platného v Japonsku s režimem stanoveným ve směrnici Evropského parlamentu a Rady 2009/138/ES</a:t>
            </a:r>
          </a:p>
          <a:p>
            <a:pPr>
              <a:defRPr/>
            </a:pPr>
            <a:endParaRPr lang="cs-CZ" dirty="0"/>
          </a:p>
        </p:txBody>
      </p:sp>
    </p:spTree>
    <p:extLst>
      <p:ext uri="{BB962C8B-B14F-4D97-AF65-F5344CB8AC3E}">
        <p14:creationId xmlns:p14="http://schemas.microsoft.com/office/powerpoint/2010/main" val="2586500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92D050"/>
          </a:solidFill>
        </p:spPr>
        <p:txBody>
          <a:bodyPr/>
          <a:lstStyle/>
          <a:p>
            <a:pPr>
              <a:defRPr/>
            </a:pPr>
            <a:r>
              <a:rPr lang="cs-CZ" dirty="0" smtClean="0"/>
              <a:t>Prováděcí právní předpisy</a:t>
            </a:r>
            <a:endParaRPr lang="cs-CZ" dirty="0"/>
          </a:p>
        </p:txBody>
      </p:sp>
      <p:sp>
        <p:nvSpPr>
          <p:cNvPr id="30723" name="Zástupný symbol pro obsah 2"/>
          <p:cNvSpPr>
            <a:spLocks noGrp="1"/>
          </p:cNvSpPr>
          <p:nvPr>
            <p:ph idx="1"/>
          </p:nvPr>
        </p:nvSpPr>
        <p:spPr>
          <a:xfrm>
            <a:off x="528638" y="2060575"/>
            <a:ext cx="8229600" cy="4435475"/>
          </a:xfrm>
        </p:spPr>
        <p:txBody>
          <a:bodyPr/>
          <a:lstStyle/>
          <a:p>
            <a:r>
              <a:rPr lang="cs-CZ" altLang="cs-CZ" sz="1800" b="1" smtClean="0"/>
              <a:t>vyhláška č. 502/2002 Sb.,</a:t>
            </a:r>
            <a:r>
              <a:rPr lang="cs-CZ" altLang="cs-CZ" sz="1800" smtClean="0"/>
              <a:t> kterou se provádějí některá ustanovení zákona č. 563/1991 Sb., o účetnictví, ve znění pozdějších předpisů, pro účetní jednotky, které jsou pojišťovnami</a:t>
            </a:r>
          </a:p>
          <a:p>
            <a:r>
              <a:rPr lang="cs-CZ" altLang="cs-CZ" sz="1800" b="1" smtClean="0"/>
              <a:t>vyhláška č. 347/2006 Sb.,</a:t>
            </a:r>
            <a:r>
              <a:rPr lang="cs-CZ" altLang="cs-CZ" sz="1800" smtClean="0"/>
              <a:t> kterou se provádějí některá ustanovení zákona o finančních konglomerátech</a:t>
            </a:r>
          </a:p>
          <a:p>
            <a:r>
              <a:rPr lang="cs-CZ" altLang="cs-CZ" sz="1800" b="1" smtClean="0"/>
              <a:t>vyhláška České národní banky č. 305/2016 Sb.,</a:t>
            </a:r>
            <a:r>
              <a:rPr lang="cs-CZ" altLang="cs-CZ" sz="1800" smtClean="0"/>
              <a:t> o předkládání výkazů pojišťovnami a zajišťovnami České národní bance</a:t>
            </a:r>
          </a:p>
          <a:p>
            <a:r>
              <a:rPr lang="cs-CZ" altLang="cs-CZ" sz="1800" b="1" smtClean="0"/>
              <a:t>vyhláška České národní banky č. 306/2015 Sb.,</a:t>
            </a:r>
            <a:r>
              <a:rPr lang="cs-CZ" altLang="cs-CZ" sz="1800" smtClean="0"/>
              <a:t> kterou se provádí některá ustanovení zákona o pojišťovnictví</a:t>
            </a:r>
          </a:p>
          <a:p>
            <a:r>
              <a:rPr lang="cs-CZ" altLang="cs-CZ" sz="1800" b="1" smtClean="0"/>
              <a:t>vyhláška České národní banky č. 307/2016 Sb.,</a:t>
            </a:r>
            <a:r>
              <a:rPr lang="cs-CZ" altLang="cs-CZ" sz="1800" smtClean="0"/>
              <a:t> o žádostech podle zákona o pojišťovnictví</a:t>
            </a:r>
          </a:p>
          <a:p>
            <a:endParaRPr lang="cs-CZ" altLang="cs-CZ" smtClean="0"/>
          </a:p>
          <a:p>
            <a:endParaRPr lang="cs-CZ" altLang="cs-CZ" smtClean="0"/>
          </a:p>
        </p:txBody>
      </p:sp>
    </p:spTree>
    <p:extLst>
      <p:ext uri="{BB962C8B-B14F-4D97-AF65-F5344CB8AC3E}">
        <p14:creationId xmlns:p14="http://schemas.microsoft.com/office/powerpoint/2010/main" val="3327200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ctrTitle"/>
          </p:nvPr>
        </p:nvSpPr>
        <p:spPr>
          <a:xfrm>
            <a:off x="684213" y="980729"/>
            <a:ext cx="7772400" cy="924272"/>
          </a:xfrm>
          <a:solidFill>
            <a:schemeClr val="accent6">
              <a:lumMod val="40000"/>
              <a:lumOff val="60000"/>
            </a:schemeClr>
          </a:solidFill>
        </p:spPr>
        <p:txBody>
          <a:bodyPr tIns="612000">
            <a:normAutofit fontScale="90000"/>
          </a:bodyPr>
          <a:lstStyle/>
          <a:p>
            <a:pPr eaLnBrk="1" hangingPunct="1">
              <a:defRPr/>
            </a:pPr>
            <a:r>
              <a:rPr lang="cs-CZ" dirty="0" smtClean="0">
                <a:latin typeface="Arial" pitchFamily="34" charset="0"/>
                <a:cs typeface="Times New Roman" pitchFamily="18" charset="0"/>
              </a:rPr>
              <a:t>OBECNÁ USTANOVENÍ</a:t>
            </a:r>
            <a:r>
              <a:rPr lang="cs-CZ" dirty="0" smtClean="0">
                <a:latin typeface="Arial" pitchFamily="34" charset="0"/>
              </a:rPr>
              <a:t> </a:t>
            </a:r>
            <a:br>
              <a:rPr lang="cs-CZ" dirty="0" smtClean="0">
                <a:latin typeface="Arial" pitchFamily="34" charset="0"/>
              </a:rPr>
            </a:br>
            <a:endParaRPr lang="cs-CZ" dirty="0" smtClean="0">
              <a:latin typeface="Arial" pitchFamily="34" charset="0"/>
            </a:endParaRPr>
          </a:p>
        </p:txBody>
      </p:sp>
      <p:sp>
        <p:nvSpPr>
          <p:cNvPr id="25603" name="Rectangle 3"/>
          <p:cNvSpPr>
            <a:spLocks noGrp="1" noChangeArrowheads="1"/>
          </p:cNvSpPr>
          <p:nvPr>
            <p:ph type="subTitle" idx="1"/>
          </p:nvPr>
        </p:nvSpPr>
        <p:spPr>
          <a:xfrm>
            <a:off x="685800" y="1752600"/>
            <a:ext cx="8070850" cy="4495800"/>
          </a:xfrm>
        </p:spPr>
        <p:txBody>
          <a:bodyPr/>
          <a:lstStyle/>
          <a:p>
            <a:pPr algn="l" eaLnBrk="1" hangingPunct="1">
              <a:lnSpc>
                <a:spcPct val="90000"/>
              </a:lnSpc>
            </a:pPr>
            <a:endParaRPr lang="cs-CZ" altLang="cs-CZ" sz="2000" b="1" u="sng" dirty="0" smtClean="0">
              <a:latin typeface="Times New Roman" pitchFamily="18" charset="0"/>
              <a:cs typeface="Times New Roman" pitchFamily="18" charset="0"/>
            </a:endParaRPr>
          </a:p>
          <a:p>
            <a:pPr algn="l" eaLnBrk="1" hangingPunct="1">
              <a:lnSpc>
                <a:spcPct val="90000"/>
              </a:lnSpc>
            </a:pPr>
            <a:endParaRPr lang="cs-CZ" altLang="cs-CZ" sz="2000" b="1" u="sng" dirty="0">
              <a:latin typeface="Times New Roman" pitchFamily="18" charset="0"/>
              <a:cs typeface="Times New Roman" pitchFamily="18" charset="0"/>
            </a:endParaRPr>
          </a:p>
          <a:p>
            <a:pPr algn="l" eaLnBrk="1" hangingPunct="1">
              <a:lnSpc>
                <a:spcPct val="90000"/>
              </a:lnSpc>
            </a:pPr>
            <a:r>
              <a:rPr lang="cs-CZ" altLang="cs-CZ" sz="2000" b="1" u="sng" dirty="0" smtClean="0">
                <a:solidFill>
                  <a:schemeClr val="tx1"/>
                </a:solidFill>
                <a:latin typeface="Times New Roman" pitchFamily="18" charset="0"/>
                <a:cs typeface="Times New Roman" pitchFamily="18" charset="0"/>
              </a:rPr>
              <a:t>Rozsah  působnosti</a:t>
            </a:r>
            <a:r>
              <a:rPr lang="cs-CZ" altLang="cs-CZ" sz="2000" b="1" dirty="0" smtClean="0">
                <a:solidFill>
                  <a:schemeClr val="tx1"/>
                </a:solidFill>
                <a:latin typeface="Times New Roman" pitchFamily="18" charset="0"/>
              </a:rPr>
              <a:t> </a:t>
            </a:r>
          </a:p>
          <a:p>
            <a:pPr algn="just" eaLnBrk="1" hangingPunct="1">
              <a:lnSpc>
                <a:spcPct val="90000"/>
              </a:lnSpc>
            </a:pPr>
            <a:r>
              <a:rPr lang="cs-CZ" altLang="cs-CZ" sz="2000" b="1" i="1" dirty="0" smtClean="0">
                <a:solidFill>
                  <a:schemeClr val="tx1"/>
                </a:solidFill>
                <a:latin typeface="Times New Roman" pitchFamily="18" charset="0"/>
                <a:cs typeface="Times New Roman" pitchFamily="18" charset="0"/>
              </a:rPr>
              <a:t>regulace pojišťovací a zajišťovací činnosti v souladu s příslušnými předpisy EU,</a:t>
            </a:r>
            <a:r>
              <a:rPr lang="cs-CZ" altLang="cs-CZ" sz="2000" b="1" i="1" dirty="0" smtClean="0">
                <a:solidFill>
                  <a:schemeClr val="tx1"/>
                </a:solidFill>
                <a:latin typeface="Times New Roman" pitchFamily="18" charset="0"/>
              </a:rPr>
              <a:t> </a:t>
            </a:r>
            <a:r>
              <a:rPr lang="cs-CZ" altLang="cs-CZ" sz="2000" b="1" i="1" dirty="0" smtClean="0">
                <a:solidFill>
                  <a:schemeClr val="tx1"/>
                </a:solidFill>
                <a:latin typeface="Times New Roman" pitchFamily="18" charset="0"/>
                <a:cs typeface="Times New Roman" pitchFamily="18" charset="0"/>
              </a:rPr>
              <a:t>úprava podmínek provozování této činnosti a výkon dohledu v  pojišťovnictví</a:t>
            </a:r>
            <a:r>
              <a:rPr lang="cs-CZ" altLang="cs-CZ" sz="2000" b="1" i="1" dirty="0" smtClean="0">
                <a:solidFill>
                  <a:schemeClr val="tx1"/>
                </a:solidFill>
                <a:latin typeface="Times New Roman" pitchFamily="18" charset="0"/>
              </a:rPr>
              <a:t>;</a:t>
            </a:r>
          </a:p>
          <a:p>
            <a:pPr algn="l" eaLnBrk="1" hangingPunct="1">
              <a:lnSpc>
                <a:spcPct val="90000"/>
              </a:lnSpc>
              <a:buFont typeface="Wingdings" pitchFamily="2" charset="2"/>
              <a:buChar char="Ø"/>
            </a:pPr>
            <a:r>
              <a:rPr lang="cs-CZ" altLang="cs-CZ" sz="2000" b="1" dirty="0" smtClean="0">
                <a:solidFill>
                  <a:schemeClr val="tx1"/>
                </a:solidFill>
                <a:latin typeface="Times New Roman" pitchFamily="18" charset="0"/>
              </a:rPr>
              <a:t> tři kategorie pojišťoven a zajišťoven;</a:t>
            </a:r>
          </a:p>
          <a:p>
            <a:pPr algn="l" eaLnBrk="1" hangingPunct="1">
              <a:lnSpc>
                <a:spcPct val="90000"/>
              </a:lnSpc>
              <a:buFont typeface="Wingdings" pitchFamily="2" charset="2"/>
              <a:buChar char="Ø"/>
            </a:pPr>
            <a:r>
              <a:rPr lang="cs-CZ" altLang="cs-CZ" sz="2000" b="1" dirty="0" smtClean="0">
                <a:solidFill>
                  <a:schemeClr val="tx1"/>
                </a:solidFill>
                <a:latin typeface="Times New Roman" pitchFamily="18" charset="0"/>
              </a:rPr>
              <a:t> vyloučené činnosti;</a:t>
            </a:r>
          </a:p>
          <a:p>
            <a:pPr algn="l" eaLnBrk="1" hangingPunct="1">
              <a:lnSpc>
                <a:spcPct val="90000"/>
              </a:lnSpc>
              <a:buFont typeface="Wingdings" pitchFamily="2" charset="2"/>
              <a:buChar char="Ø"/>
            </a:pPr>
            <a:r>
              <a:rPr lang="cs-CZ" altLang="cs-CZ" sz="2000" b="1" dirty="0" smtClean="0">
                <a:solidFill>
                  <a:schemeClr val="tx1"/>
                </a:solidFill>
                <a:latin typeface="Times New Roman" pitchFamily="18" charset="0"/>
              </a:rPr>
              <a:t> pojmy.</a:t>
            </a:r>
          </a:p>
          <a:p>
            <a:pPr algn="l" eaLnBrk="1" hangingPunct="1">
              <a:lnSpc>
                <a:spcPct val="90000"/>
              </a:lnSpc>
              <a:buFont typeface="Wingdings" pitchFamily="2" charset="2"/>
              <a:buChar char="Ø"/>
            </a:pPr>
            <a:endParaRPr lang="cs-CZ" altLang="cs-CZ" sz="2000" b="1" dirty="0" smtClean="0">
              <a:solidFill>
                <a:srgbClr val="0000FF"/>
              </a:solidFill>
              <a:latin typeface="Arial" charset="0"/>
            </a:endParaRPr>
          </a:p>
        </p:txBody>
      </p:sp>
    </p:spTree>
    <p:extLst>
      <p:ext uri="{BB962C8B-B14F-4D97-AF65-F5344CB8AC3E}">
        <p14:creationId xmlns:p14="http://schemas.microsoft.com/office/powerpoint/2010/main" val="13565093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ctrTitle"/>
          </p:nvPr>
        </p:nvSpPr>
        <p:spPr>
          <a:xfrm>
            <a:off x="539552" y="692696"/>
            <a:ext cx="7845425" cy="1008063"/>
          </a:xfrm>
          <a:solidFill>
            <a:schemeClr val="accent6">
              <a:lumMod val="40000"/>
              <a:lumOff val="60000"/>
            </a:schemeClr>
          </a:solidFill>
        </p:spPr>
        <p:txBody>
          <a:bodyPr>
            <a:normAutofit fontScale="90000"/>
          </a:bodyPr>
          <a:lstStyle/>
          <a:p>
            <a:pPr eaLnBrk="1" hangingPunct="1">
              <a:defRPr/>
            </a:pP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dirty="0" smtClean="0">
                <a:latin typeface="Arial" pitchFamily="34" charset="0"/>
              </a:rPr>
              <a:t>Pojištění jako obligace</a:t>
            </a:r>
            <a:r>
              <a:rPr lang="cs-CZ" dirty="0" smtClean="0">
                <a:latin typeface="Arial" pitchFamily="34" charset="0"/>
                <a:cs typeface="Times New Roman" pitchFamily="18" charset="0"/>
              </a:rPr>
              <a:t>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
            </a:r>
            <a:br>
              <a:rPr lang="cs-CZ" dirty="0" smtClean="0">
                <a:latin typeface="Arial" pitchFamily="34" charset="0"/>
                <a:cs typeface="Times New Roman" pitchFamily="18" charset="0"/>
              </a:rPr>
            </a:br>
            <a:endParaRPr lang="cs-CZ" sz="3200" b="0" dirty="0" smtClean="0">
              <a:solidFill>
                <a:schemeClr val="bg1"/>
              </a:solidFill>
              <a:cs typeface="Arial" pitchFamily="34" charset="0"/>
            </a:endParaRPr>
          </a:p>
        </p:txBody>
      </p:sp>
      <p:sp>
        <p:nvSpPr>
          <p:cNvPr id="550915" name="Rectangle 3"/>
          <p:cNvSpPr>
            <a:spLocks noGrp="1" noChangeArrowheads="1"/>
          </p:cNvSpPr>
          <p:nvPr>
            <p:ph type="subTitle" idx="1"/>
          </p:nvPr>
        </p:nvSpPr>
        <p:spPr>
          <a:xfrm>
            <a:off x="539750" y="1772816"/>
            <a:ext cx="8070850" cy="4824834"/>
          </a:xfrm>
        </p:spPr>
        <p:txBody>
          <a:bodyPr/>
          <a:lstStyle/>
          <a:p>
            <a:pPr algn="l" eaLnBrk="1" hangingPunct="1">
              <a:lnSpc>
                <a:spcPct val="90000"/>
              </a:lnSpc>
              <a:defRPr/>
            </a:pPr>
            <a:r>
              <a:rPr lang="cs-CZ" sz="2000" b="1" dirty="0" smtClean="0"/>
              <a:t>OZ - Díl 15 - Závazky z odvážných smluv</a:t>
            </a:r>
          </a:p>
          <a:p>
            <a:pPr algn="l" eaLnBrk="1" hangingPunct="1">
              <a:lnSpc>
                <a:spcPct val="90000"/>
              </a:lnSpc>
              <a:defRPr/>
            </a:pPr>
            <a:r>
              <a:rPr lang="cs-CZ" sz="2000" b="1" dirty="0" smtClean="0"/>
              <a:t>Oddíl 1 - Obecná ustanovení</a:t>
            </a:r>
          </a:p>
          <a:p>
            <a:pPr eaLnBrk="1" hangingPunct="1">
              <a:lnSpc>
                <a:spcPct val="90000"/>
              </a:lnSpc>
              <a:defRPr/>
            </a:pPr>
            <a:r>
              <a:rPr lang="cs-CZ" sz="2000" b="1" dirty="0" smtClean="0"/>
              <a:t>§ 2756</a:t>
            </a:r>
          </a:p>
          <a:p>
            <a:pPr algn="l" eaLnBrk="1" hangingPunct="1">
              <a:lnSpc>
                <a:spcPct val="90000"/>
              </a:lnSpc>
              <a:defRPr/>
            </a:pPr>
            <a:r>
              <a:rPr lang="cs-CZ" sz="2000" b="1" dirty="0" smtClean="0"/>
              <a:t>	</a:t>
            </a:r>
            <a:r>
              <a:rPr lang="cs-CZ" sz="2000" b="1" dirty="0" smtClean="0">
                <a:solidFill>
                  <a:srgbClr val="660033"/>
                </a:solidFill>
                <a:effectLst>
                  <a:outerShdw blurRad="38100" dist="38100" dir="2700000" algn="tl">
                    <a:srgbClr val="000000"/>
                  </a:outerShdw>
                </a:effectLst>
              </a:rPr>
              <a:t>Závisí-li podle ujednání stran </a:t>
            </a:r>
            <a:r>
              <a:rPr lang="cs-CZ" sz="2000" b="1" dirty="0" smtClean="0">
                <a:solidFill>
                  <a:srgbClr val="FF3300"/>
                </a:solidFill>
                <a:effectLst>
                  <a:outerShdw blurRad="38100" dist="38100" dir="2700000" algn="tl">
                    <a:srgbClr val="000000"/>
                  </a:outerShdw>
                </a:effectLst>
              </a:rPr>
              <a:t>prospěch, anebo neprospěch</a:t>
            </a:r>
            <a:r>
              <a:rPr lang="cs-CZ" sz="2000" b="1" dirty="0" smtClean="0">
                <a:solidFill>
                  <a:srgbClr val="660033"/>
                </a:solidFill>
                <a:effectLst>
                  <a:outerShdw blurRad="38100" dist="38100" dir="2700000" algn="tl">
                    <a:srgbClr val="000000"/>
                  </a:outerShdw>
                </a:effectLst>
              </a:rPr>
              <a:t> alespoň jedné ze smluvních stran na </a:t>
            </a:r>
            <a:r>
              <a:rPr lang="cs-CZ" sz="2000" b="1" dirty="0" smtClean="0">
                <a:solidFill>
                  <a:schemeClr val="accent1"/>
                </a:solidFill>
                <a:effectLst>
                  <a:outerShdw blurRad="38100" dist="38100" dir="2700000" algn="tl">
                    <a:srgbClr val="000000"/>
                  </a:outerShdw>
                </a:effectLst>
              </a:rPr>
              <a:t>nejisté události</a:t>
            </a:r>
            <a:r>
              <a:rPr lang="cs-CZ" sz="2000" b="1" dirty="0" smtClean="0">
                <a:solidFill>
                  <a:srgbClr val="660033"/>
                </a:solidFill>
                <a:effectLst>
                  <a:outerShdw blurRad="38100" dist="38100" dir="2700000" algn="tl">
                    <a:srgbClr val="000000"/>
                  </a:outerShdw>
                </a:effectLst>
              </a:rPr>
              <a:t>, jedná se o </a:t>
            </a:r>
            <a:r>
              <a:rPr lang="cs-CZ" sz="2000" b="1" dirty="0" smtClean="0">
                <a:solidFill>
                  <a:srgbClr val="339933"/>
                </a:solidFill>
                <a:effectLst>
                  <a:outerShdw blurRad="38100" dist="38100" dir="2700000" algn="tl">
                    <a:srgbClr val="000000"/>
                  </a:outerShdw>
                </a:effectLst>
              </a:rPr>
              <a:t>smlouvu odvážnou</a:t>
            </a:r>
            <a:r>
              <a:rPr lang="cs-CZ" sz="2000" b="1" dirty="0" smtClean="0">
                <a:solidFill>
                  <a:srgbClr val="660033"/>
                </a:solidFill>
                <a:effectLst>
                  <a:outerShdw blurRad="38100" dist="38100" dir="2700000" algn="tl">
                    <a:srgbClr val="000000"/>
                  </a:outerShdw>
                </a:effectLst>
              </a:rPr>
              <a:t>.</a:t>
            </a:r>
          </a:p>
          <a:p>
            <a:pPr algn="l" eaLnBrk="1" hangingPunct="1">
              <a:lnSpc>
                <a:spcPct val="90000"/>
              </a:lnSpc>
              <a:defRPr/>
            </a:pPr>
            <a:endParaRPr lang="cs-CZ" sz="2000" b="1" dirty="0" smtClean="0"/>
          </a:p>
          <a:p>
            <a:pPr algn="l" eaLnBrk="1" hangingPunct="1">
              <a:lnSpc>
                <a:spcPct val="90000"/>
              </a:lnSpc>
              <a:defRPr/>
            </a:pPr>
            <a:r>
              <a:rPr lang="cs-CZ" sz="2000" b="1" dirty="0" smtClean="0"/>
              <a:t>Oddíl 2 - Pojištění</a:t>
            </a:r>
          </a:p>
          <a:p>
            <a:pPr algn="l" eaLnBrk="1" hangingPunct="1">
              <a:lnSpc>
                <a:spcPct val="90000"/>
              </a:lnSpc>
              <a:defRPr/>
            </a:pPr>
            <a:r>
              <a:rPr lang="cs-CZ" sz="2000" b="1" dirty="0" smtClean="0"/>
              <a:t>Pododdíl 1 - Základní ustanovení</a:t>
            </a:r>
          </a:p>
          <a:p>
            <a:pPr eaLnBrk="1" hangingPunct="1">
              <a:lnSpc>
                <a:spcPct val="90000"/>
              </a:lnSpc>
              <a:defRPr/>
            </a:pPr>
            <a:r>
              <a:rPr lang="cs-CZ" sz="2000" b="1" dirty="0" smtClean="0"/>
              <a:t>§ 2758 </a:t>
            </a:r>
          </a:p>
          <a:p>
            <a:pPr algn="l" eaLnBrk="1" hangingPunct="1">
              <a:lnSpc>
                <a:spcPct val="90000"/>
              </a:lnSpc>
              <a:defRPr/>
            </a:pPr>
            <a:r>
              <a:rPr lang="cs-CZ" sz="2000" b="1" dirty="0" smtClean="0"/>
              <a:t>	(1) Pojistnou smlouvou se pojistitel zavazuje vůči </a:t>
            </a:r>
            <a:r>
              <a:rPr lang="cs-CZ" sz="2000" b="1" dirty="0" smtClean="0">
                <a:solidFill>
                  <a:srgbClr val="FF3300"/>
                </a:solidFill>
                <a:effectLst>
                  <a:outerShdw blurRad="38100" dist="38100" dir="2700000" algn="tl">
                    <a:srgbClr val="000000"/>
                  </a:outerShdw>
                </a:effectLst>
              </a:rPr>
              <a:t>pojistníkovi</a:t>
            </a:r>
            <a:r>
              <a:rPr lang="cs-CZ" sz="2000" b="1" dirty="0" smtClean="0"/>
              <a:t> poskytnout </a:t>
            </a:r>
            <a:r>
              <a:rPr lang="cs-CZ" sz="2000" b="1" dirty="0" smtClean="0">
                <a:solidFill>
                  <a:srgbClr val="FF3300"/>
                </a:solidFill>
                <a:effectLst>
                  <a:outerShdw blurRad="38100" dist="38100" dir="2700000" algn="tl">
                    <a:srgbClr val="000000"/>
                  </a:outerShdw>
                </a:effectLst>
              </a:rPr>
              <a:t>jemu nebo třetí osobě</a:t>
            </a:r>
            <a:r>
              <a:rPr lang="cs-CZ" sz="2000" b="1" dirty="0" smtClean="0"/>
              <a:t> </a:t>
            </a:r>
            <a:r>
              <a:rPr lang="cs-CZ" sz="2000" b="1" u="sng" dirty="0" smtClean="0">
                <a:solidFill>
                  <a:srgbClr val="0000FF"/>
                </a:solidFill>
                <a:effectLst>
                  <a:outerShdw blurRad="38100" dist="38100" dir="2700000" algn="tl">
                    <a:srgbClr val="000000"/>
                  </a:outerShdw>
                </a:effectLst>
              </a:rPr>
              <a:t>pojistné plnění</a:t>
            </a:r>
            <a:r>
              <a:rPr lang="cs-CZ" sz="2000" b="1" dirty="0" smtClean="0"/>
              <a:t>, nastane-li </a:t>
            </a:r>
            <a:r>
              <a:rPr lang="cs-CZ" sz="2000" b="1" u="sng" dirty="0" smtClean="0">
                <a:solidFill>
                  <a:srgbClr val="0000FF"/>
                </a:solidFill>
                <a:effectLst>
                  <a:outerShdw blurRad="38100" dist="38100" dir="2700000" algn="tl">
                    <a:srgbClr val="000000"/>
                  </a:outerShdw>
                </a:effectLst>
              </a:rPr>
              <a:t>nahodilá událost krytá pojištěním</a:t>
            </a:r>
            <a:r>
              <a:rPr lang="cs-CZ" sz="2000" b="1" dirty="0" smtClean="0"/>
              <a:t> (pojistná událost), a pojistník se zavazuje </a:t>
            </a:r>
            <a:r>
              <a:rPr lang="cs-CZ" sz="2000" b="1" u="sng" dirty="0" smtClean="0"/>
              <a:t>zaplatit pojistiteli </a:t>
            </a:r>
            <a:r>
              <a:rPr lang="cs-CZ" sz="2000" b="1" u="sng" dirty="0" smtClean="0">
                <a:solidFill>
                  <a:srgbClr val="339933"/>
                </a:solidFill>
                <a:effectLst>
                  <a:outerShdw blurRad="38100" dist="38100" dir="2700000" algn="tl">
                    <a:srgbClr val="000000"/>
                  </a:outerShdw>
                </a:effectLst>
              </a:rPr>
              <a:t>pojistné</a:t>
            </a:r>
            <a:r>
              <a:rPr lang="cs-CZ" sz="2000" b="1" dirty="0" smtClean="0"/>
              <a:t>.</a:t>
            </a:r>
          </a:p>
        </p:txBody>
      </p:sp>
    </p:spTree>
    <p:extLst>
      <p:ext uri="{BB962C8B-B14F-4D97-AF65-F5344CB8AC3E}">
        <p14:creationId xmlns:p14="http://schemas.microsoft.com/office/powerpoint/2010/main" val="19959464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908721"/>
            <a:ext cx="8229600" cy="864096"/>
          </a:xfrm>
          <a:solidFill>
            <a:schemeClr val="accent6">
              <a:lumMod val="40000"/>
              <a:lumOff val="60000"/>
            </a:schemeClr>
          </a:solidFill>
        </p:spPr>
        <p:txBody>
          <a:bodyPr/>
          <a:lstStyle/>
          <a:p>
            <a:r>
              <a:rPr lang="cs-CZ" dirty="0" smtClean="0"/>
              <a:t>Pojišťovací činnost</a:t>
            </a:r>
            <a:endParaRPr lang="cs-CZ" dirty="0"/>
          </a:p>
        </p:txBody>
      </p:sp>
      <p:sp>
        <p:nvSpPr>
          <p:cNvPr id="3" name="Zástupný symbol pro obsah 2"/>
          <p:cNvSpPr>
            <a:spLocks noGrp="1"/>
          </p:cNvSpPr>
          <p:nvPr>
            <p:ph idx="1"/>
          </p:nvPr>
        </p:nvSpPr>
        <p:spPr>
          <a:xfrm>
            <a:off x="528638" y="1772816"/>
            <a:ext cx="8229600" cy="4896544"/>
          </a:xfrm>
          <a:solidFill>
            <a:srgbClr val="EAEAEA"/>
          </a:solidFill>
        </p:spPr>
        <p:txBody>
          <a:bodyPr/>
          <a:lstStyle/>
          <a:p>
            <a:pPr marL="0" lvl="1" indent="0" algn="just">
              <a:buNone/>
            </a:pPr>
            <a:r>
              <a:rPr lang="cs-CZ" sz="2400" b="1" u="sng" dirty="0" smtClean="0"/>
              <a:t>Pojišťovací </a:t>
            </a:r>
            <a:r>
              <a:rPr lang="cs-CZ" sz="2400" b="1" u="sng" dirty="0"/>
              <a:t>činností </a:t>
            </a:r>
            <a:r>
              <a:rPr lang="cs-CZ" sz="2400" b="1" u="sng" dirty="0" smtClean="0"/>
              <a:t>se rozumí</a:t>
            </a:r>
            <a:r>
              <a:rPr lang="cs-CZ" sz="2400" b="1" dirty="0" smtClean="0">
                <a:effectLst>
                  <a:outerShdw blurRad="38100" dist="38100" dir="2700000" algn="tl">
                    <a:srgbClr val="000000">
                      <a:alpha val="43137"/>
                    </a:srgbClr>
                  </a:outerShdw>
                </a:effectLst>
              </a:rPr>
              <a:t> </a:t>
            </a:r>
            <a:r>
              <a:rPr lang="cs-CZ" sz="2400" b="1" dirty="0" smtClean="0">
                <a:solidFill>
                  <a:srgbClr val="FF0000"/>
                </a:solidFill>
              </a:rPr>
              <a:t>přebírání </a:t>
            </a:r>
            <a:r>
              <a:rPr lang="cs-CZ" sz="2400" b="1" dirty="0">
                <a:solidFill>
                  <a:srgbClr val="FF0000"/>
                </a:solidFill>
              </a:rPr>
              <a:t>pojistných rizik</a:t>
            </a:r>
            <a:r>
              <a:rPr lang="cs-CZ" sz="2400" b="1" dirty="0"/>
              <a:t> na základě uzavřených pojistných smluv a plnění z nich, přičemž </a:t>
            </a:r>
            <a:r>
              <a:rPr lang="cs-CZ" sz="2400" b="1" dirty="0">
                <a:solidFill>
                  <a:srgbClr val="FF0000"/>
                </a:solidFill>
              </a:rPr>
              <a:t>součástí pojišťovací činnosti</a:t>
            </a:r>
            <a:r>
              <a:rPr lang="cs-CZ" sz="2400" b="1" dirty="0"/>
              <a:t> </a:t>
            </a:r>
            <a:r>
              <a:rPr lang="cs-CZ" sz="2400" b="1" dirty="0" smtClean="0"/>
              <a:t>jsou </a:t>
            </a:r>
            <a:r>
              <a:rPr lang="cs-CZ" sz="2400" b="1" dirty="0"/>
              <a:t>činnosti přímo vyplývající z povolené pojišťovací činnosti, zejména činnosti související se vznikem pojištění a jeho správou, likvidace pojistných událostí, poskytování asistenčních služeb, investování, uzavírání smluv pojišťovnou se zajišťovnami o zajištění závazků pojišťovny vyplývajících z jí uzavřených pojistných smluv a činnost směřující k předcházení vzniku škod a zmírňování jejich </a:t>
            </a:r>
            <a:r>
              <a:rPr lang="cs-CZ" sz="2400" b="1" dirty="0" smtClean="0"/>
              <a:t>následků.</a:t>
            </a:r>
            <a:endParaRPr lang="cs-CZ" sz="2400" dirty="0"/>
          </a:p>
          <a:p>
            <a:endParaRPr lang="cs-CZ" dirty="0"/>
          </a:p>
        </p:txBody>
      </p:sp>
    </p:spTree>
    <p:extLst>
      <p:ext uri="{BB962C8B-B14F-4D97-AF65-F5344CB8AC3E}">
        <p14:creationId xmlns:p14="http://schemas.microsoft.com/office/powerpoint/2010/main" val="826591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908721"/>
            <a:ext cx="8229600" cy="792088"/>
          </a:xfrm>
          <a:solidFill>
            <a:schemeClr val="accent6">
              <a:lumMod val="40000"/>
              <a:lumOff val="60000"/>
            </a:schemeClr>
          </a:solidFill>
        </p:spPr>
        <p:txBody>
          <a:bodyPr/>
          <a:lstStyle/>
          <a:p>
            <a:r>
              <a:rPr lang="cs-CZ" dirty="0" smtClean="0"/>
              <a:t>Zajišťovací činnost</a:t>
            </a:r>
            <a:endParaRPr lang="cs-CZ" dirty="0"/>
          </a:p>
        </p:txBody>
      </p:sp>
      <p:sp>
        <p:nvSpPr>
          <p:cNvPr id="3" name="Zástupný symbol pro obsah 2"/>
          <p:cNvSpPr>
            <a:spLocks noGrp="1"/>
          </p:cNvSpPr>
          <p:nvPr>
            <p:ph idx="1"/>
          </p:nvPr>
        </p:nvSpPr>
        <p:spPr>
          <a:xfrm>
            <a:off x="528638" y="1700809"/>
            <a:ext cx="8229600" cy="4795242"/>
          </a:xfrm>
          <a:solidFill>
            <a:srgbClr val="FCFEEC"/>
          </a:solidFill>
        </p:spPr>
        <p:txBody>
          <a:bodyPr/>
          <a:lstStyle/>
          <a:p>
            <a:pPr marL="0" indent="0" algn="just">
              <a:buNone/>
            </a:pPr>
            <a:r>
              <a:rPr lang="cs-CZ" sz="1800" b="1" u="sng" dirty="0" smtClean="0"/>
              <a:t>Zajišťovací </a:t>
            </a:r>
            <a:r>
              <a:rPr lang="cs-CZ" sz="1800" b="1" u="sng" dirty="0"/>
              <a:t>činností se </a:t>
            </a:r>
            <a:r>
              <a:rPr lang="cs-CZ" sz="1800" b="1" u="sng" dirty="0" smtClean="0"/>
              <a:t>rozumí</a:t>
            </a:r>
            <a:r>
              <a:rPr lang="cs-CZ" sz="1800" b="1" dirty="0"/>
              <a:t> </a:t>
            </a:r>
            <a:r>
              <a:rPr lang="cs-CZ" sz="1800" b="1" dirty="0" smtClean="0">
                <a:solidFill>
                  <a:srgbClr val="FF0000"/>
                </a:solidFill>
              </a:rPr>
              <a:t>přebírání </a:t>
            </a:r>
            <a:r>
              <a:rPr lang="cs-CZ" sz="1800" b="1" dirty="0">
                <a:solidFill>
                  <a:srgbClr val="FF0000"/>
                </a:solidFill>
              </a:rPr>
              <a:t>pojistných rizik </a:t>
            </a:r>
            <a:r>
              <a:rPr lang="cs-CZ" sz="1800" b="1" dirty="0"/>
              <a:t>na základě uzavřených smluv, kterými se zajišťovna zavazuje poskytnout pojišťovně ve sjednaném rozsahu plnění, nastane-li nahodilá událost ve smlouvě blíže označená, a pojistitel se zavazuje platit zajistiteli ve smlouvě určenou část pojistného </a:t>
            </a:r>
            <a:r>
              <a:rPr lang="cs-CZ" sz="1800" b="1" dirty="0" smtClean="0"/>
              <a:t>(„</a:t>
            </a:r>
            <a:r>
              <a:rPr lang="cs-CZ" sz="1800" b="1" dirty="0"/>
              <a:t>zajistné“) z pojistných smluv uzavřených pojistitelem, které jsou předmětem této smlouvy </a:t>
            </a:r>
            <a:r>
              <a:rPr lang="cs-CZ" sz="1800" b="1" dirty="0" smtClean="0"/>
              <a:t>(„</a:t>
            </a:r>
            <a:r>
              <a:rPr lang="cs-CZ" sz="1800" b="1" dirty="0"/>
              <a:t>zajišťovací smlouva“), plnění z těchto smluv a uzavírání zajišťovacích smluv mezi zajistiteli, přičemž </a:t>
            </a:r>
            <a:r>
              <a:rPr lang="cs-CZ" sz="1800" b="1" dirty="0">
                <a:solidFill>
                  <a:srgbClr val="FF0000"/>
                </a:solidFill>
              </a:rPr>
              <a:t>součástí zajišťovací činnosti </a:t>
            </a:r>
            <a:r>
              <a:rPr lang="cs-CZ" sz="1800" b="1" dirty="0"/>
              <a:t>jsou činnosti přímo vyplývající z povolené zajišťovací činnosti, zejména činnosti související se vznikem zajištění a jeho správou, investování, poskytování statistického nebo pojistněmatematického poradenství v pojišťovnictví, analýza a průzkum pojistných rizik, činnost holdingové osoby a činnosti ve finančním sektoru podle zákona upravujícího doplňkový dohled nad finančními </a:t>
            </a:r>
            <a:r>
              <a:rPr lang="cs-CZ" sz="1800" b="1" dirty="0" smtClean="0"/>
              <a:t>konglomeráty.</a:t>
            </a:r>
            <a:endParaRPr lang="cs-CZ" sz="1800" dirty="0"/>
          </a:p>
        </p:txBody>
      </p:sp>
    </p:spTree>
    <p:extLst>
      <p:ext uri="{BB962C8B-B14F-4D97-AF65-F5344CB8AC3E}">
        <p14:creationId xmlns:p14="http://schemas.microsoft.com/office/powerpoint/2010/main" val="917045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solidFill>
            <a:schemeClr val="accent5">
              <a:lumMod val="20000"/>
              <a:lumOff val="80000"/>
            </a:schemeClr>
          </a:solidFill>
        </p:spPr>
        <p:txBody>
          <a:bodyPr>
            <a:normAutofit fontScale="90000"/>
          </a:bodyPr>
          <a:lstStyle/>
          <a:p>
            <a:pPr eaLnBrk="1" hangingPunct="1">
              <a:defRPr/>
            </a:pPr>
            <a:r>
              <a:rPr lang="cs-CZ" altLang="cs-CZ" dirty="0">
                <a:latin typeface="Times New Roman" pitchFamily="18" charset="0"/>
                <a:cs typeface="Times New Roman" pitchFamily="18" charset="0"/>
              </a:rPr>
              <a:t>Základní podmínky pro provozování činností v pojišťovnictví</a:t>
            </a:r>
            <a:endParaRPr lang="cs-CZ" dirty="0" smtClean="0">
              <a:latin typeface="Arial" pitchFamily="34" charset="0"/>
              <a:cs typeface="Times New Roman" pitchFamily="18" charset="0"/>
            </a:endParaRPr>
          </a:p>
        </p:txBody>
      </p:sp>
      <p:sp>
        <p:nvSpPr>
          <p:cNvPr id="26627" name="Rectangle 3"/>
          <p:cNvSpPr>
            <a:spLocks noGrp="1" noChangeArrowheads="1"/>
          </p:cNvSpPr>
          <p:nvPr>
            <p:ph type="body" idx="1"/>
          </p:nvPr>
        </p:nvSpPr>
        <p:spPr>
          <a:xfrm>
            <a:off x="533400" y="1772816"/>
            <a:ext cx="8458200" cy="4723234"/>
          </a:xfrm>
        </p:spPr>
        <p:txBody>
          <a:bodyPr/>
          <a:lstStyle/>
          <a:p>
            <a:pPr eaLnBrk="1" hangingPunct="1">
              <a:buFont typeface="Arial" panose="020B0604020202020204" pitchFamily="34" charset="0"/>
              <a:buChar char="•"/>
              <a:defRPr/>
            </a:pPr>
            <a:endParaRPr lang="cs-CZ" altLang="cs-CZ" sz="2000" b="1" dirty="0" smtClean="0">
              <a:latin typeface="Times New Roman" pitchFamily="18" charset="0"/>
            </a:endParaRPr>
          </a:p>
          <a:p>
            <a:pPr eaLnBrk="1" hangingPunct="1">
              <a:buFont typeface="Arial" panose="020B0604020202020204" pitchFamily="34" charset="0"/>
              <a:buChar char="•"/>
              <a:defRPr/>
            </a:pPr>
            <a:r>
              <a:rPr lang="cs-CZ" altLang="cs-CZ" sz="2000" b="1" dirty="0" smtClean="0">
                <a:effectLst>
                  <a:outerShdw blurRad="38100" dist="38100" dir="2700000" algn="tl">
                    <a:srgbClr val="000000">
                      <a:alpha val="43137"/>
                    </a:srgbClr>
                  </a:outerShdw>
                </a:effectLst>
                <a:latin typeface="Times New Roman" pitchFamily="18" charset="0"/>
              </a:rPr>
              <a:t>Princip povolení;</a:t>
            </a:r>
            <a:endParaRPr lang="cs-CZ" altLang="cs-CZ" sz="2000" b="1" dirty="0">
              <a:effectLst>
                <a:outerShdw blurRad="38100" dist="38100" dir="2700000" algn="tl">
                  <a:srgbClr val="000000">
                    <a:alpha val="43137"/>
                  </a:srgbClr>
                </a:outerShdw>
              </a:effectLst>
              <a:latin typeface="Times New Roman" pitchFamily="18" charset="0"/>
            </a:endParaRPr>
          </a:p>
          <a:p>
            <a:pPr eaLnBrk="1" hangingPunct="1">
              <a:buFont typeface="Arial" panose="020B0604020202020204" pitchFamily="34" charset="0"/>
              <a:buChar char="•"/>
              <a:defRPr/>
            </a:pPr>
            <a:r>
              <a:rPr lang="cs-CZ" altLang="cs-CZ" sz="2000" b="1" dirty="0" smtClean="0">
                <a:effectLst>
                  <a:outerShdw blurRad="38100" dist="38100" dir="2700000" algn="tl">
                    <a:srgbClr val="000000">
                      <a:alpha val="43137"/>
                    </a:srgbClr>
                  </a:outerShdw>
                </a:effectLst>
                <a:latin typeface="Times New Roman" pitchFamily="18" charset="0"/>
              </a:rPr>
              <a:t>P</a:t>
            </a:r>
            <a:r>
              <a:rPr lang="cs-CZ" altLang="cs-CZ" sz="2000" b="1" dirty="0" smtClean="0">
                <a:effectLst>
                  <a:outerShdw blurRad="38100" dist="38100" dir="2700000" algn="tl">
                    <a:srgbClr val="000000">
                      <a:alpha val="43137"/>
                    </a:srgbClr>
                  </a:outerShdw>
                </a:effectLst>
                <a:latin typeface="Times New Roman" pitchFamily="18" charset="0"/>
                <a:cs typeface="Times New Roman" pitchFamily="18" charset="0"/>
              </a:rPr>
              <a:t>ožadavky na provozování činností v pojišťovnictví - jednota skutečného a zapsaného sídla, obezřetné řízení a jednání s odbornou péčí</a:t>
            </a:r>
            <a:r>
              <a:rPr lang="cs-CZ" altLang="cs-CZ" sz="2000" dirty="0" smtClean="0">
                <a:latin typeface="Times New Roman" pitchFamily="18" charset="0"/>
              </a:rPr>
              <a:t>;</a:t>
            </a:r>
          </a:p>
          <a:p>
            <a:pPr algn="just" eaLnBrk="1" hangingPunct="1">
              <a:buFont typeface="Arial" panose="020B0604020202020204" pitchFamily="34" charset="0"/>
              <a:buChar char="•"/>
              <a:defRPr/>
            </a:pPr>
            <a:r>
              <a:rPr lang="cs-CZ" altLang="cs-CZ" sz="2000" b="1" dirty="0" smtClean="0">
                <a:latin typeface="Times New Roman" pitchFamily="18" charset="0"/>
                <a:cs typeface="Times New Roman" pitchFamily="18" charset="0"/>
              </a:rPr>
              <a:t> </a:t>
            </a:r>
            <a:r>
              <a:rPr lang="cs-CZ" altLang="cs-CZ" sz="2000" b="1" dirty="0" smtClean="0">
                <a:effectLst>
                  <a:outerShdw blurRad="38100" dist="38100" dir="2700000" algn="tl">
                    <a:srgbClr val="000000">
                      <a:alpha val="43137"/>
                    </a:srgbClr>
                  </a:outerShdw>
                </a:effectLst>
                <a:latin typeface="Times New Roman" pitchFamily="18" charset="0"/>
                <a:cs typeface="Times New Roman" pitchFamily="18" charset="0"/>
              </a:rPr>
              <a:t>Řídicí a kontrolní systém</a:t>
            </a:r>
            <a:r>
              <a:rPr lang="cs-CZ" altLang="cs-CZ" sz="2000" b="1" dirty="0" smtClean="0">
                <a:latin typeface="Times New Roman" pitchFamily="18" charset="0"/>
              </a:rPr>
              <a:t>;</a:t>
            </a:r>
          </a:p>
          <a:p>
            <a:pPr algn="just" eaLnBrk="1" hangingPunct="1">
              <a:buFont typeface="Arial" panose="020B0604020202020204" pitchFamily="34" charset="0"/>
              <a:buChar char="•"/>
              <a:defRPr/>
            </a:pPr>
            <a:r>
              <a:rPr lang="cs-CZ" altLang="cs-CZ" sz="2000" b="1" dirty="0" smtClean="0">
                <a:effectLst>
                  <a:outerShdw blurRad="38100" dist="38100" dir="2700000" algn="tl">
                    <a:srgbClr val="000000">
                      <a:alpha val="43137"/>
                    </a:srgbClr>
                  </a:outerShdw>
                </a:effectLst>
                <a:latin typeface="Times New Roman" pitchFamily="18" charset="0"/>
                <a:cs typeface="Times New Roman" pitchFamily="18" charset="0"/>
              </a:rPr>
              <a:t>Způsobilost a důvěryhodnost osob v klíčových funkcích</a:t>
            </a:r>
            <a:r>
              <a:rPr lang="cs-CZ" altLang="cs-CZ" sz="2000" b="1" dirty="0" smtClean="0">
                <a:effectLst>
                  <a:outerShdw blurRad="38100" dist="38100" dir="2700000" algn="tl">
                    <a:srgbClr val="000000">
                      <a:alpha val="43137"/>
                    </a:srgbClr>
                  </a:outerShdw>
                </a:effectLst>
                <a:latin typeface="Times New Roman" pitchFamily="18" charset="0"/>
              </a:rPr>
              <a:t>; </a:t>
            </a:r>
          </a:p>
          <a:p>
            <a:pPr algn="just" eaLnBrk="1" hangingPunct="1">
              <a:buFont typeface="Arial" panose="020B0604020202020204" pitchFamily="34" charset="0"/>
              <a:buChar char="•"/>
              <a:defRPr/>
            </a:pPr>
            <a:r>
              <a:rPr lang="cs-CZ" altLang="cs-CZ" sz="2000" b="1" dirty="0" smtClean="0">
                <a:effectLst>
                  <a:outerShdw blurRad="38100" dist="38100" dir="2700000" algn="tl">
                    <a:srgbClr val="000000">
                      <a:alpha val="43137"/>
                    </a:srgbClr>
                  </a:outerShdw>
                </a:effectLst>
                <a:latin typeface="Times New Roman" pitchFamily="18" charset="0"/>
                <a:cs typeface="Times New Roman" pitchFamily="18" charset="0"/>
              </a:rPr>
              <a:t>Změna osoby  v klíčové funkci z důvodu ztráty důvěryhodnosti</a:t>
            </a:r>
            <a:r>
              <a:rPr lang="cs-CZ" altLang="cs-CZ" sz="2000" b="1" dirty="0" smtClean="0">
                <a:effectLst>
                  <a:outerShdw blurRad="38100" dist="38100" dir="2700000" algn="tl">
                    <a:srgbClr val="000000">
                      <a:alpha val="43137"/>
                    </a:srgbClr>
                  </a:outerShdw>
                </a:effectLst>
                <a:latin typeface="Times New Roman" pitchFamily="18" charset="0"/>
              </a:rPr>
              <a:t>;</a:t>
            </a:r>
            <a:r>
              <a:rPr lang="cs-CZ" altLang="cs-CZ" sz="2000" b="1" dirty="0" smtClean="0">
                <a:effectLst>
                  <a:outerShdw blurRad="38100" dist="38100" dir="2700000" algn="tl">
                    <a:srgbClr val="000000">
                      <a:alpha val="43137"/>
                    </a:srgbClr>
                  </a:outerShdw>
                </a:effectLst>
              </a:rPr>
              <a:t> </a:t>
            </a:r>
          </a:p>
          <a:p>
            <a:pPr algn="just" eaLnBrk="1" hangingPunct="1">
              <a:buFont typeface="Arial" panose="020B0604020202020204" pitchFamily="34" charset="0"/>
              <a:buChar char="•"/>
              <a:defRPr/>
            </a:pPr>
            <a:r>
              <a:rPr lang="cs-CZ" altLang="cs-CZ" sz="2000" b="1" dirty="0" smtClean="0">
                <a:latin typeface="Times New Roman" pitchFamily="18" charset="0"/>
                <a:cs typeface="Arial" pitchFamily="34" charset="0"/>
              </a:rPr>
              <a:t>Ochrana </a:t>
            </a:r>
            <a:r>
              <a:rPr lang="cs-CZ" altLang="cs-CZ" sz="2000" b="1" dirty="0">
                <a:latin typeface="Times New Roman" pitchFamily="18" charset="0"/>
                <a:cs typeface="Arial" pitchFamily="34" charset="0"/>
              </a:rPr>
              <a:t>obchodní </a:t>
            </a:r>
            <a:r>
              <a:rPr lang="cs-CZ" altLang="cs-CZ" sz="2000" b="1" dirty="0" smtClean="0">
                <a:latin typeface="Times New Roman" pitchFamily="18" charset="0"/>
                <a:cs typeface="Arial" pitchFamily="34" charset="0"/>
              </a:rPr>
              <a:t>firmy.</a:t>
            </a:r>
            <a:endParaRPr lang="cs-CZ" altLang="cs-CZ" sz="2000" b="1" dirty="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None/>
              <a:defRPr/>
            </a:pPr>
            <a:endParaRPr lang="cs-CZ" altLang="cs-CZ" sz="2000" b="1" dirty="0" smtClean="0"/>
          </a:p>
        </p:txBody>
      </p:sp>
    </p:spTree>
    <p:extLst>
      <p:ext uri="{BB962C8B-B14F-4D97-AF65-F5344CB8AC3E}">
        <p14:creationId xmlns:p14="http://schemas.microsoft.com/office/powerpoint/2010/main" val="3287900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611188" y="765175"/>
            <a:ext cx="8229600" cy="1036638"/>
          </a:xfrm>
          <a:solidFill>
            <a:schemeClr val="accent5">
              <a:lumMod val="20000"/>
              <a:lumOff val="80000"/>
            </a:schemeClr>
          </a:solidFill>
        </p:spPr>
        <p:txBody>
          <a:bodyPr>
            <a:normAutofit/>
          </a:bodyPr>
          <a:lstStyle/>
          <a:p>
            <a:pPr>
              <a:defRPr/>
            </a:pPr>
            <a:r>
              <a:rPr lang="cs-CZ" b="1" dirty="0" smtClean="0">
                <a:effectLst>
                  <a:outerShdw blurRad="38100" dist="38100" dir="2700000" algn="tl">
                    <a:srgbClr val="000000">
                      <a:alpha val="43137"/>
                    </a:srgbClr>
                  </a:outerShdw>
                </a:effectLst>
              </a:rPr>
              <a:t>Řídicí </a:t>
            </a:r>
            <a:r>
              <a:rPr lang="cs-CZ" b="1" dirty="0">
                <a:effectLst>
                  <a:outerShdw blurRad="38100" dist="38100" dir="2700000" algn="tl">
                    <a:srgbClr val="000000">
                      <a:alpha val="43137"/>
                    </a:srgbClr>
                  </a:outerShdw>
                </a:effectLst>
              </a:rPr>
              <a:t>a kontrolní systém</a:t>
            </a:r>
            <a:endParaRPr lang="cs-CZ" dirty="0" smtClean="0">
              <a:latin typeface="Arial" pitchFamily="34" charset="0"/>
              <a:cs typeface="Times New Roman" pitchFamily="18" charset="0"/>
            </a:endParaRPr>
          </a:p>
        </p:txBody>
      </p:sp>
      <p:sp>
        <p:nvSpPr>
          <p:cNvPr id="501763" name="Rectangle 3"/>
          <p:cNvSpPr>
            <a:spLocks noGrp="1" noChangeArrowheads="1"/>
          </p:cNvSpPr>
          <p:nvPr>
            <p:ph type="body" idx="1"/>
          </p:nvPr>
        </p:nvSpPr>
        <p:spPr>
          <a:xfrm>
            <a:off x="468313" y="1773238"/>
            <a:ext cx="8458200" cy="4968875"/>
          </a:xfrm>
          <a:extLst/>
        </p:spPr>
        <p:txBody>
          <a:bodyPr/>
          <a:lstStyle/>
          <a:p>
            <a:pPr marL="0" indent="0" eaLnBrk="1" hangingPunct="1">
              <a:lnSpc>
                <a:spcPct val="80000"/>
              </a:lnSpc>
              <a:buFont typeface="Wingdings" pitchFamily="2" charset="2"/>
              <a:buNone/>
              <a:defRPr/>
            </a:pPr>
            <a:r>
              <a:rPr lang="cs-CZ" sz="1200" b="1" dirty="0" smtClean="0"/>
              <a:t> </a:t>
            </a:r>
          </a:p>
          <a:p>
            <a:pPr marL="0" indent="0" eaLnBrk="1" hangingPunct="1">
              <a:lnSpc>
                <a:spcPct val="80000"/>
              </a:lnSpc>
              <a:buFont typeface="Wingdings" pitchFamily="2" charset="2"/>
              <a:buNone/>
              <a:defRPr/>
            </a:pPr>
            <a:r>
              <a:rPr lang="cs-CZ" sz="1400" b="1" dirty="0" smtClean="0"/>
              <a:t>Tuzemská </a:t>
            </a:r>
            <a:r>
              <a:rPr lang="cs-CZ" sz="1400" b="1" dirty="0"/>
              <a:t>pojišťovna a tuzemská zajišťovna zavede, udržuje a uplatňuje</a:t>
            </a:r>
            <a:r>
              <a:rPr lang="cs-CZ" sz="1400" dirty="0"/>
              <a:t> </a:t>
            </a:r>
            <a:r>
              <a:rPr lang="cs-CZ" sz="1400" b="1" dirty="0"/>
              <a:t>účinný </a:t>
            </a:r>
            <a:r>
              <a:rPr lang="cs-CZ" sz="1400" b="1" dirty="0">
                <a:solidFill>
                  <a:srgbClr val="FF0000"/>
                </a:solidFill>
                <a:effectLst>
                  <a:outerShdw blurRad="38100" dist="38100" dir="2700000" algn="tl">
                    <a:srgbClr val="000000">
                      <a:alpha val="43137"/>
                    </a:srgbClr>
                  </a:outerShdw>
                </a:effectLst>
              </a:rPr>
              <a:t>řídicí a kontrolní systém</a:t>
            </a:r>
            <a:r>
              <a:rPr lang="cs-CZ" sz="1400" b="1" dirty="0"/>
              <a:t>, který zajišťuje řádné a obezřetné řízení její činnosti a dodržování </a:t>
            </a:r>
            <a:r>
              <a:rPr lang="cs-CZ" sz="1400" b="1" dirty="0" smtClean="0"/>
              <a:t>zákonem stanovených požadavků </a:t>
            </a:r>
          </a:p>
          <a:p>
            <a:pPr marL="0" indent="0" eaLnBrk="1" hangingPunct="1">
              <a:lnSpc>
                <a:spcPct val="80000"/>
              </a:lnSpc>
              <a:buFont typeface="Wingdings" pitchFamily="2" charset="2"/>
              <a:buNone/>
              <a:defRPr/>
            </a:pPr>
            <a:r>
              <a:rPr lang="cs-CZ" sz="1400" b="1" dirty="0" smtClean="0"/>
              <a:t>Tento </a:t>
            </a:r>
            <a:r>
              <a:rPr lang="cs-CZ" sz="1400" b="1" dirty="0"/>
              <a:t>systém zahrnuje</a:t>
            </a:r>
            <a:r>
              <a:rPr lang="cs-CZ" sz="1400" dirty="0"/>
              <a:t> </a:t>
            </a:r>
            <a:r>
              <a:rPr lang="cs-CZ" sz="1400" b="1" dirty="0"/>
              <a:t>nejméně</a:t>
            </a:r>
            <a:endParaRPr lang="cs-CZ" sz="1400" dirty="0"/>
          </a:p>
          <a:p>
            <a:pPr marL="0" indent="0">
              <a:buFont typeface="Wingdings" pitchFamily="2" charset="2"/>
              <a:buNone/>
              <a:defRPr/>
            </a:pPr>
            <a:r>
              <a:rPr lang="cs-CZ" sz="1400" b="1" dirty="0" smtClean="0"/>
              <a:t>a) adekvátní </a:t>
            </a:r>
            <a:r>
              <a:rPr lang="cs-CZ" sz="1400" b="1" dirty="0"/>
              <a:t>a transparentní </a:t>
            </a:r>
            <a:r>
              <a:rPr lang="cs-CZ" sz="1400" b="1" u="sng" dirty="0">
                <a:solidFill>
                  <a:srgbClr val="C00000"/>
                </a:solidFill>
              </a:rPr>
              <a:t>organizační strukturu </a:t>
            </a:r>
            <a:r>
              <a:rPr lang="cs-CZ" sz="1400" b="1" dirty="0"/>
              <a:t>s jasným určením a vhodným oddělením povinností,</a:t>
            </a:r>
            <a:endParaRPr lang="cs-CZ" sz="1400" dirty="0"/>
          </a:p>
          <a:p>
            <a:pPr marL="0" indent="0">
              <a:buFont typeface="Wingdings" pitchFamily="2" charset="2"/>
              <a:buNone/>
              <a:defRPr/>
            </a:pPr>
            <a:r>
              <a:rPr lang="cs-CZ" sz="1400" b="1" dirty="0" smtClean="0"/>
              <a:t>b)</a:t>
            </a:r>
            <a:r>
              <a:rPr lang="cs-CZ" sz="1400" b="1" dirty="0"/>
              <a:t> </a:t>
            </a:r>
            <a:r>
              <a:rPr lang="cs-CZ" sz="1400" b="1" dirty="0" smtClean="0"/>
              <a:t>účinný </a:t>
            </a:r>
            <a:r>
              <a:rPr lang="cs-CZ" sz="1400" b="1" dirty="0"/>
              <a:t>systém zajišťující </a:t>
            </a:r>
            <a:r>
              <a:rPr lang="cs-CZ" sz="1400" b="1" u="sng" dirty="0">
                <a:solidFill>
                  <a:srgbClr val="C00000"/>
                </a:solidFill>
              </a:rPr>
              <a:t>předávání </a:t>
            </a:r>
            <a:r>
              <a:rPr lang="cs-CZ" sz="1400" b="1" u="sng" dirty="0" smtClean="0">
                <a:solidFill>
                  <a:srgbClr val="C00000"/>
                </a:solidFill>
              </a:rPr>
              <a:t>informací</a:t>
            </a:r>
            <a:r>
              <a:rPr lang="cs-CZ" sz="1400" b="1" dirty="0" smtClean="0"/>
              <a:t>,</a:t>
            </a:r>
            <a:endParaRPr lang="cs-CZ" sz="1400" dirty="0"/>
          </a:p>
          <a:p>
            <a:pPr marL="0" indent="0">
              <a:buFont typeface="Wingdings" pitchFamily="2" charset="2"/>
              <a:buNone/>
              <a:defRPr/>
            </a:pPr>
            <a:r>
              <a:rPr lang="cs-CZ" sz="1400" b="1" dirty="0" smtClean="0"/>
              <a:t>c)</a:t>
            </a:r>
            <a:r>
              <a:rPr lang="cs-CZ" sz="1400" b="1" dirty="0"/>
              <a:t> </a:t>
            </a:r>
            <a:r>
              <a:rPr lang="cs-CZ" sz="1400" b="1" u="sng" dirty="0" smtClean="0">
                <a:solidFill>
                  <a:srgbClr val="FF0000"/>
                </a:solidFill>
              </a:rPr>
              <a:t>řízení </a:t>
            </a:r>
            <a:r>
              <a:rPr lang="cs-CZ" sz="1400" b="1" u="sng" dirty="0">
                <a:solidFill>
                  <a:srgbClr val="FF0000"/>
                </a:solidFill>
              </a:rPr>
              <a:t>rizik</a:t>
            </a:r>
            <a:r>
              <a:rPr lang="cs-CZ" sz="1400" b="1" u="sng" dirty="0"/>
              <a:t>, </a:t>
            </a:r>
            <a:r>
              <a:rPr lang="cs-CZ" sz="1400" b="1" u="sng" dirty="0" smtClean="0">
                <a:solidFill>
                  <a:srgbClr val="FF0000"/>
                </a:solidFill>
              </a:rPr>
              <a:t>zajišťování </a:t>
            </a:r>
            <a:r>
              <a:rPr lang="cs-CZ" sz="1400" b="1" u="sng" dirty="0">
                <a:solidFill>
                  <a:srgbClr val="FF0000"/>
                </a:solidFill>
              </a:rPr>
              <a:t>shody s předpisy</a:t>
            </a:r>
            <a:r>
              <a:rPr lang="cs-CZ" sz="1400" b="1" u="sng" dirty="0"/>
              <a:t>, </a:t>
            </a:r>
            <a:r>
              <a:rPr lang="cs-CZ" sz="1400" b="1" u="sng" dirty="0" smtClean="0">
                <a:solidFill>
                  <a:srgbClr val="FF0000"/>
                </a:solidFill>
              </a:rPr>
              <a:t>vnitřní audit </a:t>
            </a:r>
            <a:r>
              <a:rPr lang="cs-CZ" sz="1400" b="1" u="sng" dirty="0"/>
              <a:t>a </a:t>
            </a:r>
            <a:r>
              <a:rPr lang="cs-CZ" sz="1400" b="1" u="sng" dirty="0" smtClean="0">
                <a:solidFill>
                  <a:srgbClr val="FF0000"/>
                </a:solidFill>
              </a:rPr>
              <a:t>pojistněmatematické činnosti</a:t>
            </a:r>
            <a:r>
              <a:rPr lang="cs-CZ" sz="1400" b="1" dirty="0" smtClean="0"/>
              <a:t>. </a:t>
            </a:r>
          </a:p>
          <a:p>
            <a:pPr marL="0" indent="0">
              <a:buFont typeface="Wingdings" pitchFamily="2" charset="2"/>
              <a:buNone/>
              <a:defRPr/>
            </a:pPr>
            <a:endParaRPr lang="cs-CZ" sz="1400" b="1" dirty="0" smtClean="0"/>
          </a:p>
          <a:p>
            <a:pPr>
              <a:defRPr/>
            </a:pPr>
            <a:r>
              <a:rPr lang="cs-CZ" sz="1400" b="1" dirty="0"/>
              <a:t>všechny </a:t>
            </a:r>
            <a:r>
              <a:rPr lang="cs-CZ" sz="1400" b="1" dirty="0">
                <a:solidFill>
                  <a:srgbClr val="FF0000"/>
                </a:solidFill>
                <a:effectLst>
                  <a:outerShdw blurRad="38100" dist="38100" dir="2700000" algn="tl">
                    <a:srgbClr val="000000">
                      <a:alpha val="43137"/>
                    </a:srgbClr>
                  </a:outerShdw>
                </a:effectLst>
              </a:rPr>
              <a:t>osoby v klíčových funkcích a osoby s účastí na řízení </a:t>
            </a:r>
            <a:r>
              <a:rPr lang="cs-CZ" sz="1400" b="1" dirty="0"/>
              <a:t>pojišťovny nebo zajišťovny </a:t>
            </a:r>
            <a:r>
              <a:rPr lang="cs-CZ" sz="1400" b="1" dirty="0" smtClean="0"/>
              <a:t>musejí být </a:t>
            </a:r>
            <a:r>
              <a:rPr lang="cs-CZ" sz="1400" b="1" dirty="0">
                <a:solidFill>
                  <a:srgbClr val="FF0000"/>
                </a:solidFill>
                <a:effectLst>
                  <a:outerShdw blurRad="38100" dist="38100" dir="2700000" algn="tl">
                    <a:srgbClr val="000000">
                      <a:alpha val="43137"/>
                    </a:srgbClr>
                  </a:outerShdw>
                </a:effectLst>
              </a:rPr>
              <a:t>způsobilé a </a:t>
            </a:r>
            <a:r>
              <a:rPr lang="cs-CZ" sz="1400" b="1" dirty="0" smtClean="0">
                <a:solidFill>
                  <a:srgbClr val="FF0000"/>
                </a:solidFill>
                <a:effectLst>
                  <a:outerShdw blurRad="38100" dist="38100" dir="2700000" algn="tl">
                    <a:srgbClr val="000000">
                      <a:alpha val="43137"/>
                    </a:srgbClr>
                  </a:outerShdw>
                </a:effectLst>
              </a:rPr>
              <a:t>důvěryhodné, </a:t>
            </a:r>
            <a:r>
              <a:rPr lang="cs-CZ" sz="1400" b="1" dirty="0" smtClean="0">
                <a:effectLst>
                  <a:outerShdw blurRad="38100" dist="38100" dir="2700000" algn="tl">
                    <a:srgbClr val="000000">
                      <a:alpha val="43137"/>
                    </a:srgbClr>
                  </a:outerShdw>
                </a:effectLst>
              </a:rPr>
              <a:t>tj. musejí dávat jistotu </a:t>
            </a:r>
            <a:r>
              <a:rPr lang="cs-CZ" sz="1400" b="1" dirty="0" smtClean="0"/>
              <a:t>řádného  </a:t>
            </a:r>
            <a:r>
              <a:rPr lang="cs-CZ" sz="1400" b="1" dirty="0"/>
              <a:t>a </a:t>
            </a:r>
            <a:r>
              <a:rPr lang="cs-CZ" sz="1400" b="1" dirty="0" smtClean="0"/>
              <a:t>obezřetného řízení.</a:t>
            </a:r>
          </a:p>
          <a:p>
            <a:pPr>
              <a:defRPr/>
            </a:pPr>
            <a:endParaRPr lang="cs-CZ" sz="1400" b="1" dirty="0" smtClean="0"/>
          </a:p>
          <a:p>
            <a:pPr>
              <a:defRPr/>
            </a:pPr>
            <a:r>
              <a:rPr lang="cs-CZ" sz="1400" b="1" u="sng" dirty="0" smtClean="0">
                <a:solidFill>
                  <a:srgbClr val="FF0000"/>
                </a:solidFill>
                <a:effectLst>
                  <a:outerShdw blurRad="38100" dist="38100" dir="2700000" algn="tl">
                    <a:srgbClr val="000000">
                      <a:alpha val="43137"/>
                    </a:srgbClr>
                  </a:outerShdw>
                </a:effectLst>
              </a:rPr>
              <a:t>systém </a:t>
            </a:r>
            <a:r>
              <a:rPr lang="cs-CZ" sz="1400" b="1" u="sng" dirty="0">
                <a:solidFill>
                  <a:srgbClr val="FF0000"/>
                </a:solidFill>
                <a:effectLst>
                  <a:outerShdw blurRad="38100" dist="38100" dir="2700000" algn="tl">
                    <a:srgbClr val="000000">
                      <a:alpha val="43137"/>
                    </a:srgbClr>
                  </a:outerShdw>
                </a:effectLst>
              </a:rPr>
              <a:t>řízení rizik </a:t>
            </a:r>
            <a:r>
              <a:rPr lang="cs-CZ" sz="1400" b="1" dirty="0"/>
              <a:t>se vztahuje na rizika zahrnutá do výpočtu </a:t>
            </a:r>
            <a:r>
              <a:rPr lang="cs-CZ" sz="1400" b="1" dirty="0" err="1"/>
              <a:t>solventnostního</a:t>
            </a:r>
            <a:r>
              <a:rPr lang="cs-CZ" sz="1400" b="1" dirty="0"/>
              <a:t> kapitálového požadavku </a:t>
            </a:r>
            <a:r>
              <a:rPr lang="cs-CZ" sz="1400" b="1" dirty="0" smtClean="0"/>
              <a:t>a </a:t>
            </a:r>
            <a:r>
              <a:rPr lang="cs-CZ" sz="1400" b="1" dirty="0"/>
              <a:t>na rizika, která nejsou zahrnuta nebo nejsou plně zahrnuta do jeho </a:t>
            </a:r>
            <a:r>
              <a:rPr lang="cs-CZ" sz="1400" b="1" dirty="0" smtClean="0"/>
              <a:t>výpočtu,</a:t>
            </a:r>
            <a:r>
              <a:rPr lang="cs-CZ" sz="1400" b="1" dirty="0" smtClean="0">
                <a:solidFill>
                  <a:srgbClr val="FF0000"/>
                </a:solidFill>
                <a:effectLst>
                  <a:outerShdw blurRad="38100" dist="38100" dir="2700000" algn="tl">
                    <a:srgbClr val="000000">
                      <a:alpha val="43137"/>
                    </a:srgbClr>
                  </a:outerShdw>
                </a:effectLst>
              </a:rPr>
              <a:t> </a:t>
            </a:r>
            <a:r>
              <a:rPr lang="cs-CZ" sz="1400" b="1" dirty="0" smtClean="0"/>
              <a:t>vztahuje se nejméně na</a:t>
            </a:r>
            <a:endParaRPr lang="cs-CZ" sz="1400" dirty="0" smtClean="0"/>
          </a:p>
          <a:p>
            <a:pPr lvl="1">
              <a:defRPr/>
            </a:pPr>
            <a:r>
              <a:rPr lang="cs-CZ" sz="1400" b="1" dirty="0" smtClean="0"/>
              <a:t>upisování pojištění a tvorba technických rezerv,</a:t>
            </a:r>
            <a:endParaRPr lang="cs-CZ" sz="1400" dirty="0" smtClean="0"/>
          </a:p>
          <a:p>
            <a:pPr lvl="1">
              <a:defRPr/>
            </a:pPr>
            <a:r>
              <a:rPr lang="cs-CZ" sz="1400" b="1" dirty="0" smtClean="0"/>
              <a:t>řízení </a:t>
            </a:r>
            <a:r>
              <a:rPr lang="cs-CZ" sz="1400" b="1" dirty="0"/>
              <a:t>aktiv a pasiv, </a:t>
            </a:r>
            <a:endParaRPr lang="cs-CZ" sz="1400" dirty="0"/>
          </a:p>
          <a:p>
            <a:pPr lvl="1">
              <a:defRPr/>
            </a:pPr>
            <a:r>
              <a:rPr lang="cs-CZ" sz="1400" b="1" dirty="0"/>
              <a:t>investice, zejména deriváty a podobné závazky,</a:t>
            </a:r>
            <a:endParaRPr lang="cs-CZ" sz="1400" dirty="0"/>
          </a:p>
          <a:p>
            <a:pPr lvl="1">
              <a:defRPr/>
            </a:pPr>
            <a:r>
              <a:rPr lang="cs-CZ" sz="1400" b="1" dirty="0"/>
              <a:t>řízení rizika likvidity a rizika koncentrace,</a:t>
            </a:r>
            <a:endParaRPr lang="cs-CZ" sz="1400" dirty="0"/>
          </a:p>
          <a:p>
            <a:pPr lvl="1">
              <a:defRPr/>
            </a:pPr>
            <a:r>
              <a:rPr lang="cs-CZ" sz="1400" b="1" dirty="0"/>
              <a:t>řízení operačního rizika a </a:t>
            </a:r>
            <a:endParaRPr lang="cs-CZ" sz="1400" dirty="0"/>
          </a:p>
          <a:p>
            <a:pPr lvl="1">
              <a:defRPr/>
            </a:pPr>
            <a:r>
              <a:rPr lang="cs-CZ" sz="1400" b="1" dirty="0"/>
              <a:t>zajištění a další techniky snižování rizik.</a:t>
            </a:r>
            <a:endParaRPr lang="cs-CZ" sz="1400" dirty="0"/>
          </a:p>
          <a:p>
            <a:pPr>
              <a:defRPr/>
            </a:pPr>
            <a:endParaRPr lang="cs-CZ" sz="1200" dirty="0"/>
          </a:p>
          <a:p>
            <a:pPr marL="0" indent="0" eaLnBrk="1" hangingPunct="1">
              <a:lnSpc>
                <a:spcPct val="80000"/>
              </a:lnSpc>
              <a:buFont typeface="Wingdings" pitchFamily="2" charset="2"/>
              <a:buNone/>
              <a:defRPr/>
            </a:pPr>
            <a:endParaRPr lang="cs-CZ" sz="1200" b="1" dirty="0" smtClean="0"/>
          </a:p>
        </p:txBody>
      </p:sp>
    </p:spTree>
    <p:extLst>
      <p:ext uri="{BB962C8B-B14F-4D97-AF65-F5344CB8AC3E}">
        <p14:creationId xmlns:p14="http://schemas.microsoft.com/office/powerpoint/2010/main" val="761758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611188" y="765175"/>
            <a:ext cx="8229600" cy="1036638"/>
          </a:xfrm>
          <a:solidFill>
            <a:schemeClr val="accent5">
              <a:lumMod val="20000"/>
              <a:lumOff val="80000"/>
            </a:schemeClr>
          </a:solidFill>
        </p:spPr>
        <p:txBody>
          <a:bodyPr>
            <a:normAutofit/>
          </a:bodyPr>
          <a:lstStyle/>
          <a:p>
            <a:pPr>
              <a:defRPr/>
            </a:pPr>
            <a:r>
              <a:rPr lang="cs-CZ" b="1" dirty="0">
                <a:effectLst>
                  <a:outerShdw blurRad="38100" dist="38100" dir="2700000" algn="tl">
                    <a:srgbClr val="000000">
                      <a:alpha val="43137"/>
                    </a:srgbClr>
                  </a:outerShdw>
                </a:effectLst>
              </a:rPr>
              <a:t>Řídicí a kontrolní systém</a:t>
            </a:r>
            <a:endParaRPr lang="cs-CZ" dirty="0" smtClean="0">
              <a:latin typeface="Arial" pitchFamily="34" charset="0"/>
              <a:cs typeface="Times New Roman" pitchFamily="18" charset="0"/>
            </a:endParaRPr>
          </a:p>
        </p:txBody>
      </p:sp>
      <p:sp>
        <p:nvSpPr>
          <p:cNvPr id="501763" name="Rectangle 3"/>
          <p:cNvSpPr>
            <a:spLocks noGrp="1" noChangeArrowheads="1"/>
          </p:cNvSpPr>
          <p:nvPr>
            <p:ph type="body" idx="1"/>
          </p:nvPr>
        </p:nvSpPr>
        <p:spPr>
          <a:xfrm>
            <a:off x="468313" y="1773238"/>
            <a:ext cx="8458200" cy="4968875"/>
          </a:xfrm>
        </p:spPr>
        <p:txBody>
          <a:bodyPr/>
          <a:lstStyle/>
          <a:p>
            <a:pPr marL="0" indent="0" eaLnBrk="1" hangingPunct="1">
              <a:lnSpc>
                <a:spcPct val="80000"/>
              </a:lnSpc>
              <a:buFont typeface="Wingdings" pitchFamily="2" charset="2"/>
              <a:buNone/>
              <a:defRPr/>
            </a:pPr>
            <a:endParaRPr lang="cs-CZ" sz="1200" b="1" dirty="0" smtClean="0"/>
          </a:p>
          <a:p>
            <a:pPr eaLnBrk="1" hangingPunct="1">
              <a:lnSpc>
                <a:spcPct val="80000"/>
              </a:lnSpc>
              <a:defRPr/>
            </a:pPr>
            <a:r>
              <a:rPr lang="cs-CZ" sz="1400" b="1" dirty="0" smtClean="0"/>
              <a:t> </a:t>
            </a:r>
            <a:r>
              <a:rPr lang="cs-CZ" sz="1400" b="1" u="sng" dirty="0" smtClean="0">
                <a:solidFill>
                  <a:srgbClr val="FF0000"/>
                </a:solidFill>
                <a:effectLst>
                  <a:outerShdw blurRad="38100" dist="38100" dir="2700000" algn="tl">
                    <a:srgbClr val="000000">
                      <a:alpha val="43137"/>
                    </a:srgbClr>
                  </a:outerShdw>
                </a:effectLst>
              </a:rPr>
              <a:t>vlastní </a:t>
            </a:r>
            <a:r>
              <a:rPr lang="cs-CZ" sz="1400" b="1" u="sng" dirty="0">
                <a:solidFill>
                  <a:srgbClr val="FF0000"/>
                </a:solidFill>
                <a:effectLst>
                  <a:outerShdw blurRad="38100" dist="38100" dir="2700000" algn="tl">
                    <a:srgbClr val="000000">
                      <a:alpha val="43137"/>
                    </a:srgbClr>
                  </a:outerShdw>
                </a:effectLst>
              </a:rPr>
              <a:t>posuzování rizik a </a:t>
            </a:r>
            <a:r>
              <a:rPr lang="cs-CZ" sz="1400" b="1" u="sng" dirty="0" smtClean="0">
                <a:solidFill>
                  <a:srgbClr val="FF0000"/>
                </a:solidFill>
                <a:effectLst>
                  <a:outerShdw blurRad="38100" dist="38100" dir="2700000" algn="tl">
                    <a:srgbClr val="000000">
                      <a:alpha val="43137"/>
                    </a:srgbClr>
                  </a:outerShdw>
                </a:effectLst>
              </a:rPr>
              <a:t>solventnosti</a:t>
            </a:r>
            <a:r>
              <a:rPr lang="cs-CZ" sz="1400" b="1" dirty="0" smtClean="0"/>
              <a:t> (ORSA). </a:t>
            </a:r>
            <a:r>
              <a:rPr lang="cs-CZ" sz="1400" b="1" dirty="0"/>
              <a:t>Posuzování rizik a solventnosti zahrnuje nejméně</a:t>
            </a:r>
            <a:endParaRPr lang="cs-CZ" sz="1400" dirty="0"/>
          </a:p>
          <a:p>
            <a:pPr marL="228600" indent="-228600">
              <a:buFont typeface="+mj-lt"/>
              <a:buAutoNum type="alphaLcParenR"/>
              <a:defRPr/>
            </a:pPr>
            <a:r>
              <a:rPr lang="cs-CZ" sz="1400" b="1" dirty="0"/>
              <a:t>veškeré požadavky na solventnost s ohledem na </a:t>
            </a:r>
            <a:r>
              <a:rPr lang="cs-CZ" sz="1400" b="1" u="sng" dirty="0"/>
              <a:t>individuální rizikový profil, schválené limity rozsahu rizika a celkovou strategii pojišťovny nebo zajišťovny,</a:t>
            </a:r>
            <a:endParaRPr lang="cs-CZ" sz="1400" u="sng" dirty="0"/>
          </a:p>
          <a:p>
            <a:pPr marL="228600" indent="-228600">
              <a:buFont typeface="+mj-lt"/>
              <a:buAutoNum type="alphaLcParenR"/>
              <a:defRPr/>
            </a:pPr>
            <a:r>
              <a:rPr lang="cs-CZ" sz="1400" b="1" u="sng" dirty="0"/>
              <a:t>trvalé dodržování požadavků </a:t>
            </a:r>
            <a:r>
              <a:rPr lang="cs-CZ" sz="1400" b="1" dirty="0"/>
              <a:t>týkajících se technických rezerv </a:t>
            </a:r>
            <a:r>
              <a:rPr lang="cs-CZ" sz="1400" b="1" dirty="0" smtClean="0"/>
              <a:t>a </a:t>
            </a:r>
            <a:r>
              <a:rPr lang="cs-CZ" sz="1400" b="1" dirty="0"/>
              <a:t>kapitálových </a:t>
            </a:r>
            <a:r>
              <a:rPr lang="cs-CZ" sz="1400" b="1" dirty="0" smtClean="0"/>
              <a:t>požadavků; </a:t>
            </a:r>
            <a:r>
              <a:rPr lang="cs-CZ" sz="1400" b="1" dirty="0"/>
              <a:t>v případě použití vyrovnávací úpravy nebo stabilizační úpravy se vyhodnocení dodržování kapitálových požadavků provede jak se zohledněním, tak i bez zohlednění těchto úprav,</a:t>
            </a:r>
            <a:endParaRPr lang="cs-CZ" sz="1400" dirty="0"/>
          </a:p>
          <a:p>
            <a:pPr marL="228600" indent="-228600">
              <a:buFont typeface="+mj-lt"/>
              <a:buAutoNum type="alphaLcParenR"/>
              <a:defRPr/>
            </a:pPr>
            <a:r>
              <a:rPr lang="cs-CZ" sz="1400" b="1" dirty="0"/>
              <a:t>rozsah, kterým se rizikový profil pojišťovny nebo zajišťovny </a:t>
            </a:r>
            <a:r>
              <a:rPr lang="cs-CZ" sz="1400" b="1" u="sng" dirty="0"/>
              <a:t>odchyluje od předpokladů </a:t>
            </a:r>
            <a:r>
              <a:rPr lang="cs-CZ" sz="1400" b="1" dirty="0"/>
              <a:t>k solventnostnímu kapitálovému </a:t>
            </a:r>
            <a:r>
              <a:rPr lang="cs-CZ" sz="1400" b="1" dirty="0" smtClean="0"/>
              <a:t>požadavku, </a:t>
            </a:r>
            <a:r>
              <a:rPr lang="cs-CZ" sz="1400" b="1" dirty="0"/>
              <a:t>vypočítanému podle standardního vzorce </a:t>
            </a:r>
            <a:r>
              <a:rPr lang="cs-CZ" sz="1400" b="1" dirty="0" smtClean="0"/>
              <a:t>nebo </a:t>
            </a:r>
            <a:r>
              <a:rPr lang="cs-CZ" sz="1400" b="1" dirty="0"/>
              <a:t>prostřednictvím částečného nebo úplného interního </a:t>
            </a:r>
            <a:r>
              <a:rPr lang="cs-CZ" sz="1400" b="1" dirty="0" smtClean="0"/>
              <a:t>modelu.</a:t>
            </a:r>
          </a:p>
          <a:p>
            <a:pPr marL="0" indent="0">
              <a:buFont typeface="Wingdings" pitchFamily="2" charset="2"/>
              <a:buNone/>
              <a:defRPr/>
            </a:pPr>
            <a:endParaRPr lang="cs-CZ" sz="1400" dirty="0"/>
          </a:p>
          <a:p>
            <a:pPr>
              <a:defRPr/>
            </a:pPr>
            <a:r>
              <a:rPr lang="cs-CZ" sz="1400" b="1" dirty="0" smtClean="0">
                <a:solidFill>
                  <a:srgbClr val="FF0000"/>
                </a:solidFill>
                <a:effectLst>
                  <a:outerShdw blurRad="38100" dist="38100" dir="2700000" algn="tl">
                    <a:srgbClr val="000000">
                      <a:alpha val="43137"/>
                    </a:srgbClr>
                  </a:outerShdw>
                </a:effectLst>
              </a:rPr>
              <a:t>systém vnitřní kontroly </a:t>
            </a:r>
            <a:r>
              <a:rPr lang="cs-CZ" sz="1400" b="1" dirty="0" smtClean="0"/>
              <a:t>zahrnuje nejméně správní a účetní postupy, rámec vnitřní kontroly, vhodné mechanismy informování na všech úrovních pojišťovny nebo zajišťovny a funkci kontroly zajišťování shody s předpisy.</a:t>
            </a:r>
          </a:p>
          <a:p>
            <a:pPr>
              <a:defRPr/>
            </a:pPr>
            <a:endParaRPr lang="cs-CZ" sz="1400" b="1" dirty="0" smtClean="0"/>
          </a:p>
          <a:p>
            <a:pPr>
              <a:defRPr/>
            </a:pPr>
            <a:r>
              <a:rPr lang="cs-CZ" sz="1400" b="1" dirty="0" smtClean="0">
                <a:solidFill>
                  <a:srgbClr val="FF0000"/>
                </a:solidFill>
                <a:effectLst>
                  <a:outerShdw blurRad="38100" dist="38100" dir="2700000" algn="tl">
                    <a:srgbClr val="000000">
                      <a:alpha val="43137"/>
                    </a:srgbClr>
                  </a:outerShdw>
                </a:effectLst>
              </a:rPr>
              <a:t>vnitřní audit</a:t>
            </a:r>
            <a:r>
              <a:rPr lang="cs-CZ" sz="1400" b="1" dirty="0" smtClean="0"/>
              <a:t> zahrnuje posuzování vhodnosti a efektivnosti systému vnitřní kontroly a dalších prvků řídícího a kontrolního systému.</a:t>
            </a:r>
          </a:p>
          <a:p>
            <a:pPr>
              <a:defRPr/>
            </a:pPr>
            <a:endParaRPr lang="cs-CZ" sz="1200" b="1" dirty="0" smtClean="0"/>
          </a:p>
          <a:p>
            <a:pPr marL="0" indent="0" eaLnBrk="1" hangingPunct="1">
              <a:lnSpc>
                <a:spcPct val="80000"/>
              </a:lnSpc>
              <a:buFont typeface="Wingdings" pitchFamily="2" charset="2"/>
              <a:buNone/>
              <a:defRPr/>
            </a:pPr>
            <a:endParaRPr lang="cs-CZ" sz="1200" b="1" dirty="0" smtClean="0"/>
          </a:p>
        </p:txBody>
      </p:sp>
    </p:spTree>
    <p:extLst>
      <p:ext uri="{BB962C8B-B14F-4D97-AF65-F5344CB8AC3E}">
        <p14:creationId xmlns:p14="http://schemas.microsoft.com/office/powerpoint/2010/main" val="625416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611188" y="765175"/>
            <a:ext cx="8229600" cy="1036638"/>
          </a:xfrm>
          <a:solidFill>
            <a:schemeClr val="accent5">
              <a:lumMod val="20000"/>
              <a:lumOff val="80000"/>
            </a:schemeClr>
          </a:solidFill>
        </p:spPr>
        <p:txBody>
          <a:bodyPr>
            <a:normAutofit/>
          </a:bodyPr>
          <a:lstStyle/>
          <a:p>
            <a:pPr>
              <a:defRPr/>
            </a:pPr>
            <a:r>
              <a:rPr lang="cs-CZ" b="1" dirty="0">
                <a:effectLst>
                  <a:outerShdw blurRad="38100" dist="38100" dir="2700000" algn="tl">
                    <a:srgbClr val="000000">
                      <a:alpha val="43137"/>
                    </a:srgbClr>
                  </a:outerShdw>
                </a:effectLst>
              </a:rPr>
              <a:t>Řídicí a kontrolní systém</a:t>
            </a:r>
            <a:endParaRPr lang="cs-CZ" dirty="0" smtClean="0">
              <a:latin typeface="Arial" pitchFamily="34" charset="0"/>
              <a:cs typeface="Times New Roman" pitchFamily="18" charset="0"/>
            </a:endParaRPr>
          </a:p>
        </p:txBody>
      </p:sp>
      <p:sp>
        <p:nvSpPr>
          <p:cNvPr id="501763" name="Rectangle 3"/>
          <p:cNvSpPr>
            <a:spLocks noGrp="1" noChangeArrowheads="1"/>
          </p:cNvSpPr>
          <p:nvPr>
            <p:ph type="body" idx="1"/>
          </p:nvPr>
        </p:nvSpPr>
        <p:spPr>
          <a:xfrm>
            <a:off x="468313" y="1773238"/>
            <a:ext cx="8458200" cy="4968875"/>
          </a:xfrm>
        </p:spPr>
        <p:txBody>
          <a:bodyPr/>
          <a:lstStyle/>
          <a:p>
            <a:pPr eaLnBrk="1" hangingPunct="1">
              <a:lnSpc>
                <a:spcPct val="80000"/>
              </a:lnSpc>
              <a:defRPr/>
            </a:pPr>
            <a:endParaRPr lang="cs-CZ" sz="1200" b="1" dirty="0" smtClean="0">
              <a:solidFill>
                <a:srgbClr val="FF0000"/>
              </a:solidFill>
              <a:effectLst>
                <a:outerShdw blurRad="38100" dist="38100" dir="2700000" algn="tl">
                  <a:srgbClr val="000000">
                    <a:alpha val="43137"/>
                  </a:srgbClr>
                </a:outerShdw>
              </a:effectLst>
            </a:endParaRPr>
          </a:p>
          <a:p>
            <a:pPr eaLnBrk="1" hangingPunct="1">
              <a:lnSpc>
                <a:spcPct val="80000"/>
              </a:lnSpc>
              <a:defRPr/>
            </a:pPr>
            <a:r>
              <a:rPr lang="cs-CZ" sz="1200" b="1" dirty="0" smtClean="0">
                <a:solidFill>
                  <a:srgbClr val="FF0000"/>
                </a:solidFill>
                <a:effectLst>
                  <a:outerShdw blurRad="38100" dist="38100" dir="2700000" algn="tl">
                    <a:srgbClr val="000000">
                      <a:alpha val="43137"/>
                    </a:srgbClr>
                  </a:outerShdw>
                </a:effectLst>
              </a:rPr>
              <a:t>pojistněmatematické činnosti </a:t>
            </a:r>
          </a:p>
          <a:p>
            <a:pPr marL="0" indent="0" eaLnBrk="1" hangingPunct="1">
              <a:lnSpc>
                <a:spcPct val="80000"/>
              </a:lnSpc>
              <a:buFont typeface="Wingdings" pitchFamily="2" charset="2"/>
              <a:buNone/>
              <a:defRPr/>
            </a:pPr>
            <a:r>
              <a:rPr lang="cs-CZ" sz="1200" b="1" dirty="0" smtClean="0"/>
              <a:t>koordinaci </a:t>
            </a:r>
            <a:r>
              <a:rPr lang="cs-CZ" sz="1200" b="1" dirty="0"/>
              <a:t>výpočtu technických rezerv,</a:t>
            </a:r>
            <a:endParaRPr lang="cs-CZ" sz="1200" dirty="0"/>
          </a:p>
          <a:p>
            <a:pPr marL="228600" indent="-228600">
              <a:buFont typeface="+mj-lt"/>
              <a:buAutoNum type="alphaLcParenR"/>
              <a:defRPr/>
            </a:pPr>
            <a:r>
              <a:rPr lang="cs-CZ" sz="1200" b="1" dirty="0"/>
              <a:t>zajišťování přiměřenosti používaných metodik, podkladových modelů a předpokladů aplikovaných při výpočtu technických rezerv,</a:t>
            </a:r>
            <a:endParaRPr lang="cs-CZ" sz="1200" dirty="0"/>
          </a:p>
          <a:p>
            <a:pPr marL="228600" indent="-228600">
              <a:buFont typeface="+mj-lt"/>
              <a:buAutoNum type="alphaLcParenR"/>
              <a:defRPr/>
            </a:pPr>
            <a:r>
              <a:rPr lang="cs-CZ" sz="1200" b="1" dirty="0"/>
              <a:t>posuzování dostatečnosti a kvality údajů používaných při výpočtu technických rezerv,</a:t>
            </a:r>
            <a:endParaRPr lang="cs-CZ" sz="1200" dirty="0"/>
          </a:p>
          <a:p>
            <a:pPr marL="228600" indent="-228600">
              <a:buFont typeface="+mj-lt"/>
              <a:buAutoNum type="alphaLcParenR"/>
              <a:defRPr/>
            </a:pPr>
            <a:r>
              <a:rPr lang="cs-CZ" sz="1200" b="1" dirty="0"/>
              <a:t>srovnávání nejlepších odhadů se zkušeností,</a:t>
            </a:r>
            <a:endParaRPr lang="cs-CZ" sz="1200" dirty="0"/>
          </a:p>
          <a:p>
            <a:pPr marL="228600" indent="-228600">
              <a:buFont typeface="+mj-lt"/>
              <a:buAutoNum type="alphaLcParenR"/>
              <a:defRPr/>
            </a:pPr>
            <a:r>
              <a:rPr lang="cs-CZ" sz="1200" b="1" dirty="0"/>
              <a:t>informování statutárních nebo kontrolních orgánů o spolehlivosti a adekvátnosti výpočtu technických rezerv,</a:t>
            </a:r>
            <a:endParaRPr lang="cs-CZ" sz="1200" dirty="0"/>
          </a:p>
          <a:p>
            <a:pPr marL="228600" indent="-228600">
              <a:buFont typeface="+mj-lt"/>
              <a:buAutoNum type="alphaLcParenR"/>
              <a:defRPr/>
            </a:pPr>
            <a:r>
              <a:rPr lang="cs-CZ" sz="1200" b="1" dirty="0"/>
              <a:t>dohlížení na výpočet technických </a:t>
            </a:r>
            <a:r>
              <a:rPr lang="cs-CZ" sz="1200" b="1" dirty="0" smtClean="0"/>
              <a:t>rezerv,</a:t>
            </a:r>
            <a:endParaRPr lang="cs-CZ" sz="1200" dirty="0"/>
          </a:p>
          <a:p>
            <a:pPr marL="228600" indent="-228600">
              <a:buFont typeface="+mj-lt"/>
              <a:buAutoNum type="alphaLcParenR"/>
              <a:defRPr/>
            </a:pPr>
            <a:r>
              <a:rPr lang="cs-CZ" sz="1200" b="1" dirty="0"/>
              <a:t>posuzování celkové koncepce upisování včetně způsobu výpočtu sazeb pojistného a jejich přiměřenosti,</a:t>
            </a:r>
            <a:endParaRPr lang="cs-CZ" sz="1200" dirty="0"/>
          </a:p>
          <a:p>
            <a:pPr marL="228600" indent="-228600">
              <a:buFont typeface="+mj-lt"/>
              <a:buAutoNum type="alphaLcParenR"/>
              <a:defRPr/>
            </a:pPr>
            <a:r>
              <a:rPr lang="cs-CZ" sz="1200" b="1" dirty="0"/>
              <a:t>posuzování adekvátnosti zajistných ujednání,</a:t>
            </a:r>
            <a:endParaRPr lang="cs-CZ" sz="1200" dirty="0"/>
          </a:p>
          <a:p>
            <a:pPr marL="228600" indent="-228600">
              <a:buFont typeface="+mj-lt"/>
              <a:buAutoNum type="alphaLcParenR"/>
              <a:defRPr/>
            </a:pPr>
            <a:r>
              <a:rPr lang="cs-CZ" sz="1200" b="1" dirty="0"/>
              <a:t>činnosti zajišťující účinnost systému řízení rizik, zejména konstrukci rizikových modelů, které jsou podkladem pro výpočet kapitálových požadavků </a:t>
            </a:r>
            <a:r>
              <a:rPr lang="cs-CZ" sz="1200" b="1" dirty="0" smtClean="0"/>
              <a:t>a </a:t>
            </a:r>
            <a:r>
              <a:rPr lang="cs-CZ" sz="1200" b="1" dirty="0"/>
              <a:t>následujících a posuzování rizik a </a:t>
            </a:r>
            <a:r>
              <a:rPr lang="cs-CZ" sz="1200" b="1" dirty="0" smtClean="0"/>
              <a:t>solventnosti,</a:t>
            </a:r>
            <a:endParaRPr lang="cs-CZ" sz="1200" dirty="0"/>
          </a:p>
          <a:p>
            <a:pPr marL="228600" indent="-228600">
              <a:buFont typeface="+mj-lt"/>
              <a:buAutoNum type="alphaLcParenR"/>
              <a:defRPr/>
            </a:pPr>
            <a:r>
              <a:rPr lang="cs-CZ" sz="1200" b="1" dirty="0"/>
              <a:t>posuzování souladu rozdělení výnosů z investování s ujednáním pojistné smlouvy nebo s právním předpisem.</a:t>
            </a:r>
            <a:endParaRPr lang="cs-CZ" sz="1200" dirty="0"/>
          </a:p>
          <a:p>
            <a:pPr>
              <a:defRPr/>
            </a:pPr>
            <a:r>
              <a:rPr lang="cs-CZ" sz="1200" b="1" dirty="0" smtClean="0"/>
              <a:t>zajišťuje-li  </a:t>
            </a:r>
            <a:r>
              <a:rPr lang="cs-CZ" sz="1200" b="1" dirty="0"/>
              <a:t>tuzemská pojišťovna nebo tuzemská zajišťovna </a:t>
            </a:r>
            <a:r>
              <a:rPr lang="cs-CZ" sz="1200" b="1" dirty="0">
                <a:solidFill>
                  <a:srgbClr val="FF0000"/>
                </a:solidFill>
                <a:effectLst>
                  <a:outerShdw blurRad="38100" dist="38100" dir="2700000" algn="tl">
                    <a:srgbClr val="000000">
                      <a:alpha val="43137"/>
                    </a:srgbClr>
                  </a:outerShdw>
                </a:effectLst>
              </a:rPr>
              <a:t>externě svoji určitou funkci nebo činnost</a:t>
            </a:r>
            <a:r>
              <a:rPr lang="cs-CZ" sz="1200" b="1" dirty="0"/>
              <a:t>, zavede opatření k vyloučení vzniku nepřiměřeného rizika a zajistí</a:t>
            </a:r>
            <a:endParaRPr lang="cs-CZ" sz="1200" dirty="0"/>
          </a:p>
          <a:p>
            <a:pPr marL="0" indent="0">
              <a:buFont typeface="Wingdings" pitchFamily="2" charset="2"/>
              <a:buNone/>
              <a:defRPr/>
            </a:pPr>
            <a:r>
              <a:rPr lang="cs-CZ" sz="1200" b="1" dirty="0"/>
              <a:t>a) </a:t>
            </a:r>
            <a:r>
              <a:rPr lang="cs-CZ" sz="1200" b="1" dirty="0" smtClean="0"/>
              <a:t>součinnost </a:t>
            </a:r>
            <a:r>
              <a:rPr lang="cs-CZ" sz="1200" b="1" dirty="0"/>
              <a:t>poskytovatele služeb s  pojišťovnou nebo zajišťovnou a s Českou národní bankou,</a:t>
            </a:r>
            <a:endParaRPr lang="cs-CZ" sz="1200" dirty="0"/>
          </a:p>
          <a:p>
            <a:pPr marL="0" indent="0">
              <a:buFont typeface="Wingdings" pitchFamily="2" charset="2"/>
              <a:buNone/>
              <a:defRPr/>
            </a:pPr>
            <a:r>
              <a:rPr lang="cs-CZ" sz="1200" b="1" dirty="0"/>
              <a:t>b) </a:t>
            </a:r>
            <a:r>
              <a:rPr lang="cs-CZ" sz="1200" b="1" dirty="0" smtClean="0"/>
              <a:t>přístup </a:t>
            </a:r>
            <a:r>
              <a:rPr lang="cs-CZ" sz="1200" b="1" dirty="0"/>
              <a:t>orgánů pojišťovny nebo zajišťovny, České národní banky nebo jiného orgánu dohledu, kterému  pojišťovna nebo zajišťovna podléhá, a auditora </a:t>
            </a:r>
            <a:r>
              <a:rPr lang="cs-CZ" sz="1200" b="1" dirty="0" smtClean="0"/>
              <a:t>k</a:t>
            </a:r>
            <a:r>
              <a:rPr lang="cs-CZ" sz="1200" b="1" dirty="0"/>
              <a:t> údajům o takto zabezpečované činnosti nebo funkci pojišťovny nebo zajišťovny, </a:t>
            </a:r>
            <a:endParaRPr lang="cs-CZ" sz="1200" dirty="0"/>
          </a:p>
          <a:p>
            <a:pPr marL="0" indent="0">
              <a:buFont typeface="Wingdings" pitchFamily="2" charset="2"/>
              <a:buNone/>
              <a:defRPr/>
            </a:pPr>
            <a:r>
              <a:rPr lang="cs-CZ" sz="1200" b="1" dirty="0"/>
              <a:t>c)   přístup České národní banky do provozních prostorů poskytovatele služeb.</a:t>
            </a:r>
            <a:endParaRPr lang="cs-CZ" sz="1200" b="1" dirty="0" smtClean="0"/>
          </a:p>
        </p:txBody>
      </p:sp>
    </p:spTree>
    <p:extLst>
      <p:ext uri="{BB962C8B-B14F-4D97-AF65-F5344CB8AC3E}">
        <p14:creationId xmlns:p14="http://schemas.microsoft.com/office/powerpoint/2010/main" val="1315683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ctrTitle"/>
          </p:nvPr>
        </p:nvSpPr>
        <p:spPr>
          <a:xfrm>
            <a:off x="684213" y="1196975"/>
            <a:ext cx="7772400" cy="708025"/>
          </a:xfrm>
        </p:spPr>
        <p:txBody>
          <a:bodyPr>
            <a:normAutofit fontScale="90000"/>
          </a:bodyPr>
          <a:lstStyle/>
          <a:p>
            <a:pPr eaLnBrk="1" hangingPunct="1">
              <a:defRPr/>
            </a:pPr>
            <a:r>
              <a:rPr lang="cs-CZ" smtClean="0">
                <a:latin typeface="Arial" pitchFamily="34" charset="0"/>
                <a:cs typeface="Times New Roman" pitchFamily="18" charset="0"/>
              </a:rPr>
              <a:t>Trocha historie</a:t>
            </a:r>
            <a:r>
              <a:rPr lang="cs-CZ" smtClean="0">
                <a:latin typeface="Arial" pitchFamily="34" charset="0"/>
              </a:rPr>
              <a:t> </a:t>
            </a:r>
            <a:br>
              <a:rPr lang="cs-CZ" smtClean="0">
                <a:latin typeface="Arial" pitchFamily="34" charset="0"/>
              </a:rPr>
            </a:br>
            <a:endParaRPr lang="cs-CZ" smtClean="0">
              <a:latin typeface="Arial" pitchFamily="34" charset="0"/>
            </a:endParaRPr>
          </a:p>
        </p:txBody>
      </p:sp>
      <p:sp>
        <p:nvSpPr>
          <p:cNvPr id="5123" name="Rectangle 3"/>
          <p:cNvSpPr>
            <a:spLocks noGrp="1" noChangeArrowheads="1"/>
          </p:cNvSpPr>
          <p:nvPr>
            <p:ph type="subTitle" idx="1"/>
          </p:nvPr>
        </p:nvSpPr>
        <p:spPr>
          <a:xfrm>
            <a:off x="684213" y="1773238"/>
            <a:ext cx="8070850" cy="4495800"/>
          </a:xfrm>
          <a:blipFill dpi="0" rotWithShape="1">
            <a:blip r:embed="rId3"/>
            <a:srcRect/>
            <a:tile tx="0" ty="0" sx="100000" sy="100000" flip="none" algn="tl"/>
          </a:blipFill>
        </p:spPr>
        <p:txBody>
          <a:bodyPr/>
          <a:lstStyle/>
          <a:p>
            <a:pPr algn="l" eaLnBrk="1" hangingPunct="1">
              <a:buFont typeface="Wingdings" pitchFamily="2" charset="2"/>
              <a:buChar char="Ø"/>
            </a:pPr>
            <a:r>
              <a:rPr lang="cs-CZ" altLang="cs-CZ" smtClean="0"/>
              <a:t>JUDr. Karel Svoboda, Historický vývoj pojišťovnictví, Praha, 1910</a:t>
            </a:r>
          </a:p>
          <a:p>
            <a:pPr algn="l" eaLnBrk="1" hangingPunct="1">
              <a:buFont typeface="Wingdings" pitchFamily="2" charset="2"/>
              <a:buChar char="Ø"/>
            </a:pPr>
            <a:endParaRPr lang="cs-CZ" altLang="cs-CZ" smtClean="0"/>
          </a:p>
          <a:p>
            <a:pPr eaLnBrk="1" hangingPunct="1">
              <a:buFont typeface="Wingdings" pitchFamily="2" charset="2"/>
              <a:buChar char="Ø"/>
            </a:pPr>
            <a:r>
              <a:rPr lang="cs-CZ" altLang="cs-CZ" smtClean="0"/>
              <a:t>Dr. Karel Hermann-Otavský, Soukromé pojišťovací</a:t>
            </a:r>
          </a:p>
          <a:p>
            <a:pPr algn="l" eaLnBrk="1" hangingPunct="1"/>
            <a:r>
              <a:rPr lang="cs-CZ" altLang="cs-CZ" smtClean="0"/>
              <a:t>právo československé, Praha, 1921</a:t>
            </a:r>
          </a:p>
          <a:p>
            <a:pPr algn="l" eaLnBrk="1" hangingPunct="1"/>
            <a:endParaRPr lang="cs-CZ" altLang="cs-CZ" sz="3200" smtClean="0"/>
          </a:p>
          <a:p>
            <a:pPr algn="l" eaLnBrk="1" hangingPunct="1">
              <a:buFont typeface="Wingdings" pitchFamily="2" charset="2"/>
              <a:buChar char="Ø"/>
            </a:pPr>
            <a:r>
              <a:rPr lang="cs-CZ" altLang="cs-CZ" smtClean="0"/>
              <a:t>JUDr. Josef Horn, Pojistné právo, Praha, 1934</a:t>
            </a:r>
          </a:p>
          <a:p>
            <a:pPr algn="l" eaLnBrk="1" hangingPunct="1">
              <a:buFont typeface="Wingdings" pitchFamily="2" charset="2"/>
              <a:buChar char="Ø"/>
            </a:pPr>
            <a:endParaRPr lang="cs-CZ" altLang="cs-CZ" smtClean="0"/>
          </a:p>
          <a:p>
            <a:pPr algn="l" eaLnBrk="1" hangingPunct="1"/>
            <a:endParaRPr lang="cs-CZ" altLang="cs-CZ" sz="3200" smtClean="0"/>
          </a:p>
          <a:p>
            <a:pPr algn="l" eaLnBrk="1" hangingPunct="1">
              <a:buFont typeface="Wingdings" pitchFamily="2" charset="2"/>
              <a:buChar char="Ø"/>
            </a:pPr>
            <a:endParaRPr lang="cs-CZ" altLang="cs-CZ" b="1" smtClean="0">
              <a:latin typeface="Times New Roman" pitchFamily="18" charset="0"/>
            </a:endParaRPr>
          </a:p>
          <a:p>
            <a:pPr algn="l" eaLnBrk="1" hangingPunct="1">
              <a:buFont typeface="Wingdings" pitchFamily="2" charset="2"/>
              <a:buChar char="Ø"/>
            </a:pPr>
            <a:endParaRPr lang="cs-CZ" altLang="cs-CZ" b="1" smtClean="0">
              <a:latin typeface="Times New Roman" pitchFamily="18" charset="0"/>
            </a:endParaRPr>
          </a:p>
          <a:p>
            <a:pPr algn="l" eaLnBrk="1" hangingPunct="1">
              <a:buFont typeface="Wingdings" pitchFamily="2" charset="2"/>
              <a:buChar char="Ø"/>
            </a:pPr>
            <a:endParaRPr lang="cs-CZ" altLang="cs-CZ" b="1" smtClean="0">
              <a:latin typeface="Times New Roman" pitchFamily="18" charset="0"/>
            </a:endParaRPr>
          </a:p>
          <a:p>
            <a:pPr algn="l" eaLnBrk="1" hangingPunct="1">
              <a:buFont typeface="Wingdings" pitchFamily="2" charset="2"/>
              <a:buChar char="Ø"/>
            </a:pPr>
            <a:endParaRPr lang="cs-CZ" altLang="cs-CZ" sz="1800" b="1" smtClean="0">
              <a:solidFill>
                <a:schemeClr val="bg1"/>
              </a:solidFill>
            </a:endParaRPr>
          </a:p>
          <a:p>
            <a:pPr algn="l" eaLnBrk="1" hangingPunct="1"/>
            <a:endParaRPr lang="cs-CZ" altLang="cs-CZ" b="1" smtClean="0">
              <a:solidFill>
                <a:schemeClr val="bg1"/>
              </a:solidFill>
              <a:cs typeface="Arial" charset="0"/>
            </a:endParaRPr>
          </a:p>
          <a:p>
            <a:pPr algn="l" eaLnBrk="1" hangingPunct="1"/>
            <a:endParaRPr lang="cs-CZ" altLang="cs-CZ" b="1" smtClean="0">
              <a:solidFill>
                <a:srgbClr val="0000FF"/>
              </a:solidFill>
              <a:latin typeface="Arial" charset="0"/>
            </a:endParaRPr>
          </a:p>
        </p:txBody>
      </p:sp>
    </p:spTree>
    <p:extLst>
      <p:ext uri="{BB962C8B-B14F-4D97-AF65-F5344CB8AC3E}">
        <p14:creationId xmlns:p14="http://schemas.microsoft.com/office/powerpoint/2010/main" val="4188138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539750" y="836613"/>
            <a:ext cx="8229600" cy="1036637"/>
          </a:xfrm>
          <a:solidFill>
            <a:schemeClr val="accent6">
              <a:lumMod val="40000"/>
              <a:lumOff val="60000"/>
            </a:schemeClr>
          </a:solidFill>
        </p:spPr>
        <p:txBody>
          <a:bodyPr>
            <a:normAutofit fontScale="90000"/>
          </a:bodyPr>
          <a:lstStyle/>
          <a:p>
            <a:pPr eaLnBrk="1" hangingPunct="1">
              <a:defRPr/>
            </a:pPr>
            <a:r>
              <a:rPr lang="cs-CZ" dirty="0" smtClean="0">
                <a:latin typeface="Arial" pitchFamily="34" charset="0"/>
                <a:cs typeface="Times New Roman" pitchFamily="18" charset="0"/>
              </a:rPr>
              <a:t>PROVOZOVÁNÍ ČINNOSTÍ V POJIŠŤOVNICTVÍ </a:t>
            </a:r>
          </a:p>
        </p:txBody>
      </p:sp>
      <p:sp>
        <p:nvSpPr>
          <p:cNvPr id="502787" name="Rectangle 3"/>
          <p:cNvSpPr>
            <a:spLocks noGrp="1" noChangeArrowheads="1"/>
          </p:cNvSpPr>
          <p:nvPr>
            <p:ph type="body" idx="1"/>
          </p:nvPr>
        </p:nvSpPr>
        <p:spPr>
          <a:xfrm>
            <a:off x="533400" y="1916113"/>
            <a:ext cx="8458200" cy="4826000"/>
          </a:xfrm>
        </p:spPr>
        <p:txBody>
          <a:bodyPr/>
          <a:lstStyle/>
          <a:p>
            <a:pPr marL="0" indent="0" eaLnBrk="1" hangingPunct="1">
              <a:lnSpc>
                <a:spcPct val="80000"/>
              </a:lnSpc>
              <a:buFont typeface="Wingdings" pitchFamily="2" charset="2"/>
              <a:buNone/>
              <a:defRPr/>
            </a:pPr>
            <a:r>
              <a:rPr lang="cs-CZ" sz="1400" dirty="0" smtClean="0"/>
              <a:t>„</a:t>
            </a:r>
            <a:r>
              <a:rPr lang="cs-CZ" sz="1400" dirty="0" smtClean="0">
                <a:solidFill>
                  <a:schemeClr val="hlink"/>
                </a:solidFill>
                <a:effectLst>
                  <a:outerShdw blurRad="38100" dist="38100" dir="2700000" algn="tl">
                    <a:srgbClr val="000000"/>
                  </a:outerShdw>
                </a:effectLst>
              </a:rPr>
              <a:t>funkcí</a:t>
            </a:r>
            <a:r>
              <a:rPr lang="cs-CZ" sz="1400" dirty="0" smtClean="0"/>
              <a:t>“ v rámci řídícího a kontrolního systému se rozumí interní kapacita vykonávat praktické úkoly; řídící a kontrolní systém zahrnuje funkci řízení rizik, funkci zajišťování shody s předpisy, funkci vnitřního auditu a pojistněmatematickou funkci;</a:t>
            </a:r>
          </a:p>
          <a:p>
            <a:pPr marL="0" indent="0" eaLnBrk="1" hangingPunct="1">
              <a:lnSpc>
                <a:spcPct val="80000"/>
              </a:lnSpc>
              <a:defRPr/>
            </a:pPr>
            <a:r>
              <a:rPr lang="cs-CZ" sz="1400" dirty="0" smtClean="0"/>
              <a:t>„</a:t>
            </a:r>
            <a:r>
              <a:rPr lang="cs-CZ" sz="1400" dirty="0" smtClean="0">
                <a:solidFill>
                  <a:schemeClr val="hlink"/>
                </a:solidFill>
                <a:effectLst>
                  <a:outerShdw blurRad="38100" dist="38100" dir="2700000" algn="tl">
                    <a:srgbClr val="000000"/>
                  </a:outerShdw>
                </a:effectLst>
              </a:rPr>
              <a:t>upisovacím rizikem</a:t>
            </a:r>
            <a:r>
              <a:rPr lang="cs-CZ" sz="1400" dirty="0" smtClean="0"/>
              <a:t>“ se rozumí riziko ztráty nebo nepříznivé změny hodnoty pojistných závazků v důsledku nepřiměřených předpokladů ohledně stanovení cen a rezerv;</a:t>
            </a:r>
          </a:p>
          <a:p>
            <a:pPr marL="0" indent="0" eaLnBrk="1" hangingPunct="1">
              <a:lnSpc>
                <a:spcPct val="80000"/>
              </a:lnSpc>
              <a:defRPr/>
            </a:pPr>
            <a:r>
              <a:rPr lang="cs-CZ" sz="1400" dirty="0" smtClean="0"/>
              <a:t>„</a:t>
            </a:r>
            <a:r>
              <a:rPr lang="cs-CZ" sz="1400" dirty="0" smtClean="0">
                <a:solidFill>
                  <a:schemeClr val="hlink"/>
                </a:solidFill>
                <a:effectLst>
                  <a:outerShdw blurRad="38100" dist="38100" dir="2700000" algn="tl">
                    <a:srgbClr val="000000"/>
                  </a:outerShdw>
                </a:effectLst>
              </a:rPr>
              <a:t>tržním rizikem</a:t>
            </a:r>
            <a:r>
              <a:rPr lang="cs-CZ" sz="1400" dirty="0" smtClean="0"/>
              <a:t>“ se rozumí riziko ztráty nebo nepříznivé změny ve finanční situaci vyplývající přímo nebo nepřímo z kolísání úrovně a volatility tržních cen aktiv, závazků a finančních nástrojů;</a:t>
            </a:r>
          </a:p>
          <a:p>
            <a:pPr marL="0" indent="0" eaLnBrk="1" hangingPunct="1">
              <a:lnSpc>
                <a:spcPct val="80000"/>
              </a:lnSpc>
              <a:defRPr/>
            </a:pPr>
            <a:r>
              <a:rPr lang="cs-CZ" sz="1400" dirty="0" smtClean="0"/>
              <a:t>„</a:t>
            </a:r>
            <a:r>
              <a:rPr lang="cs-CZ" sz="1400" dirty="0" smtClean="0">
                <a:solidFill>
                  <a:schemeClr val="hlink"/>
                </a:solidFill>
                <a:effectLst>
                  <a:outerShdw blurRad="38100" dist="38100" dir="2700000" algn="tl">
                    <a:srgbClr val="000000"/>
                  </a:outerShdw>
                </a:effectLst>
              </a:rPr>
              <a:t>úvěrovým rizikem</a:t>
            </a:r>
            <a:r>
              <a:rPr lang="cs-CZ" sz="1400" dirty="0" smtClean="0"/>
              <a:t>“ se rozumí riziko ztráty nebo nepříznivé změny ve finanční situaci vyplývající z kolísání úvěrového ratingu emitentů cenných papírů, protistran a jakýchkoli dlužníků, jimž jsou pojišťovny a zajišťovny vystaveny, v podobě selhání protistrany nebo rizika kreditního rozpětí nebo koncentrace tržních rizik;</a:t>
            </a:r>
          </a:p>
          <a:p>
            <a:pPr marL="0" indent="0" eaLnBrk="1" hangingPunct="1">
              <a:lnSpc>
                <a:spcPct val="80000"/>
              </a:lnSpc>
              <a:defRPr/>
            </a:pPr>
            <a:r>
              <a:rPr lang="cs-CZ" sz="1400" dirty="0" smtClean="0"/>
              <a:t>„</a:t>
            </a:r>
            <a:r>
              <a:rPr lang="cs-CZ" sz="1400" dirty="0" smtClean="0">
                <a:solidFill>
                  <a:schemeClr val="hlink"/>
                </a:solidFill>
                <a:effectLst>
                  <a:outerShdw blurRad="38100" dist="38100" dir="2700000" algn="tl">
                    <a:srgbClr val="000000"/>
                  </a:outerShdw>
                </a:effectLst>
              </a:rPr>
              <a:t>operačním rizikem</a:t>
            </a:r>
            <a:r>
              <a:rPr lang="cs-CZ" sz="1400" dirty="0" smtClean="0"/>
              <a:t>“ se rozumí riziko ztráty vyplývající z nedostatečnosti nebo selhání vnitřních procesů, pracovníků a systémů nebo z vnějších událostí;</a:t>
            </a:r>
          </a:p>
          <a:p>
            <a:pPr marL="0" indent="0" eaLnBrk="1" hangingPunct="1">
              <a:lnSpc>
                <a:spcPct val="80000"/>
              </a:lnSpc>
              <a:defRPr/>
            </a:pPr>
            <a:r>
              <a:rPr lang="cs-CZ" sz="1400" dirty="0" smtClean="0"/>
              <a:t>„</a:t>
            </a:r>
            <a:r>
              <a:rPr lang="cs-CZ" sz="1400" dirty="0" smtClean="0">
                <a:solidFill>
                  <a:schemeClr val="hlink"/>
                </a:solidFill>
                <a:effectLst>
                  <a:outerShdw blurRad="38100" dist="38100" dir="2700000" algn="tl">
                    <a:srgbClr val="000000"/>
                  </a:outerShdw>
                </a:effectLst>
              </a:rPr>
              <a:t>rizikem likvidity</a:t>
            </a:r>
            <a:r>
              <a:rPr lang="cs-CZ" sz="1400" dirty="0" smtClean="0"/>
              <a:t>“ se rozumí riziko, že pojišťovny a zajišťovny nejsou schopny vypořádat své investice a další aktiva za účelem vyrovnání svých finančních závazků v okamžiku, kdy se stávají splatnými;</a:t>
            </a:r>
          </a:p>
          <a:p>
            <a:pPr marL="0" indent="0" eaLnBrk="1" hangingPunct="1">
              <a:lnSpc>
                <a:spcPct val="80000"/>
              </a:lnSpc>
              <a:defRPr/>
            </a:pPr>
            <a:r>
              <a:rPr lang="cs-CZ" sz="1400" dirty="0" smtClean="0"/>
              <a:t>„</a:t>
            </a:r>
            <a:r>
              <a:rPr lang="cs-CZ" sz="1400" dirty="0" smtClean="0">
                <a:solidFill>
                  <a:schemeClr val="hlink"/>
                </a:solidFill>
                <a:effectLst>
                  <a:outerShdw blurRad="38100" dist="38100" dir="2700000" algn="tl">
                    <a:srgbClr val="000000"/>
                  </a:outerShdw>
                </a:effectLst>
              </a:rPr>
              <a:t>rizikem koncentrace</a:t>
            </a:r>
            <a:r>
              <a:rPr lang="cs-CZ" sz="1400" dirty="0" smtClean="0"/>
              <a:t>“ se rozumí všechna vystavení rizikům s možnou ztrátou, která je dostatečně velká, aby ohrozila solventnost nebo finanční situaci pojišťoven a zajišťoven;</a:t>
            </a:r>
          </a:p>
          <a:p>
            <a:pPr marL="0" indent="0" eaLnBrk="1" hangingPunct="1">
              <a:lnSpc>
                <a:spcPct val="80000"/>
              </a:lnSpc>
              <a:defRPr/>
            </a:pPr>
            <a:r>
              <a:rPr lang="cs-CZ" sz="1400" dirty="0" smtClean="0"/>
              <a:t>„</a:t>
            </a:r>
            <a:r>
              <a:rPr lang="cs-CZ" sz="1400" dirty="0" smtClean="0">
                <a:solidFill>
                  <a:schemeClr val="hlink"/>
                </a:solidFill>
                <a:effectLst>
                  <a:outerShdw blurRad="38100" dist="38100" dir="2700000" algn="tl">
                    <a:srgbClr val="000000"/>
                  </a:outerShdw>
                </a:effectLst>
              </a:rPr>
              <a:t>technikami snižování rizik</a:t>
            </a:r>
            <a:r>
              <a:rPr lang="cs-CZ" sz="1400" dirty="0" smtClean="0"/>
              <a:t>“ se rozumí všechny techniky, které umožňují pojišťovnám a zajišťovnám přenést část nebo všechna jejich rizika na jinou stranu;</a:t>
            </a:r>
          </a:p>
          <a:p>
            <a:pPr marL="0" indent="0" eaLnBrk="1" hangingPunct="1">
              <a:lnSpc>
                <a:spcPct val="80000"/>
              </a:lnSpc>
              <a:buFont typeface="Wingdings" pitchFamily="2" charset="2"/>
              <a:buNone/>
              <a:defRPr/>
            </a:pPr>
            <a:endParaRPr lang="cs-CZ" sz="1400" b="1" dirty="0" smtClean="0"/>
          </a:p>
          <a:p>
            <a:pPr marL="0" indent="0" algn="just" eaLnBrk="1" hangingPunct="1">
              <a:lnSpc>
                <a:spcPct val="80000"/>
              </a:lnSpc>
              <a:buFont typeface="Wingdings" pitchFamily="2" charset="2"/>
              <a:buNone/>
              <a:defRPr/>
            </a:pPr>
            <a:r>
              <a:rPr lang="cs-CZ" sz="1400" b="1" dirty="0" smtClean="0"/>
              <a:t>     </a:t>
            </a:r>
          </a:p>
        </p:txBody>
      </p:sp>
    </p:spTree>
    <p:extLst>
      <p:ext uri="{BB962C8B-B14F-4D97-AF65-F5344CB8AC3E}">
        <p14:creationId xmlns:p14="http://schemas.microsoft.com/office/powerpoint/2010/main" val="1163811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p:spPr>
        <p:txBody>
          <a:bodyPr/>
          <a:lstStyle/>
          <a:p>
            <a:pPr>
              <a:defRPr/>
            </a:pPr>
            <a:r>
              <a:rPr lang="cs-CZ" dirty="0" smtClean="0"/>
              <a:t>Distribuce v pojišťovnictví</a:t>
            </a:r>
            <a:endParaRPr lang="cs-CZ" dirty="0"/>
          </a:p>
        </p:txBody>
      </p:sp>
      <p:sp>
        <p:nvSpPr>
          <p:cNvPr id="36867" name="Zástupný symbol pro obsah 2"/>
          <p:cNvSpPr>
            <a:spLocks noGrp="1"/>
          </p:cNvSpPr>
          <p:nvPr>
            <p:ph idx="1"/>
          </p:nvPr>
        </p:nvSpPr>
        <p:spPr>
          <a:xfrm>
            <a:off x="528638" y="2060575"/>
            <a:ext cx="8229600" cy="4435475"/>
          </a:xfrm>
        </p:spPr>
        <p:txBody>
          <a:bodyPr>
            <a:normAutofit fontScale="92500" lnSpcReduction="20000"/>
          </a:bodyPr>
          <a:lstStyle/>
          <a:p>
            <a:r>
              <a:rPr lang="cs-CZ" altLang="cs-CZ" smtClean="0"/>
              <a:t>Nová směrnice 2016/97/EU o distribuci pojištění</a:t>
            </a:r>
          </a:p>
          <a:p>
            <a:r>
              <a:rPr lang="cs-CZ" altLang="cs-CZ" smtClean="0"/>
              <a:t>Srovnání podmínek pro distribuci pojištění a distribuci zajištění v rámci trhu EU</a:t>
            </a:r>
          </a:p>
          <a:p>
            <a:r>
              <a:rPr lang="cs-CZ" altLang="cs-CZ" smtClean="0"/>
              <a:t>Distributorem pojištění pojišťovna nebo zprostředkovatel pojištění</a:t>
            </a:r>
          </a:p>
          <a:p>
            <a:r>
              <a:rPr lang="cs-CZ" altLang="cs-CZ" smtClean="0"/>
              <a:t>Distributorem zajištění zajišťovna nebo zprostředkovatel zajištění</a:t>
            </a:r>
          </a:p>
          <a:p>
            <a:r>
              <a:rPr lang="cs-CZ" altLang="cs-CZ" smtClean="0"/>
              <a:t>Zvláštní podmínky pro schvalování pojistných produktů pojišťovnou (zprostředkovatelem pojištění) – součást ŘKS</a:t>
            </a:r>
          </a:p>
          <a:p>
            <a:endParaRPr lang="cs-CZ" altLang="cs-CZ" smtClean="0"/>
          </a:p>
        </p:txBody>
      </p:sp>
    </p:spTree>
    <p:extLst>
      <p:ext uri="{BB962C8B-B14F-4D97-AF65-F5344CB8AC3E}">
        <p14:creationId xmlns:p14="http://schemas.microsoft.com/office/powerpoint/2010/main" val="2601102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solidFill>
            <a:schemeClr val="accent3">
              <a:lumMod val="20000"/>
              <a:lumOff val="80000"/>
            </a:schemeClr>
          </a:solidFill>
        </p:spPr>
        <p:txBody>
          <a:bodyPr/>
          <a:lstStyle/>
          <a:p>
            <a:pPr eaLnBrk="1" hangingPunct="1">
              <a:defRPr/>
            </a:pPr>
            <a:r>
              <a:rPr lang="cs-CZ" dirty="0" smtClean="0">
                <a:latin typeface="Arial" pitchFamily="34" charset="0"/>
                <a:cs typeface="Times New Roman" pitchFamily="18" charset="0"/>
              </a:rPr>
              <a:t>Životní a neživotní pojištění</a:t>
            </a:r>
            <a:r>
              <a:rPr lang="cs-CZ" dirty="0" smtClean="0">
                <a:effectLst>
                  <a:outerShdw blurRad="38100" dist="38100" dir="2700000" algn="tl">
                    <a:srgbClr val="FFFFFF"/>
                  </a:outerShdw>
                </a:effectLst>
                <a:latin typeface="Arial" pitchFamily="34" charset="0"/>
                <a:cs typeface="Times New Roman" pitchFamily="18" charset="0"/>
              </a:rPr>
              <a:t> </a:t>
            </a:r>
          </a:p>
        </p:txBody>
      </p:sp>
      <p:sp>
        <p:nvSpPr>
          <p:cNvPr id="548867" name="Rectangle 3"/>
          <p:cNvSpPr>
            <a:spLocks noGrp="1" noChangeArrowheads="1"/>
          </p:cNvSpPr>
          <p:nvPr>
            <p:ph type="body" idx="1"/>
          </p:nvPr>
        </p:nvSpPr>
        <p:spPr>
          <a:xfrm>
            <a:off x="228600" y="1772817"/>
            <a:ext cx="8529638" cy="4723234"/>
          </a:xfrm>
        </p:spPr>
        <p:txBody>
          <a:bodyPr>
            <a:normAutofit/>
          </a:bodyPr>
          <a:lstStyle/>
          <a:p>
            <a:pPr marL="0" indent="0" algn="just" eaLnBrk="1" hangingPunct="1">
              <a:defRPr/>
            </a:pPr>
            <a:r>
              <a:rPr lang="cs-CZ" b="1" u="sng" dirty="0" smtClean="0">
                <a:solidFill>
                  <a:srgbClr val="FF0000"/>
                </a:solidFill>
                <a:effectLst>
                  <a:outerShdw blurRad="38100" dist="38100" dir="2700000" algn="tl">
                    <a:srgbClr val="000000"/>
                  </a:outerShdw>
                </a:effectLst>
                <a:latin typeface="Times New Roman" pitchFamily="18" charset="0"/>
              </a:rPr>
              <a:t>životní pojištění</a:t>
            </a:r>
          </a:p>
          <a:p>
            <a:pPr marL="0" indent="0" eaLnBrk="1" hangingPunct="1">
              <a:buFontTx/>
              <a:buChar char="-"/>
              <a:defRPr/>
            </a:pPr>
            <a:r>
              <a:rPr lang="cs-CZ" b="1" dirty="0" smtClean="0">
                <a:latin typeface="Times New Roman" pitchFamily="18" charset="0"/>
              </a:rPr>
              <a:t>část A přílohy č. 1 k zákonu o pojišťovnictví;</a:t>
            </a:r>
          </a:p>
          <a:p>
            <a:pPr marL="0" indent="0" eaLnBrk="1" hangingPunct="1">
              <a:buFontTx/>
              <a:buChar char="-"/>
              <a:defRPr/>
            </a:pPr>
            <a:r>
              <a:rPr lang="cs-CZ" sz="1600" b="1" dirty="0" smtClean="0">
                <a:latin typeface="Times New Roman" pitchFamily="18" charset="0"/>
              </a:rPr>
              <a:t>§ 2833 NOZ - </a:t>
            </a:r>
            <a:r>
              <a:rPr lang="cs-CZ" sz="1600" b="1" i="1" dirty="0" smtClean="0">
                <a:latin typeface="Times New Roman" pitchFamily="18" charset="0"/>
              </a:rPr>
              <a:t>Životní </a:t>
            </a:r>
            <a:r>
              <a:rPr lang="cs-CZ" sz="1600" b="1" i="1" dirty="0">
                <a:latin typeface="Times New Roman" pitchFamily="18" charset="0"/>
              </a:rPr>
              <a:t>pojištění pro případ smrti, dožití se určitého věku nebo dne určeného smlouvou jako konec pojištění, anebo pro případ jiné skutečnosti týkající se změny osobního postavení člověka lze ujednat jen jako pojištění </a:t>
            </a:r>
            <a:r>
              <a:rPr lang="cs-CZ" sz="1600" b="1" i="1" dirty="0" smtClean="0">
                <a:latin typeface="Times New Roman" pitchFamily="18" charset="0"/>
              </a:rPr>
              <a:t>obnosové</a:t>
            </a:r>
            <a:r>
              <a:rPr lang="cs-CZ" sz="1600" b="1" i="1" dirty="0">
                <a:latin typeface="Times New Roman" pitchFamily="18" charset="0"/>
              </a:rPr>
              <a:t>.</a:t>
            </a:r>
            <a:r>
              <a:rPr lang="cs-CZ" sz="1600" b="1" dirty="0" smtClean="0">
                <a:solidFill>
                  <a:srgbClr val="FF0000"/>
                </a:solidFill>
                <a:latin typeface="Times New Roman" pitchFamily="18" charset="0"/>
              </a:rPr>
              <a:t> </a:t>
            </a:r>
          </a:p>
          <a:p>
            <a:pPr marL="0" indent="0" algn="just" eaLnBrk="1" hangingPunct="1">
              <a:buFontTx/>
              <a:buChar char="-"/>
              <a:defRPr/>
            </a:pPr>
            <a:r>
              <a:rPr lang="cs-CZ" sz="1600" b="1" dirty="0" smtClean="0">
                <a:latin typeface="Times New Roman" pitchFamily="18" charset="0"/>
              </a:rPr>
              <a:t>§ 6 zákona o dani z příjmů - </a:t>
            </a:r>
            <a:r>
              <a:rPr lang="cs-CZ" sz="1600" b="1" i="1" dirty="0" smtClean="0">
                <a:latin typeface="Times New Roman" panose="02020603050405020304" pitchFamily="18" charset="0"/>
                <a:cs typeface="Times New Roman" panose="02020603050405020304" pitchFamily="18" charset="0"/>
              </a:rPr>
              <a:t>pojištění pro případ dožití nebo pro případ smrti nebo dožití, nebo na důchodové pojištění, a to i při sjednání dřívějšího plnění v případě vzniku nároku na starobní důchod, nebo invalidní důchod pro invaliditu třetího stupně, nebo v případě, stane-li se zaměstnanec invalidním ve třetím stupni podle zákona o důchodovém pojištění, nebo v případě smrti.</a:t>
            </a:r>
            <a:r>
              <a:rPr lang="cs-CZ" sz="1600" i="1" dirty="0" smtClean="0">
                <a:latin typeface="Times New Roman" panose="02020603050405020304" pitchFamily="18" charset="0"/>
                <a:cs typeface="Times New Roman" panose="02020603050405020304" pitchFamily="18" charset="0"/>
              </a:rPr>
              <a:t> </a:t>
            </a:r>
          </a:p>
          <a:p>
            <a:pPr marL="0" indent="0" algn="just" eaLnBrk="1" hangingPunct="1">
              <a:defRPr/>
            </a:pPr>
            <a:r>
              <a:rPr lang="cs-CZ" sz="1600" dirty="0" smtClean="0">
                <a:solidFill>
                  <a:srgbClr val="FF0000"/>
                </a:solidFill>
              </a:rPr>
              <a:t> </a:t>
            </a:r>
            <a:r>
              <a:rPr lang="cs-CZ" b="1" u="sng" dirty="0" smtClean="0">
                <a:solidFill>
                  <a:srgbClr val="FF0000"/>
                </a:solidFill>
                <a:effectLst>
                  <a:outerShdw blurRad="38100" dist="38100" dir="2700000" algn="tl">
                    <a:srgbClr val="000000">
                      <a:alpha val="43137"/>
                    </a:srgbClr>
                  </a:outerShdw>
                </a:effectLst>
                <a:latin typeface="Times New Roman" pitchFamily="18" charset="0"/>
              </a:rPr>
              <a:t>neživotní pojištění</a:t>
            </a:r>
            <a:r>
              <a:rPr lang="cs-CZ" sz="2800" b="1" u="sng" dirty="0" smtClean="0">
                <a:solidFill>
                  <a:srgbClr val="FF0000"/>
                </a:solidFill>
                <a:effectLst>
                  <a:outerShdw blurRad="38100" dist="38100" dir="2700000" algn="tl">
                    <a:srgbClr val="000000">
                      <a:alpha val="43137"/>
                    </a:srgbClr>
                  </a:outerShdw>
                </a:effectLst>
              </a:rPr>
              <a:t> </a:t>
            </a:r>
            <a:r>
              <a:rPr lang="cs-CZ" sz="2800" b="1" u="sng" dirty="0" smtClean="0">
                <a:solidFill>
                  <a:srgbClr val="FF0000"/>
                </a:solidFill>
              </a:rPr>
              <a:t>-</a:t>
            </a:r>
            <a:r>
              <a:rPr lang="cs-CZ" sz="1600" dirty="0" smtClean="0">
                <a:solidFill>
                  <a:srgbClr val="FF0000"/>
                </a:solidFill>
              </a:rPr>
              <a:t> </a:t>
            </a:r>
            <a:r>
              <a:rPr lang="cs-CZ" b="1" dirty="0" smtClean="0">
                <a:latin typeface="Times New Roman" pitchFamily="18" charset="0"/>
              </a:rPr>
              <a:t>část B a C přílohy č. 1 k zákonu o pojišťovnictví.</a:t>
            </a:r>
          </a:p>
          <a:p>
            <a:pPr marL="0" indent="0" algn="just" eaLnBrk="1" hangingPunct="1">
              <a:buFontTx/>
              <a:buChar char="-"/>
              <a:defRPr/>
            </a:pPr>
            <a:endParaRPr lang="cs-CZ" sz="1600" dirty="0" smtClean="0">
              <a:solidFill>
                <a:srgbClr val="FF0000"/>
              </a:solidFill>
            </a:endParaRPr>
          </a:p>
        </p:txBody>
      </p:sp>
    </p:spTree>
    <p:extLst>
      <p:ext uri="{BB962C8B-B14F-4D97-AF65-F5344CB8AC3E}">
        <p14:creationId xmlns:p14="http://schemas.microsoft.com/office/powerpoint/2010/main" val="96571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solidFill>
            <a:schemeClr val="accent3">
              <a:lumMod val="20000"/>
              <a:lumOff val="80000"/>
            </a:schemeClr>
          </a:solidFill>
        </p:spPr>
        <p:txBody>
          <a:bodyPr tIns="576000">
            <a:normAutofit fontScale="90000"/>
          </a:bodyPr>
          <a:lstStyle/>
          <a:p>
            <a:pPr eaLnBrk="1" hangingPunct="1">
              <a:defRPr/>
            </a:pPr>
            <a:r>
              <a:rPr lang="cs-CZ" dirty="0" smtClean="0">
                <a:latin typeface="Arial Unicode MS" pitchFamily="34" charset="-128"/>
                <a:ea typeface="Arial Unicode MS" pitchFamily="34" charset="-128"/>
                <a:cs typeface="Arial Unicode MS" pitchFamily="34" charset="-128"/>
              </a:rPr>
              <a:t>Provozování pojišťovací činnosti</a:t>
            </a:r>
            <a:r>
              <a:rPr lang="cs-CZ" dirty="0" smtClean="0">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2771" name="Rectangle 3"/>
          <p:cNvSpPr>
            <a:spLocks noGrp="1" noChangeArrowheads="1"/>
          </p:cNvSpPr>
          <p:nvPr>
            <p:ph type="body" idx="1"/>
          </p:nvPr>
        </p:nvSpPr>
        <p:spPr>
          <a:xfrm>
            <a:off x="533400" y="1268760"/>
            <a:ext cx="8458200" cy="5227290"/>
          </a:xfrm>
        </p:spPr>
        <p:txBody>
          <a:bodyPr/>
          <a:lstStyle/>
          <a:p>
            <a:pPr marL="0" indent="0" eaLnBrk="1" hangingPunct="1">
              <a:lnSpc>
                <a:spcPct val="90000"/>
              </a:lnSpc>
              <a:defRPr/>
            </a:pPr>
            <a:endParaRPr lang="cs-CZ" altLang="cs-CZ" sz="1800" b="1" u="sng" dirty="0">
              <a:latin typeface="Times New Roman" pitchFamily="18" charset="0"/>
              <a:cs typeface="Times New Roman" pitchFamily="18" charset="0"/>
            </a:endParaRPr>
          </a:p>
          <a:p>
            <a:pPr marL="0" indent="0" eaLnBrk="1" hangingPunct="1">
              <a:lnSpc>
                <a:spcPct val="90000"/>
              </a:lnSpc>
              <a:buNone/>
              <a:defRPr/>
            </a:pPr>
            <a:r>
              <a:rPr lang="cs-CZ" altLang="cs-CZ" sz="2000" b="1" u="sng" dirty="0" smtClean="0">
                <a:latin typeface="Times New Roman" pitchFamily="18" charset="0"/>
                <a:cs typeface="Times New Roman" pitchFamily="18" charset="0"/>
              </a:rPr>
              <a:t>Provozování pojišťovací činnosti </a:t>
            </a:r>
            <a:r>
              <a:rPr lang="cs-CZ" altLang="cs-CZ" sz="20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tuzemskou pojišťovnou</a:t>
            </a:r>
            <a:endParaRPr lang="cs-CZ" altLang="cs-CZ" sz="2000" b="1" u="sng" dirty="0" smtClean="0">
              <a:solidFill>
                <a:srgbClr val="FF0000"/>
              </a:solidFill>
              <a:effectLst>
                <a:outerShdw blurRad="38100" dist="38100" dir="2700000" algn="tl">
                  <a:srgbClr val="000000">
                    <a:alpha val="43137"/>
                  </a:srgbClr>
                </a:outerShdw>
              </a:effectLst>
              <a:latin typeface="Times New Roman" pitchFamily="18" charset="0"/>
            </a:endParaRPr>
          </a:p>
          <a:p>
            <a:pPr marL="0" indent="0" eaLnBrk="1" hangingPunct="1">
              <a:lnSpc>
                <a:spcPct val="90000"/>
              </a:lnSpc>
              <a:buFont typeface="Wingdings" pitchFamily="2" charset="2"/>
              <a:buNone/>
              <a:defRPr/>
            </a:pPr>
            <a:r>
              <a:rPr lang="cs-CZ" altLang="cs-CZ" sz="2000" b="1" dirty="0" smtClean="0">
                <a:latin typeface="Times New Roman" pitchFamily="18" charset="0"/>
              </a:rPr>
              <a:t>- p</a:t>
            </a:r>
            <a:r>
              <a:rPr lang="cs-CZ" altLang="cs-CZ" sz="2000" b="1" dirty="0" smtClean="0">
                <a:latin typeface="Times New Roman" pitchFamily="18" charset="0"/>
                <a:cs typeface="Times New Roman" pitchFamily="18" charset="0"/>
              </a:rPr>
              <a:t>ovolení </a:t>
            </a:r>
            <a:r>
              <a:rPr lang="cs-CZ" altLang="cs-CZ" sz="2000" b="1" dirty="0" smtClean="0">
                <a:latin typeface="Times New Roman" pitchFamily="18" charset="0"/>
              </a:rPr>
              <a:t>,</a:t>
            </a:r>
          </a:p>
          <a:p>
            <a:pPr marL="0" indent="0" eaLnBrk="1" hangingPunct="1">
              <a:lnSpc>
                <a:spcPct val="90000"/>
              </a:lnSpc>
              <a:buFontTx/>
              <a:buChar char="-"/>
              <a:defRPr/>
            </a:pPr>
            <a:r>
              <a:rPr lang="cs-CZ" altLang="cs-CZ" sz="2000" b="1" dirty="0" smtClean="0">
                <a:latin typeface="Times New Roman" pitchFamily="18" charset="0"/>
              </a:rPr>
              <a:t> p</a:t>
            </a:r>
            <a:r>
              <a:rPr lang="cs-CZ" altLang="cs-CZ" sz="2000" b="1" dirty="0" smtClean="0">
                <a:latin typeface="Times New Roman" pitchFamily="18" charset="0"/>
                <a:cs typeface="Times New Roman" pitchFamily="18" charset="0"/>
              </a:rPr>
              <a:t>ojištění pojistného rizika v neživotním pojištění nad rámec uděleného povolení</a:t>
            </a:r>
            <a:r>
              <a:rPr lang="cs-CZ" altLang="cs-CZ" sz="2000" b="1" dirty="0" smtClean="0">
                <a:latin typeface="Times New Roman" pitchFamily="18" charset="0"/>
              </a:rPr>
              <a:t>,</a:t>
            </a:r>
          </a:p>
          <a:p>
            <a:pPr marL="0" indent="0" eaLnBrk="1" hangingPunct="1">
              <a:lnSpc>
                <a:spcPct val="90000"/>
              </a:lnSpc>
              <a:buFontTx/>
              <a:buChar char="-"/>
              <a:defRPr/>
            </a:pPr>
            <a:r>
              <a:rPr lang="cs-CZ" altLang="cs-CZ" sz="2000" b="1" dirty="0" smtClean="0">
                <a:latin typeface="Times New Roman" pitchFamily="18" charset="0"/>
              </a:rPr>
              <a:t> ž</a:t>
            </a:r>
            <a:r>
              <a:rPr lang="cs-CZ" altLang="cs-CZ" sz="2000" b="1" dirty="0" smtClean="0">
                <a:latin typeface="Times New Roman" pitchFamily="18" charset="0"/>
                <a:cs typeface="Times New Roman" pitchFamily="18" charset="0"/>
              </a:rPr>
              <a:t>ádost o udělení povolení - </a:t>
            </a:r>
            <a:r>
              <a:rPr lang="cs-CZ" altLang="cs-CZ" sz="2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obchodní plán</a:t>
            </a:r>
            <a:r>
              <a:rPr lang="cs-CZ" altLang="cs-CZ" sz="2000" b="1" dirty="0" smtClean="0">
                <a:latin typeface="Times New Roman" pitchFamily="18" charset="0"/>
              </a:rPr>
              <a:t>,</a:t>
            </a:r>
          </a:p>
          <a:p>
            <a:pPr marL="0" indent="0" eaLnBrk="1" hangingPunct="1">
              <a:lnSpc>
                <a:spcPct val="90000"/>
              </a:lnSpc>
              <a:buFontTx/>
              <a:buChar char="-"/>
              <a:defRPr/>
            </a:pPr>
            <a:r>
              <a:rPr lang="cs-CZ" altLang="cs-CZ" sz="2000" b="1" dirty="0" smtClean="0">
                <a:latin typeface="Times New Roman" pitchFamily="18" charset="0"/>
              </a:rPr>
              <a:t> u</a:t>
            </a:r>
            <a:r>
              <a:rPr lang="cs-CZ" altLang="cs-CZ" sz="2000" b="1" dirty="0" smtClean="0">
                <a:latin typeface="Times New Roman" pitchFamily="18" charset="0"/>
                <a:cs typeface="Times New Roman" pitchFamily="18" charset="0"/>
              </a:rPr>
              <a:t>dělení povolení pojišťovně ve skupině</a:t>
            </a:r>
            <a:r>
              <a:rPr lang="cs-CZ" altLang="cs-CZ" sz="2000" b="1" dirty="0" smtClean="0">
                <a:latin typeface="Times New Roman" pitchFamily="18" charset="0"/>
              </a:rPr>
              <a:t>,</a:t>
            </a:r>
          </a:p>
          <a:p>
            <a:pPr marL="0" indent="0" eaLnBrk="1" hangingPunct="1">
              <a:lnSpc>
                <a:spcPct val="90000"/>
              </a:lnSpc>
              <a:buFontTx/>
              <a:buChar char="-"/>
              <a:defRPr/>
            </a:pPr>
            <a:r>
              <a:rPr lang="cs-CZ" altLang="cs-CZ" sz="2000" b="1" dirty="0" smtClean="0">
                <a:latin typeface="Times New Roman" pitchFamily="18" charset="0"/>
              </a:rPr>
              <a:t> o</a:t>
            </a:r>
            <a:r>
              <a:rPr lang="cs-CZ" altLang="cs-CZ" sz="2000" b="1" dirty="0" smtClean="0">
                <a:latin typeface="Times New Roman" pitchFamily="18" charset="0"/>
                <a:cs typeface="Times New Roman" pitchFamily="18" charset="0"/>
              </a:rPr>
              <a:t>ddělené řízení činností</a:t>
            </a:r>
            <a:r>
              <a:rPr lang="cs-CZ" altLang="cs-CZ" sz="2000" b="1" dirty="0" smtClean="0">
                <a:latin typeface="Times New Roman" pitchFamily="18" charset="0"/>
              </a:rPr>
              <a:t>,</a:t>
            </a:r>
          </a:p>
          <a:p>
            <a:pPr marL="0" indent="0" eaLnBrk="1" hangingPunct="1">
              <a:lnSpc>
                <a:spcPct val="90000"/>
              </a:lnSpc>
              <a:buFontTx/>
              <a:buChar char="-"/>
              <a:defRPr/>
            </a:pPr>
            <a:r>
              <a:rPr lang="cs-CZ" altLang="cs-CZ" sz="2000" b="1" dirty="0" smtClean="0">
                <a:latin typeface="Times New Roman" pitchFamily="18" charset="0"/>
              </a:rPr>
              <a:t> z</a:t>
            </a:r>
            <a:r>
              <a:rPr lang="cs-CZ" altLang="cs-CZ" sz="2000" b="1" dirty="0" smtClean="0">
                <a:latin typeface="Times New Roman" pitchFamily="18" charset="0"/>
                <a:cs typeface="Times New Roman" pitchFamily="18" charset="0"/>
              </a:rPr>
              <a:t>ákladní kapitál</a:t>
            </a:r>
            <a:r>
              <a:rPr lang="cs-CZ" altLang="cs-CZ" sz="2000" b="1" dirty="0" smtClean="0">
                <a:latin typeface="Times New Roman" pitchFamily="18" charset="0"/>
              </a:rPr>
              <a:t>,</a:t>
            </a:r>
          </a:p>
          <a:p>
            <a:pPr marL="0" indent="0" eaLnBrk="1" hangingPunct="1">
              <a:lnSpc>
                <a:spcPct val="90000"/>
              </a:lnSpc>
              <a:buFontTx/>
              <a:buChar char="-"/>
              <a:defRPr/>
            </a:pPr>
            <a:r>
              <a:rPr lang="cs-CZ" altLang="cs-CZ" sz="2000" b="1" dirty="0" smtClean="0">
                <a:solidFill>
                  <a:srgbClr val="000000"/>
                </a:solidFill>
                <a:latin typeface="Times New Roman" pitchFamily="18" charset="0"/>
              </a:rPr>
              <a:t> z</a:t>
            </a:r>
            <a:r>
              <a:rPr lang="cs-CZ" altLang="cs-CZ" sz="2000" b="1" dirty="0" smtClean="0">
                <a:solidFill>
                  <a:srgbClr val="000000"/>
                </a:solidFill>
                <a:latin typeface="Times New Roman" pitchFamily="18" charset="0"/>
                <a:cs typeface="Times New Roman" pitchFamily="18" charset="0"/>
              </a:rPr>
              <a:t>měny v činnosti a orgánech tuzemské pojišťovny</a:t>
            </a:r>
            <a:r>
              <a:rPr lang="cs-CZ" altLang="cs-CZ" sz="2000" b="1" dirty="0" smtClean="0">
                <a:solidFill>
                  <a:srgbClr val="000000"/>
                </a:solidFill>
                <a:latin typeface="Times New Roman" pitchFamily="18" charset="0"/>
              </a:rPr>
              <a:t>,</a:t>
            </a:r>
          </a:p>
          <a:p>
            <a:pPr marL="0" indent="0" eaLnBrk="1" hangingPunct="1">
              <a:lnSpc>
                <a:spcPct val="90000"/>
              </a:lnSpc>
              <a:buFontTx/>
              <a:buChar char="-"/>
              <a:defRPr/>
            </a:pPr>
            <a:r>
              <a:rPr lang="cs-CZ" altLang="cs-CZ" sz="2000" b="1" dirty="0" smtClean="0">
                <a:latin typeface="Times New Roman" pitchFamily="18" charset="0"/>
              </a:rPr>
              <a:t> </a:t>
            </a:r>
            <a:r>
              <a:rPr lang="cs-CZ" altLang="cs-CZ" sz="2000" b="1" dirty="0" smtClean="0">
                <a:solidFill>
                  <a:srgbClr val="000000"/>
                </a:solidFill>
                <a:latin typeface="Times New Roman" pitchFamily="18" charset="0"/>
              </a:rPr>
              <a:t>zřízení pobočky na území jiného členského státu, </a:t>
            </a:r>
            <a:r>
              <a:rPr lang="cs-CZ" altLang="cs-CZ" sz="2000" b="1" dirty="0" smtClean="0">
                <a:latin typeface="Times New Roman" pitchFamily="18" charset="0"/>
              </a:rPr>
              <a:t>čl</a:t>
            </a:r>
            <a:r>
              <a:rPr lang="cs-CZ" altLang="cs-CZ" sz="2000" b="1" dirty="0">
                <a:latin typeface="Times New Roman" pitchFamily="18" charset="0"/>
              </a:rPr>
              <a:t>. 49 a násl. </a:t>
            </a:r>
            <a:r>
              <a:rPr lang="cs-CZ" altLang="cs-CZ" sz="2000" b="1" dirty="0" smtClean="0">
                <a:latin typeface="Times New Roman" pitchFamily="18" charset="0"/>
              </a:rPr>
              <a:t>SFEU,</a:t>
            </a:r>
            <a:endParaRPr lang="cs-CZ" altLang="cs-CZ" sz="2000" b="1" dirty="0" smtClean="0">
              <a:solidFill>
                <a:srgbClr val="000000"/>
              </a:solidFill>
              <a:latin typeface="Times New Roman" pitchFamily="18" charset="0"/>
              <a:ea typeface="Arial Unicode MS" pitchFamily="34" charset="-128"/>
              <a:cs typeface="Arial Unicode MS" pitchFamily="34" charset="-128"/>
            </a:endParaRPr>
          </a:p>
          <a:p>
            <a:pPr marL="0" indent="0" eaLnBrk="1" hangingPunct="1">
              <a:lnSpc>
                <a:spcPct val="90000"/>
              </a:lnSpc>
              <a:buFontTx/>
              <a:buChar char="-"/>
              <a:defRPr/>
            </a:pPr>
            <a:r>
              <a:rPr lang="cs-CZ" altLang="cs-CZ" sz="2000" b="1" dirty="0" smtClean="0">
                <a:latin typeface="Times New Roman" pitchFamily="18" charset="0"/>
              </a:rPr>
              <a:t> </a:t>
            </a:r>
            <a:r>
              <a:rPr lang="cs-CZ" altLang="cs-CZ" sz="2000" b="1" dirty="0">
                <a:solidFill>
                  <a:srgbClr val="000000"/>
                </a:solidFill>
                <a:latin typeface="Times New Roman" pitchFamily="18" charset="0"/>
              </a:rPr>
              <a:t>s</a:t>
            </a:r>
            <a:r>
              <a:rPr lang="cs-CZ" altLang="cs-CZ" sz="2000" b="1" dirty="0">
                <a:solidFill>
                  <a:srgbClr val="000000"/>
                </a:solidFill>
                <a:latin typeface="Times New Roman" pitchFamily="18" charset="0"/>
                <a:cs typeface="Times New Roman" pitchFamily="18" charset="0"/>
              </a:rPr>
              <a:t>voboda dočasně poskytovat služby</a:t>
            </a:r>
            <a:r>
              <a:rPr lang="cs-CZ" altLang="cs-CZ" sz="2000" b="1" dirty="0">
                <a:solidFill>
                  <a:srgbClr val="000000"/>
                </a:solidFill>
                <a:latin typeface="Times New Roman" pitchFamily="18" charset="0"/>
              </a:rPr>
              <a:t>, </a:t>
            </a:r>
            <a:r>
              <a:rPr lang="cs-CZ" altLang="cs-CZ" sz="2000" b="1" dirty="0">
                <a:latin typeface="Times New Roman" pitchFamily="18" charset="0"/>
              </a:rPr>
              <a:t>čl. 56 a násl. </a:t>
            </a:r>
            <a:r>
              <a:rPr lang="cs-CZ" altLang="cs-CZ" sz="2000" b="1" dirty="0" smtClean="0">
                <a:latin typeface="Times New Roman" pitchFamily="18" charset="0"/>
              </a:rPr>
              <a:t>SFEU,</a:t>
            </a:r>
            <a:endParaRPr lang="cs-CZ" altLang="cs-CZ" sz="2000" b="1" dirty="0">
              <a:solidFill>
                <a:srgbClr val="000000"/>
              </a:solidFill>
              <a:latin typeface="Times New Roman" pitchFamily="18" charset="0"/>
            </a:endParaRPr>
          </a:p>
          <a:p>
            <a:pPr marL="0" indent="0" eaLnBrk="1" hangingPunct="1">
              <a:lnSpc>
                <a:spcPct val="90000"/>
              </a:lnSpc>
              <a:buFontTx/>
              <a:buChar char="-"/>
              <a:defRPr/>
            </a:pPr>
            <a:r>
              <a:rPr lang="cs-CZ" altLang="cs-CZ" sz="2000" b="1" dirty="0" smtClean="0">
                <a:latin typeface="Times New Roman" pitchFamily="18" charset="0"/>
              </a:rPr>
              <a:t> z</a:t>
            </a:r>
            <a:r>
              <a:rPr lang="cs-CZ" altLang="cs-CZ" sz="2000" b="1" dirty="0" smtClean="0">
                <a:latin typeface="Times New Roman" pitchFamily="18" charset="0"/>
                <a:cs typeface="Times New Roman" pitchFamily="18" charset="0"/>
              </a:rPr>
              <a:t>řízení </a:t>
            </a:r>
            <a:r>
              <a:rPr lang="cs-CZ" altLang="cs-CZ" sz="2000" b="1" dirty="0">
                <a:latin typeface="Times New Roman" pitchFamily="18" charset="0"/>
                <a:cs typeface="Times New Roman" pitchFamily="18" charset="0"/>
              </a:rPr>
              <a:t>pobočky tuzemské pojišťovny na území třetího státu</a:t>
            </a:r>
            <a:r>
              <a:rPr lang="cs-CZ" altLang="cs-CZ" sz="2000" b="1" dirty="0" smtClean="0">
                <a:latin typeface="Times New Roman" pitchFamily="18" charset="0"/>
              </a:rPr>
              <a:t>, </a:t>
            </a:r>
          </a:p>
          <a:p>
            <a:pPr marL="0" indent="0" eaLnBrk="1" hangingPunct="1">
              <a:lnSpc>
                <a:spcPct val="90000"/>
              </a:lnSpc>
              <a:buFontTx/>
              <a:buChar char="-"/>
              <a:defRPr/>
            </a:pPr>
            <a:r>
              <a:rPr lang="cs-CZ" altLang="cs-CZ" sz="2000" b="1" dirty="0" smtClean="0">
                <a:solidFill>
                  <a:srgbClr val="000000"/>
                </a:solidFill>
                <a:latin typeface="Times New Roman" pitchFamily="18" charset="0"/>
              </a:rPr>
              <a:t>i</a:t>
            </a:r>
            <a:r>
              <a:rPr lang="cs-CZ" altLang="cs-CZ" sz="2000" b="1" dirty="0" smtClean="0">
                <a:solidFill>
                  <a:srgbClr val="000000"/>
                </a:solidFill>
                <a:latin typeface="Times New Roman" pitchFamily="18" charset="0"/>
                <a:cs typeface="Times New Roman" pitchFamily="18" charset="0"/>
              </a:rPr>
              <a:t>nformační povinnosti v souvislosti se změnami v činnosti</a:t>
            </a:r>
            <a:r>
              <a:rPr lang="cs-CZ" altLang="cs-CZ" sz="2000" b="1" dirty="0" smtClean="0">
                <a:solidFill>
                  <a:srgbClr val="000000"/>
                </a:solidFill>
                <a:latin typeface="Times New Roman" pitchFamily="18" charset="0"/>
              </a:rPr>
              <a:t>,</a:t>
            </a:r>
          </a:p>
          <a:p>
            <a:pPr marL="0" indent="0" eaLnBrk="1" hangingPunct="1">
              <a:lnSpc>
                <a:spcPct val="90000"/>
              </a:lnSpc>
              <a:buFontTx/>
              <a:buChar char="-"/>
              <a:defRPr/>
            </a:pPr>
            <a:r>
              <a:rPr lang="cs-CZ" altLang="cs-CZ" sz="2000" b="1" dirty="0" smtClean="0">
                <a:latin typeface="Times New Roman" pitchFamily="18" charset="0"/>
              </a:rPr>
              <a:t> z</a:t>
            </a:r>
            <a:r>
              <a:rPr lang="cs-CZ" altLang="cs-CZ" sz="2000" b="1" dirty="0" smtClean="0">
                <a:latin typeface="Times New Roman" pitchFamily="18" charset="0"/>
                <a:cs typeface="Times New Roman" pitchFamily="18" charset="0"/>
              </a:rPr>
              <a:t>měny v účastech</a:t>
            </a:r>
            <a:r>
              <a:rPr lang="cs-CZ" altLang="cs-CZ" sz="2000" b="1" dirty="0" smtClean="0">
                <a:latin typeface="Times New Roman" pitchFamily="18" charset="0"/>
              </a:rPr>
              <a:t>.</a:t>
            </a:r>
          </a:p>
          <a:p>
            <a:pPr marL="0" indent="0" eaLnBrk="1" hangingPunct="1">
              <a:lnSpc>
                <a:spcPct val="90000"/>
              </a:lnSpc>
              <a:buFontTx/>
              <a:buChar char="-"/>
              <a:defRPr/>
            </a:pPr>
            <a:endParaRPr lang="cs-CZ" altLang="cs-CZ" sz="1800" b="1" dirty="0" smtClean="0">
              <a:latin typeface="Times New Roman" pitchFamily="18" charset="0"/>
            </a:endParaRPr>
          </a:p>
        </p:txBody>
      </p:sp>
    </p:spTree>
    <p:extLst>
      <p:ext uri="{BB962C8B-B14F-4D97-AF65-F5344CB8AC3E}">
        <p14:creationId xmlns:p14="http://schemas.microsoft.com/office/powerpoint/2010/main" val="31731617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539552" y="548680"/>
            <a:ext cx="8229600" cy="1143000"/>
          </a:xfrm>
          <a:solidFill>
            <a:schemeClr val="accent3">
              <a:lumMod val="20000"/>
              <a:lumOff val="80000"/>
            </a:schemeClr>
          </a:solidFill>
        </p:spPr>
        <p:txBody>
          <a:bodyPr tIns="504000">
            <a:normAutofit fontScale="90000"/>
          </a:bodyPr>
          <a:lstStyle/>
          <a:p>
            <a:pPr eaLnBrk="1" hangingPunct="1">
              <a:defRPr/>
            </a:pPr>
            <a:r>
              <a:rPr lang="cs-CZ" dirty="0" smtClean="0">
                <a:latin typeface="Arial Unicode MS" pitchFamily="34" charset="-128"/>
                <a:ea typeface="Arial Unicode MS" pitchFamily="34" charset="-128"/>
                <a:cs typeface="Arial Unicode MS" pitchFamily="34" charset="-128"/>
              </a:rPr>
              <a:t>Provozování pojišťovací činnosti</a:t>
            </a:r>
            <a: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2771" name="Rectangle 3"/>
          <p:cNvSpPr>
            <a:spLocks noGrp="1" noChangeArrowheads="1"/>
          </p:cNvSpPr>
          <p:nvPr>
            <p:ph type="body" idx="1"/>
          </p:nvPr>
        </p:nvSpPr>
        <p:spPr>
          <a:xfrm>
            <a:off x="533400" y="2057400"/>
            <a:ext cx="8458200" cy="4438650"/>
          </a:xfrm>
        </p:spPr>
        <p:txBody>
          <a:bodyPr/>
          <a:lstStyle/>
          <a:p>
            <a:pPr marL="0" indent="0" eaLnBrk="1" hangingPunct="1">
              <a:lnSpc>
                <a:spcPct val="90000"/>
              </a:lnSpc>
              <a:defRPr/>
            </a:pPr>
            <a:r>
              <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právní formy tuzemské pojišťovny</a:t>
            </a:r>
            <a:endPar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endParaRPr>
          </a:p>
          <a:p>
            <a:pPr eaLnBrk="1" hangingPunct="1">
              <a:lnSpc>
                <a:spcPct val="90000"/>
              </a:lnSpc>
              <a:buFontTx/>
              <a:buChar char="-"/>
              <a:defRPr/>
            </a:pPr>
            <a:r>
              <a:rPr lang="cs-CZ" altLang="cs-CZ" sz="1800" b="1" dirty="0" smtClean="0">
                <a:latin typeface="Times New Roman" pitchFamily="18" charset="0"/>
              </a:rPr>
              <a:t>akciová společnost;</a:t>
            </a:r>
          </a:p>
          <a:p>
            <a:pPr eaLnBrk="1" hangingPunct="1">
              <a:lnSpc>
                <a:spcPct val="90000"/>
              </a:lnSpc>
              <a:buFontTx/>
              <a:buChar char="-"/>
              <a:defRPr/>
            </a:pPr>
            <a:r>
              <a:rPr lang="cs-CZ" altLang="cs-CZ" sz="1800" b="1" dirty="0" smtClean="0">
                <a:latin typeface="Times New Roman" pitchFamily="18" charset="0"/>
              </a:rPr>
              <a:t>družstvo;</a:t>
            </a:r>
          </a:p>
          <a:p>
            <a:pPr eaLnBrk="1" hangingPunct="1">
              <a:lnSpc>
                <a:spcPct val="90000"/>
              </a:lnSpc>
              <a:buFontTx/>
              <a:buChar char="-"/>
              <a:defRPr/>
            </a:pPr>
            <a:r>
              <a:rPr lang="cs-CZ" altLang="cs-CZ" sz="1800" b="1" dirty="0" smtClean="0">
                <a:latin typeface="Times New Roman" pitchFamily="18" charset="0"/>
              </a:rPr>
              <a:t>evropská společnost – zákon č. 627/2004 Sb.;</a:t>
            </a:r>
          </a:p>
          <a:p>
            <a:pPr eaLnBrk="1" hangingPunct="1">
              <a:lnSpc>
                <a:spcPct val="90000"/>
              </a:lnSpc>
              <a:buFontTx/>
              <a:buChar char="-"/>
              <a:defRPr/>
            </a:pPr>
            <a:r>
              <a:rPr lang="cs-CZ" altLang="cs-CZ" sz="1800" b="1" dirty="0" smtClean="0">
                <a:latin typeface="Times New Roman" pitchFamily="18" charset="0"/>
              </a:rPr>
              <a:t>evropská družstevní společnost - zákon č. 307/2006 Sb.</a:t>
            </a:r>
          </a:p>
          <a:p>
            <a:pPr marL="0" indent="0" eaLnBrk="1" hangingPunct="1">
              <a:lnSpc>
                <a:spcPct val="90000"/>
              </a:lnSpc>
              <a:buFont typeface="Wingdings" pitchFamily="2" charset="2"/>
              <a:buNone/>
              <a:defRPr/>
            </a:pPr>
            <a:endParaRPr lang="cs-CZ" altLang="cs-CZ" sz="1800" b="1" dirty="0" smtClean="0">
              <a:latin typeface="Times New Roman" pitchFamily="18" charset="0"/>
            </a:endParaRPr>
          </a:p>
        </p:txBody>
      </p:sp>
    </p:spTree>
    <p:extLst>
      <p:ext uri="{BB962C8B-B14F-4D97-AF65-F5344CB8AC3E}">
        <p14:creationId xmlns:p14="http://schemas.microsoft.com/office/powerpoint/2010/main" val="6198921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solidFill>
            <a:schemeClr val="accent3">
              <a:lumMod val="20000"/>
              <a:lumOff val="80000"/>
            </a:schemeClr>
          </a:solidFill>
        </p:spPr>
        <p:txBody>
          <a:bodyPr tIns="612000">
            <a:normAutofit fontScale="90000"/>
          </a:bodyPr>
          <a:lstStyle/>
          <a:p>
            <a:pPr eaLnBrk="1" hangingPunct="1">
              <a:defRPr/>
            </a:pPr>
            <a:r>
              <a:rPr lang="cs-CZ" dirty="0" smtClean="0">
                <a:latin typeface="Arial Unicode MS" pitchFamily="34" charset="-128"/>
                <a:ea typeface="Arial Unicode MS" pitchFamily="34" charset="-128"/>
                <a:cs typeface="Arial Unicode MS" pitchFamily="34" charset="-128"/>
              </a:rPr>
              <a:t>Provozování pojišťovací činnosti</a:t>
            </a:r>
            <a:r>
              <a:rPr lang="cs-CZ" dirty="0" smtClean="0">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2771" name="Rectangle 3"/>
          <p:cNvSpPr>
            <a:spLocks noGrp="1" noChangeArrowheads="1"/>
          </p:cNvSpPr>
          <p:nvPr>
            <p:ph type="body" idx="1"/>
          </p:nvPr>
        </p:nvSpPr>
        <p:spPr>
          <a:xfrm>
            <a:off x="533400" y="1412776"/>
            <a:ext cx="8458200" cy="5083274"/>
          </a:xfrm>
        </p:spPr>
        <p:txBody>
          <a:bodyPr/>
          <a:lstStyle/>
          <a:p>
            <a:pPr marL="0" indent="0" eaLnBrk="1" hangingPunct="1">
              <a:lnSpc>
                <a:spcPct val="90000"/>
              </a:lnSpc>
              <a:defRPr/>
            </a:pPr>
            <a:endParaRPr lang="cs-CZ" altLang="cs-CZ" sz="1800" b="1" u="sng" dirty="0">
              <a:latin typeface="Times New Roman" pitchFamily="18" charset="0"/>
              <a:cs typeface="Times New Roman" pitchFamily="18" charset="0"/>
            </a:endParaRPr>
          </a:p>
          <a:p>
            <a:pPr marL="0" indent="0" eaLnBrk="1" hangingPunct="1">
              <a:lnSpc>
                <a:spcPct val="90000"/>
              </a:lnSpc>
              <a:buNone/>
              <a:defRPr/>
            </a:pPr>
            <a:r>
              <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Výše základního kapitálu tuzemské pojišťovny</a:t>
            </a:r>
            <a:r>
              <a:rPr lang="cs-CZ" altLang="cs-CZ" sz="1800" b="1" u="sng" dirty="0" smtClean="0">
                <a:latin typeface="Times New Roman" pitchFamily="18" charset="0"/>
                <a:cs typeface="Times New Roman" pitchFamily="18" charset="0"/>
              </a:rPr>
              <a:t> činí při provozování pojišťovací činnosti podle</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 </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a) jednoho nebo více pojistných odvětví životních pojištění uvedených v části A přílohy č. 1 k tomuto zákonu nejméně </a:t>
            </a:r>
            <a:r>
              <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105 000 000 </a:t>
            </a:r>
            <a:r>
              <a:rPr lang="cs-CZ" altLang="cs-CZ" sz="1800" b="1" u="sng" dirty="0" smtClean="0">
                <a:latin typeface="Times New Roman" pitchFamily="18" charset="0"/>
                <a:cs typeface="Times New Roman" pitchFamily="18" charset="0"/>
              </a:rPr>
              <a:t>Kč,</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 </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b) pojistných odvětví neživotních pojištění uvedených v části B přílohy č. 1 k tomuto zákonu</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1. pro odvětví uvedená pod body 1, 2, 8, 9 a 18 celkem nejméně </a:t>
            </a:r>
            <a:r>
              <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70 000 000 </a:t>
            </a:r>
            <a:r>
              <a:rPr lang="cs-CZ" altLang="cs-CZ" sz="1800" b="1" u="sng" dirty="0" smtClean="0">
                <a:latin typeface="Times New Roman" pitchFamily="18" charset="0"/>
                <a:cs typeface="Times New Roman" pitchFamily="18" charset="0"/>
              </a:rPr>
              <a:t>Kč,</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2. pro odvětví uvedená pod body 3, 4, 13, 16 a 17 celkem nejméně </a:t>
            </a:r>
            <a:r>
              <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105 000 000</a:t>
            </a:r>
            <a:r>
              <a:rPr lang="cs-CZ" altLang="cs-CZ" sz="1800" b="1" u="sng" dirty="0" smtClean="0">
                <a:solidFill>
                  <a:srgbClr val="FF0000"/>
                </a:solidFill>
                <a:latin typeface="Times New Roman" pitchFamily="18" charset="0"/>
                <a:cs typeface="Times New Roman" pitchFamily="18" charset="0"/>
              </a:rPr>
              <a:t> </a:t>
            </a:r>
            <a:r>
              <a:rPr lang="cs-CZ" altLang="cs-CZ" sz="1800" b="1" u="sng" dirty="0" smtClean="0">
                <a:latin typeface="Times New Roman" pitchFamily="18" charset="0"/>
                <a:cs typeface="Times New Roman" pitchFamily="18" charset="0"/>
              </a:rPr>
              <a:t>Kč,</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3. pro odvětví uvedená pod body 7, 10, 14 a 15 celkem nejméně </a:t>
            </a:r>
            <a:r>
              <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160 000 000 </a:t>
            </a:r>
            <a:r>
              <a:rPr lang="cs-CZ" altLang="cs-CZ" sz="1800" b="1" u="sng" dirty="0" smtClean="0">
                <a:latin typeface="Times New Roman" pitchFamily="18" charset="0"/>
                <a:cs typeface="Times New Roman" pitchFamily="18" charset="0"/>
              </a:rPr>
              <a:t>Kč,</a:t>
            </a: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4. pro odvětví uvedená pod body 5, 6, 11 a 12 celkem nejméně </a:t>
            </a:r>
            <a:r>
              <a:rPr lang="cs-CZ" altLang="cs-CZ" sz="1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200 000 000 </a:t>
            </a:r>
            <a:r>
              <a:rPr lang="cs-CZ" altLang="cs-CZ" sz="1800" b="1" u="sng" dirty="0" smtClean="0">
                <a:latin typeface="Times New Roman" pitchFamily="18" charset="0"/>
                <a:cs typeface="Times New Roman" pitchFamily="18" charset="0"/>
              </a:rPr>
              <a:t>Kč.</a:t>
            </a:r>
          </a:p>
          <a:p>
            <a:pPr marL="0" indent="0" eaLnBrk="1" hangingPunct="1">
              <a:lnSpc>
                <a:spcPct val="90000"/>
              </a:lnSpc>
              <a:buFont typeface="Wingdings" pitchFamily="2" charset="2"/>
              <a:buNone/>
              <a:defRPr/>
            </a:pPr>
            <a:endParaRPr lang="cs-CZ" altLang="cs-CZ" sz="1800" b="1" u="sng" dirty="0">
              <a:latin typeface="Times New Roman" pitchFamily="18" charset="0"/>
              <a:cs typeface="Times New Roman" pitchFamily="18" charset="0"/>
            </a:endParaRPr>
          </a:p>
          <a:p>
            <a:pPr marL="0" indent="0" eaLnBrk="1" hangingPunct="1">
              <a:lnSpc>
                <a:spcPct val="90000"/>
              </a:lnSpc>
              <a:buFont typeface="Wingdings" pitchFamily="2" charset="2"/>
              <a:buNone/>
              <a:defRPr/>
            </a:pPr>
            <a:r>
              <a:rPr lang="cs-CZ" altLang="cs-CZ" sz="1800" b="1" u="sng" dirty="0" smtClean="0">
                <a:latin typeface="Times New Roman" pitchFamily="18" charset="0"/>
                <a:cs typeface="Times New Roman" pitchFamily="18" charset="0"/>
              </a:rPr>
              <a:t>Kombinace činností- součet živ. a neživ. pojištění, v neživ. pojištění nejvyšší částka.</a:t>
            </a:r>
            <a:endParaRPr lang="cs-CZ" altLang="cs-CZ" sz="1800" b="1" dirty="0" smtClean="0">
              <a:latin typeface="Times New Roman" pitchFamily="18" charset="0"/>
            </a:endParaRPr>
          </a:p>
        </p:txBody>
      </p:sp>
    </p:spTree>
    <p:extLst>
      <p:ext uri="{BB962C8B-B14F-4D97-AF65-F5344CB8AC3E}">
        <p14:creationId xmlns:p14="http://schemas.microsoft.com/office/powerpoint/2010/main" val="5739444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29600" cy="1036637"/>
          </a:xfrm>
          <a:solidFill>
            <a:schemeClr val="bg2"/>
          </a:solidFill>
        </p:spPr>
        <p:txBody>
          <a:bodyPr/>
          <a:lstStyle/>
          <a:p>
            <a:pPr>
              <a:defRPr/>
            </a:pPr>
            <a:r>
              <a:rPr lang="cs-CZ" dirty="0" smtClean="0"/>
              <a:t>Minimální kapitálový požadavek</a:t>
            </a:r>
            <a:endParaRPr lang="cs-CZ" dirty="0"/>
          </a:p>
        </p:txBody>
      </p:sp>
      <p:sp>
        <p:nvSpPr>
          <p:cNvPr id="3" name="Zástupný symbol pro obsah 2"/>
          <p:cNvSpPr>
            <a:spLocks noGrp="1"/>
          </p:cNvSpPr>
          <p:nvPr>
            <p:ph idx="1"/>
          </p:nvPr>
        </p:nvSpPr>
        <p:spPr>
          <a:xfrm>
            <a:off x="528638" y="1557338"/>
            <a:ext cx="8229600" cy="4938712"/>
          </a:xfrm>
          <a:noFill/>
        </p:spPr>
        <p:txBody>
          <a:bodyPr/>
          <a:lstStyle/>
          <a:p>
            <a:pPr marL="0" indent="0">
              <a:buFont typeface="Wingdings" pitchFamily="2" charset="2"/>
              <a:buNone/>
              <a:defRPr/>
            </a:pPr>
            <a:endParaRPr lang="cs-CZ" sz="1800" dirty="0"/>
          </a:p>
          <a:p>
            <a:pPr>
              <a:defRPr/>
            </a:pPr>
            <a:r>
              <a:rPr lang="cs-CZ" sz="1800" b="1" dirty="0" smtClean="0">
                <a:solidFill>
                  <a:srgbClr val="C00000"/>
                </a:solidFill>
                <a:effectLst>
                  <a:outerShdw blurRad="38100" dist="38100" dir="2700000" algn="tl">
                    <a:srgbClr val="000000">
                      <a:alpha val="43137"/>
                    </a:srgbClr>
                  </a:outerShdw>
                </a:effectLst>
              </a:rPr>
              <a:t>2</a:t>
            </a:r>
            <a:r>
              <a:rPr lang="cs-CZ" sz="1800" b="1" dirty="0">
                <a:solidFill>
                  <a:srgbClr val="C00000"/>
                </a:solidFill>
                <a:effectLst>
                  <a:outerShdw blurRad="38100" dist="38100" dir="2700000" algn="tl">
                    <a:srgbClr val="000000">
                      <a:alpha val="43137"/>
                    </a:srgbClr>
                  </a:outerShdw>
                </a:effectLst>
              </a:rPr>
              <a:t> 500 000 EUR </a:t>
            </a:r>
            <a:r>
              <a:rPr lang="cs-CZ" sz="1800" dirty="0"/>
              <a:t>pro </a:t>
            </a:r>
            <a:r>
              <a:rPr lang="cs-CZ" sz="1800" dirty="0" smtClean="0"/>
              <a:t>jedno </a:t>
            </a:r>
            <a:r>
              <a:rPr lang="cs-CZ" sz="1800" dirty="0"/>
              <a:t>nebo více odvětví neživotních pojištění podle bodů 1 až 9 a bodů 16 až 18 části B přílohy č. </a:t>
            </a:r>
            <a:r>
              <a:rPr lang="cs-CZ" sz="1800" dirty="0" smtClean="0"/>
              <a:t>1, </a:t>
            </a:r>
            <a:endParaRPr lang="cs-CZ" sz="1800" dirty="0"/>
          </a:p>
          <a:p>
            <a:pPr>
              <a:defRPr/>
            </a:pPr>
            <a:r>
              <a:rPr lang="cs-CZ" sz="1800" b="1" dirty="0">
                <a:solidFill>
                  <a:srgbClr val="C00000"/>
                </a:solidFill>
                <a:effectLst>
                  <a:outerShdw blurRad="38100" dist="38100" dir="2700000" algn="tl">
                    <a:srgbClr val="000000">
                      <a:alpha val="43137"/>
                    </a:srgbClr>
                  </a:outerShdw>
                </a:effectLst>
              </a:rPr>
              <a:t>3 700 000 EUR </a:t>
            </a:r>
            <a:r>
              <a:rPr lang="cs-CZ" sz="1800" dirty="0"/>
              <a:t>pro </a:t>
            </a:r>
            <a:r>
              <a:rPr lang="cs-CZ" sz="1800" dirty="0" smtClean="0"/>
              <a:t>jedno </a:t>
            </a:r>
            <a:r>
              <a:rPr lang="cs-CZ" sz="1800" dirty="0"/>
              <a:t>nebo více odvětví neživotních pojištění podle bodů 10 až 15 části B přílohy č. 1 </a:t>
            </a:r>
            <a:r>
              <a:rPr lang="cs-CZ" sz="1800" dirty="0" smtClean="0"/>
              <a:t>bez </a:t>
            </a:r>
            <a:r>
              <a:rPr lang="cs-CZ" sz="1800" dirty="0"/>
              <a:t>ohledu na to, zda současně provozuje jedno nebo více pojistných odvětví podle písmene a), </a:t>
            </a:r>
          </a:p>
          <a:p>
            <a:pPr>
              <a:defRPr/>
            </a:pPr>
            <a:r>
              <a:rPr lang="cs-CZ" sz="1800" b="1" dirty="0">
                <a:solidFill>
                  <a:srgbClr val="C00000"/>
                </a:solidFill>
                <a:effectLst>
                  <a:outerShdw blurRad="38100" dist="38100" dir="2700000" algn="tl">
                    <a:srgbClr val="000000">
                      <a:alpha val="43137"/>
                    </a:srgbClr>
                  </a:outerShdw>
                </a:effectLst>
              </a:rPr>
              <a:t>3 700 000 EUR </a:t>
            </a:r>
            <a:r>
              <a:rPr lang="cs-CZ" sz="1800" dirty="0"/>
              <a:t>pro </a:t>
            </a:r>
            <a:r>
              <a:rPr lang="cs-CZ" sz="1800" dirty="0" smtClean="0"/>
              <a:t>jedno </a:t>
            </a:r>
            <a:r>
              <a:rPr lang="cs-CZ" sz="1800" dirty="0"/>
              <a:t>nebo více odvětví životních pojištění uvedených v části A přílohy č. </a:t>
            </a:r>
            <a:r>
              <a:rPr lang="cs-CZ" sz="1800" dirty="0" smtClean="0"/>
              <a:t>1, </a:t>
            </a:r>
            <a:endParaRPr lang="cs-CZ" sz="1800" dirty="0"/>
          </a:p>
          <a:p>
            <a:pPr>
              <a:defRPr/>
            </a:pPr>
            <a:r>
              <a:rPr lang="cs-CZ" sz="1800" b="1" dirty="0">
                <a:solidFill>
                  <a:srgbClr val="C00000"/>
                </a:solidFill>
                <a:effectLst>
                  <a:outerShdw blurRad="38100" dist="38100" dir="2700000" algn="tl">
                    <a:srgbClr val="000000">
                      <a:alpha val="43137"/>
                    </a:srgbClr>
                  </a:outerShdw>
                </a:effectLst>
              </a:rPr>
              <a:t>3 600 000 EUR  </a:t>
            </a:r>
            <a:r>
              <a:rPr lang="cs-CZ" sz="1800" dirty="0"/>
              <a:t>pro </a:t>
            </a:r>
            <a:r>
              <a:rPr lang="cs-CZ" sz="1800" dirty="0" smtClean="0"/>
              <a:t>zajišťovnu</a:t>
            </a:r>
            <a:r>
              <a:rPr lang="cs-CZ" sz="1800" dirty="0"/>
              <a:t>, </a:t>
            </a:r>
            <a:endParaRPr lang="cs-CZ" sz="1800" dirty="0" smtClean="0"/>
          </a:p>
          <a:p>
            <a:pPr>
              <a:defRPr/>
            </a:pPr>
            <a:r>
              <a:rPr lang="cs-CZ" sz="1800" b="1" dirty="0" smtClean="0">
                <a:solidFill>
                  <a:srgbClr val="C00000"/>
                </a:solidFill>
              </a:rPr>
              <a:t>1</a:t>
            </a:r>
            <a:r>
              <a:rPr lang="cs-CZ" sz="1800" b="1" dirty="0">
                <a:solidFill>
                  <a:srgbClr val="C00000"/>
                </a:solidFill>
              </a:rPr>
              <a:t> 200 000 EUR  </a:t>
            </a:r>
            <a:r>
              <a:rPr lang="cs-CZ" sz="1800" dirty="0"/>
              <a:t>pro </a:t>
            </a:r>
            <a:r>
              <a:rPr lang="cs-CZ" sz="1800" dirty="0" err="1" smtClean="0"/>
              <a:t>kaptivní</a:t>
            </a:r>
            <a:r>
              <a:rPr lang="cs-CZ" sz="1800" dirty="0" smtClean="0"/>
              <a:t> </a:t>
            </a:r>
            <a:r>
              <a:rPr lang="cs-CZ" sz="1800" dirty="0"/>
              <a:t>zajišťovnu, </a:t>
            </a:r>
          </a:p>
          <a:p>
            <a:pPr>
              <a:defRPr/>
            </a:pPr>
            <a:r>
              <a:rPr lang="cs-CZ" sz="1800" dirty="0">
                <a:solidFill>
                  <a:srgbClr val="C00000"/>
                </a:solidFill>
              </a:rPr>
              <a:t>součet částek </a:t>
            </a:r>
            <a:r>
              <a:rPr lang="cs-CZ" sz="1800" dirty="0" smtClean="0"/>
              <a:t>v</a:t>
            </a:r>
            <a:r>
              <a:rPr lang="cs-CZ" sz="1800" dirty="0"/>
              <a:t> závislosti na </a:t>
            </a:r>
            <a:r>
              <a:rPr lang="cs-CZ" sz="1800" dirty="0" smtClean="0"/>
              <a:t>odvětví </a:t>
            </a:r>
            <a:r>
              <a:rPr lang="cs-CZ" sz="1800" dirty="0"/>
              <a:t>životních a neživotních pojištění, nebo</a:t>
            </a:r>
          </a:p>
          <a:p>
            <a:pPr>
              <a:defRPr/>
            </a:pPr>
            <a:r>
              <a:rPr lang="cs-CZ" sz="1800" dirty="0">
                <a:solidFill>
                  <a:srgbClr val="C00000"/>
                </a:solidFill>
              </a:rPr>
              <a:t>součet částek </a:t>
            </a:r>
            <a:r>
              <a:rPr lang="cs-CZ" sz="1800" dirty="0" smtClean="0"/>
              <a:t>v</a:t>
            </a:r>
            <a:r>
              <a:rPr lang="cs-CZ" sz="1800" dirty="0"/>
              <a:t> závislosti na rozsahu provozované </a:t>
            </a:r>
            <a:r>
              <a:rPr lang="cs-CZ" sz="1800" dirty="0" smtClean="0"/>
              <a:t>pojišťovací </a:t>
            </a:r>
            <a:r>
              <a:rPr lang="cs-CZ" sz="1800" dirty="0"/>
              <a:t>a zajišťovací </a:t>
            </a:r>
            <a:r>
              <a:rPr lang="cs-CZ" sz="1800" dirty="0" smtClean="0"/>
              <a:t>činnosti, při překročení  prahových hodnot (§ </a:t>
            </a:r>
            <a:r>
              <a:rPr lang="cs-CZ" sz="1800" dirty="0"/>
              <a:t>18 odst. 4 písm. a).</a:t>
            </a:r>
          </a:p>
          <a:p>
            <a:pPr>
              <a:defRPr/>
            </a:pPr>
            <a:endParaRPr lang="cs-CZ" dirty="0"/>
          </a:p>
        </p:txBody>
      </p:sp>
    </p:spTree>
    <p:extLst>
      <p:ext uri="{BB962C8B-B14F-4D97-AF65-F5344CB8AC3E}">
        <p14:creationId xmlns:p14="http://schemas.microsoft.com/office/powerpoint/2010/main" val="7497290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solidFill>
            <a:schemeClr val="accent3">
              <a:lumMod val="20000"/>
              <a:lumOff val="80000"/>
            </a:schemeClr>
          </a:solidFill>
        </p:spPr>
        <p:txBody>
          <a:bodyPr tIns="612000">
            <a:normAutofit fontScale="90000"/>
          </a:bodyPr>
          <a:lstStyle/>
          <a:p>
            <a:pPr eaLnBrk="1" hangingPunct="1">
              <a:defRPr/>
            </a:pPr>
            <a:r>
              <a:rPr lang="cs-CZ" dirty="0" smtClean="0">
                <a:latin typeface="Arial Unicode MS" pitchFamily="34" charset="-128"/>
                <a:ea typeface="Arial Unicode MS" pitchFamily="34" charset="-128"/>
                <a:cs typeface="Arial Unicode MS" pitchFamily="34" charset="-128"/>
              </a:rPr>
              <a:t>Provozování pojišťovací činnosti</a:t>
            </a:r>
            <a: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07203" name="Rectangle 3"/>
          <p:cNvSpPr>
            <a:spLocks noGrp="1" noChangeArrowheads="1"/>
          </p:cNvSpPr>
          <p:nvPr>
            <p:ph type="body" idx="1"/>
          </p:nvPr>
        </p:nvSpPr>
        <p:spPr>
          <a:xfrm>
            <a:off x="533400" y="1340768"/>
            <a:ext cx="8458200" cy="5155282"/>
          </a:xfrm>
        </p:spPr>
        <p:txBody>
          <a:bodyPr>
            <a:normAutofit fontScale="92500" lnSpcReduction="10000"/>
          </a:bodyPr>
          <a:lstStyle/>
          <a:p>
            <a:pPr marL="0" indent="0" eaLnBrk="1" hangingPunct="1">
              <a:defRPr/>
            </a:pPr>
            <a:r>
              <a:rPr lang="cs-CZ" b="1" u="sng" dirty="0" smtClean="0">
                <a:latin typeface="Times New Roman" pitchFamily="18" charset="0"/>
                <a:cs typeface="Times New Roman" pitchFamily="18" charset="0"/>
              </a:rPr>
              <a:t> Provozování pojišťovací činnosti </a:t>
            </a:r>
            <a:r>
              <a:rPr lang="cs-CZ" b="1" u="sng"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pojišťovnou z jiného členského státu</a:t>
            </a:r>
            <a:r>
              <a:rPr lang="cs-CZ"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cs-CZ" b="1" dirty="0" smtClean="0">
              <a:solidFill>
                <a:schemeClr val="accent6">
                  <a:lumMod val="50000"/>
                </a:schemeClr>
              </a:solidFill>
              <a:effectLst>
                <a:outerShdw blurRad="38100" dist="38100" dir="2700000" algn="tl">
                  <a:srgbClr val="000000">
                    <a:alpha val="43137"/>
                  </a:srgbClr>
                </a:outerShdw>
              </a:effectLst>
              <a:latin typeface="Times New Roman" pitchFamily="18" charset="0"/>
            </a:endParaRPr>
          </a:p>
          <a:p>
            <a:pPr marL="0" indent="0" eaLnBrk="1" hangingPunct="1">
              <a:buFont typeface="Wingdings" pitchFamily="2" charset="2"/>
              <a:buNone/>
              <a:defRPr/>
            </a:pPr>
            <a:r>
              <a:rPr lang="cs-CZ" b="1" dirty="0" smtClean="0">
                <a:latin typeface="Times New Roman" pitchFamily="18" charset="0"/>
              </a:rPr>
              <a:t>- jednotný evropský pas,</a:t>
            </a:r>
          </a:p>
          <a:p>
            <a:pPr marL="0" indent="0" eaLnBrk="1" hangingPunct="1">
              <a:buFontTx/>
              <a:buChar char="-"/>
              <a:defRPr/>
            </a:pPr>
            <a:r>
              <a:rPr lang="cs-CZ" b="1" dirty="0" smtClean="0">
                <a:latin typeface="Times New Roman" pitchFamily="18" charset="0"/>
                <a:cs typeface="Times New Roman" pitchFamily="18" charset="0"/>
              </a:rPr>
              <a:t> provoz</a:t>
            </a:r>
            <a:r>
              <a:rPr lang="cs-CZ" b="1" dirty="0" smtClean="0">
                <a:latin typeface="Times New Roman" pitchFamily="18" charset="0"/>
              </a:rPr>
              <a:t>ován</a:t>
            </a:r>
            <a:r>
              <a:rPr lang="cs-CZ" b="1" dirty="0" smtClean="0">
                <a:latin typeface="Times New Roman" pitchFamily="18" charset="0"/>
                <a:cs typeface="Times New Roman" pitchFamily="18" charset="0"/>
              </a:rPr>
              <a:t>í pojišťovací činnost na území ČR na základě </a:t>
            </a:r>
            <a:r>
              <a:rPr lang="cs-CZ" b="1" u="sng" dirty="0" smtClean="0">
                <a:solidFill>
                  <a:srgbClr val="FF9900"/>
                </a:solidFill>
                <a:effectLst>
                  <a:outerShdw blurRad="38100" dist="38100" dir="2700000" algn="tl">
                    <a:srgbClr val="000000"/>
                  </a:outerShdw>
                </a:effectLst>
                <a:latin typeface="Times New Roman" pitchFamily="18" charset="0"/>
                <a:cs typeface="Times New Roman" pitchFamily="18" charset="0"/>
              </a:rPr>
              <a:t>práva zřídit pobočku</a:t>
            </a:r>
            <a:r>
              <a:rPr lang="cs-CZ" b="1" dirty="0" smtClean="0">
                <a:latin typeface="Times New Roman" pitchFamily="18" charset="0"/>
              </a:rPr>
              <a:t>, čl. 49 a násl. SFEU</a:t>
            </a:r>
          </a:p>
          <a:p>
            <a:pPr marL="0" indent="0" eaLnBrk="1" hangingPunct="1">
              <a:buFontTx/>
              <a:buChar char="-"/>
              <a:defRPr/>
            </a:pPr>
            <a:r>
              <a:rPr lang="cs-CZ" b="1" dirty="0" smtClean="0">
                <a:latin typeface="Times New Roman" pitchFamily="18" charset="0"/>
                <a:cs typeface="Times New Roman" pitchFamily="18" charset="0"/>
              </a:rPr>
              <a:t> provozování pojišťovací činnosti na území ČR na základě </a:t>
            </a:r>
            <a:r>
              <a:rPr lang="cs-CZ" b="1" u="sng" dirty="0" smtClean="0">
                <a:solidFill>
                  <a:srgbClr val="FF9900"/>
                </a:solidFill>
                <a:effectLst>
                  <a:outerShdw blurRad="38100" dist="38100" dir="2700000" algn="tl">
                    <a:srgbClr val="000000"/>
                  </a:outerShdw>
                </a:effectLst>
                <a:latin typeface="Times New Roman" pitchFamily="18" charset="0"/>
                <a:cs typeface="Times New Roman" pitchFamily="18" charset="0"/>
              </a:rPr>
              <a:t>svobody dočasně poskytovat služby</a:t>
            </a:r>
            <a:r>
              <a:rPr lang="cs-CZ" b="1" dirty="0" smtClean="0">
                <a:latin typeface="Times New Roman" pitchFamily="18" charset="0"/>
              </a:rPr>
              <a:t>, čl. 56 a násl. SFEU</a:t>
            </a:r>
          </a:p>
          <a:p>
            <a:pPr marL="0" indent="0" eaLnBrk="1" hangingPunct="1">
              <a:buFontTx/>
              <a:buChar char="-"/>
              <a:defRPr/>
            </a:pPr>
            <a:r>
              <a:rPr lang="cs-CZ" b="1" dirty="0" smtClean="0">
                <a:solidFill>
                  <a:srgbClr val="000000"/>
                </a:solidFill>
                <a:latin typeface="Times New Roman" pitchFamily="18" charset="0"/>
              </a:rPr>
              <a:t>d</a:t>
            </a:r>
            <a:r>
              <a:rPr lang="cs-CZ" b="1" dirty="0" smtClean="0">
                <a:solidFill>
                  <a:srgbClr val="000000"/>
                </a:solidFill>
                <a:latin typeface="Times New Roman" pitchFamily="18" charset="0"/>
                <a:ea typeface="Arial Unicode MS" pitchFamily="34" charset="-128"/>
                <a:cs typeface="Arial Unicode MS" pitchFamily="34" charset="-128"/>
              </a:rPr>
              <a:t>alší povinnosti pojišťovny z jiného </a:t>
            </a:r>
            <a:r>
              <a:rPr lang="cs-CZ" b="1" dirty="0" smtClean="0">
                <a:solidFill>
                  <a:srgbClr val="000000"/>
                </a:solidFill>
                <a:latin typeface="Times New Roman" pitchFamily="18" charset="0"/>
              </a:rPr>
              <a:t>č</a:t>
            </a:r>
            <a:r>
              <a:rPr lang="cs-CZ" b="1" dirty="0" smtClean="0">
                <a:solidFill>
                  <a:srgbClr val="000000"/>
                </a:solidFill>
                <a:latin typeface="Times New Roman" pitchFamily="18" charset="0"/>
                <a:ea typeface="Arial Unicode MS" pitchFamily="34" charset="-128"/>
                <a:cs typeface="Arial Unicode MS" pitchFamily="34" charset="-128"/>
              </a:rPr>
              <a:t>lenského státu</a:t>
            </a:r>
            <a:r>
              <a:rPr lang="cs-CZ" b="1" dirty="0" smtClean="0">
                <a:solidFill>
                  <a:srgbClr val="000000"/>
                </a:solidFill>
                <a:latin typeface="Times New Roman" pitchFamily="18" charset="0"/>
              </a:rPr>
              <a:t>.</a:t>
            </a:r>
          </a:p>
          <a:p>
            <a:pPr marL="0" indent="0" eaLnBrk="1" hangingPunct="1">
              <a:buFontTx/>
              <a:buChar char="-"/>
              <a:defRPr/>
            </a:pPr>
            <a:r>
              <a:rPr lang="cs-CZ" sz="2000" b="1" dirty="0">
                <a:latin typeface="Times New Roman" panose="02020603050405020304" pitchFamily="18" charset="0"/>
                <a:cs typeface="Times New Roman" panose="02020603050405020304" pitchFamily="18" charset="0"/>
              </a:rPr>
              <a:t>Společenství upisovatelů </a:t>
            </a:r>
            <a:r>
              <a:rPr lang="cs-CZ" sz="20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Lloyd’s</a:t>
            </a:r>
            <a:r>
              <a:rPr lang="cs-CZ" sz="2000" b="1" dirty="0">
                <a:latin typeface="Times New Roman" panose="02020603050405020304" pitchFamily="18" charset="0"/>
                <a:cs typeface="Times New Roman" panose="02020603050405020304" pitchFamily="18" charset="0"/>
              </a:rPr>
              <a:t>  se pro účely tohoto zákona považuje za pojišťovnu a zajišťovnu z jiného členského státu</a:t>
            </a:r>
            <a:endParaRPr lang="cs-CZ" sz="2000" b="1" dirty="0" smtClean="0">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0930984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solidFill>
            <a:schemeClr val="bg2"/>
          </a:solidFill>
        </p:spPr>
        <p:txBody>
          <a:bodyPr tIns="576000">
            <a:normAutofit fontScale="90000"/>
          </a:bodyPr>
          <a:lstStyle/>
          <a:p>
            <a:pPr eaLnBrk="1" hangingPunct="1">
              <a:defRPr/>
            </a:pPr>
            <a:r>
              <a:rPr lang="cs-CZ" dirty="0" smtClean="0">
                <a:latin typeface="Arial Unicode MS" pitchFamily="34" charset="-128"/>
                <a:ea typeface="Arial Unicode MS" pitchFamily="34" charset="-128"/>
                <a:cs typeface="Arial Unicode MS" pitchFamily="34" charset="-128"/>
              </a:rPr>
              <a:t>Provozování pojišťovací činnosti</a:t>
            </a:r>
            <a: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07203" name="Rectangle 3"/>
          <p:cNvSpPr>
            <a:spLocks noGrp="1" noChangeArrowheads="1"/>
          </p:cNvSpPr>
          <p:nvPr>
            <p:ph type="body" idx="1"/>
          </p:nvPr>
        </p:nvSpPr>
        <p:spPr>
          <a:xfrm>
            <a:off x="533400" y="1412776"/>
            <a:ext cx="8458200" cy="5083274"/>
          </a:xfrm>
        </p:spPr>
        <p:txBody>
          <a:bodyPr>
            <a:normAutofit fontScale="92500" lnSpcReduction="20000"/>
          </a:bodyPr>
          <a:lstStyle/>
          <a:p>
            <a:pPr>
              <a:defRPr/>
            </a:pPr>
            <a:r>
              <a:rPr lang="cs-CZ" b="1" dirty="0"/>
              <a:t>jsou </a:t>
            </a:r>
            <a:r>
              <a:rPr lang="cs-CZ" b="1" dirty="0">
                <a:solidFill>
                  <a:srgbClr val="FF0000"/>
                </a:solidFill>
                <a:effectLst>
                  <a:outerShdw blurRad="38100" dist="38100" dir="2700000" algn="tl">
                    <a:srgbClr val="000000">
                      <a:alpha val="43137"/>
                    </a:srgbClr>
                  </a:outerShdw>
                </a:effectLst>
              </a:rPr>
              <a:t>zakázána omezení svobody usazování </a:t>
            </a:r>
            <a:r>
              <a:rPr lang="cs-CZ" dirty="0"/>
              <a:t>pro státní </a:t>
            </a:r>
            <a:r>
              <a:rPr lang="cs-CZ" dirty="0" smtClean="0"/>
              <a:t>příslušníky jednoho </a:t>
            </a:r>
            <a:r>
              <a:rPr lang="cs-CZ" dirty="0"/>
              <a:t>členského státu na území jiného členského státu. Stejně tak jsou zakázána omezení </a:t>
            </a:r>
            <a:r>
              <a:rPr lang="cs-CZ" dirty="0" smtClean="0"/>
              <a:t>při zřizování </a:t>
            </a:r>
            <a:r>
              <a:rPr lang="cs-CZ" b="1" dirty="0"/>
              <a:t>zastoupení, poboček nebo dceřiných společností</a:t>
            </a:r>
            <a:r>
              <a:rPr lang="cs-CZ" dirty="0"/>
              <a:t> státními příslušníky jednoho </a:t>
            </a:r>
            <a:r>
              <a:rPr lang="cs-CZ" dirty="0" smtClean="0"/>
              <a:t>členského státu </a:t>
            </a:r>
            <a:r>
              <a:rPr lang="cs-CZ" dirty="0"/>
              <a:t>usazenými na území jiného členského </a:t>
            </a:r>
            <a:r>
              <a:rPr lang="cs-CZ" dirty="0" smtClean="0"/>
              <a:t>státu;</a:t>
            </a:r>
          </a:p>
          <a:p>
            <a:pPr>
              <a:defRPr/>
            </a:pPr>
            <a:r>
              <a:rPr lang="cs-CZ" b="1" dirty="0" smtClean="0"/>
              <a:t>jsou </a:t>
            </a:r>
            <a:r>
              <a:rPr lang="cs-CZ" b="1" dirty="0">
                <a:solidFill>
                  <a:srgbClr val="FF0000"/>
                </a:solidFill>
                <a:effectLst>
                  <a:outerShdw blurRad="38100" dist="38100" dir="2700000" algn="tl">
                    <a:srgbClr val="000000">
                      <a:alpha val="43137"/>
                    </a:srgbClr>
                  </a:outerShdw>
                </a:effectLst>
              </a:rPr>
              <a:t>zakázána omezení volného pohybu služeb uvnitř Unie </a:t>
            </a:r>
            <a:r>
              <a:rPr lang="cs-CZ" dirty="0"/>
              <a:t>pro </a:t>
            </a:r>
            <a:r>
              <a:rPr lang="cs-CZ" dirty="0" smtClean="0"/>
              <a:t>státní příslušníky </a:t>
            </a:r>
            <a:r>
              <a:rPr lang="cs-CZ" dirty="0"/>
              <a:t>členských států, kteří jsou usazeni v jiném členském státě, než se nachází příjemce </a:t>
            </a:r>
            <a:r>
              <a:rPr lang="cs-CZ" dirty="0" smtClean="0"/>
              <a:t>služeb </a:t>
            </a:r>
            <a:r>
              <a:rPr lang="cs-CZ" sz="1400" dirty="0" smtClean="0"/>
              <a:t>(lze rozšířit i na třetí země, je-li poskytovatel z třetí země usazen v EU)</a:t>
            </a:r>
            <a:r>
              <a:rPr lang="cs-CZ" dirty="0" smtClean="0"/>
              <a:t>.</a:t>
            </a:r>
            <a:endParaRPr lang="cs-CZ" dirty="0"/>
          </a:p>
        </p:txBody>
      </p:sp>
    </p:spTree>
    <p:extLst>
      <p:ext uri="{BB962C8B-B14F-4D97-AF65-F5344CB8AC3E}">
        <p14:creationId xmlns:p14="http://schemas.microsoft.com/office/powerpoint/2010/main" val="19552963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solidFill>
            <a:schemeClr val="bg2"/>
          </a:solidFill>
        </p:spPr>
        <p:txBody>
          <a:bodyPr tIns="576000">
            <a:normAutofit fontScale="90000"/>
          </a:bodyPr>
          <a:lstStyle/>
          <a:p>
            <a:pPr eaLnBrk="1" hangingPunct="1">
              <a:defRPr/>
            </a:pPr>
            <a:r>
              <a:rPr lang="cs-CZ" dirty="0" smtClean="0">
                <a:latin typeface="Arial Unicode MS" pitchFamily="34" charset="-128"/>
                <a:ea typeface="Arial Unicode MS" pitchFamily="34" charset="-128"/>
                <a:cs typeface="Arial Unicode MS" pitchFamily="34" charset="-128"/>
              </a:rPr>
              <a:t>Provozování pojišťovací činnosti</a:t>
            </a:r>
            <a: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4819" name="Rectangle 3"/>
          <p:cNvSpPr>
            <a:spLocks noGrp="1" noChangeArrowheads="1"/>
          </p:cNvSpPr>
          <p:nvPr>
            <p:ph type="body" idx="1"/>
          </p:nvPr>
        </p:nvSpPr>
        <p:spPr>
          <a:xfrm>
            <a:off x="533400" y="2057400"/>
            <a:ext cx="8458200" cy="4438650"/>
          </a:xfrm>
        </p:spPr>
        <p:txBody>
          <a:bodyPr>
            <a:normAutofit fontScale="92500" lnSpcReduction="20000"/>
          </a:bodyPr>
          <a:lstStyle/>
          <a:p>
            <a:pPr marL="0" indent="0" eaLnBrk="1" hangingPunct="1">
              <a:defRPr/>
            </a:pPr>
            <a:r>
              <a:rPr lang="cs-CZ" altLang="cs-CZ" b="1" u="sng" dirty="0" smtClean="0">
                <a:latin typeface="Times New Roman" pitchFamily="18" charset="0"/>
                <a:cs typeface="Times New Roman" pitchFamily="18" charset="0"/>
              </a:rPr>
              <a:t> Provozování pojišťovací činnosti </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pojišťovnou z třetího státu</a:t>
            </a:r>
            <a:endParaRPr lang="cs-CZ" altLang="cs-CZ" b="1" u="sng" dirty="0" smtClean="0">
              <a:solidFill>
                <a:srgbClr val="FF0000"/>
              </a:solidFill>
              <a:effectLst>
                <a:outerShdw blurRad="38100" dist="38100" dir="2700000" algn="tl">
                  <a:srgbClr val="000000">
                    <a:alpha val="43137"/>
                  </a:srgbClr>
                </a:outerShdw>
              </a:effectLst>
              <a:latin typeface="Times New Roman" pitchFamily="18" charset="0"/>
            </a:endParaRPr>
          </a:p>
          <a:p>
            <a:pPr marL="0" indent="0" eaLnBrk="1" hangingPunct="1">
              <a:buFont typeface="Wingdings" pitchFamily="2" charset="2"/>
              <a:buNone/>
              <a:defRPr/>
            </a:pPr>
            <a:r>
              <a:rPr lang="cs-CZ" altLang="cs-CZ" b="1" dirty="0" smtClean="0">
                <a:latin typeface="Times New Roman" pitchFamily="18" charset="0"/>
              </a:rPr>
              <a:t>- p</a:t>
            </a:r>
            <a:r>
              <a:rPr lang="cs-CZ" altLang="cs-CZ" b="1" dirty="0" smtClean="0">
                <a:latin typeface="Times New Roman" pitchFamily="18" charset="0"/>
                <a:cs typeface="Times New Roman" pitchFamily="18" charset="0"/>
              </a:rPr>
              <a:t>ovolení</a:t>
            </a:r>
            <a:r>
              <a:rPr lang="cs-CZ" altLang="cs-CZ" b="1" dirty="0" smtClean="0">
                <a:latin typeface="Times New Roman" pitchFamily="18" charset="0"/>
              </a:rPr>
              <a:t>,</a:t>
            </a:r>
          </a:p>
          <a:p>
            <a:pPr marL="0" indent="0" eaLnBrk="1" hangingPunct="1">
              <a:buFontTx/>
              <a:buChar char="-"/>
              <a:defRPr/>
            </a:pPr>
            <a:r>
              <a:rPr lang="cs-CZ" altLang="cs-CZ" b="1" dirty="0" smtClean="0">
                <a:latin typeface="Times New Roman" pitchFamily="18" charset="0"/>
              </a:rPr>
              <a:t>p</a:t>
            </a:r>
            <a:r>
              <a:rPr lang="cs-CZ" altLang="cs-CZ" b="1" dirty="0" smtClean="0">
                <a:latin typeface="Times New Roman" pitchFamily="18" charset="0"/>
                <a:cs typeface="Times New Roman" pitchFamily="18" charset="0"/>
              </a:rPr>
              <a:t>odmínky provozování pojišťovací činnosti pojišťovnou z třetího státu na území ČR</a:t>
            </a:r>
            <a:r>
              <a:rPr lang="cs-CZ" altLang="cs-CZ" b="1" dirty="0" smtClean="0">
                <a:latin typeface="Times New Roman" pitchFamily="18" charset="0"/>
              </a:rPr>
              <a:t>,</a:t>
            </a:r>
          </a:p>
          <a:p>
            <a:pPr marL="0" indent="0" eaLnBrk="1" hangingPunct="1">
              <a:spcBef>
                <a:spcPts val="0"/>
              </a:spcBef>
              <a:buFontTx/>
              <a:buChar char="-"/>
              <a:defRPr/>
            </a:pPr>
            <a:r>
              <a:rPr lang="cs-CZ" altLang="cs-CZ" b="1" dirty="0" smtClean="0">
                <a:latin typeface="Times New Roman" pitchFamily="18" charset="0"/>
              </a:rPr>
              <a:t> ž</a:t>
            </a:r>
            <a:r>
              <a:rPr lang="cs-CZ" altLang="cs-CZ" b="1" dirty="0" smtClean="0">
                <a:latin typeface="Times New Roman" pitchFamily="18" charset="0"/>
                <a:cs typeface="Times New Roman" pitchFamily="18" charset="0"/>
              </a:rPr>
              <a:t>ádost o udělení povolení</a:t>
            </a:r>
            <a:r>
              <a:rPr lang="cs-CZ" sz="1600" b="1" dirty="0" smtClean="0"/>
              <a:t> (povinnost mít </a:t>
            </a:r>
            <a:r>
              <a:rPr lang="cs-CZ" sz="1600" b="1" dirty="0"/>
              <a:t>na území České republiky aktiva, jejichž hodnota se rovná nejméně jedné polovině spodní hranice minimálního kapitálového požadavku </a:t>
            </a:r>
            <a:r>
              <a:rPr lang="cs-CZ" sz="1600" b="1" dirty="0" smtClean="0"/>
              <a:t>/§ 79a/ </a:t>
            </a:r>
            <a:r>
              <a:rPr lang="cs-CZ" sz="1600" b="1" dirty="0"/>
              <a:t>a </a:t>
            </a:r>
            <a:r>
              <a:rPr lang="cs-CZ" sz="1600" b="1" dirty="0" smtClean="0"/>
              <a:t>vložit </a:t>
            </a:r>
            <a:r>
              <a:rPr lang="cs-CZ" sz="1600" b="1" dirty="0"/>
              <a:t>nejméně jednu čtvrtinu těchto aktiv jako jistinu na účet zvlášť k tomu zřízený u banky se sídlem na území České republiky nebo u pobočky zahraniční banky umístěné na území České republiky, se kterým nelze nakládat bez souhlasu České </a:t>
            </a:r>
            <a:r>
              <a:rPr lang="cs-CZ" sz="1600" b="1" dirty="0" smtClean="0"/>
              <a:t>národní </a:t>
            </a:r>
            <a:r>
              <a:rPr lang="cs-CZ" sz="1600" b="1" dirty="0"/>
              <a:t>banky, a prokáže jejich původ,</a:t>
            </a:r>
            <a:r>
              <a:rPr lang="cs-CZ" b="1" dirty="0"/>
              <a:t> </a:t>
            </a:r>
            <a:endParaRPr lang="cs-CZ" altLang="cs-CZ" b="1" dirty="0" smtClean="0">
              <a:latin typeface="Times New Roman" pitchFamily="18" charset="0"/>
            </a:endParaRPr>
          </a:p>
          <a:p>
            <a:pPr marL="0" indent="0" eaLnBrk="1" hangingPunct="1">
              <a:buFontTx/>
              <a:buChar char="-"/>
              <a:defRPr/>
            </a:pPr>
            <a:r>
              <a:rPr lang="cs-CZ" altLang="cs-CZ" b="1" dirty="0" smtClean="0">
                <a:solidFill>
                  <a:srgbClr val="FF0000"/>
                </a:solidFill>
                <a:latin typeface="Times New Roman" pitchFamily="18" charset="0"/>
              </a:rPr>
              <a:t>Z</a:t>
            </a:r>
            <a:r>
              <a:rPr lang="cs-CZ" altLang="cs-CZ" b="1" dirty="0" smtClean="0">
                <a:solidFill>
                  <a:srgbClr val="FF0000"/>
                </a:solidFill>
                <a:latin typeface="Times New Roman" pitchFamily="18" charset="0"/>
                <a:cs typeface="Times New Roman" pitchFamily="18" charset="0"/>
              </a:rPr>
              <a:t>výhodnění</a:t>
            </a:r>
            <a:r>
              <a:rPr lang="cs-CZ" altLang="cs-CZ" b="1" dirty="0" smtClean="0">
                <a:latin typeface="Times New Roman" pitchFamily="18" charset="0"/>
                <a:cs typeface="Times New Roman" pitchFamily="18" charset="0"/>
              </a:rPr>
              <a:t> pro pojišťovnu usazenou ve více členských státech</a:t>
            </a:r>
            <a:r>
              <a:rPr lang="cs-CZ" altLang="cs-CZ" b="1" dirty="0" smtClean="0">
                <a:latin typeface="Times New Roman" pitchFamily="18" charset="0"/>
              </a:rPr>
              <a:t>.</a:t>
            </a:r>
          </a:p>
          <a:p>
            <a:pPr marL="0" indent="0" eaLnBrk="1" hangingPunct="1">
              <a:buFontTx/>
              <a:buChar char="-"/>
              <a:defRPr/>
            </a:pPr>
            <a:endParaRPr lang="cs-CZ" altLang="cs-CZ" b="1" dirty="0" smtClean="0">
              <a:latin typeface="Times New Roman" pitchFamily="18" charset="0"/>
            </a:endParaRPr>
          </a:p>
        </p:txBody>
      </p:sp>
    </p:spTree>
    <p:extLst>
      <p:ext uri="{BB962C8B-B14F-4D97-AF65-F5344CB8AC3E}">
        <p14:creationId xmlns:p14="http://schemas.microsoft.com/office/powerpoint/2010/main" val="75277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ctrTitle"/>
          </p:nvPr>
        </p:nvSpPr>
        <p:spPr>
          <a:xfrm>
            <a:off x="684213" y="1196975"/>
            <a:ext cx="7772400" cy="4104233"/>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a:normAutofit fontScale="90000"/>
          </a:bodyPr>
          <a:lstStyle/>
          <a:p>
            <a:pPr eaLnBrk="1" hangingPunct="1">
              <a:defRPr/>
            </a:pP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sz="4000" dirty="0" smtClean="0">
                <a:solidFill>
                  <a:srgbClr val="FF0000"/>
                </a:solidFill>
                <a:latin typeface="Arial" pitchFamily="34" charset="0"/>
              </a:rPr>
              <a:t>Pojistná smlouva</a:t>
            </a:r>
            <a:r>
              <a:rPr lang="cs-CZ" sz="4000" dirty="0" smtClean="0">
                <a:solidFill>
                  <a:srgbClr val="FF0000"/>
                </a:solidFill>
                <a:latin typeface="Arial" pitchFamily="34" charset="0"/>
                <a:cs typeface="Times New Roman" pitchFamily="18" charset="0"/>
              </a:rPr>
              <a:t> </a:t>
            </a:r>
            <a:br>
              <a:rPr lang="cs-CZ" sz="4000" dirty="0" smtClean="0">
                <a:solidFill>
                  <a:srgbClr val="FF0000"/>
                </a:solidFill>
                <a:latin typeface="Arial" pitchFamily="34" charset="0"/>
                <a:cs typeface="Times New Roman" pitchFamily="18" charset="0"/>
              </a:rPr>
            </a:br>
            <a:r>
              <a:rPr lang="cs-CZ" sz="4000" dirty="0" smtClean="0">
                <a:solidFill>
                  <a:srgbClr val="FF0000"/>
                </a:solidFill>
                <a:latin typeface="Arial" pitchFamily="34" charset="0"/>
                <a:cs typeface="Times New Roman" pitchFamily="18" charset="0"/>
              </a:rPr>
              <a:t/>
            </a:r>
            <a:br>
              <a:rPr lang="cs-CZ" sz="4000" dirty="0" smtClean="0">
                <a:solidFill>
                  <a:srgbClr val="FF0000"/>
                </a:solidFill>
                <a:latin typeface="Arial" pitchFamily="34" charset="0"/>
                <a:cs typeface="Times New Roman" pitchFamily="18" charset="0"/>
              </a:rPr>
            </a:br>
            <a:r>
              <a:rPr lang="cs-CZ" sz="4000" dirty="0" smtClean="0">
                <a:solidFill>
                  <a:srgbClr val="FF0000"/>
                </a:solidFill>
                <a:latin typeface="Arial" pitchFamily="34" charset="0"/>
                <a:cs typeface="Times New Roman" pitchFamily="18" charset="0"/>
              </a:rPr>
              <a:t>Od 1. 1. 2014 nová úprava v občanském zákoníku </a:t>
            </a:r>
            <a:br>
              <a:rPr lang="cs-CZ" sz="4000" dirty="0" smtClean="0">
                <a:solidFill>
                  <a:srgbClr val="FF0000"/>
                </a:solidFill>
                <a:latin typeface="Arial" pitchFamily="34" charset="0"/>
                <a:cs typeface="Times New Roman" pitchFamily="18" charset="0"/>
              </a:rPr>
            </a:br>
            <a:r>
              <a:rPr lang="cs-CZ" sz="4000" dirty="0" smtClean="0">
                <a:solidFill>
                  <a:srgbClr val="FF0000"/>
                </a:solidFill>
                <a:latin typeface="Arial" pitchFamily="34" charset="0"/>
                <a:cs typeface="Times New Roman" pitchFamily="18" charset="0"/>
              </a:rPr>
              <a:t>§ 2756 až 2872</a:t>
            </a:r>
            <a:r>
              <a:rPr lang="cs-CZ" dirty="0" smtClean="0">
                <a:solidFill>
                  <a:srgbClr val="FF0000"/>
                </a:solidFill>
                <a:latin typeface="Arial" pitchFamily="34" charset="0"/>
              </a:rPr>
              <a:t/>
            </a:r>
            <a:br>
              <a:rPr lang="cs-CZ" dirty="0" smtClean="0">
                <a:solidFill>
                  <a:srgbClr val="FF0000"/>
                </a:solidFill>
                <a:latin typeface="Arial" pitchFamily="34" charset="0"/>
              </a:rPr>
            </a:br>
            <a:endParaRPr lang="cs-CZ" dirty="0" smtClean="0">
              <a:solidFill>
                <a:srgbClr val="FF0000"/>
              </a:solidFill>
              <a:latin typeface="Arial" pitchFamily="34" charset="0"/>
            </a:endParaRPr>
          </a:p>
        </p:txBody>
      </p:sp>
      <p:sp>
        <p:nvSpPr>
          <p:cNvPr id="6149" name="Rectangle 3"/>
          <p:cNvSpPr>
            <a:spLocks noGrp="1" noChangeArrowheads="1"/>
          </p:cNvSpPr>
          <p:nvPr>
            <p:ph type="subTitle" idx="1"/>
          </p:nvPr>
        </p:nvSpPr>
        <p:spPr>
          <a:xfrm>
            <a:off x="395288" y="4221163"/>
            <a:ext cx="8070850" cy="2057400"/>
          </a:xfrm>
        </p:spPr>
        <p:txBody>
          <a:bodyPr/>
          <a:lstStyle/>
          <a:p>
            <a:pPr algn="l" eaLnBrk="1" hangingPunct="1">
              <a:lnSpc>
                <a:spcPct val="90000"/>
              </a:lnSpc>
            </a:pPr>
            <a:endParaRPr lang="cs-CZ" altLang="cs-CZ" sz="1600" b="1" smtClean="0">
              <a:solidFill>
                <a:schemeClr val="bg1"/>
              </a:solidFill>
              <a:cs typeface="Arial" charset="0"/>
            </a:endParaRPr>
          </a:p>
          <a:p>
            <a:pPr algn="l" eaLnBrk="1" hangingPunct="1">
              <a:lnSpc>
                <a:spcPct val="90000"/>
              </a:lnSpc>
            </a:pPr>
            <a:endParaRPr lang="cs-CZ" altLang="cs-CZ" sz="2000" b="1" smtClean="0">
              <a:solidFill>
                <a:schemeClr val="bg1"/>
              </a:solidFill>
              <a:cs typeface="Arial" charset="0"/>
            </a:endParaRPr>
          </a:p>
          <a:p>
            <a:pPr algn="l" eaLnBrk="1" hangingPunct="1">
              <a:lnSpc>
                <a:spcPct val="90000"/>
              </a:lnSpc>
            </a:pPr>
            <a:endParaRPr lang="cs-CZ" altLang="cs-CZ" sz="2000" b="1" smtClean="0">
              <a:solidFill>
                <a:srgbClr val="0000FF"/>
              </a:solidFill>
              <a:latin typeface="Arial" charset="0"/>
            </a:endParaRPr>
          </a:p>
        </p:txBody>
      </p:sp>
    </p:spTree>
    <p:extLst>
      <p:ext uri="{BB962C8B-B14F-4D97-AF65-F5344CB8AC3E}">
        <p14:creationId xmlns:p14="http://schemas.microsoft.com/office/powerpoint/2010/main" val="31035550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solidFill>
            <a:schemeClr val="bg2"/>
          </a:solidFill>
        </p:spPr>
        <p:txBody>
          <a:bodyPr tIns="432000">
            <a:normAutofit fontScale="90000"/>
          </a:bodyPr>
          <a:lstStyle/>
          <a:p>
            <a:pPr eaLnBrk="1" hangingPunct="1">
              <a:defRPr/>
            </a:pP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Provozování </a:t>
            </a:r>
            <a:r>
              <a:rPr lang="cs-CZ" dirty="0" smtClean="0">
                <a:effectLst>
                  <a:outerShdw blurRad="38100" dist="38100" dir="2700000" algn="tl">
                    <a:srgbClr val="C0C0C0"/>
                  </a:outerShdw>
                </a:effectLst>
                <a:latin typeface="Arial" pitchFamily="34" charset="0"/>
              </a:rPr>
              <a:t>za</a:t>
            </a: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jišťovací činnosti</a:t>
            </a:r>
            <a:r>
              <a:rPr lang="cs-CZ" dirty="0" smtClean="0">
                <a:solidFill>
                  <a:srgbClr val="0000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endParaRPr>
          </a:p>
        </p:txBody>
      </p:sp>
      <p:sp>
        <p:nvSpPr>
          <p:cNvPr id="35843" name="Rectangle 3"/>
          <p:cNvSpPr>
            <a:spLocks noGrp="1" noChangeArrowheads="1"/>
          </p:cNvSpPr>
          <p:nvPr>
            <p:ph type="body" idx="1"/>
          </p:nvPr>
        </p:nvSpPr>
        <p:spPr>
          <a:xfrm>
            <a:off x="533400" y="1628775"/>
            <a:ext cx="8458200" cy="5113338"/>
          </a:xfrm>
        </p:spPr>
        <p:txBody>
          <a:bodyPr>
            <a:normAutofit fontScale="85000" lnSpcReduction="20000"/>
          </a:bodyPr>
          <a:lstStyle/>
          <a:p>
            <a:pPr marL="0" indent="0" eaLnBrk="1" hangingPunct="1">
              <a:defRPr/>
            </a:pPr>
            <a:r>
              <a:rPr lang="cs-CZ" altLang="cs-CZ" b="1" u="sng" dirty="0" smtClean="0">
                <a:latin typeface="Times New Roman" pitchFamily="18" charset="0"/>
                <a:cs typeface="Times New Roman" pitchFamily="18" charset="0"/>
              </a:rPr>
              <a:t> Provozování </a:t>
            </a:r>
            <a:r>
              <a:rPr lang="cs-CZ" altLang="cs-CZ" b="1" u="sng" dirty="0" smtClean="0">
                <a:latin typeface="Times New Roman" pitchFamily="18" charset="0"/>
              </a:rPr>
              <a:t>za</a:t>
            </a:r>
            <a:r>
              <a:rPr lang="cs-CZ" altLang="cs-CZ" b="1" u="sng" dirty="0" smtClean="0">
                <a:latin typeface="Times New Roman" pitchFamily="18" charset="0"/>
                <a:cs typeface="Times New Roman" pitchFamily="18" charset="0"/>
              </a:rPr>
              <a:t>jišťovací činnosti </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tuzemskou zajišťovnou</a:t>
            </a:r>
            <a:endParaRPr lang="cs-CZ" altLang="cs-CZ" b="1" u="sng" dirty="0" smtClean="0">
              <a:solidFill>
                <a:srgbClr val="FF0000"/>
              </a:solidFill>
              <a:effectLst>
                <a:outerShdw blurRad="38100" dist="38100" dir="2700000" algn="tl">
                  <a:srgbClr val="000000">
                    <a:alpha val="43137"/>
                  </a:srgbClr>
                </a:outerShdw>
              </a:effectLst>
              <a:latin typeface="Times New Roman" pitchFamily="18" charset="0"/>
            </a:endParaRPr>
          </a:p>
          <a:p>
            <a:pPr marL="0" indent="0" eaLnBrk="1" hangingPunct="1">
              <a:buFont typeface="Wingdings" pitchFamily="2" charset="2"/>
              <a:buNone/>
              <a:defRPr/>
            </a:pPr>
            <a:r>
              <a:rPr lang="cs-CZ" altLang="cs-CZ" b="1" dirty="0" smtClean="0">
                <a:latin typeface="Times New Roman" pitchFamily="18" charset="0"/>
              </a:rPr>
              <a:t>- p</a:t>
            </a:r>
            <a:r>
              <a:rPr lang="cs-CZ" altLang="cs-CZ" b="1" dirty="0" smtClean="0">
                <a:latin typeface="Times New Roman" pitchFamily="18" charset="0"/>
                <a:cs typeface="Times New Roman" pitchFamily="18" charset="0"/>
              </a:rPr>
              <a:t>ovolení</a:t>
            </a:r>
            <a:r>
              <a:rPr lang="cs-CZ" altLang="cs-CZ" b="1" dirty="0" smtClean="0">
                <a:latin typeface="Times New Roman" pitchFamily="18" charset="0"/>
              </a:rPr>
              <a:t>,</a:t>
            </a:r>
          </a:p>
          <a:p>
            <a:pPr marL="0" indent="0" eaLnBrk="1" hangingPunct="1">
              <a:buFontTx/>
              <a:buChar char="-"/>
              <a:defRPr/>
            </a:pPr>
            <a:r>
              <a:rPr lang="cs-CZ" altLang="cs-CZ" b="1" dirty="0" smtClean="0">
                <a:latin typeface="Times New Roman" pitchFamily="18" charset="0"/>
              </a:rPr>
              <a:t> ž</a:t>
            </a:r>
            <a:r>
              <a:rPr lang="cs-CZ" altLang="cs-CZ" b="1" dirty="0" smtClean="0">
                <a:latin typeface="Times New Roman" pitchFamily="18" charset="0"/>
                <a:cs typeface="Times New Roman" pitchFamily="18" charset="0"/>
              </a:rPr>
              <a:t>ádost o udělení povolení – </a:t>
            </a:r>
            <a:r>
              <a:rPr lang="cs-CZ" altLang="cs-CZ"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obchodní plán</a:t>
            </a:r>
            <a:r>
              <a:rPr lang="cs-CZ" altLang="cs-CZ" b="1" dirty="0" smtClean="0">
                <a:latin typeface="Times New Roman" pitchFamily="18" charset="0"/>
              </a:rPr>
              <a:t>,</a:t>
            </a:r>
          </a:p>
          <a:p>
            <a:pPr marL="0" indent="0" eaLnBrk="1" hangingPunct="1">
              <a:buFontTx/>
              <a:buChar char="-"/>
              <a:defRPr/>
            </a:pPr>
            <a:r>
              <a:rPr lang="cs-CZ" altLang="cs-CZ" b="1" dirty="0" smtClean="0">
                <a:latin typeface="Times New Roman" pitchFamily="18" charset="0"/>
              </a:rPr>
              <a:t> u</a:t>
            </a:r>
            <a:r>
              <a:rPr lang="cs-CZ" altLang="cs-CZ" b="1" dirty="0" smtClean="0">
                <a:latin typeface="Times New Roman" pitchFamily="18" charset="0"/>
                <a:cs typeface="Times New Roman" pitchFamily="18" charset="0"/>
              </a:rPr>
              <a:t>dělení povolení </a:t>
            </a:r>
            <a:r>
              <a:rPr lang="cs-CZ" altLang="cs-CZ" b="1" dirty="0" smtClean="0">
                <a:latin typeface="Times New Roman" pitchFamily="18" charset="0"/>
              </a:rPr>
              <a:t>za</a:t>
            </a:r>
            <a:r>
              <a:rPr lang="cs-CZ" altLang="cs-CZ" b="1" dirty="0" smtClean="0">
                <a:latin typeface="Times New Roman" pitchFamily="18" charset="0"/>
                <a:cs typeface="Times New Roman" pitchFamily="18" charset="0"/>
              </a:rPr>
              <a:t>jišťovně ve skupině</a:t>
            </a:r>
            <a:r>
              <a:rPr lang="cs-CZ" altLang="cs-CZ" b="1" dirty="0" smtClean="0">
                <a:latin typeface="Times New Roman" pitchFamily="18" charset="0"/>
              </a:rPr>
              <a:t>,</a:t>
            </a:r>
          </a:p>
          <a:p>
            <a:pPr marL="0" indent="0" eaLnBrk="1" hangingPunct="1">
              <a:buFontTx/>
              <a:buChar char="-"/>
              <a:defRPr/>
            </a:pPr>
            <a:r>
              <a:rPr lang="cs-CZ" altLang="cs-CZ" b="1" dirty="0" smtClean="0">
                <a:latin typeface="Times New Roman" pitchFamily="18" charset="0"/>
              </a:rPr>
              <a:t> z</a:t>
            </a:r>
            <a:r>
              <a:rPr lang="cs-CZ" altLang="cs-CZ" b="1" dirty="0" smtClean="0">
                <a:latin typeface="Times New Roman" pitchFamily="18" charset="0"/>
                <a:cs typeface="Times New Roman" pitchFamily="18" charset="0"/>
              </a:rPr>
              <a:t>ákladní kapitál</a:t>
            </a:r>
            <a:r>
              <a:rPr lang="cs-CZ" altLang="cs-CZ" b="1" dirty="0" smtClean="0">
                <a:latin typeface="Times New Roman" pitchFamily="18" charset="0"/>
              </a:rPr>
              <a:t>,</a:t>
            </a:r>
          </a:p>
          <a:p>
            <a:pPr marL="0" indent="0" eaLnBrk="1" hangingPunct="1">
              <a:buFontTx/>
              <a:buChar char="-"/>
              <a:defRPr/>
            </a:pPr>
            <a:r>
              <a:rPr lang="cs-CZ" altLang="cs-CZ" b="1" dirty="0" smtClean="0">
                <a:solidFill>
                  <a:srgbClr val="000000"/>
                </a:solidFill>
                <a:latin typeface="Times New Roman" pitchFamily="18" charset="0"/>
              </a:rPr>
              <a:t> z</a:t>
            </a:r>
            <a:r>
              <a:rPr lang="cs-CZ" altLang="cs-CZ" b="1" dirty="0" smtClean="0">
                <a:solidFill>
                  <a:srgbClr val="000000"/>
                </a:solidFill>
                <a:latin typeface="Times New Roman" pitchFamily="18" charset="0"/>
                <a:cs typeface="Times New Roman" pitchFamily="18" charset="0"/>
              </a:rPr>
              <a:t>měny v činnosti</a:t>
            </a:r>
            <a:r>
              <a:rPr lang="cs-CZ" altLang="cs-CZ" b="1" dirty="0" smtClean="0">
                <a:solidFill>
                  <a:srgbClr val="000000"/>
                </a:solidFill>
                <a:latin typeface="Times New Roman" pitchFamily="18" charset="0"/>
              </a:rPr>
              <a:t>,</a:t>
            </a:r>
          </a:p>
          <a:p>
            <a:pPr marL="0" indent="0" eaLnBrk="1" hangingPunct="1">
              <a:buFontTx/>
              <a:buChar char="-"/>
              <a:defRPr/>
            </a:pPr>
            <a:r>
              <a:rPr lang="cs-CZ" altLang="cs-CZ" b="1" dirty="0" smtClean="0">
                <a:solidFill>
                  <a:srgbClr val="000000"/>
                </a:solidFill>
                <a:latin typeface="Times New Roman" pitchFamily="18" charset="0"/>
              </a:rPr>
              <a:t> z</a:t>
            </a:r>
            <a:r>
              <a:rPr lang="cs-CZ" altLang="cs-CZ" b="1" dirty="0" smtClean="0">
                <a:solidFill>
                  <a:srgbClr val="000000"/>
                </a:solidFill>
                <a:latin typeface="Times New Roman" pitchFamily="18" charset="0"/>
                <a:cs typeface="Times New Roman" pitchFamily="18" charset="0"/>
              </a:rPr>
              <a:t>měny v orgánech tuzemské </a:t>
            </a:r>
            <a:r>
              <a:rPr lang="cs-CZ" altLang="cs-CZ" b="1" dirty="0" smtClean="0">
                <a:solidFill>
                  <a:srgbClr val="000000"/>
                </a:solidFill>
                <a:latin typeface="Times New Roman" pitchFamily="18" charset="0"/>
              </a:rPr>
              <a:t>za</a:t>
            </a:r>
            <a:r>
              <a:rPr lang="cs-CZ" altLang="cs-CZ" b="1" dirty="0" smtClean="0">
                <a:solidFill>
                  <a:srgbClr val="000000"/>
                </a:solidFill>
                <a:latin typeface="Times New Roman" pitchFamily="18" charset="0"/>
                <a:cs typeface="Times New Roman" pitchFamily="18" charset="0"/>
              </a:rPr>
              <a:t>jišťovny</a:t>
            </a:r>
            <a:r>
              <a:rPr lang="cs-CZ" altLang="cs-CZ" b="1" dirty="0" smtClean="0">
                <a:solidFill>
                  <a:srgbClr val="000000"/>
                </a:solidFill>
                <a:latin typeface="Times New Roman" pitchFamily="18" charset="0"/>
              </a:rPr>
              <a:t>,</a:t>
            </a:r>
          </a:p>
          <a:p>
            <a:pPr marL="0" indent="0" eaLnBrk="1" hangingPunct="1">
              <a:buFontTx/>
              <a:buChar char="-"/>
              <a:defRPr/>
            </a:pPr>
            <a:r>
              <a:rPr lang="cs-CZ" altLang="cs-CZ" b="1" dirty="0" smtClean="0">
                <a:latin typeface="Times New Roman" pitchFamily="18" charset="0"/>
              </a:rPr>
              <a:t> z</a:t>
            </a:r>
            <a:r>
              <a:rPr lang="cs-CZ" altLang="cs-CZ" b="1" dirty="0" smtClean="0">
                <a:latin typeface="Times New Roman" pitchFamily="18" charset="0"/>
                <a:cs typeface="Times New Roman" pitchFamily="18" charset="0"/>
              </a:rPr>
              <a:t>měny v účastech</a:t>
            </a:r>
            <a:r>
              <a:rPr lang="cs-CZ" altLang="cs-CZ" b="1" dirty="0" smtClean="0">
                <a:latin typeface="Times New Roman" pitchFamily="18" charset="0"/>
              </a:rPr>
              <a:t>,</a:t>
            </a:r>
          </a:p>
          <a:p>
            <a:pPr marL="0" indent="0" eaLnBrk="1" hangingPunct="1">
              <a:lnSpc>
                <a:spcPct val="90000"/>
              </a:lnSpc>
              <a:buFont typeface="Wingdings" pitchFamily="2" charset="2"/>
              <a:buNone/>
              <a:defRPr/>
            </a:pPr>
            <a:r>
              <a:rPr lang="cs-CZ" altLang="cs-CZ" b="1" dirty="0" smtClean="0">
                <a:latin typeface="Times New Roman" pitchFamily="18" charset="0"/>
              </a:rPr>
              <a:t>- právní </a:t>
            </a:r>
            <a:r>
              <a:rPr lang="cs-CZ" altLang="cs-CZ" b="1" dirty="0">
                <a:latin typeface="Times New Roman" pitchFamily="18" charset="0"/>
              </a:rPr>
              <a:t>forma </a:t>
            </a:r>
            <a:r>
              <a:rPr lang="cs-CZ" altLang="cs-CZ" b="1" dirty="0" smtClean="0">
                <a:latin typeface="Times New Roman" pitchFamily="18" charset="0"/>
              </a:rPr>
              <a:t>pouze </a:t>
            </a:r>
            <a:r>
              <a:rPr lang="cs-CZ" altLang="cs-CZ" b="1" dirty="0">
                <a:latin typeface="Times New Roman" pitchFamily="18" charset="0"/>
              </a:rPr>
              <a:t>a.s. </a:t>
            </a:r>
            <a:endParaRPr lang="cs-CZ" altLang="cs-CZ" b="1" dirty="0" smtClean="0">
              <a:latin typeface="Times New Roman" pitchFamily="18" charset="0"/>
            </a:endParaRPr>
          </a:p>
          <a:p>
            <a:pPr marL="0" indent="0" eaLnBrk="1" hangingPunct="1">
              <a:lnSpc>
                <a:spcPct val="90000"/>
              </a:lnSpc>
              <a:buFont typeface="Wingdings" pitchFamily="2" charset="2"/>
              <a:buNone/>
              <a:defRPr/>
            </a:pPr>
            <a:r>
              <a:rPr lang="cs-CZ" altLang="cs-CZ" b="1" dirty="0" smtClean="0">
                <a:latin typeface="Times New Roman" pitchFamily="18" charset="0"/>
              </a:rPr>
              <a:t>- obchodní </a:t>
            </a:r>
            <a:r>
              <a:rPr lang="cs-CZ" altLang="cs-CZ" b="1" dirty="0">
                <a:latin typeface="Times New Roman" pitchFamily="18" charset="0"/>
              </a:rPr>
              <a:t>plán;</a:t>
            </a:r>
          </a:p>
          <a:p>
            <a:pPr eaLnBrk="1" hangingPunct="1">
              <a:lnSpc>
                <a:spcPct val="90000"/>
              </a:lnSpc>
              <a:buFontTx/>
              <a:buChar char="-"/>
              <a:defRPr/>
            </a:pPr>
            <a:r>
              <a:rPr lang="cs-CZ" altLang="cs-CZ" b="1" dirty="0">
                <a:latin typeface="Times New Roman" pitchFamily="18" charset="0"/>
              </a:rPr>
              <a:t>povolení </a:t>
            </a:r>
            <a:r>
              <a:rPr lang="cs-CZ" altLang="cs-CZ" b="1" dirty="0" smtClean="0">
                <a:latin typeface="Times New Roman" pitchFamily="18" charset="0"/>
              </a:rPr>
              <a:t>životní, </a:t>
            </a:r>
            <a:r>
              <a:rPr lang="cs-CZ" altLang="cs-CZ" b="1" dirty="0">
                <a:latin typeface="Times New Roman" pitchFamily="18" charset="0"/>
              </a:rPr>
              <a:t>nebo </a:t>
            </a:r>
            <a:r>
              <a:rPr lang="cs-CZ" altLang="cs-CZ" b="1" dirty="0" smtClean="0">
                <a:latin typeface="Times New Roman" pitchFamily="18" charset="0"/>
              </a:rPr>
              <a:t>neživotní zajištění, popř. obojí současně.</a:t>
            </a:r>
            <a:endParaRPr lang="cs-CZ" altLang="cs-CZ" b="1" dirty="0">
              <a:latin typeface="Times New Roman" pitchFamily="18" charset="0"/>
            </a:endParaRPr>
          </a:p>
          <a:p>
            <a:pPr marL="0" indent="0" eaLnBrk="1" hangingPunct="1">
              <a:buFontTx/>
              <a:buChar char="-"/>
              <a:defRPr/>
            </a:pPr>
            <a:endParaRPr lang="cs-CZ" altLang="cs-CZ" b="1" dirty="0" smtClean="0">
              <a:latin typeface="Times New Roman" pitchFamily="18" charset="0"/>
            </a:endParaRPr>
          </a:p>
        </p:txBody>
      </p:sp>
    </p:spTree>
    <p:extLst>
      <p:ext uri="{BB962C8B-B14F-4D97-AF65-F5344CB8AC3E}">
        <p14:creationId xmlns:p14="http://schemas.microsoft.com/office/powerpoint/2010/main" val="11623204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solidFill>
            <a:schemeClr val="bg2"/>
          </a:solidFill>
        </p:spPr>
        <p:txBody>
          <a:bodyPr tIns="576000">
            <a:normAutofit fontScale="90000"/>
          </a:bodyPr>
          <a:lstStyle/>
          <a:p>
            <a:pPr eaLnBrk="1" hangingPunct="1">
              <a:defRPr/>
            </a:pP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Provozování </a:t>
            </a:r>
            <a:r>
              <a:rPr lang="cs-CZ" dirty="0" smtClean="0">
                <a:effectLst>
                  <a:outerShdw blurRad="38100" dist="38100" dir="2700000" algn="tl">
                    <a:srgbClr val="C0C0C0"/>
                  </a:outerShdw>
                </a:effectLst>
                <a:latin typeface="Arial" pitchFamily="34" charset="0"/>
              </a:rPr>
              <a:t>za</a:t>
            </a: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jišťovací činnosti</a:t>
            </a:r>
            <a:r>
              <a:rPr lang="cs-CZ" dirty="0" smtClean="0">
                <a:solidFill>
                  <a:srgbClr val="0000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C0C0C0"/>
                </a:outerShdw>
              </a:effectLst>
              <a:latin typeface="Arial Unicode MS" pitchFamily="34" charset="-128"/>
              <a:ea typeface="Arial Unicode MS" pitchFamily="34" charset="-128"/>
              <a:cs typeface="Arial Unicode MS" pitchFamily="34" charset="-128"/>
            </a:endParaRPr>
          </a:p>
        </p:txBody>
      </p:sp>
      <p:sp>
        <p:nvSpPr>
          <p:cNvPr id="35843" name="Rectangle 3"/>
          <p:cNvSpPr>
            <a:spLocks noGrp="1" noChangeArrowheads="1"/>
          </p:cNvSpPr>
          <p:nvPr>
            <p:ph type="body" idx="1"/>
          </p:nvPr>
        </p:nvSpPr>
        <p:spPr>
          <a:xfrm>
            <a:off x="533400" y="2057400"/>
            <a:ext cx="8458200" cy="4438650"/>
          </a:xfrm>
        </p:spPr>
        <p:txBody>
          <a:bodyPr>
            <a:normAutofit fontScale="85000" lnSpcReduction="10000"/>
          </a:bodyPr>
          <a:lstStyle/>
          <a:p>
            <a:pPr eaLnBrk="1" hangingPunct="1">
              <a:defRPr/>
            </a:pPr>
            <a:r>
              <a:rPr lang="cs-CZ" altLang="cs-CZ" b="1" dirty="0" smtClean="0">
                <a:latin typeface="Times New Roman" pitchFamily="18" charset="0"/>
              </a:rPr>
              <a:t>Výše </a:t>
            </a:r>
            <a:r>
              <a:rPr lang="cs-CZ" altLang="cs-CZ" b="1" dirty="0" smtClean="0">
                <a:solidFill>
                  <a:srgbClr val="FF0000"/>
                </a:solidFill>
                <a:effectLst>
                  <a:outerShdw blurRad="38100" dist="38100" dir="2700000" algn="tl">
                    <a:srgbClr val="000000">
                      <a:alpha val="43137"/>
                    </a:srgbClr>
                  </a:outerShdw>
                </a:effectLst>
                <a:latin typeface="Times New Roman" pitchFamily="18" charset="0"/>
              </a:rPr>
              <a:t>základního kapitálu tuzemské zajišťovny </a:t>
            </a:r>
            <a:r>
              <a:rPr lang="cs-CZ" altLang="cs-CZ" b="1" dirty="0" smtClean="0">
                <a:latin typeface="Times New Roman" pitchFamily="18" charset="0"/>
              </a:rPr>
              <a:t>činí při provozování zajišťovací činnosti</a:t>
            </a:r>
          </a:p>
          <a:p>
            <a:pPr marL="0" indent="0" eaLnBrk="1" hangingPunct="1">
              <a:buFont typeface="Wingdings" pitchFamily="2" charset="2"/>
              <a:buNone/>
              <a:defRPr/>
            </a:pPr>
            <a:r>
              <a:rPr lang="cs-CZ" altLang="cs-CZ" b="1" dirty="0" smtClean="0">
                <a:latin typeface="Times New Roman" pitchFamily="18" charset="0"/>
              </a:rPr>
              <a:t>a) pouze v </a:t>
            </a:r>
            <a:r>
              <a:rPr lang="cs-CZ" altLang="cs-CZ" b="1" u="sng" dirty="0" smtClean="0">
                <a:latin typeface="Times New Roman" pitchFamily="18" charset="0"/>
              </a:rPr>
              <a:t>životním zajištění </a:t>
            </a:r>
            <a:r>
              <a:rPr lang="cs-CZ" altLang="cs-CZ" b="1" dirty="0" smtClean="0">
                <a:latin typeface="Times New Roman" pitchFamily="18" charset="0"/>
              </a:rPr>
              <a:t>nejméně </a:t>
            </a:r>
            <a:r>
              <a:rPr lang="cs-CZ" altLang="cs-CZ" b="1" dirty="0" smtClean="0">
                <a:solidFill>
                  <a:srgbClr val="FF0000"/>
                </a:solidFill>
                <a:effectLst>
                  <a:outerShdw blurRad="38100" dist="38100" dir="2700000" algn="tl">
                    <a:srgbClr val="000000">
                      <a:alpha val="43137"/>
                    </a:srgbClr>
                  </a:outerShdw>
                </a:effectLst>
                <a:latin typeface="Times New Roman" pitchFamily="18" charset="0"/>
              </a:rPr>
              <a:t>500 000 000 </a:t>
            </a:r>
            <a:r>
              <a:rPr lang="cs-CZ" altLang="cs-CZ" b="1" dirty="0" smtClean="0">
                <a:latin typeface="Times New Roman" pitchFamily="18" charset="0"/>
              </a:rPr>
              <a:t>Kč,</a:t>
            </a:r>
          </a:p>
          <a:p>
            <a:pPr marL="0" indent="0" eaLnBrk="1" hangingPunct="1">
              <a:buFont typeface="Wingdings" pitchFamily="2" charset="2"/>
              <a:buNone/>
              <a:defRPr/>
            </a:pPr>
            <a:r>
              <a:rPr lang="cs-CZ" altLang="cs-CZ" b="1" dirty="0" smtClean="0">
                <a:latin typeface="Times New Roman" pitchFamily="18" charset="0"/>
              </a:rPr>
              <a:t>b) pouze v </a:t>
            </a:r>
            <a:r>
              <a:rPr lang="cs-CZ" altLang="cs-CZ" b="1" u="sng" dirty="0" smtClean="0">
                <a:latin typeface="Times New Roman" pitchFamily="18" charset="0"/>
              </a:rPr>
              <a:t>neživotním zajištění </a:t>
            </a:r>
            <a:r>
              <a:rPr lang="cs-CZ" altLang="cs-CZ" b="1" dirty="0" smtClean="0">
                <a:latin typeface="Times New Roman" pitchFamily="18" charset="0"/>
              </a:rPr>
              <a:t>nejméně </a:t>
            </a:r>
            <a:r>
              <a:rPr lang="cs-CZ" altLang="cs-CZ" b="1" dirty="0" smtClean="0">
                <a:solidFill>
                  <a:srgbClr val="FF0000"/>
                </a:solidFill>
                <a:effectLst>
                  <a:outerShdw blurRad="38100" dist="38100" dir="2700000" algn="tl">
                    <a:srgbClr val="000000">
                      <a:alpha val="43137"/>
                    </a:srgbClr>
                  </a:outerShdw>
                </a:effectLst>
                <a:latin typeface="Times New Roman" pitchFamily="18" charset="0"/>
              </a:rPr>
              <a:t>500 000 000 </a:t>
            </a:r>
            <a:r>
              <a:rPr lang="cs-CZ" altLang="cs-CZ" b="1" dirty="0" smtClean="0">
                <a:latin typeface="Times New Roman" pitchFamily="18" charset="0"/>
              </a:rPr>
              <a:t>Kč,</a:t>
            </a:r>
          </a:p>
          <a:p>
            <a:pPr marL="0" indent="0" eaLnBrk="1" hangingPunct="1">
              <a:buFont typeface="Wingdings" pitchFamily="2" charset="2"/>
              <a:buNone/>
              <a:defRPr/>
            </a:pPr>
            <a:r>
              <a:rPr lang="cs-CZ" altLang="cs-CZ" b="1" dirty="0" smtClean="0">
                <a:latin typeface="Times New Roman" pitchFamily="18" charset="0"/>
              </a:rPr>
              <a:t>c) v a) i b) </a:t>
            </a:r>
            <a:r>
              <a:rPr lang="cs-CZ" altLang="cs-CZ" b="1" u="sng" dirty="0" smtClean="0">
                <a:latin typeface="Times New Roman" pitchFamily="18" charset="0"/>
              </a:rPr>
              <a:t>současně</a:t>
            </a:r>
            <a:r>
              <a:rPr lang="cs-CZ" altLang="cs-CZ" b="1" dirty="0" smtClean="0">
                <a:latin typeface="Times New Roman" pitchFamily="18" charset="0"/>
              </a:rPr>
              <a:t> nejméně </a:t>
            </a:r>
            <a:r>
              <a:rPr lang="cs-CZ" altLang="cs-CZ" b="1" dirty="0" smtClean="0">
                <a:solidFill>
                  <a:srgbClr val="FF0000"/>
                </a:solidFill>
                <a:effectLst>
                  <a:outerShdw blurRad="38100" dist="38100" dir="2700000" algn="tl">
                    <a:srgbClr val="000000">
                      <a:alpha val="43137"/>
                    </a:srgbClr>
                  </a:outerShdw>
                </a:effectLst>
                <a:latin typeface="Times New Roman" pitchFamily="18" charset="0"/>
              </a:rPr>
              <a:t>1 000 000 000 </a:t>
            </a:r>
            <a:r>
              <a:rPr lang="cs-CZ" altLang="cs-CZ" b="1" dirty="0" smtClean="0">
                <a:latin typeface="Times New Roman" pitchFamily="18" charset="0"/>
              </a:rPr>
              <a:t>Kč,</a:t>
            </a:r>
          </a:p>
          <a:p>
            <a:pPr marL="0" indent="0" eaLnBrk="1" hangingPunct="1">
              <a:buFont typeface="Wingdings" pitchFamily="2" charset="2"/>
              <a:buNone/>
              <a:defRPr/>
            </a:pPr>
            <a:r>
              <a:rPr lang="cs-CZ" altLang="cs-CZ" b="1" dirty="0" smtClean="0">
                <a:latin typeface="Times New Roman" pitchFamily="18" charset="0"/>
              </a:rPr>
              <a:t>d) v případě tuzemské </a:t>
            </a:r>
            <a:r>
              <a:rPr lang="cs-CZ" altLang="cs-CZ" b="1" u="sng" dirty="0" err="1" smtClean="0">
                <a:solidFill>
                  <a:schemeClr val="accent1">
                    <a:lumMod val="75000"/>
                  </a:schemeClr>
                </a:solidFill>
                <a:effectLst>
                  <a:outerShdw blurRad="38100" dist="38100" dir="2700000" algn="tl">
                    <a:srgbClr val="000000">
                      <a:alpha val="43137"/>
                    </a:srgbClr>
                  </a:outerShdw>
                </a:effectLst>
                <a:latin typeface="Times New Roman" pitchFamily="18" charset="0"/>
              </a:rPr>
              <a:t>kaptivní</a:t>
            </a:r>
            <a:r>
              <a:rPr lang="cs-CZ" altLang="cs-CZ" b="1" u="sng"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 zajišťovny</a:t>
            </a:r>
            <a:r>
              <a:rPr lang="cs-CZ" altLang="cs-CZ" b="1"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 </a:t>
            </a:r>
            <a:r>
              <a:rPr lang="cs-CZ" altLang="cs-CZ" b="1" dirty="0" smtClean="0">
                <a:latin typeface="Times New Roman" pitchFamily="18" charset="0"/>
              </a:rPr>
              <a:t>nejméně polovinu částek uvedených v písmenech a) až c) v závislosti na charakteru provozované zajišťovací činnosti.</a:t>
            </a:r>
          </a:p>
        </p:txBody>
      </p:sp>
    </p:spTree>
    <p:extLst>
      <p:ext uri="{BB962C8B-B14F-4D97-AF65-F5344CB8AC3E}">
        <p14:creationId xmlns:p14="http://schemas.microsoft.com/office/powerpoint/2010/main" val="17606348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solidFill>
            <a:schemeClr val="bg2"/>
          </a:solidFill>
        </p:spPr>
        <p:txBody>
          <a:bodyPr tIns="468000">
            <a:normAutofit fontScale="90000"/>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6867" name="Rectangle 3"/>
          <p:cNvSpPr>
            <a:spLocks noGrp="1" noChangeArrowheads="1"/>
          </p:cNvSpPr>
          <p:nvPr>
            <p:ph type="body" idx="1"/>
          </p:nvPr>
        </p:nvSpPr>
        <p:spPr>
          <a:xfrm>
            <a:off x="533400" y="2057400"/>
            <a:ext cx="8458200" cy="4438650"/>
          </a:xfrm>
        </p:spPr>
        <p:txBody>
          <a:bodyPr>
            <a:normAutofit lnSpcReduction="10000"/>
          </a:bodyPr>
          <a:lstStyle/>
          <a:p>
            <a:pPr marL="0" indent="0" algn="just" eaLnBrk="1" hangingPunct="1">
              <a:defRPr/>
            </a:pPr>
            <a:r>
              <a:rPr lang="cs-CZ" altLang="cs-CZ" b="1" u="sng" dirty="0" smtClean="0">
                <a:latin typeface="Times New Roman" pitchFamily="18" charset="0"/>
                <a:cs typeface="Times New Roman" pitchFamily="18" charset="0"/>
              </a:rPr>
              <a:t> Provozování </a:t>
            </a:r>
            <a:r>
              <a:rPr lang="cs-CZ" altLang="cs-CZ" b="1" u="sng" dirty="0" smtClean="0">
                <a:latin typeface="Times New Roman" pitchFamily="18" charset="0"/>
              </a:rPr>
              <a:t>za</a:t>
            </a:r>
            <a:r>
              <a:rPr lang="cs-CZ" altLang="cs-CZ" b="1" u="sng" dirty="0" smtClean="0">
                <a:latin typeface="Times New Roman" pitchFamily="18" charset="0"/>
                <a:cs typeface="Times New Roman" pitchFamily="18" charset="0"/>
              </a:rPr>
              <a:t>jišťovací činnosti </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rPr>
              <a:t>za</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jišťovn</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rPr>
              <a:t>ou</a:t>
            </a:r>
            <a:r>
              <a:rPr lang="cs-CZ" altLang="cs-CZ" b="1" u="sng"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z jiného členského státu </a:t>
            </a:r>
            <a:r>
              <a:rPr lang="cs-CZ" altLang="cs-CZ" b="1" u="sng" dirty="0" smtClean="0">
                <a:latin typeface="Times New Roman" pitchFamily="18" charset="0"/>
                <a:cs typeface="Times New Roman" pitchFamily="18" charset="0"/>
              </a:rPr>
              <a:t>na území ČR </a:t>
            </a:r>
            <a:endParaRPr lang="cs-CZ" altLang="cs-CZ" b="1" u="sng" dirty="0" smtClean="0">
              <a:latin typeface="Times New Roman" pitchFamily="18" charset="0"/>
            </a:endParaRPr>
          </a:p>
          <a:p>
            <a:pPr marL="0" indent="0" algn="just" eaLnBrk="1" hangingPunct="1">
              <a:buFont typeface="Wingdings" pitchFamily="2" charset="2"/>
              <a:buNone/>
              <a:defRPr/>
            </a:pP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zajišťovací činnost a činnosti s tím související, </a:t>
            </a:r>
            <a:endParaRPr lang="cs-CZ" altLang="cs-CZ" b="1" dirty="0" smtClean="0">
              <a:latin typeface="Times New Roman" pitchFamily="18" charset="0"/>
            </a:endParaRPr>
          </a:p>
          <a:p>
            <a:pPr marL="0" indent="0" algn="just" eaLnBrk="1" hangingPunct="1">
              <a:buFont typeface="Wingdings" pitchFamily="2" charset="2"/>
              <a:buNone/>
              <a:defRPr/>
            </a:pP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 na základě práva zřizovat své pobočky</a:t>
            </a:r>
            <a:r>
              <a:rPr lang="cs-CZ" altLang="cs-CZ" b="1" dirty="0" smtClean="0">
                <a:latin typeface="Times New Roman" pitchFamily="18" charset="0"/>
              </a:rPr>
              <a:t>,</a:t>
            </a:r>
            <a:r>
              <a:rPr lang="cs-CZ" altLang="cs-CZ" b="1" dirty="0" smtClean="0">
                <a:latin typeface="Times New Roman" pitchFamily="18" charset="0"/>
                <a:cs typeface="Times New Roman" pitchFamily="18" charset="0"/>
              </a:rPr>
              <a:t> nebo </a:t>
            </a:r>
            <a:endParaRPr lang="cs-CZ" altLang="cs-CZ" b="1" dirty="0" smtClean="0">
              <a:latin typeface="Times New Roman" pitchFamily="18" charset="0"/>
            </a:endParaRPr>
          </a:p>
          <a:p>
            <a:pPr marL="0" indent="0" algn="just" eaLnBrk="1" hangingPunct="1">
              <a:buFont typeface="Wingdings" pitchFamily="2" charset="2"/>
              <a:buNone/>
              <a:defRPr/>
            </a:pP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na základě svobody dočasně poskytovat služby, </a:t>
            </a:r>
            <a:endParaRPr lang="cs-CZ" altLang="cs-CZ" b="1" dirty="0" smtClean="0">
              <a:latin typeface="Times New Roman" pitchFamily="18" charset="0"/>
            </a:endParaRPr>
          </a:p>
          <a:p>
            <a:pPr marL="0" indent="0" algn="just" eaLnBrk="1" hangingPunct="1">
              <a:buFont typeface="Wingdings" pitchFamily="2" charset="2"/>
              <a:buNone/>
              <a:defRPr/>
            </a:pP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a to v rozsahu, v jakém jí bylo uděleno povolení</a:t>
            </a:r>
            <a:r>
              <a:rPr lang="cs-CZ" altLang="cs-CZ" b="1" dirty="0" smtClean="0">
                <a:latin typeface="Times New Roman" pitchFamily="18" charset="0"/>
              </a:rPr>
              <a:t> </a:t>
            </a:r>
            <a:r>
              <a:rPr lang="cs-CZ" altLang="cs-CZ" b="1" dirty="0" smtClean="0">
                <a:latin typeface="Times New Roman" pitchFamily="18" charset="0"/>
                <a:cs typeface="Times New Roman" pitchFamily="18" charset="0"/>
              </a:rPr>
              <a:t>k provozování zajišťovací činnosti v zemi jejího sídla</a:t>
            </a:r>
            <a:r>
              <a:rPr lang="cs-CZ" altLang="cs-CZ" b="1" dirty="0" smtClean="0">
                <a:latin typeface="Times New Roman" pitchFamily="18" charset="0"/>
              </a:rPr>
              <a:t>.</a:t>
            </a:r>
          </a:p>
          <a:p>
            <a:pPr marL="0" indent="0" eaLnBrk="1" hangingPunct="1">
              <a:buFontTx/>
              <a:buChar char="-"/>
              <a:defRPr/>
            </a:pPr>
            <a:endParaRPr lang="cs-CZ" altLang="cs-CZ" b="1" dirty="0" smtClean="0">
              <a:latin typeface="Times New Roman" pitchFamily="18" charset="0"/>
            </a:endParaRPr>
          </a:p>
        </p:txBody>
      </p:sp>
    </p:spTree>
    <p:extLst>
      <p:ext uri="{BB962C8B-B14F-4D97-AF65-F5344CB8AC3E}">
        <p14:creationId xmlns:p14="http://schemas.microsoft.com/office/powerpoint/2010/main" val="4963232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solidFill>
            <a:schemeClr val="bg2"/>
          </a:solidFill>
        </p:spPr>
        <p:txBody>
          <a:bodyPr tIns="540000">
            <a:normAutofit fontScale="90000"/>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t/>
            </a:r>
            <a:br>
              <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rPr>
            </a:br>
            <a:endParaRPr lang="cs-CZ" dirty="0" smtClean="0">
              <a:solidFill>
                <a:srgbClr val="000000"/>
              </a:solidFill>
              <a:effectLst>
                <a:outerShdw blurRad="38100" dist="38100" dir="2700000" algn="tl">
                  <a:srgbClr val="FFFFFF"/>
                </a:outerShdw>
              </a:effectLst>
              <a:latin typeface="Arial Unicode MS" pitchFamily="34" charset="-128"/>
              <a:ea typeface="Arial Unicode MS" pitchFamily="34" charset="-128"/>
              <a:cs typeface="Arial Unicode MS" pitchFamily="34" charset="-128"/>
            </a:endParaRPr>
          </a:p>
        </p:txBody>
      </p:sp>
      <p:sp>
        <p:nvSpPr>
          <p:cNvPr id="37891" name="Rectangle 3"/>
          <p:cNvSpPr>
            <a:spLocks noGrp="1" noChangeArrowheads="1"/>
          </p:cNvSpPr>
          <p:nvPr>
            <p:ph type="body" idx="1"/>
          </p:nvPr>
        </p:nvSpPr>
        <p:spPr>
          <a:xfrm>
            <a:off x="533400" y="2057400"/>
            <a:ext cx="8458200" cy="4438650"/>
          </a:xfrm>
        </p:spPr>
        <p:txBody>
          <a:bodyPr/>
          <a:lstStyle/>
          <a:p>
            <a:pPr marL="0" indent="0" eaLnBrk="1" hangingPunct="1">
              <a:defRPr/>
            </a:pPr>
            <a:r>
              <a:rPr lang="cs-CZ" altLang="cs-CZ" b="1" u="sng" dirty="0" smtClean="0">
                <a:latin typeface="Times New Roman" pitchFamily="18" charset="0"/>
                <a:cs typeface="Times New Roman" pitchFamily="18" charset="0"/>
              </a:rPr>
              <a:t> Provozování </a:t>
            </a:r>
            <a:r>
              <a:rPr lang="cs-CZ" altLang="cs-CZ" b="1" u="sng" dirty="0" smtClean="0">
                <a:latin typeface="Times New Roman" pitchFamily="18" charset="0"/>
              </a:rPr>
              <a:t>za</a:t>
            </a:r>
            <a:r>
              <a:rPr lang="cs-CZ" altLang="cs-CZ" b="1" u="sng" dirty="0" smtClean="0">
                <a:latin typeface="Times New Roman" pitchFamily="18" charset="0"/>
                <a:cs typeface="Times New Roman" pitchFamily="18" charset="0"/>
              </a:rPr>
              <a:t>jišťovací činnosti </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zajišťovn</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rPr>
              <a:t>ou</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z třetího státu</a:t>
            </a:r>
            <a:r>
              <a:rPr lang="cs-CZ" altLang="cs-CZ" b="1" u="sng" dirty="0" smtClean="0">
                <a:solidFill>
                  <a:schemeClr val="accent5">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cs-CZ" altLang="cs-CZ" b="1" u="sng" dirty="0" smtClean="0">
                <a:latin typeface="Times New Roman" pitchFamily="18" charset="0"/>
                <a:cs typeface="Times New Roman" pitchFamily="18" charset="0"/>
              </a:rPr>
              <a:t>na území ČR </a:t>
            </a:r>
            <a:endParaRPr lang="cs-CZ" altLang="cs-CZ" b="1" u="sng" dirty="0" smtClean="0">
              <a:latin typeface="Times New Roman" pitchFamily="18" charset="0"/>
            </a:endParaRPr>
          </a:p>
          <a:p>
            <a:pPr marL="0" indent="0" eaLnBrk="1" hangingPunct="1">
              <a:buFont typeface="Wingdings" pitchFamily="2" charset="2"/>
              <a:buNone/>
              <a:defRPr/>
            </a:pPr>
            <a:r>
              <a:rPr lang="cs-CZ" altLang="cs-CZ" b="1" dirty="0" smtClean="0">
                <a:latin typeface="Times New Roman" pitchFamily="18" charset="0"/>
              </a:rPr>
              <a:t>- p</a:t>
            </a:r>
            <a:r>
              <a:rPr lang="cs-CZ" altLang="cs-CZ" b="1" dirty="0" smtClean="0">
                <a:latin typeface="Times New Roman" pitchFamily="18" charset="0"/>
                <a:cs typeface="Times New Roman" pitchFamily="18" charset="0"/>
              </a:rPr>
              <a:t>ovolení</a:t>
            </a:r>
            <a:r>
              <a:rPr lang="cs-CZ" altLang="cs-CZ" b="1" dirty="0" smtClean="0">
                <a:latin typeface="Times New Roman" pitchFamily="18" charset="0"/>
              </a:rPr>
              <a:t>,</a:t>
            </a:r>
          </a:p>
          <a:p>
            <a:pPr marL="0" indent="0" eaLnBrk="1" hangingPunct="1">
              <a:buFontTx/>
              <a:buChar char="-"/>
              <a:defRPr/>
            </a:pPr>
            <a:r>
              <a:rPr lang="cs-CZ" altLang="cs-CZ" b="1" dirty="0" smtClean="0">
                <a:latin typeface="Times New Roman" pitchFamily="18" charset="0"/>
              </a:rPr>
              <a:t> ž</a:t>
            </a:r>
            <a:r>
              <a:rPr lang="cs-CZ" altLang="cs-CZ" b="1" dirty="0" smtClean="0">
                <a:latin typeface="Times New Roman" pitchFamily="18" charset="0"/>
                <a:cs typeface="Times New Roman" pitchFamily="18" charset="0"/>
              </a:rPr>
              <a:t>ádost o udělení povolení</a:t>
            </a:r>
            <a:r>
              <a:rPr lang="cs-CZ" altLang="cs-CZ" b="1" dirty="0" smtClean="0">
                <a:latin typeface="Times New Roman" pitchFamily="18" charset="0"/>
              </a:rPr>
              <a:t>,</a:t>
            </a:r>
            <a:endParaRPr lang="cs-CZ" altLang="cs-CZ" b="1" dirty="0" smtClean="0">
              <a:solidFill>
                <a:srgbClr val="000000"/>
              </a:solidFill>
              <a:latin typeface="Times New Roman" pitchFamily="18" charset="0"/>
            </a:endParaRPr>
          </a:p>
          <a:p>
            <a:pPr marL="0" indent="0" eaLnBrk="1" hangingPunct="1">
              <a:buFontTx/>
              <a:buChar char="-"/>
              <a:defRPr/>
            </a:pPr>
            <a:r>
              <a:rPr lang="cs-CZ" altLang="cs-CZ" b="1" dirty="0" smtClean="0">
                <a:latin typeface="Times New Roman" pitchFamily="18" charset="0"/>
              </a:rPr>
              <a:t> rovnocennost dohledu uznaná Komisí nebo možnost dohody ČNB s domovským orgánem dohledu.</a:t>
            </a:r>
          </a:p>
          <a:p>
            <a:pPr marL="0" indent="0" eaLnBrk="1" hangingPunct="1">
              <a:buFontTx/>
              <a:buChar char="-"/>
              <a:defRPr/>
            </a:pPr>
            <a:endParaRPr lang="cs-CZ" altLang="cs-CZ" b="1" dirty="0" smtClean="0">
              <a:latin typeface="Times New Roman" pitchFamily="18" charset="0"/>
            </a:endParaRPr>
          </a:p>
        </p:txBody>
      </p:sp>
    </p:spTree>
    <p:extLst>
      <p:ext uri="{BB962C8B-B14F-4D97-AF65-F5344CB8AC3E}">
        <p14:creationId xmlns:p14="http://schemas.microsoft.com/office/powerpoint/2010/main" val="423609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solidFill>
            <a:schemeClr val="bg2"/>
          </a:solidFill>
        </p:spPr>
        <p:txBody>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p>
        </p:txBody>
      </p:sp>
      <p:sp>
        <p:nvSpPr>
          <p:cNvPr id="38915" name="Rectangle 3"/>
          <p:cNvSpPr>
            <a:spLocks noGrp="1" noChangeArrowheads="1"/>
          </p:cNvSpPr>
          <p:nvPr>
            <p:ph type="body" idx="1"/>
          </p:nvPr>
        </p:nvSpPr>
        <p:spPr/>
        <p:txBody>
          <a:bodyPr>
            <a:normAutofit lnSpcReduction="10000"/>
          </a:bodyPr>
          <a:lstStyle/>
          <a:p>
            <a:pPr marL="0" indent="0" algn="just" eaLnBrk="1" hangingPunct="1">
              <a:defRPr/>
            </a:pPr>
            <a:r>
              <a:rPr lang="cs-CZ" altLang="cs-CZ" sz="1600" b="1" dirty="0" smtClean="0">
                <a:latin typeface="Book Antiqua" pitchFamily="18" charset="0"/>
              </a:rPr>
              <a:t> </a:t>
            </a:r>
            <a:r>
              <a:rPr lang="cs-CZ" altLang="cs-CZ" b="1" u="sng" dirty="0" smtClean="0">
                <a:solidFill>
                  <a:srgbClr val="000000"/>
                </a:solidFill>
                <a:latin typeface="Times New Roman" pitchFamily="18" charset="0"/>
                <a:cs typeface="Times New Roman" pitchFamily="18" charset="0"/>
              </a:rPr>
              <a:t>Provozování </a:t>
            </a:r>
            <a:r>
              <a:rPr lang="cs-CZ" altLang="cs-CZ" b="1" u="sng" dirty="0" smtClean="0">
                <a:solidFill>
                  <a:srgbClr val="FF0000"/>
                </a:solidFill>
                <a:latin typeface="Times New Roman" pitchFamily="18" charset="0"/>
                <a:cs typeface="Times New Roman" pitchFamily="18" charset="0"/>
              </a:rPr>
              <a:t>zajišťovací činnosti </a:t>
            </a:r>
            <a:r>
              <a:rPr lang="cs-CZ" altLang="cs-CZ"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pojišťovnou</a:t>
            </a:r>
            <a:r>
              <a:rPr lang="cs-CZ" altLang="cs-CZ" sz="1600" dirty="0" smtClean="0">
                <a:solidFill>
                  <a:srgbClr val="FF0000"/>
                </a:solidFill>
              </a:rPr>
              <a:t> </a:t>
            </a:r>
            <a:endParaRPr lang="cs-CZ" altLang="cs-CZ" sz="1600" dirty="0" smtClean="0">
              <a:solidFill>
                <a:srgbClr val="FF0000"/>
              </a:solidFill>
              <a:cs typeface="Times New Roman" pitchFamily="18" charset="0"/>
            </a:endParaRPr>
          </a:p>
          <a:p>
            <a:pPr marL="0" indent="0" eaLnBrk="1" hangingPunct="1">
              <a:buFontTx/>
              <a:buChar char="-"/>
              <a:defRPr/>
            </a:pPr>
            <a:r>
              <a:rPr lang="cs-CZ" altLang="cs-CZ" b="1" dirty="0" smtClean="0">
                <a:solidFill>
                  <a:srgbClr val="000000"/>
                </a:solidFill>
                <a:latin typeface="Times New Roman" pitchFamily="18" charset="0"/>
              </a:rPr>
              <a:t>t</a:t>
            </a:r>
            <a:r>
              <a:rPr lang="cs-CZ" altLang="cs-CZ" b="1" dirty="0" smtClean="0">
                <a:solidFill>
                  <a:srgbClr val="000000"/>
                </a:solidFill>
                <a:latin typeface="Times New Roman" pitchFamily="18" charset="0"/>
                <a:cs typeface="Times New Roman" pitchFamily="18" charset="0"/>
              </a:rPr>
              <a:t>uzemská pojišťovna</a:t>
            </a:r>
            <a:r>
              <a:rPr lang="cs-CZ" altLang="cs-CZ" b="1" dirty="0" smtClean="0">
                <a:solidFill>
                  <a:srgbClr val="000000"/>
                </a:solidFill>
                <a:latin typeface="Times New Roman" pitchFamily="18" charset="0"/>
              </a:rPr>
              <a:t>,</a:t>
            </a:r>
          </a:p>
          <a:p>
            <a:pPr marL="0" indent="0" eaLnBrk="1" hangingPunct="1">
              <a:buFontTx/>
              <a:buChar char="-"/>
              <a:defRPr/>
            </a:pPr>
            <a:r>
              <a:rPr lang="cs-CZ" altLang="cs-CZ" b="1" dirty="0" smtClean="0">
                <a:solidFill>
                  <a:srgbClr val="000000"/>
                </a:solidFill>
                <a:latin typeface="Times New Roman" pitchFamily="18" charset="0"/>
                <a:cs typeface="Times New Roman" pitchFamily="18" charset="0"/>
              </a:rPr>
              <a:t> </a:t>
            </a:r>
            <a:r>
              <a:rPr lang="cs-CZ" altLang="cs-CZ" b="1" dirty="0" smtClean="0">
                <a:solidFill>
                  <a:srgbClr val="000000"/>
                </a:solidFill>
                <a:latin typeface="Times New Roman" pitchFamily="18" charset="0"/>
              </a:rPr>
              <a:t>p</a:t>
            </a:r>
            <a:r>
              <a:rPr lang="cs-CZ" altLang="cs-CZ" b="1" dirty="0" smtClean="0">
                <a:solidFill>
                  <a:srgbClr val="000000"/>
                </a:solidFill>
                <a:latin typeface="Times New Roman" pitchFamily="18" charset="0"/>
                <a:cs typeface="Times New Roman" pitchFamily="18" charset="0"/>
              </a:rPr>
              <a:t>ojišťovna z jiného členského státu</a:t>
            </a:r>
            <a:r>
              <a:rPr lang="cs-CZ" altLang="cs-CZ" b="1" dirty="0" smtClean="0">
                <a:solidFill>
                  <a:srgbClr val="000000"/>
                </a:solidFill>
                <a:latin typeface="Times New Roman" pitchFamily="18" charset="0"/>
              </a:rPr>
              <a:t>,</a:t>
            </a:r>
          </a:p>
          <a:p>
            <a:pPr marL="0" indent="0" eaLnBrk="1" hangingPunct="1">
              <a:buFontTx/>
              <a:buChar char="-"/>
              <a:defRPr/>
            </a:pPr>
            <a:r>
              <a:rPr lang="cs-CZ" altLang="cs-CZ" b="1" dirty="0" smtClean="0">
                <a:solidFill>
                  <a:srgbClr val="000000"/>
                </a:solidFill>
                <a:latin typeface="Times New Roman" pitchFamily="18" charset="0"/>
                <a:cs typeface="Times New Roman" pitchFamily="18" charset="0"/>
              </a:rPr>
              <a:t>pojišťovna z třetího státu</a:t>
            </a:r>
            <a:r>
              <a:rPr lang="cs-CZ" altLang="cs-CZ" b="1" dirty="0" smtClean="0">
                <a:solidFill>
                  <a:srgbClr val="000000"/>
                </a:solidFill>
                <a:latin typeface="Times New Roman" pitchFamily="18" charset="0"/>
              </a:rPr>
              <a:t>,</a:t>
            </a:r>
          </a:p>
          <a:p>
            <a:pPr marL="0" indent="0" eaLnBrk="1" hangingPunct="1">
              <a:buFontTx/>
              <a:buChar char="-"/>
              <a:defRPr/>
            </a:pPr>
            <a:r>
              <a:rPr lang="cs-CZ" altLang="cs-CZ" b="1" dirty="0" smtClean="0">
                <a:solidFill>
                  <a:srgbClr val="000000"/>
                </a:solidFill>
                <a:latin typeface="Times New Roman" pitchFamily="18" charset="0"/>
              </a:rPr>
              <a:t> oddělená správa při překročení hranice významnosti.</a:t>
            </a:r>
            <a:r>
              <a:rPr lang="cs-CZ" altLang="cs-CZ" sz="1600" i="1" dirty="0" smtClean="0">
                <a:solidFill>
                  <a:srgbClr val="000000"/>
                </a:solidFill>
                <a:cs typeface="Times New Roman" pitchFamily="18" charset="0"/>
              </a:rPr>
              <a:t> </a:t>
            </a:r>
            <a:endParaRPr lang="en-GB" altLang="cs-CZ" sz="1600" i="1" dirty="0" smtClean="0"/>
          </a:p>
          <a:p>
            <a:pPr marL="0" indent="0" eaLnBrk="1" hangingPunct="1">
              <a:buFont typeface="Wingdings" pitchFamily="2" charset="2"/>
              <a:buNone/>
              <a:defRPr/>
            </a:pPr>
            <a:r>
              <a:rPr lang="cs-CZ" altLang="cs-CZ" sz="1600" dirty="0" smtClean="0">
                <a:cs typeface="Times New Roman" pitchFamily="18" charset="0"/>
              </a:rPr>
              <a:t> </a:t>
            </a:r>
          </a:p>
          <a:p>
            <a:pPr marL="0" indent="0" algn="just" eaLnBrk="1" hangingPunct="1">
              <a:buFont typeface="Wingdings" pitchFamily="2" charset="2"/>
              <a:buNone/>
              <a:defRPr/>
            </a:pPr>
            <a:r>
              <a:rPr lang="cs-CZ" altLang="cs-CZ" sz="1600" dirty="0" smtClean="0">
                <a:latin typeface="Book Antiqua" pitchFamily="18" charset="0"/>
                <a:cs typeface="Times New Roman" pitchFamily="18" charset="0"/>
              </a:rPr>
              <a:t> </a:t>
            </a:r>
            <a:endParaRPr lang="cs-CZ" altLang="cs-CZ" sz="1600" dirty="0" smtClean="0">
              <a:cs typeface="Times New Roman" pitchFamily="18" charset="0"/>
            </a:endParaRPr>
          </a:p>
          <a:p>
            <a:pPr marL="0" indent="0" algn="just" eaLnBrk="1" hangingPunct="1">
              <a:buFont typeface="Wingdings" pitchFamily="2" charset="2"/>
              <a:buNone/>
              <a:defRPr/>
            </a:pPr>
            <a:endParaRPr lang="cs-CZ" altLang="cs-CZ" sz="1600" dirty="0" smtClean="0"/>
          </a:p>
          <a:p>
            <a:pPr marL="0" indent="0" algn="just" eaLnBrk="1" hangingPunct="1">
              <a:buFont typeface="Wingdings" pitchFamily="2" charset="2"/>
              <a:buNone/>
              <a:defRPr/>
            </a:pPr>
            <a:r>
              <a:rPr lang="cs-CZ" altLang="cs-CZ" sz="1600" dirty="0" smtClean="0"/>
              <a:t>	</a:t>
            </a:r>
          </a:p>
        </p:txBody>
      </p:sp>
    </p:spTree>
    <p:extLst>
      <p:ext uri="{BB962C8B-B14F-4D97-AF65-F5344CB8AC3E}">
        <p14:creationId xmlns:p14="http://schemas.microsoft.com/office/powerpoint/2010/main" val="2411865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611188" y="836613"/>
            <a:ext cx="8229600" cy="1036637"/>
          </a:xfrm>
          <a:solidFill>
            <a:schemeClr val="accent1">
              <a:lumMod val="20000"/>
              <a:lumOff val="80000"/>
            </a:schemeClr>
          </a:solidFill>
        </p:spPr>
        <p:txBody>
          <a:bodyPr>
            <a:noAutofit/>
          </a:bodyPr>
          <a:lstStyle/>
          <a:p>
            <a:pPr eaLnBrk="1" hangingPunct="1">
              <a:defRPr/>
            </a:pPr>
            <a:r>
              <a:rPr lang="cs-CZ" sz="3600" dirty="0" smtClean="0"/>
              <a:t>Hranice významnosti zajišťovací činnosti provozované pojišťovnou</a:t>
            </a:r>
          </a:p>
        </p:txBody>
      </p:sp>
      <p:sp>
        <p:nvSpPr>
          <p:cNvPr id="39939" name="Rectangle 3"/>
          <p:cNvSpPr>
            <a:spLocks noGrp="1" noChangeArrowheads="1"/>
          </p:cNvSpPr>
          <p:nvPr>
            <p:ph type="body" idx="1"/>
          </p:nvPr>
        </p:nvSpPr>
        <p:spPr>
          <a:xfrm>
            <a:off x="250825" y="2205038"/>
            <a:ext cx="8763000" cy="4286250"/>
          </a:xfrm>
        </p:spPr>
        <p:txBody>
          <a:bodyPr/>
          <a:lstStyle/>
          <a:p>
            <a:pPr marL="0" indent="0" eaLnBrk="1" hangingPunct="1">
              <a:buFont typeface="Wingdings" pitchFamily="2" charset="2"/>
              <a:buNone/>
              <a:defRPr/>
            </a:pPr>
            <a:r>
              <a:rPr lang="cs-CZ" altLang="cs-CZ" b="1" dirty="0" smtClean="0"/>
              <a:t>1</a:t>
            </a:r>
            <a:r>
              <a:rPr lang="cs-CZ" altLang="cs-CZ" dirty="0" smtClean="0"/>
              <a:t>.	</a:t>
            </a:r>
            <a:r>
              <a:rPr lang="cs-CZ" altLang="cs-CZ" b="1" u="sng" dirty="0" smtClean="0"/>
              <a:t>přijaté zajistné </a:t>
            </a:r>
            <a:r>
              <a:rPr lang="cs-CZ" altLang="cs-CZ" b="1" dirty="0" smtClean="0"/>
              <a:t>je nižší nebo rovno </a:t>
            </a:r>
            <a:r>
              <a:rPr lang="cs-CZ" altLang="cs-CZ" b="1" dirty="0" smtClean="0">
                <a:solidFill>
                  <a:schemeClr val="accent6">
                    <a:lumMod val="75000"/>
                  </a:schemeClr>
                </a:solidFill>
                <a:effectLst>
                  <a:outerShdw blurRad="38100" dist="38100" dir="2700000" algn="tl">
                    <a:srgbClr val="000000">
                      <a:alpha val="43137"/>
                    </a:srgbClr>
                  </a:outerShdw>
                </a:effectLst>
              </a:rPr>
              <a:t>10 %</a:t>
            </a:r>
            <a:r>
              <a:rPr lang="cs-CZ" altLang="cs-CZ" b="1" dirty="0" smtClean="0"/>
              <a:t> přijatého pojistného,</a:t>
            </a:r>
          </a:p>
          <a:p>
            <a:pPr marL="0" indent="0" eaLnBrk="1" hangingPunct="1">
              <a:buFont typeface="Wingdings" pitchFamily="2" charset="2"/>
              <a:buNone/>
              <a:defRPr/>
            </a:pPr>
            <a:r>
              <a:rPr lang="cs-CZ" altLang="cs-CZ" b="1" dirty="0" smtClean="0"/>
              <a:t>2.	</a:t>
            </a:r>
            <a:r>
              <a:rPr lang="cs-CZ" altLang="cs-CZ" b="1" u="sng" dirty="0" smtClean="0"/>
              <a:t>přijaté zajistné </a:t>
            </a:r>
            <a:r>
              <a:rPr lang="cs-CZ" altLang="cs-CZ" b="1" dirty="0" smtClean="0"/>
              <a:t>je nižší než částka odpovídající </a:t>
            </a:r>
            <a:r>
              <a:rPr lang="cs-CZ" altLang="cs-CZ" b="1" dirty="0" smtClean="0">
                <a:solidFill>
                  <a:schemeClr val="accent6">
                    <a:lumMod val="75000"/>
                  </a:schemeClr>
                </a:solidFill>
                <a:effectLst>
                  <a:outerShdw blurRad="38100" dist="38100" dir="2700000" algn="tl">
                    <a:srgbClr val="000000">
                      <a:alpha val="43137"/>
                    </a:srgbClr>
                  </a:outerShdw>
                </a:effectLst>
              </a:rPr>
              <a:t>1 350 000 000 </a:t>
            </a:r>
            <a:r>
              <a:rPr lang="cs-CZ" altLang="cs-CZ" b="1" dirty="0" smtClean="0"/>
              <a:t>Kč </a:t>
            </a:r>
            <a:r>
              <a:rPr lang="cs-CZ" altLang="cs-CZ" b="1" dirty="0" smtClean="0">
                <a:solidFill>
                  <a:srgbClr val="FF0000"/>
                </a:solidFill>
                <a:effectLst>
                  <a:outerShdw blurRad="38100" dist="38100" dir="2700000" algn="tl">
                    <a:srgbClr val="000000">
                      <a:alpha val="43137"/>
                    </a:srgbClr>
                  </a:outerShdw>
                </a:effectLst>
              </a:rPr>
              <a:t>a</a:t>
            </a:r>
          </a:p>
          <a:p>
            <a:pPr marL="0" indent="0" eaLnBrk="1" hangingPunct="1">
              <a:buFont typeface="Wingdings" pitchFamily="2" charset="2"/>
              <a:buNone/>
              <a:defRPr/>
            </a:pPr>
            <a:r>
              <a:rPr lang="cs-CZ" altLang="cs-CZ" b="1" dirty="0" smtClean="0"/>
              <a:t>3.	</a:t>
            </a:r>
            <a:r>
              <a:rPr lang="cs-CZ" altLang="cs-CZ" b="1" u="sng" dirty="0" smtClean="0"/>
              <a:t>výše technických rezerv vytvořených k závazkům ze zajišťovací činnosti</a:t>
            </a:r>
            <a:r>
              <a:rPr lang="cs-CZ" altLang="cs-CZ" b="1" dirty="0" smtClean="0"/>
              <a:t> je nižší nebo rovna </a:t>
            </a:r>
            <a:r>
              <a:rPr lang="cs-CZ" altLang="cs-CZ" b="1" dirty="0" smtClean="0">
                <a:solidFill>
                  <a:schemeClr val="accent6">
                    <a:lumMod val="75000"/>
                  </a:schemeClr>
                </a:solidFill>
                <a:effectLst>
                  <a:outerShdw blurRad="38100" dist="38100" dir="2700000" algn="tl">
                    <a:srgbClr val="000000">
                      <a:alpha val="43137"/>
                    </a:srgbClr>
                  </a:outerShdw>
                </a:effectLst>
              </a:rPr>
              <a:t>10 %</a:t>
            </a:r>
            <a:r>
              <a:rPr lang="cs-CZ" altLang="cs-CZ" b="1" dirty="0" smtClean="0"/>
              <a:t> celkových technických rezerv pojišťovny,</a:t>
            </a:r>
            <a:endParaRPr lang="cs-CZ" altLang="cs-CZ" dirty="0" smtClean="0"/>
          </a:p>
        </p:txBody>
      </p:sp>
    </p:spTree>
    <p:extLst>
      <p:ext uri="{BB962C8B-B14F-4D97-AF65-F5344CB8AC3E}">
        <p14:creationId xmlns:p14="http://schemas.microsoft.com/office/powerpoint/2010/main" val="26492483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p>
        </p:txBody>
      </p:sp>
      <p:sp>
        <p:nvSpPr>
          <p:cNvPr id="46083" name="Rectangle 3"/>
          <p:cNvSpPr>
            <a:spLocks noGrp="1" noChangeArrowheads="1"/>
          </p:cNvSpPr>
          <p:nvPr>
            <p:ph type="body" idx="1"/>
          </p:nvPr>
        </p:nvSpPr>
        <p:spPr/>
        <p:txBody>
          <a:bodyPr>
            <a:normAutofit lnSpcReduction="10000"/>
          </a:bodyPr>
          <a:lstStyle/>
          <a:p>
            <a:pPr marL="0" indent="0" algn="just" eaLnBrk="1" hangingPunct="1">
              <a:lnSpc>
                <a:spcPct val="90000"/>
              </a:lnSpc>
              <a:buFont typeface="Wingdings" pitchFamily="2" charset="2"/>
              <a:buNone/>
              <a:defRPr/>
            </a:pPr>
            <a:r>
              <a:rPr lang="cs-CZ" altLang="cs-CZ" b="1" u="sng" dirty="0" smtClean="0">
                <a:solidFill>
                  <a:srgbClr val="000000"/>
                </a:solidFill>
                <a:latin typeface="Times New Roman" pitchFamily="18" charset="0"/>
              </a:rPr>
              <a:t>Význam zajištění:</a:t>
            </a:r>
          </a:p>
          <a:p>
            <a:pPr algn="just" eaLnBrk="1" hangingPunct="1">
              <a:lnSpc>
                <a:spcPct val="90000"/>
              </a:lnSpc>
              <a:buFont typeface="Wingdings" pitchFamily="2" charset="2"/>
              <a:buChar char="§"/>
              <a:defRPr/>
            </a:pPr>
            <a:r>
              <a:rPr lang="cs-CZ" altLang="cs-CZ" b="1" dirty="0" smtClean="0">
                <a:solidFill>
                  <a:srgbClr val="000000"/>
                </a:solidFill>
                <a:latin typeface="Times New Roman" pitchFamily="18" charset="0"/>
              </a:rPr>
              <a:t>Zvýšení kapacity pojistitele;</a:t>
            </a:r>
          </a:p>
          <a:p>
            <a:pPr algn="just" eaLnBrk="1" hangingPunct="1">
              <a:lnSpc>
                <a:spcPct val="90000"/>
              </a:lnSpc>
              <a:buFont typeface="Wingdings" pitchFamily="2" charset="2"/>
              <a:buChar char="§"/>
              <a:defRPr/>
            </a:pPr>
            <a:r>
              <a:rPr lang="cs-CZ" altLang="cs-CZ" b="1" dirty="0" smtClean="0">
                <a:solidFill>
                  <a:srgbClr val="000000"/>
                </a:solidFill>
                <a:latin typeface="Times New Roman" pitchFamily="18" charset="0"/>
              </a:rPr>
              <a:t>Homogenizace pojistného kmene;</a:t>
            </a:r>
          </a:p>
          <a:p>
            <a:pPr algn="just" eaLnBrk="1" hangingPunct="1">
              <a:lnSpc>
                <a:spcPct val="90000"/>
              </a:lnSpc>
              <a:buFont typeface="Wingdings" pitchFamily="2" charset="2"/>
              <a:buChar char="§"/>
              <a:defRPr/>
            </a:pPr>
            <a:r>
              <a:rPr lang="cs-CZ" altLang="cs-CZ" b="1" dirty="0" smtClean="0">
                <a:solidFill>
                  <a:srgbClr val="000000"/>
                </a:solidFill>
                <a:latin typeface="Times New Roman" pitchFamily="18" charset="0"/>
              </a:rPr>
              <a:t>Stabilizace výsledků;</a:t>
            </a:r>
          </a:p>
          <a:p>
            <a:pPr algn="just" eaLnBrk="1" hangingPunct="1">
              <a:lnSpc>
                <a:spcPct val="90000"/>
              </a:lnSpc>
              <a:buFont typeface="Wingdings" pitchFamily="2" charset="2"/>
              <a:buChar char="§"/>
              <a:defRPr/>
            </a:pPr>
            <a:r>
              <a:rPr lang="cs-CZ" altLang="cs-CZ" b="1" dirty="0" smtClean="0">
                <a:solidFill>
                  <a:srgbClr val="000000"/>
                </a:solidFill>
                <a:latin typeface="Times New Roman" pitchFamily="18" charset="0"/>
              </a:rPr>
              <a:t>Rozložení a diverzifikace rizika;</a:t>
            </a:r>
          </a:p>
          <a:p>
            <a:pPr algn="just" eaLnBrk="1" hangingPunct="1">
              <a:lnSpc>
                <a:spcPct val="90000"/>
              </a:lnSpc>
              <a:buFont typeface="Wingdings" pitchFamily="2" charset="2"/>
              <a:buChar char="§"/>
              <a:defRPr/>
            </a:pPr>
            <a:r>
              <a:rPr lang="cs-CZ" altLang="cs-CZ" b="1" dirty="0" smtClean="0">
                <a:solidFill>
                  <a:srgbClr val="000000"/>
                </a:solidFill>
                <a:latin typeface="Times New Roman" pitchFamily="18" charset="0"/>
              </a:rPr>
              <a:t>Finanční výhody;</a:t>
            </a:r>
          </a:p>
          <a:p>
            <a:pPr algn="just" eaLnBrk="1" hangingPunct="1">
              <a:lnSpc>
                <a:spcPct val="90000"/>
              </a:lnSpc>
              <a:buFont typeface="Wingdings" pitchFamily="2" charset="2"/>
              <a:buChar char="§"/>
              <a:defRPr/>
            </a:pPr>
            <a:r>
              <a:rPr lang="cs-CZ" altLang="cs-CZ" b="1" dirty="0" smtClean="0">
                <a:solidFill>
                  <a:srgbClr val="000000"/>
                </a:solidFill>
                <a:latin typeface="Times New Roman" pitchFamily="18" charset="0"/>
              </a:rPr>
              <a:t>Přístup k profesionálním službám.</a:t>
            </a:r>
            <a:r>
              <a:rPr lang="cs-CZ" altLang="cs-CZ" sz="1600" i="1" dirty="0" smtClean="0">
                <a:solidFill>
                  <a:srgbClr val="000000"/>
                </a:solidFill>
                <a:cs typeface="Times New Roman" pitchFamily="18" charset="0"/>
              </a:rPr>
              <a:t> </a:t>
            </a:r>
            <a:endParaRPr lang="en-GB" altLang="cs-CZ" sz="1600" i="1" dirty="0" smtClean="0"/>
          </a:p>
          <a:p>
            <a:pPr marL="0" indent="0" eaLnBrk="1" hangingPunct="1">
              <a:lnSpc>
                <a:spcPct val="90000"/>
              </a:lnSpc>
              <a:buFont typeface="Wingdings" pitchFamily="2" charset="2"/>
              <a:buNone/>
              <a:defRPr/>
            </a:pPr>
            <a:r>
              <a:rPr lang="cs-CZ" altLang="cs-CZ" sz="1600" dirty="0" smtClean="0">
                <a:cs typeface="Times New Roman" pitchFamily="18" charset="0"/>
              </a:rPr>
              <a:t> </a:t>
            </a:r>
          </a:p>
          <a:p>
            <a:pPr marL="0" indent="0" algn="just" eaLnBrk="1" hangingPunct="1">
              <a:lnSpc>
                <a:spcPct val="90000"/>
              </a:lnSpc>
              <a:buFont typeface="Wingdings" pitchFamily="2" charset="2"/>
              <a:buNone/>
              <a:defRPr/>
            </a:pPr>
            <a:r>
              <a:rPr lang="cs-CZ" altLang="cs-CZ" sz="1600" dirty="0" smtClean="0">
                <a:latin typeface="Book Antiqua" pitchFamily="18" charset="0"/>
                <a:cs typeface="Times New Roman" pitchFamily="18" charset="0"/>
              </a:rPr>
              <a:t> </a:t>
            </a:r>
            <a:endParaRPr lang="cs-CZ" altLang="cs-CZ" sz="1600" dirty="0" smtClean="0">
              <a:cs typeface="Times New Roman" pitchFamily="18" charset="0"/>
            </a:endParaRPr>
          </a:p>
          <a:p>
            <a:pPr marL="0" indent="0" algn="just" eaLnBrk="1" hangingPunct="1">
              <a:lnSpc>
                <a:spcPct val="90000"/>
              </a:lnSpc>
              <a:buFont typeface="Wingdings" pitchFamily="2" charset="2"/>
              <a:buNone/>
              <a:defRPr/>
            </a:pPr>
            <a:endParaRPr lang="cs-CZ" altLang="cs-CZ" sz="1600" dirty="0" smtClean="0"/>
          </a:p>
          <a:p>
            <a:pPr marL="0" indent="0" algn="just" eaLnBrk="1" hangingPunct="1">
              <a:lnSpc>
                <a:spcPct val="90000"/>
              </a:lnSpc>
              <a:buFont typeface="Wingdings" pitchFamily="2" charset="2"/>
              <a:buNone/>
              <a:defRPr/>
            </a:pPr>
            <a:r>
              <a:rPr lang="cs-CZ" altLang="cs-CZ" sz="1600" dirty="0" smtClean="0"/>
              <a:t>	</a:t>
            </a:r>
          </a:p>
        </p:txBody>
      </p:sp>
    </p:spTree>
    <p:extLst>
      <p:ext uri="{BB962C8B-B14F-4D97-AF65-F5344CB8AC3E}">
        <p14:creationId xmlns:p14="http://schemas.microsoft.com/office/powerpoint/2010/main" val="32713226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p>
        </p:txBody>
      </p:sp>
      <p:sp>
        <p:nvSpPr>
          <p:cNvPr id="53251"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1800" u="sng" dirty="0" smtClean="0">
                <a:latin typeface="Book Antiqua" pitchFamily="18" charset="0"/>
                <a:cs typeface="Times New Roman" pitchFamily="18" charset="0"/>
              </a:rPr>
              <a:t>Síť zajišťovacích služeb</a:t>
            </a:r>
          </a:p>
          <a:p>
            <a:pPr marL="0" indent="0" algn="just" eaLnBrk="1" hangingPunct="1">
              <a:lnSpc>
                <a:spcPct val="90000"/>
              </a:lnSpc>
              <a:buFont typeface="Wingdings" pitchFamily="2" charset="2"/>
              <a:buNone/>
            </a:pPr>
            <a:r>
              <a:rPr lang="cs-CZ" altLang="cs-CZ" sz="1800" dirty="0" smtClean="0">
                <a:latin typeface="Book Antiqua" pitchFamily="18" charset="0"/>
                <a:cs typeface="Times New Roman" pitchFamily="18" charset="0"/>
              </a:rPr>
              <a:t>                                                  zajišťovna</a:t>
            </a:r>
          </a:p>
          <a:p>
            <a:pPr marL="0" indent="0" algn="just" eaLnBrk="1" hangingPunct="1">
              <a:lnSpc>
                <a:spcPct val="90000"/>
              </a:lnSpc>
              <a:buFont typeface="Wingdings" pitchFamily="2" charset="2"/>
              <a:buNone/>
            </a:pPr>
            <a:r>
              <a:rPr lang="cs-CZ" altLang="cs-CZ" sz="1600" b="1" dirty="0" smtClean="0">
                <a:latin typeface="Book Antiqua" pitchFamily="18" charset="0"/>
                <a:cs typeface="Times New Roman" pitchFamily="18" charset="0"/>
              </a:rPr>
              <a:t>retrocese</a:t>
            </a:r>
          </a:p>
          <a:p>
            <a:pPr marL="0" indent="0" algn="just" eaLnBrk="1" hangingPunct="1">
              <a:lnSpc>
                <a:spcPct val="90000"/>
              </a:lnSpc>
              <a:buFont typeface="Wingdings" pitchFamily="2" charset="2"/>
              <a:buNone/>
            </a:pPr>
            <a:endParaRPr lang="cs-CZ" altLang="cs-CZ" sz="1600" b="1" dirty="0" smtClean="0">
              <a:latin typeface="Book Antiqua" pitchFamily="18" charset="0"/>
              <a:cs typeface="Times New Roman" pitchFamily="18" charset="0"/>
            </a:endParaRPr>
          </a:p>
          <a:p>
            <a:pPr marL="0" indent="0" algn="just" eaLnBrk="1" hangingPunct="1">
              <a:lnSpc>
                <a:spcPct val="90000"/>
              </a:lnSpc>
              <a:buFont typeface="Wingdings" pitchFamily="2" charset="2"/>
              <a:buNone/>
            </a:pPr>
            <a:r>
              <a:rPr lang="cs-CZ" altLang="cs-CZ" sz="1600" dirty="0" smtClean="0">
                <a:latin typeface="Book Antiqua" pitchFamily="18" charset="0"/>
                <a:cs typeface="Times New Roman" pitchFamily="18" charset="0"/>
              </a:rPr>
              <a:t>                                                                                                                      zajišťovací makléři</a:t>
            </a:r>
          </a:p>
          <a:p>
            <a:pPr marL="0" indent="0" algn="just" eaLnBrk="1" hangingPunct="1">
              <a:lnSpc>
                <a:spcPct val="90000"/>
              </a:lnSpc>
              <a:buFont typeface="Wingdings" pitchFamily="2" charset="2"/>
              <a:buNone/>
            </a:pPr>
            <a:endParaRPr lang="cs-CZ" altLang="cs-CZ" sz="1600" dirty="0" smtClean="0">
              <a:latin typeface="Book Antiqua" pitchFamily="18" charset="0"/>
              <a:cs typeface="Times New Roman" pitchFamily="18" charset="0"/>
            </a:endParaRPr>
          </a:p>
          <a:p>
            <a:pPr marL="0" indent="0" algn="just" eaLnBrk="1" hangingPunct="1">
              <a:lnSpc>
                <a:spcPct val="90000"/>
              </a:lnSpc>
              <a:buFont typeface="Wingdings" pitchFamily="2" charset="2"/>
              <a:buNone/>
            </a:pPr>
            <a:r>
              <a:rPr lang="cs-CZ" altLang="cs-CZ" sz="2000" dirty="0" smtClean="0">
                <a:latin typeface="Book Antiqua" pitchFamily="18" charset="0"/>
                <a:cs typeface="Times New Roman" pitchFamily="18" charset="0"/>
              </a:rPr>
              <a:t>zajišťovna </a:t>
            </a:r>
            <a:r>
              <a:rPr lang="cs-CZ" altLang="cs-CZ" sz="1600" dirty="0" smtClean="0">
                <a:latin typeface="Book Antiqua" pitchFamily="18" charset="0"/>
                <a:cs typeface="Times New Roman" pitchFamily="18" charset="0"/>
              </a:rPr>
              <a:t>           </a:t>
            </a:r>
            <a:r>
              <a:rPr lang="cs-CZ" altLang="cs-CZ" sz="2000" dirty="0" err="1" smtClean="0">
                <a:latin typeface="Book Antiqua" pitchFamily="18" charset="0"/>
                <a:cs typeface="Times New Roman" pitchFamily="18" charset="0"/>
              </a:rPr>
              <a:t>zajišťovna</a:t>
            </a:r>
            <a:r>
              <a:rPr lang="cs-CZ" altLang="cs-CZ" sz="2000" dirty="0" smtClean="0">
                <a:latin typeface="Book Antiqua" pitchFamily="18" charset="0"/>
                <a:cs typeface="Times New Roman" pitchFamily="18" charset="0"/>
              </a:rPr>
              <a:t>                 </a:t>
            </a:r>
            <a:r>
              <a:rPr lang="cs-CZ" altLang="cs-CZ" sz="2000" dirty="0" err="1" smtClean="0">
                <a:latin typeface="Book Antiqua" pitchFamily="18" charset="0"/>
                <a:cs typeface="Times New Roman" pitchFamily="18" charset="0"/>
              </a:rPr>
              <a:t>zajišťovna</a:t>
            </a:r>
            <a:r>
              <a:rPr lang="cs-CZ" altLang="cs-CZ" sz="2000" dirty="0" smtClean="0">
                <a:latin typeface="Book Antiqua" pitchFamily="18" charset="0"/>
                <a:cs typeface="Times New Roman" pitchFamily="18" charset="0"/>
              </a:rPr>
              <a:t>                       </a:t>
            </a:r>
            <a:r>
              <a:rPr lang="cs-CZ" altLang="cs-CZ" sz="2000" dirty="0" err="1" smtClean="0">
                <a:latin typeface="Book Antiqua" pitchFamily="18" charset="0"/>
                <a:cs typeface="Times New Roman" pitchFamily="18" charset="0"/>
              </a:rPr>
              <a:t>zajišťovna</a:t>
            </a:r>
            <a:endParaRPr lang="cs-CZ" altLang="cs-CZ" sz="2000" dirty="0" smtClean="0">
              <a:latin typeface="Book Antiqua" pitchFamily="18" charset="0"/>
              <a:cs typeface="Times New Roman" pitchFamily="18" charset="0"/>
            </a:endParaRPr>
          </a:p>
          <a:p>
            <a:pPr marL="0" indent="0" algn="just" eaLnBrk="1" hangingPunct="1">
              <a:lnSpc>
                <a:spcPct val="90000"/>
              </a:lnSpc>
              <a:buFont typeface="Wingdings" pitchFamily="2" charset="2"/>
              <a:buNone/>
            </a:pPr>
            <a:endParaRPr lang="cs-CZ" altLang="cs-CZ" sz="1600" dirty="0" smtClean="0">
              <a:latin typeface="Book Antiqua" pitchFamily="18" charset="0"/>
              <a:cs typeface="Times New Roman" pitchFamily="18" charset="0"/>
            </a:endParaRPr>
          </a:p>
          <a:p>
            <a:pPr marL="0" indent="0" algn="just" eaLnBrk="1" hangingPunct="1">
              <a:lnSpc>
                <a:spcPct val="90000"/>
              </a:lnSpc>
              <a:buFont typeface="Wingdings" pitchFamily="2" charset="2"/>
              <a:buNone/>
            </a:pPr>
            <a:r>
              <a:rPr lang="cs-CZ" altLang="cs-CZ" sz="1600" b="1" dirty="0" smtClean="0">
                <a:latin typeface="Book Antiqua" pitchFamily="18" charset="0"/>
                <a:cs typeface="Times New Roman" pitchFamily="18" charset="0"/>
              </a:rPr>
              <a:t>cese</a:t>
            </a:r>
          </a:p>
          <a:p>
            <a:pPr marL="0" indent="0" algn="just" eaLnBrk="1" hangingPunct="1">
              <a:lnSpc>
                <a:spcPct val="90000"/>
              </a:lnSpc>
              <a:buFont typeface="Wingdings" pitchFamily="2" charset="2"/>
              <a:buNone/>
            </a:pPr>
            <a:r>
              <a:rPr lang="cs-CZ" altLang="cs-CZ" sz="1600" dirty="0" smtClean="0">
                <a:latin typeface="Book Antiqua" pitchFamily="18" charset="0"/>
                <a:cs typeface="Times New Roman" pitchFamily="18" charset="0"/>
              </a:rPr>
              <a:t>                                                                                                                      zajišťovací makléři</a:t>
            </a:r>
          </a:p>
          <a:p>
            <a:pPr marL="0" indent="0" algn="just" eaLnBrk="1" hangingPunct="1">
              <a:lnSpc>
                <a:spcPct val="90000"/>
              </a:lnSpc>
              <a:buFont typeface="Wingdings" pitchFamily="2" charset="2"/>
              <a:buNone/>
            </a:pPr>
            <a:r>
              <a:rPr lang="cs-CZ" altLang="cs-CZ" sz="1600" dirty="0" smtClean="0">
                <a:latin typeface="Book Antiqua" pitchFamily="18" charset="0"/>
                <a:cs typeface="Times New Roman" pitchFamily="18" charset="0"/>
              </a:rPr>
              <a:t>                                                              </a:t>
            </a:r>
            <a:r>
              <a:rPr lang="cs-CZ" altLang="cs-CZ" sz="2000" dirty="0" smtClean="0">
                <a:latin typeface="Book Antiqua" pitchFamily="18" charset="0"/>
                <a:cs typeface="Times New Roman" pitchFamily="18" charset="0"/>
              </a:rPr>
              <a:t>pojišťovna</a:t>
            </a:r>
          </a:p>
          <a:p>
            <a:pPr marL="0" indent="0" algn="just" eaLnBrk="1" hangingPunct="1">
              <a:lnSpc>
                <a:spcPct val="90000"/>
              </a:lnSpc>
              <a:buFont typeface="Wingdings" pitchFamily="2" charset="2"/>
              <a:buNone/>
            </a:pPr>
            <a:r>
              <a:rPr lang="cs-CZ" altLang="cs-CZ" sz="1600" dirty="0" smtClean="0">
                <a:latin typeface="Book Antiqua" pitchFamily="18" charset="0"/>
                <a:cs typeface="Times New Roman" pitchFamily="18" charset="0"/>
              </a:rPr>
              <a:t> </a:t>
            </a:r>
            <a:r>
              <a:rPr lang="cs-CZ" altLang="cs-CZ" sz="1600" b="1" dirty="0" smtClean="0">
                <a:latin typeface="Book Antiqua" pitchFamily="18" charset="0"/>
                <a:cs typeface="Times New Roman" pitchFamily="18" charset="0"/>
              </a:rPr>
              <a:t>přímé pojištění                                                                         </a:t>
            </a:r>
            <a:r>
              <a:rPr lang="cs-CZ" altLang="cs-CZ" sz="1600" dirty="0" smtClean="0">
                <a:latin typeface="Book Antiqua" pitchFamily="18" charset="0"/>
                <a:cs typeface="Times New Roman" pitchFamily="18" charset="0"/>
              </a:rPr>
              <a:t>pojišťovací zprostředkovatelé</a:t>
            </a:r>
            <a:endParaRPr lang="cs-CZ" altLang="cs-CZ" sz="1600" b="1" dirty="0" smtClean="0">
              <a:cs typeface="Times New Roman" pitchFamily="18" charset="0"/>
            </a:endParaRPr>
          </a:p>
          <a:p>
            <a:pPr marL="0" indent="0" algn="just" eaLnBrk="1" hangingPunct="1">
              <a:lnSpc>
                <a:spcPct val="90000"/>
              </a:lnSpc>
              <a:buFont typeface="Wingdings" pitchFamily="2" charset="2"/>
              <a:buNone/>
            </a:pPr>
            <a:r>
              <a:rPr lang="cs-CZ" altLang="cs-CZ" sz="1600" dirty="0" smtClean="0">
                <a:latin typeface="Book Antiqua" pitchFamily="18" charset="0"/>
                <a:cs typeface="Times New Roman" pitchFamily="18" charset="0"/>
              </a:rPr>
              <a:t>                                                                                                    </a:t>
            </a:r>
            <a:endParaRPr lang="cs-CZ" altLang="cs-CZ" sz="1600" dirty="0" smtClean="0"/>
          </a:p>
          <a:p>
            <a:pPr marL="0" indent="0" algn="just" eaLnBrk="1" hangingPunct="1">
              <a:lnSpc>
                <a:spcPct val="90000"/>
              </a:lnSpc>
              <a:buFont typeface="Wingdings" pitchFamily="2" charset="2"/>
              <a:buNone/>
            </a:pPr>
            <a:r>
              <a:rPr lang="cs-CZ" altLang="cs-CZ" sz="1600" dirty="0" smtClean="0"/>
              <a:t>pojistník 	 pojistník </a:t>
            </a:r>
            <a:r>
              <a:rPr lang="cs-CZ" altLang="cs-CZ" sz="1600" dirty="0" err="1" smtClean="0"/>
              <a:t>pojistník</a:t>
            </a:r>
            <a:r>
              <a:rPr lang="cs-CZ" altLang="cs-CZ" sz="1600" dirty="0" smtClean="0"/>
              <a:t> </a:t>
            </a:r>
            <a:r>
              <a:rPr lang="cs-CZ" altLang="cs-CZ" sz="1600" dirty="0" err="1" smtClean="0"/>
              <a:t>pojistník</a:t>
            </a:r>
            <a:r>
              <a:rPr lang="cs-CZ" altLang="cs-CZ" sz="1600" dirty="0" smtClean="0"/>
              <a:t> </a:t>
            </a:r>
            <a:r>
              <a:rPr lang="cs-CZ" altLang="cs-CZ" sz="1600" dirty="0" err="1" smtClean="0"/>
              <a:t>pojistník</a:t>
            </a:r>
            <a:r>
              <a:rPr lang="cs-CZ" altLang="cs-CZ" sz="1600" dirty="0" smtClean="0"/>
              <a:t> </a:t>
            </a:r>
            <a:r>
              <a:rPr lang="cs-CZ" altLang="cs-CZ" sz="1600" dirty="0" err="1" smtClean="0"/>
              <a:t>pojistník</a:t>
            </a:r>
            <a:r>
              <a:rPr lang="cs-CZ" altLang="cs-CZ" sz="1600" dirty="0" smtClean="0"/>
              <a:t> </a:t>
            </a:r>
            <a:r>
              <a:rPr lang="cs-CZ" altLang="cs-CZ" sz="1600" dirty="0" err="1" smtClean="0"/>
              <a:t>pojistník</a:t>
            </a:r>
            <a:r>
              <a:rPr lang="cs-CZ" altLang="cs-CZ" sz="1600" dirty="0" smtClean="0"/>
              <a:t> </a:t>
            </a:r>
            <a:r>
              <a:rPr lang="cs-CZ" altLang="cs-CZ" sz="1600" dirty="0" err="1" smtClean="0"/>
              <a:t>pojistník</a:t>
            </a:r>
            <a:r>
              <a:rPr lang="cs-CZ" altLang="cs-CZ" sz="1600" dirty="0" smtClean="0"/>
              <a:t> </a:t>
            </a:r>
            <a:r>
              <a:rPr lang="cs-CZ" altLang="cs-CZ" sz="1600" dirty="0" err="1" smtClean="0"/>
              <a:t>pojistník</a:t>
            </a:r>
            <a:r>
              <a:rPr lang="cs-CZ" altLang="cs-CZ" sz="1600" dirty="0" smtClean="0"/>
              <a:t> … </a:t>
            </a:r>
          </a:p>
        </p:txBody>
      </p:sp>
      <p:sp>
        <p:nvSpPr>
          <p:cNvPr id="53252" name="Line 4"/>
          <p:cNvSpPr>
            <a:spLocks noChangeShapeType="1"/>
          </p:cNvSpPr>
          <p:nvPr/>
        </p:nvSpPr>
        <p:spPr bwMode="auto">
          <a:xfrm flipV="1">
            <a:off x="1116013" y="5516563"/>
            <a:ext cx="2663825" cy="57626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53" name="Line 5"/>
          <p:cNvSpPr>
            <a:spLocks noChangeShapeType="1"/>
          </p:cNvSpPr>
          <p:nvPr/>
        </p:nvSpPr>
        <p:spPr bwMode="auto">
          <a:xfrm flipV="1">
            <a:off x="908922" y="4643482"/>
            <a:ext cx="266541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54" name="Line 6"/>
          <p:cNvSpPr>
            <a:spLocks noChangeShapeType="1"/>
          </p:cNvSpPr>
          <p:nvPr/>
        </p:nvSpPr>
        <p:spPr bwMode="auto">
          <a:xfrm flipV="1">
            <a:off x="1936189" y="4752226"/>
            <a:ext cx="165735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55" name="Line 7"/>
          <p:cNvSpPr>
            <a:spLocks noChangeShapeType="1"/>
          </p:cNvSpPr>
          <p:nvPr/>
        </p:nvSpPr>
        <p:spPr bwMode="auto">
          <a:xfrm flipV="1">
            <a:off x="2888755" y="4833144"/>
            <a:ext cx="792163"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56" name="Line 8"/>
          <p:cNvSpPr>
            <a:spLocks noChangeShapeType="1"/>
          </p:cNvSpPr>
          <p:nvPr/>
        </p:nvSpPr>
        <p:spPr bwMode="auto">
          <a:xfrm flipV="1">
            <a:off x="3636169" y="4861272"/>
            <a:ext cx="287338"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57" name="Line 9"/>
          <p:cNvSpPr>
            <a:spLocks noChangeShapeType="1"/>
          </p:cNvSpPr>
          <p:nvPr/>
        </p:nvSpPr>
        <p:spPr bwMode="auto">
          <a:xfrm flipH="1" flipV="1">
            <a:off x="4134143" y="4941887"/>
            <a:ext cx="2159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58" name="Line 10"/>
          <p:cNvSpPr>
            <a:spLocks noChangeShapeType="1"/>
          </p:cNvSpPr>
          <p:nvPr/>
        </p:nvSpPr>
        <p:spPr bwMode="auto">
          <a:xfrm flipH="1" flipV="1">
            <a:off x="4328050" y="4941887"/>
            <a:ext cx="64928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59" name="Line 11"/>
          <p:cNvSpPr>
            <a:spLocks noChangeShapeType="1"/>
          </p:cNvSpPr>
          <p:nvPr/>
        </p:nvSpPr>
        <p:spPr bwMode="auto">
          <a:xfrm flipH="1" flipV="1">
            <a:off x="4513379" y="4941887"/>
            <a:ext cx="1368425"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0" name="Line 12"/>
          <p:cNvSpPr>
            <a:spLocks noChangeShapeType="1"/>
          </p:cNvSpPr>
          <p:nvPr/>
        </p:nvSpPr>
        <p:spPr bwMode="auto">
          <a:xfrm flipH="1" flipV="1">
            <a:off x="4652693" y="4868862"/>
            <a:ext cx="1944688"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1" name="Line 13"/>
          <p:cNvSpPr>
            <a:spLocks noChangeShapeType="1"/>
          </p:cNvSpPr>
          <p:nvPr/>
        </p:nvSpPr>
        <p:spPr bwMode="auto">
          <a:xfrm flipH="1" flipV="1">
            <a:off x="4761437" y="4787945"/>
            <a:ext cx="2663825"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2" name="Line 14"/>
          <p:cNvSpPr>
            <a:spLocks noChangeShapeType="1"/>
          </p:cNvSpPr>
          <p:nvPr/>
        </p:nvSpPr>
        <p:spPr bwMode="auto">
          <a:xfrm flipH="1" flipV="1">
            <a:off x="1619249" y="3860800"/>
            <a:ext cx="194468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3" name="Line 15"/>
          <p:cNvSpPr>
            <a:spLocks noChangeShapeType="1"/>
          </p:cNvSpPr>
          <p:nvPr/>
        </p:nvSpPr>
        <p:spPr bwMode="auto">
          <a:xfrm flipH="1" flipV="1">
            <a:off x="3059113" y="3753643"/>
            <a:ext cx="936625" cy="6461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4" name="Line 16"/>
          <p:cNvSpPr>
            <a:spLocks noChangeShapeType="1"/>
          </p:cNvSpPr>
          <p:nvPr/>
        </p:nvSpPr>
        <p:spPr bwMode="auto">
          <a:xfrm flipV="1">
            <a:off x="4545537" y="3854403"/>
            <a:ext cx="43180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5" name="Line 17"/>
          <p:cNvSpPr>
            <a:spLocks noChangeShapeType="1"/>
          </p:cNvSpPr>
          <p:nvPr/>
        </p:nvSpPr>
        <p:spPr bwMode="auto">
          <a:xfrm flipV="1">
            <a:off x="4823619" y="3734371"/>
            <a:ext cx="2449512"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6" name="Line 18"/>
          <p:cNvSpPr>
            <a:spLocks noChangeShapeType="1"/>
          </p:cNvSpPr>
          <p:nvPr/>
        </p:nvSpPr>
        <p:spPr bwMode="auto">
          <a:xfrm flipV="1">
            <a:off x="1547812" y="2285175"/>
            <a:ext cx="2016125"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7" name="Line 19"/>
          <p:cNvSpPr>
            <a:spLocks noChangeShapeType="1"/>
          </p:cNvSpPr>
          <p:nvPr/>
        </p:nvSpPr>
        <p:spPr bwMode="auto">
          <a:xfrm flipV="1">
            <a:off x="3023393" y="2334960"/>
            <a:ext cx="720725"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8" name="Line 20"/>
          <p:cNvSpPr>
            <a:spLocks noChangeShapeType="1"/>
          </p:cNvSpPr>
          <p:nvPr/>
        </p:nvSpPr>
        <p:spPr bwMode="auto">
          <a:xfrm flipH="1" flipV="1">
            <a:off x="4031456" y="2385219"/>
            <a:ext cx="792163"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69" name="Line 21"/>
          <p:cNvSpPr>
            <a:spLocks noChangeShapeType="1"/>
          </p:cNvSpPr>
          <p:nvPr/>
        </p:nvSpPr>
        <p:spPr bwMode="auto">
          <a:xfrm flipH="1" flipV="1">
            <a:off x="4597479" y="2277269"/>
            <a:ext cx="2592387"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3270" name="Rectangle 22"/>
          <p:cNvSpPr>
            <a:spLocks noChangeArrowheads="1"/>
          </p:cNvSpPr>
          <p:nvPr/>
        </p:nvSpPr>
        <p:spPr bwMode="auto">
          <a:xfrm>
            <a:off x="539750" y="4724400"/>
            <a:ext cx="503238"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1" name="Rectangle 23"/>
          <p:cNvSpPr>
            <a:spLocks noChangeArrowheads="1"/>
          </p:cNvSpPr>
          <p:nvPr/>
        </p:nvSpPr>
        <p:spPr bwMode="auto">
          <a:xfrm>
            <a:off x="501079" y="3860800"/>
            <a:ext cx="576263" cy="4318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2" name="Rectangle 24"/>
          <p:cNvSpPr>
            <a:spLocks noChangeArrowheads="1"/>
          </p:cNvSpPr>
          <p:nvPr/>
        </p:nvSpPr>
        <p:spPr bwMode="auto">
          <a:xfrm>
            <a:off x="539750" y="2168897"/>
            <a:ext cx="936625" cy="3603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3" name="Rectangle 25"/>
          <p:cNvSpPr>
            <a:spLocks noChangeArrowheads="1"/>
          </p:cNvSpPr>
          <p:nvPr/>
        </p:nvSpPr>
        <p:spPr bwMode="auto">
          <a:xfrm>
            <a:off x="6516688" y="2781300"/>
            <a:ext cx="1800225" cy="2159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4" name="Rectangle 26"/>
          <p:cNvSpPr>
            <a:spLocks noChangeArrowheads="1"/>
          </p:cNvSpPr>
          <p:nvPr/>
        </p:nvSpPr>
        <p:spPr bwMode="auto">
          <a:xfrm>
            <a:off x="6552406" y="4166172"/>
            <a:ext cx="1728788" cy="287337"/>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5" name="Rectangle 27"/>
          <p:cNvSpPr>
            <a:spLocks noChangeArrowheads="1"/>
          </p:cNvSpPr>
          <p:nvPr/>
        </p:nvSpPr>
        <p:spPr bwMode="auto">
          <a:xfrm>
            <a:off x="539750" y="4797425"/>
            <a:ext cx="1583978" cy="206419"/>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6" name="Oval 28"/>
          <p:cNvSpPr>
            <a:spLocks noChangeArrowheads="1"/>
          </p:cNvSpPr>
          <p:nvPr/>
        </p:nvSpPr>
        <p:spPr bwMode="auto">
          <a:xfrm>
            <a:off x="3600450" y="4401206"/>
            <a:ext cx="1368425" cy="503237"/>
          </a:xfrm>
          <a:prstGeom prst="ellipse">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7" name="Oval 29"/>
          <p:cNvSpPr>
            <a:spLocks noChangeArrowheads="1"/>
          </p:cNvSpPr>
          <p:nvPr/>
        </p:nvSpPr>
        <p:spPr bwMode="auto">
          <a:xfrm>
            <a:off x="501079" y="3248819"/>
            <a:ext cx="1368425" cy="576262"/>
          </a:xfrm>
          <a:prstGeom prst="ellipse">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8" name="Oval 30"/>
          <p:cNvSpPr>
            <a:spLocks noChangeArrowheads="1"/>
          </p:cNvSpPr>
          <p:nvPr/>
        </p:nvSpPr>
        <p:spPr bwMode="auto">
          <a:xfrm>
            <a:off x="2232025" y="3213100"/>
            <a:ext cx="1368425" cy="576262"/>
          </a:xfrm>
          <a:prstGeom prst="ellipse">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79" name="Oval 31"/>
          <p:cNvSpPr>
            <a:spLocks noChangeArrowheads="1"/>
          </p:cNvSpPr>
          <p:nvPr/>
        </p:nvSpPr>
        <p:spPr bwMode="auto">
          <a:xfrm>
            <a:off x="4464050" y="3232498"/>
            <a:ext cx="1368425" cy="576262"/>
          </a:xfrm>
          <a:prstGeom prst="ellipse">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80" name="Oval 32"/>
          <p:cNvSpPr>
            <a:spLocks noChangeArrowheads="1"/>
          </p:cNvSpPr>
          <p:nvPr/>
        </p:nvSpPr>
        <p:spPr bwMode="auto">
          <a:xfrm>
            <a:off x="3275011" y="1772816"/>
            <a:ext cx="1368425" cy="576263"/>
          </a:xfrm>
          <a:prstGeom prst="ellipse">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53281" name="Oval 33"/>
          <p:cNvSpPr>
            <a:spLocks noChangeArrowheads="1"/>
          </p:cNvSpPr>
          <p:nvPr/>
        </p:nvSpPr>
        <p:spPr bwMode="auto">
          <a:xfrm>
            <a:off x="7164388" y="3179023"/>
            <a:ext cx="1368425" cy="576262"/>
          </a:xfrm>
          <a:prstGeom prst="ellipse">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
        <p:nvSpPr>
          <p:cNvPr id="34" name="Rectangle 27"/>
          <p:cNvSpPr>
            <a:spLocks noChangeArrowheads="1"/>
          </p:cNvSpPr>
          <p:nvPr/>
        </p:nvSpPr>
        <p:spPr bwMode="auto">
          <a:xfrm>
            <a:off x="5689152" y="4806906"/>
            <a:ext cx="2771279" cy="206419"/>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defRPr sz="2400">
                <a:solidFill>
                  <a:schemeClr val="tx1"/>
                </a:solidFill>
                <a:latin typeface="Bookman Old Style" pitchFamily="18" charset="0"/>
              </a:defRPr>
            </a:lvl1pPr>
            <a:lvl2pPr marL="742950" indent="-285750" algn="l" eaLnBrk="0" hangingPunct="0">
              <a:buChar char="–"/>
              <a:defRPr sz="2000">
                <a:solidFill>
                  <a:schemeClr val="tx1"/>
                </a:solidFill>
                <a:latin typeface="Bookman Old Style" pitchFamily="18" charset="0"/>
              </a:defRPr>
            </a:lvl2pPr>
            <a:lvl3pPr marL="1143000" indent="-228600" algn="l" eaLnBrk="0" hangingPunct="0">
              <a:buChar char="•"/>
              <a:defRPr>
                <a:solidFill>
                  <a:schemeClr val="tx1"/>
                </a:solidFill>
                <a:latin typeface="Bookman Old Style" pitchFamily="18" charset="0"/>
              </a:defRPr>
            </a:lvl3pPr>
            <a:lvl4pPr marL="1600200" indent="-228600" algn="l" eaLnBrk="0" hangingPunct="0">
              <a:buChar char="–"/>
              <a:defRPr sz="2000">
                <a:solidFill>
                  <a:schemeClr val="tx1"/>
                </a:solidFill>
                <a:latin typeface="Times New Roman" pitchFamily="18" charset="0"/>
              </a:defRPr>
            </a:lvl4pPr>
            <a:lvl5pPr marL="2057400" indent="-228600" algn="l" eaLnBrk="0" hangingPunct="0">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endParaRPr lang="cs-CZ" altLang="cs-CZ"/>
          </a:p>
        </p:txBody>
      </p:sp>
    </p:spTree>
    <p:extLst>
      <p:ext uri="{BB962C8B-B14F-4D97-AF65-F5344CB8AC3E}">
        <p14:creationId xmlns:p14="http://schemas.microsoft.com/office/powerpoint/2010/main" val="3766000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Provozování </a:t>
            </a:r>
            <a:r>
              <a:rPr lang="cs-CZ" dirty="0" smtClean="0">
                <a:effectLst>
                  <a:outerShdw blurRad="38100" dist="38100" dir="2700000" algn="tl">
                    <a:srgbClr val="C0C0C0"/>
                  </a:outerShdw>
                </a:effectLst>
                <a:latin typeface="Arial" pitchFamily="34" charset="0"/>
              </a:rPr>
              <a:t>za</a:t>
            </a: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jišťovací činnosti</a:t>
            </a:r>
          </a:p>
        </p:txBody>
      </p:sp>
      <p:sp>
        <p:nvSpPr>
          <p:cNvPr id="48131" name="Rectangle 3"/>
          <p:cNvSpPr>
            <a:spLocks noGrp="1" noChangeArrowheads="1"/>
          </p:cNvSpPr>
          <p:nvPr>
            <p:ph type="body" idx="1"/>
          </p:nvPr>
        </p:nvSpPr>
        <p:spPr/>
        <p:txBody>
          <a:bodyPr/>
          <a:lstStyle/>
          <a:p>
            <a:pPr marL="0" indent="0" eaLnBrk="1" hangingPunct="1">
              <a:buFont typeface="Wingdings" pitchFamily="2" charset="2"/>
              <a:buNone/>
              <a:defRPr/>
            </a:pPr>
            <a:r>
              <a:rPr lang="cs-CZ" altLang="cs-CZ" sz="2000" b="1" u="sng" dirty="0" smtClean="0">
                <a:cs typeface="Times New Roman" pitchFamily="18" charset="0"/>
              </a:rPr>
              <a:t>Rozsah zajistného krytí</a:t>
            </a:r>
            <a:r>
              <a:rPr lang="cs-CZ" altLang="cs-CZ" sz="2000" u="sng" dirty="0" smtClean="0">
                <a:cs typeface="Times New Roman" pitchFamily="18" charset="0"/>
              </a:rPr>
              <a:t>:</a:t>
            </a:r>
          </a:p>
          <a:p>
            <a:pPr eaLnBrk="1" hangingPunct="1">
              <a:buFont typeface="Wingdings" pitchFamily="2" charset="2"/>
              <a:buChar char="§"/>
              <a:defRPr/>
            </a:pPr>
            <a:r>
              <a:rPr lang="cs-CZ" altLang="cs-CZ" sz="2000" b="1" dirty="0" smtClean="0">
                <a:cs typeface="Times New Roman" pitchFamily="18" charset="0"/>
              </a:rPr>
              <a:t>územn</a:t>
            </a:r>
            <a:r>
              <a:rPr lang="cs-CZ" altLang="cs-CZ" sz="2000" dirty="0" smtClean="0">
                <a:cs typeface="Times New Roman" pitchFamily="18" charset="0"/>
              </a:rPr>
              <a:t>í – např. provoz vozidla nebo riziko smrti</a:t>
            </a:r>
          </a:p>
          <a:p>
            <a:pPr eaLnBrk="1" hangingPunct="1">
              <a:buFont typeface="Wingdings" pitchFamily="2" charset="2"/>
              <a:buChar char="§"/>
              <a:defRPr/>
            </a:pPr>
            <a:r>
              <a:rPr lang="cs-CZ" altLang="cs-CZ" sz="2000" b="1" dirty="0" smtClean="0">
                <a:cs typeface="Times New Roman" pitchFamily="18" charset="0"/>
              </a:rPr>
              <a:t>kvantitativní</a:t>
            </a:r>
            <a:r>
              <a:rPr lang="cs-CZ" altLang="cs-CZ" sz="2000" dirty="0" smtClean="0">
                <a:cs typeface="Times New Roman" pitchFamily="18" charset="0"/>
              </a:rPr>
              <a:t> – např. velikost kvóty, PML atp.</a:t>
            </a:r>
          </a:p>
          <a:p>
            <a:pPr eaLnBrk="1" hangingPunct="1">
              <a:buFont typeface="Wingdings" pitchFamily="2" charset="2"/>
              <a:buChar char="§"/>
              <a:defRPr/>
            </a:pPr>
            <a:r>
              <a:rPr lang="cs-CZ" altLang="cs-CZ" sz="2000" b="1" dirty="0" smtClean="0">
                <a:cs typeface="Times New Roman" pitchFamily="18" charset="0"/>
              </a:rPr>
              <a:t>časový</a:t>
            </a:r>
            <a:r>
              <a:rPr lang="cs-CZ" altLang="cs-CZ" sz="2000" dirty="0" smtClean="0">
                <a:cs typeface="Times New Roman" pitchFamily="18" charset="0"/>
              </a:rPr>
              <a:t> - často automatické prodlužování</a:t>
            </a:r>
          </a:p>
          <a:p>
            <a:pPr eaLnBrk="1" hangingPunct="1">
              <a:buFont typeface="Wingdings" pitchFamily="2" charset="2"/>
              <a:buChar char="§"/>
              <a:defRPr/>
            </a:pPr>
            <a:r>
              <a:rPr lang="cs-CZ" altLang="cs-CZ" sz="2000" b="1" dirty="0" smtClean="0">
                <a:cs typeface="Times New Roman" pitchFamily="18" charset="0"/>
              </a:rPr>
              <a:t>věcný</a:t>
            </a:r>
            <a:r>
              <a:rPr lang="cs-CZ" altLang="cs-CZ" sz="2000" dirty="0" smtClean="0">
                <a:cs typeface="Times New Roman" pitchFamily="18" charset="0"/>
              </a:rPr>
              <a:t> – pojistná odvětví, resp. zajištěná rizika, nebo </a:t>
            </a:r>
            <a:r>
              <a:rPr lang="cs-CZ" altLang="cs-CZ" sz="2000" dirty="0" err="1" smtClean="0">
                <a:cs typeface="Times New Roman" pitchFamily="18" charset="0"/>
              </a:rPr>
              <a:t>All</a:t>
            </a:r>
            <a:r>
              <a:rPr lang="cs-CZ" altLang="cs-CZ" sz="2000" dirty="0" smtClean="0">
                <a:cs typeface="Times New Roman" pitchFamily="18" charset="0"/>
              </a:rPr>
              <a:t> </a:t>
            </a:r>
            <a:r>
              <a:rPr lang="cs-CZ" altLang="cs-CZ" sz="2000" dirty="0" err="1" smtClean="0">
                <a:cs typeface="Times New Roman" pitchFamily="18" charset="0"/>
              </a:rPr>
              <a:t>Risks</a:t>
            </a:r>
            <a:endParaRPr lang="cs-CZ" altLang="cs-CZ" sz="2000" dirty="0" smtClean="0">
              <a:cs typeface="Times New Roman" pitchFamily="18" charset="0"/>
            </a:endParaRPr>
          </a:p>
          <a:p>
            <a:pPr eaLnBrk="1" hangingPunct="1">
              <a:buFont typeface="Wingdings" pitchFamily="2" charset="2"/>
              <a:buChar char="§"/>
              <a:defRPr/>
            </a:pPr>
            <a:r>
              <a:rPr lang="cs-CZ" altLang="cs-CZ" sz="2000" b="1" dirty="0" smtClean="0">
                <a:cs typeface="Times New Roman" pitchFamily="18" charset="0"/>
              </a:rPr>
              <a:t>výluky</a:t>
            </a:r>
            <a:r>
              <a:rPr lang="cs-CZ" altLang="cs-CZ" sz="2000" dirty="0" smtClean="0">
                <a:cs typeface="Times New Roman" pitchFamily="18" charset="0"/>
              </a:rPr>
              <a:t> </a:t>
            </a:r>
          </a:p>
          <a:p>
            <a:pPr marL="0" indent="0" eaLnBrk="1" hangingPunct="1">
              <a:buFont typeface="Wingdings" pitchFamily="2" charset="2"/>
              <a:buNone/>
              <a:defRPr/>
            </a:pPr>
            <a:endParaRPr lang="cs-CZ" altLang="cs-CZ" sz="1600" dirty="0" smtClean="0">
              <a:cs typeface="Times New Roman" pitchFamily="18" charset="0"/>
            </a:endParaRPr>
          </a:p>
          <a:p>
            <a:pPr marL="0" indent="0" algn="just" eaLnBrk="1" hangingPunct="1">
              <a:buFont typeface="Wingdings" pitchFamily="2" charset="2"/>
              <a:buNone/>
              <a:defRPr/>
            </a:pPr>
            <a:r>
              <a:rPr lang="cs-CZ" altLang="cs-CZ" sz="1600" dirty="0" smtClean="0">
                <a:latin typeface="Book Antiqua" pitchFamily="18" charset="0"/>
                <a:cs typeface="Times New Roman" pitchFamily="18" charset="0"/>
              </a:rPr>
              <a:t> </a:t>
            </a:r>
            <a:endParaRPr lang="cs-CZ" altLang="cs-CZ" sz="1600" dirty="0" smtClean="0">
              <a:cs typeface="Times New Roman" pitchFamily="18" charset="0"/>
            </a:endParaRPr>
          </a:p>
          <a:p>
            <a:pPr marL="0" indent="0" algn="just" eaLnBrk="1" hangingPunct="1">
              <a:buFont typeface="Wingdings" pitchFamily="2" charset="2"/>
              <a:buNone/>
              <a:defRPr/>
            </a:pPr>
            <a:endParaRPr lang="cs-CZ" altLang="cs-CZ" sz="1600" dirty="0" smtClean="0"/>
          </a:p>
          <a:p>
            <a:pPr marL="0" indent="0" algn="just" eaLnBrk="1" hangingPunct="1">
              <a:buFont typeface="Wingdings" pitchFamily="2" charset="2"/>
              <a:buNone/>
              <a:defRPr/>
            </a:pPr>
            <a:r>
              <a:rPr lang="cs-CZ" altLang="cs-CZ" sz="1600" dirty="0" smtClean="0"/>
              <a:t>	</a:t>
            </a:r>
          </a:p>
        </p:txBody>
      </p:sp>
    </p:spTree>
    <p:extLst>
      <p:ext uri="{BB962C8B-B14F-4D97-AF65-F5344CB8AC3E}">
        <p14:creationId xmlns:p14="http://schemas.microsoft.com/office/powerpoint/2010/main" val="24006728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p>
        </p:txBody>
      </p:sp>
      <p:sp>
        <p:nvSpPr>
          <p:cNvPr id="55299" name="Rectangle 3"/>
          <p:cNvSpPr>
            <a:spLocks noGrp="1" noChangeArrowheads="1"/>
          </p:cNvSpPr>
          <p:nvPr>
            <p:ph type="body" idx="1"/>
          </p:nvPr>
        </p:nvSpPr>
        <p:spPr>
          <a:xfrm>
            <a:off x="528638" y="1989138"/>
            <a:ext cx="8229600" cy="4506912"/>
          </a:xfrm>
        </p:spPr>
        <p:txBody>
          <a:bodyPr>
            <a:normAutofit fontScale="92500" lnSpcReduction="20000"/>
          </a:bodyPr>
          <a:lstStyle/>
          <a:p>
            <a:pPr marL="0" indent="0" eaLnBrk="1" hangingPunct="1">
              <a:lnSpc>
                <a:spcPct val="80000"/>
              </a:lnSpc>
              <a:buFont typeface="Wingdings" pitchFamily="2" charset="2"/>
              <a:buNone/>
            </a:pPr>
            <a:r>
              <a:rPr lang="cs-CZ" altLang="cs-CZ" sz="500" dirty="0" smtClean="0">
                <a:cs typeface="Times New Roman" pitchFamily="18" charset="0"/>
              </a:rPr>
              <a:t> </a:t>
            </a:r>
            <a:r>
              <a:rPr lang="cs-CZ" altLang="cs-CZ" sz="1800" u="sng" dirty="0" smtClean="0">
                <a:cs typeface="Times New Roman" pitchFamily="18" charset="0"/>
              </a:rPr>
              <a:t>Klasifikace:</a:t>
            </a:r>
          </a:p>
          <a:p>
            <a:pPr marL="0" indent="0" algn="just" eaLnBrk="1" hangingPunct="1">
              <a:lnSpc>
                <a:spcPct val="80000"/>
              </a:lnSpc>
              <a:buFont typeface="Wingdings" pitchFamily="2" charset="2"/>
              <a:buNone/>
            </a:pPr>
            <a:r>
              <a:rPr lang="cs-CZ" altLang="cs-CZ" sz="1800" dirty="0" smtClean="0">
                <a:latin typeface="Book Antiqua" pitchFamily="18" charset="0"/>
                <a:cs typeface="Times New Roman" pitchFamily="18" charset="0"/>
              </a:rPr>
              <a:t>                            fakultativní                                              pojistně-technický</a:t>
            </a:r>
            <a:endParaRPr lang="cs-CZ" altLang="cs-CZ" sz="1800" dirty="0" smtClean="0">
              <a:cs typeface="Times New Roman" pitchFamily="18" charset="0"/>
            </a:endParaRPr>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r>
              <a:rPr lang="cs-CZ" altLang="cs-CZ" sz="1800" dirty="0" smtClean="0"/>
              <a:t>Forma                                                   Účel</a:t>
            </a:r>
          </a:p>
          <a:p>
            <a:pPr marL="0" indent="0" algn="just" eaLnBrk="1" hangingPunct="1">
              <a:lnSpc>
                <a:spcPct val="80000"/>
              </a:lnSpc>
              <a:buFont typeface="Wingdings" pitchFamily="2" charset="2"/>
              <a:buNone/>
            </a:pPr>
            <a:r>
              <a:rPr lang="cs-CZ" altLang="cs-CZ" sz="1800" dirty="0" smtClean="0"/>
              <a:t>                              obligatorní                                                       jiný (finanční zajištění)</a:t>
            </a:r>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r>
              <a:rPr lang="cs-CZ" altLang="cs-CZ" sz="1800" dirty="0" smtClean="0"/>
              <a:t>                              proporcionální                              klasické</a:t>
            </a:r>
          </a:p>
          <a:p>
            <a:pPr marL="0" indent="0" algn="just" eaLnBrk="1" hangingPunct="1">
              <a:lnSpc>
                <a:spcPct val="80000"/>
              </a:lnSpc>
              <a:buFont typeface="Wingdings" pitchFamily="2" charset="2"/>
              <a:buNone/>
            </a:pPr>
            <a:r>
              <a:rPr lang="cs-CZ" altLang="cs-CZ" sz="1800" dirty="0" smtClean="0"/>
              <a:t>Typ                                                        Nástroje</a:t>
            </a:r>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r>
              <a:rPr lang="cs-CZ" altLang="cs-CZ" sz="1800" dirty="0" smtClean="0"/>
              <a:t>                              neproporcionální                          moderní (ART)</a:t>
            </a:r>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r>
              <a:rPr lang="cs-CZ" altLang="cs-CZ" sz="1800" dirty="0" smtClean="0"/>
              <a:t>                              přímý pojistitel                             pevná</a:t>
            </a:r>
          </a:p>
          <a:p>
            <a:pPr marL="0" indent="0" algn="just" eaLnBrk="1" hangingPunct="1">
              <a:lnSpc>
                <a:spcPct val="80000"/>
              </a:lnSpc>
              <a:buFont typeface="Wingdings" pitchFamily="2" charset="2"/>
              <a:buNone/>
            </a:pPr>
            <a:r>
              <a:rPr lang="cs-CZ" altLang="cs-CZ" sz="1800" dirty="0" smtClean="0"/>
              <a:t>Cedent                                                   Cena</a:t>
            </a:r>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r>
              <a:rPr lang="cs-CZ" altLang="cs-CZ" sz="1800" dirty="0" smtClean="0"/>
              <a:t>                              </a:t>
            </a:r>
            <a:r>
              <a:rPr lang="cs-CZ" altLang="cs-CZ" sz="1800" dirty="0" err="1" smtClean="0"/>
              <a:t>retrocedent</a:t>
            </a:r>
            <a:r>
              <a:rPr lang="cs-CZ" altLang="cs-CZ" sz="1800" dirty="0" smtClean="0"/>
              <a:t>                                   proměnná</a:t>
            </a:r>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endParaRPr lang="cs-CZ" altLang="cs-CZ" sz="1800" dirty="0" smtClean="0"/>
          </a:p>
          <a:p>
            <a:pPr marL="0" indent="0" algn="just" eaLnBrk="1" hangingPunct="1">
              <a:lnSpc>
                <a:spcPct val="80000"/>
              </a:lnSpc>
              <a:buFont typeface="Wingdings" pitchFamily="2" charset="2"/>
              <a:buNone/>
            </a:pPr>
            <a:r>
              <a:rPr lang="cs-CZ" altLang="cs-CZ" sz="1800" dirty="0" smtClean="0"/>
              <a:t>	</a:t>
            </a:r>
          </a:p>
        </p:txBody>
      </p:sp>
      <p:sp>
        <p:nvSpPr>
          <p:cNvPr id="55300" name="Line 4"/>
          <p:cNvSpPr>
            <a:spLocks noChangeShapeType="1"/>
          </p:cNvSpPr>
          <p:nvPr/>
        </p:nvSpPr>
        <p:spPr bwMode="auto">
          <a:xfrm flipV="1">
            <a:off x="1331642" y="2348881"/>
            <a:ext cx="720078" cy="39590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1" name="Line 5"/>
          <p:cNvSpPr>
            <a:spLocks noChangeShapeType="1"/>
          </p:cNvSpPr>
          <p:nvPr/>
        </p:nvSpPr>
        <p:spPr bwMode="auto">
          <a:xfrm>
            <a:off x="1331640" y="2744786"/>
            <a:ext cx="720079" cy="17938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2" name="Line 6"/>
          <p:cNvSpPr>
            <a:spLocks noChangeShapeType="1"/>
          </p:cNvSpPr>
          <p:nvPr/>
        </p:nvSpPr>
        <p:spPr bwMode="auto">
          <a:xfrm flipV="1">
            <a:off x="971601" y="3356991"/>
            <a:ext cx="1080120" cy="21691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3" name="Line 7"/>
          <p:cNvSpPr>
            <a:spLocks noChangeShapeType="1"/>
          </p:cNvSpPr>
          <p:nvPr/>
        </p:nvSpPr>
        <p:spPr bwMode="auto">
          <a:xfrm>
            <a:off x="971601" y="3573463"/>
            <a:ext cx="1080120" cy="323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4" name="Line 8"/>
          <p:cNvSpPr>
            <a:spLocks noChangeShapeType="1"/>
          </p:cNvSpPr>
          <p:nvPr/>
        </p:nvSpPr>
        <p:spPr bwMode="auto">
          <a:xfrm flipV="1">
            <a:off x="1259632" y="4376198"/>
            <a:ext cx="792089"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5" name="Line 10"/>
          <p:cNvSpPr>
            <a:spLocks noChangeShapeType="1"/>
          </p:cNvSpPr>
          <p:nvPr/>
        </p:nvSpPr>
        <p:spPr bwMode="auto">
          <a:xfrm>
            <a:off x="1280896" y="4579598"/>
            <a:ext cx="770825" cy="36157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6" name="Line 11"/>
          <p:cNvSpPr>
            <a:spLocks noChangeShapeType="1"/>
          </p:cNvSpPr>
          <p:nvPr/>
        </p:nvSpPr>
        <p:spPr bwMode="auto">
          <a:xfrm flipV="1">
            <a:off x="4283968" y="2348881"/>
            <a:ext cx="1224136" cy="35310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7" name="Line 12"/>
          <p:cNvSpPr>
            <a:spLocks noChangeShapeType="1"/>
          </p:cNvSpPr>
          <p:nvPr/>
        </p:nvSpPr>
        <p:spPr bwMode="auto">
          <a:xfrm>
            <a:off x="4283968" y="2701986"/>
            <a:ext cx="1368152" cy="22219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8" name="Line 13"/>
          <p:cNvSpPr>
            <a:spLocks noChangeShapeType="1"/>
          </p:cNvSpPr>
          <p:nvPr/>
        </p:nvSpPr>
        <p:spPr bwMode="auto">
          <a:xfrm flipV="1">
            <a:off x="4471535" y="3356991"/>
            <a:ext cx="388498" cy="2070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09" name="Line 14"/>
          <p:cNvSpPr>
            <a:spLocks noChangeShapeType="1"/>
          </p:cNvSpPr>
          <p:nvPr/>
        </p:nvSpPr>
        <p:spPr bwMode="auto">
          <a:xfrm>
            <a:off x="4464807" y="3573908"/>
            <a:ext cx="395225" cy="32340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10" name="Line 15"/>
          <p:cNvSpPr>
            <a:spLocks noChangeShapeType="1"/>
          </p:cNvSpPr>
          <p:nvPr/>
        </p:nvSpPr>
        <p:spPr bwMode="auto">
          <a:xfrm flipV="1">
            <a:off x="4233456" y="4376198"/>
            <a:ext cx="554568"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55311" name="Line 16"/>
          <p:cNvSpPr>
            <a:spLocks noChangeShapeType="1"/>
          </p:cNvSpPr>
          <p:nvPr/>
        </p:nvSpPr>
        <p:spPr bwMode="auto">
          <a:xfrm>
            <a:off x="4233456" y="4599049"/>
            <a:ext cx="554568" cy="34211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62612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ctrTitle"/>
          </p:nvPr>
        </p:nvSpPr>
        <p:spPr>
          <a:xfrm>
            <a:off x="684213" y="1196975"/>
            <a:ext cx="7772400" cy="4968875"/>
          </a:xfrm>
          <a:solidFill>
            <a:schemeClr val="accent2">
              <a:lumMod val="90000"/>
            </a:schemeClr>
          </a:solidFill>
        </p:spPr>
        <p:txBody>
          <a:bodyPr>
            <a:normAutofit fontScale="90000"/>
          </a:bodyPr>
          <a:lstStyle/>
          <a:p>
            <a:pPr algn="l" eaLnBrk="1" hangingPunct="1">
              <a:defRPr/>
            </a:pP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dirty="0" smtClean="0">
                <a:latin typeface="Arial" pitchFamily="34" charset="0"/>
              </a:rPr>
              <a:t/>
            </a:r>
            <a:br>
              <a:rPr lang="cs-CZ" dirty="0" smtClean="0">
                <a:latin typeface="Arial" pitchFamily="34" charset="0"/>
              </a:rPr>
            </a:br>
            <a:r>
              <a:rPr lang="cs-CZ" dirty="0" smtClean="0">
                <a:latin typeface="Arial" pitchFamily="34" charset="0"/>
              </a:rPr>
              <a:t>Pojistná smlouva</a:t>
            </a:r>
            <a:r>
              <a:rPr lang="cs-CZ" dirty="0" smtClean="0">
                <a:latin typeface="Arial" pitchFamily="34" charset="0"/>
                <a:cs typeface="Times New Roman" pitchFamily="18" charset="0"/>
              </a:rPr>
              <a:t> jako smlouva aleatorní</a:t>
            </a:r>
            <a:br>
              <a:rPr lang="cs-CZ" dirty="0" smtClean="0">
                <a:latin typeface="Arial" pitchFamily="34" charset="0"/>
                <a:cs typeface="Times New Roman" pitchFamily="18" charset="0"/>
              </a:rPr>
            </a:br>
            <a:r>
              <a:rPr lang="cs-CZ" sz="2400" dirty="0" smtClean="0">
                <a:solidFill>
                  <a:srgbClr val="FF0000"/>
                </a:solidFill>
                <a:latin typeface="Arial" pitchFamily="34" charset="0"/>
                <a:cs typeface="Times New Roman" pitchFamily="18" charset="0"/>
              </a:rPr>
              <a:t>§ 2756 </a:t>
            </a:r>
            <a:r>
              <a:rPr lang="cs-CZ" sz="2400" dirty="0" smtClean="0">
                <a:solidFill>
                  <a:schemeClr val="tx1"/>
                </a:solidFill>
                <a:effectLst/>
              </a:rPr>
              <a:t>Závisí-li podle ujednání stran prospěch, anebo neprospěch alespoň jedné ze smluvních stran na nejisté události, jedná se o smlouvu odvážnou.</a:t>
            </a:r>
            <a:r>
              <a:rPr lang="cs-CZ" sz="2400" dirty="0" smtClean="0">
                <a:solidFill>
                  <a:schemeClr val="tx1"/>
                </a:solidFill>
                <a:latin typeface="Arial" pitchFamily="34" charset="0"/>
                <a:cs typeface="Times New Roman" pitchFamily="18" charset="0"/>
              </a:rPr>
              <a:t/>
            </a:r>
            <a:br>
              <a:rPr lang="cs-CZ" sz="2400" dirty="0" smtClean="0">
                <a:solidFill>
                  <a:schemeClr val="tx1"/>
                </a:solidFill>
                <a:latin typeface="Arial" pitchFamily="34" charset="0"/>
                <a:cs typeface="Times New Roman" pitchFamily="18" charset="0"/>
              </a:rPr>
            </a:br>
            <a:r>
              <a:rPr lang="cs-CZ" dirty="0" smtClean="0">
                <a:latin typeface="Arial" pitchFamily="34" charset="0"/>
                <a:cs typeface="Times New Roman" pitchFamily="18" charset="0"/>
              </a:rPr>
              <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Pojistný zájem jako  specifika pojištění</a:t>
            </a:r>
            <a:br>
              <a:rPr lang="cs-CZ" dirty="0" smtClean="0">
                <a:latin typeface="Arial" pitchFamily="34" charset="0"/>
                <a:cs typeface="Times New Roman" pitchFamily="18" charset="0"/>
              </a:rPr>
            </a:br>
            <a:r>
              <a:rPr lang="cs-CZ" dirty="0" smtClean="0">
                <a:latin typeface="Arial" pitchFamily="34" charset="0"/>
                <a:cs typeface="Times New Roman" pitchFamily="18" charset="0"/>
              </a:rPr>
              <a:t/>
            </a:r>
            <a:br>
              <a:rPr lang="cs-CZ" dirty="0" smtClean="0">
                <a:latin typeface="Arial" pitchFamily="34" charset="0"/>
                <a:cs typeface="Times New Roman" pitchFamily="18" charset="0"/>
              </a:rPr>
            </a:br>
            <a:endParaRPr lang="cs-CZ" dirty="0" smtClean="0">
              <a:latin typeface="Arial" pitchFamily="34" charset="0"/>
            </a:endParaRPr>
          </a:p>
        </p:txBody>
      </p:sp>
      <p:sp>
        <p:nvSpPr>
          <p:cNvPr id="7171" name="Rectangle 3"/>
          <p:cNvSpPr>
            <a:spLocks noGrp="1" noChangeArrowheads="1"/>
          </p:cNvSpPr>
          <p:nvPr>
            <p:ph type="subTitle" idx="1"/>
          </p:nvPr>
        </p:nvSpPr>
        <p:spPr>
          <a:xfrm>
            <a:off x="533400" y="6021388"/>
            <a:ext cx="8070850" cy="303212"/>
          </a:xfrm>
        </p:spPr>
        <p:txBody>
          <a:bodyPr>
            <a:normAutofit lnSpcReduction="10000"/>
          </a:bodyPr>
          <a:lstStyle/>
          <a:p>
            <a:pPr algn="l" eaLnBrk="1" hangingPunct="1">
              <a:lnSpc>
                <a:spcPct val="90000"/>
              </a:lnSpc>
            </a:pPr>
            <a:endParaRPr lang="cs-CZ" altLang="cs-CZ" sz="1600" b="1" smtClean="0">
              <a:solidFill>
                <a:schemeClr val="bg1"/>
              </a:solidFill>
              <a:cs typeface="Arial" charset="0"/>
            </a:endParaRPr>
          </a:p>
          <a:p>
            <a:pPr algn="l" eaLnBrk="1" hangingPunct="1">
              <a:lnSpc>
                <a:spcPct val="90000"/>
              </a:lnSpc>
            </a:pPr>
            <a:endParaRPr lang="cs-CZ" altLang="cs-CZ" sz="2000" b="1" smtClean="0">
              <a:solidFill>
                <a:schemeClr val="bg1"/>
              </a:solidFill>
              <a:cs typeface="Arial" charset="0"/>
            </a:endParaRPr>
          </a:p>
          <a:p>
            <a:pPr algn="l" eaLnBrk="1" hangingPunct="1">
              <a:lnSpc>
                <a:spcPct val="90000"/>
              </a:lnSpc>
            </a:pPr>
            <a:endParaRPr lang="cs-CZ" altLang="cs-CZ" sz="2000" b="1" smtClean="0">
              <a:solidFill>
                <a:srgbClr val="0000FF"/>
              </a:solidFill>
              <a:latin typeface="Arial" charset="0"/>
            </a:endParaRPr>
          </a:p>
        </p:txBody>
      </p:sp>
    </p:spTree>
    <p:extLst>
      <p:ext uri="{BB962C8B-B14F-4D97-AF65-F5344CB8AC3E}">
        <p14:creationId xmlns:p14="http://schemas.microsoft.com/office/powerpoint/2010/main" val="32340794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Provozování </a:t>
            </a:r>
            <a:r>
              <a:rPr lang="cs-CZ" dirty="0" smtClean="0">
                <a:effectLst>
                  <a:outerShdw blurRad="38100" dist="38100" dir="2700000" algn="tl">
                    <a:srgbClr val="C0C0C0"/>
                  </a:outerShdw>
                </a:effectLst>
                <a:latin typeface="Arial" pitchFamily="34" charset="0"/>
              </a:rPr>
              <a:t>za</a:t>
            </a: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jišťovací činnosti</a:t>
            </a:r>
          </a:p>
        </p:txBody>
      </p:sp>
      <p:sp>
        <p:nvSpPr>
          <p:cNvPr id="457731" name="Rectangle 3"/>
          <p:cNvSpPr>
            <a:spLocks noGrp="1" noChangeArrowheads="1"/>
          </p:cNvSpPr>
          <p:nvPr>
            <p:ph type="body" idx="1"/>
          </p:nvPr>
        </p:nvSpPr>
        <p:spPr/>
        <p:txBody>
          <a:bodyPr/>
          <a:lstStyle/>
          <a:p>
            <a:pPr marL="457200" indent="-457200" eaLnBrk="1" hangingPunct="1">
              <a:buFont typeface="Wingdings" pitchFamily="2" charset="2"/>
              <a:buNone/>
              <a:defRPr/>
            </a:pPr>
            <a:r>
              <a:rPr lang="cs-CZ" sz="2000" b="1" u="sng" dirty="0" smtClean="0">
                <a:cs typeface="Times New Roman" pitchFamily="18" charset="0"/>
              </a:rPr>
              <a:t>Proporcionální zajištění</a:t>
            </a:r>
            <a:r>
              <a:rPr lang="cs-CZ" sz="2000" u="sng" dirty="0" smtClean="0">
                <a:cs typeface="Times New Roman" pitchFamily="18" charset="0"/>
              </a:rPr>
              <a:t>:</a:t>
            </a:r>
          </a:p>
          <a:p>
            <a:pPr marL="457200" indent="-457200" eaLnBrk="1" hangingPunct="1">
              <a:defRPr/>
            </a:pPr>
            <a:r>
              <a:rPr lang="cs-CZ" sz="2000" dirty="0" smtClean="0">
                <a:cs typeface="Times New Roman" pitchFamily="18" charset="0"/>
              </a:rPr>
              <a:t>pojistné a pojistné plnění se dělí </a:t>
            </a:r>
            <a:r>
              <a:rPr lang="cs-CZ" sz="2000" b="1" u="sng" dirty="0" smtClean="0">
                <a:effectLst>
                  <a:outerShdw blurRad="38100" dist="38100" dir="2700000" algn="tl">
                    <a:srgbClr val="C0C0C0"/>
                  </a:outerShdw>
                </a:effectLst>
                <a:cs typeface="Times New Roman" pitchFamily="18" charset="0"/>
              </a:rPr>
              <a:t>ve sjednaném </a:t>
            </a:r>
            <a:r>
              <a:rPr lang="cs-CZ" sz="2000" b="1" u="sng" dirty="0" smtClean="0">
                <a:solidFill>
                  <a:srgbClr val="FF0000"/>
                </a:solidFill>
                <a:effectLst>
                  <a:outerShdw blurRad="38100" dist="38100" dir="2700000" algn="tl">
                    <a:srgbClr val="C0C0C0"/>
                  </a:outerShdw>
                </a:effectLst>
                <a:cs typeface="Times New Roman" pitchFamily="18" charset="0"/>
              </a:rPr>
              <a:t>poměru</a:t>
            </a:r>
          </a:p>
          <a:p>
            <a:pPr marL="457200" indent="-457200" eaLnBrk="1" hangingPunct="1">
              <a:defRPr/>
            </a:pPr>
            <a:r>
              <a:rPr lang="cs-CZ" sz="2000" dirty="0" smtClean="0">
                <a:cs typeface="Times New Roman" pitchFamily="18" charset="0"/>
              </a:rPr>
              <a:t>cese podléhá stejným podmínkám jako pojistná smlouva</a:t>
            </a:r>
          </a:p>
          <a:p>
            <a:pPr marL="457200" indent="-457200" eaLnBrk="1" hangingPunct="1">
              <a:buFont typeface="Wingdings" pitchFamily="2" charset="2"/>
              <a:buNone/>
              <a:defRPr/>
            </a:pPr>
            <a:r>
              <a:rPr lang="cs-CZ" sz="1600" dirty="0" smtClean="0">
                <a:cs typeface="Times New Roman" pitchFamily="18" charset="0"/>
              </a:rPr>
              <a:t> </a:t>
            </a:r>
          </a:p>
          <a:p>
            <a:pPr marL="457200" indent="-457200" algn="just" eaLnBrk="1" hangingPunct="1">
              <a:buFont typeface="Wingdings" pitchFamily="2" charset="2"/>
              <a:buNone/>
              <a:defRPr/>
            </a:pPr>
            <a:r>
              <a:rPr lang="cs-CZ" sz="1600" dirty="0" smtClean="0">
                <a:latin typeface="Book Antiqua" pitchFamily="18" charset="0"/>
                <a:cs typeface="Times New Roman" pitchFamily="18" charset="0"/>
              </a:rPr>
              <a:t> </a:t>
            </a:r>
            <a:r>
              <a:rPr lang="cs-CZ" sz="2000" b="1" u="sng" dirty="0" smtClean="0">
                <a:effectLst>
                  <a:outerShdw blurRad="38100" dist="38100" dir="2700000" algn="tl">
                    <a:srgbClr val="C0C0C0"/>
                  </a:outerShdw>
                </a:effectLst>
                <a:latin typeface="Book Antiqua" pitchFamily="18" charset="0"/>
                <a:cs typeface="Times New Roman" pitchFamily="18" charset="0"/>
              </a:rPr>
              <a:t>Kvótové zajištění</a:t>
            </a:r>
            <a:r>
              <a:rPr lang="cs-CZ" sz="2000" dirty="0" smtClean="0">
                <a:latin typeface="Book Antiqua" pitchFamily="18" charset="0"/>
                <a:cs typeface="Times New Roman" pitchFamily="18" charset="0"/>
              </a:rPr>
              <a:t> – poměr je pro každou pojistnou smlouvu stejný</a:t>
            </a:r>
          </a:p>
          <a:p>
            <a:pPr marL="457200" indent="-457200" algn="just" eaLnBrk="1" hangingPunct="1">
              <a:buFont typeface="Wingdings" pitchFamily="2" charset="2"/>
              <a:buNone/>
              <a:defRPr/>
            </a:pPr>
            <a:endParaRPr lang="cs-CZ" sz="2000" dirty="0" smtClean="0">
              <a:latin typeface="Book Antiqua" pitchFamily="18" charset="0"/>
              <a:cs typeface="Times New Roman" pitchFamily="18" charset="0"/>
            </a:endParaRPr>
          </a:p>
          <a:p>
            <a:pPr marL="457200" indent="-457200" algn="just" eaLnBrk="1" hangingPunct="1">
              <a:buFont typeface="Wingdings" pitchFamily="2" charset="2"/>
              <a:buNone/>
              <a:defRPr/>
            </a:pPr>
            <a:r>
              <a:rPr lang="cs-CZ" sz="2000" b="1" u="sng" dirty="0" smtClean="0">
                <a:effectLst>
                  <a:outerShdw blurRad="38100" dist="38100" dir="2700000" algn="tl">
                    <a:srgbClr val="C0C0C0"/>
                  </a:outerShdw>
                </a:effectLst>
                <a:latin typeface="Book Antiqua" pitchFamily="18" charset="0"/>
                <a:cs typeface="Times New Roman" pitchFamily="18" charset="0"/>
              </a:rPr>
              <a:t>Excedentní zajištění (</a:t>
            </a:r>
            <a:r>
              <a:rPr lang="cs-CZ" sz="2000" b="1" u="sng" dirty="0" err="1" smtClean="0">
                <a:effectLst>
                  <a:outerShdw blurRad="38100" dist="38100" dir="2700000" algn="tl">
                    <a:srgbClr val="C0C0C0"/>
                  </a:outerShdw>
                </a:effectLst>
                <a:latin typeface="Book Antiqua" pitchFamily="18" charset="0"/>
                <a:cs typeface="Times New Roman" pitchFamily="18" charset="0"/>
              </a:rPr>
              <a:t>Surplus</a:t>
            </a:r>
            <a:r>
              <a:rPr lang="cs-CZ" sz="2000" b="1" u="sng" dirty="0" smtClean="0">
                <a:effectLst>
                  <a:outerShdw blurRad="38100" dist="38100" dir="2700000" algn="tl">
                    <a:srgbClr val="C0C0C0"/>
                  </a:outerShdw>
                </a:effectLst>
                <a:latin typeface="Book Antiqua" pitchFamily="18" charset="0"/>
                <a:cs typeface="Times New Roman" pitchFamily="18" charset="0"/>
              </a:rPr>
              <a:t>)</a:t>
            </a:r>
            <a:r>
              <a:rPr lang="cs-CZ" sz="2000" u="sng" dirty="0" smtClean="0">
                <a:latin typeface="Book Antiqua" pitchFamily="18" charset="0"/>
                <a:cs typeface="Times New Roman" pitchFamily="18" charset="0"/>
              </a:rPr>
              <a:t> – </a:t>
            </a:r>
            <a:r>
              <a:rPr lang="cs-CZ" sz="2000" dirty="0" smtClean="0">
                <a:latin typeface="Book Antiqua" pitchFamily="18" charset="0"/>
                <a:cs typeface="Times New Roman" pitchFamily="18" charset="0"/>
              </a:rPr>
              <a:t>ceduje se jen ta část rizika, která přesahuje pevně sjednanou hodnotu stejnou pro všechny pojistné smlouvy</a:t>
            </a:r>
            <a:endParaRPr lang="cs-CZ" sz="2000" dirty="0" smtClean="0">
              <a:cs typeface="Times New Roman" pitchFamily="18" charset="0"/>
            </a:endParaRPr>
          </a:p>
          <a:p>
            <a:pPr marL="457200" indent="-457200" algn="just" eaLnBrk="1" hangingPunct="1">
              <a:buFont typeface="Wingdings" pitchFamily="2" charset="2"/>
              <a:buNone/>
              <a:defRPr/>
            </a:pPr>
            <a:endParaRPr lang="cs-CZ" sz="2000" dirty="0" smtClean="0"/>
          </a:p>
          <a:p>
            <a:pPr marL="457200" indent="-457200" algn="just" eaLnBrk="1" hangingPunct="1">
              <a:buFont typeface="Wingdings" pitchFamily="2" charset="2"/>
              <a:buNone/>
              <a:defRPr/>
            </a:pPr>
            <a:r>
              <a:rPr lang="cs-CZ" sz="1600" dirty="0" smtClean="0"/>
              <a:t>	</a:t>
            </a:r>
          </a:p>
        </p:txBody>
      </p:sp>
    </p:spTree>
    <p:extLst>
      <p:ext uri="{BB962C8B-B14F-4D97-AF65-F5344CB8AC3E}">
        <p14:creationId xmlns:p14="http://schemas.microsoft.com/office/powerpoint/2010/main" val="1059674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Provozování </a:t>
            </a:r>
            <a:r>
              <a:rPr lang="cs-CZ" dirty="0" smtClean="0">
                <a:effectLst>
                  <a:outerShdw blurRad="38100" dist="38100" dir="2700000" algn="tl">
                    <a:srgbClr val="C0C0C0"/>
                  </a:outerShdw>
                </a:effectLst>
                <a:latin typeface="Arial" pitchFamily="34" charset="0"/>
              </a:rPr>
              <a:t>za</a:t>
            </a:r>
            <a:r>
              <a:rPr lang="cs-CZ" dirty="0" smtClean="0">
                <a:effectLst>
                  <a:outerShdw blurRad="38100" dist="38100" dir="2700000" algn="tl">
                    <a:srgbClr val="C0C0C0"/>
                  </a:outerShdw>
                </a:effectLst>
                <a:latin typeface="Arial" pitchFamily="34" charset="0"/>
                <a:ea typeface="Arial Unicode MS" pitchFamily="34" charset="-128"/>
                <a:cs typeface="Arial Unicode MS" pitchFamily="34" charset="-128"/>
              </a:rPr>
              <a:t>jišťovací činnosti</a:t>
            </a:r>
          </a:p>
        </p:txBody>
      </p:sp>
      <p:sp>
        <p:nvSpPr>
          <p:cNvPr id="458755" name="Rectangle 3"/>
          <p:cNvSpPr>
            <a:spLocks noGrp="1" noChangeArrowheads="1"/>
          </p:cNvSpPr>
          <p:nvPr>
            <p:ph type="body" idx="1"/>
          </p:nvPr>
        </p:nvSpPr>
        <p:spPr/>
        <p:txBody>
          <a:bodyPr/>
          <a:lstStyle/>
          <a:p>
            <a:pPr marL="457200" indent="-457200" eaLnBrk="1" hangingPunct="1">
              <a:buFont typeface="Wingdings" pitchFamily="2" charset="2"/>
              <a:buNone/>
              <a:defRPr/>
            </a:pPr>
            <a:r>
              <a:rPr lang="cs-CZ" sz="1800" b="1" u="sng" dirty="0" smtClean="0">
                <a:cs typeface="Times New Roman" pitchFamily="18" charset="0"/>
              </a:rPr>
              <a:t>Neproporcionální zajištění</a:t>
            </a:r>
            <a:r>
              <a:rPr lang="cs-CZ" sz="1800" u="sng" dirty="0" smtClean="0">
                <a:cs typeface="Times New Roman" pitchFamily="18" charset="0"/>
              </a:rPr>
              <a:t>:</a:t>
            </a:r>
          </a:p>
          <a:p>
            <a:pPr marL="457200" indent="-457200" eaLnBrk="1" hangingPunct="1">
              <a:defRPr/>
            </a:pPr>
            <a:r>
              <a:rPr lang="cs-CZ" sz="1800" dirty="0" smtClean="0">
                <a:cs typeface="Times New Roman" pitchFamily="18" charset="0"/>
              </a:rPr>
              <a:t>zajistitel přebírá za speciálně stanovené zajistné tu část </a:t>
            </a:r>
            <a:r>
              <a:rPr lang="cs-CZ" sz="1800" u="sng" dirty="0" smtClean="0">
                <a:cs typeface="Times New Roman" pitchFamily="18" charset="0"/>
              </a:rPr>
              <a:t>pojistného plnění</a:t>
            </a:r>
            <a:r>
              <a:rPr lang="cs-CZ" sz="1800" dirty="0" smtClean="0">
                <a:cs typeface="Times New Roman" pitchFamily="18" charset="0"/>
              </a:rPr>
              <a:t> pojistitele, která </a:t>
            </a:r>
            <a:r>
              <a:rPr lang="cs-CZ" sz="1800" dirty="0" smtClean="0">
                <a:solidFill>
                  <a:srgbClr val="FF0000"/>
                </a:solidFill>
                <a:effectLst>
                  <a:outerShdw blurRad="38100" dist="38100" dir="2700000" algn="tl">
                    <a:srgbClr val="000000">
                      <a:alpha val="43137"/>
                    </a:srgbClr>
                  </a:outerShdw>
                </a:effectLst>
                <a:cs typeface="Times New Roman" pitchFamily="18" charset="0"/>
              </a:rPr>
              <a:t>přesáhne sjednaný vlastní vrub pojistitele</a:t>
            </a:r>
            <a:r>
              <a:rPr lang="cs-CZ" sz="1800" dirty="0" smtClean="0">
                <a:cs typeface="Times New Roman" pitchFamily="18" charset="0"/>
              </a:rPr>
              <a:t>, tzv. </a:t>
            </a:r>
            <a:r>
              <a:rPr lang="cs-CZ" sz="1800" b="1" u="sng" dirty="0" smtClean="0">
                <a:effectLst>
                  <a:outerShdw blurRad="38100" dist="38100" dir="2700000" algn="tl">
                    <a:srgbClr val="C0C0C0"/>
                  </a:outerShdw>
                </a:effectLst>
                <a:cs typeface="Times New Roman" pitchFamily="18" charset="0"/>
              </a:rPr>
              <a:t>priorita</a:t>
            </a:r>
          </a:p>
          <a:p>
            <a:pPr marL="457200" indent="-457200" eaLnBrk="1" hangingPunct="1">
              <a:buFont typeface="Wingdings" pitchFamily="2" charset="2"/>
              <a:buNone/>
              <a:defRPr/>
            </a:pPr>
            <a:r>
              <a:rPr lang="cs-CZ" sz="1400" dirty="0" smtClean="0">
                <a:cs typeface="Times New Roman" pitchFamily="18" charset="0"/>
              </a:rPr>
              <a:t> </a:t>
            </a:r>
          </a:p>
          <a:p>
            <a:pPr marL="457200" indent="-457200" algn="just" eaLnBrk="1" hangingPunct="1">
              <a:buFont typeface="Wingdings" pitchFamily="2" charset="2"/>
              <a:buNone/>
              <a:defRPr/>
            </a:pPr>
            <a:r>
              <a:rPr lang="cs-CZ" sz="1400" dirty="0" smtClean="0">
                <a:latin typeface="Book Antiqua" pitchFamily="18" charset="0"/>
                <a:cs typeface="Times New Roman" pitchFamily="18" charset="0"/>
              </a:rPr>
              <a:t> </a:t>
            </a:r>
            <a:r>
              <a:rPr lang="cs-CZ" sz="1800" b="1" u="sng" dirty="0" smtClean="0">
                <a:effectLst>
                  <a:outerShdw blurRad="38100" dist="38100" dir="2700000" algn="tl">
                    <a:srgbClr val="C0C0C0"/>
                  </a:outerShdw>
                </a:effectLst>
                <a:latin typeface="Book Antiqua" pitchFamily="18" charset="0"/>
                <a:cs typeface="Times New Roman" pitchFamily="18" charset="0"/>
              </a:rPr>
              <a:t>Zajištění </a:t>
            </a:r>
            <a:r>
              <a:rPr lang="cs-CZ" sz="1800" b="1" u="sng" dirty="0" err="1" smtClean="0">
                <a:effectLst>
                  <a:outerShdw blurRad="38100" dist="38100" dir="2700000" algn="tl">
                    <a:srgbClr val="C0C0C0"/>
                  </a:outerShdw>
                </a:effectLst>
                <a:latin typeface="Book Antiqua" pitchFamily="18" charset="0"/>
                <a:cs typeface="Times New Roman" pitchFamily="18" charset="0"/>
              </a:rPr>
              <a:t>škodního</a:t>
            </a:r>
            <a:r>
              <a:rPr lang="cs-CZ" sz="1800" b="1" u="sng" dirty="0" smtClean="0">
                <a:effectLst>
                  <a:outerShdw blurRad="38100" dist="38100" dir="2700000" algn="tl">
                    <a:srgbClr val="C0C0C0"/>
                  </a:outerShdw>
                </a:effectLst>
                <a:latin typeface="Book Antiqua" pitchFamily="18" charset="0"/>
                <a:cs typeface="Times New Roman" pitchFamily="18" charset="0"/>
              </a:rPr>
              <a:t> nadměrku (XL zajištění)</a:t>
            </a:r>
            <a:r>
              <a:rPr lang="cs-CZ" sz="1800" dirty="0" smtClean="0">
                <a:latin typeface="Book Antiqua" pitchFamily="18" charset="0"/>
                <a:cs typeface="Times New Roman" pitchFamily="18" charset="0"/>
              </a:rPr>
              <a:t> – sjednaná priorita se uplatňuje zvlášť </a:t>
            </a:r>
            <a:r>
              <a:rPr lang="cs-CZ" sz="1800" b="1" dirty="0" smtClean="0">
                <a:solidFill>
                  <a:srgbClr val="FF0000"/>
                </a:solidFill>
                <a:effectLst>
                  <a:outerShdw blurRad="38100" dist="38100" dir="2700000" algn="tl">
                    <a:srgbClr val="C0C0C0"/>
                  </a:outerShdw>
                </a:effectLst>
                <a:latin typeface="Book Antiqua" pitchFamily="18" charset="0"/>
                <a:cs typeface="Times New Roman" pitchFamily="18" charset="0"/>
              </a:rPr>
              <a:t>pro jednotlivé pojistné smlouvy</a:t>
            </a:r>
            <a:r>
              <a:rPr lang="cs-CZ" sz="1800" dirty="0" smtClean="0">
                <a:latin typeface="Book Antiqua" pitchFamily="18" charset="0"/>
                <a:cs typeface="Times New Roman" pitchFamily="18" charset="0"/>
              </a:rPr>
              <a:t>, nebo </a:t>
            </a:r>
            <a:r>
              <a:rPr lang="cs-CZ" sz="1800" b="1" dirty="0" smtClean="0">
                <a:solidFill>
                  <a:srgbClr val="FF0000"/>
                </a:solidFill>
                <a:effectLst>
                  <a:outerShdw blurRad="38100" dist="38100" dir="2700000" algn="tl">
                    <a:srgbClr val="C0C0C0"/>
                  </a:outerShdw>
                </a:effectLst>
                <a:latin typeface="Book Antiqua" pitchFamily="18" charset="0"/>
                <a:cs typeface="Times New Roman" pitchFamily="18" charset="0"/>
              </a:rPr>
              <a:t>pro více pojistných smluv pro případ katastrofy s kumulací škod</a:t>
            </a:r>
          </a:p>
          <a:p>
            <a:pPr marL="457200" indent="-457200" algn="just" eaLnBrk="1" hangingPunct="1">
              <a:buFont typeface="Wingdings" pitchFamily="2" charset="2"/>
              <a:buNone/>
              <a:defRPr/>
            </a:pPr>
            <a:endParaRPr lang="cs-CZ" sz="1800" b="1" dirty="0" smtClean="0">
              <a:solidFill>
                <a:srgbClr val="FF0000"/>
              </a:solidFill>
              <a:effectLst>
                <a:outerShdw blurRad="38100" dist="38100" dir="2700000" algn="tl">
                  <a:srgbClr val="C0C0C0"/>
                </a:outerShdw>
              </a:effectLst>
              <a:latin typeface="Book Antiqua" pitchFamily="18" charset="0"/>
              <a:cs typeface="Times New Roman" pitchFamily="18" charset="0"/>
            </a:endParaRPr>
          </a:p>
          <a:p>
            <a:pPr marL="457200" indent="-457200" algn="just" eaLnBrk="1" hangingPunct="1">
              <a:buFont typeface="Wingdings" pitchFamily="2" charset="2"/>
              <a:buNone/>
              <a:defRPr/>
            </a:pPr>
            <a:r>
              <a:rPr lang="cs-CZ" sz="1800" b="1" u="sng" dirty="0" smtClean="0">
                <a:effectLst>
                  <a:outerShdw blurRad="38100" dist="38100" dir="2700000" algn="tl">
                    <a:srgbClr val="C0C0C0"/>
                  </a:outerShdw>
                </a:effectLst>
                <a:latin typeface="Book Antiqua" pitchFamily="18" charset="0"/>
                <a:cs typeface="Times New Roman" pitchFamily="18" charset="0"/>
              </a:rPr>
              <a:t>Zajištění časového nadměrku </a:t>
            </a:r>
            <a:r>
              <a:rPr lang="cs-CZ" sz="1800" b="1" u="sng" dirty="0" err="1" smtClean="0">
                <a:effectLst>
                  <a:outerShdw blurRad="38100" dist="38100" dir="2700000" algn="tl">
                    <a:srgbClr val="C0C0C0"/>
                  </a:outerShdw>
                </a:effectLst>
                <a:latin typeface="Book Antiqua" pitchFamily="18" charset="0"/>
                <a:cs typeface="Times New Roman" pitchFamily="18" charset="0"/>
              </a:rPr>
              <a:t>škodovosti</a:t>
            </a:r>
            <a:r>
              <a:rPr lang="cs-CZ" sz="1800" b="1" u="sng" dirty="0" smtClean="0">
                <a:effectLst>
                  <a:outerShdw blurRad="38100" dist="38100" dir="2700000" algn="tl">
                    <a:srgbClr val="C0C0C0"/>
                  </a:outerShdw>
                </a:effectLst>
                <a:latin typeface="Book Antiqua" pitchFamily="18" charset="0"/>
                <a:cs typeface="Times New Roman" pitchFamily="18" charset="0"/>
              </a:rPr>
              <a:t> (SL zajištění)</a:t>
            </a:r>
            <a:r>
              <a:rPr lang="cs-CZ" sz="1800" u="sng" dirty="0" smtClean="0">
                <a:latin typeface="Book Antiqua" pitchFamily="18" charset="0"/>
                <a:cs typeface="Times New Roman" pitchFamily="18" charset="0"/>
              </a:rPr>
              <a:t> – </a:t>
            </a:r>
            <a:r>
              <a:rPr lang="cs-CZ" sz="1800" dirty="0" smtClean="0">
                <a:latin typeface="Book Antiqua" pitchFamily="18" charset="0"/>
                <a:cs typeface="Times New Roman" pitchFamily="18" charset="0"/>
              </a:rPr>
              <a:t>priorita určuje horní mez </a:t>
            </a:r>
            <a:r>
              <a:rPr lang="cs-CZ" sz="1800" dirty="0" err="1" smtClean="0">
                <a:latin typeface="Book Antiqua" pitchFamily="18" charset="0"/>
                <a:cs typeface="Times New Roman" pitchFamily="18" charset="0"/>
              </a:rPr>
              <a:t>škodního</a:t>
            </a:r>
            <a:r>
              <a:rPr lang="cs-CZ" sz="1800" dirty="0" smtClean="0">
                <a:latin typeface="Book Antiqua" pitchFamily="18" charset="0"/>
                <a:cs typeface="Times New Roman" pitchFamily="18" charset="0"/>
              </a:rPr>
              <a:t> průběhu </a:t>
            </a:r>
            <a:r>
              <a:rPr lang="cs-CZ" sz="1800" b="1" dirty="0" smtClean="0">
                <a:solidFill>
                  <a:srgbClr val="FF0000"/>
                </a:solidFill>
                <a:effectLst>
                  <a:outerShdw blurRad="38100" dist="38100" dir="2700000" algn="tl">
                    <a:srgbClr val="C0C0C0"/>
                  </a:outerShdw>
                </a:effectLst>
                <a:latin typeface="Book Antiqua" pitchFamily="18" charset="0"/>
                <a:cs typeface="Times New Roman" pitchFamily="18" charset="0"/>
              </a:rPr>
              <a:t>za určité období</a:t>
            </a:r>
            <a:r>
              <a:rPr lang="cs-CZ" sz="1800" dirty="0" smtClean="0">
                <a:latin typeface="Book Antiqua" pitchFamily="18" charset="0"/>
                <a:cs typeface="Times New Roman" pitchFamily="18" charset="0"/>
              </a:rPr>
              <a:t>, nad kterou plní zajistitel</a:t>
            </a:r>
            <a:endParaRPr lang="cs-CZ" sz="1800" dirty="0" smtClean="0">
              <a:cs typeface="Times New Roman" pitchFamily="18" charset="0"/>
            </a:endParaRPr>
          </a:p>
          <a:p>
            <a:pPr marL="457200" indent="-457200" algn="just" eaLnBrk="1" hangingPunct="1">
              <a:buFont typeface="Wingdings" pitchFamily="2" charset="2"/>
              <a:buNone/>
              <a:defRPr/>
            </a:pPr>
            <a:endParaRPr lang="cs-CZ" sz="1800" dirty="0" smtClean="0"/>
          </a:p>
          <a:p>
            <a:pPr marL="457200" indent="-457200" algn="just" eaLnBrk="1" hangingPunct="1">
              <a:buFont typeface="Wingdings" pitchFamily="2" charset="2"/>
              <a:buNone/>
              <a:defRPr/>
            </a:pPr>
            <a:r>
              <a:rPr lang="cs-CZ" sz="1400" dirty="0" smtClean="0"/>
              <a:t>	</a:t>
            </a:r>
          </a:p>
        </p:txBody>
      </p:sp>
    </p:spTree>
    <p:extLst>
      <p:ext uri="{BB962C8B-B14F-4D97-AF65-F5344CB8AC3E}">
        <p14:creationId xmlns:p14="http://schemas.microsoft.com/office/powerpoint/2010/main" val="39084609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p>
        </p:txBody>
      </p:sp>
      <p:sp>
        <p:nvSpPr>
          <p:cNvPr id="461827" name="Rectangle 3"/>
          <p:cNvSpPr>
            <a:spLocks noGrp="1" noChangeArrowheads="1"/>
          </p:cNvSpPr>
          <p:nvPr>
            <p:ph type="body" idx="1"/>
          </p:nvPr>
        </p:nvSpPr>
        <p:spPr/>
        <p:txBody>
          <a:bodyPr>
            <a:normAutofit fontScale="85000" lnSpcReduction="10000"/>
          </a:bodyPr>
          <a:lstStyle/>
          <a:p>
            <a:pPr marL="0" indent="0" algn="just" eaLnBrk="1" hangingPunct="1">
              <a:lnSpc>
                <a:spcPct val="90000"/>
              </a:lnSpc>
              <a:buFont typeface="Wingdings" pitchFamily="2" charset="2"/>
              <a:buNone/>
              <a:defRPr/>
            </a:pPr>
            <a:r>
              <a:rPr lang="cs-CZ" b="1" u="sng" dirty="0" smtClean="0">
                <a:latin typeface="Times New Roman" pitchFamily="18" charset="0"/>
              </a:rPr>
              <a:t>Typy ručení v neproporcionálním zajištění:</a:t>
            </a:r>
          </a:p>
          <a:p>
            <a:pPr marL="0" indent="0" algn="just" eaLnBrk="1" hangingPunct="1">
              <a:lnSpc>
                <a:spcPct val="90000"/>
              </a:lnSpc>
              <a:defRPr/>
            </a:pPr>
            <a:r>
              <a:rPr lang="cs-CZ" b="1" u="sng" dirty="0" smtClean="0">
                <a:latin typeface="Times New Roman" pitchFamily="18" charset="0"/>
              </a:rPr>
              <a:t> Báze roku předpisu</a:t>
            </a:r>
            <a:r>
              <a:rPr lang="cs-CZ" b="1" dirty="0" smtClean="0">
                <a:latin typeface="Times New Roman" pitchFamily="18" charset="0"/>
              </a:rPr>
              <a:t> (LORA) – týká se škod, které </a:t>
            </a:r>
            <a:r>
              <a:rPr lang="cs-CZ" b="1" dirty="0" smtClean="0">
                <a:solidFill>
                  <a:srgbClr val="FF0000"/>
                </a:solidFill>
                <a:effectLst>
                  <a:outerShdw blurRad="38100" dist="38100" dir="2700000" algn="tl">
                    <a:srgbClr val="000000"/>
                  </a:outerShdw>
                </a:effectLst>
                <a:latin typeface="Times New Roman" pitchFamily="18" charset="0"/>
              </a:rPr>
              <a:t>vznikly</a:t>
            </a:r>
            <a:r>
              <a:rPr lang="cs-CZ" b="1" dirty="0" smtClean="0">
                <a:solidFill>
                  <a:schemeClr val="hlink"/>
                </a:solidFill>
                <a:latin typeface="Times New Roman" pitchFamily="18" charset="0"/>
              </a:rPr>
              <a:t> </a:t>
            </a:r>
            <a:r>
              <a:rPr lang="cs-CZ" b="1" dirty="0" smtClean="0">
                <a:latin typeface="Times New Roman" pitchFamily="18" charset="0"/>
              </a:rPr>
              <a:t>za doby platnosti zajišťovací smlouvy </a:t>
            </a:r>
            <a:r>
              <a:rPr lang="cs-CZ" b="1" dirty="0" smtClean="0">
                <a:solidFill>
                  <a:schemeClr val="hlink"/>
                </a:solidFill>
                <a:effectLst>
                  <a:outerShdw blurRad="38100" dist="38100" dir="2700000" algn="tl">
                    <a:srgbClr val="000000"/>
                  </a:outerShdw>
                </a:effectLst>
                <a:latin typeface="Times New Roman" pitchFamily="18" charset="0"/>
              </a:rPr>
              <a:t>z pojistných smluv v této době nově vzniklých nebo prodloužených</a:t>
            </a:r>
            <a:r>
              <a:rPr lang="cs-CZ" b="1" dirty="0" smtClean="0">
                <a:solidFill>
                  <a:schemeClr val="hlink"/>
                </a:solidFill>
                <a:latin typeface="Times New Roman" pitchFamily="18" charset="0"/>
              </a:rPr>
              <a:t>;</a:t>
            </a:r>
          </a:p>
          <a:p>
            <a:pPr marL="0" indent="0" algn="just" eaLnBrk="1" hangingPunct="1">
              <a:lnSpc>
                <a:spcPct val="90000"/>
              </a:lnSpc>
              <a:defRPr/>
            </a:pPr>
            <a:r>
              <a:rPr lang="cs-CZ" b="1" u="sng" dirty="0" smtClean="0">
                <a:latin typeface="Times New Roman" pitchFamily="18" charset="0"/>
              </a:rPr>
              <a:t> Báze roku vzniku škody</a:t>
            </a:r>
            <a:r>
              <a:rPr lang="cs-CZ" b="1" dirty="0" smtClean="0">
                <a:latin typeface="Times New Roman" pitchFamily="18" charset="0"/>
              </a:rPr>
              <a:t> (LOD) - týká se škod, které </a:t>
            </a:r>
            <a:r>
              <a:rPr lang="cs-CZ" b="1" dirty="0" smtClean="0">
                <a:solidFill>
                  <a:srgbClr val="FF0000"/>
                </a:solidFill>
                <a:effectLst>
                  <a:outerShdw blurRad="38100" dist="38100" dir="2700000" algn="tl">
                    <a:srgbClr val="000000"/>
                  </a:outerShdw>
                </a:effectLst>
                <a:latin typeface="Times New Roman" pitchFamily="18" charset="0"/>
              </a:rPr>
              <a:t>vznikly</a:t>
            </a:r>
            <a:r>
              <a:rPr lang="cs-CZ" b="1" dirty="0" smtClean="0">
                <a:solidFill>
                  <a:schemeClr val="hlink"/>
                </a:solidFill>
                <a:latin typeface="Times New Roman" pitchFamily="18" charset="0"/>
              </a:rPr>
              <a:t> </a:t>
            </a:r>
            <a:r>
              <a:rPr lang="cs-CZ" b="1" dirty="0" smtClean="0">
                <a:latin typeface="Times New Roman" pitchFamily="18" charset="0"/>
              </a:rPr>
              <a:t>za doby platnosti zajišťovací smlouvy</a:t>
            </a:r>
            <a:r>
              <a:rPr lang="cs-CZ" b="1" dirty="0" smtClean="0">
                <a:solidFill>
                  <a:schemeClr val="hlink"/>
                </a:solidFill>
                <a:latin typeface="Times New Roman" pitchFamily="18" charset="0"/>
              </a:rPr>
              <a:t> </a:t>
            </a:r>
            <a:r>
              <a:rPr lang="cs-CZ" b="1" dirty="0" smtClean="0">
                <a:solidFill>
                  <a:schemeClr val="hlink"/>
                </a:solidFill>
                <a:effectLst>
                  <a:outerShdw blurRad="38100" dist="38100" dir="2700000" algn="tl">
                    <a:srgbClr val="000000"/>
                  </a:outerShdw>
                </a:effectLst>
                <a:latin typeface="Times New Roman" pitchFamily="18" charset="0"/>
              </a:rPr>
              <a:t>ze všech pojistných smluv pokrytých zajišťovací smlouvou</a:t>
            </a:r>
            <a:r>
              <a:rPr lang="cs-CZ" b="1" dirty="0" smtClean="0">
                <a:latin typeface="Times New Roman" pitchFamily="18" charset="0"/>
              </a:rPr>
              <a:t>;</a:t>
            </a:r>
          </a:p>
          <a:p>
            <a:pPr marL="0" indent="0" algn="just" eaLnBrk="1" hangingPunct="1">
              <a:lnSpc>
                <a:spcPct val="90000"/>
              </a:lnSpc>
              <a:defRPr/>
            </a:pPr>
            <a:r>
              <a:rPr lang="cs-CZ" b="1" u="sng" dirty="0" smtClean="0">
                <a:latin typeface="Times New Roman" pitchFamily="18" charset="0"/>
              </a:rPr>
              <a:t> Báze uplatnění nároku</a:t>
            </a:r>
            <a:r>
              <a:rPr lang="cs-CZ" b="1" dirty="0" smtClean="0">
                <a:latin typeface="Times New Roman" pitchFamily="18" charset="0"/>
              </a:rPr>
              <a:t> (</a:t>
            </a:r>
            <a:r>
              <a:rPr lang="cs-CZ" b="1" dirty="0" err="1" smtClean="0">
                <a:latin typeface="Times New Roman" pitchFamily="18" charset="0"/>
              </a:rPr>
              <a:t>Claims</a:t>
            </a:r>
            <a:r>
              <a:rPr lang="cs-CZ" b="1" dirty="0" smtClean="0">
                <a:latin typeface="Times New Roman" pitchFamily="18" charset="0"/>
              </a:rPr>
              <a:t> Made) - týká se škod, </a:t>
            </a:r>
            <a:r>
              <a:rPr lang="cs-CZ" b="1" dirty="0" smtClean="0">
                <a:effectLst>
                  <a:outerShdw blurRad="38100" dist="38100" dir="2700000" algn="tl">
                    <a:srgbClr val="FFFFFF"/>
                  </a:outerShdw>
                </a:effectLst>
                <a:latin typeface="Times New Roman" pitchFamily="18" charset="0"/>
              </a:rPr>
              <a:t>které </a:t>
            </a:r>
            <a:r>
              <a:rPr lang="cs-CZ" b="1" dirty="0" smtClean="0">
                <a:solidFill>
                  <a:srgbClr val="FF0000"/>
                </a:solidFill>
                <a:effectLst>
                  <a:outerShdw blurRad="38100" dist="38100" dir="2700000" algn="tl">
                    <a:srgbClr val="000000"/>
                  </a:outerShdw>
                </a:effectLst>
                <a:latin typeface="Times New Roman" pitchFamily="18" charset="0"/>
              </a:rPr>
              <a:t>byly nahlášeny</a:t>
            </a:r>
            <a:r>
              <a:rPr lang="cs-CZ" b="1" dirty="0" smtClean="0">
                <a:latin typeface="Times New Roman" pitchFamily="18" charset="0"/>
              </a:rPr>
              <a:t> za doby platnosti zajišťovací smlouvy </a:t>
            </a:r>
            <a:r>
              <a:rPr lang="cs-CZ" b="1" dirty="0" smtClean="0">
                <a:solidFill>
                  <a:schemeClr val="hlink"/>
                </a:solidFill>
                <a:effectLst>
                  <a:outerShdw blurRad="38100" dist="38100" dir="2700000" algn="tl">
                    <a:srgbClr val="000000"/>
                  </a:outerShdw>
                </a:effectLst>
                <a:latin typeface="Times New Roman" pitchFamily="18" charset="0"/>
              </a:rPr>
              <a:t>vzniklých ze všech pojistných smluv pokrytých zajišťovací smlouvou</a:t>
            </a:r>
            <a:r>
              <a:rPr lang="cs-CZ" b="1" dirty="0" smtClean="0">
                <a:latin typeface="Times New Roman" pitchFamily="18" charset="0"/>
              </a:rPr>
              <a:t>;</a:t>
            </a:r>
          </a:p>
          <a:p>
            <a:pPr marL="0" indent="0" algn="just" eaLnBrk="1" hangingPunct="1">
              <a:lnSpc>
                <a:spcPct val="90000"/>
              </a:lnSpc>
              <a:defRPr/>
            </a:pPr>
            <a:endParaRPr lang="cs-CZ" b="1" dirty="0" smtClean="0">
              <a:latin typeface="Times New Roman" pitchFamily="18" charset="0"/>
            </a:endParaRPr>
          </a:p>
          <a:p>
            <a:pPr marL="0" indent="0" algn="just" eaLnBrk="1" hangingPunct="1">
              <a:lnSpc>
                <a:spcPct val="90000"/>
              </a:lnSpc>
              <a:defRPr/>
            </a:pPr>
            <a:endParaRPr lang="cs-CZ" b="1" dirty="0" smtClean="0">
              <a:latin typeface="Times New Roman" pitchFamily="18" charset="0"/>
            </a:endParaRPr>
          </a:p>
          <a:p>
            <a:pPr marL="0" indent="0" algn="just" eaLnBrk="1" hangingPunct="1">
              <a:lnSpc>
                <a:spcPct val="90000"/>
              </a:lnSpc>
              <a:defRPr/>
            </a:pPr>
            <a:endParaRPr lang="cs-CZ" b="1" dirty="0" smtClean="0">
              <a:latin typeface="Times New Roman" pitchFamily="18" charset="0"/>
            </a:endParaRPr>
          </a:p>
        </p:txBody>
      </p:sp>
    </p:spTree>
    <p:extLst>
      <p:ext uri="{BB962C8B-B14F-4D97-AF65-F5344CB8AC3E}">
        <p14:creationId xmlns:p14="http://schemas.microsoft.com/office/powerpoint/2010/main" val="13022047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p>
        </p:txBody>
      </p:sp>
      <p:sp>
        <p:nvSpPr>
          <p:cNvPr id="313347" name="Rectangle 3"/>
          <p:cNvSpPr>
            <a:spLocks noGrp="1" noChangeArrowheads="1"/>
          </p:cNvSpPr>
          <p:nvPr>
            <p:ph type="body" idx="1"/>
          </p:nvPr>
        </p:nvSpPr>
        <p:spPr/>
        <p:txBody>
          <a:bodyPr>
            <a:normAutofit fontScale="85000" lnSpcReduction="10000"/>
          </a:bodyPr>
          <a:lstStyle/>
          <a:p>
            <a:pPr marL="0" indent="0" algn="just" eaLnBrk="1" hangingPunct="1">
              <a:defRPr/>
            </a:pPr>
            <a:r>
              <a:rPr lang="cs-CZ" b="1" u="sng" dirty="0" smtClean="0">
                <a:solidFill>
                  <a:schemeClr val="hlink"/>
                </a:solidFill>
                <a:effectLst>
                  <a:outerShdw blurRad="38100" dist="38100" dir="2700000" algn="tl">
                    <a:srgbClr val="000000"/>
                  </a:outerShdw>
                </a:effectLst>
                <a:latin typeface="Times New Roman" pitchFamily="18" charset="0"/>
                <a:ea typeface="Arial Unicode MS" pitchFamily="34" charset="-128"/>
                <a:cs typeface="Arial Unicode MS" pitchFamily="34" charset="-128"/>
              </a:rPr>
              <a:t> Zajišťovací ú</a:t>
            </a:r>
            <a:r>
              <a:rPr lang="cs-CZ" b="1" u="sng" dirty="0" smtClean="0">
                <a:solidFill>
                  <a:schemeClr val="hlink"/>
                </a:solidFill>
                <a:effectLst>
                  <a:outerShdw blurRad="38100" dist="38100" dir="2700000" algn="tl">
                    <a:srgbClr val="000000"/>
                  </a:outerShdw>
                </a:effectLst>
                <a:latin typeface="Times New Roman" pitchFamily="18" charset="0"/>
              </a:rPr>
              <a:t>č</a:t>
            </a:r>
            <a:r>
              <a:rPr lang="cs-CZ" b="1" u="sng" dirty="0" smtClean="0">
                <a:solidFill>
                  <a:schemeClr val="hlink"/>
                </a:solidFill>
                <a:effectLst>
                  <a:outerShdw blurRad="38100" dist="38100" dir="2700000" algn="tl">
                    <a:srgbClr val="000000"/>
                  </a:outerShdw>
                </a:effectLst>
                <a:latin typeface="Times New Roman" pitchFamily="18" charset="0"/>
                <a:ea typeface="Arial Unicode MS" pitchFamily="34" charset="-128"/>
                <a:cs typeface="Arial Unicode MS" pitchFamily="34" charset="-128"/>
              </a:rPr>
              <a:t>elová osoba</a:t>
            </a:r>
          </a:p>
          <a:p>
            <a:pPr marL="0" indent="0" algn="just" eaLnBrk="1" hangingPunct="1">
              <a:buFont typeface="Wingdings" pitchFamily="2" charset="2"/>
              <a:buNone/>
              <a:defRPr/>
            </a:pPr>
            <a:r>
              <a:rPr lang="cs-CZ" b="1" dirty="0" smtClean="0">
                <a:latin typeface="Times New Roman" pitchFamily="18" charset="0"/>
              </a:rPr>
              <a:t>- </a:t>
            </a:r>
            <a:r>
              <a:rPr lang="cs-CZ" b="1" dirty="0" smtClean="0">
                <a:latin typeface="Times New Roman" pitchFamily="18" charset="0"/>
                <a:ea typeface="Arial Unicode MS" pitchFamily="34" charset="-128"/>
                <a:cs typeface="Arial Unicode MS" pitchFamily="34" charset="-128"/>
              </a:rPr>
              <a:t>osoba </a:t>
            </a:r>
            <a:r>
              <a:rPr lang="cs-CZ" b="1" u="sng" dirty="0" smtClean="0">
                <a:latin typeface="Times New Roman" pitchFamily="18" charset="0"/>
                <a:ea typeface="Arial Unicode MS" pitchFamily="34" charset="-128"/>
                <a:cs typeface="Arial Unicode MS" pitchFamily="34" charset="-128"/>
              </a:rPr>
              <a:t>odlišná od pojiš</a:t>
            </a:r>
            <a:r>
              <a:rPr lang="cs-CZ" b="1" u="sng" dirty="0" smtClean="0">
                <a:latin typeface="Times New Roman" pitchFamily="18" charset="0"/>
              </a:rPr>
              <a:t>ť</a:t>
            </a:r>
            <a:r>
              <a:rPr lang="cs-CZ" b="1" u="sng" dirty="0" smtClean="0">
                <a:latin typeface="Times New Roman" pitchFamily="18" charset="0"/>
                <a:ea typeface="Arial Unicode MS" pitchFamily="34" charset="-128"/>
                <a:cs typeface="Arial Unicode MS" pitchFamily="34" charset="-128"/>
              </a:rPr>
              <a:t>ovny nebo zajiš</a:t>
            </a:r>
            <a:r>
              <a:rPr lang="cs-CZ" b="1" u="sng" dirty="0" smtClean="0">
                <a:latin typeface="Times New Roman" pitchFamily="18" charset="0"/>
              </a:rPr>
              <a:t>ť</a:t>
            </a:r>
            <a:r>
              <a:rPr lang="cs-CZ" b="1" u="sng" dirty="0" smtClean="0">
                <a:latin typeface="Times New Roman" pitchFamily="18" charset="0"/>
                <a:ea typeface="Arial Unicode MS" pitchFamily="34" charset="-128"/>
                <a:cs typeface="Arial Unicode MS" pitchFamily="34" charset="-128"/>
              </a:rPr>
              <a:t>ovny</a:t>
            </a:r>
            <a:r>
              <a:rPr lang="cs-CZ" b="1" dirty="0" smtClean="0">
                <a:latin typeface="Times New Roman" pitchFamily="18" charset="0"/>
                <a:ea typeface="Arial Unicode MS" pitchFamily="34" charset="-128"/>
                <a:cs typeface="Arial Unicode MS" pitchFamily="34" charset="-128"/>
              </a:rPr>
              <a:t>, která od pojiš</a:t>
            </a:r>
            <a:r>
              <a:rPr lang="cs-CZ" b="1" dirty="0" smtClean="0">
                <a:latin typeface="Times New Roman" pitchFamily="18" charset="0"/>
              </a:rPr>
              <a:t>ť</a:t>
            </a:r>
            <a:r>
              <a:rPr lang="cs-CZ" b="1" dirty="0" smtClean="0">
                <a:latin typeface="Times New Roman" pitchFamily="18" charset="0"/>
                <a:ea typeface="Arial Unicode MS" pitchFamily="34" charset="-128"/>
                <a:cs typeface="Arial Unicode MS" pitchFamily="34" charset="-128"/>
              </a:rPr>
              <a:t>oven nebo zajiš</a:t>
            </a:r>
            <a:r>
              <a:rPr lang="cs-CZ" b="1" dirty="0" smtClean="0">
                <a:latin typeface="Times New Roman" pitchFamily="18" charset="0"/>
              </a:rPr>
              <a:t>ť</a:t>
            </a:r>
            <a:r>
              <a:rPr lang="cs-CZ" b="1" dirty="0" smtClean="0">
                <a:latin typeface="Times New Roman" pitchFamily="18" charset="0"/>
                <a:ea typeface="Arial Unicode MS" pitchFamily="34" charset="-128"/>
                <a:cs typeface="Arial Unicode MS" pitchFamily="34" charset="-128"/>
              </a:rPr>
              <a:t>oven </a:t>
            </a:r>
            <a:r>
              <a:rPr lang="cs-CZ" b="1" u="sng" dirty="0" smtClean="0">
                <a:latin typeface="Times New Roman" pitchFamily="18" charset="0"/>
                <a:ea typeface="Arial Unicode MS" pitchFamily="34" charset="-128"/>
                <a:cs typeface="Arial Unicode MS" pitchFamily="34" charset="-128"/>
              </a:rPr>
              <a:t>p</a:t>
            </a:r>
            <a:r>
              <a:rPr lang="cs-CZ" b="1" u="sng" dirty="0" smtClean="0">
                <a:latin typeface="Times New Roman" pitchFamily="18" charset="0"/>
              </a:rPr>
              <a:t>ř</a:t>
            </a:r>
            <a:r>
              <a:rPr lang="cs-CZ" b="1" u="sng" dirty="0" smtClean="0">
                <a:latin typeface="Times New Roman" pitchFamily="18" charset="0"/>
                <a:ea typeface="Arial Unicode MS" pitchFamily="34" charset="-128"/>
                <a:cs typeface="Arial Unicode MS" pitchFamily="34" charset="-128"/>
              </a:rPr>
              <a:t>ebírá pojistná nebo zajistná rizika</a:t>
            </a:r>
            <a:r>
              <a:rPr lang="cs-CZ" b="1" dirty="0" smtClean="0">
                <a:latin typeface="Times New Roman" pitchFamily="18" charset="0"/>
                <a:ea typeface="Arial Unicode MS" pitchFamily="34" charset="-128"/>
                <a:cs typeface="Arial Unicode MS" pitchFamily="34" charset="-128"/>
              </a:rPr>
              <a:t> a tuto </a:t>
            </a:r>
            <a:r>
              <a:rPr lang="cs-CZ" b="1" dirty="0" smtClean="0">
                <a:latin typeface="Times New Roman" pitchFamily="18" charset="0"/>
              </a:rPr>
              <a:t>č</a:t>
            </a:r>
            <a:r>
              <a:rPr lang="cs-CZ" b="1" dirty="0" smtClean="0">
                <a:latin typeface="Times New Roman" pitchFamily="18" charset="0"/>
                <a:ea typeface="Arial Unicode MS" pitchFamily="34" charset="-128"/>
                <a:cs typeface="Arial Unicode MS" pitchFamily="34" charset="-128"/>
              </a:rPr>
              <a:t>innost </a:t>
            </a:r>
            <a:r>
              <a:rPr lang="cs-CZ" b="1" u="sng" dirty="0" smtClean="0">
                <a:latin typeface="Times New Roman" pitchFamily="18" charset="0"/>
                <a:ea typeface="Arial Unicode MS" pitchFamily="34" charset="-128"/>
                <a:cs typeface="Arial Unicode MS" pitchFamily="34" charset="-128"/>
              </a:rPr>
              <a:t>pln</a:t>
            </a:r>
            <a:r>
              <a:rPr lang="cs-CZ" b="1" u="sng" dirty="0" smtClean="0">
                <a:latin typeface="Times New Roman" pitchFamily="18" charset="0"/>
              </a:rPr>
              <a:t>ě</a:t>
            </a:r>
            <a:r>
              <a:rPr lang="cs-CZ" b="1" u="sng" dirty="0" smtClean="0">
                <a:latin typeface="Times New Roman" pitchFamily="18" charset="0"/>
                <a:ea typeface="Arial Unicode MS" pitchFamily="34" charset="-128"/>
                <a:cs typeface="Arial Unicode MS" pitchFamily="34" charset="-128"/>
              </a:rPr>
              <a:t> financuje prost</a:t>
            </a:r>
            <a:r>
              <a:rPr lang="cs-CZ" b="1" u="sng" dirty="0" smtClean="0">
                <a:latin typeface="Times New Roman" pitchFamily="18" charset="0"/>
              </a:rPr>
              <a:t>ř</a:t>
            </a:r>
            <a:r>
              <a:rPr lang="cs-CZ" b="1" u="sng" dirty="0" smtClean="0">
                <a:latin typeface="Times New Roman" pitchFamily="18" charset="0"/>
                <a:ea typeface="Arial Unicode MS" pitchFamily="34" charset="-128"/>
                <a:cs typeface="Arial Unicode MS" pitchFamily="34" charset="-128"/>
              </a:rPr>
              <a:t>ednictvím zdroj</a:t>
            </a:r>
            <a:r>
              <a:rPr lang="cs-CZ" b="1" u="sng" dirty="0" smtClean="0">
                <a:latin typeface="Times New Roman" pitchFamily="18" charset="0"/>
              </a:rPr>
              <a:t>ů</a:t>
            </a:r>
            <a:r>
              <a:rPr lang="cs-CZ" b="1" u="sng" dirty="0" smtClean="0">
                <a:latin typeface="Times New Roman" pitchFamily="18" charset="0"/>
                <a:ea typeface="Arial Unicode MS" pitchFamily="34" charset="-128"/>
                <a:cs typeface="Arial Unicode MS" pitchFamily="34" charset="-128"/>
              </a:rPr>
              <a:t> získaných z vydávaných dluhopis</a:t>
            </a:r>
            <a:r>
              <a:rPr lang="cs-CZ" b="1" u="sng" dirty="0" smtClean="0">
                <a:latin typeface="Times New Roman" pitchFamily="18" charset="0"/>
              </a:rPr>
              <a:t>ů</a:t>
            </a:r>
            <a:r>
              <a:rPr lang="cs-CZ" b="1" u="sng" dirty="0" smtClean="0">
                <a:latin typeface="Times New Roman" pitchFamily="18" charset="0"/>
                <a:ea typeface="Arial Unicode MS" pitchFamily="34" charset="-128"/>
                <a:cs typeface="Arial Unicode MS" pitchFamily="34" charset="-128"/>
              </a:rPr>
              <a:t> nebo jiným zp</a:t>
            </a:r>
            <a:r>
              <a:rPr lang="cs-CZ" b="1" u="sng" dirty="0" smtClean="0">
                <a:latin typeface="Times New Roman" pitchFamily="18" charset="0"/>
              </a:rPr>
              <a:t>ů</a:t>
            </a:r>
            <a:r>
              <a:rPr lang="cs-CZ" b="1" u="sng" dirty="0" smtClean="0">
                <a:latin typeface="Times New Roman" pitchFamily="18" charset="0"/>
                <a:ea typeface="Arial Unicode MS" pitchFamily="34" charset="-128"/>
                <a:cs typeface="Arial Unicode MS" pitchFamily="34" charset="-128"/>
              </a:rPr>
              <a:t>sobem financování</a:t>
            </a:r>
            <a:r>
              <a:rPr lang="cs-CZ" b="1" dirty="0" smtClean="0">
                <a:latin typeface="Times New Roman" pitchFamily="18" charset="0"/>
                <a:ea typeface="Arial Unicode MS" pitchFamily="34" charset="-128"/>
                <a:cs typeface="Arial Unicode MS" pitchFamily="34" charset="-128"/>
              </a:rPr>
              <a:t>, p</a:t>
            </a:r>
            <a:r>
              <a:rPr lang="cs-CZ" b="1" dirty="0" smtClean="0">
                <a:latin typeface="Times New Roman" pitchFamily="18" charset="0"/>
              </a:rPr>
              <a:t>ř</a:t>
            </a:r>
            <a:r>
              <a:rPr lang="cs-CZ" b="1" dirty="0" smtClean="0">
                <a:latin typeface="Times New Roman" pitchFamily="18" charset="0"/>
                <a:ea typeface="Arial Unicode MS" pitchFamily="34" charset="-128"/>
                <a:cs typeface="Arial Unicode MS" pitchFamily="34" charset="-128"/>
              </a:rPr>
              <a:t>i</a:t>
            </a:r>
            <a:r>
              <a:rPr lang="cs-CZ" b="1" dirty="0" smtClean="0">
                <a:latin typeface="Times New Roman" pitchFamily="18" charset="0"/>
              </a:rPr>
              <a:t>č</a:t>
            </a:r>
            <a:r>
              <a:rPr lang="cs-CZ" b="1" dirty="0" smtClean="0">
                <a:latin typeface="Times New Roman" pitchFamily="18" charset="0"/>
                <a:ea typeface="Arial Unicode MS" pitchFamily="34" charset="-128"/>
                <a:cs typeface="Arial Unicode MS" pitchFamily="34" charset="-128"/>
              </a:rPr>
              <a:t>em</a:t>
            </a:r>
            <a:r>
              <a:rPr lang="cs-CZ" b="1" dirty="0" smtClean="0">
                <a:latin typeface="Times New Roman" pitchFamily="18" charset="0"/>
              </a:rPr>
              <a:t>ž</a:t>
            </a:r>
            <a:r>
              <a:rPr lang="cs-CZ" b="1" dirty="0" smtClean="0">
                <a:latin typeface="Times New Roman" pitchFamily="18" charset="0"/>
                <a:ea typeface="Arial Unicode MS" pitchFamily="34" charset="-128"/>
                <a:cs typeface="Arial Unicode MS" pitchFamily="34" charset="-128"/>
              </a:rPr>
              <a:t> </a:t>
            </a:r>
            <a:r>
              <a:rPr lang="cs-CZ" b="1" u="sng" dirty="0" smtClean="0">
                <a:latin typeface="Times New Roman" pitchFamily="18" charset="0"/>
                <a:ea typeface="Arial Unicode MS" pitchFamily="34" charset="-128"/>
                <a:cs typeface="Arial Unicode MS" pitchFamily="34" charset="-128"/>
              </a:rPr>
              <a:t>práva v</a:t>
            </a:r>
            <a:r>
              <a:rPr lang="cs-CZ" b="1" u="sng" dirty="0" smtClean="0">
                <a:latin typeface="Times New Roman" pitchFamily="18" charset="0"/>
              </a:rPr>
              <a:t>ěř</a:t>
            </a:r>
            <a:r>
              <a:rPr lang="cs-CZ" b="1" u="sng" dirty="0" smtClean="0">
                <a:latin typeface="Times New Roman" pitchFamily="18" charset="0"/>
                <a:ea typeface="Arial Unicode MS" pitchFamily="34" charset="-128"/>
                <a:cs typeface="Arial Unicode MS" pitchFamily="34" charset="-128"/>
              </a:rPr>
              <a:t>itel</a:t>
            </a:r>
            <a:r>
              <a:rPr lang="cs-CZ" b="1" u="sng" dirty="0" smtClean="0">
                <a:latin typeface="Times New Roman" pitchFamily="18" charset="0"/>
              </a:rPr>
              <a:t>ů</a:t>
            </a:r>
            <a:r>
              <a:rPr lang="cs-CZ" b="1" dirty="0" smtClean="0">
                <a:latin typeface="Times New Roman" pitchFamily="18" charset="0"/>
                <a:ea typeface="Arial Unicode MS" pitchFamily="34" charset="-128"/>
                <a:cs typeface="Arial Unicode MS" pitchFamily="34" charset="-128"/>
              </a:rPr>
              <a:t> z t</a:t>
            </a:r>
            <a:r>
              <a:rPr lang="cs-CZ" b="1" dirty="0" smtClean="0">
                <a:latin typeface="Times New Roman" pitchFamily="18" charset="0"/>
              </a:rPr>
              <a:t>ě</a:t>
            </a:r>
            <a:r>
              <a:rPr lang="cs-CZ" b="1" dirty="0" smtClean="0">
                <a:latin typeface="Times New Roman" pitchFamily="18" charset="0"/>
                <a:ea typeface="Arial Unicode MS" pitchFamily="34" charset="-128"/>
                <a:cs typeface="Arial Unicode MS" pitchFamily="34" charset="-128"/>
              </a:rPr>
              <a:t>chto dluhopis</a:t>
            </a:r>
            <a:r>
              <a:rPr lang="cs-CZ" b="1" dirty="0" smtClean="0">
                <a:latin typeface="Times New Roman" pitchFamily="18" charset="0"/>
              </a:rPr>
              <a:t>ů</a:t>
            </a:r>
            <a:r>
              <a:rPr lang="cs-CZ" b="1" dirty="0" smtClean="0">
                <a:latin typeface="Times New Roman" pitchFamily="18" charset="0"/>
                <a:ea typeface="Arial Unicode MS" pitchFamily="34" charset="-128"/>
                <a:cs typeface="Arial Unicode MS" pitchFamily="34" charset="-128"/>
              </a:rPr>
              <a:t> nebo jiného zp</a:t>
            </a:r>
            <a:r>
              <a:rPr lang="cs-CZ" b="1" dirty="0" smtClean="0">
                <a:latin typeface="Times New Roman" pitchFamily="18" charset="0"/>
              </a:rPr>
              <a:t>ů</a:t>
            </a:r>
            <a:r>
              <a:rPr lang="cs-CZ" b="1" dirty="0" smtClean="0">
                <a:latin typeface="Times New Roman" pitchFamily="18" charset="0"/>
                <a:ea typeface="Arial Unicode MS" pitchFamily="34" charset="-128"/>
                <a:cs typeface="Arial Unicode MS" pitchFamily="34" charset="-128"/>
              </a:rPr>
              <a:t>sobu financování </a:t>
            </a:r>
            <a:r>
              <a:rPr lang="cs-CZ" b="1" u="sng" dirty="0" smtClean="0">
                <a:latin typeface="Times New Roman" pitchFamily="18" charset="0"/>
                <a:ea typeface="Arial Unicode MS" pitchFamily="34" charset="-128"/>
                <a:cs typeface="Arial Unicode MS" pitchFamily="34" charset="-128"/>
              </a:rPr>
              <a:t>jsou pod</a:t>
            </a:r>
            <a:r>
              <a:rPr lang="cs-CZ" b="1" u="sng" dirty="0" smtClean="0">
                <a:latin typeface="Times New Roman" pitchFamily="18" charset="0"/>
              </a:rPr>
              <a:t>ř</a:t>
            </a:r>
            <a:r>
              <a:rPr lang="cs-CZ" b="1" u="sng" dirty="0" smtClean="0">
                <a:latin typeface="Times New Roman" pitchFamily="18" charset="0"/>
                <a:ea typeface="Arial Unicode MS" pitchFamily="34" charset="-128"/>
                <a:cs typeface="Arial Unicode MS" pitchFamily="34" charset="-128"/>
              </a:rPr>
              <a:t>ízena závazk</a:t>
            </a:r>
            <a:r>
              <a:rPr lang="cs-CZ" b="1" u="sng" dirty="0" smtClean="0">
                <a:latin typeface="Times New Roman" pitchFamily="18" charset="0"/>
              </a:rPr>
              <a:t>ů</a:t>
            </a:r>
            <a:r>
              <a:rPr lang="cs-CZ" b="1" u="sng" dirty="0" smtClean="0">
                <a:latin typeface="Times New Roman" pitchFamily="18" charset="0"/>
                <a:ea typeface="Arial Unicode MS" pitchFamily="34" charset="-128"/>
                <a:cs typeface="Arial Unicode MS" pitchFamily="34" charset="-128"/>
              </a:rPr>
              <a:t>m z této </a:t>
            </a:r>
            <a:r>
              <a:rPr lang="cs-CZ" b="1" u="sng" dirty="0" smtClean="0">
                <a:latin typeface="Times New Roman" pitchFamily="18" charset="0"/>
              </a:rPr>
              <a:t>č</a:t>
            </a:r>
            <a:r>
              <a:rPr lang="cs-CZ" b="1" u="sng" dirty="0" smtClean="0">
                <a:latin typeface="Times New Roman" pitchFamily="18" charset="0"/>
                <a:ea typeface="Arial Unicode MS" pitchFamily="34" charset="-128"/>
                <a:cs typeface="Arial Unicode MS" pitchFamily="34" charset="-128"/>
              </a:rPr>
              <a:t>innosti</a:t>
            </a:r>
            <a:r>
              <a:rPr lang="cs-CZ" b="1" dirty="0" smtClean="0">
                <a:latin typeface="Times New Roman" pitchFamily="18" charset="0"/>
                <a:ea typeface="Arial Unicode MS" pitchFamily="34" charset="-128"/>
                <a:cs typeface="Arial Unicode MS" pitchFamily="34" charset="-128"/>
              </a:rPr>
              <a:t>, a které bylo ud</a:t>
            </a:r>
            <a:r>
              <a:rPr lang="cs-CZ" b="1" dirty="0" smtClean="0">
                <a:latin typeface="Times New Roman" pitchFamily="18" charset="0"/>
              </a:rPr>
              <a:t>ě</a:t>
            </a:r>
            <a:r>
              <a:rPr lang="cs-CZ" b="1" dirty="0" smtClean="0">
                <a:latin typeface="Times New Roman" pitchFamily="18" charset="0"/>
                <a:ea typeface="Arial Unicode MS" pitchFamily="34" charset="-128"/>
                <a:cs typeface="Arial Unicode MS" pitchFamily="34" charset="-128"/>
              </a:rPr>
              <a:t>leno povolení k této </a:t>
            </a:r>
            <a:r>
              <a:rPr lang="cs-CZ" b="1" dirty="0" smtClean="0">
                <a:latin typeface="Times New Roman" pitchFamily="18" charset="0"/>
              </a:rPr>
              <a:t>č</a:t>
            </a:r>
            <a:r>
              <a:rPr lang="cs-CZ" b="1" dirty="0" smtClean="0">
                <a:latin typeface="Times New Roman" pitchFamily="18" charset="0"/>
                <a:ea typeface="Arial Unicode MS" pitchFamily="34" charset="-128"/>
                <a:cs typeface="Arial Unicode MS" pitchFamily="34" charset="-128"/>
              </a:rPr>
              <a:t>innosti v zahrani</a:t>
            </a:r>
            <a:r>
              <a:rPr lang="cs-CZ" b="1" dirty="0" smtClean="0">
                <a:latin typeface="Times New Roman" pitchFamily="18" charset="0"/>
              </a:rPr>
              <a:t>č</a:t>
            </a:r>
            <a:r>
              <a:rPr lang="cs-CZ" b="1" dirty="0" smtClean="0">
                <a:latin typeface="Times New Roman" pitchFamily="18" charset="0"/>
                <a:ea typeface="Arial Unicode MS" pitchFamily="34" charset="-128"/>
                <a:cs typeface="Arial Unicode MS" pitchFamily="34" charset="-128"/>
              </a:rPr>
              <a:t>í  podle právních p</a:t>
            </a:r>
            <a:r>
              <a:rPr lang="cs-CZ" b="1" dirty="0" smtClean="0">
                <a:latin typeface="Times New Roman" pitchFamily="18" charset="0"/>
              </a:rPr>
              <a:t>ř</a:t>
            </a:r>
            <a:r>
              <a:rPr lang="cs-CZ" b="1" dirty="0" smtClean="0">
                <a:latin typeface="Times New Roman" pitchFamily="18" charset="0"/>
                <a:ea typeface="Arial Unicode MS" pitchFamily="34" charset="-128"/>
                <a:cs typeface="Arial Unicode MS" pitchFamily="34" charset="-128"/>
              </a:rPr>
              <a:t>edpis</a:t>
            </a:r>
            <a:r>
              <a:rPr lang="cs-CZ" b="1" dirty="0" smtClean="0">
                <a:latin typeface="Times New Roman" pitchFamily="18" charset="0"/>
              </a:rPr>
              <a:t>ů</a:t>
            </a:r>
            <a:r>
              <a:rPr lang="cs-CZ" b="1" dirty="0" smtClean="0">
                <a:latin typeface="Times New Roman" pitchFamily="18" charset="0"/>
                <a:ea typeface="Arial Unicode MS" pitchFamily="34" charset="-128"/>
                <a:cs typeface="Arial Unicode MS" pitchFamily="34" charset="-128"/>
              </a:rPr>
              <a:t> státu jejího sídla nebo místa jejího podnikání.</a:t>
            </a:r>
            <a:endParaRPr lang="cs-CZ" b="1" dirty="0" smtClean="0">
              <a:latin typeface="Times New Roman" pitchFamily="18" charset="0"/>
            </a:endParaRPr>
          </a:p>
          <a:p>
            <a:pPr marL="0" indent="0" algn="just" eaLnBrk="1" hangingPunct="1">
              <a:buFont typeface="Wingdings" pitchFamily="2" charset="2"/>
              <a:buNone/>
              <a:defRPr/>
            </a:pPr>
            <a:endParaRPr lang="cs-CZ" b="1" dirty="0" smtClean="0">
              <a:latin typeface="Times New Roman" pitchFamily="18" charset="0"/>
            </a:endParaRPr>
          </a:p>
        </p:txBody>
      </p:sp>
    </p:spTree>
    <p:extLst>
      <p:ext uri="{BB962C8B-B14F-4D97-AF65-F5344CB8AC3E}">
        <p14:creationId xmlns:p14="http://schemas.microsoft.com/office/powerpoint/2010/main" val="42617165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solidFill>
            <a:schemeClr val="accent1">
              <a:lumMod val="20000"/>
              <a:lumOff val="80000"/>
            </a:schemeClr>
          </a:solidFill>
        </p:spPr>
        <p:txBody>
          <a:bodyPr/>
          <a:lstStyle/>
          <a:p>
            <a:pPr eaLnBrk="1" hangingPunct="1">
              <a:defRPr/>
            </a:pPr>
            <a:r>
              <a:rPr lang="cs-CZ" dirty="0" smtClean="0">
                <a:latin typeface="Arial" pitchFamily="34" charset="0"/>
                <a:ea typeface="Arial Unicode MS" pitchFamily="34" charset="-128"/>
                <a:cs typeface="Arial Unicode MS" pitchFamily="34" charset="-128"/>
              </a:rPr>
              <a:t>Provozování </a:t>
            </a:r>
            <a:r>
              <a:rPr lang="cs-CZ" dirty="0" smtClean="0">
                <a:latin typeface="Arial" pitchFamily="34" charset="0"/>
              </a:rPr>
              <a:t>za</a:t>
            </a:r>
            <a:r>
              <a:rPr lang="cs-CZ" dirty="0" smtClean="0">
                <a:latin typeface="Arial" pitchFamily="34" charset="0"/>
                <a:ea typeface="Arial Unicode MS" pitchFamily="34" charset="-128"/>
                <a:cs typeface="Arial Unicode MS" pitchFamily="34" charset="-128"/>
              </a:rPr>
              <a:t>jišťovací činnosti</a:t>
            </a:r>
          </a:p>
        </p:txBody>
      </p:sp>
      <p:sp>
        <p:nvSpPr>
          <p:cNvPr id="462851" name="Rectangle 3"/>
          <p:cNvSpPr>
            <a:spLocks noGrp="1" noChangeArrowheads="1"/>
          </p:cNvSpPr>
          <p:nvPr>
            <p:ph type="body" idx="1"/>
          </p:nvPr>
        </p:nvSpPr>
        <p:spPr/>
        <p:txBody>
          <a:bodyPr/>
          <a:lstStyle/>
          <a:p>
            <a:pPr marL="0" indent="0" algn="just" eaLnBrk="1" hangingPunct="1">
              <a:lnSpc>
                <a:spcPct val="80000"/>
              </a:lnSpc>
              <a:defRPr/>
            </a:pPr>
            <a:r>
              <a:rPr lang="cs-CZ" sz="2400" b="1" u="sng" dirty="0" smtClean="0">
                <a:solidFill>
                  <a:schemeClr val="hlink"/>
                </a:solidFill>
                <a:effectLst>
                  <a:outerShdw blurRad="38100" dist="38100" dir="2700000" algn="tl">
                    <a:srgbClr val="000000"/>
                  </a:outerShdw>
                </a:effectLst>
                <a:latin typeface="Arial" pitchFamily="34" charset="0"/>
                <a:ea typeface="Arial Unicode MS" pitchFamily="34" charset="-128"/>
                <a:cs typeface="Arial Unicode MS" pitchFamily="34" charset="-128"/>
              </a:rPr>
              <a:t> Finitní (finanční) zajištění</a:t>
            </a:r>
          </a:p>
          <a:p>
            <a:pPr marL="0" indent="0" algn="just" eaLnBrk="1" hangingPunct="1">
              <a:lnSpc>
                <a:spcPct val="80000"/>
              </a:lnSpc>
              <a:buFont typeface="Wingdings" pitchFamily="2" charset="2"/>
              <a:buNone/>
              <a:defRPr/>
            </a:pPr>
            <a:r>
              <a:rPr lang="cs-CZ" sz="2400" b="1" dirty="0" smtClean="0">
                <a:latin typeface="Times New Roman" pitchFamily="18" charset="0"/>
              </a:rPr>
              <a:t>-</a:t>
            </a:r>
            <a:r>
              <a:rPr lang="cs-CZ" sz="2400" dirty="0" smtClean="0"/>
              <a:t>zajištění pro případ, kdy jednoznačně vymezená </a:t>
            </a:r>
            <a:r>
              <a:rPr lang="cs-CZ" sz="2400" u="sng" dirty="0" smtClean="0">
                <a:solidFill>
                  <a:srgbClr val="FF0000"/>
                </a:solidFill>
                <a:effectLst>
                  <a:outerShdw blurRad="38100" dist="38100" dir="2700000" algn="tl">
                    <a:srgbClr val="000000">
                      <a:alpha val="43137"/>
                    </a:srgbClr>
                  </a:outerShdw>
                </a:effectLst>
              </a:rPr>
              <a:t>maximální možná ztráta z pojištění</a:t>
            </a:r>
            <a:r>
              <a:rPr lang="cs-CZ" sz="2400" dirty="0" smtClean="0"/>
              <a:t>, vyjádřená jako maximum převedeného ekonomického rizika, vyplývajícího jak z přenosu významného pojistně-technického rizika, tak i z přenosu rizika načasování, </a:t>
            </a:r>
            <a:r>
              <a:rPr lang="cs-CZ" sz="2400" u="sng" dirty="0" smtClean="0"/>
              <a:t>přesáhne během doby trvání zajišťovací smlouvy pojistné o omezenou, ale pro dané pojištění podstatnou částku</a:t>
            </a:r>
            <a:r>
              <a:rPr lang="cs-CZ" sz="2400" dirty="0" smtClean="0"/>
              <a:t>, za podmínky, že zajišťovací smlouva obsahuje ustanovení týkající se</a:t>
            </a:r>
          </a:p>
          <a:p>
            <a:pPr marL="0" indent="0" algn="just" eaLnBrk="1" hangingPunct="1">
              <a:lnSpc>
                <a:spcPct val="80000"/>
              </a:lnSpc>
              <a:buFont typeface="Wingdings" pitchFamily="2" charset="2"/>
              <a:buNone/>
              <a:defRPr/>
            </a:pPr>
            <a:r>
              <a:rPr lang="cs-CZ" sz="2400" dirty="0" smtClean="0"/>
              <a:t>a) jednoznačného a podstatného zvážení </a:t>
            </a:r>
            <a:r>
              <a:rPr lang="cs-CZ" sz="2400" u="sng" dirty="0" smtClean="0"/>
              <a:t>časové hodnoty peněz</a:t>
            </a:r>
            <a:r>
              <a:rPr lang="cs-CZ" sz="2400" dirty="0" smtClean="0"/>
              <a:t>, nebo</a:t>
            </a:r>
          </a:p>
          <a:p>
            <a:pPr marL="0" indent="0" algn="just" eaLnBrk="1" hangingPunct="1">
              <a:lnSpc>
                <a:spcPct val="80000"/>
              </a:lnSpc>
              <a:buFont typeface="Wingdings" pitchFamily="2" charset="2"/>
              <a:buNone/>
              <a:defRPr/>
            </a:pPr>
            <a:r>
              <a:rPr lang="cs-CZ" sz="2400" dirty="0" smtClean="0"/>
              <a:t>b) </a:t>
            </a:r>
            <a:r>
              <a:rPr lang="cs-CZ" sz="2400" u="sng" dirty="0" smtClean="0"/>
              <a:t>řízení rovnováhy ekonomických důsledků mezi smluvními stranami</a:t>
            </a:r>
            <a:r>
              <a:rPr lang="cs-CZ" sz="2400" dirty="0" smtClean="0"/>
              <a:t> v dohodnutém 	časovém úseku zaměřené na dosažení převodu zajištěného rizika.</a:t>
            </a:r>
            <a:endParaRPr lang="cs-CZ" sz="2400" dirty="0" smtClean="0">
              <a:latin typeface="Times New Roman" pitchFamily="18" charset="0"/>
            </a:endParaRPr>
          </a:p>
          <a:p>
            <a:pPr marL="0" indent="0" algn="just" eaLnBrk="1" hangingPunct="1">
              <a:lnSpc>
                <a:spcPct val="80000"/>
              </a:lnSpc>
              <a:buFont typeface="Wingdings" pitchFamily="2" charset="2"/>
              <a:buNone/>
              <a:defRPr/>
            </a:pPr>
            <a:endParaRPr lang="cs-CZ" sz="2000" b="1" dirty="0" smtClean="0">
              <a:latin typeface="Times New Roman" pitchFamily="18" charset="0"/>
            </a:endParaRPr>
          </a:p>
        </p:txBody>
      </p:sp>
    </p:spTree>
    <p:extLst>
      <p:ext uri="{BB962C8B-B14F-4D97-AF65-F5344CB8AC3E}">
        <p14:creationId xmlns:p14="http://schemas.microsoft.com/office/powerpoint/2010/main" val="20056788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467544" y="116632"/>
            <a:ext cx="8229600" cy="936104"/>
          </a:xfrm>
          <a:solidFill>
            <a:srgbClr val="FFC000"/>
          </a:solidFill>
        </p:spPr>
        <p:txBody>
          <a:bodyPr/>
          <a:lstStyle/>
          <a:p>
            <a:pPr eaLnBrk="1" hangingPunct="1">
              <a:defRPr/>
            </a:pPr>
            <a:r>
              <a:rPr lang="cs-CZ" dirty="0" smtClean="0">
                <a:latin typeface="Arial" pitchFamily="34" charset="0"/>
                <a:cs typeface="Times New Roman" pitchFamily="18" charset="0"/>
              </a:rPr>
              <a:t>Technické rezervy</a:t>
            </a:r>
          </a:p>
        </p:txBody>
      </p:sp>
      <p:sp>
        <p:nvSpPr>
          <p:cNvPr id="503811" name="Rectangle 3"/>
          <p:cNvSpPr>
            <a:spLocks noGrp="1" noChangeArrowheads="1"/>
          </p:cNvSpPr>
          <p:nvPr>
            <p:ph type="body" idx="1"/>
          </p:nvPr>
        </p:nvSpPr>
        <p:spPr>
          <a:xfrm>
            <a:off x="228600" y="1052736"/>
            <a:ext cx="8529638" cy="5616624"/>
          </a:xfrm>
          <a:noFill/>
        </p:spPr>
        <p:txBody>
          <a:bodyPr>
            <a:noAutofit/>
          </a:bodyPr>
          <a:lstStyle/>
          <a:p>
            <a:pPr marL="0" indent="0" algn="just">
              <a:lnSpc>
                <a:spcPct val="90000"/>
              </a:lnSpc>
              <a:buNone/>
              <a:defRPr/>
            </a:pPr>
            <a:r>
              <a:rPr lang="cs-CZ" sz="2400" b="1" dirty="0" smtClean="0">
                <a:latin typeface="Times New Roman" pitchFamily="18" charset="0"/>
              </a:rPr>
              <a:t>Technické rezervy </a:t>
            </a:r>
            <a:r>
              <a:rPr lang="cs-CZ" sz="2400" dirty="0" smtClean="0">
                <a:latin typeface="Times New Roman" pitchFamily="18" charset="0"/>
              </a:rPr>
              <a:t>vytváří tuzemská pojišťovna a tuzemská zajišťovna </a:t>
            </a:r>
            <a:r>
              <a:rPr lang="cs-CZ" sz="2400" u="sng" dirty="0" smtClean="0">
                <a:latin typeface="Times New Roman" pitchFamily="18" charset="0"/>
              </a:rPr>
              <a:t>k plnění závazků </a:t>
            </a:r>
            <a:r>
              <a:rPr lang="cs-CZ" sz="2400" dirty="0" smtClean="0">
                <a:latin typeface="Times New Roman" pitchFamily="18" charset="0"/>
              </a:rPr>
              <a:t>z veškeré jí provozované pojišťovací nebo zajišťovací činnosti.</a:t>
            </a:r>
          </a:p>
          <a:p>
            <a:pPr marL="0" indent="0" algn="just" eaLnBrk="1" hangingPunct="1">
              <a:lnSpc>
                <a:spcPct val="90000"/>
              </a:lnSpc>
              <a:defRPr/>
            </a:pPr>
            <a:r>
              <a:rPr lang="cs-CZ" sz="2400" b="1" dirty="0" smtClean="0">
                <a:latin typeface="Times New Roman" pitchFamily="18" charset="0"/>
              </a:rPr>
              <a:t> Hodnota </a:t>
            </a:r>
            <a:r>
              <a:rPr lang="cs-CZ" sz="2400" b="1" dirty="0" smtClean="0">
                <a:latin typeface="Times New Roman" pitchFamily="18" charset="0"/>
              </a:rPr>
              <a:t>technických rezerv odpovídá </a:t>
            </a:r>
            <a:r>
              <a:rPr lang="cs-CZ" sz="2400" b="1" dirty="0" smtClean="0">
                <a:solidFill>
                  <a:srgbClr val="FF3399"/>
                </a:solidFill>
                <a:effectLst>
                  <a:outerShdw blurRad="38100" dist="38100" dir="2700000" algn="tl">
                    <a:srgbClr val="000000"/>
                  </a:outerShdw>
                </a:effectLst>
                <a:latin typeface="Times New Roman" pitchFamily="18" charset="0"/>
              </a:rPr>
              <a:t>částce, kterou by pojišťovna nebo zajišťovna podle odstavce 1 musela zaplatit za okamžitý převod příslušných pojistných nebo zajistných závazků na jinou pojišťovnu nebo zajišťovnu.</a:t>
            </a:r>
            <a:r>
              <a:rPr lang="cs-CZ" sz="2400" b="1" dirty="0" smtClean="0">
                <a:latin typeface="Times New Roman" pitchFamily="18" charset="0"/>
              </a:rPr>
              <a:t> Hodnota technických rezerv je </a:t>
            </a:r>
            <a:r>
              <a:rPr lang="cs-CZ" sz="2400" b="1" u="sng" dirty="0" smtClean="0">
                <a:effectLst>
                  <a:outerShdw blurRad="38100" dist="38100" dir="2700000" algn="tl">
                    <a:srgbClr val="000000">
                      <a:alpha val="43137"/>
                    </a:srgbClr>
                  </a:outerShdw>
                </a:effectLst>
                <a:latin typeface="Times New Roman" pitchFamily="18" charset="0"/>
              </a:rPr>
              <a:t>rovna součtu nejlepšího odhadu a rizikové přirážky</a:t>
            </a:r>
            <a:r>
              <a:rPr lang="cs-CZ" sz="2400" b="1" dirty="0" smtClean="0">
                <a:latin typeface="Times New Roman" pitchFamily="18" charset="0"/>
              </a:rPr>
              <a:t>.</a:t>
            </a:r>
            <a:r>
              <a:rPr lang="cs-CZ" sz="2400" dirty="0" smtClean="0"/>
              <a:t> </a:t>
            </a:r>
          </a:p>
          <a:p>
            <a:pPr marL="0" indent="0" algn="just" eaLnBrk="1" hangingPunct="1">
              <a:lnSpc>
                <a:spcPct val="90000"/>
              </a:lnSpc>
              <a:defRPr/>
            </a:pPr>
            <a:r>
              <a:rPr lang="cs-CZ" sz="2400" b="1" dirty="0" smtClean="0">
                <a:latin typeface="Times New Roman" pitchFamily="18" charset="0"/>
              </a:rPr>
              <a:t> Hodnota </a:t>
            </a:r>
            <a:r>
              <a:rPr lang="cs-CZ" sz="2400" b="1" u="sng" dirty="0" smtClean="0">
                <a:effectLst>
                  <a:outerShdw blurRad="38100" dist="38100" dir="2700000" algn="tl">
                    <a:srgbClr val="FFFFFF"/>
                  </a:outerShdw>
                </a:effectLst>
                <a:latin typeface="Times New Roman" pitchFamily="18" charset="0"/>
              </a:rPr>
              <a:t>rizikové přirážky</a:t>
            </a:r>
            <a:r>
              <a:rPr lang="cs-CZ" sz="2400" b="1" dirty="0" smtClean="0">
                <a:latin typeface="Times New Roman" pitchFamily="18" charset="0"/>
              </a:rPr>
              <a:t> musí být taková, aby zajistila, že hodnota technických rezerv odpovídá částce, kterou by jiná pojišťovna nebo zajišťovna mohla požadovat, aby převzala závazky z pojišťovací nebo zajišťovací činnosti pojišťovny nebo zajišťovny.</a:t>
            </a:r>
          </a:p>
          <a:p>
            <a:pPr marL="0" indent="0" algn="just" eaLnBrk="1" hangingPunct="1">
              <a:lnSpc>
                <a:spcPct val="90000"/>
              </a:lnSpc>
              <a:defRPr/>
            </a:pPr>
            <a:r>
              <a:rPr lang="cs-CZ" sz="2400" b="1" dirty="0" smtClean="0">
                <a:latin typeface="Times New Roman" pitchFamily="18" charset="0"/>
              </a:rPr>
              <a:t> Výpočet </a:t>
            </a:r>
            <a:r>
              <a:rPr lang="cs-CZ" sz="2400" b="1" dirty="0" smtClean="0">
                <a:latin typeface="Times New Roman" pitchFamily="18" charset="0"/>
              </a:rPr>
              <a:t>nejlepšího odhadu provádí pojišťovna a zajišťovna </a:t>
            </a:r>
            <a:r>
              <a:rPr lang="cs-CZ" sz="2400" b="1" u="sng" dirty="0" smtClean="0">
                <a:effectLst>
                  <a:outerShdw blurRad="38100" dist="38100" dir="2700000" algn="tl">
                    <a:srgbClr val="FFFFFF"/>
                  </a:outerShdw>
                </a:effectLst>
                <a:latin typeface="Times New Roman" pitchFamily="18" charset="0"/>
              </a:rPr>
              <a:t>bez odečítání pohledávek ze zajištění.</a:t>
            </a:r>
            <a:r>
              <a:rPr lang="cs-CZ" sz="2400" u="sng" dirty="0" smtClean="0">
                <a:effectLst>
                  <a:outerShdw blurRad="38100" dist="38100" dir="2700000" algn="tl">
                    <a:srgbClr val="FFFFFF"/>
                  </a:outerShdw>
                </a:effectLst>
                <a:latin typeface="Times New Roman" pitchFamily="18" charset="0"/>
              </a:rPr>
              <a:t> </a:t>
            </a:r>
          </a:p>
        </p:txBody>
      </p:sp>
    </p:spTree>
    <p:extLst>
      <p:ext uri="{BB962C8B-B14F-4D97-AF65-F5344CB8AC3E}">
        <p14:creationId xmlns:p14="http://schemas.microsoft.com/office/powerpoint/2010/main" val="12737255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467544" y="116632"/>
            <a:ext cx="8229600" cy="1143000"/>
          </a:xfrm>
          <a:solidFill>
            <a:srgbClr val="FFC000"/>
          </a:solidFill>
        </p:spPr>
        <p:txBody>
          <a:bodyPr/>
          <a:lstStyle/>
          <a:p>
            <a:pPr eaLnBrk="1" hangingPunct="1">
              <a:defRPr/>
            </a:pPr>
            <a:r>
              <a:rPr lang="cs-CZ" dirty="0" smtClean="0">
                <a:latin typeface="Arial" pitchFamily="34" charset="0"/>
                <a:cs typeface="Times New Roman" pitchFamily="18" charset="0"/>
              </a:rPr>
              <a:t>Technické rezervy</a:t>
            </a:r>
          </a:p>
        </p:txBody>
      </p:sp>
      <p:sp>
        <p:nvSpPr>
          <p:cNvPr id="504835" name="Rectangle 3"/>
          <p:cNvSpPr>
            <a:spLocks noGrp="1" noChangeArrowheads="1"/>
          </p:cNvSpPr>
          <p:nvPr>
            <p:ph type="body" idx="1"/>
          </p:nvPr>
        </p:nvSpPr>
        <p:spPr>
          <a:xfrm>
            <a:off x="228600" y="1340768"/>
            <a:ext cx="8529638" cy="5155283"/>
          </a:xfrm>
          <a:noFill/>
        </p:spPr>
        <p:txBody>
          <a:bodyPr>
            <a:normAutofit/>
          </a:bodyPr>
          <a:lstStyle/>
          <a:p>
            <a:pPr marL="0" indent="0" algn="just" eaLnBrk="1" hangingPunct="1">
              <a:defRPr/>
            </a:pPr>
            <a:r>
              <a:rPr lang="cs-CZ" sz="2400" b="1" dirty="0" smtClean="0">
                <a:latin typeface="Times New Roman" pitchFamily="18" charset="0"/>
              </a:rPr>
              <a:t> Při </a:t>
            </a:r>
            <a:r>
              <a:rPr lang="cs-CZ" sz="2400" b="1" dirty="0" smtClean="0">
                <a:latin typeface="Times New Roman" pitchFamily="18" charset="0"/>
              </a:rPr>
              <a:t>výpočtu technických rezerv se </a:t>
            </a:r>
            <a:r>
              <a:rPr lang="cs-CZ" sz="2400" b="1" dirty="0" smtClean="0">
                <a:solidFill>
                  <a:srgbClr val="FF0000"/>
                </a:solidFill>
                <a:effectLst>
                  <a:outerShdw blurRad="38100" dist="38100" dir="2700000" algn="tl">
                    <a:srgbClr val="000000"/>
                  </a:outerShdw>
                </a:effectLst>
                <a:latin typeface="Times New Roman" pitchFamily="18" charset="0"/>
              </a:rPr>
              <a:t>zohlední veškeré náklady související se správou pojistných a zajistných závazků, růst cen, nákladů a škod, a veškeré předpokládané platby pojištěným a ostatním oprávněným osobám, včetně budoucích nezaručených podílů na zisku</a:t>
            </a:r>
            <a:r>
              <a:rPr lang="cs-CZ" sz="2400" b="1" dirty="0" smtClean="0">
                <a:latin typeface="Times New Roman" pitchFamily="18" charset="0"/>
              </a:rPr>
              <a:t>.</a:t>
            </a:r>
            <a:r>
              <a:rPr lang="cs-CZ" sz="2400" dirty="0" smtClean="0"/>
              <a:t> </a:t>
            </a:r>
          </a:p>
          <a:p>
            <a:pPr marL="0" indent="0" algn="just">
              <a:defRPr/>
            </a:pPr>
            <a:r>
              <a:rPr lang="cs-CZ" sz="2400" b="1" dirty="0" smtClean="0">
                <a:latin typeface="Times New Roman" pitchFamily="18" charset="0"/>
              </a:rPr>
              <a:t> Pro </a:t>
            </a:r>
            <a:r>
              <a:rPr lang="cs-CZ" sz="2400" b="1" dirty="0" smtClean="0">
                <a:latin typeface="Times New Roman" pitchFamily="18" charset="0"/>
              </a:rPr>
              <a:t>účely výpočtu technických rezerv se závazky z pojišťovací a zajišťovací činnosti člení do rizikově </a:t>
            </a:r>
            <a:r>
              <a:rPr lang="cs-CZ" sz="2400" b="1" dirty="0" smtClean="0">
                <a:solidFill>
                  <a:srgbClr val="FF0000"/>
                </a:solidFill>
                <a:effectLst>
                  <a:outerShdw blurRad="38100" dist="38100" dir="2700000" algn="tl">
                    <a:srgbClr val="000000"/>
                  </a:outerShdw>
                </a:effectLst>
                <a:latin typeface="Times New Roman" pitchFamily="18" charset="0"/>
              </a:rPr>
              <a:t>homogenních skupin</a:t>
            </a:r>
            <a:r>
              <a:rPr lang="cs-CZ" sz="2400" b="1" dirty="0" smtClean="0">
                <a:latin typeface="Times New Roman" pitchFamily="18" charset="0"/>
              </a:rPr>
              <a:t> v souladu s  </a:t>
            </a:r>
            <a:r>
              <a:rPr lang="cs-CZ" sz="2400" b="1" u="sng" dirty="0" smtClean="0">
                <a:effectLst>
                  <a:outerShdw blurRad="38100" dist="38100" dir="2700000" algn="tl">
                    <a:srgbClr val="000000">
                      <a:alpha val="43137"/>
                    </a:srgbClr>
                  </a:outerShdw>
                </a:effectLst>
                <a:latin typeface="Times New Roman" pitchFamily="18" charset="0"/>
              </a:rPr>
              <a:t>nařízením EU</a:t>
            </a:r>
            <a:r>
              <a:rPr lang="cs-CZ" sz="2400" b="1" dirty="0" smtClean="0">
                <a:latin typeface="Times New Roman" pitchFamily="18" charset="0"/>
              </a:rPr>
              <a:t>, </a:t>
            </a:r>
            <a:r>
              <a:rPr lang="cs-CZ" sz="2400" b="1" dirty="0">
                <a:latin typeface="Times New Roman" pitchFamily="18" charset="0"/>
              </a:rPr>
              <a:t>které pro účely základního členění těchto </a:t>
            </a:r>
            <a:r>
              <a:rPr lang="cs-CZ" sz="2400" b="1" dirty="0" smtClean="0">
                <a:latin typeface="Times New Roman" pitchFamily="18" charset="0"/>
              </a:rPr>
              <a:t>závazků stanoví </a:t>
            </a:r>
            <a:r>
              <a:rPr lang="cs-CZ" sz="2400" b="1" u="sng" dirty="0" smtClean="0">
                <a:effectLst>
                  <a:outerShdw blurRad="38100" dist="38100" dir="2700000" algn="tl">
                    <a:srgbClr val="000000">
                      <a:alpha val="43137"/>
                    </a:srgbClr>
                  </a:outerShdw>
                </a:effectLst>
                <a:latin typeface="Times New Roman" pitchFamily="18" charset="0"/>
              </a:rPr>
              <a:t>druhy </a:t>
            </a:r>
            <a:r>
              <a:rPr lang="cs-CZ" sz="2400" b="1" u="sng" dirty="0" smtClean="0">
                <a:effectLst>
                  <a:outerShdw blurRad="38100" dist="38100" dir="2700000" algn="tl">
                    <a:srgbClr val="000000">
                      <a:alpha val="43137"/>
                    </a:srgbClr>
                  </a:outerShdw>
                </a:effectLst>
                <a:latin typeface="Times New Roman" pitchFamily="18" charset="0"/>
              </a:rPr>
              <a:t>pojištění</a:t>
            </a:r>
            <a:r>
              <a:rPr lang="cs-CZ" sz="2400" b="1" dirty="0" smtClean="0">
                <a:latin typeface="Times New Roman" pitchFamily="18" charset="0"/>
              </a:rPr>
              <a:t>.</a:t>
            </a:r>
            <a:r>
              <a:rPr lang="cs-CZ" sz="2400" dirty="0" smtClean="0">
                <a:latin typeface="Times New Roman" pitchFamily="18" charset="0"/>
              </a:rPr>
              <a:t> </a:t>
            </a:r>
            <a:endParaRPr lang="cs-CZ" sz="2400" dirty="0" smtClean="0">
              <a:latin typeface="Times New Roman" pitchFamily="18" charset="0"/>
            </a:endParaRPr>
          </a:p>
          <a:p>
            <a:pPr marL="0" indent="0" algn="just" eaLnBrk="1" hangingPunct="1">
              <a:defRPr/>
            </a:pPr>
            <a:r>
              <a:rPr lang="cs-CZ" sz="2400" b="1" dirty="0" smtClean="0">
                <a:latin typeface="Times New Roman" pitchFamily="18" charset="0"/>
              </a:rPr>
              <a:t> Pojišťovna a zajišťovna musí  mít nastaveny takové vnitřní procesy a postupy, které zajistí vhodnost, úplnost a přesnost dat používaných při výpočtu technických rezerv</a:t>
            </a:r>
            <a:r>
              <a:rPr lang="cs-CZ" sz="2400" b="1" dirty="0" smtClean="0">
                <a:solidFill>
                  <a:srgbClr val="FF0000"/>
                </a:solidFill>
                <a:effectLst>
                  <a:outerShdw blurRad="38100" dist="38100" dir="2700000" algn="tl">
                    <a:srgbClr val="000000"/>
                  </a:outerShdw>
                </a:effectLst>
                <a:latin typeface="Times New Roman" pitchFamily="18" charset="0"/>
              </a:rPr>
              <a:t>-</a:t>
            </a:r>
            <a:r>
              <a:rPr lang="cs-CZ" sz="2400" b="1" dirty="0" err="1" smtClean="0">
                <a:solidFill>
                  <a:srgbClr val="FF0000"/>
                </a:solidFill>
                <a:effectLst>
                  <a:outerShdw blurRad="38100" dist="38100" dir="2700000" algn="tl">
                    <a:srgbClr val="000000"/>
                  </a:outerShdw>
                </a:effectLst>
                <a:latin typeface="Times New Roman" pitchFamily="18" charset="0"/>
              </a:rPr>
              <a:t>pojistněmatematická</a:t>
            </a:r>
            <a:r>
              <a:rPr lang="cs-CZ" sz="2400" b="1" dirty="0" smtClean="0">
                <a:solidFill>
                  <a:srgbClr val="FF0000"/>
                </a:solidFill>
                <a:effectLst>
                  <a:outerShdw blurRad="38100" dist="38100" dir="2700000" algn="tl">
                    <a:srgbClr val="000000"/>
                  </a:outerShdw>
                </a:effectLst>
                <a:latin typeface="Times New Roman" pitchFamily="18" charset="0"/>
              </a:rPr>
              <a:t> funkce </a:t>
            </a:r>
            <a:r>
              <a:rPr lang="cs-CZ" sz="2400" dirty="0" smtClean="0">
                <a:solidFill>
                  <a:schemeClr val="accent1">
                    <a:lumMod val="75000"/>
                  </a:schemeClr>
                </a:solidFill>
                <a:effectLst>
                  <a:outerShdw blurRad="38100" dist="38100" dir="2700000" algn="tl">
                    <a:srgbClr val="000000"/>
                  </a:outerShdw>
                </a:effectLst>
                <a:latin typeface="Times New Roman" pitchFamily="18" charset="0"/>
              </a:rPr>
              <a:t>(činnosti)</a:t>
            </a:r>
            <a:r>
              <a:rPr lang="cs-CZ" sz="2400" b="1" dirty="0" smtClean="0">
                <a:latin typeface="Times New Roman" pitchFamily="18" charset="0"/>
              </a:rPr>
              <a:t>.</a:t>
            </a:r>
            <a:r>
              <a:rPr lang="cs-CZ" sz="2400" dirty="0" smtClean="0"/>
              <a:t> </a:t>
            </a:r>
            <a:endParaRPr lang="cs-CZ" sz="2400" dirty="0" smtClean="0"/>
          </a:p>
        </p:txBody>
      </p:sp>
    </p:spTree>
    <p:extLst>
      <p:ext uri="{BB962C8B-B14F-4D97-AF65-F5344CB8AC3E}">
        <p14:creationId xmlns:p14="http://schemas.microsoft.com/office/powerpoint/2010/main" val="925550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274638"/>
            <a:ext cx="8229600" cy="922114"/>
          </a:xfrm>
          <a:solidFill>
            <a:srgbClr val="FFC000"/>
          </a:solidFill>
        </p:spPr>
        <p:txBody>
          <a:bodyPr/>
          <a:lstStyle/>
          <a:p>
            <a:pPr eaLnBrk="1" hangingPunct="1">
              <a:defRPr/>
            </a:pPr>
            <a:r>
              <a:rPr lang="cs-CZ" dirty="0" smtClean="0">
                <a:latin typeface="Arial" pitchFamily="34" charset="0"/>
                <a:cs typeface="Times New Roman" pitchFamily="18" charset="0"/>
              </a:rPr>
              <a:t>Technické rezervy</a:t>
            </a:r>
          </a:p>
        </p:txBody>
      </p:sp>
      <p:sp>
        <p:nvSpPr>
          <p:cNvPr id="505859" name="Rectangle 3"/>
          <p:cNvSpPr>
            <a:spLocks noGrp="1" noChangeArrowheads="1"/>
          </p:cNvSpPr>
          <p:nvPr>
            <p:ph type="body" idx="1"/>
          </p:nvPr>
        </p:nvSpPr>
        <p:spPr>
          <a:xfrm>
            <a:off x="250825" y="1340768"/>
            <a:ext cx="8529638" cy="5401345"/>
          </a:xfrm>
          <a:noFill/>
        </p:spPr>
        <p:txBody>
          <a:bodyPr>
            <a:normAutofit/>
          </a:bodyPr>
          <a:lstStyle/>
          <a:p>
            <a:pPr marL="0" indent="0" eaLnBrk="1" hangingPunct="1">
              <a:lnSpc>
                <a:spcPct val="80000"/>
              </a:lnSpc>
              <a:defRPr/>
            </a:pPr>
            <a:r>
              <a:rPr lang="cs-CZ" sz="1800" b="1" dirty="0" smtClean="0">
                <a:solidFill>
                  <a:srgbClr val="FF0000"/>
                </a:solidFill>
                <a:effectLst>
                  <a:outerShdw blurRad="38100" dist="38100" dir="2700000" algn="tl">
                    <a:srgbClr val="000000"/>
                  </a:outerShdw>
                </a:effectLst>
              </a:rPr>
              <a:t>Nařízením EU se řídí</a:t>
            </a:r>
          </a:p>
          <a:p>
            <a:pPr marL="0" indent="0" algn="just" eaLnBrk="1" hangingPunct="1">
              <a:lnSpc>
                <a:spcPct val="80000"/>
              </a:lnSpc>
              <a:buFont typeface="Wingdings" pitchFamily="2" charset="2"/>
              <a:buNone/>
              <a:defRPr/>
            </a:pPr>
            <a:r>
              <a:rPr lang="cs-CZ" sz="1800" b="1" dirty="0" smtClean="0"/>
              <a:t>- </a:t>
            </a:r>
            <a:r>
              <a:rPr lang="cs-CZ" sz="1800" b="1" u="sng" dirty="0" smtClean="0">
                <a:effectLst>
                  <a:outerShdw blurRad="38100" dist="38100" dir="2700000" algn="tl">
                    <a:srgbClr val="FFFFFF"/>
                  </a:outerShdw>
                </a:effectLst>
              </a:rPr>
              <a:t>pojistně-matematické </a:t>
            </a:r>
            <a:r>
              <a:rPr lang="cs-CZ" sz="1800" b="1" u="sng" dirty="0" smtClean="0">
                <a:effectLst>
                  <a:outerShdw blurRad="38100" dist="38100" dir="2700000" algn="tl">
                    <a:srgbClr val="FFFFFF"/>
                  </a:outerShdw>
                </a:effectLst>
              </a:rPr>
              <a:t>a statistické metody</a:t>
            </a:r>
            <a:r>
              <a:rPr lang="cs-CZ" sz="1800" b="1" dirty="0" smtClean="0"/>
              <a:t> pro výpočet nejlepšího odhadu, </a:t>
            </a:r>
          </a:p>
          <a:p>
            <a:pPr marL="0" indent="0" algn="just" eaLnBrk="1" hangingPunct="1">
              <a:lnSpc>
                <a:spcPct val="80000"/>
              </a:lnSpc>
              <a:buFont typeface="Wingdings" pitchFamily="2" charset="2"/>
              <a:buNone/>
              <a:defRPr/>
            </a:pPr>
            <a:r>
              <a:rPr lang="cs-CZ" sz="1800" b="1" dirty="0" smtClean="0"/>
              <a:t>- příslušná </a:t>
            </a:r>
            <a:r>
              <a:rPr lang="cs-CZ" sz="1800" b="1" dirty="0" smtClean="0"/>
              <a:t>bezriziková výnosová křivka, která se použije při výpočtu nejlepšího odhadu;</a:t>
            </a:r>
          </a:p>
          <a:p>
            <a:pPr marL="0" indent="0" algn="just" eaLnBrk="1" hangingPunct="1">
              <a:lnSpc>
                <a:spcPct val="80000"/>
              </a:lnSpc>
              <a:buFont typeface="Wingdings" pitchFamily="2" charset="2"/>
              <a:buNone/>
              <a:defRPr/>
            </a:pPr>
            <a:r>
              <a:rPr lang="cs-CZ" sz="1800" b="1" dirty="0" smtClean="0"/>
              <a:t>- </a:t>
            </a:r>
            <a:r>
              <a:rPr lang="cs-CZ" sz="1800" b="1" u="sng" dirty="0" smtClean="0">
                <a:effectLst>
                  <a:outerShdw blurRad="38100" dist="38100" dir="2700000" algn="tl">
                    <a:srgbClr val="FFFFFF"/>
                  </a:outerShdw>
                </a:effectLst>
              </a:rPr>
              <a:t>okolnosti</a:t>
            </a:r>
            <a:r>
              <a:rPr lang="cs-CZ" sz="1800" b="1" u="sng" dirty="0" smtClean="0">
                <a:effectLst>
                  <a:outerShdw blurRad="38100" dist="38100" dir="2700000" algn="tl">
                    <a:srgbClr val="FFFFFF"/>
                  </a:outerShdw>
                </a:effectLst>
              </a:rPr>
              <a:t>, za nichž se počítají technické rezervy</a:t>
            </a:r>
            <a:r>
              <a:rPr lang="cs-CZ" sz="1800" b="1" dirty="0" smtClean="0"/>
              <a:t> jako celek, nebo jako součet nejlepšího odhadu a rizikové přirážky, včetně metod, které se používají v případě výpočtu technických rezerv jako celek,</a:t>
            </a:r>
          </a:p>
          <a:p>
            <a:pPr marL="0" indent="0" algn="just" eaLnBrk="1" hangingPunct="1">
              <a:lnSpc>
                <a:spcPct val="80000"/>
              </a:lnSpc>
              <a:buFont typeface="Wingdings" pitchFamily="2" charset="2"/>
              <a:buNone/>
              <a:defRPr/>
            </a:pPr>
            <a:r>
              <a:rPr lang="cs-CZ" sz="1800" b="1" dirty="0" smtClean="0"/>
              <a:t>- </a:t>
            </a:r>
            <a:r>
              <a:rPr lang="cs-CZ" sz="1800" b="1" u="sng" dirty="0" smtClean="0">
                <a:effectLst>
                  <a:outerShdw blurRad="38100" dist="38100" dir="2700000" algn="tl">
                    <a:srgbClr val="FFFFFF"/>
                  </a:outerShdw>
                </a:effectLst>
              </a:rPr>
              <a:t>metody </a:t>
            </a:r>
            <a:r>
              <a:rPr lang="cs-CZ" sz="1800" b="1" u="sng" dirty="0" smtClean="0">
                <a:effectLst>
                  <a:outerShdw blurRad="38100" dist="38100" dir="2700000" algn="tl">
                    <a:srgbClr val="FFFFFF"/>
                  </a:outerShdw>
                </a:effectLst>
              </a:rPr>
              <a:t>a předpoklady, které se použijí při výpočtu rizikové přirážky</a:t>
            </a:r>
            <a:r>
              <a:rPr lang="cs-CZ" sz="1800" b="1" dirty="0" smtClean="0"/>
              <a:t>, včetně určení výše použitelného kapitálu souvisejícího s pojistnými a zajistnými závazky a sazby nákladů na kapitál,</a:t>
            </a:r>
          </a:p>
          <a:p>
            <a:pPr marL="0" indent="0" algn="just" eaLnBrk="1" hangingPunct="1">
              <a:lnSpc>
                <a:spcPct val="80000"/>
              </a:lnSpc>
              <a:buFont typeface="Wingdings" pitchFamily="2" charset="2"/>
              <a:buNone/>
              <a:defRPr/>
            </a:pPr>
            <a:r>
              <a:rPr lang="cs-CZ" sz="1800" b="1" dirty="0" smtClean="0"/>
              <a:t>- </a:t>
            </a:r>
            <a:r>
              <a:rPr lang="cs-CZ" sz="1800" b="1" u="sng" dirty="0" smtClean="0">
                <a:effectLst>
                  <a:outerShdw blurRad="38100" dist="38100" dir="2700000" algn="tl">
                    <a:srgbClr val="FFFFFF"/>
                  </a:outerShdw>
                </a:effectLst>
              </a:rPr>
              <a:t>druhy </a:t>
            </a:r>
            <a:r>
              <a:rPr lang="cs-CZ" sz="1800" b="1" u="sng" dirty="0" smtClean="0">
                <a:effectLst>
                  <a:outerShdw blurRad="38100" dist="38100" dir="2700000" algn="tl">
                    <a:srgbClr val="FFFFFF"/>
                  </a:outerShdw>
                </a:effectLst>
              </a:rPr>
              <a:t>pojištění, na jejichž základě se pojistné a zajistné závazky rozčlení</a:t>
            </a:r>
            <a:r>
              <a:rPr lang="cs-CZ" sz="1800" b="1" dirty="0" smtClean="0"/>
              <a:t> pro účely výpočtu technických rezerv,</a:t>
            </a:r>
          </a:p>
          <a:p>
            <a:pPr marL="0" indent="0" algn="just" eaLnBrk="1" hangingPunct="1">
              <a:lnSpc>
                <a:spcPct val="80000"/>
              </a:lnSpc>
              <a:buFont typeface="Wingdings" pitchFamily="2" charset="2"/>
              <a:buNone/>
              <a:defRPr/>
            </a:pPr>
            <a:r>
              <a:rPr lang="cs-CZ" sz="1800" b="1" dirty="0" smtClean="0"/>
              <a:t>- </a:t>
            </a:r>
            <a:r>
              <a:rPr lang="cs-CZ" sz="1800" b="1" u="sng" dirty="0" smtClean="0">
                <a:effectLst>
                  <a:outerShdw blurRad="38100" dist="38100" dir="2700000" algn="tl">
                    <a:srgbClr val="FFFFFF"/>
                  </a:outerShdw>
                </a:effectLst>
              </a:rPr>
              <a:t>pravidla</a:t>
            </a:r>
            <a:r>
              <a:rPr lang="cs-CZ" sz="1800" b="1" u="sng" dirty="0" smtClean="0">
                <a:effectLst>
                  <a:outerShdw blurRad="38100" dist="38100" dir="2700000" algn="tl">
                    <a:srgbClr val="FFFFFF"/>
                  </a:outerShdw>
                </a:effectLst>
              </a:rPr>
              <a:t>, jejichž dodržováním bude zajištěna vhodnost, úplnost a přesnost dat</a:t>
            </a:r>
            <a:r>
              <a:rPr lang="cs-CZ" sz="1800" b="1" dirty="0" smtClean="0"/>
              <a:t> používaných při výpočtu technických rezerv, a případy, kdy je vhodné použít aproximace pro výpočet nejlepšího odhadu, a to včetně individuálních přístupů,</a:t>
            </a:r>
          </a:p>
          <a:p>
            <a:pPr marL="0" indent="0" algn="just" eaLnBrk="1" hangingPunct="1">
              <a:lnSpc>
                <a:spcPct val="80000"/>
              </a:lnSpc>
              <a:buFont typeface="Wingdings" pitchFamily="2" charset="2"/>
              <a:buNone/>
              <a:defRPr/>
            </a:pPr>
            <a:r>
              <a:rPr lang="cs-CZ" sz="1800" b="1" u="sng" dirty="0" smtClean="0">
                <a:effectLst>
                  <a:outerShdw blurRad="38100" dist="38100" dir="2700000" algn="tl">
                    <a:srgbClr val="FFFFFF"/>
                  </a:outerShdw>
                </a:effectLst>
              </a:rPr>
              <a:t>- metody</a:t>
            </a:r>
            <a:r>
              <a:rPr lang="cs-CZ" sz="1800" b="1" u="sng" dirty="0" smtClean="0">
                <a:effectLst>
                  <a:outerShdw blurRad="38100" dist="38100" dir="2700000" algn="tl">
                    <a:srgbClr val="FFFFFF"/>
                  </a:outerShdw>
                </a:effectLst>
              </a:rPr>
              <a:t>, které se použijí při výpočtu úpravy o selhání protistrany</a:t>
            </a:r>
            <a:r>
              <a:rPr lang="cs-CZ" sz="1800" b="1" dirty="0" smtClean="0"/>
              <a:t> jako zohlednění očekávané ztráty z tohoto selhání, a </a:t>
            </a:r>
          </a:p>
          <a:p>
            <a:pPr marL="0" indent="0" algn="just" eaLnBrk="1" hangingPunct="1">
              <a:lnSpc>
                <a:spcPct val="80000"/>
              </a:lnSpc>
              <a:buFont typeface="Wingdings" pitchFamily="2" charset="2"/>
              <a:buNone/>
              <a:defRPr/>
            </a:pPr>
            <a:r>
              <a:rPr lang="cs-CZ" sz="1800" b="1" dirty="0" smtClean="0"/>
              <a:t>- </a:t>
            </a:r>
            <a:r>
              <a:rPr lang="cs-CZ" sz="1800" b="1" u="sng" dirty="0" smtClean="0">
                <a:effectLst>
                  <a:outerShdw blurRad="38100" dist="38100" dir="2700000" algn="tl">
                    <a:srgbClr val="FFFFFF"/>
                  </a:outerShdw>
                </a:effectLst>
              </a:rPr>
              <a:t>zjednodušené </a:t>
            </a:r>
            <a:r>
              <a:rPr lang="cs-CZ" sz="1800" b="1" u="sng" dirty="0" smtClean="0">
                <a:effectLst>
                  <a:outerShdw blurRad="38100" dist="38100" dir="2700000" algn="tl">
                    <a:srgbClr val="FFFFFF"/>
                  </a:outerShdw>
                </a:effectLst>
              </a:rPr>
              <a:t>metody a techniky</a:t>
            </a:r>
            <a:r>
              <a:rPr lang="cs-CZ" sz="1800" b="1" dirty="0" smtClean="0"/>
              <a:t> pro výpočet technických rezerv zajišťující, že pojistně-matematické a statistické metody jsou přiměřené povaze, rozsahu a komplexnosti podstupovaných rizik.</a:t>
            </a:r>
            <a:r>
              <a:rPr lang="cs-CZ" sz="1800" dirty="0" smtClean="0"/>
              <a:t>  </a:t>
            </a:r>
          </a:p>
        </p:txBody>
      </p:sp>
    </p:spTree>
    <p:extLst>
      <p:ext uri="{BB962C8B-B14F-4D97-AF65-F5344CB8AC3E}">
        <p14:creationId xmlns:p14="http://schemas.microsoft.com/office/powerpoint/2010/main" val="36116319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57200" y="274638"/>
            <a:ext cx="8229600" cy="922114"/>
          </a:xfrm>
          <a:solidFill>
            <a:srgbClr val="FFC000"/>
          </a:solidFill>
        </p:spPr>
        <p:txBody>
          <a:bodyPr/>
          <a:lstStyle/>
          <a:p>
            <a:pPr eaLnBrk="1" hangingPunct="1">
              <a:defRPr/>
            </a:pPr>
            <a:r>
              <a:rPr lang="cs-CZ" dirty="0" smtClean="0">
                <a:latin typeface="Arial" pitchFamily="34" charset="0"/>
                <a:cs typeface="Times New Roman" pitchFamily="18" charset="0"/>
              </a:rPr>
              <a:t>Technické rezervy</a:t>
            </a:r>
            <a:r>
              <a:rPr lang="cs-CZ" dirty="0" smtClean="0">
                <a:effectLst>
                  <a:outerShdw blurRad="38100" dist="38100" dir="2700000" algn="tl">
                    <a:srgbClr val="FFFFFF"/>
                  </a:outerShdw>
                </a:effectLst>
                <a:latin typeface="Arial" pitchFamily="34" charset="0"/>
                <a:cs typeface="Times New Roman" pitchFamily="18" charset="0"/>
              </a:rPr>
              <a:t> </a:t>
            </a:r>
          </a:p>
        </p:txBody>
      </p:sp>
      <p:sp>
        <p:nvSpPr>
          <p:cNvPr id="314371" name="Rectangle 3"/>
          <p:cNvSpPr>
            <a:spLocks noGrp="1" noChangeArrowheads="1"/>
          </p:cNvSpPr>
          <p:nvPr>
            <p:ph type="body" idx="1"/>
          </p:nvPr>
        </p:nvSpPr>
        <p:spPr>
          <a:xfrm>
            <a:off x="228600" y="1484785"/>
            <a:ext cx="8529638" cy="5011266"/>
          </a:xfrm>
        </p:spPr>
        <p:txBody>
          <a:bodyPr>
            <a:noAutofit/>
          </a:bodyPr>
          <a:lstStyle/>
          <a:p>
            <a:pPr marL="0" indent="0" algn="just" eaLnBrk="1" hangingPunct="1">
              <a:buNone/>
              <a:defRPr/>
            </a:pPr>
            <a:r>
              <a:rPr lang="cs-CZ" sz="2400" b="1" u="sng" dirty="0" smtClean="0">
                <a:solidFill>
                  <a:srgbClr val="000000"/>
                </a:solidFill>
                <a:latin typeface="Times New Roman" pitchFamily="18" charset="0"/>
                <a:cs typeface="Times New Roman" pitchFamily="18" charset="0"/>
              </a:rPr>
              <a:t>Technické rezervy tuzemské pojišťovny</a:t>
            </a:r>
            <a:r>
              <a:rPr lang="cs-CZ" sz="2400" b="1" u="sng" dirty="0" smtClean="0">
                <a:solidFill>
                  <a:srgbClr val="000000"/>
                </a:solidFill>
                <a:latin typeface="Times New Roman" pitchFamily="18" charset="0"/>
              </a:rPr>
              <a:t> vytvářené v </a:t>
            </a:r>
            <a:r>
              <a:rPr lang="cs-CZ" sz="2400" b="1" u="sng" dirty="0" smtClean="0">
                <a:solidFill>
                  <a:srgbClr val="FF0000"/>
                </a:solidFill>
                <a:effectLst>
                  <a:outerShdw blurRad="38100" dist="38100" dir="2700000" algn="tl">
                    <a:srgbClr val="000000"/>
                  </a:outerShdw>
                </a:effectLst>
                <a:latin typeface="Times New Roman" pitchFamily="18" charset="0"/>
              </a:rPr>
              <a:t>životním pojištění</a:t>
            </a:r>
          </a:p>
          <a:p>
            <a:pPr algn="just" eaLnBrk="1" hangingPunct="1">
              <a:buFont typeface="Wingdings" panose="05000000000000000000" pitchFamily="2" charset="2"/>
              <a:buChar char="§"/>
              <a:defRPr/>
            </a:pPr>
            <a:r>
              <a:rPr lang="cs-CZ" sz="2400" b="1" dirty="0" smtClean="0">
                <a:solidFill>
                  <a:srgbClr val="000000"/>
                </a:solidFill>
                <a:latin typeface="Times New Roman" pitchFamily="18" charset="0"/>
                <a:ea typeface="Arial Unicode MS" pitchFamily="34" charset="-128"/>
                <a:cs typeface="Arial Unicode MS" pitchFamily="34" charset="-128"/>
              </a:rPr>
              <a:t>rezerv</a:t>
            </a:r>
            <a:r>
              <a:rPr lang="cs-CZ" sz="2400" b="1" dirty="0" smtClean="0">
                <a:solidFill>
                  <a:srgbClr val="000000"/>
                </a:solidFill>
                <a:latin typeface="Times New Roman" pitchFamily="18" charset="0"/>
              </a:rPr>
              <a:t>a</a:t>
            </a:r>
            <a:r>
              <a:rPr lang="cs-CZ" sz="2400" b="1" dirty="0" smtClean="0">
                <a:solidFill>
                  <a:srgbClr val="000000"/>
                </a:solidFill>
                <a:latin typeface="Times New Roman" pitchFamily="18" charset="0"/>
                <a:ea typeface="Arial Unicode MS" pitchFamily="34" charset="-128"/>
                <a:cs typeface="Arial Unicode MS" pitchFamily="34" charset="-128"/>
              </a:rPr>
              <a:t> na nezaslou</a:t>
            </a:r>
            <a:r>
              <a:rPr lang="cs-CZ" sz="2400" b="1" dirty="0" smtClean="0">
                <a:solidFill>
                  <a:srgbClr val="000000"/>
                </a:solidFill>
                <a:latin typeface="Times New Roman" pitchFamily="18" charset="0"/>
              </a:rPr>
              <a:t>že</a:t>
            </a:r>
            <a:r>
              <a:rPr lang="cs-CZ" sz="2400" b="1" dirty="0" smtClean="0">
                <a:solidFill>
                  <a:srgbClr val="000000"/>
                </a:solidFill>
                <a:latin typeface="Times New Roman" pitchFamily="18" charset="0"/>
                <a:ea typeface="Arial Unicode MS" pitchFamily="34" charset="-128"/>
                <a:cs typeface="Arial Unicode MS" pitchFamily="34" charset="-128"/>
              </a:rPr>
              <a:t>né pojistné,</a:t>
            </a:r>
            <a:endParaRPr lang="cs-CZ" sz="2400" b="1" dirty="0" smtClean="0">
              <a:latin typeface="Times New Roman" pitchFamily="18" charset="0"/>
              <a:ea typeface="Arial Unicode MS" pitchFamily="34" charset="-128"/>
              <a:cs typeface="Arial Unicode MS" pitchFamily="34" charset="-128"/>
            </a:endParaRPr>
          </a:p>
          <a:p>
            <a:pPr algn="just" eaLnBrk="1" hangingPunct="1">
              <a:buFont typeface="Wingdings" panose="05000000000000000000" pitchFamily="2" charset="2"/>
              <a:buChar char="§"/>
              <a:defRPr/>
            </a:pPr>
            <a:r>
              <a:rPr lang="cs-CZ" sz="2400" b="1" dirty="0" smtClean="0">
                <a:solidFill>
                  <a:srgbClr val="000000"/>
                </a:solidFill>
                <a:latin typeface="Times New Roman" pitchFamily="18" charset="0"/>
                <a:ea typeface="Arial Unicode MS" pitchFamily="34" charset="-128"/>
                <a:cs typeface="Arial Unicode MS" pitchFamily="34" charset="-128"/>
              </a:rPr>
              <a:t>rezerv</a:t>
            </a:r>
            <a:r>
              <a:rPr lang="cs-CZ" sz="2400" b="1" dirty="0" smtClean="0">
                <a:solidFill>
                  <a:srgbClr val="000000"/>
                </a:solidFill>
                <a:latin typeface="Times New Roman" pitchFamily="18" charset="0"/>
              </a:rPr>
              <a:t>a</a:t>
            </a:r>
            <a:r>
              <a:rPr lang="cs-CZ" sz="2400" b="1" dirty="0" smtClean="0">
                <a:solidFill>
                  <a:srgbClr val="000000"/>
                </a:solidFill>
                <a:latin typeface="Times New Roman" pitchFamily="18" charset="0"/>
                <a:ea typeface="Arial Unicode MS" pitchFamily="34" charset="-128"/>
                <a:cs typeface="Arial Unicode MS" pitchFamily="34" charset="-128"/>
              </a:rPr>
              <a:t> na pojistná pln</a:t>
            </a:r>
            <a:r>
              <a:rPr lang="cs-CZ" sz="2400" b="1" dirty="0" smtClean="0">
                <a:solidFill>
                  <a:srgbClr val="000000"/>
                </a:solidFill>
                <a:latin typeface="Times New Roman" pitchFamily="18" charset="0"/>
              </a:rPr>
              <a:t>ě</a:t>
            </a:r>
            <a:r>
              <a:rPr lang="cs-CZ" sz="2400" b="1" dirty="0" smtClean="0">
                <a:solidFill>
                  <a:srgbClr val="000000"/>
                </a:solidFill>
                <a:latin typeface="Times New Roman" pitchFamily="18" charset="0"/>
                <a:ea typeface="Arial Unicode MS" pitchFamily="34" charset="-128"/>
                <a:cs typeface="Arial Unicode MS" pitchFamily="34" charset="-128"/>
              </a:rPr>
              <a:t>ní,</a:t>
            </a:r>
            <a:endParaRPr lang="cs-CZ" sz="2400" b="1" dirty="0" smtClean="0">
              <a:latin typeface="Times New Roman" pitchFamily="18" charset="0"/>
              <a:ea typeface="Arial Unicode MS" pitchFamily="34" charset="-128"/>
              <a:cs typeface="Arial Unicode MS" pitchFamily="34" charset="-128"/>
            </a:endParaRPr>
          </a:p>
          <a:p>
            <a:pPr algn="just" eaLnBrk="1" hangingPunct="1">
              <a:buFont typeface="Wingdings" panose="05000000000000000000" pitchFamily="2" charset="2"/>
              <a:buChar char="§"/>
              <a:defRPr/>
            </a:pPr>
            <a:r>
              <a:rPr lang="cs-CZ" sz="2400" b="1" dirty="0" smtClean="0">
                <a:solidFill>
                  <a:srgbClr val="000000"/>
                </a:solidFill>
                <a:latin typeface="Times New Roman" pitchFamily="18" charset="0"/>
                <a:ea typeface="Arial Unicode MS" pitchFamily="34" charset="-128"/>
                <a:cs typeface="Arial Unicode MS" pitchFamily="34" charset="-128"/>
              </a:rPr>
              <a:t>rezerv</a:t>
            </a:r>
            <a:r>
              <a:rPr lang="cs-CZ" sz="2400" b="1" dirty="0" smtClean="0">
                <a:solidFill>
                  <a:srgbClr val="000000"/>
                </a:solidFill>
                <a:latin typeface="Times New Roman" pitchFamily="18" charset="0"/>
              </a:rPr>
              <a:t>a</a:t>
            </a:r>
            <a:r>
              <a:rPr lang="cs-CZ" sz="2400" b="1" dirty="0" smtClean="0">
                <a:solidFill>
                  <a:srgbClr val="000000"/>
                </a:solidFill>
                <a:latin typeface="Times New Roman" pitchFamily="18" charset="0"/>
                <a:ea typeface="Arial Unicode MS" pitchFamily="34" charset="-128"/>
                <a:cs typeface="Arial Unicode MS" pitchFamily="34" charset="-128"/>
              </a:rPr>
              <a:t> pojistného </a:t>
            </a:r>
            <a:r>
              <a:rPr lang="cs-CZ" sz="2400" b="1" dirty="0" smtClean="0">
                <a:solidFill>
                  <a:srgbClr val="000000"/>
                </a:solidFill>
                <a:latin typeface="Times New Roman" pitchFamily="18" charset="0"/>
              </a:rPr>
              <a:t>ž</a:t>
            </a:r>
            <a:r>
              <a:rPr lang="cs-CZ" sz="2400" b="1" dirty="0" smtClean="0">
                <a:solidFill>
                  <a:srgbClr val="000000"/>
                </a:solidFill>
                <a:latin typeface="Times New Roman" pitchFamily="18" charset="0"/>
                <a:ea typeface="Arial Unicode MS" pitchFamily="34" charset="-128"/>
                <a:cs typeface="Arial Unicode MS" pitchFamily="34" charset="-128"/>
              </a:rPr>
              <a:t>ivotních pojišt</a:t>
            </a:r>
            <a:r>
              <a:rPr lang="cs-CZ" sz="2400" b="1" dirty="0" smtClean="0">
                <a:solidFill>
                  <a:srgbClr val="000000"/>
                </a:solidFill>
                <a:latin typeface="Times New Roman" pitchFamily="18" charset="0"/>
              </a:rPr>
              <a:t>ě</a:t>
            </a:r>
            <a:r>
              <a:rPr lang="cs-CZ" sz="2400" b="1" dirty="0" smtClean="0">
                <a:solidFill>
                  <a:srgbClr val="000000"/>
                </a:solidFill>
                <a:latin typeface="Times New Roman" pitchFamily="18" charset="0"/>
                <a:ea typeface="Arial Unicode MS" pitchFamily="34" charset="-128"/>
                <a:cs typeface="Arial Unicode MS" pitchFamily="34" charset="-128"/>
              </a:rPr>
              <a:t>ní,</a:t>
            </a:r>
            <a:endParaRPr lang="cs-CZ" sz="2400" b="1" dirty="0" smtClean="0">
              <a:latin typeface="Times New Roman" pitchFamily="18" charset="0"/>
              <a:ea typeface="Arial Unicode MS" pitchFamily="34" charset="-128"/>
              <a:cs typeface="Arial Unicode MS" pitchFamily="34" charset="-128"/>
            </a:endParaRPr>
          </a:p>
          <a:p>
            <a:pPr algn="just" eaLnBrk="1" hangingPunct="1">
              <a:buFont typeface="Wingdings" panose="05000000000000000000" pitchFamily="2" charset="2"/>
              <a:buChar char="§"/>
              <a:defRPr/>
            </a:pPr>
            <a:r>
              <a:rPr lang="cs-CZ" sz="2400" b="1" dirty="0" smtClean="0">
                <a:solidFill>
                  <a:srgbClr val="000000"/>
                </a:solidFill>
                <a:latin typeface="Times New Roman" pitchFamily="18" charset="0"/>
                <a:ea typeface="Arial Unicode MS" pitchFamily="34" charset="-128"/>
                <a:cs typeface="Arial Unicode MS" pitchFamily="34" charset="-128"/>
              </a:rPr>
              <a:t>rezerv</a:t>
            </a:r>
            <a:r>
              <a:rPr lang="cs-CZ" sz="2400" b="1" dirty="0" smtClean="0">
                <a:solidFill>
                  <a:srgbClr val="000000"/>
                </a:solidFill>
                <a:latin typeface="Times New Roman" pitchFamily="18" charset="0"/>
              </a:rPr>
              <a:t>a</a:t>
            </a:r>
            <a:r>
              <a:rPr lang="cs-CZ" sz="2400" b="1" dirty="0" smtClean="0">
                <a:solidFill>
                  <a:srgbClr val="000000"/>
                </a:solidFill>
                <a:latin typeface="Times New Roman" pitchFamily="18" charset="0"/>
                <a:ea typeface="Arial Unicode MS" pitchFamily="34" charset="-128"/>
                <a:cs typeface="Arial Unicode MS" pitchFamily="34" charset="-128"/>
              </a:rPr>
              <a:t> na prémie a slevy,</a:t>
            </a:r>
            <a:endParaRPr lang="cs-CZ" sz="2400" b="1" dirty="0" smtClean="0">
              <a:latin typeface="Times New Roman" pitchFamily="18" charset="0"/>
              <a:ea typeface="Arial Unicode MS" pitchFamily="34" charset="-128"/>
              <a:cs typeface="Arial Unicode MS" pitchFamily="34" charset="-128"/>
            </a:endParaRPr>
          </a:p>
          <a:p>
            <a:pPr algn="just" eaLnBrk="1" hangingPunct="1">
              <a:buFont typeface="Wingdings" panose="05000000000000000000" pitchFamily="2" charset="2"/>
              <a:buChar char="§"/>
              <a:defRPr/>
            </a:pPr>
            <a:r>
              <a:rPr lang="cs-CZ" sz="2400" b="1" dirty="0" smtClean="0">
                <a:solidFill>
                  <a:srgbClr val="000000"/>
                </a:solidFill>
                <a:latin typeface="Times New Roman" pitchFamily="18" charset="0"/>
                <a:ea typeface="Arial Unicode MS" pitchFamily="34" charset="-128"/>
                <a:cs typeface="Arial Unicode MS" pitchFamily="34" charset="-128"/>
              </a:rPr>
              <a:t>rezerv</a:t>
            </a:r>
            <a:r>
              <a:rPr lang="cs-CZ" sz="2400" b="1" dirty="0" smtClean="0">
                <a:solidFill>
                  <a:srgbClr val="000000"/>
                </a:solidFill>
                <a:latin typeface="Times New Roman" pitchFamily="18" charset="0"/>
              </a:rPr>
              <a:t>a</a:t>
            </a:r>
            <a:r>
              <a:rPr lang="cs-CZ" sz="2400" b="1" dirty="0" smtClean="0">
                <a:solidFill>
                  <a:srgbClr val="000000"/>
                </a:solidFill>
                <a:latin typeface="Times New Roman" pitchFamily="18" charset="0"/>
                <a:ea typeface="Arial Unicode MS" pitchFamily="34" charset="-128"/>
                <a:cs typeface="Arial Unicode MS" pitchFamily="34" charset="-128"/>
              </a:rPr>
              <a:t> </a:t>
            </a:r>
            <a:r>
              <a:rPr lang="cs-CZ" sz="2400" b="1" dirty="0" smtClean="0">
                <a:solidFill>
                  <a:srgbClr val="000000"/>
                </a:solidFill>
                <a:latin typeface="Times New Roman" pitchFamily="18" charset="0"/>
              </a:rPr>
              <a:t>ž</a:t>
            </a:r>
            <a:r>
              <a:rPr lang="cs-CZ" sz="2400" b="1" dirty="0" smtClean="0">
                <a:solidFill>
                  <a:srgbClr val="000000"/>
                </a:solidFill>
                <a:latin typeface="Times New Roman" pitchFamily="18" charset="0"/>
                <a:ea typeface="Arial Unicode MS" pitchFamily="34" charset="-128"/>
                <a:cs typeface="Arial Unicode MS" pitchFamily="34" charset="-128"/>
              </a:rPr>
              <a:t>ivotních pojišt</a:t>
            </a:r>
            <a:r>
              <a:rPr lang="cs-CZ" sz="2400" b="1" dirty="0" smtClean="0">
                <a:solidFill>
                  <a:srgbClr val="000000"/>
                </a:solidFill>
                <a:latin typeface="Times New Roman" pitchFamily="18" charset="0"/>
              </a:rPr>
              <a:t>ě</a:t>
            </a:r>
            <a:r>
              <a:rPr lang="cs-CZ" sz="2400" b="1" dirty="0" smtClean="0">
                <a:solidFill>
                  <a:srgbClr val="000000"/>
                </a:solidFill>
                <a:latin typeface="Times New Roman" pitchFamily="18" charset="0"/>
                <a:ea typeface="Arial Unicode MS" pitchFamily="34" charset="-128"/>
                <a:cs typeface="Arial Unicode MS" pitchFamily="34" charset="-128"/>
              </a:rPr>
              <a:t>ní, je-li nositelem investičního rizika pojistník,</a:t>
            </a:r>
            <a:endParaRPr lang="cs-CZ" sz="2400" b="1" dirty="0" smtClean="0">
              <a:latin typeface="Times New Roman" pitchFamily="18" charset="0"/>
              <a:ea typeface="Arial Unicode MS" pitchFamily="34" charset="-128"/>
              <a:cs typeface="Arial Unicode MS" pitchFamily="34" charset="-128"/>
            </a:endParaRPr>
          </a:p>
          <a:p>
            <a:pPr algn="just" eaLnBrk="1" hangingPunct="1">
              <a:buFont typeface="Wingdings" panose="05000000000000000000" pitchFamily="2" charset="2"/>
              <a:buChar char="§"/>
              <a:defRPr/>
            </a:pPr>
            <a:r>
              <a:rPr lang="cs-CZ" sz="2400" b="1" dirty="0" smtClean="0">
                <a:solidFill>
                  <a:srgbClr val="000000"/>
                </a:solidFill>
                <a:latin typeface="Times New Roman" pitchFamily="18" charset="0"/>
                <a:ea typeface="Arial Unicode MS" pitchFamily="34" charset="-128"/>
                <a:cs typeface="Arial Unicode MS" pitchFamily="34" charset="-128"/>
              </a:rPr>
              <a:t>rezerv</a:t>
            </a:r>
            <a:r>
              <a:rPr lang="cs-CZ" sz="2400" b="1" dirty="0" smtClean="0">
                <a:solidFill>
                  <a:srgbClr val="000000"/>
                </a:solidFill>
                <a:latin typeface="Times New Roman" pitchFamily="18" charset="0"/>
              </a:rPr>
              <a:t>a</a:t>
            </a:r>
            <a:r>
              <a:rPr lang="cs-CZ" sz="2400" b="1" dirty="0" smtClean="0">
                <a:solidFill>
                  <a:srgbClr val="000000"/>
                </a:solidFill>
                <a:latin typeface="Times New Roman" pitchFamily="18" charset="0"/>
                <a:ea typeface="Arial Unicode MS" pitchFamily="34" charset="-128"/>
                <a:cs typeface="Arial Unicode MS" pitchFamily="34" charset="-128"/>
              </a:rPr>
              <a:t> na spln</a:t>
            </a:r>
            <a:r>
              <a:rPr lang="cs-CZ" sz="2400" b="1" dirty="0" smtClean="0">
                <a:solidFill>
                  <a:srgbClr val="000000"/>
                </a:solidFill>
                <a:latin typeface="Times New Roman" pitchFamily="18" charset="0"/>
              </a:rPr>
              <a:t>ě</a:t>
            </a:r>
            <a:r>
              <a:rPr lang="cs-CZ" sz="2400" b="1" dirty="0" smtClean="0">
                <a:solidFill>
                  <a:srgbClr val="000000"/>
                </a:solidFill>
                <a:latin typeface="Times New Roman" pitchFamily="18" charset="0"/>
                <a:ea typeface="Arial Unicode MS" pitchFamily="34" charset="-128"/>
                <a:cs typeface="Arial Unicode MS" pitchFamily="34" charset="-128"/>
              </a:rPr>
              <a:t>ní závazků z pou</a:t>
            </a:r>
            <a:r>
              <a:rPr lang="cs-CZ" sz="2400" b="1" dirty="0" smtClean="0">
                <a:solidFill>
                  <a:srgbClr val="000000"/>
                </a:solidFill>
                <a:latin typeface="Times New Roman" pitchFamily="18" charset="0"/>
              </a:rPr>
              <a:t>ž</a:t>
            </a:r>
            <a:r>
              <a:rPr lang="cs-CZ" sz="2400" b="1" dirty="0" smtClean="0">
                <a:solidFill>
                  <a:srgbClr val="000000"/>
                </a:solidFill>
                <a:latin typeface="Times New Roman" pitchFamily="18" charset="0"/>
                <a:ea typeface="Arial Unicode MS" pitchFamily="34" charset="-128"/>
                <a:cs typeface="Arial Unicode MS" pitchFamily="34" charset="-128"/>
              </a:rPr>
              <a:t>ité technické úrokové míry a ostatních početních parametrů,</a:t>
            </a:r>
            <a:endParaRPr lang="cs-CZ" sz="2400" b="1" dirty="0" smtClean="0">
              <a:latin typeface="Times New Roman" pitchFamily="18" charset="0"/>
              <a:ea typeface="Arial Unicode MS" pitchFamily="34" charset="-128"/>
              <a:cs typeface="Arial Unicode MS" pitchFamily="34" charset="-128"/>
            </a:endParaRPr>
          </a:p>
          <a:p>
            <a:pPr algn="just" eaLnBrk="1" hangingPunct="1">
              <a:buFont typeface="Wingdings" panose="05000000000000000000" pitchFamily="2" charset="2"/>
              <a:buChar char="§"/>
              <a:defRPr/>
            </a:pPr>
            <a:r>
              <a:rPr lang="cs-CZ" sz="2400" b="1" dirty="0" smtClean="0">
                <a:solidFill>
                  <a:srgbClr val="000000"/>
                </a:solidFill>
                <a:latin typeface="Times New Roman" pitchFamily="18" charset="0"/>
                <a:cs typeface="Times New Roman" pitchFamily="18" charset="0"/>
              </a:rPr>
              <a:t>jin</a:t>
            </a:r>
            <a:r>
              <a:rPr lang="cs-CZ" sz="2400" b="1" dirty="0" smtClean="0">
                <a:solidFill>
                  <a:srgbClr val="000000"/>
                </a:solidFill>
                <a:latin typeface="Times New Roman" pitchFamily="18" charset="0"/>
              </a:rPr>
              <a:t>á</a:t>
            </a:r>
            <a:r>
              <a:rPr lang="cs-CZ" sz="2400" b="1" dirty="0" smtClean="0">
                <a:solidFill>
                  <a:srgbClr val="000000"/>
                </a:solidFill>
                <a:latin typeface="Times New Roman" pitchFamily="18" charset="0"/>
                <a:cs typeface="Times New Roman" pitchFamily="18" charset="0"/>
              </a:rPr>
              <a:t> rezerv</a:t>
            </a:r>
            <a:r>
              <a:rPr lang="cs-CZ" sz="2400" b="1" dirty="0" smtClean="0">
                <a:solidFill>
                  <a:srgbClr val="000000"/>
                </a:solidFill>
                <a:latin typeface="Times New Roman" pitchFamily="18" charset="0"/>
              </a:rPr>
              <a:t>a</a:t>
            </a:r>
            <a:r>
              <a:rPr lang="cs-CZ" sz="2400" b="1" dirty="0" smtClean="0">
                <a:solidFill>
                  <a:srgbClr val="000000"/>
                </a:solidFill>
                <a:latin typeface="Times New Roman" pitchFamily="18" charset="0"/>
                <a:cs typeface="Times New Roman" pitchFamily="18" charset="0"/>
              </a:rPr>
              <a:t>.</a:t>
            </a:r>
            <a:r>
              <a:rPr lang="cs-CZ" sz="2400" b="1" dirty="0" smtClean="0">
                <a:latin typeface="Times New Roman" pitchFamily="18" charset="0"/>
              </a:rPr>
              <a:t> </a:t>
            </a:r>
          </a:p>
          <a:p>
            <a:pPr marL="0" indent="0" algn="just" eaLnBrk="1" hangingPunct="1">
              <a:buFont typeface="Wingdings" pitchFamily="2" charset="2"/>
              <a:buNone/>
              <a:defRPr/>
            </a:pPr>
            <a:endParaRPr lang="cs-CZ" sz="2400" b="1" dirty="0" smtClean="0">
              <a:latin typeface="Times New Roman" pitchFamily="18" charset="0"/>
            </a:endParaRPr>
          </a:p>
        </p:txBody>
      </p:sp>
      <p:sp>
        <p:nvSpPr>
          <p:cNvPr id="314372" name="Rectangle 4"/>
          <p:cNvSpPr>
            <a:spLocks noChangeArrowheads="1"/>
          </p:cNvSpPr>
          <p:nvPr/>
        </p:nvSpPr>
        <p:spPr bwMode="auto">
          <a:xfrm>
            <a:off x="539750" y="1052513"/>
            <a:ext cx="82296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0"/>
              </a:spcBef>
              <a:buFontTx/>
              <a:buNone/>
              <a:defRPr/>
            </a:pPr>
            <a:endParaRPr lang="cs-CZ" sz="3600" b="1" dirty="0">
              <a:solidFill>
                <a:srgbClr val="000000"/>
              </a:solidFill>
              <a:effectLst>
                <a:outerShdw blurRad="38100" dist="38100" dir="2700000" algn="tl">
                  <a:srgbClr val="FFFFFF"/>
                </a:outerShdw>
              </a:effectLst>
              <a:latin typeface="Arial" pitchFamily="34" charset="0"/>
              <a:cs typeface="Times New Roman" pitchFamily="18" charset="0"/>
            </a:endParaRPr>
          </a:p>
        </p:txBody>
      </p:sp>
    </p:spTree>
    <p:extLst>
      <p:ext uri="{BB962C8B-B14F-4D97-AF65-F5344CB8AC3E}">
        <p14:creationId xmlns:p14="http://schemas.microsoft.com/office/powerpoint/2010/main" val="1871851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solidFill>
            <a:srgbClr val="FFFF00"/>
          </a:solidFill>
        </p:spPr>
        <p:txBody>
          <a:bodyPr/>
          <a:lstStyle/>
          <a:p>
            <a:pPr eaLnBrk="1" hangingPunct="1">
              <a:defRPr/>
            </a:pPr>
            <a:r>
              <a:rPr lang="cs-CZ" sz="2400" dirty="0">
                <a:effectLst>
                  <a:outerShdw blurRad="38100" dist="38100" dir="2700000" algn="tl">
                    <a:srgbClr val="FFFFFF"/>
                  </a:outerShdw>
                </a:effectLst>
                <a:latin typeface="Arial" pitchFamily="34" charset="0"/>
                <a:cs typeface="Times New Roman" pitchFamily="18" charset="0"/>
              </a:rPr>
              <a:t>Úmrtnost v závislosti na věku a pohlaví</a:t>
            </a:r>
            <a:endParaRPr lang="cs-CZ" sz="2400" dirty="0" smtClean="0">
              <a:effectLst>
                <a:outerShdw blurRad="38100" dist="38100" dir="2700000" algn="tl">
                  <a:srgbClr val="FFFFFF"/>
                </a:outerShdw>
              </a:effectLst>
              <a:latin typeface="Arial" pitchFamily="34" charset="0"/>
              <a:cs typeface="Times New Roman" pitchFamily="18" charset="0"/>
            </a:endParaRPr>
          </a:p>
        </p:txBody>
      </p:sp>
      <p:sp>
        <p:nvSpPr>
          <p:cNvPr id="314372" name="Rectangle 4"/>
          <p:cNvSpPr>
            <a:spLocks noChangeArrowheads="1"/>
          </p:cNvSpPr>
          <p:nvPr/>
        </p:nvSpPr>
        <p:spPr bwMode="auto">
          <a:xfrm>
            <a:off x="539750" y="1052513"/>
            <a:ext cx="8229600"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0"/>
              </a:spcBef>
              <a:buFontTx/>
              <a:buNone/>
              <a:defRPr/>
            </a:pPr>
            <a:endParaRPr lang="cs-CZ" sz="3600" b="1" dirty="0">
              <a:solidFill>
                <a:srgbClr val="000000"/>
              </a:solidFill>
              <a:effectLst>
                <a:outerShdw blurRad="38100" dist="38100" dir="2700000" algn="tl">
                  <a:srgbClr val="FFFFFF"/>
                </a:outerShdw>
              </a:effectLst>
              <a:latin typeface="Arial" pitchFamily="34" charset="0"/>
              <a:cs typeface="Times New Roman" pitchFamily="18" charset="0"/>
            </a:endParaRPr>
          </a:p>
        </p:txBody>
      </p:sp>
      <p:sp>
        <p:nvSpPr>
          <p:cNvPr id="67588" name="Zástupný symbol pro obsah 1"/>
          <p:cNvSpPr>
            <a:spLocks noGrp="1"/>
          </p:cNvSpPr>
          <p:nvPr>
            <p:ph idx="1"/>
          </p:nvPr>
        </p:nvSpPr>
        <p:spPr/>
        <p:txBody>
          <a:bodyPr/>
          <a:lstStyle/>
          <a:p>
            <a:pPr marL="0" indent="0">
              <a:buNone/>
            </a:pPr>
            <a:endParaRPr lang="cs-CZ" altLang="cs-CZ" dirty="0" smtClean="0"/>
          </a:p>
        </p:txBody>
      </p:sp>
      <p:pic>
        <p:nvPicPr>
          <p:cNvPr id="6758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615" y="1570831"/>
            <a:ext cx="8301037" cy="403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1987792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ctrTitle"/>
          </p:nvPr>
        </p:nvSpPr>
        <p:spPr>
          <a:xfrm>
            <a:off x="684213" y="1196975"/>
            <a:ext cx="7772400" cy="708025"/>
          </a:xfrm>
        </p:spPr>
        <p:txBody>
          <a:bodyPr>
            <a:normAutofit fontScale="90000"/>
          </a:bodyPr>
          <a:lstStyle/>
          <a:p>
            <a:pPr eaLnBrk="1" hangingPunct="1">
              <a:defRPr/>
            </a:pPr>
            <a:r>
              <a:rPr lang="cs-CZ" smtClean="0">
                <a:latin typeface="Arial" pitchFamily="34" charset="0"/>
                <a:cs typeface="Times New Roman" pitchFamily="18" charset="0"/>
              </a:rPr>
              <a:t>Trocha historie</a:t>
            </a:r>
            <a:r>
              <a:rPr lang="cs-CZ" smtClean="0">
                <a:latin typeface="Arial" pitchFamily="34" charset="0"/>
              </a:rPr>
              <a:t> </a:t>
            </a:r>
            <a:br>
              <a:rPr lang="cs-CZ" smtClean="0">
                <a:latin typeface="Arial" pitchFamily="34" charset="0"/>
              </a:rPr>
            </a:br>
            <a:endParaRPr lang="cs-CZ" smtClean="0">
              <a:latin typeface="Arial" pitchFamily="34" charset="0"/>
            </a:endParaRPr>
          </a:p>
        </p:txBody>
      </p:sp>
      <p:sp>
        <p:nvSpPr>
          <p:cNvPr id="544771" name="Rectangle 3"/>
          <p:cNvSpPr>
            <a:spLocks noGrp="1" noChangeArrowheads="1"/>
          </p:cNvSpPr>
          <p:nvPr>
            <p:ph type="subTitle" idx="1"/>
          </p:nvPr>
        </p:nvSpPr>
        <p:spPr>
          <a:xfrm>
            <a:off x="685800" y="1752600"/>
            <a:ext cx="8070850" cy="4495800"/>
          </a:xfrm>
          <a:solidFill>
            <a:srgbClr val="FFC000"/>
          </a:solidFill>
        </p:spPr>
        <p:txBody>
          <a:bodyPr/>
          <a:lstStyle/>
          <a:p>
            <a:pPr marL="360363" indent="-360363" algn="l" eaLnBrk="1" hangingPunct="1">
              <a:defRPr/>
            </a:pPr>
            <a:r>
              <a:rPr lang="cs-CZ" sz="2000" b="1" u="sng" dirty="0" smtClean="0"/>
              <a:t>PS v našem právním řádu </a:t>
            </a:r>
            <a:endParaRPr lang="cs-CZ" sz="2000" b="1" dirty="0" smtClean="0"/>
          </a:p>
          <a:p>
            <a:pPr marL="360363" indent="-360363" algn="l" eaLnBrk="1" hangingPunct="1">
              <a:buFont typeface="Wingdings" pitchFamily="2" charset="2"/>
              <a:buChar char="Ø"/>
              <a:defRPr/>
            </a:pPr>
            <a:r>
              <a:rPr lang="cs-CZ" sz="2000" b="1" dirty="0" smtClean="0"/>
              <a:t>rakouský zákon č. 501/1917 ř. z., o pojistné smlouvě; </a:t>
            </a:r>
          </a:p>
          <a:p>
            <a:pPr marL="360363" indent="-360363" algn="l" eaLnBrk="1" hangingPunct="1">
              <a:buFont typeface="Wingdings" pitchFamily="2" charset="2"/>
              <a:buChar char="Ø"/>
              <a:defRPr/>
            </a:pPr>
            <a:r>
              <a:rPr lang="cs-CZ" sz="2000" b="1" dirty="0" smtClean="0"/>
              <a:t>zákon č. 145/1934 Sb. z. a n., o pojistné smlouvě; </a:t>
            </a:r>
          </a:p>
          <a:p>
            <a:pPr marL="360363" indent="-360363" algn="l" eaLnBrk="1" hangingPunct="1">
              <a:buFont typeface="Wingdings" pitchFamily="2" charset="2"/>
              <a:buChar char="Ø"/>
              <a:defRPr/>
            </a:pPr>
            <a:r>
              <a:rPr lang="cs-CZ" sz="2000" b="1" dirty="0" smtClean="0"/>
              <a:t>zákon č. 189/1950 Sb., o pojistné smlouvě; </a:t>
            </a:r>
          </a:p>
          <a:p>
            <a:pPr marL="360363" indent="-360363" algn="l" eaLnBrk="1" hangingPunct="1">
              <a:buFont typeface="Wingdings" pitchFamily="2" charset="2"/>
              <a:buChar char="Ø"/>
              <a:defRPr/>
            </a:pPr>
            <a:r>
              <a:rPr lang="cs-CZ" sz="2000" b="1" dirty="0" smtClean="0"/>
              <a:t>zákon č. 40/1964 Sb., občanský zákoník, zákon </a:t>
            </a:r>
            <a:br>
              <a:rPr lang="cs-CZ" sz="2000" b="1" dirty="0" smtClean="0"/>
            </a:br>
            <a:r>
              <a:rPr lang="cs-CZ" sz="2000" b="1" dirty="0" smtClean="0"/>
              <a:t>č. 101/1963 Sb., zákoník mezinárodního obchodu, zákon č. 109/1964 Sb., hospodářský zákoník; </a:t>
            </a:r>
          </a:p>
          <a:p>
            <a:pPr marL="360363" indent="-360363" algn="l" eaLnBrk="1" hangingPunct="1">
              <a:buFont typeface="Wingdings" pitchFamily="2" charset="2"/>
              <a:buChar char="Ø"/>
              <a:defRPr/>
            </a:pPr>
            <a:r>
              <a:rPr lang="cs-CZ" sz="2000" b="1" dirty="0" smtClean="0"/>
              <a:t>novela občanského zákoníku - zákon č. 509/1991 Sb.; </a:t>
            </a:r>
          </a:p>
          <a:p>
            <a:pPr marL="360363" indent="-360363" algn="l" eaLnBrk="1" hangingPunct="1">
              <a:buFont typeface="Wingdings" pitchFamily="2" charset="2"/>
              <a:buChar char="Ø"/>
              <a:defRPr/>
            </a:pPr>
            <a:r>
              <a:rPr lang="cs-CZ" sz="2000" b="1" dirty="0" smtClean="0"/>
              <a:t>zákon č. 37/2004 Sb., o pojistné smlouvě; </a:t>
            </a:r>
          </a:p>
          <a:p>
            <a:pPr marL="360363" indent="-360363" algn="l" eaLnBrk="1" hangingPunct="1">
              <a:buFont typeface="Wingdings" pitchFamily="2" charset="2"/>
              <a:buChar char="Ø"/>
              <a:defRPr/>
            </a:pPr>
            <a:r>
              <a:rPr lang="cs-CZ" sz="2000" b="1" dirty="0" smtClean="0">
                <a:solidFill>
                  <a:srgbClr val="FF0000"/>
                </a:solidFill>
                <a:effectLst>
                  <a:outerShdw blurRad="38100" dist="38100" dir="2700000" algn="tl">
                    <a:srgbClr val="000000"/>
                  </a:outerShdw>
                </a:effectLst>
              </a:rPr>
              <a:t>od 1. 1. 2014 nový občanský zákoník</a:t>
            </a:r>
          </a:p>
          <a:p>
            <a:pPr marL="360363" indent="-360363" algn="l" eaLnBrk="1" hangingPunct="1">
              <a:buClr>
                <a:srgbClr val="3A5C86"/>
              </a:buClr>
              <a:buFont typeface="Calibri" pitchFamily="34" charset="0"/>
              <a:buNone/>
              <a:defRPr/>
            </a:pPr>
            <a:endParaRPr lang="cs-CZ" sz="2800" dirty="0" smtClean="0"/>
          </a:p>
          <a:p>
            <a:pPr marL="360363" indent="-360363" algn="l" eaLnBrk="1" hangingPunct="1">
              <a:buFont typeface="Wingdings" pitchFamily="2" charset="2"/>
              <a:buChar char="Ø"/>
              <a:defRPr/>
            </a:pPr>
            <a:endParaRPr lang="cs-CZ" sz="2000" b="1" dirty="0" smtClean="0">
              <a:latin typeface="Times New Roman" pitchFamily="18" charset="0"/>
            </a:endParaRPr>
          </a:p>
          <a:p>
            <a:pPr marL="360363" indent="-360363" algn="l" eaLnBrk="1" hangingPunct="1">
              <a:buFont typeface="Wingdings" pitchFamily="2" charset="2"/>
              <a:buChar char="Ø"/>
              <a:defRPr/>
            </a:pPr>
            <a:endParaRPr lang="cs-CZ" sz="2000" b="1" dirty="0" smtClean="0">
              <a:latin typeface="Times New Roman" pitchFamily="18" charset="0"/>
            </a:endParaRPr>
          </a:p>
          <a:p>
            <a:pPr marL="360363" indent="-360363" algn="l" eaLnBrk="1" hangingPunct="1">
              <a:buFont typeface="Wingdings" pitchFamily="2" charset="2"/>
              <a:buChar char="Ø"/>
              <a:defRPr/>
            </a:pPr>
            <a:endParaRPr lang="cs-CZ" sz="2000" b="1" dirty="0" smtClean="0">
              <a:latin typeface="Times New Roman" pitchFamily="18" charset="0"/>
            </a:endParaRPr>
          </a:p>
          <a:p>
            <a:pPr marL="360363" indent="-360363" algn="l" eaLnBrk="1" hangingPunct="1">
              <a:buFont typeface="Wingdings" pitchFamily="2" charset="2"/>
              <a:buChar char="Ø"/>
              <a:defRPr/>
            </a:pPr>
            <a:endParaRPr lang="cs-CZ" sz="1600" b="1" dirty="0" smtClean="0">
              <a:solidFill>
                <a:schemeClr val="bg1"/>
              </a:solidFill>
            </a:endParaRPr>
          </a:p>
          <a:p>
            <a:pPr marL="360363" indent="-360363" algn="l" eaLnBrk="1" hangingPunct="1">
              <a:defRPr/>
            </a:pPr>
            <a:endParaRPr lang="cs-CZ" sz="2000" b="1" dirty="0" smtClean="0">
              <a:solidFill>
                <a:schemeClr val="bg1"/>
              </a:solidFill>
              <a:cs typeface="Arial" pitchFamily="34" charset="0"/>
            </a:endParaRPr>
          </a:p>
          <a:p>
            <a:pPr marL="360363" indent="-360363" algn="l" eaLnBrk="1" hangingPunct="1">
              <a:defRPr/>
            </a:pPr>
            <a:endParaRPr lang="cs-CZ" sz="2000" b="1" dirty="0" smtClean="0">
              <a:solidFill>
                <a:srgbClr val="0000FF"/>
              </a:solidFill>
              <a:latin typeface="Arial" pitchFamily="34" charset="0"/>
            </a:endParaRPr>
          </a:p>
        </p:txBody>
      </p:sp>
    </p:spTree>
    <p:extLst>
      <p:ext uri="{BB962C8B-B14F-4D97-AF65-F5344CB8AC3E}">
        <p14:creationId xmlns:p14="http://schemas.microsoft.com/office/powerpoint/2010/main" val="210010477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solidFill>
            <a:srgbClr val="FFFF00"/>
          </a:solidFill>
        </p:spPr>
        <p:txBody>
          <a:bodyPr/>
          <a:lstStyle/>
          <a:p>
            <a:pPr eaLnBrk="1" hangingPunct="1">
              <a:defRPr/>
            </a:pPr>
            <a:r>
              <a:rPr lang="cs-CZ" sz="2400" dirty="0" smtClean="0">
                <a:effectLst>
                  <a:outerShdw blurRad="38100" dist="38100" dir="2700000" algn="tl">
                    <a:srgbClr val="FFFFFF"/>
                  </a:outerShdw>
                </a:effectLst>
                <a:latin typeface="Arial" pitchFamily="34" charset="0"/>
                <a:cs typeface="Times New Roman" pitchFamily="18" charset="0"/>
              </a:rPr>
              <a:t>Přirozené a konstantní pojistné</a:t>
            </a:r>
          </a:p>
        </p:txBody>
      </p:sp>
      <p:sp>
        <p:nvSpPr>
          <p:cNvPr id="314372" name="Rectangle 4"/>
          <p:cNvSpPr>
            <a:spLocks noChangeArrowheads="1"/>
          </p:cNvSpPr>
          <p:nvPr/>
        </p:nvSpPr>
        <p:spPr bwMode="auto">
          <a:xfrm>
            <a:off x="539750" y="1052513"/>
            <a:ext cx="8229600"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0"/>
              </a:spcBef>
              <a:buFontTx/>
              <a:buNone/>
              <a:defRPr/>
            </a:pPr>
            <a:endParaRPr lang="cs-CZ" sz="3600" b="1" dirty="0">
              <a:solidFill>
                <a:srgbClr val="000000"/>
              </a:solidFill>
              <a:effectLst>
                <a:outerShdw blurRad="38100" dist="38100" dir="2700000" algn="tl">
                  <a:srgbClr val="FFFFFF"/>
                </a:outerShdw>
              </a:effectLst>
              <a:latin typeface="Arial" pitchFamily="34" charset="0"/>
              <a:cs typeface="Times New Roman" pitchFamily="18" charset="0"/>
            </a:endParaRPr>
          </a:p>
        </p:txBody>
      </p:sp>
      <p:sp>
        <p:nvSpPr>
          <p:cNvPr id="68612" name="Zástupný symbol pro obsah 1"/>
          <p:cNvSpPr>
            <a:spLocks noGrp="1"/>
          </p:cNvSpPr>
          <p:nvPr>
            <p:ph idx="1"/>
          </p:nvPr>
        </p:nvSpPr>
        <p:spPr/>
        <p:txBody>
          <a:bodyPr/>
          <a:lstStyle/>
          <a:p>
            <a:endParaRPr lang="cs-CZ" altLang="cs-CZ" smtClean="0"/>
          </a:p>
        </p:txBody>
      </p:sp>
      <p:pic>
        <p:nvPicPr>
          <p:cNvPr id="686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02639"/>
            <a:ext cx="8135938" cy="428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4343345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68313" y="914400"/>
            <a:ext cx="8229600" cy="731838"/>
          </a:xfrm>
          <a:solidFill>
            <a:srgbClr val="FFFF00"/>
          </a:solidFill>
        </p:spPr>
        <p:txBody>
          <a:bodyPr/>
          <a:lstStyle/>
          <a:p>
            <a:pPr eaLnBrk="1" hangingPunct="1">
              <a:defRPr/>
            </a:pPr>
            <a:r>
              <a:rPr lang="cs-CZ" sz="2000" dirty="0" smtClean="0">
                <a:effectLst>
                  <a:outerShdw blurRad="38100" dist="38100" dir="2700000" algn="tl">
                    <a:srgbClr val="000000">
                      <a:alpha val="43137"/>
                    </a:srgbClr>
                  </a:outerShdw>
                </a:effectLst>
                <a:latin typeface="Arial" pitchFamily="34" charset="0"/>
                <a:cs typeface="Times New Roman" pitchFamily="18" charset="0"/>
              </a:rPr>
              <a:t>Hrubé pojistné ve smíšeném životním pojištění </a:t>
            </a:r>
            <a:r>
              <a:rPr lang="cs-CZ" sz="2000" dirty="0" smtClean="0">
                <a:solidFill>
                  <a:srgbClr val="FF0000"/>
                </a:solidFill>
                <a:effectLst>
                  <a:outerShdw blurRad="38100" dist="38100" dir="2700000" algn="tl">
                    <a:srgbClr val="000000">
                      <a:alpha val="43137"/>
                    </a:srgbClr>
                  </a:outerShdw>
                </a:effectLst>
                <a:latin typeface="Arial" pitchFamily="34" charset="0"/>
                <a:cs typeface="Times New Roman" pitchFamily="18" charset="0"/>
              </a:rPr>
              <a:t/>
            </a:r>
            <a:br>
              <a:rPr lang="cs-CZ" sz="2000" dirty="0" smtClean="0">
                <a:solidFill>
                  <a:srgbClr val="FF0000"/>
                </a:solidFill>
                <a:effectLst>
                  <a:outerShdw blurRad="38100" dist="38100" dir="2700000" algn="tl">
                    <a:srgbClr val="000000">
                      <a:alpha val="43137"/>
                    </a:srgbClr>
                  </a:outerShdw>
                </a:effectLst>
                <a:latin typeface="Arial" pitchFamily="34" charset="0"/>
                <a:cs typeface="Times New Roman" pitchFamily="18" charset="0"/>
              </a:rPr>
            </a:br>
            <a:r>
              <a:rPr lang="cs-CZ" sz="2000" dirty="0" smtClean="0">
                <a:solidFill>
                  <a:schemeClr val="tx1"/>
                </a:solidFill>
                <a:effectLst/>
                <a:latin typeface="Arial" pitchFamily="34" charset="0"/>
                <a:cs typeface="Times New Roman" pitchFamily="18" charset="0"/>
              </a:rPr>
              <a:t>(pojistná doba 30 let, pojistná částka 30 000)</a:t>
            </a:r>
          </a:p>
        </p:txBody>
      </p:sp>
      <p:sp>
        <p:nvSpPr>
          <p:cNvPr id="314372" name="Rectangle 4"/>
          <p:cNvSpPr>
            <a:spLocks noChangeArrowheads="1"/>
          </p:cNvSpPr>
          <p:nvPr/>
        </p:nvSpPr>
        <p:spPr bwMode="auto">
          <a:xfrm>
            <a:off x="539750" y="1052513"/>
            <a:ext cx="82296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0"/>
              </a:spcBef>
              <a:buFontTx/>
              <a:buNone/>
              <a:defRPr/>
            </a:pPr>
            <a:endParaRPr lang="cs-CZ" sz="3600" b="1" dirty="0">
              <a:solidFill>
                <a:srgbClr val="000000"/>
              </a:solidFill>
              <a:effectLst>
                <a:outerShdw blurRad="38100" dist="38100" dir="2700000" algn="tl">
                  <a:srgbClr val="FFFFFF"/>
                </a:outerShdw>
              </a:effectLst>
              <a:latin typeface="Arial" pitchFamily="34" charset="0"/>
              <a:cs typeface="Times New Roman" pitchFamily="18" charset="0"/>
            </a:endParaRPr>
          </a:p>
        </p:txBody>
      </p:sp>
      <p:sp>
        <p:nvSpPr>
          <p:cNvPr id="69636" name="Zástupný symbol pro obsah 1"/>
          <p:cNvSpPr>
            <a:spLocks noGrp="1"/>
          </p:cNvSpPr>
          <p:nvPr>
            <p:ph idx="1"/>
          </p:nvPr>
        </p:nvSpPr>
        <p:spPr>
          <a:xfrm>
            <a:off x="528638" y="1989138"/>
            <a:ext cx="8229600" cy="4506912"/>
          </a:xfrm>
        </p:spPr>
        <p:txBody>
          <a:bodyPr/>
          <a:lstStyle/>
          <a:p>
            <a:endParaRPr lang="cs-CZ" altLang="cs-CZ" smtClean="0"/>
          </a:p>
        </p:txBody>
      </p:sp>
      <p:pic>
        <p:nvPicPr>
          <p:cNvPr id="6963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28775"/>
            <a:ext cx="7775575" cy="485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41628167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solidFill>
            <a:srgbClr val="FFFF00"/>
          </a:solidFill>
        </p:spPr>
        <p:txBody>
          <a:bodyPr/>
          <a:lstStyle/>
          <a:p>
            <a:pPr eaLnBrk="1" hangingPunct="1">
              <a:defRPr/>
            </a:pPr>
            <a:r>
              <a:rPr lang="cs-CZ" sz="2400" dirty="0" smtClean="0">
                <a:latin typeface="Arial" pitchFamily="34" charset="0"/>
                <a:cs typeface="Times New Roman" pitchFamily="18" charset="0"/>
              </a:rPr>
              <a:t>Rezerva v rizikovém životním pojištění</a:t>
            </a:r>
            <a:r>
              <a:rPr lang="cs-CZ" sz="2400" dirty="0" smtClean="0">
                <a:solidFill>
                  <a:srgbClr val="FF9900"/>
                </a:solidFill>
                <a:latin typeface="Arial" pitchFamily="34" charset="0"/>
                <a:cs typeface="Times New Roman" pitchFamily="18" charset="0"/>
              </a:rPr>
              <a:t/>
            </a:r>
            <a:br>
              <a:rPr lang="cs-CZ" sz="2400" dirty="0" smtClean="0">
                <a:solidFill>
                  <a:srgbClr val="FF9900"/>
                </a:solidFill>
                <a:latin typeface="Arial" pitchFamily="34" charset="0"/>
                <a:cs typeface="Times New Roman" pitchFamily="18" charset="0"/>
              </a:rPr>
            </a:br>
            <a:r>
              <a:rPr lang="cs-CZ" sz="2000" dirty="0">
                <a:solidFill>
                  <a:schemeClr val="tx1"/>
                </a:solidFill>
                <a:effectLst/>
                <a:latin typeface="Arial" pitchFamily="34" charset="0"/>
                <a:cs typeface="Times New Roman" pitchFamily="18" charset="0"/>
              </a:rPr>
              <a:t>(pojistná doba 30 let, pojistná částka 30 000)</a:t>
            </a:r>
            <a:endParaRPr lang="cs-CZ" sz="2000" dirty="0" smtClean="0">
              <a:solidFill>
                <a:srgbClr val="000000"/>
              </a:solidFill>
              <a:effectLst>
                <a:outerShdw blurRad="38100" dist="38100" dir="2700000" algn="tl">
                  <a:srgbClr val="FFFFFF"/>
                </a:outerShdw>
              </a:effectLst>
              <a:latin typeface="Arial" pitchFamily="34" charset="0"/>
              <a:cs typeface="Times New Roman" pitchFamily="18" charset="0"/>
            </a:endParaRPr>
          </a:p>
        </p:txBody>
      </p:sp>
      <p:sp>
        <p:nvSpPr>
          <p:cNvPr id="314372" name="Rectangle 4"/>
          <p:cNvSpPr>
            <a:spLocks noChangeArrowheads="1"/>
          </p:cNvSpPr>
          <p:nvPr/>
        </p:nvSpPr>
        <p:spPr bwMode="auto">
          <a:xfrm>
            <a:off x="539750" y="1052513"/>
            <a:ext cx="8229600"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0"/>
              </a:spcBef>
              <a:buFontTx/>
              <a:buNone/>
              <a:defRPr/>
            </a:pPr>
            <a:endParaRPr lang="cs-CZ" sz="3600" b="1" dirty="0">
              <a:solidFill>
                <a:srgbClr val="000000"/>
              </a:solidFill>
              <a:effectLst>
                <a:outerShdw blurRad="38100" dist="38100" dir="2700000" algn="tl">
                  <a:srgbClr val="FFFFFF"/>
                </a:outerShdw>
              </a:effectLst>
              <a:latin typeface="Arial" pitchFamily="34" charset="0"/>
              <a:cs typeface="Times New Roman" pitchFamily="18" charset="0"/>
            </a:endParaRPr>
          </a:p>
        </p:txBody>
      </p:sp>
      <p:sp>
        <p:nvSpPr>
          <p:cNvPr id="70660" name="Zástupný symbol pro obsah 1"/>
          <p:cNvSpPr>
            <a:spLocks noGrp="1"/>
          </p:cNvSpPr>
          <p:nvPr>
            <p:ph idx="1"/>
          </p:nvPr>
        </p:nvSpPr>
        <p:spPr/>
        <p:txBody>
          <a:bodyPr/>
          <a:lstStyle/>
          <a:p>
            <a:endParaRPr lang="cs-CZ" altLang="cs-CZ" smtClean="0"/>
          </a:p>
        </p:txBody>
      </p:sp>
      <p:pic>
        <p:nvPicPr>
          <p:cNvPr id="706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657" y="1628800"/>
            <a:ext cx="8074025" cy="4319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289531513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557503" y="404664"/>
            <a:ext cx="8229600" cy="863600"/>
          </a:xfrm>
          <a:solidFill>
            <a:srgbClr val="FFFF00"/>
          </a:solidFill>
        </p:spPr>
        <p:txBody>
          <a:bodyPr/>
          <a:lstStyle/>
          <a:p>
            <a:pPr eaLnBrk="1" hangingPunct="1">
              <a:defRPr/>
            </a:pPr>
            <a:r>
              <a:rPr lang="cs-CZ" sz="2400" dirty="0" smtClean="0">
                <a:effectLst>
                  <a:outerShdw blurRad="38100" dist="38100" dir="2700000" algn="tl">
                    <a:srgbClr val="FFFFFF"/>
                  </a:outerShdw>
                </a:effectLst>
                <a:latin typeface="Arial" pitchFamily="34" charset="0"/>
                <a:cs typeface="Times New Roman" pitchFamily="18" charset="0"/>
              </a:rPr>
              <a:t>Rezerva pojistného ve smíšeném životním pojištění</a:t>
            </a:r>
            <a:r>
              <a:rPr lang="cs-CZ" sz="2400" dirty="0" smtClean="0">
                <a:solidFill>
                  <a:srgbClr val="FF0000"/>
                </a:solidFill>
                <a:effectLst>
                  <a:outerShdw blurRad="38100" dist="38100" dir="2700000" algn="tl">
                    <a:srgbClr val="FFFFFF"/>
                  </a:outerShdw>
                </a:effectLst>
                <a:latin typeface="Arial" pitchFamily="34" charset="0"/>
                <a:cs typeface="Times New Roman" pitchFamily="18" charset="0"/>
              </a:rPr>
              <a:t/>
            </a:r>
            <a:br>
              <a:rPr lang="cs-CZ" sz="2400" dirty="0" smtClean="0">
                <a:solidFill>
                  <a:srgbClr val="FF0000"/>
                </a:solidFill>
                <a:effectLst>
                  <a:outerShdw blurRad="38100" dist="38100" dir="2700000" algn="tl">
                    <a:srgbClr val="FFFFFF"/>
                  </a:outerShdw>
                </a:effectLst>
                <a:latin typeface="Arial" pitchFamily="34" charset="0"/>
                <a:cs typeface="Times New Roman" pitchFamily="18" charset="0"/>
              </a:rPr>
            </a:br>
            <a:r>
              <a:rPr lang="cs-CZ" sz="2400" dirty="0">
                <a:solidFill>
                  <a:schemeClr val="tx1"/>
                </a:solidFill>
                <a:effectLst/>
                <a:latin typeface="Arial" pitchFamily="34" charset="0"/>
                <a:cs typeface="Times New Roman" pitchFamily="18" charset="0"/>
              </a:rPr>
              <a:t>(pojistná doba 30 let, pojistná částka 30 000)</a:t>
            </a:r>
            <a:endParaRPr lang="cs-CZ" sz="2400" dirty="0" smtClean="0">
              <a:solidFill>
                <a:srgbClr val="FF0000"/>
              </a:solidFill>
              <a:effectLst>
                <a:outerShdw blurRad="38100" dist="38100" dir="2700000" algn="tl">
                  <a:srgbClr val="FFFFFF"/>
                </a:outerShdw>
              </a:effectLst>
              <a:latin typeface="Arial" pitchFamily="34" charset="0"/>
              <a:cs typeface="Times New Roman" pitchFamily="18" charset="0"/>
            </a:endParaRPr>
          </a:p>
        </p:txBody>
      </p:sp>
      <p:sp>
        <p:nvSpPr>
          <p:cNvPr id="314372" name="Rectangle 4"/>
          <p:cNvSpPr>
            <a:spLocks noChangeArrowheads="1"/>
          </p:cNvSpPr>
          <p:nvPr/>
        </p:nvSpPr>
        <p:spPr bwMode="auto">
          <a:xfrm>
            <a:off x="539750" y="1052513"/>
            <a:ext cx="8229600"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00000"/>
              </a:lnSpc>
              <a:spcBef>
                <a:spcPct val="0"/>
              </a:spcBef>
              <a:buFontTx/>
              <a:buNone/>
              <a:defRPr/>
            </a:pPr>
            <a:endParaRPr lang="cs-CZ" b="1" dirty="0">
              <a:solidFill>
                <a:srgbClr val="000000"/>
              </a:solidFill>
              <a:effectLst>
                <a:outerShdw blurRad="38100" dist="38100" dir="2700000" algn="tl">
                  <a:srgbClr val="FFFFFF"/>
                </a:outerShdw>
              </a:effectLst>
              <a:latin typeface="Arial" pitchFamily="34" charset="0"/>
              <a:cs typeface="Times New Roman" pitchFamily="18" charset="0"/>
            </a:endParaRPr>
          </a:p>
        </p:txBody>
      </p:sp>
      <p:sp>
        <p:nvSpPr>
          <p:cNvPr id="71684" name="Zástupný symbol pro obsah 1"/>
          <p:cNvSpPr>
            <a:spLocks noGrp="1"/>
          </p:cNvSpPr>
          <p:nvPr>
            <p:ph idx="1"/>
          </p:nvPr>
        </p:nvSpPr>
        <p:spPr/>
        <p:txBody>
          <a:bodyPr/>
          <a:lstStyle/>
          <a:p>
            <a:endParaRPr lang="cs-CZ" altLang="cs-CZ" smtClean="0"/>
          </a:p>
        </p:txBody>
      </p:sp>
      <p:pic>
        <p:nvPicPr>
          <p:cNvPr id="7168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21" y="1570831"/>
            <a:ext cx="8167687"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17923584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pPr>
              <a:defRPr/>
            </a:pPr>
            <a:r>
              <a:rPr lang="cs-CZ" dirty="0" smtClean="0"/>
              <a:t>Průměrná </a:t>
            </a:r>
            <a:r>
              <a:rPr lang="cs-CZ" dirty="0" err="1" smtClean="0"/>
              <a:t>stornovost</a:t>
            </a:r>
            <a:r>
              <a:rPr lang="cs-CZ" dirty="0" smtClean="0"/>
              <a:t> smluv</a:t>
            </a:r>
            <a:br>
              <a:rPr lang="cs-CZ" dirty="0" smtClean="0"/>
            </a:br>
            <a:r>
              <a:rPr lang="cs-CZ" dirty="0" smtClean="0"/>
              <a:t>v životním pojištění</a:t>
            </a:r>
            <a:endParaRPr lang="cs-CZ" dirty="0"/>
          </a:p>
        </p:txBody>
      </p:sp>
      <p:graphicFrame>
        <p:nvGraphicFramePr>
          <p:cNvPr id="4" name="Zástupný symbol pro obsah 3"/>
          <p:cNvGraphicFramePr>
            <a:graphicFrameLocks noGrp="1"/>
          </p:cNvGraphicFramePr>
          <p:nvPr>
            <p:ph idx="1"/>
          </p:nvPr>
        </p:nvGraphicFramePr>
        <p:xfrm>
          <a:off x="528638" y="2392363"/>
          <a:ext cx="8229600" cy="41036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49931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584176"/>
          </a:xfrm>
          <a:solidFill>
            <a:srgbClr val="FFFF00"/>
          </a:solidFill>
        </p:spPr>
        <p:txBody>
          <a:bodyPr>
            <a:normAutofit fontScale="90000"/>
          </a:bodyPr>
          <a:lstStyle/>
          <a:p>
            <a:pPr>
              <a:defRPr/>
            </a:pPr>
            <a:r>
              <a:rPr lang="cs-CZ" dirty="0" smtClean="0"/>
              <a:t>Obyvatelstvo </a:t>
            </a:r>
            <a:r>
              <a:rPr lang="cs-CZ" dirty="0"/>
              <a:t>podle </a:t>
            </a:r>
            <a:r>
              <a:rPr lang="cs-CZ" dirty="0" smtClean="0"/>
              <a:t>věku </a:t>
            </a:r>
            <a:r>
              <a:rPr lang="cs-CZ" sz="1800" dirty="0" smtClean="0"/>
              <a:t>(</a:t>
            </a:r>
            <a:r>
              <a:rPr lang="cs-CZ" sz="1800" dirty="0"/>
              <a:t>k 31. 12. 2014</a:t>
            </a:r>
            <a:r>
              <a:rPr lang="cs-CZ" sz="1800" dirty="0" smtClean="0"/>
              <a:t>)</a:t>
            </a:r>
            <a:r>
              <a:rPr lang="cs-CZ" dirty="0" smtClean="0"/>
              <a:t/>
            </a:r>
            <a:br>
              <a:rPr lang="cs-CZ" dirty="0" smtClean="0"/>
            </a:br>
            <a:r>
              <a:rPr lang="cs-CZ" dirty="0" smtClean="0"/>
              <a:t>(t</a:t>
            </a:r>
            <a:r>
              <a:rPr lang="cs-CZ" dirty="0" smtClean="0"/>
              <a:t>ragédie </a:t>
            </a:r>
            <a:r>
              <a:rPr lang="cs-CZ" dirty="0" smtClean="0"/>
              <a:t>obecního </a:t>
            </a:r>
            <a:r>
              <a:rPr lang="cs-CZ" dirty="0" smtClean="0"/>
              <a:t>pozemku) </a:t>
            </a:r>
            <a:r>
              <a:rPr lang="cs-CZ" dirty="0" smtClean="0"/>
              <a:t/>
            </a:r>
            <a:br>
              <a:rPr lang="cs-CZ" dirty="0" smtClean="0"/>
            </a:br>
            <a:endParaRPr lang="cs-CZ" dirty="0"/>
          </a:p>
        </p:txBody>
      </p:sp>
      <p:graphicFrame>
        <p:nvGraphicFramePr>
          <p:cNvPr id="4" name="Chart 13"/>
          <p:cNvGraphicFramePr>
            <a:graphicFrameLocks noGrp="1"/>
          </p:cNvGraphicFramePr>
          <p:nvPr>
            <p:ph idx="1"/>
          </p:nvPr>
        </p:nvGraphicFramePr>
        <p:xfrm>
          <a:off x="467544" y="2204864"/>
          <a:ext cx="8229600" cy="41036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93700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solidFill>
            <a:srgbClr val="FFC000"/>
          </a:solidFill>
        </p:spPr>
        <p:txBody>
          <a:bodyPr/>
          <a:lstStyle/>
          <a:p>
            <a:pPr eaLnBrk="1" hangingPunct="1">
              <a:defRPr/>
            </a:pPr>
            <a:r>
              <a:rPr lang="cs-CZ" dirty="0" smtClean="0">
                <a:effectLst>
                  <a:outerShdw blurRad="38100" dist="38100" dir="2700000" algn="tl">
                    <a:srgbClr val="C0C0C0"/>
                  </a:outerShdw>
                </a:effectLst>
                <a:latin typeface="Arial" pitchFamily="34" charset="0"/>
                <a:cs typeface="Times New Roman" pitchFamily="18" charset="0"/>
              </a:rPr>
              <a:t>Technické rezervy </a:t>
            </a:r>
          </a:p>
        </p:txBody>
      </p:sp>
      <p:sp>
        <p:nvSpPr>
          <p:cNvPr id="315395" name="Rectangle 3"/>
          <p:cNvSpPr>
            <a:spLocks noGrp="1" noChangeArrowheads="1"/>
          </p:cNvSpPr>
          <p:nvPr>
            <p:ph type="body" idx="1"/>
          </p:nvPr>
        </p:nvSpPr>
        <p:spPr>
          <a:xfrm>
            <a:off x="251520" y="1628800"/>
            <a:ext cx="8673654" cy="4867250"/>
          </a:xfrm>
        </p:spPr>
        <p:txBody>
          <a:bodyPr>
            <a:normAutofit fontScale="92500" lnSpcReduction="10000"/>
          </a:bodyPr>
          <a:lstStyle/>
          <a:p>
            <a:pPr marL="0" indent="0" algn="just" eaLnBrk="1" hangingPunct="1">
              <a:defRPr/>
            </a:pPr>
            <a:r>
              <a:rPr lang="cs-CZ" b="1" u="sng" dirty="0" smtClean="0">
                <a:solidFill>
                  <a:srgbClr val="000000"/>
                </a:solidFill>
                <a:latin typeface="Times New Roman" pitchFamily="18" charset="0"/>
                <a:cs typeface="Times New Roman" pitchFamily="18" charset="0"/>
              </a:rPr>
              <a:t>Technické rezervy tuzemské pojišťovny</a:t>
            </a:r>
            <a:r>
              <a:rPr lang="cs-CZ" b="1" u="sng" dirty="0" smtClean="0">
                <a:solidFill>
                  <a:srgbClr val="000000"/>
                </a:solidFill>
                <a:latin typeface="Times New Roman" pitchFamily="18" charset="0"/>
              </a:rPr>
              <a:t> vytvářené v </a:t>
            </a:r>
            <a:r>
              <a:rPr lang="cs-CZ" b="1" u="sng" dirty="0" smtClean="0">
                <a:solidFill>
                  <a:srgbClr val="FF0000"/>
                </a:solidFill>
                <a:effectLst>
                  <a:outerShdw blurRad="38100" dist="38100" dir="2700000" algn="tl">
                    <a:srgbClr val="000000">
                      <a:alpha val="43137"/>
                    </a:srgbClr>
                  </a:outerShdw>
                </a:effectLst>
                <a:latin typeface="Times New Roman" pitchFamily="18" charset="0"/>
              </a:rPr>
              <a:t>neživotním pojištění</a:t>
            </a:r>
          </a:p>
          <a:p>
            <a:pPr marL="0" indent="0" algn="just" eaLnBrk="1" hangingPunct="1">
              <a:buFont typeface="Wingdings" pitchFamily="2" charset="2"/>
              <a:buNone/>
              <a:defRPr/>
            </a:pPr>
            <a:r>
              <a:rPr lang="cs-CZ" b="1" dirty="0" smtClean="0">
                <a:solidFill>
                  <a:srgbClr val="000000"/>
                </a:solidFill>
                <a:latin typeface="Times New Roman" pitchFamily="18" charset="0"/>
                <a:ea typeface="Arial Unicode MS" pitchFamily="34" charset="-128"/>
                <a:cs typeface="Arial Unicode MS" pitchFamily="34" charset="-128"/>
              </a:rPr>
              <a:t>rezerv</a:t>
            </a:r>
            <a:r>
              <a:rPr lang="cs-CZ" b="1" dirty="0" smtClean="0">
                <a:solidFill>
                  <a:srgbClr val="000000"/>
                </a:solidFill>
                <a:latin typeface="Times New Roman" pitchFamily="18" charset="0"/>
              </a:rPr>
              <a:t>a</a:t>
            </a:r>
            <a:r>
              <a:rPr lang="cs-CZ" b="1" dirty="0" smtClean="0">
                <a:solidFill>
                  <a:srgbClr val="000000"/>
                </a:solidFill>
                <a:latin typeface="Times New Roman" pitchFamily="18" charset="0"/>
                <a:ea typeface="Arial Unicode MS" pitchFamily="34" charset="-128"/>
                <a:cs typeface="Arial Unicode MS" pitchFamily="34" charset="-128"/>
              </a:rPr>
              <a:t> na nezaslou</a:t>
            </a:r>
            <a:r>
              <a:rPr lang="cs-CZ" b="1" dirty="0" smtClean="0">
                <a:solidFill>
                  <a:srgbClr val="000000"/>
                </a:solidFill>
                <a:latin typeface="Times New Roman" pitchFamily="18" charset="0"/>
              </a:rPr>
              <a:t>že</a:t>
            </a:r>
            <a:r>
              <a:rPr lang="cs-CZ" b="1" dirty="0" smtClean="0">
                <a:solidFill>
                  <a:srgbClr val="000000"/>
                </a:solidFill>
                <a:latin typeface="Times New Roman" pitchFamily="18" charset="0"/>
                <a:ea typeface="Arial Unicode MS" pitchFamily="34" charset="-128"/>
                <a:cs typeface="Arial Unicode MS" pitchFamily="34" charset="-128"/>
              </a:rPr>
              <a:t>né pojistné,</a:t>
            </a:r>
            <a:endParaRPr lang="cs-CZ" b="1" dirty="0" smtClean="0">
              <a:latin typeface="Times New Roman" pitchFamily="18" charset="0"/>
              <a:ea typeface="Arial Unicode MS" pitchFamily="34" charset="-128"/>
              <a:cs typeface="Arial Unicode MS" pitchFamily="34" charset="-128"/>
            </a:endParaRPr>
          </a:p>
          <a:p>
            <a:pPr marL="0" indent="0" algn="just" eaLnBrk="1" hangingPunct="1">
              <a:buFont typeface="Wingdings" pitchFamily="2" charset="2"/>
              <a:buNone/>
              <a:defRPr/>
            </a:pPr>
            <a:r>
              <a:rPr lang="cs-CZ" b="1" dirty="0" smtClean="0">
                <a:solidFill>
                  <a:srgbClr val="000000"/>
                </a:solidFill>
                <a:latin typeface="Times New Roman" pitchFamily="18" charset="0"/>
                <a:ea typeface="Arial Unicode MS" pitchFamily="34" charset="-128"/>
                <a:cs typeface="Arial Unicode MS" pitchFamily="34" charset="-128"/>
              </a:rPr>
              <a:t>rezerv</a:t>
            </a:r>
            <a:r>
              <a:rPr lang="cs-CZ" b="1" dirty="0" smtClean="0">
                <a:solidFill>
                  <a:srgbClr val="000000"/>
                </a:solidFill>
                <a:latin typeface="Times New Roman" pitchFamily="18" charset="0"/>
              </a:rPr>
              <a:t>a</a:t>
            </a:r>
            <a:r>
              <a:rPr lang="cs-CZ" b="1" dirty="0" smtClean="0">
                <a:solidFill>
                  <a:srgbClr val="000000"/>
                </a:solidFill>
                <a:latin typeface="Times New Roman" pitchFamily="18" charset="0"/>
                <a:ea typeface="Arial Unicode MS" pitchFamily="34" charset="-128"/>
                <a:cs typeface="Arial Unicode MS" pitchFamily="34" charset="-128"/>
              </a:rPr>
              <a:t> na pojistná pln</a:t>
            </a:r>
            <a:r>
              <a:rPr lang="cs-CZ" b="1" dirty="0" smtClean="0">
                <a:solidFill>
                  <a:srgbClr val="000000"/>
                </a:solidFill>
                <a:latin typeface="Times New Roman" pitchFamily="18" charset="0"/>
              </a:rPr>
              <a:t>ě</a:t>
            </a:r>
            <a:r>
              <a:rPr lang="cs-CZ" b="1" dirty="0" smtClean="0">
                <a:solidFill>
                  <a:srgbClr val="000000"/>
                </a:solidFill>
                <a:latin typeface="Times New Roman" pitchFamily="18" charset="0"/>
                <a:ea typeface="Arial Unicode MS" pitchFamily="34" charset="-128"/>
                <a:cs typeface="Arial Unicode MS" pitchFamily="34" charset="-128"/>
              </a:rPr>
              <a:t>ní,</a:t>
            </a:r>
            <a:endParaRPr lang="cs-CZ" b="1" dirty="0" smtClean="0">
              <a:latin typeface="Times New Roman" pitchFamily="18" charset="0"/>
              <a:ea typeface="Arial Unicode MS" pitchFamily="34" charset="-128"/>
              <a:cs typeface="Arial Unicode MS" pitchFamily="34" charset="-128"/>
            </a:endParaRPr>
          </a:p>
          <a:p>
            <a:pPr marL="0" indent="0" algn="just" eaLnBrk="1" hangingPunct="1">
              <a:buFont typeface="Wingdings" pitchFamily="2" charset="2"/>
              <a:buNone/>
              <a:defRPr/>
            </a:pPr>
            <a:r>
              <a:rPr lang="cs-CZ" b="1" dirty="0" smtClean="0">
                <a:solidFill>
                  <a:srgbClr val="000000"/>
                </a:solidFill>
                <a:latin typeface="Times New Roman" pitchFamily="18" charset="0"/>
                <a:ea typeface="Arial Unicode MS" pitchFamily="34" charset="-128"/>
                <a:cs typeface="Arial Unicode MS" pitchFamily="34" charset="-128"/>
              </a:rPr>
              <a:t>rezerv</a:t>
            </a:r>
            <a:r>
              <a:rPr lang="cs-CZ" b="1" dirty="0" smtClean="0">
                <a:solidFill>
                  <a:srgbClr val="000000"/>
                </a:solidFill>
                <a:latin typeface="Times New Roman" pitchFamily="18" charset="0"/>
              </a:rPr>
              <a:t>a</a:t>
            </a:r>
            <a:r>
              <a:rPr lang="cs-CZ" b="1" dirty="0" smtClean="0">
                <a:solidFill>
                  <a:srgbClr val="000000"/>
                </a:solidFill>
                <a:latin typeface="Times New Roman" pitchFamily="18" charset="0"/>
                <a:ea typeface="Arial Unicode MS" pitchFamily="34" charset="-128"/>
                <a:cs typeface="Arial Unicode MS" pitchFamily="34" charset="-128"/>
              </a:rPr>
              <a:t> na prémie a slevy,</a:t>
            </a:r>
            <a:endParaRPr lang="cs-CZ" b="1" dirty="0" smtClean="0">
              <a:solidFill>
                <a:srgbClr val="000000"/>
              </a:solidFill>
              <a:latin typeface="Times New Roman" pitchFamily="18" charset="0"/>
            </a:endParaRPr>
          </a:p>
          <a:p>
            <a:pPr marL="0" indent="0" algn="just" eaLnBrk="1" hangingPunct="1">
              <a:buFont typeface="Wingdings" pitchFamily="2" charset="2"/>
              <a:buNone/>
              <a:defRPr/>
            </a:pPr>
            <a:r>
              <a:rPr lang="cs-CZ" b="1" dirty="0" smtClean="0">
                <a:solidFill>
                  <a:srgbClr val="000000"/>
                </a:solidFill>
                <a:latin typeface="Times New Roman" pitchFamily="18" charset="0"/>
                <a:cs typeface="Times New Roman" pitchFamily="18" charset="0"/>
              </a:rPr>
              <a:t>vyrovnávací rezerv</a:t>
            </a:r>
            <a:r>
              <a:rPr lang="cs-CZ" b="1" dirty="0" smtClean="0">
                <a:solidFill>
                  <a:srgbClr val="000000"/>
                </a:solidFill>
                <a:latin typeface="Times New Roman" pitchFamily="18" charset="0"/>
              </a:rPr>
              <a:t>a,</a:t>
            </a:r>
          </a:p>
          <a:p>
            <a:pPr marL="0" indent="0" algn="just" eaLnBrk="1" hangingPunct="1">
              <a:buFont typeface="Wingdings" pitchFamily="2" charset="2"/>
              <a:buNone/>
              <a:defRPr/>
            </a:pPr>
            <a:r>
              <a:rPr lang="cs-CZ" b="1" dirty="0" smtClean="0">
                <a:solidFill>
                  <a:srgbClr val="000000"/>
                </a:solidFill>
                <a:latin typeface="Times New Roman" pitchFamily="18" charset="0"/>
                <a:ea typeface="Arial Unicode MS" pitchFamily="34" charset="-128"/>
                <a:cs typeface="Arial Unicode MS" pitchFamily="34" charset="-128"/>
              </a:rPr>
              <a:t>rezerv</a:t>
            </a:r>
            <a:r>
              <a:rPr lang="cs-CZ" b="1" dirty="0" smtClean="0">
                <a:solidFill>
                  <a:srgbClr val="000000"/>
                </a:solidFill>
                <a:latin typeface="Times New Roman" pitchFamily="18" charset="0"/>
              </a:rPr>
              <a:t>a</a:t>
            </a:r>
            <a:r>
              <a:rPr lang="cs-CZ" b="1" dirty="0" smtClean="0">
                <a:solidFill>
                  <a:srgbClr val="000000"/>
                </a:solidFill>
                <a:latin typeface="Times New Roman" pitchFamily="18" charset="0"/>
                <a:ea typeface="Arial Unicode MS" pitchFamily="34" charset="-128"/>
                <a:cs typeface="Arial Unicode MS" pitchFamily="34" charset="-128"/>
              </a:rPr>
              <a:t> pojistného ne</a:t>
            </a:r>
            <a:r>
              <a:rPr lang="cs-CZ" b="1" dirty="0" smtClean="0">
                <a:solidFill>
                  <a:srgbClr val="000000"/>
                </a:solidFill>
                <a:latin typeface="Times New Roman" pitchFamily="18" charset="0"/>
              </a:rPr>
              <a:t>ž</a:t>
            </a:r>
            <a:r>
              <a:rPr lang="cs-CZ" b="1" dirty="0" smtClean="0">
                <a:solidFill>
                  <a:srgbClr val="000000"/>
                </a:solidFill>
                <a:latin typeface="Times New Roman" pitchFamily="18" charset="0"/>
                <a:ea typeface="Arial Unicode MS" pitchFamily="34" charset="-128"/>
                <a:cs typeface="Arial Unicode MS" pitchFamily="34" charset="-128"/>
              </a:rPr>
              <a:t>ivotních pojišt</a:t>
            </a:r>
            <a:r>
              <a:rPr lang="cs-CZ" b="1" dirty="0" smtClean="0">
                <a:solidFill>
                  <a:srgbClr val="000000"/>
                </a:solidFill>
                <a:latin typeface="Times New Roman" pitchFamily="18" charset="0"/>
              </a:rPr>
              <a:t>ě</a:t>
            </a:r>
            <a:r>
              <a:rPr lang="cs-CZ" b="1" dirty="0" smtClean="0">
                <a:solidFill>
                  <a:srgbClr val="000000"/>
                </a:solidFill>
                <a:latin typeface="Times New Roman" pitchFamily="18" charset="0"/>
                <a:ea typeface="Arial Unicode MS" pitchFamily="34" charset="-128"/>
                <a:cs typeface="Arial Unicode MS" pitchFamily="34" charset="-128"/>
              </a:rPr>
              <a:t>ní,</a:t>
            </a:r>
            <a:endParaRPr lang="cs-CZ" b="1" dirty="0" smtClean="0">
              <a:solidFill>
                <a:srgbClr val="000000"/>
              </a:solidFill>
              <a:latin typeface="Times New Roman" pitchFamily="18" charset="0"/>
            </a:endParaRPr>
          </a:p>
          <a:p>
            <a:pPr marL="0" indent="0" algn="just" eaLnBrk="1" hangingPunct="1">
              <a:buFont typeface="Wingdings" pitchFamily="2" charset="2"/>
              <a:buNone/>
              <a:defRPr/>
            </a:pPr>
            <a:r>
              <a:rPr lang="cs-CZ" b="1" dirty="0" smtClean="0">
                <a:solidFill>
                  <a:srgbClr val="000000"/>
                </a:solidFill>
                <a:latin typeface="Times New Roman" pitchFamily="18" charset="0"/>
                <a:cs typeface="Times New Roman" pitchFamily="18" charset="0"/>
              </a:rPr>
              <a:t>rezerv</a:t>
            </a:r>
            <a:r>
              <a:rPr lang="cs-CZ" b="1" dirty="0" smtClean="0">
                <a:solidFill>
                  <a:srgbClr val="000000"/>
                </a:solidFill>
                <a:latin typeface="Times New Roman" pitchFamily="18" charset="0"/>
              </a:rPr>
              <a:t>a</a:t>
            </a:r>
            <a:r>
              <a:rPr lang="cs-CZ" b="1" dirty="0" smtClean="0">
                <a:solidFill>
                  <a:srgbClr val="000000"/>
                </a:solidFill>
                <a:latin typeface="Times New Roman" pitchFamily="18" charset="0"/>
                <a:cs typeface="Times New Roman" pitchFamily="18" charset="0"/>
              </a:rPr>
              <a:t> na splnění závazků z ručení za závazky ČKP podle zákona upravujícího pojištění odpovědnosti z provozu vozidla</a:t>
            </a:r>
            <a:r>
              <a:rPr lang="cs-CZ" b="1" dirty="0" smtClean="0">
                <a:solidFill>
                  <a:srgbClr val="000000"/>
                </a:solidFill>
                <a:latin typeface="Times New Roman" pitchFamily="18" charset="0"/>
              </a:rPr>
              <a:t>,</a:t>
            </a:r>
            <a:r>
              <a:rPr lang="cs-CZ" b="1" dirty="0" smtClean="0">
                <a:solidFill>
                  <a:srgbClr val="000000"/>
                </a:solidFill>
                <a:latin typeface="Times New Roman" pitchFamily="18" charset="0"/>
                <a:ea typeface="Arial Unicode MS" pitchFamily="34" charset="-128"/>
                <a:cs typeface="Arial Unicode MS" pitchFamily="34" charset="-128"/>
              </a:rPr>
              <a:t> </a:t>
            </a:r>
            <a:r>
              <a:rPr lang="cs-CZ" b="1" dirty="0" smtClean="0">
                <a:solidFill>
                  <a:srgbClr val="000000"/>
                </a:solidFill>
                <a:latin typeface="Times New Roman" pitchFamily="18" charset="0"/>
              </a:rPr>
              <a:t> </a:t>
            </a:r>
            <a:r>
              <a:rPr lang="cs-CZ" b="1" dirty="0" smtClean="0">
                <a:solidFill>
                  <a:srgbClr val="000000"/>
                </a:solidFill>
                <a:latin typeface="Times New Roman" pitchFamily="18" charset="0"/>
                <a:cs typeface="Times New Roman" pitchFamily="18" charset="0"/>
              </a:rPr>
              <a:t>jin</a:t>
            </a:r>
            <a:r>
              <a:rPr lang="cs-CZ" b="1" dirty="0" smtClean="0">
                <a:solidFill>
                  <a:srgbClr val="000000"/>
                </a:solidFill>
                <a:latin typeface="Times New Roman" pitchFamily="18" charset="0"/>
              </a:rPr>
              <a:t>á</a:t>
            </a:r>
            <a:r>
              <a:rPr lang="cs-CZ" b="1" dirty="0" smtClean="0">
                <a:solidFill>
                  <a:srgbClr val="000000"/>
                </a:solidFill>
                <a:latin typeface="Times New Roman" pitchFamily="18" charset="0"/>
                <a:cs typeface="Times New Roman" pitchFamily="18" charset="0"/>
              </a:rPr>
              <a:t> rezerv</a:t>
            </a:r>
            <a:r>
              <a:rPr lang="cs-CZ" b="1" dirty="0" smtClean="0">
                <a:solidFill>
                  <a:srgbClr val="000000"/>
                </a:solidFill>
                <a:latin typeface="Times New Roman" pitchFamily="18" charset="0"/>
              </a:rPr>
              <a:t>a</a:t>
            </a:r>
            <a:r>
              <a:rPr lang="cs-CZ" b="1" dirty="0" smtClean="0">
                <a:solidFill>
                  <a:srgbClr val="000000"/>
                </a:solidFill>
                <a:latin typeface="Times New Roman" pitchFamily="18" charset="0"/>
                <a:cs typeface="Times New Roman" pitchFamily="18" charset="0"/>
              </a:rPr>
              <a:t>.</a:t>
            </a:r>
            <a:r>
              <a:rPr lang="cs-CZ" b="1" dirty="0" smtClean="0">
                <a:latin typeface="Times New Roman" pitchFamily="18" charset="0"/>
              </a:rPr>
              <a:t> </a:t>
            </a:r>
          </a:p>
          <a:p>
            <a:pPr marL="0" indent="0" algn="just" eaLnBrk="1" hangingPunct="1">
              <a:buFont typeface="Wingdings" pitchFamily="2" charset="2"/>
              <a:buNone/>
              <a:defRPr/>
            </a:pPr>
            <a:endParaRPr lang="cs-CZ" b="1" dirty="0" smtClean="0">
              <a:latin typeface="Times New Roman" pitchFamily="18" charset="0"/>
            </a:endParaRPr>
          </a:p>
        </p:txBody>
      </p:sp>
    </p:spTree>
    <p:extLst>
      <p:ext uri="{BB962C8B-B14F-4D97-AF65-F5344CB8AC3E}">
        <p14:creationId xmlns:p14="http://schemas.microsoft.com/office/powerpoint/2010/main" val="81677132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solidFill>
            <a:srgbClr val="FFC000"/>
          </a:solidFill>
        </p:spPr>
        <p:txBody>
          <a:bodyPr/>
          <a:lstStyle/>
          <a:p>
            <a:pPr eaLnBrk="1" hangingPunct="1">
              <a:defRPr/>
            </a:pPr>
            <a:r>
              <a:rPr lang="cs-CZ" dirty="0" smtClean="0">
                <a:effectLst>
                  <a:outerShdw blurRad="38100" dist="38100" dir="2700000" algn="tl">
                    <a:srgbClr val="C0C0C0"/>
                  </a:outerShdw>
                </a:effectLst>
                <a:latin typeface="Arial" pitchFamily="34" charset="0"/>
                <a:cs typeface="Times New Roman" pitchFamily="18" charset="0"/>
              </a:rPr>
              <a:t>Technické rezervy </a:t>
            </a:r>
          </a:p>
        </p:txBody>
      </p:sp>
      <p:sp>
        <p:nvSpPr>
          <p:cNvPr id="75779" name="Rectangle 3"/>
          <p:cNvSpPr>
            <a:spLocks noGrp="1" noChangeArrowheads="1"/>
          </p:cNvSpPr>
          <p:nvPr>
            <p:ph type="body" idx="1"/>
          </p:nvPr>
        </p:nvSpPr>
        <p:spPr>
          <a:xfrm>
            <a:off x="228600" y="2392363"/>
            <a:ext cx="8529638" cy="4103687"/>
          </a:xfrm>
        </p:spPr>
        <p:txBody>
          <a:bodyPr/>
          <a:lstStyle/>
          <a:p>
            <a:pPr marL="0" indent="0" algn="just" eaLnBrk="1" hangingPunct="1"/>
            <a:endParaRPr lang="cs-CZ" altLang="cs-CZ" b="1" u="sng" smtClean="0">
              <a:solidFill>
                <a:srgbClr val="000000"/>
              </a:solidFill>
              <a:latin typeface="Times New Roman" pitchFamily="18" charset="0"/>
            </a:endParaRPr>
          </a:p>
        </p:txBody>
      </p:sp>
      <p:pic>
        <p:nvPicPr>
          <p:cNvPr id="757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40768"/>
            <a:ext cx="8712968" cy="4968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163119682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1187450" y="3141663"/>
            <a:ext cx="8229600" cy="1036637"/>
          </a:xfrm>
        </p:spPr>
        <p:txBody>
          <a:bodyPr/>
          <a:lstStyle/>
          <a:p>
            <a:pPr eaLnBrk="1" hangingPunct="1">
              <a:defRPr/>
            </a:pPr>
            <a:r>
              <a:rPr lang="cs-CZ" dirty="0" smtClean="0">
                <a:solidFill>
                  <a:srgbClr val="FF9900"/>
                </a:solidFill>
                <a:effectLst>
                  <a:outerShdw blurRad="38100" dist="38100" dir="2700000" algn="tl">
                    <a:srgbClr val="C0C0C0"/>
                  </a:outerShdw>
                </a:effectLst>
                <a:latin typeface="Arial" pitchFamily="34" charset="0"/>
                <a:cs typeface="Times New Roman" pitchFamily="18" charset="0"/>
              </a:rPr>
              <a:t>Technické rezervy</a:t>
            </a:r>
            <a:r>
              <a:rPr lang="cs-CZ" dirty="0" smtClean="0">
                <a:solidFill>
                  <a:srgbClr val="000000"/>
                </a:solidFill>
                <a:effectLst>
                  <a:outerShdw blurRad="38100" dist="38100" dir="2700000" algn="tl">
                    <a:srgbClr val="C0C0C0"/>
                  </a:outerShdw>
                </a:effectLst>
                <a:latin typeface="Arial" pitchFamily="34" charset="0"/>
                <a:cs typeface="Times New Roman" pitchFamily="18" charset="0"/>
              </a:rPr>
              <a:t> </a:t>
            </a:r>
          </a:p>
        </p:txBody>
      </p:sp>
      <p:pic>
        <p:nvPicPr>
          <p:cNvPr id="778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561975"/>
            <a:ext cx="8816975" cy="564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237825459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539750" y="3141663"/>
            <a:ext cx="8424863" cy="1036637"/>
          </a:xfrm>
        </p:spPr>
        <p:txBody>
          <a:bodyPr/>
          <a:lstStyle/>
          <a:p>
            <a:pPr eaLnBrk="1" hangingPunct="1">
              <a:defRPr/>
            </a:pPr>
            <a:r>
              <a:rPr lang="cs-CZ" dirty="0" smtClean="0">
                <a:solidFill>
                  <a:srgbClr val="FF9900"/>
                </a:solidFill>
                <a:effectLst>
                  <a:outerShdw blurRad="38100" dist="38100" dir="2700000" algn="tl">
                    <a:srgbClr val="C0C0C0"/>
                  </a:outerShdw>
                </a:effectLst>
                <a:latin typeface="Arial" pitchFamily="34" charset="0"/>
                <a:cs typeface="Times New Roman" pitchFamily="18" charset="0"/>
              </a:rPr>
              <a:t>Technické rezervy</a:t>
            </a:r>
            <a:r>
              <a:rPr lang="cs-CZ" dirty="0" smtClean="0">
                <a:solidFill>
                  <a:srgbClr val="000000"/>
                </a:solidFill>
                <a:effectLst>
                  <a:outerShdw blurRad="38100" dist="38100" dir="2700000" algn="tl">
                    <a:srgbClr val="C0C0C0"/>
                  </a:outerShdw>
                </a:effectLst>
                <a:latin typeface="Arial" pitchFamily="34" charset="0"/>
                <a:cs typeface="Times New Roman" pitchFamily="18" charset="0"/>
              </a:rPr>
              <a:t> </a:t>
            </a:r>
          </a:p>
        </p:txBody>
      </p:sp>
      <p:pic>
        <p:nvPicPr>
          <p:cNvPr id="788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00213"/>
            <a:ext cx="9144000" cy="4100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290302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ctrTitle"/>
          </p:nvPr>
        </p:nvSpPr>
        <p:spPr>
          <a:xfrm>
            <a:off x="611188" y="1052513"/>
            <a:ext cx="7772400" cy="720725"/>
          </a:xfrm>
        </p:spPr>
        <p:txBody>
          <a:bodyPr>
            <a:normAutofit fontScale="90000"/>
          </a:bodyPr>
          <a:lstStyle/>
          <a:p>
            <a:pPr eaLnBrk="1" hangingPunct="1">
              <a:defRPr/>
            </a:pPr>
            <a:r>
              <a:rPr lang="cs-CZ" dirty="0" smtClean="0">
                <a:latin typeface="Arial" pitchFamily="34" charset="0"/>
                <a:cs typeface="Times New Roman" pitchFamily="18" charset="0"/>
              </a:rPr>
              <a:t>OBECNÁ USTANOVENÍ</a:t>
            </a:r>
            <a:r>
              <a:rPr lang="cs-CZ" dirty="0" smtClean="0">
                <a:latin typeface="Arial" pitchFamily="34" charset="0"/>
              </a:rPr>
              <a:t> </a:t>
            </a:r>
            <a:br>
              <a:rPr lang="cs-CZ" dirty="0" smtClean="0">
                <a:latin typeface="Arial" pitchFamily="34" charset="0"/>
              </a:rPr>
            </a:br>
            <a:endParaRPr lang="cs-CZ" dirty="0" smtClean="0">
              <a:latin typeface="Arial" pitchFamily="34" charset="0"/>
            </a:endParaRPr>
          </a:p>
        </p:txBody>
      </p:sp>
      <p:sp>
        <p:nvSpPr>
          <p:cNvPr id="337923" name="Rectangle 3"/>
          <p:cNvSpPr>
            <a:spLocks noGrp="1" noChangeArrowheads="1"/>
          </p:cNvSpPr>
          <p:nvPr>
            <p:ph type="subTitle" idx="1"/>
          </p:nvPr>
        </p:nvSpPr>
        <p:spPr>
          <a:xfrm>
            <a:off x="685800" y="1341438"/>
            <a:ext cx="8070850" cy="525621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lstStyle/>
          <a:p>
            <a:pPr algn="l" eaLnBrk="1" hangingPunct="1">
              <a:lnSpc>
                <a:spcPct val="90000"/>
              </a:lnSpc>
              <a:buFont typeface="Wingdings" pitchFamily="2" charset="2"/>
              <a:buChar char="Ø"/>
              <a:defRPr/>
            </a:pPr>
            <a:r>
              <a:rPr lang="cs-CZ" sz="2000" b="1" dirty="0" smtClean="0">
                <a:latin typeface="Times New Roman" pitchFamily="18" charset="0"/>
                <a:cs typeface="Times New Roman" pitchFamily="18" charset="0"/>
              </a:rPr>
              <a:t> </a:t>
            </a:r>
            <a:r>
              <a:rPr lang="cs-CZ" sz="2400" b="1" dirty="0" smtClean="0"/>
              <a:t>Pojistná smlouva je upravena v části čtvrté – Relativní majetková práva, hlavě II – Závazky z právních jednání, dílu 15 – Závazky z odvážných smluv, oddílu 2 – Pojištění – v § 2758 až 2872.</a:t>
            </a:r>
            <a:endParaRPr lang="cs-CZ" sz="2400" b="1" dirty="0" smtClean="0">
              <a:latin typeface="Times New Roman" pitchFamily="18" charset="0"/>
              <a:cs typeface="Times New Roman" pitchFamily="18" charset="0"/>
            </a:endParaRPr>
          </a:p>
          <a:p>
            <a:pPr algn="l" eaLnBrk="1" hangingPunct="1">
              <a:lnSpc>
                <a:spcPct val="90000"/>
              </a:lnSpc>
              <a:buFont typeface="Wingdings" pitchFamily="2" charset="2"/>
              <a:buChar char="Ø"/>
              <a:defRPr/>
            </a:pPr>
            <a:r>
              <a:rPr lang="cs-CZ" sz="2400" b="1" dirty="0" smtClean="0">
                <a:latin typeface="Times New Roman" pitchFamily="18" charset="0"/>
                <a:cs typeface="Times New Roman" pitchFamily="18" charset="0"/>
              </a:rPr>
              <a:t> upravují se vztahy vznikající z pojištění (obligace) vzniklého na základě pojistné smlouvy</a:t>
            </a:r>
            <a:r>
              <a:rPr lang="cs-CZ" sz="2400" b="1" dirty="0" smtClean="0">
                <a:latin typeface="Times New Roman" pitchFamily="18" charset="0"/>
              </a:rPr>
              <a:t>, </a:t>
            </a:r>
            <a:r>
              <a:rPr lang="cs-CZ" sz="2400" b="1" dirty="0" smtClean="0">
                <a:latin typeface="Times New Roman" pitchFamily="18" charset="0"/>
                <a:cs typeface="Times New Roman" pitchFamily="18" charset="0"/>
              </a:rPr>
              <a:t>pokud zvláštní právní předpis tyto vztahy neupravuje jinak (§ 9 odst. 2)</a:t>
            </a:r>
            <a:r>
              <a:rPr lang="cs-CZ" sz="2400" b="1" dirty="0" smtClean="0">
                <a:latin typeface="Times New Roman" pitchFamily="18" charset="0"/>
              </a:rPr>
              <a:t>;</a:t>
            </a:r>
          </a:p>
          <a:p>
            <a:pPr algn="l" eaLnBrk="1" hangingPunct="1">
              <a:lnSpc>
                <a:spcPct val="90000"/>
              </a:lnSpc>
              <a:buFont typeface="Wingdings" pitchFamily="2" charset="2"/>
              <a:buChar char="Ø"/>
              <a:defRPr/>
            </a:pPr>
            <a:r>
              <a:rPr lang="cs-CZ" sz="2400" b="1" dirty="0" smtClean="0">
                <a:latin typeface="Times New Roman" pitchFamily="18" charset="0"/>
                <a:cs typeface="Times New Roman" pitchFamily="18" charset="0"/>
              </a:rPr>
              <a:t> </a:t>
            </a:r>
            <a:r>
              <a:rPr lang="cs-CZ" sz="2400" b="1" dirty="0" smtClean="0">
                <a:latin typeface="Times New Roman" pitchFamily="18" charset="0"/>
              </a:rPr>
              <a:t> terminologie, použita v textu, nepřebírá se plně terminologie pojistné smlouvy,</a:t>
            </a:r>
          </a:p>
          <a:p>
            <a:pPr algn="l" eaLnBrk="1" hangingPunct="1">
              <a:lnSpc>
                <a:spcPct val="90000"/>
              </a:lnSpc>
              <a:buFont typeface="Wingdings" pitchFamily="2" charset="2"/>
              <a:buChar char="Ø"/>
              <a:defRPr/>
            </a:pPr>
            <a:r>
              <a:rPr lang="cs-CZ" sz="2400" b="1" dirty="0" smtClean="0">
                <a:latin typeface="Times New Roman" pitchFamily="18" charset="0"/>
              </a:rPr>
              <a:t>  § 2758 </a:t>
            </a:r>
            <a:r>
              <a:rPr lang="cs-CZ" sz="2400" b="1" dirty="0" smtClean="0">
                <a:solidFill>
                  <a:srgbClr val="FF0000"/>
                </a:solidFill>
                <a:effectLst>
                  <a:outerShdw blurRad="38100" dist="38100" dir="2700000" algn="tl">
                    <a:srgbClr val="000000">
                      <a:alpha val="43137"/>
                    </a:srgbClr>
                  </a:outerShdw>
                </a:effectLst>
              </a:rPr>
              <a:t>Pojistnou smlouvou se pojistitel zavazuje vůči pojistníkovi poskytnout jemu nebo třetí osobě </a:t>
            </a:r>
            <a:r>
              <a:rPr lang="cs-CZ" sz="2400" b="1" u="sng" dirty="0" smtClean="0">
                <a:solidFill>
                  <a:srgbClr val="FF0000"/>
                </a:solidFill>
                <a:effectLst>
                  <a:outerShdw blurRad="38100" dist="38100" dir="2700000" algn="tl">
                    <a:srgbClr val="000000">
                      <a:alpha val="43137"/>
                    </a:srgbClr>
                  </a:outerShdw>
                </a:effectLst>
              </a:rPr>
              <a:t>pojistné plnění</a:t>
            </a:r>
            <a:r>
              <a:rPr lang="cs-CZ" sz="2400" b="1" dirty="0" smtClean="0">
                <a:solidFill>
                  <a:srgbClr val="FF0000"/>
                </a:solidFill>
                <a:effectLst>
                  <a:outerShdw blurRad="38100" dist="38100" dir="2700000" algn="tl">
                    <a:srgbClr val="000000">
                      <a:alpha val="43137"/>
                    </a:srgbClr>
                  </a:outerShdw>
                </a:effectLst>
              </a:rPr>
              <a:t>, nastane-li </a:t>
            </a:r>
            <a:r>
              <a:rPr lang="cs-CZ" sz="2400" b="1" u="sng" dirty="0" smtClean="0">
                <a:solidFill>
                  <a:srgbClr val="FF0000"/>
                </a:solidFill>
                <a:effectLst>
                  <a:outerShdw blurRad="38100" dist="38100" dir="2700000" algn="tl">
                    <a:srgbClr val="000000">
                      <a:alpha val="43137"/>
                    </a:srgbClr>
                  </a:outerShdw>
                </a:effectLst>
              </a:rPr>
              <a:t>nahodilá událost krytá pojištěním</a:t>
            </a:r>
            <a:r>
              <a:rPr lang="cs-CZ" sz="2400" b="1" dirty="0" smtClean="0">
                <a:solidFill>
                  <a:srgbClr val="FF0000"/>
                </a:solidFill>
                <a:effectLst>
                  <a:outerShdw blurRad="38100" dist="38100" dir="2700000" algn="tl">
                    <a:srgbClr val="000000">
                      <a:alpha val="43137"/>
                    </a:srgbClr>
                  </a:outerShdw>
                </a:effectLst>
              </a:rPr>
              <a:t> (pojistná událost), a pojistník se zavazuje </a:t>
            </a:r>
            <a:r>
              <a:rPr lang="cs-CZ" sz="2400" b="1" u="sng" dirty="0" smtClean="0">
                <a:solidFill>
                  <a:srgbClr val="FF0000"/>
                </a:solidFill>
                <a:effectLst>
                  <a:outerShdw blurRad="38100" dist="38100" dir="2700000" algn="tl">
                    <a:srgbClr val="000000">
                      <a:alpha val="43137"/>
                    </a:srgbClr>
                  </a:outerShdw>
                </a:effectLst>
              </a:rPr>
              <a:t>zaplatit pojistiteli pojistné</a:t>
            </a:r>
            <a:r>
              <a:rPr lang="cs-CZ" sz="2400" b="1" dirty="0" smtClean="0">
                <a:solidFill>
                  <a:srgbClr val="FF0000"/>
                </a:solidFill>
                <a:effectLst>
                  <a:outerShdw blurRad="38100" dist="38100" dir="2700000" algn="tl">
                    <a:srgbClr val="000000">
                      <a:alpha val="43137"/>
                    </a:srgbClr>
                  </a:outerShdw>
                </a:effectLst>
              </a:rPr>
              <a:t>.</a:t>
            </a:r>
            <a:endParaRPr lang="cs-CZ" sz="2400" b="1" dirty="0" smtClean="0">
              <a:solidFill>
                <a:srgbClr val="FF0000"/>
              </a:solidFill>
              <a:effectLst>
                <a:outerShdw blurRad="38100" dist="38100" dir="2700000" algn="tl">
                  <a:srgbClr val="000000">
                    <a:alpha val="43137"/>
                  </a:srgbClr>
                </a:outerShdw>
              </a:effectLst>
              <a:latin typeface="Times New Roman" pitchFamily="18" charset="0"/>
            </a:endParaRPr>
          </a:p>
          <a:p>
            <a:pPr algn="l" eaLnBrk="1" hangingPunct="1">
              <a:lnSpc>
                <a:spcPct val="90000"/>
              </a:lnSpc>
              <a:defRPr/>
            </a:pPr>
            <a:endParaRPr lang="cs-CZ" sz="2000" b="1" dirty="0" smtClean="0">
              <a:latin typeface="Times New Roman" pitchFamily="18" charset="0"/>
            </a:endParaRPr>
          </a:p>
          <a:p>
            <a:pPr algn="l" eaLnBrk="1" hangingPunct="1">
              <a:lnSpc>
                <a:spcPct val="90000"/>
              </a:lnSpc>
              <a:buFont typeface="Wingdings" pitchFamily="2" charset="2"/>
              <a:buChar char="Ø"/>
              <a:defRPr/>
            </a:pPr>
            <a:endParaRPr lang="cs-CZ" sz="1600" b="1" dirty="0" smtClean="0">
              <a:solidFill>
                <a:schemeClr val="bg1"/>
              </a:solidFill>
            </a:endParaRPr>
          </a:p>
          <a:p>
            <a:pPr algn="l" eaLnBrk="1" hangingPunct="1">
              <a:lnSpc>
                <a:spcPct val="90000"/>
              </a:lnSpc>
              <a:defRPr/>
            </a:pPr>
            <a:endParaRPr lang="cs-CZ" sz="2000" b="1" dirty="0" smtClean="0">
              <a:solidFill>
                <a:schemeClr val="bg1"/>
              </a:solidFill>
              <a:cs typeface="Arial" pitchFamily="34" charset="0"/>
            </a:endParaRPr>
          </a:p>
          <a:p>
            <a:pPr algn="l" eaLnBrk="1" hangingPunct="1">
              <a:lnSpc>
                <a:spcPct val="90000"/>
              </a:lnSpc>
              <a:defRPr/>
            </a:pPr>
            <a:endParaRPr lang="cs-CZ" sz="2000" b="1" dirty="0" smtClean="0">
              <a:solidFill>
                <a:srgbClr val="0000FF"/>
              </a:solidFill>
              <a:latin typeface="Arial" pitchFamily="34" charset="0"/>
            </a:endParaRPr>
          </a:p>
        </p:txBody>
      </p:sp>
    </p:spTree>
    <p:extLst>
      <p:ext uri="{BB962C8B-B14F-4D97-AF65-F5344CB8AC3E}">
        <p14:creationId xmlns:p14="http://schemas.microsoft.com/office/powerpoint/2010/main" val="40239505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solidFill>
            <a:srgbClr val="FFC000"/>
          </a:solidFill>
        </p:spPr>
        <p:txBody>
          <a:bodyPr/>
          <a:lstStyle/>
          <a:p>
            <a:pPr eaLnBrk="1" hangingPunct="1">
              <a:defRPr/>
            </a:pPr>
            <a:r>
              <a:rPr lang="cs-CZ" dirty="0" smtClean="0">
                <a:effectLst>
                  <a:outerShdw blurRad="38100" dist="38100" dir="2700000" algn="tl">
                    <a:srgbClr val="C0C0C0"/>
                  </a:outerShdw>
                </a:effectLst>
                <a:latin typeface="Arial" pitchFamily="34" charset="0"/>
                <a:cs typeface="Times New Roman" pitchFamily="18" charset="0"/>
              </a:rPr>
              <a:t>Technické rezervy </a:t>
            </a:r>
          </a:p>
        </p:txBody>
      </p:sp>
      <p:sp>
        <p:nvSpPr>
          <p:cNvPr id="79875" name="Rectangle 3"/>
          <p:cNvSpPr>
            <a:spLocks noGrp="1" noChangeArrowheads="1"/>
          </p:cNvSpPr>
          <p:nvPr>
            <p:ph type="body" idx="1"/>
          </p:nvPr>
        </p:nvSpPr>
        <p:spPr>
          <a:xfrm>
            <a:off x="228600" y="1628801"/>
            <a:ext cx="8529638" cy="4867250"/>
          </a:xfrm>
        </p:spPr>
        <p:txBody>
          <a:bodyPr>
            <a:normAutofit/>
          </a:bodyPr>
          <a:lstStyle/>
          <a:p>
            <a:pPr marL="0" indent="0" algn="just"/>
            <a:r>
              <a:rPr lang="cs-CZ" altLang="cs-CZ" b="1" dirty="0" smtClean="0">
                <a:solidFill>
                  <a:srgbClr val="000000"/>
                </a:solidFill>
                <a:latin typeface="Times New Roman" pitchFamily="18" charset="0"/>
                <a:cs typeface="Times New Roman" pitchFamily="18" charset="0"/>
              </a:rPr>
              <a:t> Technické </a:t>
            </a:r>
            <a:r>
              <a:rPr lang="cs-CZ" altLang="cs-CZ" b="1" dirty="0" smtClean="0">
                <a:solidFill>
                  <a:srgbClr val="000000"/>
                </a:solidFill>
                <a:latin typeface="Times New Roman" pitchFamily="18" charset="0"/>
                <a:cs typeface="Times New Roman" pitchFamily="18" charset="0"/>
              </a:rPr>
              <a:t>rezervy </a:t>
            </a:r>
            <a:r>
              <a:rPr lang="cs-CZ" altLang="cs-CZ" b="1" u="sng" dirty="0" smtClean="0">
                <a:solidFill>
                  <a:srgbClr val="000000"/>
                </a:solidFill>
                <a:latin typeface="Times New Roman" pitchFamily="18" charset="0"/>
                <a:cs typeface="Times New Roman" pitchFamily="18" charset="0"/>
              </a:rPr>
              <a:t>pojišťovny a </a:t>
            </a:r>
            <a:r>
              <a:rPr lang="cs-CZ" altLang="cs-CZ" b="1" u="sng" dirty="0">
                <a:solidFill>
                  <a:srgbClr val="000000"/>
                </a:solidFill>
                <a:latin typeface="Times New Roman" pitchFamily="18" charset="0"/>
              </a:rPr>
              <a:t>za</a:t>
            </a:r>
            <a:r>
              <a:rPr lang="cs-CZ" altLang="cs-CZ" b="1" u="sng" dirty="0">
                <a:solidFill>
                  <a:srgbClr val="000000"/>
                </a:solidFill>
                <a:latin typeface="Times New Roman" pitchFamily="18" charset="0"/>
                <a:cs typeface="Times New Roman" pitchFamily="18" charset="0"/>
              </a:rPr>
              <a:t>jišťovny</a:t>
            </a:r>
            <a:r>
              <a:rPr lang="cs-CZ" altLang="cs-CZ" b="1" u="sng" dirty="0" smtClean="0">
                <a:solidFill>
                  <a:srgbClr val="000000"/>
                </a:solidFill>
                <a:latin typeface="Times New Roman" pitchFamily="18" charset="0"/>
                <a:cs typeface="Times New Roman" pitchFamily="18" charset="0"/>
              </a:rPr>
              <a:t> </a:t>
            </a:r>
            <a:r>
              <a:rPr lang="cs-CZ" altLang="cs-CZ" b="1" u="sng" dirty="0" smtClean="0">
                <a:solidFill>
                  <a:srgbClr val="000000"/>
                </a:solidFill>
                <a:latin typeface="Times New Roman" pitchFamily="18" charset="0"/>
                <a:cs typeface="Times New Roman" pitchFamily="18" charset="0"/>
              </a:rPr>
              <a:t>z jiného členského státu</a:t>
            </a:r>
            <a:r>
              <a:rPr lang="cs-CZ" altLang="cs-CZ" b="1" dirty="0" smtClean="0">
                <a:solidFill>
                  <a:srgbClr val="000000"/>
                </a:solidFill>
                <a:latin typeface="Times New Roman" pitchFamily="18" charset="0"/>
              </a:rPr>
              <a:t>;</a:t>
            </a:r>
          </a:p>
          <a:p>
            <a:pPr marL="0" indent="0" algn="just">
              <a:buNone/>
            </a:pPr>
            <a:endParaRPr lang="cs-CZ" altLang="cs-CZ" b="1" dirty="0" smtClean="0">
              <a:solidFill>
                <a:srgbClr val="000000"/>
              </a:solidFill>
              <a:latin typeface="Times New Roman" pitchFamily="18" charset="0"/>
            </a:endParaRPr>
          </a:p>
          <a:p>
            <a:pPr marL="0" indent="0" algn="just"/>
            <a:r>
              <a:rPr lang="cs-CZ" altLang="cs-CZ" b="1" dirty="0" smtClean="0">
                <a:solidFill>
                  <a:srgbClr val="000000"/>
                </a:solidFill>
                <a:latin typeface="Times New Roman" pitchFamily="18" charset="0"/>
                <a:cs typeface="Times New Roman" pitchFamily="18" charset="0"/>
              </a:rPr>
              <a:t> Technické </a:t>
            </a:r>
            <a:r>
              <a:rPr lang="cs-CZ" altLang="cs-CZ" b="1" dirty="0" smtClean="0">
                <a:solidFill>
                  <a:srgbClr val="000000"/>
                </a:solidFill>
                <a:latin typeface="Times New Roman" pitchFamily="18" charset="0"/>
                <a:cs typeface="Times New Roman" pitchFamily="18" charset="0"/>
              </a:rPr>
              <a:t>rezervy </a:t>
            </a:r>
            <a:r>
              <a:rPr lang="cs-CZ" altLang="cs-CZ" b="1" u="sng" dirty="0" smtClean="0">
                <a:solidFill>
                  <a:srgbClr val="000000"/>
                </a:solidFill>
                <a:latin typeface="Times New Roman" pitchFamily="18" charset="0"/>
                <a:cs typeface="Times New Roman" pitchFamily="18" charset="0"/>
              </a:rPr>
              <a:t>pojišťovny a </a:t>
            </a:r>
            <a:r>
              <a:rPr lang="cs-CZ" altLang="cs-CZ" b="1" u="sng" dirty="0">
                <a:solidFill>
                  <a:srgbClr val="000000"/>
                </a:solidFill>
                <a:latin typeface="Times New Roman" pitchFamily="18" charset="0"/>
              </a:rPr>
              <a:t>za</a:t>
            </a:r>
            <a:r>
              <a:rPr lang="cs-CZ" altLang="cs-CZ" b="1" u="sng" dirty="0">
                <a:solidFill>
                  <a:srgbClr val="000000"/>
                </a:solidFill>
                <a:latin typeface="Times New Roman" pitchFamily="18" charset="0"/>
                <a:cs typeface="Times New Roman" pitchFamily="18" charset="0"/>
              </a:rPr>
              <a:t>jišťovny</a:t>
            </a:r>
            <a:r>
              <a:rPr lang="cs-CZ" altLang="cs-CZ" b="1" u="sng" dirty="0" smtClean="0">
                <a:solidFill>
                  <a:srgbClr val="000000"/>
                </a:solidFill>
                <a:latin typeface="Times New Roman" pitchFamily="18" charset="0"/>
                <a:cs typeface="Times New Roman" pitchFamily="18" charset="0"/>
              </a:rPr>
              <a:t> </a:t>
            </a:r>
            <a:r>
              <a:rPr lang="cs-CZ" altLang="cs-CZ" b="1" u="sng" dirty="0" smtClean="0">
                <a:solidFill>
                  <a:srgbClr val="000000"/>
                </a:solidFill>
                <a:latin typeface="Times New Roman" pitchFamily="18" charset="0"/>
                <a:cs typeface="Times New Roman" pitchFamily="18" charset="0"/>
              </a:rPr>
              <a:t>z </a:t>
            </a:r>
            <a:r>
              <a:rPr lang="cs-CZ" altLang="cs-CZ" b="1" u="sng" dirty="0" smtClean="0">
                <a:solidFill>
                  <a:srgbClr val="000000"/>
                </a:solidFill>
                <a:latin typeface="Times New Roman" pitchFamily="18" charset="0"/>
              </a:rPr>
              <a:t>třetího</a:t>
            </a:r>
            <a:r>
              <a:rPr lang="cs-CZ" altLang="cs-CZ" b="1" u="sng" dirty="0" smtClean="0">
                <a:solidFill>
                  <a:srgbClr val="000000"/>
                </a:solidFill>
                <a:latin typeface="Times New Roman" pitchFamily="18" charset="0"/>
                <a:cs typeface="Times New Roman" pitchFamily="18" charset="0"/>
              </a:rPr>
              <a:t> státu</a:t>
            </a:r>
            <a:r>
              <a:rPr lang="cs-CZ" altLang="cs-CZ" b="1" dirty="0" smtClean="0">
                <a:solidFill>
                  <a:srgbClr val="000000"/>
                </a:solidFill>
                <a:latin typeface="Times New Roman" pitchFamily="18" charset="0"/>
              </a:rPr>
              <a:t>;</a:t>
            </a:r>
          </a:p>
          <a:p>
            <a:pPr marL="0" indent="0" algn="just">
              <a:buNone/>
            </a:pPr>
            <a:endParaRPr lang="cs-CZ" altLang="cs-CZ" b="1" dirty="0" smtClean="0">
              <a:solidFill>
                <a:srgbClr val="000000"/>
              </a:solidFill>
              <a:latin typeface="Times New Roman" pitchFamily="18" charset="0"/>
            </a:endParaRPr>
          </a:p>
          <a:p>
            <a:pPr marL="0" indent="0" algn="just" eaLnBrk="1" hangingPunct="1"/>
            <a:r>
              <a:rPr lang="cs-CZ" altLang="cs-CZ" b="1" dirty="0" smtClean="0">
                <a:solidFill>
                  <a:srgbClr val="000000"/>
                </a:solidFill>
                <a:latin typeface="Times New Roman" pitchFamily="18" charset="0"/>
                <a:cs typeface="Times New Roman" pitchFamily="18" charset="0"/>
              </a:rPr>
              <a:t> Stanovení </a:t>
            </a:r>
            <a:r>
              <a:rPr lang="cs-CZ" altLang="cs-CZ" b="1" dirty="0" smtClean="0">
                <a:solidFill>
                  <a:srgbClr val="000000"/>
                </a:solidFill>
                <a:latin typeface="Times New Roman" pitchFamily="18" charset="0"/>
                <a:cs typeface="Times New Roman" pitchFamily="18" charset="0"/>
              </a:rPr>
              <a:t>výše pojistného a zajistného</a:t>
            </a:r>
            <a:r>
              <a:rPr lang="cs-CZ" altLang="cs-CZ" b="1" dirty="0" smtClean="0">
                <a:solidFill>
                  <a:srgbClr val="000000"/>
                </a:solidFill>
                <a:latin typeface="Times New Roman" pitchFamily="18" charset="0"/>
              </a:rPr>
              <a:t>. </a:t>
            </a:r>
          </a:p>
          <a:p>
            <a:pPr marL="0" indent="0" algn="just" eaLnBrk="1" hangingPunct="1"/>
            <a:endParaRPr lang="cs-CZ" altLang="cs-CZ" b="1" u="sng" dirty="0" smtClean="0">
              <a:solidFill>
                <a:srgbClr val="000000"/>
              </a:solidFill>
              <a:latin typeface="Times New Roman" pitchFamily="18" charset="0"/>
            </a:endParaRPr>
          </a:p>
        </p:txBody>
      </p:sp>
    </p:spTree>
    <p:extLst>
      <p:ext uri="{BB962C8B-B14F-4D97-AF65-F5344CB8AC3E}">
        <p14:creationId xmlns:p14="http://schemas.microsoft.com/office/powerpoint/2010/main" val="138509095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a:xfrm>
            <a:off x="539552" y="332656"/>
            <a:ext cx="8229600" cy="792162"/>
          </a:xfrm>
          <a:solidFill>
            <a:schemeClr val="accent4">
              <a:lumMod val="20000"/>
              <a:lumOff val="80000"/>
            </a:schemeClr>
          </a:solidFill>
        </p:spPr>
        <p:txBody>
          <a:bodyPr/>
          <a:lstStyle/>
          <a:p>
            <a:pPr eaLnBrk="1" hangingPunct="1">
              <a:defRPr/>
            </a:pPr>
            <a:r>
              <a:rPr lang="cs-CZ" dirty="0" smtClean="0">
                <a:effectLst>
                  <a:outerShdw blurRad="38100" dist="38100" dir="2700000" algn="tl">
                    <a:srgbClr val="C0C0C0"/>
                  </a:outerShdw>
                </a:effectLst>
                <a:latin typeface="Arial" pitchFamily="34" charset="0"/>
                <a:cs typeface="Times New Roman" pitchFamily="18" charset="0"/>
              </a:rPr>
              <a:t>Investování</a:t>
            </a:r>
            <a:endParaRPr lang="cs-CZ" dirty="0" smtClean="0">
              <a:effectLst>
                <a:outerShdw blurRad="38100" dist="38100" dir="2700000" algn="tl">
                  <a:srgbClr val="C0C0C0"/>
                </a:outerShdw>
              </a:effectLst>
              <a:latin typeface="Arial" pitchFamily="34" charset="0"/>
              <a:cs typeface="Times New Roman" pitchFamily="18" charset="0"/>
            </a:endParaRPr>
          </a:p>
        </p:txBody>
      </p:sp>
      <p:sp>
        <p:nvSpPr>
          <p:cNvPr id="506883" name="Rectangle 3"/>
          <p:cNvSpPr>
            <a:spLocks noGrp="1" noChangeArrowheads="1"/>
          </p:cNvSpPr>
          <p:nvPr>
            <p:ph type="body" idx="1"/>
          </p:nvPr>
        </p:nvSpPr>
        <p:spPr>
          <a:xfrm>
            <a:off x="228600" y="1196752"/>
            <a:ext cx="8529638" cy="5299299"/>
          </a:xfrm>
        </p:spPr>
        <p:txBody>
          <a:bodyPr>
            <a:noAutofit/>
          </a:bodyPr>
          <a:lstStyle/>
          <a:p>
            <a:pPr marL="0" indent="0" algn="just" eaLnBrk="1" hangingPunct="1">
              <a:lnSpc>
                <a:spcPct val="80000"/>
              </a:lnSpc>
              <a:defRPr/>
            </a:pPr>
            <a:r>
              <a:rPr lang="cs-CZ" sz="1800" b="1" dirty="0" smtClean="0">
                <a:latin typeface="Times New Roman" pitchFamily="18" charset="0"/>
              </a:rPr>
              <a:t> </a:t>
            </a:r>
            <a:r>
              <a:rPr lang="pt-PT" sz="1800" b="1" dirty="0" smtClean="0">
                <a:latin typeface="Times New Roman" pitchFamily="18" charset="0"/>
              </a:rPr>
              <a:t>Investovat </a:t>
            </a:r>
            <a:r>
              <a:rPr lang="pt-PT" sz="1800" b="1" dirty="0" smtClean="0">
                <a:latin typeface="Times New Roman" pitchFamily="18" charset="0"/>
              </a:rPr>
              <a:t>lze pouze do aktiv a nástrojů, jejichž rizika je pojišťovna nebo zajišťovna </a:t>
            </a:r>
            <a:r>
              <a:rPr lang="pt-PT" sz="1800" b="1" u="sng" dirty="0" smtClean="0">
                <a:effectLst>
                  <a:outerShdw blurRad="38100" dist="38100" dir="2700000" algn="tl">
                    <a:srgbClr val="C0C0C0"/>
                  </a:outerShdw>
                </a:effectLst>
                <a:latin typeface="Times New Roman" pitchFamily="18" charset="0"/>
              </a:rPr>
              <a:t>schopna řádně identifikovat, měřit, sledovat, řídit, kontrolovat a vykazovat a odpovídajícím způsobem je zohlednit při posuzování svých celkových potřeb solventnosti</a:t>
            </a:r>
            <a:r>
              <a:rPr lang="pt-PT" sz="1800" b="1" dirty="0" smtClean="0">
                <a:latin typeface="Times New Roman" pitchFamily="18" charset="0"/>
              </a:rPr>
              <a:t>. </a:t>
            </a:r>
            <a:r>
              <a:rPr lang="cs-CZ" sz="1800" b="1" dirty="0" smtClean="0">
                <a:latin typeface="Times New Roman" pitchFamily="18" charset="0"/>
              </a:rPr>
              <a:t>Za tímto účelem tato pojišťovna a zajišťovna průběžně vyhodnocuje dopad rizikových faktorů na své investice</a:t>
            </a:r>
            <a:r>
              <a:rPr lang="pt-PT" sz="1800" b="1" dirty="0" smtClean="0">
                <a:latin typeface="Times New Roman" pitchFamily="18" charset="0"/>
              </a:rPr>
              <a:t>. </a:t>
            </a:r>
            <a:r>
              <a:rPr lang="pt-PT" sz="1800" b="1" dirty="0" smtClean="0">
                <a:solidFill>
                  <a:srgbClr val="FF0000"/>
                </a:solidFill>
                <a:effectLst>
                  <a:outerShdw blurRad="38100" dist="38100" dir="2700000" algn="tl">
                    <a:srgbClr val="C0C0C0"/>
                  </a:outerShdw>
                </a:effectLst>
                <a:latin typeface="Times New Roman" pitchFamily="18" charset="0"/>
              </a:rPr>
              <a:t>Všechna aktiva, zejména pak aktiva určená ke krytí minimálního a solventnostního kapitálového požadavku </a:t>
            </a:r>
            <a:r>
              <a:rPr lang="cs-CZ" sz="1800" b="1" dirty="0" smtClean="0">
                <a:solidFill>
                  <a:srgbClr val="FF0000"/>
                </a:solidFill>
                <a:effectLst>
                  <a:outerShdw blurRad="38100" dist="38100" dir="2700000" algn="tl">
                    <a:srgbClr val="C0C0C0"/>
                  </a:outerShdw>
                </a:effectLst>
                <a:latin typeface="Times New Roman" pitchFamily="18" charset="0"/>
              </a:rPr>
              <a:t>investuje tak, aby zajistila </a:t>
            </a:r>
            <a:r>
              <a:rPr lang="cs-CZ" sz="1800" b="1" i="1" u="sng" dirty="0" smtClean="0">
                <a:solidFill>
                  <a:schemeClr val="tx2">
                    <a:lumMod val="60000"/>
                    <a:lumOff val="40000"/>
                  </a:schemeClr>
                </a:solidFill>
                <a:effectLst>
                  <a:outerShdw blurRad="38100" dist="38100" dir="2700000" algn="tl">
                    <a:srgbClr val="000000">
                      <a:alpha val="43137"/>
                    </a:srgbClr>
                  </a:outerShdw>
                </a:effectLst>
                <a:latin typeface="Times New Roman" pitchFamily="18" charset="0"/>
              </a:rPr>
              <a:t>bezpečnost, likviditu, kvalitu a ziskovost celkového portfolia</a:t>
            </a:r>
            <a:r>
              <a:rPr lang="cs-CZ" sz="1800" b="1" u="sng" dirty="0" smtClean="0">
                <a:latin typeface="Times New Roman" pitchFamily="18" charset="0"/>
              </a:rPr>
              <a:t>. </a:t>
            </a:r>
            <a:r>
              <a:rPr lang="cs-CZ" sz="1800" b="1" dirty="0" smtClean="0">
                <a:latin typeface="Times New Roman" pitchFamily="18" charset="0"/>
              </a:rPr>
              <a:t>Umístění těchto aktiv nesmí omezit jejich dostupnost.</a:t>
            </a:r>
            <a:endParaRPr lang="pt-PT" sz="1800" b="1" dirty="0" smtClean="0">
              <a:latin typeface="Times New Roman" pitchFamily="18" charset="0"/>
            </a:endParaRPr>
          </a:p>
          <a:p>
            <a:pPr marL="0" indent="0" algn="just" eaLnBrk="1" hangingPunct="1">
              <a:lnSpc>
                <a:spcPct val="80000"/>
              </a:lnSpc>
              <a:defRPr/>
            </a:pPr>
            <a:r>
              <a:rPr lang="cs-CZ" sz="1800" b="1" dirty="0" smtClean="0">
                <a:latin typeface="Times New Roman" pitchFamily="18" charset="0"/>
              </a:rPr>
              <a:t> </a:t>
            </a:r>
            <a:r>
              <a:rPr lang="pt-PT" sz="1800" b="1" dirty="0" smtClean="0">
                <a:latin typeface="Times New Roman" pitchFamily="18" charset="0"/>
              </a:rPr>
              <a:t>Aktiva</a:t>
            </a:r>
            <a:r>
              <a:rPr lang="pt-PT" sz="1800" b="1" dirty="0" smtClean="0">
                <a:latin typeface="Times New Roman" pitchFamily="18" charset="0"/>
              </a:rPr>
              <a:t>, jejichž zdrojem jsou technické rezervy, se investují způsobem, jenž je </a:t>
            </a:r>
            <a:r>
              <a:rPr lang="pt-PT" sz="1800" b="1" u="sng" dirty="0" smtClean="0">
                <a:effectLst>
                  <a:outerShdw blurRad="38100" dist="38100" dir="2700000" algn="tl">
                    <a:srgbClr val="C0C0C0"/>
                  </a:outerShdw>
                </a:effectLst>
                <a:latin typeface="Times New Roman" pitchFamily="18" charset="0"/>
              </a:rPr>
              <a:t>přiměřený povaze a trvání závazků</a:t>
            </a:r>
            <a:r>
              <a:rPr lang="pt-PT" sz="1800" b="1" dirty="0" smtClean="0">
                <a:latin typeface="Times New Roman" pitchFamily="18" charset="0"/>
              </a:rPr>
              <a:t> z provozované pojišťovací a zajišťovací činnosti. </a:t>
            </a:r>
            <a:r>
              <a:rPr lang="pt-PT" sz="1800" b="1" dirty="0" smtClean="0">
                <a:solidFill>
                  <a:srgbClr val="FF0000"/>
                </a:solidFill>
                <a:effectLst>
                  <a:outerShdw blurRad="38100" dist="38100" dir="2700000" algn="tl">
                    <a:srgbClr val="C0C0C0"/>
                  </a:outerShdw>
                </a:effectLst>
                <a:latin typeface="Times New Roman" pitchFamily="18" charset="0"/>
              </a:rPr>
              <a:t>Tato aktiva jsou investována v nejlepším zájmu všech pojistníků a oprávněných osob</a:t>
            </a:r>
            <a:r>
              <a:rPr lang="pt-PT" sz="1800" b="1" i="1" dirty="0" smtClean="0">
                <a:solidFill>
                  <a:srgbClr val="FF0000"/>
                </a:solidFill>
                <a:effectLst>
                  <a:outerShdw blurRad="38100" dist="38100" dir="2700000" algn="tl">
                    <a:srgbClr val="C0C0C0"/>
                  </a:outerShdw>
                </a:effectLst>
                <a:latin typeface="Times New Roman" pitchFamily="18" charset="0"/>
              </a:rPr>
              <a:t>,</a:t>
            </a:r>
            <a:r>
              <a:rPr lang="pt-PT" sz="1800" b="1" dirty="0" smtClean="0">
                <a:solidFill>
                  <a:srgbClr val="FF0000"/>
                </a:solidFill>
                <a:effectLst>
                  <a:outerShdw blurRad="38100" dist="38100" dir="2700000" algn="tl">
                    <a:srgbClr val="C0C0C0"/>
                  </a:outerShdw>
                </a:effectLst>
                <a:latin typeface="Times New Roman" pitchFamily="18" charset="0"/>
              </a:rPr>
              <a:t> přičemž je zohledněn cíl případné zveřejněné investiční politiky</a:t>
            </a:r>
            <a:r>
              <a:rPr lang="pt-PT" sz="1800" b="1" dirty="0" smtClean="0">
                <a:effectLst>
                  <a:outerShdw blurRad="38100" dist="38100" dir="2700000" algn="tl">
                    <a:srgbClr val="C0C0C0"/>
                  </a:outerShdw>
                </a:effectLst>
                <a:latin typeface="Times New Roman" pitchFamily="18" charset="0"/>
              </a:rPr>
              <a:t>.</a:t>
            </a:r>
            <a:r>
              <a:rPr lang="pt-PT" sz="1800" b="1" dirty="0" smtClean="0">
                <a:latin typeface="Times New Roman" pitchFamily="18" charset="0"/>
              </a:rPr>
              <a:t> V případě střetu zájmů pojišťovna zajistí, aby byla aktiva investována  v nejlepším zájmu pojistníků nebo oprávněných osob.</a:t>
            </a:r>
          </a:p>
          <a:p>
            <a:pPr marL="0" indent="0" algn="just" eaLnBrk="1" hangingPunct="1">
              <a:lnSpc>
                <a:spcPct val="80000"/>
              </a:lnSpc>
              <a:defRPr/>
            </a:pPr>
            <a:r>
              <a:rPr lang="cs-CZ" sz="1800" b="1" dirty="0" smtClean="0">
                <a:latin typeface="Times New Roman" pitchFamily="18" charset="0"/>
              </a:rPr>
              <a:t> Pojišťovna</a:t>
            </a:r>
            <a:r>
              <a:rPr lang="pt-PT" sz="1800" b="1" dirty="0" smtClean="0">
                <a:latin typeface="Times New Roman" pitchFamily="18" charset="0"/>
              </a:rPr>
              <a:t> </a:t>
            </a:r>
            <a:r>
              <a:rPr lang="pt-PT" sz="1800" b="1" dirty="0" smtClean="0">
                <a:latin typeface="Times New Roman" pitchFamily="18" charset="0"/>
              </a:rPr>
              <a:t>nebo zajišťovna </a:t>
            </a:r>
            <a:r>
              <a:rPr lang="cs-CZ" sz="1800" b="1" dirty="0" smtClean="0">
                <a:latin typeface="Times New Roman" pitchFamily="18" charset="0"/>
              </a:rPr>
              <a:t>diverzifikuje své investice tak, </a:t>
            </a:r>
            <a:r>
              <a:rPr lang="pt-PT" sz="1800" b="1" dirty="0" smtClean="0">
                <a:solidFill>
                  <a:srgbClr val="FF0000"/>
                </a:solidFill>
                <a:effectLst>
                  <a:outerShdw blurRad="38100" dist="38100" dir="2700000" algn="tl">
                    <a:srgbClr val="C0C0C0"/>
                  </a:outerShdw>
                </a:effectLst>
                <a:latin typeface="Times New Roman" pitchFamily="18" charset="0"/>
              </a:rPr>
              <a:t>aby nedocházelo k nadměrné závislosti na určitém aktivu, emitentovi nebo skupině osob či zeměpisné oblasti ani k nadměrnému nahromadění rizika v portfoliu jako celku</a:t>
            </a:r>
            <a:r>
              <a:rPr lang="cs-CZ" sz="1800" b="1" dirty="0" smtClean="0">
                <a:latin typeface="Times New Roman" pitchFamily="18" charset="0"/>
              </a:rPr>
              <a:t>. </a:t>
            </a:r>
            <a:r>
              <a:rPr lang="pt-PT" sz="1800" b="1" dirty="0" smtClean="0">
                <a:latin typeface="Times New Roman" pitchFamily="18" charset="0"/>
              </a:rPr>
              <a:t>Investice do aktiv vydaných stejným emitentem nebo emitenty patřícími do stejné skupiny nesmí vystavit pojišťovnu nadměrné </a:t>
            </a:r>
            <a:r>
              <a:rPr lang="pt-PT" sz="1800" b="1" u="sng" dirty="0" smtClean="0">
                <a:effectLst>
                  <a:outerShdw blurRad="38100" dist="38100" dir="2700000" algn="tl">
                    <a:srgbClr val="C0C0C0"/>
                  </a:outerShdw>
                </a:effectLst>
                <a:latin typeface="Times New Roman" pitchFamily="18" charset="0"/>
              </a:rPr>
              <a:t>koncentraci rizik</a:t>
            </a:r>
            <a:r>
              <a:rPr lang="pt-PT" sz="1800" b="1" dirty="0" smtClean="0">
                <a:latin typeface="Times New Roman" pitchFamily="18" charset="0"/>
              </a:rPr>
              <a:t>. </a:t>
            </a:r>
            <a:endParaRPr lang="cs-CZ" sz="1800" b="1" dirty="0" smtClean="0">
              <a:latin typeface="Times New Roman" pitchFamily="18" charset="0"/>
            </a:endParaRPr>
          </a:p>
          <a:p>
            <a:pPr marL="0" indent="0" algn="just" eaLnBrk="1" hangingPunct="1">
              <a:lnSpc>
                <a:spcPct val="80000"/>
              </a:lnSpc>
              <a:defRPr/>
            </a:pPr>
            <a:r>
              <a:rPr lang="cs-CZ" sz="1800" b="1" dirty="0" smtClean="0">
                <a:latin typeface="Times New Roman" pitchFamily="18" charset="0"/>
              </a:rPr>
              <a:t> </a:t>
            </a:r>
            <a:r>
              <a:rPr lang="cs-CZ" sz="1800" b="1" dirty="0" smtClean="0">
                <a:latin typeface="Times New Roman" pitchFamily="18" charset="0"/>
              </a:rPr>
              <a:t> Investice </a:t>
            </a:r>
            <a:r>
              <a:rPr lang="cs-CZ" sz="1800" b="1" dirty="0" smtClean="0">
                <a:latin typeface="Times New Roman" pitchFamily="18" charset="0"/>
              </a:rPr>
              <a:t>do aktiv, která nejsou obchodována na evropském regulovaném trhu nebo zahraničním trhu obdobném regulovanému trhu nepřekračují obezřetnou úroveň. </a:t>
            </a:r>
            <a:r>
              <a:rPr lang="cs-CZ" sz="1800" b="1" dirty="0" smtClean="0">
                <a:solidFill>
                  <a:srgbClr val="FF0000"/>
                </a:solidFill>
                <a:effectLst>
                  <a:outerShdw blurRad="38100" dist="38100" dir="2700000" algn="tl">
                    <a:srgbClr val="C0C0C0"/>
                  </a:outerShdw>
                </a:effectLst>
                <a:latin typeface="Times New Roman" pitchFamily="18" charset="0"/>
              </a:rPr>
              <a:t>Derivátové kontrakty</a:t>
            </a:r>
            <a:r>
              <a:rPr lang="cs-CZ" sz="1800" b="1" dirty="0" smtClean="0">
                <a:latin typeface="Times New Roman" pitchFamily="18" charset="0"/>
              </a:rPr>
              <a:t> </a:t>
            </a:r>
            <a:r>
              <a:rPr lang="pt-PT" sz="1800" b="1" dirty="0" smtClean="0">
                <a:latin typeface="Times New Roman" pitchFamily="18" charset="0"/>
              </a:rPr>
              <a:t>lze uzavírat, pouze přispívají-li ke snižování rizik nebo usnadňují-li efektivní správu portfolia. </a:t>
            </a:r>
            <a:endParaRPr lang="cs-CZ" sz="1800" b="1" dirty="0" smtClean="0">
              <a:latin typeface="Times New Roman" pitchFamily="18" charset="0"/>
            </a:endParaRPr>
          </a:p>
        </p:txBody>
      </p:sp>
    </p:spTree>
    <p:extLst>
      <p:ext uri="{BB962C8B-B14F-4D97-AF65-F5344CB8AC3E}">
        <p14:creationId xmlns:p14="http://schemas.microsoft.com/office/powerpoint/2010/main" val="98373299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solidFill>
            <a:schemeClr val="accent4">
              <a:lumMod val="20000"/>
              <a:lumOff val="80000"/>
            </a:schemeClr>
          </a:solidFill>
        </p:spPr>
        <p:txBody>
          <a:bodyPr/>
          <a:lstStyle/>
          <a:p>
            <a:pPr eaLnBrk="1" hangingPunct="1">
              <a:defRPr/>
            </a:pPr>
            <a:r>
              <a:rPr lang="cs-CZ" dirty="0" smtClean="0">
                <a:latin typeface="Arial" pitchFamily="34" charset="0"/>
                <a:cs typeface="Times New Roman" pitchFamily="18" charset="0"/>
              </a:rPr>
              <a:t>Investování</a:t>
            </a:r>
            <a:endParaRPr lang="cs-CZ" dirty="0" smtClean="0">
              <a:latin typeface="Arial" pitchFamily="34" charset="0"/>
              <a:cs typeface="Times New Roman" pitchFamily="18" charset="0"/>
            </a:endParaRPr>
          </a:p>
        </p:txBody>
      </p:sp>
      <p:sp>
        <p:nvSpPr>
          <p:cNvPr id="507907" name="Rectangle 3"/>
          <p:cNvSpPr>
            <a:spLocks noGrp="1" noChangeArrowheads="1"/>
          </p:cNvSpPr>
          <p:nvPr>
            <p:ph type="body" idx="1"/>
          </p:nvPr>
        </p:nvSpPr>
        <p:spPr>
          <a:xfrm>
            <a:off x="228600" y="1628801"/>
            <a:ext cx="8529638" cy="4867250"/>
          </a:xfrm>
        </p:spPr>
        <p:txBody>
          <a:bodyPr/>
          <a:lstStyle/>
          <a:p>
            <a:pPr marL="0" indent="0" eaLnBrk="1" hangingPunct="1">
              <a:buNone/>
              <a:defRPr/>
            </a:pPr>
            <a:r>
              <a:rPr lang="cs-CZ" b="1" dirty="0" smtClean="0">
                <a:solidFill>
                  <a:srgbClr val="FF3399"/>
                </a:solidFill>
                <a:effectLst>
                  <a:outerShdw blurRad="38100" dist="38100" dir="2700000" algn="tl">
                    <a:srgbClr val="000000"/>
                  </a:outerShdw>
                </a:effectLst>
                <a:latin typeface="Times New Roman" pitchFamily="18" charset="0"/>
              </a:rPr>
              <a:t>Nařízením EU se řídí</a:t>
            </a:r>
            <a:endParaRPr lang="pt-PT" b="1" dirty="0" smtClean="0">
              <a:solidFill>
                <a:srgbClr val="FF3399"/>
              </a:solidFill>
              <a:effectLst>
                <a:outerShdw blurRad="38100" dist="38100" dir="2700000" algn="tl">
                  <a:srgbClr val="000000"/>
                </a:outerShdw>
              </a:effectLst>
              <a:latin typeface="Times New Roman" pitchFamily="18" charset="0"/>
            </a:endParaRPr>
          </a:p>
          <a:p>
            <a:pPr marL="0" indent="0" algn="just" eaLnBrk="1" hangingPunct="1">
              <a:buFontTx/>
              <a:buChar char="-"/>
              <a:defRPr/>
            </a:pPr>
            <a:r>
              <a:rPr lang="cs-CZ" b="1" dirty="0" smtClean="0">
                <a:latin typeface="Times New Roman" pitchFamily="18" charset="0"/>
              </a:rPr>
              <a:t> </a:t>
            </a:r>
            <a:r>
              <a:rPr lang="pt-PT" b="1" dirty="0" smtClean="0">
                <a:latin typeface="Times New Roman" pitchFamily="18" charset="0"/>
              </a:rPr>
              <a:t>identifikace</a:t>
            </a:r>
            <a:r>
              <a:rPr lang="pt-PT" b="1" dirty="0" smtClean="0">
                <a:latin typeface="Times New Roman" pitchFamily="18" charset="0"/>
              </a:rPr>
              <a:t>, měření, sledování, řízení a vykazování rizik vyplývajících z investic</a:t>
            </a:r>
            <a:r>
              <a:rPr lang="cs-CZ" b="1" dirty="0" smtClean="0">
                <a:latin typeface="Times New Roman" pitchFamily="18" charset="0"/>
              </a:rPr>
              <a:t>;</a:t>
            </a:r>
            <a:r>
              <a:rPr lang="pt-PT" b="1" dirty="0" smtClean="0">
                <a:latin typeface="Times New Roman" pitchFamily="18" charset="0"/>
              </a:rPr>
              <a:t> </a:t>
            </a:r>
            <a:endParaRPr lang="cs-CZ" b="1" dirty="0" smtClean="0">
              <a:latin typeface="Times New Roman" pitchFamily="18" charset="0"/>
            </a:endParaRPr>
          </a:p>
          <a:p>
            <a:pPr marL="0" indent="0" algn="just" eaLnBrk="1" hangingPunct="1">
              <a:buFontTx/>
              <a:buChar char="-"/>
              <a:defRPr/>
            </a:pPr>
            <a:r>
              <a:rPr lang="cs-CZ" b="1" dirty="0" smtClean="0">
                <a:latin typeface="Times New Roman" pitchFamily="18" charset="0"/>
              </a:rPr>
              <a:t> </a:t>
            </a:r>
            <a:r>
              <a:rPr lang="pt-PT" b="1" dirty="0" smtClean="0">
                <a:latin typeface="Times New Roman" pitchFamily="18" charset="0"/>
              </a:rPr>
              <a:t>investování </a:t>
            </a:r>
            <a:r>
              <a:rPr lang="pt-PT" b="1" dirty="0" smtClean="0">
                <a:latin typeface="Times New Roman" pitchFamily="18" charset="0"/>
              </a:rPr>
              <a:t>do obchodovatelných cenných papírů a jiných finančních nástrojů, které vznikly</a:t>
            </a:r>
            <a:r>
              <a:rPr lang="cs-CZ" b="1" dirty="0" smtClean="0">
                <a:latin typeface="Times New Roman" pitchFamily="18" charset="0"/>
              </a:rPr>
              <a:t> </a:t>
            </a:r>
            <a:r>
              <a:rPr lang="pt-PT" b="1" u="sng" dirty="0" smtClean="0">
                <a:effectLst>
                  <a:outerShdw blurRad="38100" dist="38100" dir="2700000" algn="tl">
                    <a:srgbClr val="FFFFFF"/>
                  </a:outerShdw>
                </a:effectLst>
                <a:latin typeface="Times New Roman" pitchFamily="18" charset="0"/>
              </a:rPr>
              <a:t>sekuritizací </a:t>
            </a:r>
            <a:r>
              <a:rPr lang="pt-PT" b="1" dirty="0" smtClean="0">
                <a:latin typeface="Times New Roman" pitchFamily="18" charset="0"/>
              </a:rPr>
              <a:t>včetně důsledků nedodržení stanovených pravidel.</a:t>
            </a:r>
            <a:r>
              <a:rPr lang="cs-CZ" dirty="0" smtClean="0">
                <a:latin typeface="Times New Roman" pitchFamily="18" charset="0"/>
              </a:rPr>
              <a:t> </a:t>
            </a:r>
          </a:p>
        </p:txBody>
      </p:sp>
    </p:spTree>
    <p:extLst>
      <p:ext uri="{BB962C8B-B14F-4D97-AF65-F5344CB8AC3E}">
        <p14:creationId xmlns:p14="http://schemas.microsoft.com/office/powerpoint/2010/main" val="355512762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539552" y="476672"/>
            <a:ext cx="8229600" cy="576263"/>
          </a:xfrm>
          <a:solidFill>
            <a:schemeClr val="accent6">
              <a:lumMod val="20000"/>
              <a:lumOff val="80000"/>
            </a:schemeClr>
          </a:solidFill>
        </p:spPr>
        <p:txBody>
          <a:bodyPr>
            <a:normAutofit fontScale="90000"/>
          </a:bodyPr>
          <a:lstStyle/>
          <a:p>
            <a:pPr eaLnBrk="1" hangingPunct="1">
              <a:defRPr/>
            </a:pPr>
            <a:r>
              <a:rPr lang="cs-CZ" sz="3200" dirty="0" smtClean="0">
                <a:effectLst>
                  <a:outerShdw blurRad="38100" dist="38100" dir="2700000" algn="tl">
                    <a:srgbClr val="C0C0C0"/>
                  </a:outerShdw>
                </a:effectLst>
                <a:latin typeface="Arial" pitchFamily="34" charset="0"/>
                <a:cs typeface="Times New Roman" pitchFamily="18" charset="0"/>
              </a:rPr>
              <a:t>Kapitál pojišťovny a zajišťovny</a:t>
            </a:r>
          </a:p>
        </p:txBody>
      </p:sp>
      <p:sp>
        <p:nvSpPr>
          <p:cNvPr id="508931" name="Rectangle 3"/>
          <p:cNvSpPr>
            <a:spLocks noGrp="1" noChangeArrowheads="1"/>
          </p:cNvSpPr>
          <p:nvPr>
            <p:ph type="body" idx="1"/>
          </p:nvPr>
        </p:nvSpPr>
        <p:spPr>
          <a:xfrm>
            <a:off x="228600" y="1268760"/>
            <a:ext cx="8529638" cy="5473353"/>
          </a:xfrm>
        </p:spPr>
        <p:txBody>
          <a:bodyPr>
            <a:normAutofit lnSpcReduction="10000"/>
          </a:bodyPr>
          <a:lstStyle/>
          <a:p>
            <a:pPr marL="0" indent="0" algn="just" eaLnBrk="1" hangingPunct="1">
              <a:lnSpc>
                <a:spcPct val="90000"/>
              </a:lnSpc>
              <a:defRPr/>
            </a:pPr>
            <a:r>
              <a:rPr lang="cs-CZ" sz="1800" b="1" dirty="0" smtClean="0">
                <a:solidFill>
                  <a:srgbClr val="FF0000"/>
                </a:solidFill>
                <a:effectLst>
                  <a:outerShdw blurRad="38100" dist="38100" dir="2700000" algn="tl">
                    <a:srgbClr val="C0C0C0"/>
                  </a:outerShdw>
                </a:effectLst>
                <a:latin typeface="Times New Roman" pitchFamily="18" charset="0"/>
              </a:rPr>
              <a:t> </a:t>
            </a:r>
            <a:r>
              <a:rPr lang="cs-CZ" sz="2000" b="1" dirty="0" smtClean="0">
                <a:solidFill>
                  <a:srgbClr val="FF0000"/>
                </a:solidFill>
                <a:effectLst>
                  <a:outerShdw blurRad="38100" dist="38100" dir="2700000" algn="tl">
                    <a:srgbClr val="C0C0C0"/>
                  </a:outerShdw>
                </a:effectLst>
                <a:latin typeface="Times New Roman" pitchFamily="18" charset="0"/>
              </a:rPr>
              <a:t>Kapitál pojišťovny nebo zajišťovny tvoří </a:t>
            </a:r>
            <a:r>
              <a:rPr lang="cs-CZ" sz="2000" b="1" u="sng" dirty="0" smtClean="0">
                <a:solidFill>
                  <a:srgbClr val="FF0000"/>
                </a:solidFill>
                <a:effectLst>
                  <a:outerShdw blurRad="38100" dist="38100" dir="2700000" algn="tl">
                    <a:srgbClr val="C0C0C0"/>
                  </a:outerShdw>
                </a:effectLst>
                <a:latin typeface="Times New Roman" pitchFamily="18" charset="0"/>
              </a:rPr>
              <a:t>součet primárního kapitálu a doplňkového kapitálu</a:t>
            </a:r>
            <a:r>
              <a:rPr lang="cs-CZ" sz="2000" b="1" dirty="0" smtClean="0">
                <a:solidFill>
                  <a:srgbClr val="FF0000"/>
                </a:solidFill>
                <a:effectLst>
                  <a:outerShdw blurRad="38100" dist="38100" dir="2700000" algn="tl">
                    <a:srgbClr val="C0C0C0"/>
                  </a:outerShdw>
                </a:effectLst>
                <a:latin typeface="Times New Roman" pitchFamily="18" charset="0"/>
              </a:rPr>
              <a:t>.</a:t>
            </a:r>
            <a:r>
              <a:rPr lang="cs-CZ" sz="2000" b="1" dirty="0" smtClean="0">
                <a:latin typeface="Times New Roman" pitchFamily="18" charset="0"/>
              </a:rPr>
              <a:t> </a:t>
            </a:r>
            <a:r>
              <a:rPr lang="cs-CZ" sz="2000" b="1" dirty="0" smtClean="0">
                <a:solidFill>
                  <a:srgbClr val="3333CC"/>
                </a:solidFill>
                <a:effectLst>
                  <a:outerShdw blurRad="38100" dist="38100" dir="2700000" algn="tl">
                    <a:srgbClr val="C0C0C0"/>
                  </a:outerShdw>
                </a:effectLst>
                <a:latin typeface="Times New Roman" pitchFamily="18" charset="0"/>
              </a:rPr>
              <a:t>Primární kapitál</a:t>
            </a:r>
            <a:r>
              <a:rPr lang="cs-CZ" sz="2000" b="1" dirty="0" smtClean="0">
                <a:latin typeface="Times New Roman" pitchFamily="18" charset="0"/>
              </a:rPr>
              <a:t> tvoří hodnota aktiv převyšující hodnotu závazků snížená  o hodnotu vlastních akcií držených pojišťovnou nebo zajišťovnou a hodnota podřízených závazků. </a:t>
            </a:r>
            <a:r>
              <a:rPr lang="cs-CZ" sz="2000" b="1" dirty="0" smtClean="0">
                <a:solidFill>
                  <a:srgbClr val="3333CC"/>
                </a:solidFill>
                <a:effectLst>
                  <a:outerShdw blurRad="38100" dist="38100" dir="2700000" algn="tl">
                    <a:srgbClr val="C0C0C0"/>
                  </a:outerShdw>
                </a:effectLst>
                <a:latin typeface="Times New Roman" pitchFamily="18" charset="0"/>
              </a:rPr>
              <a:t>Doplňkový kapitál</a:t>
            </a:r>
            <a:r>
              <a:rPr lang="cs-CZ" sz="2000" b="1" dirty="0" smtClean="0">
                <a:latin typeface="Times New Roman" pitchFamily="18" charset="0"/>
              </a:rPr>
              <a:t> tvoří položky jiné než primární kapitál, které si lze vyžádat k absorbování ztrát. </a:t>
            </a:r>
            <a:r>
              <a:rPr lang="cs-CZ" sz="2000" b="1" u="sng" dirty="0" smtClean="0">
                <a:latin typeface="Times New Roman" pitchFamily="18" charset="0"/>
              </a:rPr>
              <a:t>Výše položek doplňkového kapitálu podléhají předchozímu schválení Českou národní bankou</a:t>
            </a:r>
            <a:r>
              <a:rPr lang="cs-CZ" sz="2000" b="1" dirty="0" smtClean="0">
                <a:latin typeface="Times New Roman" pitchFamily="18" charset="0"/>
              </a:rPr>
              <a:t>.</a:t>
            </a:r>
            <a:r>
              <a:rPr lang="cs-CZ" sz="2000" dirty="0" smtClean="0"/>
              <a:t> </a:t>
            </a:r>
          </a:p>
          <a:p>
            <a:pPr marL="0" indent="0" algn="just" eaLnBrk="1" hangingPunct="1">
              <a:lnSpc>
                <a:spcPct val="90000"/>
              </a:lnSpc>
              <a:defRPr/>
            </a:pPr>
            <a:r>
              <a:rPr lang="cs-CZ" sz="2000" dirty="0" smtClean="0"/>
              <a:t> </a:t>
            </a:r>
            <a:r>
              <a:rPr lang="cs-CZ" sz="2000" b="1" dirty="0" smtClean="0">
                <a:solidFill>
                  <a:srgbClr val="FF0000"/>
                </a:solidFill>
                <a:effectLst>
                  <a:outerShdw blurRad="38100" dist="38100" dir="2700000" algn="tl">
                    <a:srgbClr val="C0C0C0"/>
                  </a:outerShdw>
                </a:effectLst>
                <a:latin typeface="Times New Roman" pitchFamily="18" charset="0"/>
              </a:rPr>
              <a:t>Kapitál se člení do 3 tříd podle jeho dostupnosti a podřízenosti</a:t>
            </a:r>
            <a:r>
              <a:rPr lang="cs-CZ" sz="2000" b="1" dirty="0" smtClean="0">
                <a:solidFill>
                  <a:srgbClr val="FF0000"/>
                </a:solidFill>
                <a:latin typeface="Times New Roman" pitchFamily="18" charset="0"/>
              </a:rPr>
              <a:t>.</a:t>
            </a:r>
            <a:r>
              <a:rPr lang="cs-CZ" sz="2000" b="1" dirty="0" smtClean="0">
                <a:latin typeface="Times New Roman" pitchFamily="18" charset="0"/>
              </a:rPr>
              <a:t> Podíl položek kapitálu </a:t>
            </a:r>
            <a:r>
              <a:rPr lang="cs-CZ" sz="2000" b="1" dirty="0" smtClean="0">
                <a:solidFill>
                  <a:srgbClr val="3333CC"/>
                </a:solidFill>
                <a:effectLst>
                  <a:outerShdw blurRad="38100" dist="38100" dir="2700000" algn="tl">
                    <a:srgbClr val="C0C0C0"/>
                  </a:outerShdw>
                </a:effectLst>
                <a:latin typeface="Times New Roman" pitchFamily="18" charset="0"/>
              </a:rPr>
              <a:t>třídy 1 v rámci použitelného kapitálu je </a:t>
            </a:r>
            <a:r>
              <a:rPr lang="cs-CZ" sz="2000" b="1" u="sng" dirty="0" smtClean="0">
                <a:solidFill>
                  <a:srgbClr val="FF0000"/>
                </a:solidFill>
                <a:effectLst>
                  <a:outerShdw blurRad="38100" dist="38100" dir="2700000" algn="tl">
                    <a:srgbClr val="000000">
                      <a:alpha val="43137"/>
                    </a:srgbClr>
                  </a:outerShdw>
                </a:effectLst>
                <a:latin typeface="Times New Roman" pitchFamily="18" charset="0"/>
              </a:rPr>
              <a:t>vyšší než jedna třetina </a:t>
            </a:r>
            <a:r>
              <a:rPr lang="cs-CZ" sz="2000" b="1" dirty="0" smtClean="0">
                <a:latin typeface="Times New Roman" pitchFamily="18" charset="0"/>
              </a:rPr>
              <a:t>celkového použitelného kapitálu a použitelná hodnota položek kapitálu </a:t>
            </a:r>
            <a:r>
              <a:rPr lang="cs-CZ" sz="2000" b="1" dirty="0" smtClean="0">
                <a:solidFill>
                  <a:srgbClr val="3333CC"/>
                </a:solidFill>
                <a:effectLst>
                  <a:outerShdw blurRad="38100" dist="38100" dir="2700000" algn="tl">
                    <a:srgbClr val="C0C0C0"/>
                  </a:outerShdw>
                </a:effectLst>
                <a:latin typeface="Times New Roman" pitchFamily="18" charset="0"/>
              </a:rPr>
              <a:t>třídy 3 je </a:t>
            </a:r>
            <a:r>
              <a:rPr lang="cs-CZ" sz="2000" b="1" u="sng" dirty="0" smtClean="0">
                <a:solidFill>
                  <a:srgbClr val="3333CC"/>
                </a:solidFill>
                <a:effectLst>
                  <a:outerShdw blurRad="38100" dist="38100" dir="2700000" algn="tl">
                    <a:srgbClr val="C0C0C0"/>
                  </a:outerShdw>
                </a:effectLst>
                <a:latin typeface="Times New Roman" pitchFamily="18" charset="0"/>
              </a:rPr>
              <a:t>nižší než jedna třetina</a:t>
            </a:r>
            <a:r>
              <a:rPr lang="cs-CZ" sz="2000" b="1" dirty="0" smtClean="0">
                <a:solidFill>
                  <a:srgbClr val="3333CC"/>
                </a:solidFill>
                <a:effectLst>
                  <a:outerShdw blurRad="38100" dist="38100" dir="2700000" algn="tl">
                    <a:srgbClr val="C0C0C0"/>
                  </a:outerShdw>
                </a:effectLst>
                <a:latin typeface="Times New Roman" pitchFamily="18" charset="0"/>
              </a:rPr>
              <a:t> celkového použitelného kapitálu</a:t>
            </a:r>
            <a:r>
              <a:rPr lang="cs-CZ" sz="2000" b="1" dirty="0" smtClean="0">
                <a:solidFill>
                  <a:srgbClr val="3333CC"/>
                </a:solidFill>
                <a:effectLst>
                  <a:outerShdw blurRad="38100" dist="38100" dir="2700000" algn="tl">
                    <a:srgbClr val="C0C0C0"/>
                  </a:outerShdw>
                </a:effectLst>
                <a:latin typeface="Times New Roman" pitchFamily="18" charset="0"/>
              </a:rPr>
              <a:t>.</a:t>
            </a:r>
          </a:p>
          <a:p>
            <a:pPr marL="0" indent="0" algn="just" eaLnBrk="1" hangingPunct="1">
              <a:lnSpc>
                <a:spcPct val="90000"/>
              </a:lnSpc>
              <a:defRPr/>
            </a:pPr>
            <a:endParaRPr lang="cs-CZ" sz="2000" b="1" dirty="0" smtClean="0">
              <a:solidFill>
                <a:srgbClr val="3333CC"/>
              </a:solidFill>
              <a:effectLst>
                <a:outerShdw blurRad="38100" dist="38100" dir="2700000" algn="tl">
                  <a:srgbClr val="C0C0C0"/>
                </a:outerShdw>
              </a:effectLst>
              <a:latin typeface="Times New Roman" pitchFamily="18" charset="0"/>
            </a:endParaRPr>
          </a:p>
          <a:p>
            <a:pPr marL="0" indent="0" algn="just" eaLnBrk="1" hangingPunct="1">
              <a:lnSpc>
                <a:spcPct val="90000"/>
              </a:lnSpc>
              <a:defRPr/>
            </a:pPr>
            <a:r>
              <a:rPr lang="cs-CZ" sz="1800" b="1" dirty="0" smtClean="0">
                <a:solidFill>
                  <a:srgbClr val="FF3399"/>
                </a:solidFill>
                <a:effectLst>
                  <a:outerShdw blurRad="38100" dist="38100" dir="2700000" algn="tl">
                    <a:srgbClr val="C0C0C0"/>
                  </a:outerShdw>
                </a:effectLst>
                <a:latin typeface="Times New Roman" pitchFamily="18" charset="0"/>
              </a:rPr>
              <a:t> Nařízením  EU se řídí</a:t>
            </a:r>
          </a:p>
          <a:p>
            <a:pPr marL="0" indent="0" algn="just" eaLnBrk="1" hangingPunct="1">
              <a:lnSpc>
                <a:spcPct val="90000"/>
              </a:lnSpc>
              <a:buFontTx/>
              <a:buChar char="-"/>
              <a:defRPr/>
            </a:pPr>
            <a:r>
              <a:rPr lang="cs-CZ" sz="1800" b="1" dirty="0" smtClean="0">
                <a:latin typeface="Times New Roman" pitchFamily="18" charset="0"/>
              </a:rPr>
              <a:t> kritéria </a:t>
            </a:r>
            <a:r>
              <a:rPr lang="cs-CZ" sz="1800" b="1" dirty="0" smtClean="0">
                <a:latin typeface="Times New Roman" pitchFamily="18" charset="0"/>
              </a:rPr>
              <a:t>pro schvalování položek doplňkového kapitálu, </a:t>
            </a:r>
          </a:p>
          <a:p>
            <a:pPr marL="0" indent="0" algn="just" eaLnBrk="1" hangingPunct="1">
              <a:lnSpc>
                <a:spcPct val="90000"/>
              </a:lnSpc>
              <a:buFontTx/>
              <a:buChar char="-"/>
              <a:defRPr/>
            </a:pPr>
            <a:r>
              <a:rPr lang="cs-CZ" sz="1800" b="1" dirty="0" smtClean="0">
                <a:latin typeface="Times New Roman" pitchFamily="18" charset="0"/>
              </a:rPr>
              <a:t> nakládání </a:t>
            </a:r>
            <a:r>
              <a:rPr lang="cs-CZ" sz="1800" b="1" dirty="0" smtClean="0">
                <a:latin typeface="Times New Roman" pitchFamily="18" charset="0"/>
              </a:rPr>
              <a:t>s účastmi v osobách v bankovním sektoru a sektoru investičních služeb v souvislosti s určováním kapitálu,</a:t>
            </a:r>
          </a:p>
          <a:p>
            <a:pPr marL="0" indent="0" algn="just" eaLnBrk="1" hangingPunct="1">
              <a:lnSpc>
                <a:spcPct val="90000"/>
              </a:lnSpc>
              <a:buFont typeface="Wingdings" pitchFamily="2" charset="2"/>
              <a:buNone/>
              <a:defRPr/>
            </a:pPr>
            <a:r>
              <a:rPr lang="cs-CZ" sz="1800" b="1" dirty="0" smtClean="0">
                <a:latin typeface="Times New Roman" pitchFamily="18" charset="0"/>
              </a:rPr>
              <a:t>- seznam položek kapitálu pro určení jejich začlenění do tříd,</a:t>
            </a:r>
          </a:p>
          <a:p>
            <a:pPr marL="0" indent="0" algn="just" eaLnBrk="1" hangingPunct="1">
              <a:lnSpc>
                <a:spcPct val="90000"/>
              </a:lnSpc>
              <a:buFont typeface="Wingdings" pitchFamily="2" charset="2"/>
              <a:buNone/>
              <a:defRPr/>
            </a:pPr>
            <a:r>
              <a:rPr lang="cs-CZ" sz="1800" b="1" dirty="0" smtClean="0">
                <a:latin typeface="Times New Roman" pitchFamily="18" charset="0"/>
              </a:rPr>
              <a:t>- metody </a:t>
            </a:r>
            <a:r>
              <a:rPr lang="cs-CZ" sz="1800" b="1" dirty="0" smtClean="0">
                <a:latin typeface="Times New Roman" pitchFamily="18" charset="0"/>
              </a:rPr>
              <a:t>používané Českou národní bankou při schvalování posouzení a začlenění položek kapitálu neuvedených v seznamu.</a:t>
            </a:r>
          </a:p>
          <a:p>
            <a:pPr marL="0" indent="0" eaLnBrk="1" hangingPunct="1">
              <a:lnSpc>
                <a:spcPct val="90000"/>
              </a:lnSpc>
              <a:buFontTx/>
              <a:buNone/>
              <a:defRPr/>
            </a:pPr>
            <a:r>
              <a:rPr lang="cs-CZ" sz="1800" dirty="0" smtClean="0">
                <a:latin typeface="Times New Roman" pitchFamily="18" charset="0"/>
              </a:rPr>
              <a:t> </a:t>
            </a:r>
          </a:p>
          <a:p>
            <a:pPr marL="0" indent="0" eaLnBrk="1" hangingPunct="1">
              <a:lnSpc>
                <a:spcPct val="90000"/>
              </a:lnSpc>
              <a:defRPr/>
            </a:pPr>
            <a:endParaRPr lang="cs-CZ" sz="1800" b="1" dirty="0" smtClean="0">
              <a:solidFill>
                <a:srgbClr val="000000"/>
              </a:solidFill>
              <a:latin typeface="Times New Roman" pitchFamily="18" charset="0"/>
            </a:endParaRPr>
          </a:p>
          <a:p>
            <a:pPr marL="0" indent="0" algn="just" eaLnBrk="1" hangingPunct="1">
              <a:lnSpc>
                <a:spcPct val="90000"/>
              </a:lnSpc>
              <a:defRPr/>
            </a:pPr>
            <a:endParaRPr lang="cs-CZ" sz="1800" b="1" u="sng" dirty="0" smtClean="0">
              <a:solidFill>
                <a:srgbClr val="000000"/>
              </a:solidFill>
              <a:latin typeface="Times New Roman" pitchFamily="18" charset="0"/>
            </a:endParaRPr>
          </a:p>
        </p:txBody>
      </p:sp>
    </p:spTree>
    <p:extLst>
      <p:ext uri="{BB962C8B-B14F-4D97-AF65-F5344CB8AC3E}">
        <p14:creationId xmlns:p14="http://schemas.microsoft.com/office/powerpoint/2010/main" val="316088228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a:solidFill>
            <a:schemeClr val="accent6">
              <a:lumMod val="20000"/>
              <a:lumOff val="80000"/>
            </a:schemeClr>
          </a:solidFill>
        </p:spPr>
        <p:txBody>
          <a:bodyPr/>
          <a:lstStyle/>
          <a:p>
            <a:pPr eaLnBrk="1" hangingPunct="1">
              <a:defRPr/>
            </a:pPr>
            <a:r>
              <a:rPr lang="cs-CZ" sz="3200" dirty="0">
                <a:effectLst>
                  <a:outerShdw blurRad="38100" dist="38100" dir="2700000" algn="tl">
                    <a:srgbClr val="C0C0C0"/>
                  </a:outerShdw>
                </a:effectLst>
                <a:latin typeface="Arial" pitchFamily="34" charset="0"/>
                <a:cs typeface="Times New Roman" pitchFamily="18" charset="0"/>
              </a:rPr>
              <a:t>Kapitál pojišťovny a zajišťovny</a:t>
            </a:r>
            <a:endParaRPr lang="cs-CZ" sz="3200" dirty="0" smtClean="0">
              <a:latin typeface="Arial" pitchFamily="34" charset="0"/>
              <a:cs typeface="Times New Roman" pitchFamily="18" charset="0"/>
            </a:endParaRPr>
          </a:p>
        </p:txBody>
      </p:sp>
      <p:sp>
        <p:nvSpPr>
          <p:cNvPr id="509955" name="Rectangle 3"/>
          <p:cNvSpPr>
            <a:spLocks noGrp="1" noChangeArrowheads="1"/>
          </p:cNvSpPr>
          <p:nvPr>
            <p:ph type="body" idx="1"/>
          </p:nvPr>
        </p:nvSpPr>
        <p:spPr>
          <a:xfrm>
            <a:off x="228600" y="1412776"/>
            <a:ext cx="8529638" cy="5083274"/>
          </a:xfrm>
        </p:spPr>
        <p:txBody>
          <a:bodyPr>
            <a:normAutofit fontScale="92500" lnSpcReduction="20000"/>
          </a:bodyPr>
          <a:lstStyle/>
          <a:p>
            <a:pPr marL="0" indent="0" eaLnBrk="1" hangingPunct="1">
              <a:defRPr/>
            </a:pPr>
            <a:r>
              <a:rPr lang="cs-CZ" dirty="0" smtClean="0">
                <a:latin typeface="Times New Roman" pitchFamily="18" charset="0"/>
              </a:rPr>
              <a:t> </a:t>
            </a:r>
            <a:r>
              <a:rPr lang="cs-CZ" b="1" dirty="0" smtClean="0">
                <a:solidFill>
                  <a:srgbClr val="FF3399"/>
                </a:solidFill>
                <a:effectLst>
                  <a:outerShdw blurRad="38100" dist="38100" dir="2700000" algn="tl">
                    <a:srgbClr val="000000"/>
                  </a:outerShdw>
                </a:effectLst>
                <a:latin typeface="Times New Roman" pitchFamily="18" charset="0"/>
              </a:rPr>
              <a:t>Nařízením EU se řídí</a:t>
            </a:r>
          </a:p>
          <a:p>
            <a:pPr marL="0" indent="0" algn="just" eaLnBrk="1" hangingPunct="1">
              <a:buFont typeface="Wingdings" pitchFamily="2" charset="2"/>
              <a:buNone/>
              <a:defRPr/>
            </a:pPr>
            <a:r>
              <a:rPr lang="cs-CZ" b="1" dirty="0" smtClean="0">
                <a:latin typeface="Times New Roman" pitchFamily="18" charset="0"/>
              </a:rPr>
              <a:t>- </a:t>
            </a:r>
            <a:r>
              <a:rPr lang="cs-CZ" b="1" u="sng" dirty="0" smtClean="0">
                <a:latin typeface="Times New Roman" pitchFamily="18" charset="0"/>
              </a:rPr>
              <a:t>kvantitativní limity</a:t>
            </a:r>
            <a:r>
              <a:rPr lang="cs-CZ" b="1" dirty="0" smtClean="0">
                <a:latin typeface="Times New Roman" pitchFamily="18" charset="0"/>
              </a:rPr>
              <a:t> na použitelné hodnoty položek kapitálu třídy 2 a 3 k dodržování solventnostního kapitálového požadavku a kvantitativní limity na použitelné hodnoty položek primárního kapitálu třídy 2 k dodržování minimálního kapitálového požadavku,</a:t>
            </a:r>
          </a:p>
          <a:p>
            <a:pPr marL="0" indent="0" algn="just" eaLnBrk="1" hangingPunct="1">
              <a:buFont typeface="Wingdings" pitchFamily="2" charset="2"/>
              <a:buNone/>
              <a:defRPr/>
            </a:pPr>
            <a:r>
              <a:rPr lang="cs-CZ" b="1" dirty="0" smtClean="0">
                <a:latin typeface="Times New Roman" pitchFamily="18" charset="0"/>
              </a:rPr>
              <a:t>- úpravy týkající se </a:t>
            </a:r>
            <a:r>
              <a:rPr lang="cs-CZ" b="1" u="sng" dirty="0" smtClean="0">
                <a:latin typeface="Times New Roman" pitchFamily="18" charset="0"/>
              </a:rPr>
              <a:t>použitelnosti kapitálu</a:t>
            </a:r>
            <a:r>
              <a:rPr lang="cs-CZ" b="1" dirty="0" smtClean="0">
                <a:latin typeface="Times New Roman" pitchFamily="18" charset="0"/>
              </a:rPr>
              <a:t> ke krytí solventnostního kapitálového požadavku prováděné s cílem zohlednit nepřevoditelnost těch položek kapitálu, které jako účelově vázané fondy mohou být použity pouze ke krytí ztrát vzniklých u konkrétní části závazků či konkrétních rizik.</a:t>
            </a:r>
            <a:endParaRPr lang="cs-CZ" dirty="0" smtClean="0">
              <a:latin typeface="Times New Roman" pitchFamily="18" charset="0"/>
            </a:endParaRPr>
          </a:p>
          <a:p>
            <a:pPr marL="0" indent="0" eaLnBrk="1" hangingPunct="1">
              <a:defRPr/>
            </a:pPr>
            <a:endParaRPr lang="cs-CZ" b="1" dirty="0" smtClean="0">
              <a:solidFill>
                <a:srgbClr val="000000"/>
              </a:solidFill>
              <a:latin typeface="Times New Roman" pitchFamily="18" charset="0"/>
            </a:endParaRPr>
          </a:p>
          <a:p>
            <a:pPr marL="0" indent="0" algn="just" eaLnBrk="1" hangingPunct="1">
              <a:defRPr/>
            </a:pPr>
            <a:endParaRPr lang="cs-CZ" b="1" u="sng" dirty="0" smtClean="0">
              <a:solidFill>
                <a:srgbClr val="000000"/>
              </a:solidFill>
              <a:latin typeface="Times New Roman" pitchFamily="18" charset="0"/>
            </a:endParaRPr>
          </a:p>
        </p:txBody>
      </p:sp>
    </p:spTree>
    <p:extLst>
      <p:ext uri="{BB962C8B-B14F-4D97-AF65-F5344CB8AC3E}">
        <p14:creationId xmlns:p14="http://schemas.microsoft.com/office/powerpoint/2010/main" val="26894678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457200" y="274638"/>
            <a:ext cx="8229600" cy="850106"/>
          </a:xfrm>
          <a:solidFill>
            <a:schemeClr val="accent2">
              <a:lumMod val="20000"/>
              <a:lumOff val="80000"/>
            </a:schemeClr>
          </a:solidFill>
        </p:spPr>
        <p:txBody>
          <a:bodyPr tIns="468000">
            <a:normAutofit fontScale="90000"/>
          </a:bodyPr>
          <a:lstStyle/>
          <a:p>
            <a:pPr eaLnBrk="1" hangingPunct="1">
              <a:defRPr/>
            </a:pPr>
            <a:r>
              <a:rPr lang="cs-CZ" sz="3200" dirty="0" smtClean="0">
                <a:latin typeface="Arial" pitchFamily="34" charset="0"/>
                <a:cs typeface="Times New Roman" pitchFamily="18" charset="0"/>
              </a:rPr>
              <a:t>Solventnostní požadavky</a:t>
            </a:r>
            <a:br>
              <a:rPr lang="cs-CZ" sz="3200" dirty="0" smtClean="0">
                <a:latin typeface="Arial" pitchFamily="34" charset="0"/>
                <a:cs typeface="Times New Roman" pitchFamily="18" charset="0"/>
              </a:rPr>
            </a:br>
            <a:endParaRPr lang="cs-CZ" sz="3200" dirty="0" smtClean="0">
              <a:latin typeface="Arial" pitchFamily="34" charset="0"/>
              <a:cs typeface="Times New Roman" pitchFamily="18" charset="0"/>
            </a:endParaRPr>
          </a:p>
        </p:txBody>
      </p:sp>
      <p:sp>
        <p:nvSpPr>
          <p:cNvPr id="510979" name="Rectangle 3"/>
          <p:cNvSpPr>
            <a:spLocks noGrp="1" noChangeArrowheads="1"/>
          </p:cNvSpPr>
          <p:nvPr>
            <p:ph type="body" idx="1"/>
          </p:nvPr>
        </p:nvSpPr>
        <p:spPr>
          <a:xfrm>
            <a:off x="228600" y="1412776"/>
            <a:ext cx="8529638" cy="5083274"/>
          </a:xfrm>
        </p:spPr>
        <p:txBody>
          <a:bodyPr/>
          <a:lstStyle/>
          <a:p>
            <a:pPr marL="0" indent="0" eaLnBrk="1" hangingPunct="1">
              <a:defRPr/>
            </a:pPr>
            <a:r>
              <a:rPr lang="cs-CZ" sz="2000" b="1" dirty="0" smtClean="0">
                <a:latin typeface="Times New Roman" pitchFamily="18" charset="0"/>
              </a:rPr>
              <a:t> Pojišťovna </a:t>
            </a:r>
            <a:r>
              <a:rPr lang="cs-CZ" sz="2000" b="1" dirty="0" smtClean="0">
                <a:latin typeface="Times New Roman" pitchFamily="18" charset="0"/>
              </a:rPr>
              <a:t>a zajišťovna </a:t>
            </a:r>
            <a:r>
              <a:rPr lang="cs-CZ" sz="2000" b="1" u="sng" dirty="0" smtClean="0">
                <a:effectLst>
                  <a:outerShdw blurRad="38100" dist="38100" dir="2700000" algn="tl">
                    <a:srgbClr val="000000">
                      <a:alpha val="43137"/>
                    </a:srgbClr>
                  </a:outerShdw>
                </a:effectLst>
                <a:latin typeface="Times New Roman" pitchFamily="18" charset="0"/>
              </a:rPr>
              <a:t>trvale udržuje použitelný kapitál </a:t>
            </a:r>
            <a:r>
              <a:rPr lang="cs-CZ" sz="2000" b="1" dirty="0" smtClean="0">
                <a:latin typeface="Times New Roman" pitchFamily="18" charset="0"/>
              </a:rPr>
              <a:t>nejméně ve výši solventnostního kapitálového požadavku, a to </a:t>
            </a:r>
            <a:r>
              <a:rPr lang="cs-CZ" sz="2000" b="1" dirty="0" smtClean="0">
                <a:solidFill>
                  <a:srgbClr val="FF0000"/>
                </a:solidFill>
                <a:effectLst>
                  <a:outerShdw blurRad="38100" dist="38100" dir="2700000" algn="tl">
                    <a:srgbClr val="000000"/>
                  </a:outerShdw>
                </a:effectLst>
                <a:latin typeface="Times New Roman" pitchFamily="18" charset="0"/>
              </a:rPr>
              <a:t>s ohledem na celý rozsah své činnosti. </a:t>
            </a:r>
          </a:p>
          <a:p>
            <a:pPr marL="0" indent="0" eaLnBrk="1" hangingPunct="1">
              <a:defRPr/>
            </a:pPr>
            <a:r>
              <a:rPr lang="cs-CZ" sz="2000" b="1" dirty="0" smtClean="0">
                <a:latin typeface="Times New Roman" pitchFamily="18" charset="0"/>
              </a:rPr>
              <a:t> Tuzemská </a:t>
            </a:r>
            <a:r>
              <a:rPr lang="cs-CZ" sz="2000" b="1" dirty="0" smtClean="0">
                <a:latin typeface="Times New Roman" pitchFamily="18" charset="0"/>
              </a:rPr>
              <a:t>pojišťovna a tuzemská zajišťovna počítá solventnostní kapitálový požadavek podle </a:t>
            </a:r>
            <a:r>
              <a:rPr lang="cs-CZ" sz="2000" b="1" u="sng" dirty="0" smtClean="0">
                <a:solidFill>
                  <a:srgbClr val="FF0000"/>
                </a:solidFill>
                <a:effectLst>
                  <a:outerShdw blurRad="38100" dist="38100" dir="2700000" algn="tl">
                    <a:srgbClr val="000000"/>
                  </a:outerShdw>
                </a:effectLst>
                <a:latin typeface="Times New Roman" pitchFamily="18" charset="0"/>
              </a:rPr>
              <a:t>standardního vzorce, prostřednictvím úplného interního modelu, nebo částečného interního modelu</a:t>
            </a:r>
            <a:r>
              <a:rPr lang="cs-CZ" sz="2000" b="1" u="sng" dirty="0" smtClean="0">
                <a:effectLst>
                  <a:outerShdw blurRad="38100" dist="38100" dir="2700000" algn="tl">
                    <a:srgbClr val="FFFFFF"/>
                  </a:outerShdw>
                </a:effectLst>
                <a:latin typeface="Times New Roman" pitchFamily="18" charset="0"/>
              </a:rPr>
              <a:t>. </a:t>
            </a:r>
          </a:p>
          <a:p>
            <a:pPr marL="0" indent="0" algn="just" eaLnBrk="1" hangingPunct="1">
              <a:defRPr/>
            </a:pPr>
            <a:r>
              <a:rPr lang="cs-CZ" sz="2000" b="1" dirty="0" smtClean="0">
                <a:latin typeface="Times New Roman" pitchFamily="18" charset="0"/>
              </a:rPr>
              <a:t> Výpočet </a:t>
            </a:r>
            <a:r>
              <a:rPr lang="cs-CZ" sz="2000" b="1" dirty="0" smtClean="0">
                <a:latin typeface="Times New Roman" pitchFamily="18" charset="0"/>
              </a:rPr>
              <a:t>solventnostního kapitálového požadavku prostřednictvím úplného interního modelu nebo částečného interního modelu a jejich významná změna včetně změn pravidel pro změny úplného interního modelu nebo částečného interního modelu </a:t>
            </a:r>
            <a:r>
              <a:rPr lang="cs-CZ" sz="2000" b="1" u="sng" dirty="0" smtClean="0">
                <a:latin typeface="Times New Roman" pitchFamily="18" charset="0"/>
              </a:rPr>
              <a:t>podléhá předchozímu schválení Českou národní bankou.</a:t>
            </a:r>
          </a:p>
          <a:p>
            <a:pPr marL="0" indent="0" eaLnBrk="1" hangingPunct="1">
              <a:defRPr/>
            </a:pPr>
            <a:r>
              <a:rPr lang="cs-CZ" sz="2000" b="1" dirty="0" smtClean="0">
                <a:latin typeface="Times New Roman" pitchFamily="18" charset="0"/>
              </a:rPr>
              <a:t> Při </a:t>
            </a:r>
            <a:r>
              <a:rPr lang="cs-CZ" sz="2000" b="1" dirty="0" smtClean="0">
                <a:latin typeface="Times New Roman" pitchFamily="18" charset="0"/>
              </a:rPr>
              <a:t>výpočtu solventnostního kapitálového požadavku postupuje pojišťovna a zajišťovna </a:t>
            </a:r>
            <a:r>
              <a:rPr lang="cs-CZ" sz="2000" b="1" dirty="0" smtClean="0">
                <a:solidFill>
                  <a:srgbClr val="FF3399"/>
                </a:solidFill>
                <a:effectLst>
                  <a:outerShdw blurRad="38100" dist="38100" dir="2700000" algn="tl">
                    <a:srgbClr val="000000"/>
                  </a:outerShdw>
                </a:effectLst>
                <a:latin typeface="Times New Roman" pitchFamily="18" charset="0"/>
              </a:rPr>
              <a:t>způsobem  stanoveným nařízením EU</a:t>
            </a:r>
            <a:r>
              <a:rPr lang="cs-CZ" sz="2000" b="1" dirty="0" smtClean="0">
                <a:latin typeface="Times New Roman" pitchFamily="18" charset="0"/>
              </a:rPr>
              <a:t>.</a:t>
            </a:r>
            <a:r>
              <a:rPr lang="cs-CZ" sz="2000" dirty="0" smtClean="0"/>
              <a:t>  </a:t>
            </a:r>
            <a:endParaRPr lang="cs-CZ" sz="2000" b="1" dirty="0" smtClean="0">
              <a:solidFill>
                <a:srgbClr val="000000"/>
              </a:solidFill>
              <a:latin typeface="Times New Roman" pitchFamily="18" charset="0"/>
            </a:endParaRPr>
          </a:p>
          <a:p>
            <a:pPr marL="0" indent="0" algn="just" eaLnBrk="1" hangingPunct="1">
              <a:defRPr/>
            </a:pPr>
            <a:endParaRPr lang="cs-CZ" sz="2000" b="1" u="sng" dirty="0" smtClean="0">
              <a:solidFill>
                <a:srgbClr val="000000"/>
              </a:solidFill>
              <a:latin typeface="Times New Roman" pitchFamily="18" charset="0"/>
            </a:endParaRPr>
          </a:p>
        </p:txBody>
      </p:sp>
    </p:spTree>
    <p:extLst>
      <p:ext uri="{BB962C8B-B14F-4D97-AF65-F5344CB8AC3E}">
        <p14:creationId xmlns:p14="http://schemas.microsoft.com/office/powerpoint/2010/main" val="316313923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a:solidFill>
            <a:schemeClr val="accent2">
              <a:lumMod val="20000"/>
              <a:lumOff val="80000"/>
            </a:schemeClr>
          </a:solidFill>
        </p:spPr>
        <p:txBody>
          <a:bodyPr/>
          <a:lstStyle/>
          <a:p>
            <a:pPr eaLnBrk="1" hangingPunct="1">
              <a:defRPr/>
            </a:pPr>
            <a:r>
              <a:rPr lang="cs-CZ" sz="3200" dirty="0">
                <a:latin typeface="Arial" pitchFamily="34" charset="0"/>
                <a:cs typeface="Times New Roman" pitchFamily="18" charset="0"/>
              </a:rPr>
              <a:t>Solventnostní kapitálový požadavek</a:t>
            </a:r>
            <a:endParaRPr lang="cs-CZ" sz="3200" dirty="0" smtClean="0">
              <a:latin typeface="Arial" pitchFamily="34" charset="0"/>
              <a:cs typeface="Times New Roman" pitchFamily="18" charset="0"/>
            </a:endParaRPr>
          </a:p>
        </p:txBody>
      </p:sp>
      <p:sp>
        <p:nvSpPr>
          <p:cNvPr id="512003" name="Rectangle 3"/>
          <p:cNvSpPr>
            <a:spLocks noGrp="1" noChangeArrowheads="1"/>
          </p:cNvSpPr>
          <p:nvPr>
            <p:ph type="body" idx="1"/>
          </p:nvPr>
        </p:nvSpPr>
        <p:spPr>
          <a:xfrm>
            <a:off x="228600" y="1412776"/>
            <a:ext cx="8529638" cy="5256312"/>
          </a:xfrm>
        </p:spPr>
        <p:txBody>
          <a:bodyPr/>
          <a:lstStyle/>
          <a:p>
            <a:pPr marL="0" indent="0" algn="just" eaLnBrk="1" hangingPunct="1">
              <a:lnSpc>
                <a:spcPct val="80000"/>
              </a:lnSpc>
              <a:defRPr/>
            </a:pPr>
            <a:r>
              <a:rPr lang="cs-CZ" sz="1800" b="1" dirty="0" smtClean="0">
                <a:solidFill>
                  <a:srgbClr val="FF0000"/>
                </a:solidFill>
                <a:effectLst>
                  <a:outerShdw blurRad="38100" dist="38100" dir="2700000" algn="tl">
                    <a:srgbClr val="000000"/>
                  </a:outerShdw>
                </a:effectLst>
                <a:latin typeface="Times New Roman" pitchFamily="18" charset="0"/>
              </a:rPr>
              <a:t> </a:t>
            </a:r>
            <a:r>
              <a:rPr lang="cs-CZ" sz="2000" b="1" dirty="0" smtClean="0">
                <a:solidFill>
                  <a:srgbClr val="FF0000"/>
                </a:solidFill>
                <a:effectLst>
                  <a:outerShdw blurRad="38100" dist="38100" dir="2700000" algn="tl">
                    <a:srgbClr val="000000"/>
                  </a:outerShdw>
                </a:effectLst>
                <a:latin typeface="Times New Roman" pitchFamily="18" charset="0"/>
              </a:rPr>
              <a:t>Ve výpočtu </a:t>
            </a:r>
            <a:r>
              <a:rPr lang="cs-CZ" sz="2000" b="1" dirty="0" err="1" smtClean="0">
                <a:solidFill>
                  <a:srgbClr val="FF0000"/>
                </a:solidFill>
                <a:effectLst>
                  <a:outerShdw blurRad="38100" dist="38100" dir="2700000" algn="tl">
                    <a:srgbClr val="000000"/>
                  </a:outerShdw>
                </a:effectLst>
                <a:latin typeface="Times New Roman" pitchFamily="18" charset="0"/>
              </a:rPr>
              <a:t>solventnostního</a:t>
            </a:r>
            <a:r>
              <a:rPr lang="cs-CZ" sz="2000" b="1" dirty="0" smtClean="0">
                <a:solidFill>
                  <a:srgbClr val="FF0000"/>
                </a:solidFill>
                <a:effectLst>
                  <a:outerShdw blurRad="38100" dist="38100" dir="2700000" algn="tl">
                    <a:srgbClr val="000000"/>
                  </a:outerShdw>
                </a:effectLst>
                <a:latin typeface="Times New Roman" pitchFamily="18" charset="0"/>
              </a:rPr>
              <a:t> kapitálového požadavku pojišťovna a zajišťovna zohlední všechna měřitelná rizika, jimž je vystavena</a:t>
            </a:r>
            <a:r>
              <a:rPr lang="cs-CZ" sz="2000" b="1" dirty="0" smtClean="0">
                <a:latin typeface="Times New Roman" pitchFamily="18" charset="0"/>
              </a:rPr>
              <a:t>. Do výpočtu zahrne měřitelná rizika vyplývající ze stávajících smluv i smluv, o kterých předpokládá, že budou uzavřeny během následujících 12 měsíců. U stávajících smluv kryje solventnostní kapitálový požadavek pouze neočekávané ztráty. </a:t>
            </a:r>
            <a:r>
              <a:rPr lang="cs-CZ" sz="2000" b="1" u="sng" dirty="0" smtClean="0">
                <a:effectLst>
                  <a:outerShdw blurRad="38100" dist="38100" dir="2700000" algn="tl">
                    <a:srgbClr val="FFFFFF"/>
                  </a:outerShdw>
                </a:effectLst>
                <a:latin typeface="Times New Roman" pitchFamily="18" charset="0"/>
              </a:rPr>
              <a:t>Výpočet nejméně 1x ročně nebo na žádost ČNB.</a:t>
            </a:r>
          </a:p>
          <a:p>
            <a:pPr marL="0" indent="0" algn="just" eaLnBrk="1" hangingPunct="1">
              <a:lnSpc>
                <a:spcPct val="80000"/>
              </a:lnSpc>
              <a:defRPr/>
            </a:pPr>
            <a:r>
              <a:rPr lang="cs-CZ" sz="2000" b="1" dirty="0" smtClean="0">
                <a:latin typeface="Times New Roman" pitchFamily="18" charset="0"/>
              </a:rPr>
              <a:t> Solventnostní kapitálový požadavek odpovídá hodnotě v riziku primárního kapitálu pojišťovny nebo zajišťovny </a:t>
            </a:r>
            <a:r>
              <a:rPr lang="cs-CZ" sz="2000" b="1" u="sng" dirty="0" smtClean="0">
                <a:solidFill>
                  <a:srgbClr val="FF0000"/>
                </a:solidFill>
                <a:effectLst>
                  <a:outerShdw blurRad="38100" dist="38100" dir="2700000" algn="tl">
                    <a:srgbClr val="000000"/>
                  </a:outerShdw>
                </a:effectLst>
                <a:latin typeface="Times New Roman" pitchFamily="18" charset="0"/>
              </a:rPr>
              <a:t>na hladině spolehlivosti 99,5 % v časovém horizontu 1 roku.</a:t>
            </a:r>
          </a:p>
          <a:p>
            <a:pPr marL="0" indent="0" eaLnBrk="1" hangingPunct="1">
              <a:lnSpc>
                <a:spcPct val="80000"/>
              </a:lnSpc>
              <a:defRPr/>
            </a:pPr>
            <a:r>
              <a:rPr lang="cs-CZ" sz="2000" b="1" dirty="0" smtClean="0">
                <a:latin typeface="Times New Roman" pitchFamily="18" charset="0"/>
              </a:rPr>
              <a:t> Solventnostní kapitálový požadavek </a:t>
            </a:r>
            <a:r>
              <a:rPr lang="cs-CZ" sz="2000" b="1" u="sng" dirty="0" smtClean="0">
                <a:latin typeface="Times New Roman" pitchFamily="18" charset="0"/>
              </a:rPr>
              <a:t>kryje nejméně riziko</a:t>
            </a:r>
          </a:p>
          <a:p>
            <a:pPr marL="0" indent="0" eaLnBrk="1" hangingPunct="1">
              <a:lnSpc>
                <a:spcPct val="80000"/>
              </a:lnSpc>
              <a:buFont typeface="Wingdings" pitchFamily="2" charset="2"/>
              <a:buNone/>
              <a:defRPr/>
            </a:pPr>
            <a:r>
              <a:rPr lang="cs-CZ" sz="2000" b="1" dirty="0" smtClean="0">
                <a:latin typeface="Times New Roman" pitchFamily="18" charset="0"/>
              </a:rPr>
              <a:t>- neživotní </a:t>
            </a:r>
            <a:r>
              <a:rPr lang="cs-CZ" sz="2000" b="1" dirty="0" smtClean="0">
                <a:latin typeface="Times New Roman" pitchFamily="18" charset="0"/>
              </a:rPr>
              <a:t>upisovací, </a:t>
            </a:r>
          </a:p>
          <a:p>
            <a:pPr marL="0" indent="0" eaLnBrk="1" hangingPunct="1">
              <a:lnSpc>
                <a:spcPct val="80000"/>
              </a:lnSpc>
              <a:buFont typeface="Wingdings" pitchFamily="2" charset="2"/>
              <a:buNone/>
              <a:defRPr/>
            </a:pPr>
            <a:r>
              <a:rPr lang="cs-CZ" sz="2000" b="1" dirty="0" smtClean="0">
                <a:latin typeface="Times New Roman" pitchFamily="18" charset="0"/>
              </a:rPr>
              <a:t>- životní </a:t>
            </a:r>
            <a:r>
              <a:rPr lang="cs-CZ" sz="2000" b="1" dirty="0" smtClean="0">
                <a:latin typeface="Times New Roman" pitchFamily="18" charset="0"/>
              </a:rPr>
              <a:t>upisovací,</a:t>
            </a:r>
          </a:p>
          <a:p>
            <a:pPr marL="0" indent="0" eaLnBrk="1" hangingPunct="1">
              <a:lnSpc>
                <a:spcPct val="80000"/>
              </a:lnSpc>
              <a:buFont typeface="Wingdings" pitchFamily="2" charset="2"/>
              <a:buNone/>
              <a:defRPr/>
            </a:pPr>
            <a:r>
              <a:rPr lang="cs-CZ" sz="2000" b="1" dirty="0" smtClean="0">
                <a:latin typeface="Times New Roman" pitchFamily="18" charset="0"/>
              </a:rPr>
              <a:t>- zdravotní </a:t>
            </a:r>
            <a:r>
              <a:rPr lang="cs-CZ" sz="2000" b="1" dirty="0" smtClean="0">
                <a:latin typeface="Times New Roman" pitchFamily="18" charset="0"/>
              </a:rPr>
              <a:t>upisovací,</a:t>
            </a:r>
          </a:p>
          <a:p>
            <a:pPr marL="0" indent="0" eaLnBrk="1" hangingPunct="1">
              <a:lnSpc>
                <a:spcPct val="80000"/>
              </a:lnSpc>
              <a:buFont typeface="Wingdings" pitchFamily="2" charset="2"/>
              <a:buNone/>
              <a:defRPr/>
            </a:pPr>
            <a:r>
              <a:rPr lang="cs-CZ" sz="2000" b="1" dirty="0" smtClean="0">
                <a:latin typeface="Times New Roman" pitchFamily="18" charset="0"/>
              </a:rPr>
              <a:t>- tržní</a:t>
            </a:r>
            <a:r>
              <a:rPr lang="cs-CZ" sz="2000" b="1" dirty="0" smtClean="0">
                <a:latin typeface="Times New Roman" pitchFamily="18" charset="0"/>
              </a:rPr>
              <a:t>,</a:t>
            </a:r>
          </a:p>
          <a:p>
            <a:pPr marL="0" indent="0" eaLnBrk="1" hangingPunct="1">
              <a:lnSpc>
                <a:spcPct val="80000"/>
              </a:lnSpc>
              <a:buFont typeface="Wingdings" pitchFamily="2" charset="2"/>
              <a:buNone/>
              <a:defRPr/>
            </a:pPr>
            <a:r>
              <a:rPr lang="cs-CZ" sz="2000" b="1" dirty="0" smtClean="0">
                <a:latin typeface="Times New Roman" pitchFamily="18" charset="0"/>
              </a:rPr>
              <a:t>- kreditní </a:t>
            </a:r>
            <a:r>
              <a:rPr lang="cs-CZ" sz="2000" b="1" dirty="0" smtClean="0">
                <a:latin typeface="Times New Roman" pitchFamily="18" charset="0"/>
              </a:rPr>
              <a:t>a </a:t>
            </a:r>
          </a:p>
          <a:p>
            <a:pPr marL="0" indent="0" algn="just" eaLnBrk="1" hangingPunct="1">
              <a:lnSpc>
                <a:spcPct val="80000"/>
              </a:lnSpc>
              <a:buFont typeface="Wingdings" pitchFamily="2" charset="2"/>
              <a:buNone/>
              <a:defRPr/>
            </a:pPr>
            <a:r>
              <a:rPr lang="cs-CZ" sz="2000" b="1" dirty="0" smtClean="0">
                <a:latin typeface="Times New Roman" pitchFamily="18" charset="0"/>
              </a:rPr>
              <a:t>- operační</a:t>
            </a:r>
            <a:r>
              <a:rPr lang="cs-CZ" sz="2000" b="1" dirty="0" smtClean="0">
                <a:latin typeface="Times New Roman" pitchFamily="18" charset="0"/>
              </a:rPr>
              <a:t>, které zahrnuje právní riziko a vylučuje rizika vyplývající ze strategických rozhodnutí a reputační rizika.</a:t>
            </a:r>
          </a:p>
          <a:p>
            <a:pPr marL="0" indent="0" eaLnBrk="1" hangingPunct="1">
              <a:lnSpc>
                <a:spcPct val="80000"/>
              </a:lnSpc>
              <a:buFont typeface="Wingdings" pitchFamily="2" charset="2"/>
              <a:buNone/>
              <a:defRPr/>
            </a:pPr>
            <a:endParaRPr lang="cs-CZ" sz="2000" b="1" dirty="0" smtClean="0">
              <a:latin typeface="Times New Roman" pitchFamily="18" charset="0"/>
            </a:endParaRPr>
          </a:p>
        </p:txBody>
      </p:sp>
    </p:spTree>
    <p:extLst>
      <p:ext uri="{BB962C8B-B14F-4D97-AF65-F5344CB8AC3E}">
        <p14:creationId xmlns:p14="http://schemas.microsoft.com/office/powerpoint/2010/main" val="119334048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solidFill>
            <a:schemeClr val="accent2">
              <a:lumMod val="20000"/>
              <a:lumOff val="80000"/>
            </a:schemeClr>
          </a:solidFill>
        </p:spPr>
        <p:txBody>
          <a:bodyPr/>
          <a:lstStyle/>
          <a:p>
            <a:pPr eaLnBrk="1" hangingPunct="1">
              <a:defRPr/>
            </a:pPr>
            <a:r>
              <a:rPr lang="cs-CZ" sz="3200" dirty="0" smtClean="0">
                <a:latin typeface="Arial" pitchFamily="34" charset="0"/>
                <a:cs typeface="Times New Roman" pitchFamily="18" charset="0"/>
              </a:rPr>
              <a:t>Solventnostní kapitálový požadavek</a:t>
            </a:r>
            <a:endParaRPr lang="cs-CZ" sz="3200" dirty="0" smtClean="0">
              <a:effectLst>
                <a:outerShdw blurRad="38100" dist="38100" dir="2700000" algn="tl">
                  <a:srgbClr val="C0C0C0"/>
                </a:outerShdw>
              </a:effectLst>
              <a:latin typeface="Arial" pitchFamily="34" charset="0"/>
              <a:cs typeface="Times New Roman" pitchFamily="18" charset="0"/>
            </a:endParaRPr>
          </a:p>
        </p:txBody>
      </p:sp>
      <p:sp>
        <p:nvSpPr>
          <p:cNvPr id="513027" name="Rectangle 3"/>
          <p:cNvSpPr>
            <a:spLocks noGrp="1" noChangeArrowheads="1"/>
          </p:cNvSpPr>
          <p:nvPr>
            <p:ph type="body" idx="1"/>
          </p:nvPr>
        </p:nvSpPr>
        <p:spPr>
          <a:xfrm>
            <a:off x="228600" y="1484784"/>
            <a:ext cx="8529638" cy="5184304"/>
          </a:xfrm>
        </p:spPr>
        <p:txBody>
          <a:bodyPr/>
          <a:lstStyle/>
          <a:p>
            <a:pPr marL="0" indent="0" eaLnBrk="1" hangingPunct="1">
              <a:lnSpc>
                <a:spcPct val="90000"/>
              </a:lnSpc>
              <a:defRPr/>
            </a:pPr>
            <a:r>
              <a:rPr lang="cs-CZ" sz="1800" b="1" dirty="0" smtClean="0">
                <a:effectLst>
                  <a:outerShdw blurRad="38100" dist="38100" dir="2700000" algn="tl">
                    <a:srgbClr val="C0C0C0"/>
                  </a:outerShdw>
                </a:effectLst>
                <a:latin typeface="Times New Roman" pitchFamily="18" charset="0"/>
              </a:rPr>
              <a:t> Solventnostní kapitálový požadavek</a:t>
            </a:r>
            <a:r>
              <a:rPr lang="cs-CZ" sz="1800" b="1" dirty="0" smtClean="0">
                <a:latin typeface="Times New Roman" pitchFamily="18" charset="0"/>
              </a:rPr>
              <a:t> podle </a:t>
            </a:r>
            <a:r>
              <a:rPr lang="cs-CZ" sz="1800" b="1" dirty="0" smtClean="0">
                <a:solidFill>
                  <a:srgbClr val="FF0000"/>
                </a:solidFill>
                <a:effectLst>
                  <a:outerShdw blurRad="38100" dist="38100" dir="2700000" algn="tl">
                    <a:srgbClr val="C0C0C0"/>
                  </a:outerShdw>
                </a:effectLst>
                <a:latin typeface="Times New Roman" pitchFamily="18" charset="0"/>
              </a:rPr>
              <a:t>standardního vzorce</a:t>
            </a:r>
            <a:r>
              <a:rPr lang="cs-CZ" sz="1800" b="1" dirty="0" smtClean="0">
                <a:latin typeface="Times New Roman" pitchFamily="18" charset="0"/>
              </a:rPr>
              <a:t> je </a:t>
            </a:r>
            <a:r>
              <a:rPr lang="cs-CZ" sz="1800" b="1" u="sng" dirty="0" smtClean="0">
                <a:latin typeface="Times New Roman" pitchFamily="18" charset="0"/>
              </a:rPr>
              <a:t>součtem základního </a:t>
            </a:r>
            <a:r>
              <a:rPr lang="cs-CZ" sz="1800" b="1" u="sng" dirty="0" err="1" smtClean="0">
                <a:latin typeface="Times New Roman" pitchFamily="18" charset="0"/>
              </a:rPr>
              <a:t>solventnostního</a:t>
            </a:r>
            <a:r>
              <a:rPr lang="cs-CZ" sz="1800" b="1" u="sng" dirty="0" smtClean="0">
                <a:latin typeface="Times New Roman" pitchFamily="18" charset="0"/>
              </a:rPr>
              <a:t> kapitálového požadavku podle rizikových modulů, kapitálového požadavku k operačnímu riziku a úpravy zohledňující schopnost technických rezerv a odložené daňové povinnosti absorbovat ztráty</a:t>
            </a:r>
            <a:r>
              <a:rPr lang="cs-CZ" sz="1800" b="1" dirty="0" smtClean="0">
                <a:latin typeface="Times New Roman" pitchFamily="18" charset="0"/>
              </a:rPr>
              <a:t>.</a:t>
            </a:r>
          </a:p>
          <a:p>
            <a:pPr marL="0" indent="0" eaLnBrk="1" hangingPunct="1">
              <a:lnSpc>
                <a:spcPct val="90000"/>
              </a:lnSpc>
              <a:defRPr/>
            </a:pPr>
            <a:r>
              <a:rPr lang="cs-CZ" sz="1800" b="1" dirty="0" smtClean="0">
                <a:latin typeface="Times New Roman" pitchFamily="18" charset="0"/>
              </a:rPr>
              <a:t> Výpočet </a:t>
            </a:r>
            <a:r>
              <a:rPr lang="cs-CZ" sz="1800" b="1" dirty="0" err="1" smtClean="0">
                <a:latin typeface="Times New Roman" pitchFamily="18" charset="0"/>
              </a:rPr>
              <a:t>solventnostního</a:t>
            </a:r>
            <a:r>
              <a:rPr lang="cs-CZ" sz="1800" b="1" dirty="0" smtClean="0">
                <a:latin typeface="Times New Roman" pitchFamily="18" charset="0"/>
              </a:rPr>
              <a:t> kapitálového požadavku </a:t>
            </a:r>
            <a:r>
              <a:rPr lang="cs-CZ" sz="1800" b="1" dirty="0" smtClean="0">
                <a:solidFill>
                  <a:srgbClr val="FF0000"/>
                </a:solidFill>
                <a:effectLst>
                  <a:outerShdw blurRad="38100" dist="38100" dir="2700000" algn="tl">
                    <a:srgbClr val="C0C0C0"/>
                  </a:outerShdw>
                </a:effectLst>
                <a:latin typeface="Times New Roman" pitchFamily="18" charset="0"/>
              </a:rPr>
              <a:t>prostřednictvím úplného interního modelu nebo jeho významné změny</a:t>
            </a:r>
            <a:r>
              <a:rPr lang="cs-CZ" sz="1800" dirty="0" smtClean="0">
                <a:latin typeface="Times New Roman" pitchFamily="18" charset="0"/>
              </a:rPr>
              <a:t> </a:t>
            </a:r>
            <a:r>
              <a:rPr lang="cs-CZ" sz="1800" b="1" dirty="0" smtClean="0">
                <a:latin typeface="Times New Roman" pitchFamily="18" charset="0"/>
              </a:rPr>
              <a:t>podléhá souhlasu</a:t>
            </a:r>
            <a:r>
              <a:rPr lang="cs-CZ" sz="1800" dirty="0" smtClean="0">
                <a:latin typeface="Times New Roman" pitchFamily="18" charset="0"/>
              </a:rPr>
              <a:t> </a:t>
            </a:r>
            <a:r>
              <a:rPr lang="cs-CZ" sz="1800" b="1" dirty="0" smtClean="0">
                <a:latin typeface="Times New Roman" pitchFamily="18" charset="0"/>
              </a:rPr>
              <a:t>ČNB.</a:t>
            </a:r>
          </a:p>
          <a:p>
            <a:pPr marL="0" indent="0" eaLnBrk="1" hangingPunct="1">
              <a:lnSpc>
                <a:spcPct val="90000"/>
              </a:lnSpc>
              <a:defRPr/>
            </a:pPr>
            <a:endParaRPr lang="cs-CZ" sz="1800" b="1" dirty="0" smtClean="0">
              <a:latin typeface="Times New Roman" pitchFamily="18" charset="0"/>
            </a:endParaRPr>
          </a:p>
          <a:p>
            <a:pPr marL="0" indent="0" eaLnBrk="1" hangingPunct="1">
              <a:lnSpc>
                <a:spcPct val="90000"/>
              </a:lnSpc>
              <a:defRPr/>
            </a:pPr>
            <a:r>
              <a:rPr lang="cs-CZ" sz="1800" b="1" dirty="0" smtClean="0">
                <a:solidFill>
                  <a:srgbClr val="FF3399"/>
                </a:solidFill>
                <a:effectLst>
                  <a:outerShdw blurRad="38100" dist="38100" dir="2700000" algn="tl">
                    <a:srgbClr val="C0C0C0"/>
                  </a:outerShdw>
                </a:effectLst>
                <a:latin typeface="Times New Roman" pitchFamily="18" charset="0"/>
              </a:rPr>
              <a:t> Nařízením </a:t>
            </a:r>
            <a:r>
              <a:rPr lang="cs-CZ" sz="1800" b="1" dirty="0" smtClean="0">
                <a:solidFill>
                  <a:srgbClr val="FF3399"/>
                </a:solidFill>
                <a:effectLst>
                  <a:outerShdw blurRad="38100" dist="38100" dir="2700000" algn="tl">
                    <a:srgbClr val="C0C0C0"/>
                  </a:outerShdw>
                </a:effectLst>
                <a:latin typeface="Times New Roman" pitchFamily="18" charset="0"/>
              </a:rPr>
              <a:t>EU se řídí</a:t>
            </a:r>
            <a:r>
              <a:rPr lang="cs-CZ" sz="1800" b="1" dirty="0" smtClean="0">
                <a:latin typeface="Times New Roman" pitchFamily="18" charset="0"/>
              </a:rPr>
              <a:t>:</a:t>
            </a:r>
          </a:p>
          <a:p>
            <a:pPr marL="0" indent="0" eaLnBrk="1" hangingPunct="1">
              <a:lnSpc>
                <a:spcPct val="90000"/>
              </a:lnSpc>
              <a:buFont typeface="Wingdings" pitchFamily="2" charset="2"/>
              <a:buNone/>
              <a:defRPr/>
            </a:pPr>
            <a:r>
              <a:rPr lang="cs-CZ" sz="1800" b="1" dirty="0" smtClean="0">
                <a:latin typeface="Times New Roman" pitchFamily="18" charset="0"/>
              </a:rPr>
              <a:t>- postup při schvalování interního modelu včetně obsahu žádosti,</a:t>
            </a:r>
          </a:p>
          <a:p>
            <a:pPr marL="0" indent="0" eaLnBrk="1" hangingPunct="1">
              <a:lnSpc>
                <a:spcPct val="90000"/>
              </a:lnSpc>
              <a:buFont typeface="Wingdings" pitchFamily="2" charset="2"/>
              <a:buNone/>
              <a:defRPr/>
            </a:pPr>
            <a:r>
              <a:rPr lang="cs-CZ" sz="1800" b="1" dirty="0" smtClean="0">
                <a:latin typeface="Times New Roman" pitchFamily="18" charset="0"/>
              </a:rPr>
              <a:t>- úprava norem používaných při výpočtu </a:t>
            </a:r>
            <a:r>
              <a:rPr lang="cs-CZ" sz="1800" b="1" dirty="0" err="1" smtClean="0">
                <a:latin typeface="Times New Roman" pitchFamily="18" charset="0"/>
              </a:rPr>
              <a:t>solventnostního</a:t>
            </a:r>
            <a:r>
              <a:rPr lang="cs-CZ" sz="1800" b="1" dirty="0" smtClean="0">
                <a:latin typeface="Times New Roman" pitchFamily="18" charset="0"/>
              </a:rPr>
              <a:t> kapitálového požadavku prostřednictvím interního modelu pro posouzení omezeného rozsahu aplikace částečného interního modelu,</a:t>
            </a:r>
          </a:p>
          <a:p>
            <a:pPr marL="0" indent="0" eaLnBrk="1" hangingPunct="1">
              <a:lnSpc>
                <a:spcPct val="90000"/>
              </a:lnSpc>
              <a:buFont typeface="Wingdings" pitchFamily="2" charset="2"/>
              <a:buNone/>
              <a:defRPr/>
            </a:pPr>
            <a:r>
              <a:rPr lang="cs-CZ" sz="1800" b="1" dirty="0" smtClean="0">
                <a:latin typeface="Times New Roman" pitchFamily="18" charset="0"/>
              </a:rPr>
              <a:t>- postupy při schvalování významných změn interního modelu a změn v koncepci těchto změn a</a:t>
            </a:r>
          </a:p>
          <a:p>
            <a:pPr marL="0" indent="0" eaLnBrk="1" hangingPunct="1">
              <a:lnSpc>
                <a:spcPct val="90000"/>
              </a:lnSpc>
              <a:buFont typeface="Wingdings" pitchFamily="2" charset="2"/>
              <a:buNone/>
              <a:defRPr/>
            </a:pPr>
            <a:r>
              <a:rPr lang="cs-CZ" sz="1800" b="1" dirty="0" smtClean="0">
                <a:latin typeface="Times New Roman" pitchFamily="18" charset="0"/>
              </a:rPr>
              <a:t>- postupy umožňující úplnou integraci částečného interního modelu do standardního vzorce pro výpočet </a:t>
            </a:r>
            <a:r>
              <a:rPr lang="cs-CZ" sz="1800" b="1" dirty="0" err="1" smtClean="0">
                <a:latin typeface="Times New Roman" pitchFamily="18" charset="0"/>
              </a:rPr>
              <a:t>solventnostního</a:t>
            </a:r>
            <a:r>
              <a:rPr lang="cs-CZ" sz="1800" b="1" dirty="0" smtClean="0">
                <a:latin typeface="Times New Roman" pitchFamily="18" charset="0"/>
              </a:rPr>
              <a:t> kapitálového požadavku a do požadavků pro používání alternativních technik, a to včetně technik při selhání.</a:t>
            </a:r>
          </a:p>
        </p:txBody>
      </p:sp>
    </p:spTree>
    <p:extLst>
      <p:ext uri="{BB962C8B-B14F-4D97-AF65-F5344CB8AC3E}">
        <p14:creationId xmlns:p14="http://schemas.microsoft.com/office/powerpoint/2010/main" val="316012510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a:xfrm>
            <a:off x="611560" y="404664"/>
            <a:ext cx="8229600" cy="936625"/>
          </a:xfrm>
          <a:solidFill>
            <a:schemeClr val="accent2">
              <a:lumMod val="20000"/>
              <a:lumOff val="80000"/>
            </a:schemeClr>
          </a:solidFill>
        </p:spPr>
        <p:txBody>
          <a:bodyPr/>
          <a:lstStyle/>
          <a:p>
            <a:pPr eaLnBrk="1" hangingPunct="1">
              <a:defRPr/>
            </a:pPr>
            <a:r>
              <a:rPr lang="cs-CZ" sz="3200" dirty="0" smtClean="0">
                <a:latin typeface="Arial" pitchFamily="34" charset="0"/>
                <a:cs typeface="Times New Roman" pitchFamily="18" charset="0"/>
              </a:rPr>
              <a:t>Minimální </a:t>
            </a:r>
            <a:r>
              <a:rPr lang="cs-CZ" sz="3200" dirty="0">
                <a:latin typeface="Arial" pitchFamily="34" charset="0"/>
                <a:cs typeface="Times New Roman" pitchFamily="18" charset="0"/>
              </a:rPr>
              <a:t>kapitálový požadavek</a:t>
            </a:r>
            <a:endParaRPr lang="cs-CZ" sz="3200" dirty="0" smtClean="0">
              <a:latin typeface="Arial" pitchFamily="34" charset="0"/>
              <a:cs typeface="Times New Roman" pitchFamily="18" charset="0"/>
            </a:endParaRPr>
          </a:p>
        </p:txBody>
      </p:sp>
      <p:sp>
        <p:nvSpPr>
          <p:cNvPr id="514051" name="Rectangle 3"/>
          <p:cNvSpPr>
            <a:spLocks noGrp="1" noChangeArrowheads="1"/>
          </p:cNvSpPr>
          <p:nvPr>
            <p:ph type="body" idx="1"/>
          </p:nvPr>
        </p:nvSpPr>
        <p:spPr>
          <a:xfrm>
            <a:off x="228600" y="1412776"/>
            <a:ext cx="8529638" cy="5256312"/>
          </a:xfrm>
        </p:spPr>
        <p:txBody>
          <a:bodyPr>
            <a:normAutofit lnSpcReduction="10000"/>
          </a:bodyPr>
          <a:lstStyle/>
          <a:p>
            <a:pPr marL="0" indent="0" eaLnBrk="1" hangingPunct="1">
              <a:lnSpc>
                <a:spcPct val="80000"/>
              </a:lnSpc>
              <a:defRPr/>
            </a:pPr>
            <a:r>
              <a:rPr lang="cs-CZ" sz="1800" b="1" dirty="0" smtClean="0">
                <a:latin typeface="Times New Roman" pitchFamily="18" charset="0"/>
              </a:rPr>
              <a:t> Pojišťovna a zajišťovna je povinna </a:t>
            </a:r>
            <a:r>
              <a:rPr lang="cs-CZ" sz="1800" b="1" dirty="0" smtClean="0">
                <a:solidFill>
                  <a:srgbClr val="FF0000"/>
                </a:solidFill>
                <a:effectLst>
                  <a:outerShdw blurRad="38100" dist="38100" dir="2700000" algn="tl">
                    <a:srgbClr val="000000"/>
                  </a:outerShdw>
                </a:effectLst>
                <a:latin typeface="Times New Roman" pitchFamily="18" charset="0"/>
              </a:rPr>
              <a:t>udržovat použitelný primární kapitál nejméně ve výši minimálního kapitálového požadavku, který se kalibruje na hodnotu v </a:t>
            </a:r>
            <a:r>
              <a:rPr lang="cs-CZ" sz="1800" b="1" dirty="0" smtClean="0">
                <a:solidFill>
                  <a:srgbClr val="FF0000"/>
                </a:solidFill>
                <a:effectLst>
                  <a:outerShdw blurRad="38100" dist="38100" dir="2700000" algn="tl">
                    <a:srgbClr val="000000"/>
                  </a:outerShdw>
                </a:effectLst>
                <a:latin typeface="Times New Roman" pitchFamily="18" charset="0"/>
              </a:rPr>
              <a:t>riziku primárního </a:t>
            </a:r>
            <a:r>
              <a:rPr lang="cs-CZ" sz="1800" b="1" dirty="0" smtClean="0">
                <a:solidFill>
                  <a:srgbClr val="FF0000"/>
                </a:solidFill>
                <a:effectLst>
                  <a:outerShdw blurRad="38100" dist="38100" dir="2700000" algn="tl">
                    <a:srgbClr val="000000"/>
                  </a:outerShdw>
                </a:effectLst>
                <a:latin typeface="Times New Roman" pitchFamily="18" charset="0"/>
              </a:rPr>
              <a:t>kapitálu </a:t>
            </a:r>
            <a:r>
              <a:rPr lang="cs-CZ" sz="1800" b="1" u="sng" dirty="0" smtClean="0">
                <a:solidFill>
                  <a:srgbClr val="FF0000"/>
                </a:solidFill>
                <a:effectLst>
                  <a:outerShdw blurRad="38100" dist="38100" dir="2700000" algn="tl">
                    <a:srgbClr val="000000"/>
                  </a:outerShdw>
                </a:effectLst>
                <a:latin typeface="Times New Roman" pitchFamily="18" charset="0"/>
              </a:rPr>
              <a:t>na hladině spolehlivosti 85 % v horizontu 1 roku</a:t>
            </a:r>
            <a:r>
              <a:rPr lang="cs-CZ" sz="1800" b="1" dirty="0" smtClean="0">
                <a:latin typeface="Times New Roman" pitchFamily="18" charset="0"/>
              </a:rPr>
              <a:t>. </a:t>
            </a:r>
          </a:p>
          <a:p>
            <a:pPr marL="0" indent="0" eaLnBrk="1" hangingPunct="1">
              <a:lnSpc>
                <a:spcPct val="80000"/>
              </a:lnSpc>
              <a:defRPr/>
            </a:pPr>
            <a:r>
              <a:rPr lang="cs-CZ" sz="1800" b="1" dirty="0" smtClean="0">
                <a:solidFill>
                  <a:srgbClr val="FF3399"/>
                </a:solidFill>
                <a:latin typeface="Times New Roman" pitchFamily="18" charset="0"/>
              </a:rPr>
              <a:t> Nařízením </a:t>
            </a:r>
            <a:r>
              <a:rPr lang="cs-CZ" sz="1800" b="1" dirty="0" smtClean="0">
                <a:solidFill>
                  <a:srgbClr val="FF3399"/>
                </a:solidFill>
                <a:latin typeface="Times New Roman" pitchFamily="18" charset="0"/>
              </a:rPr>
              <a:t>EU se řídí</a:t>
            </a:r>
            <a:r>
              <a:rPr lang="cs-CZ" sz="1800" b="1" dirty="0" smtClean="0">
                <a:latin typeface="Times New Roman" pitchFamily="18" charset="0"/>
              </a:rPr>
              <a:t>  výpočet minimálního kapitálového požadavku. Výpočet se provádí čtvrtletně.</a:t>
            </a:r>
          </a:p>
          <a:p>
            <a:pPr marL="0" indent="0" eaLnBrk="1" hangingPunct="1">
              <a:lnSpc>
                <a:spcPct val="80000"/>
              </a:lnSpc>
              <a:defRPr/>
            </a:pPr>
            <a:r>
              <a:rPr lang="cs-CZ" sz="1800" b="1" dirty="0" smtClean="0">
                <a:latin typeface="Times New Roman" pitchFamily="18" charset="0"/>
              </a:rPr>
              <a:t> Minimální kapitálový požadavek </a:t>
            </a:r>
            <a:r>
              <a:rPr lang="cs-CZ" sz="1800" b="1" dirty="0" smtClean="0">
                <a:solidFill>
                  <a:srgbClr val="FF0000"/>
                </a:solidFill>
                <a:effectLst>
                  <a:outerShdw blurRad="38100" dist="38100" dir="2700000" algn="tl">
                    <a:srgbClr val="000000"/>
                  </a:outerShdw>
                </a:effectLst>
                <a:latin typeface="Times New Roman" pitchFamily="18" charset="0"/>
              </a:rPr>
              <a:t>nemůže být nižší než</a:t>
            </a:r>
          </a:p>
          <a:p>
            <a:pPr marL="0" indent="0" eaLnBrk="1" hangingPunct="1">
              <a:lnSpc>
                <a:spcPct val="80000"/>
              </a:lnSpc>
              <a:buFont typeface="Wingdings" pitchFamily="2" charset="2"/>
              <a:buNone/>
              <a:defRPr/>
            </a:pPr>
            <a:r>
              <a:rPr lang="cs-CZ" sz="1800" b="1" dirty="0" smtClean="0">
                <a:latin typeface="Times New Roman" pitchFamily="18" charset="0"/>
              </a:rPr>
              <a:t>- </a:t>
            </a:r>
            <a:r>
              <a:rPr lang="cs-CZ" sz="1800" b="1" u="sng"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2 500 000 </a:t>
            </a:r>
            <a:r>
              <a:rPr lang="cs-CZ" sz="1800" b="1" u="sng" dirty="0" smtClean="0">
                <a:latin typeface="Times New Roman" pitchFamily="18" charset="0"/>
              </a:rPr>
              <a:t>EUR</a:t>
            </a:r>
            <a:r>
              <a:rPr lang="cs-CZ" sz="1800" b="1" dirty="0" smtClean="0">
                <a:latin typeface="Times New Roman" pitchFamily="18" charset="0"/>
              </a:rPr>
              <a:t> </a:t>
            </a:r>
            <a:r>
              <a:rPr lang="cs-CZ" sz="1800" b="1" i="1" dirty="0" smtClean="0">
                <a:latin typeface="Times New Roman" pitchFamily="18" charset="0"/>
              </a:rPr>
              <a:t>(87 500 000 Kč)</a:t>
            </a:r>
            <a:r>
              <a:rPr lang="cs-CZ" sz="1800" b="1" dirty="0" smtClean="0">
                <a:latin typeface="Times New Roman" pitchFamily="18" charset="0"/>
              </a:rPr>
              <a:t> pro tuzemskou pojišťovnu provozující pojišťovací činnost podle jednoho nebo více odvětví neživotních pojištění podle bodu </a:t>
            </a:r>
            <a:r>
              <a:rPr lang="cs-CZ" sz="1800" b="1" dirty="0" smtClean="0">
                <a:solidFill>
                  <a:srgbClr val="FF0000"/>
                </a:solidFill>
                <a:latin typeface="Times New Roman" pitchFamily="18" charset="0"/>
              </a:rPr>
              <a:t>1 až 9 a 16 až 18 části B přílohy č. 1 k tomuto zákonu</a:t>
            </a:r>
            <a:r>
              <a:rPr lang="cs-CZ" sz="1800" b="1" dirty="0" smtClean="0">
                <a:latin typeface="Times New Roman" pitchFamily="18" charset="0"/>
              </a:rPr>
              <a:t>, </a:t>
            </a:r>
          </a:p>
          <a:p>
            <a:pPr marL="0" indent="0" eaLnBrk="1" hangingPunct="1">
              <a:lnSpc>
                <a:spcPct val="80000"/>
              </a:lnSpc>
              <a:buFont typeface="Wingdings" pitchFamily="2" charset="2"/>
              <a:buNone/>
              <a:defRPr/>
            </a:pPr>
            <a:r>
              <a:rPr lang="cs-CZ" sz="1800" b="1" dirty="0" smtClean="0">
                <a:latin typeface="Times New Roman" pitchFamily="18" charset="0"/>
              </a:rPr>
              <a:t>- </a:t>
            </a:r>
            <a:r>
              <a:rPr lang="cs-CZ" sz="1800" b="1" u="sng"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3 700 000 EUR</a:t>
            </a:r>
            <a:r>
              <a:rPr lang="cs-CZ" sz="1800" b="1"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 </a:t>
            </a:r>
            <a:r>
              <a:rPr lang="cs-CZ" sz="1800" b="1" i="1" dirty="0" smtClean="0">
                <a:latin typeface="Times New Roman" pitchFamily="18" charset="0"/>
              </a:rPr>
              <a:t>(129 500 000 Kč)</a:t>
            </a:r>
            <a:r>
              <a:rPr lang="cs-CZ" sz="1800" b="1" dirty="0" smtClean="0">
                <a:latin typeface="Times New Roman" pitchFamily="18" charset="0"/>
              </a:rPr>
              <a:t> pro tuzemskou pojišťovnu provozující pojišťovací činnost podle jednoho nebo více odvětví neživotních pojištění podle bodu </a:t>
            </a:r>
            <a:r>
              <a:rPr lang="cs-CZ" sz="1800" b="1" dirty="0" smtClean="0">
                <a:solidFill>
                  <a:srgbClr val="FF0000"/>
                </a:solidFill>
                <a:latin typeface="Times New Roman" pitchFamily="18" charset="0"/>
              </a:rPr>
              <a:t>10 až 15 části B přílohy č. 1 k tomuto zákonu, </a:t>
            </a:r>
          </a:p>
          <a:p>
            <a:pPr marL="0" indent="0" eaLnBrk="1" hangingPunct="1">
              <a:lnSpc>
                <a:spcPct val="80000"/>
              </a:lnSpc>
              <a:buFont typeface="Wingdings" pitchFamily="2" charset="2"/>
              <a:buNone/>
              <a:defRPr/>
            </a:pPr>
            <a:r>
              <a:rPr lang="cs-CZ" sz="1800" b="1" dirty="0" smtClean="0">
                <a:latin typeface="Times New Roman" pitchFamily="18" charset="0"/>
              </a:rPr>
              <a:t> </a:t>
            </a:r>
            <a:r>
              <a:rPr lang="cs-CZ" sz="1800" b="1" u="sng"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3 700 000 </a:t>
            </a:r>
            <a:r>
              <a:rPr lang="cs-CZ" sz="1800" b="1" u="sng" dirty="0" smtClean="0">
                <a:latin typeface="Times New Roman" pitchFamily="18" charset="0"/>
              </a:rPr>
              <a:t>EUR</a:t>
            </a:r>
            <a:r>
              <a:rPr lang="cs-CZ" sz="1800" b="1" dirty="0" smtClean="0">
                <a:latin typeface="Times New Roman" pitchFamily="18" charset="0"/>
              </a:rPr>
              <a:t> </a:t>
            </a:r>
            <a:r>
              <a:rPr lang="cs-CZ" sz="1800" b="1" i="1" dirty="0" smtClean="0">
                <a:latin typeface="Times New Roman" pitchFamily="18" charset="0"/>
              </a:rPr>
              <a:t>(129 500 000 Kč)</a:t>
            </a:r>
            <a:r>
              <a:rPr lang="cs-CZ" sz="1800" b="1" dirty="0" smtClean="0">
                <a:latin typeface="Times New Roman" pitchFamily="18" charset="0"/>
              </a:rPr>
              <a:t> pro tuzemskou pojišťovnu provozující pojišťovací činnost podle jednoho nebo více odvětví životních pojištění uvedených </a:t>
            </a:r>
            <a:r>
              <a:rPr lang="cs-CZ" sz="1800" b="1" dirty="0" smtClean="0">
                <a:solidFill>
                  <a:srgbClr val="FF0000"/>
                </a:solidFill>
                <a:latin typeface="Times New Roman" pitchFamily="18" charset="0"/>
              </a:rPr>
              <a:t>v části A přílohy č. 1 k tomuto zákonu, </a:t>
            </a:r>
          </a:p>
          <a:p>
            <a:pPr marL="0" indent="0" eaLnBrk="1" hangingPunct="1">
              <a:lnSpc>
                <a:spcPct val="80000"/>
              </a:lnSpc>
              <a:buFont typeface="Wingdings" pitchFamily="2" charset="2"/>
              <a:buNone/>
              <a:defRPr/>
            </a:pPr>
            <a:r>
              <a:rPr lang="cs-CZ" sz="1800" b="1" dirty="0" smtClean="0">
                <a:latin typeface="Times New Roman" pitchFamily="18" charset="0"/>
              </a:rPr>
              <a:t>- </a:t>
            </a:r>
            <a:r>
              <a:rPr lang="cs-CZ" sz="1800" b="1" u="sng"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3 600 000 </a:t>
            </a:r>
            <a:r>
              <a:rPr lang="cs-CZ" sz="1800" b="1" u="sng" dirty="0" smtClean="0">
                <a:latin typeface="Times New Roman" pitchFamily="18" charset="0"/>
              </a:rPr>
              <a:t>EUR</a:t>
            </a:r>
            <a:r>
              <a:rPr lang="cs-CZ" sz="1800" b="1" dirty="0" smtClean="0">
                <a:latin typeface="Times New Roman" pitchFamily="18" charset="0"/>
              </a:rPr>
              <a:t> </a:t>
            </a:r>
            <a:r>
              <a:rPr lang="cs-CZ" sz="1800" b="1" i="1" dirty="0" smtClean="0">
                <a:latin typeface="Times New Roman" pitchFamily="18" charset="0"/>
              </a:rPr>
              <a:t>(126 000 000 Kč)</a:t>
            </a:r>
            <a:r>
              <a:rPr lang="cs-CZ" sz="1800" b="1" dirty="0" smtClean="0">
                <a:latin typeface="Times New Roman" pitchFamily="18" charset="0"/>
              </a:rPr>
              <a:t> pro tuzemskou </a:t>
            </a:r>
            <a:r>
              <a:rPr lang="cs-CZ" sz="1800" b="1" dirty="0" smtClean="0">
                <a:solidFill>
                  <a:srgbClr val="FF0000"/>
                </a:solidFill>
                <a:latin typeface="Times New Roman" pitchFamily="18" charset="0"/>
              </a:rPr>
              <a:t>zajišťovnu</a:t>
            </a:r>
            <a:r>
              <a:rPr lang="cs-CZ" sz="1800" b="1" dirty="0" smtClean="0">
                <a:latin typeface="Times New Roman" pitchFamily="18" charset="0"/>
              </a:rPr>
              <a:t>, kromě tuzemské </a:t>
            </a:r>
            <a:r>
              <a:rPr lang="cs-CZ" sz="1800" b="1" dirty="0" err="1" smtClean="0">
                <a:latin typeface="Times New Roman" pitchFamily="18" charset="0"/>
              </a:rPr>
              <a:t>kaptivní</a:t>
            </a:r>
            <a:r>
              <a:rPr lang="cs-CZ" sz="1800" b="1" dirty="0" smtClean="0">
                <a:latin typeface="Times New Roman" pitchFamily="18" charset="0"/>
              </a:rPr>
              <a:t> zajišťovny,</a:t>
            </a:r>
          </a:p>
          <a:p>
            <a:pPr marL="0" indent="0" eaLnBrk="1" hangingPunct="1">
              <a:lnSpc>
                <a:spcPct val="80000"/>
              </a:lnSpc>
              <a:buFont typeface="Wingdings" pitchFamily="2" charset="2"/>
              <a:buNone/>
              <a:defRPr/>
            </a:pPr>
            <a:r>
              <a:rPr lang="cs-CZ" sz="1800" b="1" dirty="0" smtClean="0">
                <a:latin typeface="Times New Roman" pitchFamily="18" charset="0"/>
              </a:rPr>
              <a:t>- </a:t>
            </a:r>
            <a:r>
              <a:rPr lang="cs-CZ" sz="1800" b="1" u="sng"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1 200 000 </a:t>
            </a:r>
            <a:r>
              <a:rPr lang="cs-CZ" sz="1800" b="1" u="sng" dirty="0" smtClean="0">
                <a:latin typeface="Times New Roman" pitchFamily="18" charset="0"/>
              </a:rPr>
              <a:t>EUR</a:t>
            </a:r>
            <a:r>
              <a:rPr lang="cs-CZ" sz="1800" b="1" dirty="0" smtClean="0">
                <a:latin typeface="Times New Roman" pitchFamily="18" charset="0"/>
              </a:rPr>
              <a:t> </a:t>
            </a:r>
            <a:r>
              <a:rPr lang="cs-CZ" sz="1800" b="1" i="1" dirty="0" smtClean="0">
                <a:latin typeface="Times New Roman" pitchFamily="18" charset="0"/>
              </a:rPr>
              <a:t>(42 000 000 Kč)</a:t>
            </a:r>
            <a:r>
              <a:rPr lang="cs-CZ" sz="1800" b="1" dirty="0" smtClean="0">
                <a:latin typeface="Times New Roman" pitchFamily="18" charset="0"/>
              </a:rPr>
              <a:t> pro tuzemskou </a:t>
            </a:r>
            <a:r>
              <a:rPr lang="cs-CZ" sz="1800" b="1" dirty="0" err="1" smtClean="0">
                <a:solidFill>
                  <a:srgbClr val="FF0000"/>
                </a:solidFill>
                <a:latin typeface="Times New Roman" pitchFamily="18" charset="0"/>
              </a:rPr>
              <a:t>kaptivní</a:t>
            </a:r>
            <a:r>
              <a:rPr lang="cs-CZ" sz="1800" b="1" dirty="0" smtClean="0">
                <a:solidFill>
                  <a:srgbClr val="FF0000"/>
                </a:solidFill>
                <a:latin typeface="Times New Roman" pitchFamily="18" charset="0"/>
              </a:rPr>
              <a:t> zajišťovnu</a:t>
            </a:r>
            <a:r>
              <a:rPr lang="cs-CZ" sz="1800" b="1" dirty="0" smtClean="0">
                <a:latin typeface="Times New Roman" pitchFamily="18" charset="0"/>
              </a:rPr>
              <a:t>, </a:t>
            </a:r>
          </a:p>
          <a:p>
            <a:pPr marL="0" indent="0" eaLnBrk="1" hangingPunct="1">
              <a:lnSpc>
                <a:spcPct val="80000"/>
              </a:lnSpc>
              <a:buFontTx/>
              <a:buChar char="-"/>
              <a:defRPr/>
            </a:pPr>
            <a:r>
              <a:rPr lang="cs-CZ" sz="1800" b="1" dirty="0" smtClean="0">
                <a:latin typeface="Times New Roman" pitchFamily="18" charset="0"/>
              </a:rPr>
              <a:t>součet částek uvedených písmenech a) a c), nebo b) a c) pro pojišťovnu provozující současně pojišťovací činnost podle odvětví životních a neživotních pojištění.</a:t>
            </a:r>
            <a:r>
              <a:rPr lang="cs-CZ" sz="1800" dirty="0" smtClean="0"/>
              <a:t> </a:t>
            </a:r>
          </a:p>
          <a:p>
            <a:pPr marL="0" indent="0">
              <a:lnSpc>
                <a:spcPct val="80000"/>
              </a:lnSpc>
              <a:buNone/>
              <a:defRPr/>
            </a:pPr>
            <a:endParaRPr lang="cs-CZ" sz="1800" b="1" u="sng" dirty="0" smtClean="0">
              <a:effectLst>
                <a:outerShdw blurRad="38100" dist="38100" dir="2700000" algn="tl">
                  <a:srgbClr val="FFFFFF"/>
                </a:outerShdw>
              </a:effectLst>
              <a:latin typeface="Times New Roman" pitchFamily="18" charset="0"/>
            </a:endParaRPr>
          </a:p>
          <a:p>
            <a:pPr marL="0" indent="0">
              <a:lnSpc>
                <a:spcPct val="80000"/>
              </a:lnSpc>
              <a:buNone/>
              <a:defRPr/>
            </a:pPr>
            <a:r>
              <a:rPr lang="cs-CZ" sz="1800" b="1" u="sng" dirty="0" smtClean="0">
                <a:effectLst>
                  <a:outerShdw blurRad="38100" dist="38100" dir="2700000" algn="tl">
                    <a:srgbClr val="FFFFFF"/>
                  </a:outerShdw>
                </a:effectLst>
                <a:latin typeface="Times New Roman" pitchFamily="18" charset="0"/>
              </a:rPr>
              <a:t>Minimální </a:t>
            </a:r>
            <a:r>
              <a:rPr lang="cs-CZ" sz="1800" b="1" u="sng" dirty="0">
                <a:effectLst>
                  <a:outerShdw blurRad="38100" dist="38100" dir="2700000" algn="tl">
                    <a:srgbClr val="FFFFFF"/>
                  </a:outerShdw>
                </a:effectLst>
                <a:latin typeface="Times New Roman" pitchFamily="18" charset="0"/>
              </a:rPr>
              <a:t>kapitálový požadavek nesmí být </a:t>
            </a:r>
            <a:r>
              <a:rPr lang="cs-CZ" sz="1800" b="1" u="sng" dirty="0">
                <a:solidFill>
                  <a:srgbClr val="FF0000"/>
                </a:solidFill>
                <a:effectLst>
                  <a:outerShdw blurRad="38100" dist="38100" dir="2700000" algn="tl">
                    <a:srgbClr val="000000">
                      <a:alpha val="43137"/>
                    </a:srgbClr>
                  </a:outerShdw>
                </a:effectLst>
                <a:latin typeface="Times New Roman" pitchFamily="18" charset="0"/>
              </a:rPr>
              <a:t>nižší než 25 % ani vyšší než 45 % </a:t>
            </a:r>
            <a:r>
              <a:rPr lang="cs-CZ" sz="1800" b="1" u="sng" dirty="0">
                <a:effectLst>
                  <a:outerShdw blurRad="38100" dist="38100" dir="2700000" algn="tl">
                    <a:srgbClr val="FFFFFF"/>
                  </a:outerShdw>
                </a:effectLst>
                <a:latin typeface="Times New Roman" pitchFamily="18" charset="0"/>
              </a:rPr>
              <a:t>z hodnoty solventnostního kapitálového požadavku nebo navýšeného kapitálového požadavku.</a:t>
            </a:r>
            <a:endParaRPr lang="cs-CZ" sz="1800" dirty="0" smtClean="0"/>
          </a:p>
        </p:txBody>
      </p:sp>
    </p:spTree>
    <p:extLst>
      <p:ext uri="{BB962C8B-B14F-4D97-AF65-F5344CB8AC3E}">
        <p14:creationId xmlns:p14="http://schemas.microsoft.com/office/powerpoint/2010/main" val="315987279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611560" y="476672"/>
            <a:ext cx="8229600" cy="936625"/>
          </a:xfrm>
          <a:solidFill>
            <a:schemeClr val="accent2">
              <a:lumMod val="20000"/>
              <a:lumOff val="80000"/>
            </a:schemeClr>
          </a:solidFill>
        </p:spPr>
        <p:txBody>
          <a:bodyPr>
            <a:normAutofit fontScale="90000"/>
          </a:bodyPr>
          <a:lstStyle/>
          <a:p>
            <a:pPr eaLnBrk="1" hangingPunct="1">
              <a:defRPr/>
            </a:pPr>
            <a:r>
              <a:rPr lang="cs-CZ" sz="3200" dirty="0" smtClean="0">
                <a:latin typeface="Arial" pitchFamily="34" charset="0"/>
                <a:cs typeface="Times New Roman" pitchFamily="18" charset="0"/>
              </a:rPr>
              <a:t>Navýšení solventnostního </a:t>
            </a:r>
            <a:br>
              <a:rPr lang="cs-CZ" sz="3200" dirty="0" smtClean="0">
                <a:latin typeface="Arial" pitchFamily="34" charset="0"/>
                <a:cs typeface="Times New Roman" pitchFamily="18" charset="0"/>
              </a:rPr>
            </a:br>
            <a:r>
              <a:rPr lang="cs-CZ" sz="3200" dirty="0" smtClean="0">
                <a:latin typeface="Arial" pitchFamily="34" charset="0"/>
                <a:cs typeface="Times New Roman" pitchFamily="18" charset="0"/>
              </a:rPr>
              <a:t>kapitálového požadavku</a:t>
            </a:r>
          </a:p>
        </p:txBody>
      </p:sp>
      <p:sp>
        <p:nvSpPr>
          <p:cNvPr id="515075" name="Rectangle 3"/>
          <p:cNvSpPr>
            <a:spLocks noGrp="1" noChangeArrowheads="1"/>
          </p:cNvSpPr>
          <p:nvPr>
            <p:ph type="body" idx="1"/>
          </p:nvPr>
        </p:nvSpPr>
        <p:spPr>
          <a:xfrm>
            <a:off x="228600" y="1700808"/>
            <a:ext cx="8529638" cy="5157192"/>
          </a:xfrm>
        </p:spPr>
        <p:txBody>
          <a:bodyPr/>
          <a:lstStyle/>
          <a:p>
            <a:pPr marL="0" indent="0" algn="just" eaLnBrk="1" hangingPunct="1">
              <a:lnSpc>
                <a:spcPct val="90000"/>
              </a:lnSpc>
              <a:defRPr/>
            </a:pPr>
            <a:r>
              <a:rPr lang="cs-CZ" sz="1800" b="1" dirty="0" smtClean="0">
                <a:latin typeface="Times New Roman" pitchFamily="18" charset="0"/>
              </a:rPr>
              <a:t> ČNB je </a:t>
            </a:r>
            <a:r>
              <a:rPr lang="cs-CZ" sz="1800" b="1" u="sng" dirty="0" smtClean="0">
                <a:effectLst>
                  <a:outerShdw blurRad="38100" dist="38100" dir="2700000" algn="tl">
                    <a:srgbClr val="FFFFFF"/>
                  </a:outerShdw>
                </a:effectLst>
                <a:latin typeface="Times New Roman" pitchFamily="18" charset="0"/>
              </a:rPr>
              <a:t>oprávněna pojišťovně nebo zajišťovně</a:t>
            </a:r>
            <a:r>
              <a:rPr lang="cs-CZ" sz="1800" b="1" dirty="0" smtClean="0">
                <a:latin typeface="Times New Roman" pitchFamily="18" charset="0"/>
              </a:rPr>
              <a:t> </a:t>
            </a:r>
            <a:r>
              <a:rPr lang="cs-CZ" sz="1800" b="1" dirty="0" smtClean="0">
                <a:solidFill>
                  <a:srgbClr val="FF0000"/>
                </a:solidFill>
                <a:latin typeface="Times New Roman" pitchFamily="18" charset="0"/>
              </a:rPr>
              <a:t>navýšit solventnostní kapitálový požadavek</a:t>
            </a:r>
            <a:r>
              <a:rPr lang="cs-CZ" sz="1800" b="1" dirty="0" smtClean="0">
                <a:latin typeface="Times New Roman" pitchFamily="18" charset="0"/>
              </a:rPr>
              <a:t>, pokud se její</a:t>
            </a:r>
          </a:p>
          <a:p>
            <a:pPr marL="0" indent="0" algn="just" eaLnBrk="1" hangingPunct="1">
              <a:lnSpc>
                <a:spcPct val="90000"/>
              </a:lnSpc>
              <a:defRPr/>
            </a:pPr>
            <a:r>
              <a:rPr lang="cs-CZ" sz="1800" b="1" dirty="0" smtClean="0">
                <a:effectLst>
                  <a:outerShdw blurRad="38100" dist="38100" dir="2700000" algn="tl">
                    <a:srgbClr val="FFFFFF"/>
                  </a:outerShdw>
                </a:effectLst>
                <a:latin typeface="Times New Roman" pitchFamily="18" charset="0"/>
              </a:rPr>
              <a:t>  </a:t>
            </a:r>
            <a:r>
              <a:rPr lang="cs-CZ" sz="1800" b="1" u="sng" dirty="0" smtClean="0">
                <a:effectLst>
                  <a:outerShdw blurRad="38100" dist="38100" dir="2700000" algn="tl">
                    <a:srgbClr val="FFFFFF"/>
                  </a:outerShdw>
                </a:effectLst>
                <a:latin typeface="Times New Roman" pitchFamily="18" charset="0"/>
              </a:rPr>
              <a:t>rizikový profil významně </a:t>
            </a:r>
            <a:r>
              <a:rPr lang="cs-CZ" sz="1800" b="1" u="sng" dirty="0" smtClean="0">
                <a:solidFill>
                  <a:srgbClr val="FF0000"/>
                </a:solidFill>
                <a:effectLst>
                  <a:outerShdw blurRad="38100" dist="38100" dir="2700000" algn="tl">
                    <a:srgbClr val="FFFFFF"/>
                  </a:outerShdw>
                </a:effectLst>
                <a:latin typeface="Times New Roman" pitchFamily="18" charset="0"/>
              </a:rPr>
              <a:t>odchyluje</a:t>
            </a:r>
            <a:r>
              <a:rPr lang="cs-CZ" sz="1800" b="1" u="sng" dirty="0" smtClean="0">
                <a:effectLst>
                  <a:outerShdw blurRad="38100" dist="38100" dir="2700000" algn="tl">
                    <a:srgbClr val="FFFFFF"/>
                  </a:outerShdw>
                </a:effectLst>
                <a:latin typeface="Times New Roman" pitchFamily="18" charset="0"/>
              </a:rPr>
              <a:t> </a:t>
            </a:r>
            <a:r>
              <a:rPr lang="cs-CZ" sz="1800" b="1" dirty="0" smtClean="0">
                <a:effectLst>
                  <a:outerShdw blurRad="38100" dist="38100" dir="2700000" algn="tl">
                    <a:srgbClr val="FFFFFF"/>
                  </a:outerShdw>
                </a:effectLst>
                <a:latin typeface="Times New Roman" pitchFamily="18" charset="0"/>
              </a:rPr>
              <a:t>od podkladových předpokladů k výpočtu </a:t>
            </a:r>
            <a:r>
              <a:rPr lang="cs-CZ" sz="1800" b="1" dirty="0" err="1" smtClean="0">
                <a:effectLst>
                  <a:outerShdw blurRad="38100" dist="38100" dir="2700000" algn="tl">
                    <a:srgbClr val="FFFFFF"/>
                  </a:outerShdw>
                </a:effectLst>
                <a:latin typeface="Times New Roman" pitchFamily="18" charset="0"/>
              </a:rPr>
              <a:t>solventnostního</a:t>
            </a:r>
            <a:r>
              <a:rPr lang="cs-CZ" sz="1800" b="1" dirty="0" smtClean="0">
                <a:effectLst>
                  <a:outerShdw blurRad="38100" dist="38100" dir="2700000" algn="tl">
                    <a:srgbClr val="FFFFFF"/>
                  </a:outerShdw>
                </a:effectLst>
                <a:latin typeface="Times New Roman" pitchFamily="18" charset="0"/>
              </a:rPr>
              <a:t> kapitálového požadavku</a:t>
            </a:r>
            <a:r>
              <a:rPr lang="cs-CZ" sz="1800" b="1" dirty="0" smtClean="0">
                <a:latin typeface="Times New Roman" pitchFamily="18" charset="0"/>
              </a:rPr>
              <a:t> </a:t>
            </a:r>
            <a:r>
              <a:rPr lang="cs-CZ" sz="1800" b="1" dirty="0" smtClean="0">
                <a:effectLst>
                  <a:outerShdw blurRad="38100" dist="38100" dir="2700000" algn="tl">
                    <a:srgbClr val="FFFFFF"/>
                  </a:outerShdw>
                </a:effectLst>
                <a:latin typeface="Times New Roman" pitchFamily="18" charset="0"/>
              </a:rPr>
              <a:t>podle </a:t>
            </a:r>
            <a:r>
              <a:rPr lang="cs-CZ" sz="1800" b="1" u="sng" dirty="0" smtClean="0">
                <a:effectLst>
                  <a:outerShdw blurRad="38100" dist="38100" dir="2700000" algn="tl">
                    <a:srgbClr val="FFFFFF"/>
                  </a:outerShdw>
                </a:effectLst>
                <a:latin typeface="Times New Roman" pitchFamily="18" charset="0"/>
              </a:rPr>
              <a:t>standardního vzorce</a:t>
            </a:r>
            <a:r>
              <a:rPr lang="cs-CZ" sz="1800" b="1" u="sng" dirty="0" smtClean="0">
                <a:latin typeface="Times New Roman" pitchFamily="18" charset="0"/>
              </a:rPr>
              <a:t> </a:t>
            </a:r>
            <a:r>
              <a:rPr lang="cs-CZ" sz="1800" b="1" dirty="0" smtClean="0">
                <a:latin typeface="Times New Roman" pitchFamily="18" charset="0"/>
              </a:rPr>
              <a:t>a ČNB rozhodla o použití interního modelu a pojišťovna nebo zajišťovna tento </a:t>
            </a:r>
            <a:r>
              <a:rPr lang="cs-CZ" sz="1800" b="1" dirty="0" smtClean="0">
                <a:effectLst>
                  <a:outerShdw blurRad="38100" dist="38100" dir="2700000" algn="tl">
                    <a:srgbClr val="FFFFFF"/>
                  </a:outerShdw>
                </a:effectLst>
                <a:latin typeface="Times New Roman" pitchFamily="18" charset="0"/>
              </a:rPr>
              <a:t>interní model vyvíjí, nebo, jestliže požadavek používat interní model není vhodný nebo byl neefektivní</a:t>
            </a:r>
            <a:r>
              <a:rPr lang="cs-CZ" sz="1800" b="1" dirty="0" smtClean="0">
                <a:latin typeface="Times New Roman" pitchFamily="18" charset="0"/>
              </a:rPr>
              <a:t>, </a:t>
            </a:r>
          </a:p>
          <a:p>
            <a:pPr marL="0" indent="0" algn="just" eaLnBrk="1" hangingPunct="1">
              <a:lnSpc>
                <a:spcPct val="90000"/>
              </a:lnSpc>
              <a:defRPr/>
            </a:pPr>
            <a:r>
              <a:rPr lang="cs-CZ" sz="1800" b="1" dirty="0" smtClean="0">
                <a:latin typeface="Times New Roman" pitchFamily="18" charset="0"/>
              </a:rPr>
              <a:t> </a:t>
            </a:r>
            <a:r>
              <a:rPr lang="cs-CZ" sz="1800" b="1" u="sng" dirty="0" smtClean="0">
                <a:latin typeface="Times New Roman" pitchFamily="18" charset="0"/>
              </a:rPr>
              <a:t>rizikový profil významně </a:t>
            </a:r>
            <a:r>
              <a:rPr lang="cs-CZ" sz="1800" b="1" u="sng" dirty="0" smtClean="0">
                <a:solidFill>
                  <a:srgbClr val="FF0000"/>
                </a:solidFill>
                <a:latin typeface="Times New Roman" pitchFamily="18" charset="0"/>
              </a:rPr>
              <a:t>odchyluje</a:t>
            </a:r>
            <a:r>
              <a:rPr lang="cs-CZ" sz="1800" b="1" u="sng" dirty="0" smtClean="0">
                <a:latin typeface="Times New Roman" pitchFamily="18" charset="0"/>
              </a:rPr>
              <a:t> </a:t>
            </a:r>
            <a:r>
              <a:rPr lang="cs-CZ" sz="1800" b="1" dirty="0" smtClean="0">
                <a:latin typeface="Times New Roman" pitchFamily="18" charset="0"/>
              </a:rPr>
              <a:t>od předpokladů k výpočtu </a:t>
            </a:r>
            <a:r>
              <a:rPr lang="cs-CZ" sz="1800" b="1" dirty="0" err="1" smtClean="0">
                <a:latin typeface="Times New Roman" pitchFamily="18" charset="0"/>
              </a:rPr>
              <a:t>solventnostního</a:t>
            </a:r>
            <a:r>
              <a:rPr lang="cs-CZ" sz="1800" b="1" dirty="0" smtClean="0">
                <a:latin typeface="Times New Roman" pitchFamily="18" charset="0"/>
              </a:rPr>
              <a:t> kapitálového požadavku vypočítanému prostřednictvím </a:t>
            </a:r>
            <a:r>
              <a:rPr lang="cs-CZ" sz="1800" b="1" u="sng" dirty="0" smtClean="0">
                <a:latin typeface="Times New Roman" pitchFamily="18" charset="0"/>
              </a:rPr>
              <a:t>interního modelu </a:t>
            </a:r>
            <a:r>
              <a:rPr lang="cs-CZ" sz="1800" b="1" dirty="0" smtClean="0">
                <a:latin typeface="Times New Roman" pitchFamily="18" charset="0"/>
              </a:rPr>
              <a:t>nebo částečného interního modelu z důvodu </a:t>
            </a:r>
            <a:r>
              <a:rPr lang="cs-CZ" sz="1800" b="1" dirty="0" smtClean="0">
                <a:effectLst>
                  <a:outerShdw blurRad="38100" dist="38100" dir="2700000" algn="tl">
                    <a:srgbClr val="FFFFFF"/>
                  </a:outerShdw>
                </a:effectLst>
                <a:latin typeface="Times New Roman" pitchFamily="18" charset="0"/>
              </a:rPr>
              <a:t>nedostatečného zachycení některých kvantifikovatelných rizik a úprava modelu nevedla v přiměřené době k nápravě</a:t>
            </a:r>
            <a:r>
              <a:rPr lang="cs-CZ" sz="1800" b="1" dirty="0" smtClean="0">
                <a:latin typeface="Times New Roman" pitchFamily="18" charset="0"/>
              </a:rPr>
              <a:t>, nebo</a:t>
            </a:r>
          </a:p>
          <a:p>
            <a:pPr marL="0" indent="0" algn="just" eaLnBrk="1" hangingPunct="1">
              <a:lnSpc>
                <a:spcPct val="90000"/>
              </a:lnSpc>
              <a:defRPr/>
            </a:pPr>
            <a:r>
              <a:rPr lang="cs-CZ" sz="1800" b="1" dirty="0" smtClean="0">
                <a:effectLst>
                  <a:outerShdw blurRad="38100" dist="38100" dir="2700000" algn="tl">
                    <a:srgbClr val="FFFFFF"/>
                  </a:outerShdw>
                </a:effectLst>
                <a:latin typeface="Times New Roman" pitchFamily="18" charset="0"/>
              </a:rPr>
              <a:t> </a:t>
            </a:r>
            <a:r>
              <a:rPr lang="cs-CZ" sz="1800" b="1" u="sng" dirty="0" smtClean="0">
                <a:effectLst>
                  <a:outerShdw blurRad="38100" dist="38100" dir="2700000" algn="tl">
                    <a:srgbClr val="FFFFFF"/>
                  </a:outerShdw>
                </a:effectLst>
                <a:latin typeface="Times New Roman" pitchFamily="18" charset="0"/>
              </a:rPr>
              <a:t>řídicí a kontrolní systém se významně </a:t>
            </a:r>
            <a:r>
              <a:rPr lang="cs-CZ" sz="1800" b="1" u="sng" dirty="0" smtClean="0">
                <a:solidFill>
                  <a:srgbClr val="FF0000"/>
                </a:solidFill>
                <a:effectLst>
                  <a:outerShdw blurRad="38100" dist="38100" dir="2700000" algn="tl">
                    <a:srgbClr val="FFFFFF"/>
                  </a:outerShdw>
                </a:effectLst>
                <a:latin typeface="Times New Roman" pitchFamily="18" charset="0"/>
              </a:rPr>
              <a:t>odchyluje</a:t>
            </a:r>
            <a:r>
              <a:rPr lang="cs-CZ" sz="1800" b="1" u="sng" dirty="0" smtClean="0">
                <a:effectLst>
                  <a:outerShdw blurRad="38100" dist="38100" dir="2700000" algn="tl">
                    <a:srgbClr val="FFFFFF"/>
                  </a:outerShdw>
                </a:effectLst>
                <a:latin typeface="Times New Roman" pitchFamily="18" charset="0"/>
              </a:rPr>
              <a:t> </a:t>
            </a:r>
            <a:r>
              <a:rPr lang="cs-CZ" sz="1800" b="1" dirty="0" smtClean="0">
                <a:effectLst>
                  <a:outerShdw blurRad="38100" dist="38100" dir="2700000" algn="tl">
                    <a:srgbClr val="FFFFFF"/>
                  </a:outerShdw>
                </a:effectLst>
                <a:latin typeface="Times New Roman" pitchFamily="18" charset="0"/>
              </a:rPr>
              <a:t>od </a:t>
            </a:r>
            <a:r>
              <a:rPr lang="cs-CZ" sz="1800" b="1" u="sng" dirty="0" smtClean="0">
                <a:effectLst>
                  <a:outerShdw blurRad="38100" dist="38100" dir="2700000" algn="tl">
                    <a:srgbClr val="FFFFFF"/>
                  </a:outerShdw>
                </a:effectLst>
                <a:latin typeface="Times New Roman" pitchFamily="18" charset="0"/>
              </a:rPr>
              <a:t>zákonem stanovených parametrů</a:t>
            </a:r>
            <a:r>
              <a:rPr lang="cs-CZ" sz="1800" b="1" dirty="0" smtClean="0">
                <a:latin typeface="Times New Roman" pitchFamily="18" charset="0"/>
              </a:rPr>
              <a:t>, přičemž tyto odchylky brání schopnosti pojišťovny nebo zajišťovny řádně zjišťovat, měřit, sledovat a řídit rizika, jimž je nebo by mohla být vystavena, a podávat o nich zprávy, a pokud by opatření k nápravě nevedlo v přiměřené době k odstranění nedostatků.</a:t>
            </a:r>
          </a:p>
          <a:p>
            <a:pPr marL="0" indent="0" algn="just" eaLnBrk="1" hangingPunct="1">
              <a:lnSpc>
                <a:spcPct val="90000"/>
              </a:lnSpc>
              <a:defRPr/>
            </a:pPr>
            <a:r>
              <a:rPr lang="cs-CZ" sz="1800" b="1" u="sng" dirty="0" smtClean="0">
                <a:solidFill>
                  <a:srgbClr val="FF3399"/>
                </a:solidFill>
                <a:effectLst>
                  <a:outerShdw blurRad="38100" dist="38100" dir="2700000" algn="tl">
                    <a:srgbClr val="000000"/>
                  </a:outerShdw>
                </a:effectLst>
                <a:latin typeface="Times New Roman" pitchFamily="18" charset="0"/>
              </a:rPr>
              <a:t> Nařízením EU</a:t>
            </a:r>
            <a:r>
              <a:rPr lang="cs-CZ" sz="1800" b="1" dirty="0" smtClean="0">
                <a:solidFill>
                  <a:srgbClr val="FF3399"/>
                </a:solidFill>
                <a:effectLst>
                  <a:outerShdw blurRad="38100" dist="38100" dir="2700000" algn="tl">
                    <a:srgbClr val="000000"/>
                  </a:outerShdw>
                </a:effectLst>
                <a:latin typeface="Times New Roman" pitchFamily="18" charset="0"/>
              </a:rPr>
              <a:t> se řídí</a:t>
            </a:r>
            <a:r>
              <a:rPr lang="cs-CZ" sz="1800" b="1" dirty="0" smtClean="0">
                <a:latin typeface="Times New Roman" pitchFamily="18" charset="0"/>
              </a:rPr>
              <a:t> postup při rozhodování o uložení navýšení  solventnostního kapitálového požadavku, podmínky a metody výpočtu tohoto navýšení a zrušení tohoto požadavku.</a:t>
            </a:r>
            <a:r>
              <a:rPr lang="cs-CZ" sz="1800" dirty="0" smtClean="0"/>
              <a:t> </a:t>
            </a:r>
          </a:p>
        </p:txBody>
      </p:sp>
    </p:spTree>
    <p:extLst>
      <p:ext uri="{BB962C8B-B14F-4D97-AF65-F5344CB8AC3E}">
        <p14:creationId xmlns:p14="http://schemas.microsoft.com/office/powerpoint/2010/main" val="3308077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611188" y="620713"/>
            <a:ext cx="8229600" cy="1368425"/>
          </a:xfrm>
        </p:spPr>
        <p:txBody>
          <a:bodyPr>
            <a:normAutofit fontScale="90000"/>
          </a:bodyPr>
          <a:lstStyle/>
          <a:p>
            <a:pPr eaLnBrk="1" hangingPunct="1">
              <a:defRPr/>
            </a:pPr>
            <a:r>
              <a:rPr lang="cs-CZ" dirty="0" smtClean="0">
                <a:latin typeface="Arial" pitchFamily="34" charset="0"/>
                <a:cs typeface="Times New Roman" pitchFamily="18" charset="0"/>
              </a:rPr>
              <a:t>ZVLÁŠTNÍ USTANOVENÍ </a:t>
            </a:r>
            <a:br>
              <a:rPr lang="cs-CZ" dirty="0" smtClean="0">
                <a:latin typeface="Arial" pitchFamily="34" charset="0"/>
                <a:cs typeface="Times New Roman" pitchFamily="18" charset="0"/>
              </a:rPr>
            </a:br>
            <a:endParaRPr lang="cs-CZ" i="1" dirty="0" smtClean="0">
              <a:latin typeface="Arial" pitchFamily="34" charset="0"/>
              <a:cs typeface="Times New Roman" pitchFamily="18" charset="0"/>
            </a:endParaRPr>
          </a:p>
        </p:txBody>
      </p:sp>
      <p:sp>
        <p:nvSpPr>
          <p:cNvPr id="352259" name="Rectangle 3"/>
          <p:cNvSpPr>
            <a:spLocks noGrp="1" noChangeArrowheads="1"/>
          </p:cNvSpPr>
          <p:nvPr>
            <p:ph type="body" idx="1"/>
          </p:nvPr>
        </p:nvSpPr>
        <p:spPr>
          <a:xfrm>
            <a:off x="533400" y="1412776"/>
            <a:ext cx="8458200" cy="5083274"/>
          </a:xfrm>
          <a:gradFill flip="none" rotWithShape="1">
            <a:gsLst>
              <a:gs pos="0">
                <a:schemeClr val="accent2">
                  <a:lumMod val="90000"/>
                  <a:tint val="66000"/>
                  <a:satMod val="160000"/>
                </a:schemeClr>
              </a:gs>
              <a:gs pos="50000">
                <a:schemeClr val="accent2">
                  <a:lumMod val="90000"/>
                  <a:tint val="44500"/>
                  <a:satMod val="160000"/>
                </a:schemeClr>
              </a:gs>
              <a:gs pos="100000">
                <a:schemeClr val="accent2">
                  <a:lumMod val="90000"/>
                  <a:tint val="23500"/>
                  <a:satMod val="160000"/>
                </a:schemeClr>
              </a:gs>
            </a:gsLst>
            <a:path path="circle">
              <a:fillToRect l="50000" t="50000" r="50000" b="50000"/>
            </a:path>
            <a:tileRect/>
          </a:gradFill>
          <a:extLst/>
        </p:spPr>
        <p:txBody>
          <a:bodyPr>
            <a:normAutofit fontScale="85000" lnSpcReduction="20000"/>
          </a:bodyPr>
          <a:lstStyle/>
          <a:p>
            <a:pPr marL="0" indent="0" algn="just" eaLnBrk="1" hangingPunct="1">
              <a:buFont typeface="Wingdings" pitchFamily="2" charset="2"/>
              <a:buNone/>
              <a:defRPr/>
            </a:pPr>
            <a:r>
              <a:rPr lang="cs-CZ" b="1" u="sng" dirty="0" smtClean="0">
                <a:latin typeface="Times New Roman" pitchFamily="18" charset="0"/>
              </a:rPr>
              <a:t>Informační povinnosti a pojištění sjednávané v rámci členských států (§ 2760), vazba na čl. 183 až 185 směrnice Solventnost II </a:t>
            </a:r>
          </a:p>
          <a:p>
            <a:pPr marL="0" indent="0" algn="just" eaLnBrk="1" hangingPunct="1">
              <a:defRPr/>
            </a:pPr>
            <a:r>
              <a:rPr lang="cs-CZ" b="1" dirty="0" smtClean="0">
                <a:latin typeface="Times New Roman" pitchFamily="18" charset="0"/>
                <a:cs typeface="Times New Roman" pitchFamily="18" charset="0"/>
              </a:rPr>
              <a:t> obecné informace</a:t>
            </a:r>
            <a:r>
              <a:rPr lang="cs-CZ" b="1" dirty="0" smtClean="0">
                <a:latin typeface="Times New Roman" pitchFamily="18" charset="0"/>
              </a:rPr>
              <a:t>;</a:t>
            </a:r>
          </a:p>
          <a:p>
            <a:pPr marL="0" indent="0" algn="just" eaLnBrk="1" hangingPunct="1">
              <a:defRPr/>
            </a:pPr>
            <a:r>
              <a:rPr lang="cs-CZ" b="1" dirty="0" smtClean="0">
                <a:latin typeface="Times New Roman" pitchFamily="18" charset="0"/>
              </a:rPr>
              <a:t> neživotní pojištění v rámci svobody usazování a práva volného pohybu služeb</a:t>
            </a:r>
          </a:p>
          <a:p>
            <a:pPr marL="0" indent="0" algn="just" eaLnBrk="1" hangingPunct="1">
              <a:defRPr/>
            </a:pPr>
            <a:r>
              <a:rPr lang="cs-CZ" b="1" dirty="0" smtClean="0">
                <a:latin typeface="Times New Roman" pitchFamily="18" charset="0"/>
              </a:rPr>
              <a:t> i</a:t>
            </a:r>
            <a:r>
              <a:rPr lang="cs-CZ" b="1" dirty="0" smtClean="0">
                <a:latin typeface="Times New Roman" pitchFamily="18" charset="0"/>
                <a:cs typeface="Times New Roman" pitchFamily="18" charset="0"/>
              </a:rPr>
              <a:t>nformace poskytované zájemci a pojistníkovi  v životním pojištění</a:t>
            </a:r>
            <a:endParaRPr lang="cs-CZ" b="1" dirty="0" smtClean="0">
              <a:latin typeface="Times New Roman" pitchFamily="18" charset="0"/>
            </a:endParaRPr>
          </a:p>
          <a:p>
            <a:pPr marL="0" indent="0" algn="just" eaLnBrk="1" hangingPunct="1">
              <a:buFontTx/>
              <a:buChar char="-"/>
              <a:defRPr/>
            </a:pPr>
            <a:r>
              <a:rPr lang="cs-CZ" b="1" dirty="0" smtClean="0">
                <a:latin typeface="Times New Roman" pitchFamily="18" charset="0"/>
                <a:cs typeface="Times New Roman" pitchFamily="18" charset="0"/>
              </a:rPr>
              <a:t>před uzavřením pojistné smlouvy</a:t>
            </a:r>
            <a:r>
              <a:rPr lang="cs-CZ" b="1" dirty="0" smtClean="0">
                <a:latin typeface="Times New Roman" pitchFamily="18" charset="0"/>
              </a:rPr>
              <a:t>,</a:t>
            </a:r>
          </a:p>
          <a:p>
            <a:pPr marL="0" indent="0" algn="just" eaLnBrk="1" hangingPunct="1">
              <a:buFontTx/>
              <a:buChar char="-"/>
              <a:defRPr/>
            </a:pPr>
            <a:r>
              <a:rPr lang="cs-CZ" b="1" dirty="0" smtClean="0">
                <a:latin typeface="Times New Roman" pitchFamily="18" charset="0"/>
                <a:cs typeface="Times New Roman" pitchFamily="18" charset="0"/>
              </a:rPr>
              <a:t>během trvání pojistné smlouvy</a:t>
            </a:r>
            <a:r>
              <a:rPr lang="cs-CZ" b="1" dirty="0" smtClean="0">
                <a:latin typeface="Times New Roman" pitchFamily="18" charset="0"/>
              </a:rPr>
              <a:t>;</a:t>
            </a:r>
          </a:p>
          <a:p>
            <a:pPr algn="just" eaLnBrk="1" hangingPunct="1">
              <a:defRPr/>
            </a:pPr>
            <a:r>
              <a:rPr lang="cs-CZ" b="1" dirty="0" smtClean="0">
                <a:latin typeface="Times New Roman" pitchFamily="18" charset="0"/>
                <a:cs typeface="Times New Roman" pitchFamily="18" charset="0"/>
              </a:rPr>
              <a:t> volba práva - mezinárodní práv</a:t>
            </a:r>
            <a:r>
              <a:rPr lang="cs-CZ" b="1" dirty="0" smtClean="0">
                <a:latin typeface="Times New Roman" pitchFamily="18" charset="0"/>
              </a:rPr>
              <a:t>o</a:t>
            </a:r>
            <a:r>
              <a:rPr lang="cs-CZ" b="1" dirty="0" smtClean="0">
                <a:latin typeface="Times New Roman" pitchFamily="18" charset="0"/>
                <a:cs typeface="Times New Roman" pitchFamily="18" charset="0"/>
              </a:rPr>
              <a:t> soukromé</a:t>
            </a:r>
            <a:r>
              <a:rPr lang="cs-CZ" b="1" dirty="0" smtClean="0">
                <a:latin typeface="Times New Roman" pitchFamily="18" charset="0"/>
              </a:rPr>
              <a:t> – Řím I.</a:t>
            </a:r>
          </a:p>
          <a:p>
            <a:pPr marL="0" indent="0" algn="just" eaLnBrk="1" hangingPunct="1">
              <a:buFont typeface="Wingdings" pitchFamily="2" charset="2"/>
              <a:buNone/>
              <a:defRPr/>
            </a:pPr>
            <a:r>
              <a:rPr lang="cs-CZ" b="1" dirty="0" smtClean="0"/>
              <a:t>   </a:t>
            </a:r>
          </a:p>
          <a:p>
            <a:pPr lvl="4" algn="just" eaLnBrk="1" hangingPunct="1">
              <a:buFontTx/>
              <a:buNone/>
              <a:defRPr/>
            </a:pPr>
            <a:endParaRPr lang="cs-CZ" dirty="0" smtClean="0">
              <a:latin typeface="Arial" pitchFamily="34" charset="0"/>
            </a:endParaRPr>
          </a:p>
        </p:txBody>
      </p:sp>
    </p:spTree>
    <p:extLst>
      <p:ext uri="{BB962C8B-B14F-4D97-AF65-F5344CB8AC3E}">
        <p14:creationId xmlns:p14="http://schemas.microsoft.com/office/powerpoint/2010/main" val="179178785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20000"/>
              <a:lumOff val="80000"/>
            </a:schemeClr>
          </a:solidFill>
        </p:spPr>
        <p:txBody>
          <a:bodyPr>
            <a:normAutofit fontScale="90000"/>
          </a:bodyPr>
          <a:lstStyle/>
          <a:p>
            <a:r>
              <a:rPr lang="cs-CZ" dirty="0" smtClean="0"/>
              <a:t>Skupinový solventnostní kapitálový požadavek</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dirty="0" smtClean="0">
                <a:latin typeface="Times New Roman" panose="02020603050405020304" pitchFamily="18" charset="0"/>
                <a:cs typeface="Times New Roman" panose="02020603050405020304" pitchFamily="18" charset="0"/>
              </a:rPr>
              <a:t>Pojišťovna nebo zajišťovna</a:t>
            </a:r>
            <a:r>
              <a:rPr lang="cs-CZ" dirty="0">
                <a:latin typeface="Times New Roman" panose="02020603050405020304" pitchFamily="18" charset="0"/>
                <a:cs typeface="Times New Roman" panose="02020603050405020304" pitchFamily="18" charset="0"/>
              </a:rPr>
              <a:t>, která </a:t>
            </a:r>
            <a:r>
              <a:rPr lang="cs-CZ" dirty="0" smtClean="0">
                <a:latin typeface="Times New Roman" panose="02020603050405020304" pitchFamily="18" charset="0"/>
                <a:cs typeface="Times New Roman" panose="02020603050405020304" pitchFamily="18" charset="0"/>
              </a:rPr>
              <a:t>drží účast v jiné pojišťovně nebo zajišťovně nebo je osobou ovládanou osobou pojišťovací holdingové osoby, smíšené finanční holdingové osoby nebo pojišťovací </a:t>
            </a:r>
            <a:r>
              <a:rPr lang="cs-CZ" dirty="0">
                <a:latin typeface="Times New Roman" panose="02020603050405020304" pitchFamily="18" charset="0"/>
                <a:cs typeface="Times New Roman" panose="02020603050405020304" pitchFamily="18" charset="0"/>
              </a:rPr>
              <a:t>holdingové </a:t>
            </a:r>
            <a:r>
              <a:rPr lang="cs-CZ" dirty="0" smtClean="0">
                <a:latin typeface="Times New Roman" panose="02020603050405020304" pitchFamily="18" charset="0"/>
                <a:cs typeface="Times New Roman" panose="02020603050405020304" pitchFamily="18" charset="0"/>
              </a:rPr>
              <a:t>osoby se smíšenou činností, je povinna </a:t>
            </a:r>
            <a:r>
              <a:rPr lang="cs-CZ"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zajistit </a:t>
            </a:r>
            <a:r>
              <a:rPr lang="cs-CZ"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 úrovni skupiny trvalé udržování skupinového solventnostního kapitálového požadavku</a:t>
            </a:r>
            <a:r>
              <a:rPr lang="cs-CZ"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algn="just"/>
            <a:r>
              <a:rPr lang="cs-CZ" dirty="0" smtClean="0">
                <a:latin typeface="Times New Roman" panose="02020603050405020304" pitchFamily="18" charset="0"/>
                <a:cs typeface="Times New Roman" panose="02020603050405020304" pitchFamily="18" charset="0"/>
              </a:rPr>
              <a:t>Dohled nad dodržováním těchto požadavků vykonává orgán dohledu takové pojišťovny nebo zajišťovny, a to ve spolupráci s ostatními příslušnými orgány dohledu společně tvořícími tzv. </a:t>
            </a:r>
            <a:r>
              <a:rPr lang="cs-CZ" b="1" dirty="0" smtClean="0">
                <a:latin typeface="Times New Roman" panose="02020603050405020304" pitchFamily="18" charset="0"/>
                <a:cs typeface="Times New Roman" panose="02020603050405020304" pitchFamily="18" charset="0"/>
              </a:rPr>
              <a:t>kolegium </a:t>
            </a:r>
            <a:r>
              <a:rPr lang="cs-CZ" b="1" dirty="0">
                <a:latin typeface="Times New Roman" panose="02020603050405020304" pitchFamily="18" charset="0"/>
                <a:cs typeface="Times New Roman" panose="02020603050405020304" pitchFamily="18" charset="0"/>
              </a:rPr>
              <a:t>orgánů </a:t>
            </a:r>
            <a:r>
              <a:rPr lang="cs-CZ" b="1" dirty="0" smtClean="0">
                <a:latin typeface="Times New Roman" panose="02020603050405020304" pitchFamily="18" charset="0"/>
                <a:cs typeface="Times New Roman" panose="02020603050405020304" pitchFamily="18" charset="0"/>
              </a:rPr>
              <a:t>dohledu</a:t>
            </a:r>
            <a:r>
              <a:rPr lang="cs-CZ" dirty="0" smtClean="0">
                <a:latin typeface="Times New Roman" panose="02020603050405020304" pitchFamily="18" charset="0"/>
                <a:cs typeface="Times New Roman" panose="02020603050405020304" pitchFamily="18" charset="0"/>
              </a:rPr>
              <a:t>.</a:t>
            </a:r>
          </a:p>
          <a:p>
            <a:pPr algn="just"/>
            <a:r>
              <a:rPr lang="cs-CZ" dirty="0" smtClean="0">
                <a:latin typeface="Times New Roman" panose="02020603050405020304" pitchFamily="18" charset="0"/>
                <a:cs typeface="Times New Roman" panose="02020603050405020304" pitchFamily="18" charset="0"/>
              </a:rPr>
              <a:t>Výpočet </a:t>
            </a:r>
            <a:r>
              <a:rPr lang="cs-CZ" dirty="0">
                <a:latin typeface="Times New Roman" panose="02020603050405020304" pitchFamily="18" charset="0"/>
                <a:cs typeface="Times New Roman" panose="02020603050405020304" pitchFamily="18" charset="0"/>
              </a:rPr>
              <a:t>skupinového solventnostního kapitálového požadavku se </a:t>
            </a:r>
            <a:r>
              <a:rPr lang="cs-CZ" dirty="0" smtClean="0">
                <a:latin typeface="Times New Roman" panose="02020603050405020304" pitchFamily="18" charset="0"/>
                <a:cs typeface="Times New Roman" panose="02020603050405020304" pitchFamily="18" charset="0"/>
              </a:rPr>
              <a:t>provádí </a:t>
            </a:r>
            <a:r>
              <a:rPr lang="cs-CZ"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podle standardního vzorce nebo prostřednictvím skupinového interního </a:t>
            </a:r>
            <a:r>
              <a:rPr lang="cs-CZ"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modelu</a:t>
            </a:r>
            <a:r>
              <a:rPr lang="cs-CZ" dirty="0" smtClean="0">
                <a:latin typeface="Times New Roman" panose="02020603050405020304" pitchFamily="18" charset="0"/>
                <a:cs typeface="Times New Roman" panose="02020603050405020304" pitchFamily="18" charset="0"/>
              </a:rPr>
              <a:t>, a to za podmínek obdobných jako v případě pojišťoven a zajišťoven, přičemž se do tohoto výpočtu zahrnují všechny osoby ve skupině.</a:t>
            </a:r>
            <a:endParaRPr lang="cs-CZ" dirty="0">
              <a:latin typeface="Times New Roman" panose="02020603050405020304" pitchFamily="18" charset="0"/>
              <a:cs typeface="Times New Roman" panose="02020603050405020304" pitchFamily="18" charset="0"/>
            </a:endParaRPr>
          </a:p>
          <a:p>
            <a:pPr algn="just"/>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Za podmínky souhlasu orgánů dohledu v kolegiu lze použít </a:t>
            </a:r>
            <a:r>
              <a:rPr lang="cs-CZ" b="1" u="sng" dirty="0" smtClean="0">
                <a:latin typeface="Times New Roman" panose="02020603050405020304" pitchFamily="18" charset="0"/>
                <a:cs typeface="Times New Roman" panose="02020603050405020304" pitchFamily="18" charset="0"/>
              </a:rPr>
              <a:t>režim centralizovaného řízení rizik ve skupině</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8452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67544" y="188640"/>
            <a:ext cx="8229600" cy="864096"/>
          </a:xfrm>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321539" name="Rectangle 3"/>
          <p:cNvSpPr>
            <a:spLocks noGrp="1" noChangeArrowheads="1"/>
          </p:cNvSpPr>
          <p:nvPr>
            <p:ph type="body" idx="1"/>
          </p:nvPr>
        </p:nvSpPr>
        <p:spPr>
          <a:xfrm>
            <a:off x="250825" y="1124744"/>
            <a:ext cx="8529638" cy="5616624"/>
          </a:xfrm>
        </p:spPr>
        <p:txBody>
          <a:bodyPr>
            <a:noAutofit/>
          </a:bodyPr>
          <a:lstStyle/>
          <a:p>
            <a:pPr marL="0" indent="0" algn="just" eaLnBrk="1" hangingPunct="1">
              <a:lnSpc>
                <a:spcPct val="80000"/>
              </a:lnSpc>
              <a:buFont typeface="Wingdings" pitchFamily="2" charset="2"/>
              <a:buNone/>
              <a:defRPr/>
            </a:pPr>
            <a:r>
              <a:rPr lang="cs-CZ" sz="2400" b="1" u="sng" dirty="0" smtClean="0">
                <a:solidFill>
                  <a:srgbClr val="FF3399"/>
                </a:solidFill>
                <a:effectLst>
                  <a:outerShdw blurRad="38100" dist="38100" dir="2700000" algn="tl">
                    <a:srgbClr val="000000"/>
                  </a:outerShdw>
                </a:effectLst>
                <a:latin typeface="Times New Roman" pitchFamily="18" charset="0"/>
                <a:cs typeface="Times New Roman" pitchFamily="18" charset="0"/>
              </a:rPr>
              <a:t>Rozsah dohledu  v pojišťovnictví:</a:t>
            </a:r>
            <a:r>
              <a:rPr lang="cs-CZ" sz="2400" b="1" dirty="0" smtClean="0">
                <a:solidFill>
                  <a:srgbClr val="000000"/>
                </a:solidFill>
                <a:latin typeface="Times New Roman" pitchFamily="18" charset="0"/>
              </a:rPr>
              <a:t> </a:t>
            </a:r>
          </a:p>
          <a:p>
            <a:pPr marL="0" indent="0" algn="just" eaLnBrk="1" hangingPunct="1">
              <a:lnSpc>
                <a:spcPct val="80000"/>
              </a:lnSpc>
              <a:defRPr/>
            </a:pPr>
            <a:r>
              <a:rPr lang="cs-CZ" sz="2400" b="1" dirty="0" smtClean="0"/>
              <a:t> Dohled v pojišťovnictví vykonává Česká národní banka </a:t>
            </a:r>
            <a:r>
              <a:rPr lang="cs-CZ" sz="2400" b="1" dirty="0" smtClean="0">
                <a:solidFill>
                  <a:schemeClr val="hlink"/>
                </a:solidFill>
                <a:effectLst>
                  <a:outerShdw blurRad="38100" dist="38100" dir="2700000" algn="tl">
                    <a:srgbClr val="000000"/>
                  </a:outerShdw>
                </a:effectLst>
              </a:rPr>
              <a:t>zejména v zájmu ochrany pojistníků, pojištěných a oprávněných osob a v zájmu zachování finanční stability pojišťoven a zajišťoven</a:t>
            </a:r>
            <a:r>
              <a:rPr lang="cs-CZ" sz="2400" b="1" dirty="0" smtClean="0"/>
              <a:t>. Nedílnou součástí dohledu je dohled nad činností pojišťovny nebo zajišťovny </a:t>
            </a:r>
            <a:r>
              <a:rPr lang="cs-CZ" sz="2400" b="1" dirty="0" smtClean="0">
                <a:solidFill>
                  <a:srgbClr val="FF0000"/>
                </a:solidFill>
              </a:rPr>
              <a:t>ve skupině</a:t>
            </a:r>
            <a:r>
              <a:rPr lang="cs-CZ" sz="2400" b="1" dirty="0" smtClean="0"/>
              <a:t>.</a:t>
            </a:r>
          </a:p>
          <a:p>
            <a:pPr marL="0" indent="0" algn="just" eaLnBrk="1" hangingPunct="1">
              <a:lnSpc>
                <a:spcPct val="80000"/>
              </a:lnSpc>
              <a:defRPr/>
            </a:pPr>
            <a:r>
              <a:rPr lang="cs-CZ" sz="2400" b="1" dirty="0" smtClean="0"/>
              <a:t> Dohledu v pojišťovnictví podléhají </a:t>
            </a:r>
            <a:r>
              <a:rPr lang="cs-CZ" sz="2400" b="1" u="sng" dirty="0" smtClean="0"/>
              <a:t>pojišťovny a zajišťovny</a:t>
            </a:r>
            <a:r>
              <a:rPr lang="cs-CZ" sz="2400" b="1" dirty="0" smtClean="0"/>
              <a:t>, které na území České republiky provozují pojišťovací nebo zajišťovací činnost, a to v rozsahu stanoveném tímto zákonem, </a:t>
            </a:r>
            <a:r>
              <a:rPr lang="cs-CZ" sz="2400" b="1" u="sng" dirty="0" smtClean="0"/>
              <a:t>osoby, které vykonávají pro pojišťovnu nebo zajišťovnu činnost v jiném než pracovním poměru</a:t>
            </a:r>
            <a:r>
              <a:rPr lang="cs-CZ" sz="2400" b="1" dirty="0" smtClean="0"/>
              <a:t> (dále jen „osoby činné pro pojišťovnu nebo zajišťovnu“) a další fyzické a právnické osoby, pokud tak stanoví tento zákon nebo jiný právní předpis</a:t>
            </a:r>
            <a:r>
              <a:rPr lang="cs-CZ" sz="2400" dirty="0" smtClean="0"/>
              <a:t>.</a:t>
            </a:r>
          </a:p>
          <a:p>
            <a:pPr marL="0" indent="0" algn="just" eaLnBrk="1" hangingPunct="1">
              <a:lnSpc>
                <a:spcPct val="80000"/>
              </a:lnSpc>
              <a:defRPr/>
            </a:pPr>
            <a:r>
              <a:rPr lang="cs-CZ" sz="2400" b="1" dirty="0" smtClean="0"/>
              <a:t> Dohled je založen </a:t>
            </a:r>
            <a:r>
              <a:rPr lang="cs-CZ" sz="2400" b="1" dirty="0" smtClean="0">
                <a:solidFill>
                  <a:schemeClr val="hlink"/>
                </a:solidFill>
                <a:effectLst>
                  <a:outerShdw blurRad="38100" dist="38100" dir="2700000" algn="tl">
                    <a:srgbClr val="000000"/>
                  </a:outerShdw>
                </a:effectLst>
              </a:rPr>
              <a:t>na </a:t>
            </a:r>
            <a:r>
              <a:rPr lang="cs-CZ" sz="2400" b="1" u="sng" dirty="0" smtClean="0">
                <a:solidFill>
                  <a:schemeClr val="hlink"/>
                </a:solidFill>
                <a:effectLst>
                  <a:outerShdw blurRad="38100" dist="38100" dir="2700000" algn="tl">
                    <a:srgbClr val="000000"/>
                  </a:outerShdw>
                </a:effectLst>
              </a:rPr>
              <a:t>prospektivním přístupu</a:t>
            </a:r>
            <a:r>
              <a:rPr lang="cs-CZ" sz="2400" b="1" dirty="0" smtClean="0">
                <a:solidFill>
                  <a:schemeClr val="hlink"/>
                </a:solidFill>
                <a:effectLst>
                  <a:outerShdw blurRad="38100" dist="38100" dir="2700000" algn="tl">
                    <a:srgbClr val="000000"/>
                  </a:outerShdw>
                </a:effectLst>
              </a:rPr>
              <a:t>, který je </a:t>
            </a:r>
            <a:r>
              <a:rPr lang="pl-PL" sz="2400" b="1" dirty="0" smtClean="0">
                <a:solidFill>
                  <a:schemeClr val="hlink"/>
                </a:solidFill>
                <a:effectLst>
                  <a:outerShdw blurRad="38100" dist="38100" dir="2700000" algn="tl">
                    <a:srgbClr val="000000"/>
                  </a:outerShdw>
                </a:effectLst>
              </a:rPr>
              <a:t>přiměřený povaze, rozsahu a komplexnosti rizik spojených s činností pojišťovny nebo zajišťovny</a:t>
            </a:r>
            <a:r>
              <a:rPr lang="cs-CZ" sz="2400" b="1" dirty="0" smtClean="0">
                <a:solidFill>
                  <a:schemeClr val="hlink"/>
                </a:solidFill>
                <a:effectLst>
                  <a:outerShdw blurRad="38100" dist="38100" dir="2700000" algn="tl">
                    <a:srgbClr val="000000"/>
                  </a:outerShdw>
                </a:effectLst>
              </a:rPr>
              <a:t>, a na soustavném prověřování řádného výkonu její pojišťovací nebo zajišťovací činnosti a dodržování zákonem stanovených povinností</a:t>
            </a:r>
            <a:r>
              <a:rPr lang="cs-CZ" sz="2400" b="1" dirty="0" smtClean="0">
                <a:solidFill>
                  <a:schemeClr val="hlink"/>
                </a:solidFill>
              </a:rPr>
              <a:t>.</a:t>
            </a:r>
            <a:r>
              <a:rPr lang="cs-CZ" sz="2400" dirty="0" smtClean="0">
                <a:solidFill>
                  <a:schemeClr val="hlink"/>
                </a:solidFill>
              </a:rPr>
              <a:t>   </a:t>
            </a:r>
            <a:endParaRPr lang="cs-CZ" sz="2400" b="1" dirty="0" smtClean="0">
              <a:solidFill>
                <a:schemeClr val="hlink"/>
              </a:solidFill>
              <a:latin typeface="Times New Roman" pitchFamily="18" charset="0"/>
            </a:endParaRPr>
          </a:p>
          <a:p>
            <a:pPr marL="0" indent="0" algn="just" eaLnBrk="1" hangingPunct="1">
              <a:lnSpc>
                <a:spcPct val="80000"/>
              </a:lnSpc>
              <a:buFont typeface="Wingdings" pitchFamily="2" charset="2"/>
              <a:buNone/>
              <a:defRPr/>
            </a:pPr>
            <a:r>
              <a:rPr lang="cs-CZ" sz="2400" b="1" u="sng" dirty="0" smtClean="0">
                <a:solidFill>
                  <a:schemeClr val="hlink"/>
                </a:solidFill>
                <a:latin typeface="Times New Roman" pitchFamily="18" charset="0"/>
                <a:cs typeface="Times New Roman" pitchFamily="18" charset="0"/>
              </a:rPr>
              <a:t> </a:t>
            </a:r>
          </a:p>
        </p:txBody>
      </p:sp>
    </p:spTree>
    <p:extLst>
      <p:ext uri="{BB962C8B-B14F-4D97-AF65-F5344CB8AC3E}">
        <p14:creationId xmlns:p14="http://schemas.microsoft.com/office/powerpoint/2010/main" val="241595317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a:xfrm>
            <a:off x="539552" y="260648"/>
            <a:ext cx="8229600" cy="864096"/>
          </a:xfrm>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92163" name="Rectangle 3"/>
          <p:cNvSpPr>
            <a:spLocks noGrp="1" noChangeArrowheads="1"/>
          </p:cNvSpPr>
          <p:nvPr>
            <p:ph type="body" idx="1"/>
          </p:nvPr>
        </p:nvSpPr>
        <p:spPr>
          <a:xfrm>
            <a:off x="228600" y="1196752"/>
            <a:ext cx="8529638" cy="5904136"/>
          </a:xfrm>
        </p:spPr>
        <p:txBody>
          <a:bodyPr/>
          <a:lstStyle/>
          <a:p>
            <a:pPr marL="2760663" lvl="4" indent="-381000" algn="just" eaLnBrk="1" hangingPunct="1">
              <a:lnSpc>
                <a:spcPct val="80000"/>
              </a:lnSpc>
              <a:buFontTx/>
              <a:buNone/>
            </a:pPr>
            <a:endParaRPr lang="cs-CZ" altLang="cs-CZ" sz="1200" b="1" dirty="0" smtClean="0">
              <a:solidFill>
                <a:srgbClr val="000000"/>
              </a:solidFill>
            </a:endParaRPr>
          </a:p>
          <a:p>
            <a:pPr marL="0" indent="0" algn="just" eaLnBrk="1" hangingPunct="1">
              <a:lnSpc>
                <a:spcPct val="80000"/>
              </a:lnSpc>
              <a:buFont typeface="Wingdings" pitchFamily="2" charset="2"/>
              <a:buNone/>
            </a:pPr>
            <a:r>
              <a:rPr lang="cs-CZ" altLang="cs-CZ" sz="1600" b="1" u="sng" dirty="0" smtClean="0">
                <a:solidFill>
                  <a:schemeClr val="accent1"/>
                </a:solidFill>
                <a:latin typeface="Times New Roman" pitchFamily="18" charset="0"/>
                <a:cs typeface="Times New Roman" pitchFamily="18" charset="0"/>
              </a:rPr>
              <a:t>Předmět dohledu v pojišťovnictví</a:t>
            </a:r>
            <a:r>
              <a:rPr lang="cs-CZ" altLang="cs-CZ" sz="1600" b="1" u="sng" dirty="0" smtClean="0">
                <a:solidFill>
                  <a:schemeClr val="accent1"/>
                </a:solidFill>
                <a:latin typeface="Times New Roman" pitchFamily="18" charset="0"/>
              </a:rPr>
              <a:t>;</a:t>
            </a:r>
          </a:p>
          <a:p>
            <a:pPr algn="just" eaLnBrk="1" hangingPunct="1">
              <a:lnSpc>
                <a:spcPct val="80000"/>
              </a:lnSpc>
              <a:buFont typeface="Wingdings" panose="05000000000000000000" pitchFamily="2" charset="2"/>
              <a:buChar char="Ø"/>
            </a:pPr>
            <a:r>
              <a:rPr lang="cs-CZ" altLang="cs-CZ" sz="1600" b="1" u="sng" dirty="0" smtClean="0"/>
              <a:t> dodržování povinností  podle právních předpisů</a:t>
            </a:r>
            <a:r>
              <a:rPr lang="cs-CZ" altLang="cs-CZ" sz="1600" b="1" dirty="0" smtClean="0"/>
              <a:t> v rozsahu, v jakém se vztahují k provozování pojišťovací a zajišťovací činnosti, </a:t>
            </a:r>
          </a:p>
          <a:p>
            <a:pPr algn="just" eaLnBrk="1" hangingPunct="1">
              <a:lnSpc>
                <a:spcPct val="80000"/>
              </a:lnSpc>
              <a:buFont typeface="Wingdings" panose="05000000000000000000" pitchFamily="2" charset="2"/>
              <a:buChar char="Ø"/>
            </a:pPr>
            <a:r>
              <a:rPr lang="cs-CZ" altLang="cs-CZ" sz="1600" b="1" u="sng" dirty="0" smtClean="0"/>
              <a:t>soulad provozovaných činností s uděleným povolením</a:t>
            </a:r>
            <a:r>
              <a:rPr lang="cs-CZ" altLang="cs-CZ" sz="1600" b="1" dirty="0" smtClean="0"/>
              <a:t> nebo právem zakládat pobočky nebo svobodou dočasně poskytovat služby,</a:t>
            </a:r>
          </a:p>
          <a:p>
            <a:pPr algn="just" eaLnBrk="1" hangingPunct="1">
              <a:lnSpc>
                <a:spcPct val="80000"/>
              </a:lnSpc>
              <a:buFont typeface="Wingdings" panose="05000000000000000000" pitchFamily="2" charset="2"/>
              <a:buChar char="Ø"/>
            </a:pPr>
            <a:r>
              <a:rPr lang="cs-CZ" altLang="cs-CZ" sz="1600" b="1" u="sng" dirty="0" smtClean="0"/>
              <a:t> hospodaření</a:t>
            </a:r>
            <a:r>
              <a:rPr lang="cs-CZ" altLang="cs-CZ" sz="1600" b="1" dirty="0" smtClean="0"/>
              <a:t> tuzemské pojišťovny nebo tuzemské zajišťovny z hlediska zabezpečení splnitelnosti jejích závazků a pojišťovny z třetího státu nebo zajišťovny z třetího státu z hlediska zabezpečení splnitelnosti jejích závazků z její činnosti na území České republiky; v případě pojišťovny z třetího státu také z hlediska </a:t>
            </a:r>
            <a:r>
              <a:rPr lang="cs-CZ" altLang="cs-CZ" sz="1600" b="1" u="sng" dirty="0" smtClean="0"/>
              <a:t>zabezpečení splnitelnosti jejích závazků</a:t>
            </a:r>
            <a:r>
              <a:rPr lang="cs-CZ" altLang="cs-CZ" sz="1600" b="1" dirty="0" smtClean="0"/>
              <a:t> z její činnosti na území jiných členských států, jestliže je Česká národní banka orgánem dohledu ,způsob tvorby a použití technických rezerv, finanční umístění a aktiva, solventnost a použitelný kapitál tuzemské pojišťovny, pojišťovny z třetího státu, tuzemské zajišťovny nebo zajišťovny z třetího státu,</a:t>
            </a:r>
          </a:p>
          <a:p>
            <a:pPr algn="just" eaLnBrk="1" hangingPunct="1">
              <a:lnSpc>
                <a:spcPct val="80000"/>
              </a:lnSpc>
              <a:buFont typeface="Wingdings" panose="05000000000000000000" pitchFamily="2" charset="2"/>
              <a:buChar char="Ø"/>
            </a:pPr>
            <a:r>
              <a:rPr lang="cs-CZ" altLang="cs-CZ" sz="1600" b="1" dirty="0" smtClean="0"/>
              <a:t> </a:t>
            </a:r>
            <a:r>
              <a:rPr lang="cs-CZ" altLang="cs-CZ" sz="1600" b="1" u="sng" dirty="0" smtClean="0"/>
              <a:t>plnění povinností uložených rozhodnutím České národní banky</a:t>
            </a:r>
            <a:r>
              <a:rPr lang="cs-CZ" altLang="cs-CZ" sz="1600" b="1" dirty="0" smtClean="0"/>
              <a:t>,</a:t>
            </a:r>
          </a:p>
          <a:p>
            <a:pPr algn="just" eaLnBrk="1" hangingPunct="1">
              <a:lnSpc>
                <a:spcPct val="80000"/>
              </a:lnSpc>
              <a:buFont typeface="Wingdings" panose="05000000000000000000" pitchFamily="2" charset="2"/>
              <a:buChar char="Ø"/>
            </a:pPr>
            <a:r>
              <a:rPr lang="cs-CZ" altLang="cs-CZ" sz="1600" b="1" dirty="0" smtClean="0"/>
              <a:t> </a:t>
            </a:r>
            <a:r>
              <a:rPr lang="cs-CZ" altLang="cs-CZ" sz="1600" b="1" u="sng" dirty="0" smtClean="0"/>
              <a:t>vedení účetnic</a:t>
            </a:r>
            <a:r>
              <a:rPr lang="cs-CZ" altLang="cs-CZ" sz="1600" b="1" dirty="0" smtClean="0"/>
              <a:t>tví,</a:t>
            </a:r>
          </a:p>
          <a:p>
            <a:pPr algn="just" eaLnBrk="1" hangingPunct="1">
              <a:lnSpc>
                <a:spcPct val="80000"/>
              </a:lnSpc>
              <a:buFont typeface="Wingdings" panose="05000000000000000000" pitchFamily="2" charset="2"/>
              <a:buChar char="Ø"/>
            </a:pPr>
            <a:r>
              <a:rPr lang="cs-CZ" altLang="cs-CZ" sz="1600" b="1" dirty="0" smtClean="0"/>
              <a:t> </a:t>
            </a:r>
            <a:r>
              <a:rPr lang="cs-CZ" altLang="cs-CZ" sz="1600" b="1" u="sng" dirty="0" smtClean="0"/>
              <a:t>řídicí a kontrolní systém</a:t>
            </a:r>
            <a:r>
              <a:rPr lang="cs-CZ" altLang="cs-CZ" sz="1600" b="1" dirty="0" smtClean="0"/>
              <a:t>,</a:t>
            </a:r>
          </a:p>
          <a:p>
            <a:pPr algn="just" eaLnBrk="1" hangingPunct="1">
              <a:lnSpc>
                <a:spcPct val="80000"/>
              </a:lnSpc>
              <a:buFont typeface="Wingdings" panose="05000000000000000000" pitchFamily="2" charset="2"/>
              <a:buChar char="Ø"/>
            </a:pPr>
            <a:r>
              <a:rPr lang="cs-CZ" altLang="cs-CZ" sz="1600" b="1" dirty="0" smtClean="0"/>
              <a:t>  </a:t>
            </a:r>
            <a:r>
              <a:rPr lang="cs-CZ" altLang="cs-CZ" sz="1600" b="1" u="sng" dirty="0" smtClean="0"/>
              <a:t>finanční a technické zdroje určené na zabezpečení asistenčních služeb nebo souvisejících činností</a:t>
            </a:r>
            <a:r>
              <a:rPr lang="cs-CZ" altLang="cs-CZ" sz="1600" b="1" dirty="0" smtClean="0"/>
              <a:t>, pokud je provozována pojišťovací činnost podle odvětví neživotních pojištění uvedeného v části B bodě 18 přílohy č. 1 k tomuto zákonu nebo je-li provozována činnost související s pojišťovací nebo zajišťovací činností, </a:t>
            </a:r>
          </a:p>
          <a:p>
            <a:pPr algn="just" eaLnBrk="1" hangingPunct="1">
              <a:lnSpc>
                <a:spcPct val="80000"/>
              </a:lnSpc>
              <a:buFont typeface="Wingdings" panose="05000000000000000000" pitchFamily="2" charset="2"/>
              <a:buChar char="Ø"/>
            </a:pPr>
            <a:r>
              <a:rPr lang="pl-PL" altLang="cs-CZ" sz="1600" b="1" i="1" dirty="0" smtClean="0"/>
              <a:t> </a:t>
            </a:r>
            <a:r>
              <a:rPr lang="pl-PL" altLang="cs-CZ" sz="1600" b="1" i="1" u="sng" dirty="0" smtClean="0"/>
              <a:t>průběžné plnění požadavků pro úplné anebo částečné interní modely</a:t>
            </a:r>
            <a:r>
              <a:rPr lang="pl-PL" altLang="cs-CZ" sz="1600" b="1" i="1" dirty="0" smtClean="0"/>
              <a:t>, pokud pojišťovna nebo zajišťovna používá úplný nebo částečný interní model, </a:t>
            </a:r>
            <a:endParaRPr lang="cs-CZ" altLang="cs-CZ" sz="1600" b="1" i="1" dirty="0" smtClean="0"/>
          </a:p>
          <a:p>
            <a:pPr algn="just" eaLnBrk="1" hangingPunct="1">
              <a:lnSpc>
                <a:spcPct val="80000"/>
              </a:lnSpc>
              <a:buFont typeface="Wingdings" panose="05000000000000000000" pitchFamily="2" charset="2"/>
              <a:buChar char="Ø"/>
            </a:pPr>
            <a:r>
              <a:rPr lang="cs-CZ" altLang="cs-CZ" sz="1600" b="1" dirty="0" smtClean="0"/>
              <a:t>   </a:t>
            </a:r>
            <a:r>
              <a:rPr lang="cs-CZ" altLang="cs-CZ" sz="1600" b="1" u="sng" dirty="0" smtClean="0"/>
              <a:t>doplňkový dohled </a:t>
            </a:r>
            <a:r>
              <a:rPr lang="cs-CZ" altLang="cs-CZ" sz="1600" b="1" dirty="0" smtClean="0"/>
              <a:t>nad činností tuzemské pojišťovny a tuzemské zajišťovny ve skupině.</a:t>
            </a:r>
          </a:p>
          <a:p>
            <a:pPr marL="1096963" lvl="1" indent="-381000" algn="just" eaLnBrk="1" hangingPunct="1">
              <a:lnSpc>
                <a:spcPct val="80000"/>
              </a:lnSpc>
            </a:pPr>
            <a:endParaRPr lang="cs-CZ" altLang="cs-CZ" sz="1200" b="1" dirty="0" smtClean="0">
              <a:solidFill>
                <a:srgbClr val="000000"/>
              </a:solidFill>
              <a:latin typeface="Times New Roman" pitchFamily="18" charset="0"/>
            </a:endParaRPr>
          </a:p>
          <a:p>
            <a:pPr marL="0" indent="0" algn="just" eaLnBrk="1" hangingPunct="1">
              <a:lnSpc>
                <a:spcPct val="80000"/>
              </a:lnSpc>
              <a:buFont typeface="Wingdings" pitchFamily="2" charset="2"/>
              <a:buNone/>
            </a:pPr>
            <a:r>
              <a:rPr lang="cs-CZ" altLang="cs-CZ" sz="1400" b="1" u="sng" dirty="0" smtClean="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39087652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93187" name="Rectangle 3"/>
          <p:cNvSpPr>
            <a:spLocks noGrp="1" noChangeArrowheads="1"/>
          </p:cNvSpPr>
          <p:nvPr>
            <p:ph type="body" idx="1"/>
          </p:nvPr>
        </p:nvSpPr>
        <p:spPr>
          <a:xfrm>
            <a:off x="228600" y="1484784"/>
            <a:ext cx="8529638" cy="5011266"/>
          </a:xfrm>
        </p:spPr>
        <p:txBody>
          <a:bodyPr>
            <a:normAutofit/>
          </a:bodyPr>
          <a:lstStyle/>
          <a:p>
            <a:pPr algn="just" eaLnBrk="1" hangingPunct="1">
              <a:lnSpc>
                <a:spcPct val="90000"/>
              </a:lnSpc>
              <a:buFont typeface="Wingdings" panose="05000000000000000000" pitchFamily="2" charset="2"/>
              <a:buChar char="Ø"/>
            </a:pPr>
            <a:r>
              <a:rPr lang="cs-CZ" altLang="cs-CZ" b="1" dirty="0" smtClean="0">
                <a:solidFill>
                  <a:srgbClr val="000000"/>
                </a:solidFill>
                <a:latin typeface="Times New Roman" pitchFamily="18" charset="0"/>
                <a:cs typeface="Times New Roman" pitchFamily="18" charset="0"/>
              </a:rPr>
              <a:t>  </a:t>
            </a:r>
            <a:r>
              <a:rPr lang="cs-CZ" altLang="cs-CZ" sz="2400" b="1" dirty="0" smtClean="0">
                <a:solidFill>
                  <a:srgbClr val="000000"/>
                </a:solidFill>
                <a:latin typeface="Times New Roman" pitchFamily="18" charset="0"/>
                <a:cs typeface="Times New Roman" pitchFamily="18" charset="0"/>
              </a:rPr>
              <a:t>Povinnost pojišťovny a zajišťovny </a:t>
            </a:r>
            <a:r>
              <a:rPr lang="cs-CZ" altLang="cs-CZ" sz="2400" b="1" u="sng" dirty="0" smtClean="0">
                <a:solidFill>
                  <a:srgbClr val="000000"/>
                </a:solidFill>
                <a:latin typeface="Times New Roman" pitchFamily="18" charset="0"/>
                <a:cs typeface="Times New Roman" pitchFamily="18" charset="0"/>
              </a:rPr>
              <a:t>uveřejňovat informace o sobě a o své finanční situaci</a:t>
            </a:r>
            <a:r>
              <a:rPr lang="cs-CZ" altLang="cs-CZ" sz="2400" b="1" dirty="0" smtClean="0">
                <a:solidFill>
                  <a:srgbClr val="000000"/>
                </a:solidFill>
                <a:latin typeface="Times New Roman" pitchFamily="18" charset="0"/>
                <a:cs typeface="Times New Roman" pitchFamily="18" charset="0"/>
              </a:rPr>
              <a:t>;</a:t>
            </a:r>
          </a:p>
          <a:p>
            <a:pPr algn="just" eaLnBrk="1" hangingPunct="1">
              <a:lnSpc>
                <a:spcPct val="90000"/>
              </a:lnSpc>
              <a:buFont typeface="Wingdings" panose="05000000000000000000" pitchFamily="2" charset="2"/>
              <a:buChar char="Ø"/>
            </a:pPr>
            <a:r>
              <a:rPr lang="cs-CZ" altLang="cs-CZ" sz="2400" b="1" dirty="0" smtClean="0">
                <a:solidFill>
                  <a:srgbClr val="000000"/>
                </a:solidFill>
                <a:latin typeface="Times New Roman" pitchFamily="18" charset="0"/>
                <a:cs typeface="Times New Roman" pitchFamily="18" charset="0"/>
              </a:rPr>
              <a:t> Postupy </a:t>
            </a:r>
            <a:r>
              <a:rPr lang="cs-CZ" altLang="cs-CZ" sz="2400" b="1" u="sng" dirty="0" smtClean="0">
                <a:solidFill>
                  <a:srgbClr val="000000"/>
                </a:solidFill>
                <a:latin typeface="Times New Roman" pitchFamily="18" charset="0"/>
                <a:cs typeface="Times New Roman" pitchFamily="18" charset="0"/>
              </a:rPr>
              <a:t>identifikace zhoršení finanční situace</a:t>
            </a:r>
            <a:r>
              <a:rPr lang="cs-CZ" altLang="cs-CZ" sz="2400" b="1" dirty="0" smtClean="0">
                <a:solidFill>
                  <a:srgbClr val="000000"/>
                </a:solidFill>
                <a:latin typeface="Times New Roman" pitchFamily="18" charset="0"/>
                <a:cs typeface="Times New Roman" pitchFamily="18" charset="0"/>
              </a:rPr>
              <a:t>;</a:t>
            </a:r>
          </a:p>
          <a:p>
            <a:pPr algn="just" eaLnBrk="1" hangingPunct="1">
              <a:lnSpc>
                <a:spcPct val="90000"/>
              </a:lnSpc>
              <a:buFont typeface="Wingdings" panose="05000000000000000000" pitchFamily="2" charset="2"/>
              <a:buChar char="Ø"/>
            </a:pPr>
            <a:r>
              <a:rPr lang="cs-CZ" altLang="cs-CZ" sz="2400" b="1" dirty="0" smtClean="0">
                <a:solidFill>
                  <a:srgbClr val="000000"/>
                </a:solidFill>
                <a:latin typeface="Times New Roman" pitchFamily="18" charset="0"/>
                <a:cs typeface="Times New Roman" pitchFamily="18" charset="0"/>
              </a:rPr>
              <a:t>  Nástroje ČNB k posuzování obezřetného řízení a pravidelný přezkum procesů a postupů pojišťovny a zajišťovny;</a:t>
            </a:r>
          </a:p>
          <a:p>
            <a:pPr algn="just" eaLnBrk="1" hangingPunct="1">
              <a:lnSpc>
                <a:spcPct val="90000"/>
              </a:lnSpc>
              <a:buFont typeface="Wingdings" panose="05000000000000000000" pitchFamily="2" charset="2"/>
              <a:buChar char="Ø"/>
            </a:pPr>
            <a:r>
              <a:rPr lang="cs-CZ" altLang="cs-CZ" sz="2400" b="1" dirty="0" smtClean="0">
                <a:solidFill>
                  <a:srgbClr val="000000"/>
                </a:solidFill>
                <a:latin typeface="Times New Roman" pitchFamily="18" charset="0"/>
                <a:cs typeface="Times New Roman" pitchFamily="18" charset="0"/>
              </a:rPr>
              <a:t> Finitní zajištění</a:t>
            </a:r>
            <a:r>
              <a:rPr lang="cs-CZ" altLang="cs-CZ" sz="2400" b="1" dirty="0" smtClean="0">
                <a:solidFill>
                  <a:srgbClr val="000000"/>
                </a:solidFill>
                <a:latin typeface="Times New Roman" pitchFamily="18" charset="0"/>
              </a:rPr>
              <a:t>;</a:t>
            </a:r>
          </a:p>
          <a:p>
            <a:pPr algn="just" eaLnBrk="1" hangingPunct="1">
              <a:lnSpc>
                <a:spcPct val="90000"/>
              </a:lnSpc>
              <a:buFont typeface="Wingdings" panose="05000000000000000000" pitchFamily="2" charset="2"/>
              <a:buChar char="Ø"/>
            </a:pPr>
            <a:r>
              <a:rPr lang="cs-CZ" altLang="cs-CZ" sz="2400" b="1" dirty="0" smtClean="0">
                <a:solidFill>
                  <a:srgbClr val="000000"/>
                </a:solidFill>
                <a:latin typeface="Times New Roman" pitchFamily="18" charset="0"/>
                <a:cs typeface="Times New Roman" pitchFamily="18" charset="0"/>
              </a:rPr>
              <a:t> Výkon finančního dohledu</a:t>
            </a:r>
            <a:r>
              <a:rPr lang="cs-CZ" altLang="cs-CZ" sz="2400" b="1" dirty="0" smtClean="0">
                <a:solidFill>
                  <a:srgbClr val="000000"/>
                </a:solidFill>
                <a:latin typeface="Times New Roman" pitchFamily="18" charset="0"/>
              </a:rPr>
              <a:t>;</a:t>
            </a:r>
          </a:p>
          <a:p>
            <a:pPr algn="just" eaLnBrk="1" hangingPunct="1">
              <a:lnSpc>
                <a:spcPct val="90000"/>
              </a:lnSpc>
              <a:buFont typeface="Wingdings" panose="05000000000000000000" pitchFamily="2" charset="2"/>
              <a:buChar char="Ø"/>
            </a:pPr>
            <a:r>
              <a:rPr lang="cs-CZ" altLang="cs-CZ" sz="2400" b="1" dirty="0" smtClean="0">
                <a:solidFill>
                  <a:srgbClr val="000000"/>
                </a:solidFill>
                <a:latin typeface="Times New Roman" pitchFamily="18" charset="0"/>
                <a:cs typeface="Times New Roman" pitchFamily="18" charset="0"/>
              </a:rPr>
              <a:t> Dohled nad činností tuzemské pojišťovny nebo tuzemské zajišťovny ve skupině, </a:t>
            </a:r>
            <a:r>
              <a:rPr lang="cs-CZ" altLang="cs-CZ" sz="2400" b="1" dirty="0" smtClean="0">
                <a:latin typeface="Times New Roman" pitchFamily="18" charset="0"/>
              </a:rPr>
              <a:t>kolegia orgánů dohledu, EIOPA- skupinová solventnost, dohled-koncentrace rizik, operace uvnitř skupiny a systém správy.</a:t>
            </a:r>
          </a:p>
          <a:p>
            <a:pPr algn="just" eaLnBrk="1" hangingPunct="1">
              <a:lnSpc>
                <a:spcPct val="90000"/>
              </a:lnSpc>
              <a:buFont typeface="Wingdings" panose="05000000000000000000" pitchFamily="2" charset="2"/>
              <a:buChar char="Ø"/>
            </a:pPr>
            <a:endParaRPr lang="cs-CZ" altLang="cs-CZ" sz="2400" b="1" u="sng"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9767050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94211" name="Rectangle 3"/>
          <p:cNvSpPr>
            <a:spLocks noGrp="1" noChangeArrowheads="1"/>
          </p:cNvSpPr>
          <p:nvPr>
            <p:ph type="body" idx="1"/>
          </p:nvPr>
        </p:nvSpPr>
        <p:spPr>
          <a:xfrm>
            <a:off x="228600" y="1412777"/>
            <a:ext cx="8529638" cy="5256312"/>
          </a:xfrm>
          <a:noFill/>
        </p:spPr>
        <p:txBody>
          <a:bodyPr>
            <a:normAutofit/>
          </a:bodyPr>
          <a:lstStyle/>
          <a:p>
            <a:pPr marL="0" indent="0" algn="just" eaLnBrk="1" hangingPunct="1">
              <a:lnSpc>
                <a:spcPct val="90000"/>
              </a:lnSpc>
            </a:pPr>
            <a:endParaRPr lang="cs-CZ" altLang="cs-CZ" sz="2000" b="1" dirty="0" smtClean="0">
              <a:solidFill>
                <a:srgbClr val="000000"/>
              </a:solidFill>
              <a:latin typeface="Times New Roman" pitchFamily="18" charset="0"/>
              <a:cs typeface="Times New Roman" pitchFamily="18" charset="0"/>
            </a:endParaRPr>
          </a:p>
          <a:p>
            <a:pPr marL="0" indent="0" algn="just" eaLnBrk="1" hangingPunct="1">
              <a:lnSpc>
                <a:spcPct val="90000"/>
              </a:lnSpc>
              <a:buFont typeface="Wingdings" pitchFamily="2" charset="2"/>
              <a:buNone/>
            </a:pPr>
            <a:r>
              <a:rPr lang="cs-CZ" altLang="cs-CZ" sz="2000" b="1" dirty="0" smtClean="0">
                <a:solidFill>
                  <a:srgbClr val="000000"/>
                </a:solidFill>
                <a:latin typeface="Times New Roman" pitchFamily="18" charset="0"/>
                <a:cs typeface="Times New Roman" pitchFamily="18" charset="0"/>
              </a:rPr>
              <a:t>                                           </a:t>
            </a:r>
            <a:r>
              <a:rPr lang="cs-CZ" altLang="cs-CZ" sz="3200" b="1" dirty="0" smtClean="0">
                <a:solidFill>
                  <a:srgbClr val="000000"/>
                </a:solidFill>
                <a:latin typeface="Times New Roman" pitchFamily="18" charset="0"/>
                <a:cs typeface="Times New Roman" pitchFamily="18" charset="0"/>
              </a:rPr>
              <a:t>na místě (také v pobočce nebo u           </a:t>
            </a: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cs typeface="Times New Roman" pitchFamily="18" charset="0"/>
              </a:rPr>
              <a:t>                                            poskytovatele služby)</a:t>
            </a: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cs typeface="Times New Roman" pitchFamily="18" charset="0"/>
              </a:rPr>
              <a:t>Dohled</a:t>
            </a:r>
            <a:endParaRPr lang="cs-CZ" altLang="cs-CZ" sz="3200" b="1" dirty="0" smtClean="0">
              <a:solidFill>
                <a:srgbClr val="000000"/>
              </a:solidFill>
              <a:latin typeface="Times New Roman" pitchFamily="18" charset="0"/>
            </a:endParaRP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rPr>
              <a:t>                          od stolu</a:t>
            </a: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rPr>
              <a:t>  </a:t>
            </a: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rPr>
              <a:t>                          materiální</a:t>
            </a: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rPr>
              <a:t>Dohled</a:t>
            </a: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rPr>
              <a:t>                          finanční</a:t>
            </a:r>
          </a:p>
          <a:p>
            <a:pPr marL="0" indent="0" algn="just" eaLnBrk="1" hangingPunct="1">
              <a:lnSpc>
                <a:spcPct val="90000"/>
              </a:lnSpc>
              <a:buFont typeface="Wingdings" pitchFamily="2" charset="2"/>
              <a:buNone/>
            </a:pPr>
            <a:r>
              <a:rPr lang="cs-CZ" altLang="cs-CZ" sz="3200" b="1" dirty="0" smtClean="0">
                <a:solidFill>
                  <a:srgbClr val="000000"/>
                </a:solidFill>
                <a:latin typeface="Times New Roman" pitchFamily="18" charset="0"/>
              </a:rPr>
              <a:t> </a:t>
            </a:r>
            <a:r>
              <a:rPr lang="cs-CZ" altLang="cs-CZ" sz="3200" b="1" u="sng" dirty="0" smtClean="0">
                <a:solidFill>
                  <a:srgbClr val="000000"/>
                </a:solidFill>
                <a:latin typeface="Times New Roman" pitchFamily="18" charset="0"/>
                <a:cs typeface="Times New Roman" pitchFamily="18" charset="0"/>
              </a:rPr>
              <a:t>  </a:t>
            </a:r>
          </a:p>
        </p:txBody>
      </p:sp>
      <p:cxnSp>
        <p:nvCxnSpPr>
          <p:cNvPr id="94212" name="Přímá spojnice se šipkou 11"/>
          <p:cNvCxnSpPr>
            <a:cxnSpLocks noChangeShapeType="1"/>
          </p:cNvCxnSpPr>
          <p:nvPr/>
        </p:nvCxnSpPr>
        <p:spPr bwMode="auto">
          <a:xfrm>
            <a:off x="1547813" y="5373688"/>
            <a:ext cx="1295400" cy="503237"/>
          </a:xfrm>
          <a:prstGeom prst="straightConnector1">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3" name="Přímá spojnice se šipkou 15"/>
          <p:cNvCxnSpPr>
            <a:cxnSpLocks noChangeShapeType="1"/>
          </p:cNvCxnSpPr>
          <p:nvPr/>
        </p:nvCxnSpPr>
        <p:spPr bwMode="auto">
          <a:xfrm flipV="1">
            <a:off x="1763688" y="2132856"/>
            <a:ext cx="1233488" cy="1017588"/>
          </a:xfrm>
          <a:prstGeom prst="straightConnector1">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4" name="Přímá spojnice se šipkou 17"/>
          <p:cNvCxnSpPr>
            <a:cxnSpLocks noChangeShapeType="1"/>
          </p:cNvCxnSpPr>
          <p:nvPr/>
        </p:nvCxnSpPr>
        <p:spPr bwMode="auto">
          <a:xfrm>
            <a:off x="1763688" y="3119126"/>
            <a:ext cx="1079525" cy="453890"/>
          </a:xfrm>
          <a:prstGeom prst="straightConnector1">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5" name="Přímá spojnice se šipkou 19"/>
          <p:cNvCxnSpPr>
            <a:cxnSpLocks noChangeShapeType="1"/>
          </p:cNvCxnSpPr>
          <p:nvPr/>
        </p:nvCxnSpPr>
        <p:spPr bwMode="auto">
          <a:xfrm flipV="1">
            <a:off x="1547813" y="4868863"/>
            <a:ext cx="1295400" cy="504825"/>
          </a:xfrm>
          <a:prstGeom prst="straightConnector1">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6" name="Přímá spojnice se šipkou 2"/>
          <p:cNvCxnSpPr>
            <a:cxnSpLocks noChangeShapeType="1"/>
          </p:cNvCxnSpPr>
          <p:nvPr/>
        </p:nvCxnSpPr>
        <p:spPr bwMode="auto">
          <a:xfrm>
            <a:off x="4284663" y="2420938"/>
            <a:ext cx="914400" cy="91440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9732775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323587" name="Rectangle 3"/>
          <p:cNvSpPr>
            <a:spLocks noGrp="1" noChangeArrowheads="1"/>
          </p:cNvSpPr>
          <p:nvPr>
            <p:ph type="body" idx="1"/>
          </p:nvPr>
        </p:nvSpPr>
        <p:spPr>
          <a:xfrm>
            <a:off x="228600" y="1556793"/>
            <a:ext cx="8529638" cy="5112296"/>
          </a:xfrm>
          <a:noFill/>
        </p:spPr>
        <p:txBody>
          <a:bodyPr>
            <a:normAutofit lnSpcReduction="10000"/>
          </a:bodyPr>
          <a:lstStyle/>
          <a:p>
            <a:pPr marL="0" indent="0" algn="just" eaLnBrk="1" hangingPunct="1">
              <a:lnSpc>
                <a:spcPct val="90000"/>
              </a:lnSpc>
              <a:defRPr/>
            </a:pPr>
            <a:r>
              <a:rPr lang="cs-CZ" sz="2000" b="1" u="sng" dirty="0" smtClean="0">
                <a:solidFill>
                  <a:srgbClr val="000000"/>
                </a:solidFill>
                <a:latin typeface="Times New Roman" pitchFamily="18" charset="0"/>
                <a:cs typeface="Times New Roman" pitchFamily="18" charset="0"/>
              </a:rPr>
              <a:t> </a:t>
            </a:r>
            <a:r>
              <a:rPr lang="cs-CZ" sz="2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Opatření k nápravě</a:t>
            </a:r>
            <a:r>
              <a:rPr lang="cs-C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cs-CZ" sz="2400" b="1" dirty="0" smtClean="0">
                <a:solidFill>
                  <a:srgbClr val="000000"/>
                </a:solidFill>
                <a:latin typeface="Times New Roman" pitchFamily="18" charset="0"/>
                <a:cs typeface="Times New Roman" pitchFamily="18" charset="0"/>
              </a:rPr>
              <a:t>ve vztahu k činnosti tuzemské pojišťovny a tuzemské za</a:t>
            </a:r>
            <a:r>
              <a:rPr lang="cs-CZ" sz="2400" b="1" dirty="0" smtClean="0">
                <a:solidFill>
                  <a:srgbClr val="000000"/>
                </a:solidFill>
                <a:latin typeface="Times New Roman" pitchFamily="18" charset="0"/>
              </a:rPr>
              <a:t>jišťovny:</a:t>
            </a:r>
          </a:p>
          <a:p>
            <a:pPr marL="0" indent="0" algn="just" eaLnBrk="1" hangingPunct="1">
              <a:lnSpc>
                <a:spcPct val="90000"/>
              </a:lnSpc>
              <a:buFont typeface="Wingdings" pitchFamily="2" charset="2"/>
              <a:buNone/>
              <a:defRPr/>
            </a:pPr>
            <a:r>
              <a:rPr lang="cs-CZ" sz="2400" b="1" dirty="0" smtClean="0">
                <a:solidFill>
                  <a:srgbClr val="000000"/>
                </a:solidFill>
                <a:latin typeface="Times New Roman" pitchFamily="18" charset="0"/>
              </a:rPr>
              <a:t>-s</a:t>
            </a:r>
            <a:r>
              <a:rPr lang="cs-CZ" sz="2400" b="1" dirty="0" smtClean="0">
                <a:solidFill>
                  <a:srgbClr val="000000"/>
                </a:solidFill>
                <a:latin typeface="Times New Roman" pitchFamily="18" charset="0"/>
                <a:cs typeface="Times New Roman" pitchFamily="18" charset="0"/>
              </a:rPr>
              <a:t>nížení základního kapitálu</a:t>
            </a:r>
            <a:r>
              <a:rPr lang="cs-CZ" sz="2400" b="1" dirty="0" smtClean="0">
                <a:solidFill>
                  <a:srgbClr val="000000"/>
                </a:solidFill>
                <a:latin typeface="Times New Roman" pitchFamily="18" charset="0"/>
              </a:rPr>
              <a:t>,</a:t>
            </a:r>
          </a:p>
          <a:p>
            <a:pPr marL="0" indent="0" algn="just" eaLnBrk="1" hangingPunct="1">
              <a:lnSpc>
                <a:spcPct val="90000"/>
              </a:lnSpc>
              <a:buFontTx/>
              <a:buChar char="-"/>
              <a:defRPr/>
            </a:pPr>
            <a:r>
              <a:rPr lang="cs-CZ" sz="2400" b="1" dirty="0" smtClean="0">
                <a:solidFill>
                  <a:srgbClr val="000000"/>
                </a:solidFill>
                <a:latin typeface="Times New Roman" pitchFamily="18" charset="0"/>
              </a:rPr>
              <a:t>p</a:t>
            </a:r>
            <a:r>
              <a:rPr lang="cs-CZ" sz="2400" b="1" dirty="0" smtClean="0">
                <a:solidFill>
                  <a:srgbClr val="000000"/>
                </a:solidFill>
                <a:latin typeface="Times New Roman" pitchFamily="18" charset="0"/>
                <a:cs typeface="Times New Roman" pitchFamily="18" charset="0"/>
              </a:rPr>
              <a:t>ředběžné opatření</a:t>
            </a:r>
            <a:r>
              <a:rPr lang="cs-CZ" sz="2400" b="1" dirty="0" smtClean="0">
                <a:solidFill>
                  <a:srgbClr val="000000"/>
                </a:solidFill>
                <a:latin typeface="Times New Roman" pitchFamily="18" charset="0"/>
              </a:rPr>
              <a:t>,  </a:t>
            </a:r>
          </a:p>
          <a:p>
            <a:pPr marL="0" indent="0" algn="just" eaLnBrk="1" hangingPunct="1">
              <a:lnSpc>
                <a:spcPct val="90000"/>
              </a:lnSpc>
              <a:buFontTx/>
              <a:buChar char="-"/>
              <a:defRPr/>
            </a:pPr>
            <a:r>
              <a:rPr lang="cs-CZ" sz="2400" b="1" dirty="0" smtClean="0">
                <a:solidFill>
                  <a:srgbClr val="000000"/>
                </a:solidFill>
                <a:latin typeface="Times New Roman" pitchFamily="18" charset="0"/>
              </a:rPr>
              <a:t>o</a:t>
            </a:r>
            <a:r>
              <a:rPr lang="cs-CZ" sz="2400" b="1" dirty="0" smtClean="0">
                <a:solidFill>
                  <a:srgbClr val="000000"/>
                </a:solidFill>
                <a:latin typeface="Times New Roman" pitchFamily="18" charset="0"/>
                <a:cs typeface="Times New Roman" pitchFamily="18" charset="0"/>
              </a:rPr>
              <a:t>zdravný plán</a:t>
            </a:r>
            <a:r>
              <a:rPr lang="cs-CZ" sz="2400" b="1" i="1" dirty="0" smtClean="0">
                <a:solidFill>
                  <a:srgbClr val="000000"/>
                </a:solidFill>
                <a:latin typeface="Times New Roman" pitchFamily="18" charset="0"/>
                <a:cs typeface="Times New Roman" pitchFamily="18" charset="0"/>
              </a:rPr>
              <a:t> </a:t>
            </a:r>
            <a:r>
              <a:rPr lang="cs-CZ" sz="2400" b="1" dirty="0" smtClean="0">
                <a:solidFill>
                  <a:srgbClr val="000000"/>
                </a:solidFill>
                <a:latin typeface="Times New Roman" pitchFamily="18" charset="0"/>
                <a:cs typeface="Times New Roman" pitchFamily="18" charset="0"/>
              </a:rPr>
              <a:t>(do 6 měsíců dosažení SCR)</a:t>
            </a:r>
            <a:r>
              <a:rPr lang="cs-CZ" sz="2400" b="1" dirty="0" smtClean="0">
                <a:solidFill>
                  <a:srgbClr val="000000"/>
                </a:solidFill>
                <a:latin typeface="Times New Roman" pitchFamily="18" charset="0"/>
              </a:rPr>
              <a:t>,</a:t>
            </a:r>
          </a:p>
          <a:p>
            <a:pPr marL="0" indent="0" algn="just" eaLnBrk="1" hangingPunct="1">
              <a:lnSpc>
                <a:spcPct val="90000"/>
              </a:lnSpc>
              <a:buFontTx/>
              <a:buChar char="-"/>
              <a:defRPr/>
            </a:pPr>
            <a:r>
              <a:rPr lang="cs-CZ" sz="2400" b="1" dirty="0" smtClean="0">
                <a:solidFill>
                  <a:srgbClr val="000000"/>
                </a:solidFill>
                <a:latin typeface="Times New Roman" pitchFamily="18" charset="0"/>
              </a:rPr>
              <a:t>plán krátkodobého financování- 3 měsíce na dodržení MCR </a:t>
            </a:r>
          </a:p>
          <a:p>
            <a:pPr marL="0" indent="0" algn="just" eaLnBrk="1" hangingPunct="1">
              <a:lnSpc>
                <a:spcPct val="90000"/>
              </a:lnSpc>
              <a:buFontTx/>
              <a:buChar char="-"/>
              <a:defRPr/>
            </a:pPr>
            <a:r>
              <a:rPr lang="cs-CZ" sz="2400" b="1" dirty="0" smtClean="0">
                <a:solidFill>
                  <a:srgbClr val="000000"/>
                </a:solidFill>
                <a:latin typeface="Times New Roman" pitchFamily="18" charset="0"/>
              </a:rPr>
              <a:t>navýšení solventnostního kapitálového požadavku,</a:t>
            </a:r>
          </a:p>
          <a:p>
            <a:pPr marL="0" indent="0" algn="just" eaLnBrk="1" hangingPunct="1">
              <a:lnSpc>
                <a:spcPct val="90000"/>
              </a:lnSpc>
              <a:buFontTx/>
              <a:buChar char="-"/>
              <a:defRPr/>
            </a:pPr>
            <a:r>
              <a:rPr lang="cs-CZ" sz="2400" b="1" dirty="0" smtClean="0">
                <a:solidFill>
                  <a:srgbClr val="000000"/>
                </a:solidFill>
                <a:latin typeface="Times New Roman" pitchFamily="18" charset="0"/>
              </a:rPr>
              <a:t>z</a:t>
            </a:r>
            <a:r>
              <a:rPr lang="cs-CZ" sz="2400" b="1" dirty="0" smtClean="0">
                <a:solidFill>
                  <a:srgbClr val="000000"/>
                </a:solidFill>
                <a:latin typeface="Times New Roman" pitchFamily="18" charset="0"/>
                <a:cs typeface="Times New Roman" pitchFamily="18" charset="0"/>
              </a:rPr>
              <a:t>avedení nucené správy a její ukončení</a:t>
            </a:r>
            <a:r>
              <a:rPr lang="cs-CZ" sz="2400" b="1" dirty="0" smtClean="0">
                <a:solidFill>
                  <a:srgbClr val="000000"/>
                </a:solidFill>
                <a:latin typeface="Times New Roman" pitchFamily="18" charset="0"/>
              </a:rPr>
              <a:t>,</a:t>
            </a:r>
          </a:p>
          <a:p>
            <a:pPr marL="0" indent="0" algn="just" eaLnBrk="1" hangingPunct="1">
              <a:lnSpc>
                <a:spcPct val="90000"/>
              </a:lnSpc>
              <a:buFontTx/>
              <a:buChar char="-"/>
              <a:defRPr/>
            </a:pPr>
            <a:r>
              <a:rPr lang="cs-CZ" sz="2400" b="1" dirty="0" smtClean="0">
                <a:solidFill>
                  <a:srgbClr val="000000"/>
                </a:solidFill>
                <a:latin typeface="Times New Roman" pitchFamily="18" charset="0"/>
              </a:rPr>
              <a:t>p</a:t>
            </a:r>
            <a:r>
              <a:rPr lang="cs-CZ" sz="2400" b="1" dirty="0" smtClean="0">
                <a:solidFill>
                  <a:srgbClr val="000000"/>
                </a:solidFill>
                <a:latin typeface="Times New Roman" pitchFamily="18" charset="0"/>
                <a:cs typeface="Times New Roman" pitchFamily="18" charset="0"/>
              </a:rPr>
              <a:t>ozastavení oprávnění k uzavírání pojistných nebo zajišťovacích smluv</a:t>
            </a:r>
            <a:r>
              <a:rPr lang="cs-CZ" sz="2400" b="1" dirty="0" smtClean="0">
                <a:solidFill>
                  <a:srgbClr val="000000"/>
                </a:solidFill>
                <a:latin typeface="Times New Roman" pitchFamily="18" charset="0"/>
              </a:rPr>
              <a:t> </a:t>
            </a:r>
            <a:r>
              <a:rPr lang="cs-CZ" sz="2400" b="1" dirty="0" smtClean="0">
                <a:solidFill>
                  <a:srgbClr val="000000"/>
                </a:solidFill>
                <a:latin typeface="Times New Roman" pitchFamily="18" charset="0"/>
                <a:cs typeface="Times New Roman" pitchFamily="18" charset="0"/>
              </a:rPr>
              <a:t> a rozšiřování závazků již převzatých</a:t>
            </a:r>
            <a:r>
              <a:rPr lang="cs-CZ" sz="2400" b="1" dirty="0" smtClean="0">
                <a:solidFill>
                  <a:srgbClr val="000000"/>
                </a:solidFill>
                <a:latin typeface="Times New Roman" pitchFamily="18" charset="0"/>
              </a:rPr>
              <a:t>,</a:t>
            </a:r>
          </a:p>
          <a:p>
            <a:pPr marL="0" indent="0" algn="just" eaLnBrk="1" hangingPunct="1">
              <a:lnSpc>
                <a:spcPct val="90000"/>
              </a:lnSpc>
              <a:buFontTx/>
              <a:buChar char="-"/>
              <a:defRPr/>
            </a:pPr>
            <a:r>
              <a:rPr lang="cs-CZ" sz="2400" b="1" dirty="0" smtClean="0">
                <a:solidFill>
                  <a:srgbClr val="000000"/>
                </a:solidFill>
                <a:latin typeface="Times New Roman" pitchFamily="18" charset="0"/>
              </a:rPr>
              <a:t>p</a:t>
            </a:r>
            <a:r>
              <a:rPr lang="cs-CZ" sz="2400" b="1" dirty="0" smtClean="0">
                <a:solidFill>
                  <a:srgbClr val="000000"/>
                </a:solidFill>
                <a:latin typeface="Times New Roman" pitchFamily="18" charset="0"/>
                <a:cs typeface="Times New Roman" pitchFamily="18" charset="0"/>
              </a:rPr>
              <a:t>řevod pojistného kmene</a:t>
            </a:r>
            <a:r>
              <a:rPr lang="cs-CZ" sz="2400" b="1" dirty="0" smtClean="0">
                <a:solidFill>
                  <a:srgbClr val="000000"/>
                </a:solidFill>
                <a:latin typeface="Times New Roman" pitchFamily="18" charset="0"/>
              </a:rPr>
              <a:t>,</a:t>
            </a:r>
          </a:p>
          <a:p>
            <a:pPr marL="0" indent="0" algn="just" eaLnBrk="1" hangingPunct="1">
              <a:lnSpc>
                <a:spcPct val="90000"/>
              </a:lnSpc>
              <a:buFontTx/>
              <a:buChar char="-"/>
              <a:defRPr/>
            </a:pPr>
            <a:r>
              <a:rPr lang="cs-CZ" sz="2400" b="1" dirty="0" smtClean="0">
                <a:solidFill>
                  <a:srgbClr val="000000"/>
                </a:solidFill>
                <a:latin typeface="Times New Roman" pitchFamily="18" charset="0"/>
              </a:rPr>
              <a:t>p</a:t>
            </a:r>
            <a:r>
              <a:rPr lang="cs-CZ" sz="2400" b="1" dirty="0" smtClean="0">
                <a:solidFill>
                  <a:srgbClr val="000000"/>
                </a:solidFill>
                <a:latin typeface="Times New Roman" pitchFamily="18" charset="0"/>
                <a:cs typeface="Times New Roman" pitchFamily="18" charset="0"/>
              </a:rPr>
              <a:t>řevod kmene zajišťovacích smluv nebo jeho části</a:t>
            </a:r>
            <a:r>
              <a:rPr lang="cs-CZ" sz="2400" b="1" dirty="0" smtClean="0">
                <a:solidFill>
                  <a:srgbClr val="000000"/>
                </a:solidFill>
                <a:latin typeface="Times New Roman" pitchFamily="18" charset="0"/>
              </a:rPr>
              <a:t>;</a:t>
            </a:r>
          </a:p>
          <a:p>
            <a:pPr marL="0" indent="0" algn="just" eaLnBrk="1" hangingPunct="1">
              <a:lnSpc>
                <a:spcPct val="90000"/>
              </a:lnSpc>
              <a:defRPr/>
            </a:pPr>
            <a:r>
              <a:rPr lang="cs-CZ" sz="2400" b="1" dirty="0" smtClean="0">
                <a:solidFill>
                  <a:srgbClr val="000000"/>
                </a:solidFill>
                <a:latin typeface="Times New Roman" pitchFamily="18" charset="0"/>
                <a:cs typeface="Times New Roman" pitchFamily="18" charset="0"/>
              </a:rPr>
              <a:t> Informační povinnosti České národní banky</a:t>
            </a:r>
            <a:r>
              <a:rPr lang="cs-CZ" sz="2400" b="1" dirty="0" smtClean="0">
                <a:solidFill>
                  <a:srgbClr val="000000"/>
                </a:solidFill>
                <a:latin typeface="Times New Roman" pitchFamily="18" charset="0"/>
              </a:rPr>
              <a:t>. </a:t>
            </a:r>
          </a:p>
          <a:p>
            <a:pPr marL="0" indent="0" algn="just" eaLnBrk="1" hangingPunct="1">
              <a:lnSpc>
                <a:spcPct val="90000"/>
              </a:lnSpc>
              <a:buFontTx/>
              <a:buNone/>
              <a:defRPr/>
            </a:pPr>
            <a:r>
              <a:rPr lang="cs-CZ" sz="2400" b="1" dirty="0" smtClean="0">
                <a:solidFill>
                  <a:srgbClr val="000000"/>
                </a:solidFill>
                <a:latin typeface="Times New Roman" pitchFamily="18" charset="0"/>
              </a:rPr>
              <a:t>  </a:t>
            </a:r>
            <a:r>
              <a:rPr lang="cs-CZ" sz="2400" b="1" u="sng" dirty="0" smtClean="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298412375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90115" name="Rectangle 3"/>
          <p:cNvSpPr>
            <a:spLocks noGrp="1" noChangeArrowheads="1"/>
          </p:cNvSpPr>
          <p:nvPr>
            <p:ph type="body" idx="1"/>
          </p:nvPr>
        </p:nvSpPr>
        <p:spPr>
          <a:xfrm>
            <a:off x="228600" y="1628801"/>
            <a:ext cx="8529638" cy="4867250"/>
          </a:xfrm>
          <a:noFill/>
        </p:spPr>
        <p:txBody>
          <a:bodyPr>
            <a:normAutofit fontScale="92500"/>
          </a:bodyPr>
          <a:lstStyle/>
          <a:p>
            <a:pPr marL="0" indent="0" algn="just">
              <a:buNone/>
            </a:pPr>
            <a:r>
              <a:rPr lang="cs-CZ" altLang="cs-CZ" b="1" dirty="0" smtClean="0">
                <a:solidFill>
                  <a:srgbClr val="000000"/>
                </a:solidFill>
                <a:latin typeface="Times New Roman" pitchFamily="18" charset="0"/>
                <a:cs typeface="Times New Roman" pitchFamily="18" charset="0"/>
              </a:rPr>
              <a:t>Výkon dohledu ve vztahu k činnosti </a:t>
            </a:r>
            <a:r>
              <a:rPr lang="cs-CZ" altLang="cs-CZ" b="1" u="sng" dirty="0" smtClean="0">
                <a:solidFill>
                  <a:srgbClr val="000000"/>
                </a:solidFill>
                <a:latin typeface="Times New Roman" pitchFamily="18" charset="0"/>
                <a:cs typeface="Times New Roman" pitchFamily="18" charset="0"/>
              </a:rPr>
              <a:t>pojišťovny a zajišťovny z jiného členského státu</a:t>
            </a:r>
            <a:r>
              <a:rPr lang="cs-CZ" altLang="cs-CZ" b="1" dirty="0" smtClean="0">
                <a:solidFill>
                  <a:srgbClr val="000000"/>
                </a:solidFill>
                <a:latin typeface="Times New Roman" pitchFamily="18" charset="0"/>
              </a:rPr>
              <a:t>;</a:t>
            </a:r>
          </a:p>
          <a:p>
            <a:pPr marL="0" indent="0" algn="just">
              <a:buNone/>
            </a:pPr>
            <a:endParaRPr lang="cs-CZ" altLang="cs-CZ" b="1" dirty="0">
              <a:solidFill>
                <a:srgbClr val="000000"/>
              </a:solidFill>
              <a:latin typeface="Times New Roman" pitchFamily="18" charset="0"/>
              <a:cs typeface="Times New Roman" pitchFamily="18" charset="0"/>
            </a:endParaRPr>
          </a:p>
          <a:p>
            <a:pPr marL="0" indent="0" algn="just">
              <a:buNone/>
              <a:defRPr/>
            </a:pPr>
            <a:r>
              <a:rPr lang="cs-CZ" altLang="cs-CZ" b="1" u="sng" dirty="0">
                <a:solidFill>
                  <a:srgbClr val="000000"/>
                </a:solidFill>
                <a:latin typeface="Times New Roman" pitchFamily="18" charset="0"/>
                <a:cs typeface="Times New Roman" pitchFamily="18" charset="0"/>
              </a:rPr>
              <a:t>Opatření k nápravě ve vztahu k činnosti pojišťovny</a:t>
            </a:r>
            <a:r>
              <a:rPr lang="cs-CZ" altLang="cs-CZ" b="1" u="sng" dirty="0">
                <a:solidFill>
                  <a:srgbClr val="000000"/>
                </a:solidFill>
                <a:latin typeface="Times New Roman" pitchFamily="18" charset="0"/>
              </a:rPr>
              <a:t> a zajišťovny</a:t>
            </a:r>
            <a:r>
              <a:rPr lang="cs-CZ" altLang="cs-CZ" b="1" u="sng" dirty="0">
                <a:solidFill>
                  <a:srgbClr val="000000"/>
                </a:solidFill>
                <a:latin typeface="Times New Roman" pitchFamily="18" charset="0"/>
                <a:cs typeface="Times New Roman" pitchFamily="18" charset="0"/>
              </a:rPr>
              <a:t> z jiného členského státu </a:t>
            </a:r>
            <a:endParaRPr lang="cs-CZ" altLang="cs-CZ" b="1" u="sng" dirty="0">
              <a:solidFill>
                <a:srgbClr val="000000"/>
              </a:solidFill>
              <a:latin typeface="Times New Roman" pitchFamily="18" charset="0"/>
            </a:endParaRPr>
          </a:p>
          <a:p>
            <a:pPr marL="0" indent="0" algn="just">
              <a:buNone/>
              <a:defRPr/>
            </a:pPr>
            <a:endParaRPr lang="cs-CZ" altLang="cs-CZ" b="1" dirty="0">
              <a:solidFill>
                <a:srgbClr val="000000"/>
              </a:solidFill>
              <a:latin typeface="Times New Roman" pitchFamily="18" charset="0"/>
              <a:cs typeface="Times New Roman" pitchFamily="18" charset="0"/>
            </a:endParaRPr>
          </a:p>
          <a:p>
            <a:pPr marL="0" indent="0" algn="just">
              <a:defRPr/>
            </a:pPr>
            <a:r>
              <a:rPr lang="cs-CZ" altLang="cs-CZ" b="1" dirty="0">
                <a:solidFill>
                  <a:srgbClr val="000000"/>
                </a:solidFill>
                <a:latin typeface="Times New Roman" pitchFamily="18" charset="0"/>
                <a:cs typeface="Times New Roman" pitchFamily="18" charset="0"/>
              </a:rPr>
              <a:t>Odpovědnost domovského dohledového orgánu</a:t>
            </a:r>
            <a:r>
              <a:rPr lang="cs-CZ" altLang="cs-CZ" b="1" dirty="0">
                <a:solidFill>
                  <a:srgbClr val="000000"/>
                </a:solidFill>
                <a:latin typeface="Times New Roman" pitchFamily="18" charset="0"/>
              </a:rPr>
              <a:t>;</a:t>
            </a:r>
          </a:p>
          <a:p>
            <a:pPr marL="0" indent="0" algn="just">
              <a:buNone/>
              <a:defRPr/>
            </a:pPr>
            <a:endParaRPr lang="cs-CZ" altLang="cs-CZ" b="1" dirty="0">
              <a:solidFill>
                <a:srgbClr val="000000"/>
              </a:solidFill>
              <a:latin typeface="Times New Roman" pitchFamily="18" charset="0"/>
              <a:cs typeface="Times New Roman" pitchFamily="18" charset="0"/>
            </a:endParaRPr>
          </a:p>
          <a:p>
            <a:pPr marL="0" indent="0" algn="just">
              <a:defRPr/>
            </a:pPr>
            <a:r>
              <a:rPr lang="cs-CZ" altLang="cs-CZ" b="1" dirty="0">
                <a:solidFill>
                  <a:srgbClr val="000000"/>
                </a:solidFill>
                <a:latin typeface="Times New Roman" pitchFamily="18" charset="0"/>
                <a:cs typeface="Times New Roman" pitchFamily="18" charset="0"/>
              </a:rPr>
              <a:t>Součinnost s  domovskými dohledovými </a:t>
            </a:r>
            <a:r>
              <a:rPr lang="cs-CZ" altLang="cs-CZ" b="1" dirty="0" smtClean="0">
                <a:solidFill>
                  <a:srgbClr val="000000"/>
                </a:solidFill>
                <a:latin typeface="Times New Roman" pitchFamily="18" charset="0"/>
                <a:cs typeface="Times New Roman" pitchFamily="18" charset="0"/>
              </a:rPr>
              <a:t>orgány</a:t>
            </a:r>
            <a:r>
              <a:rPr lang="cs-CZ" altLang="cs-CZ" b="1" dirty="0" smtClean="0">
                <a:solidFill>
                  <a:srgbClr val="000000"/>
                </a:solidFill>
                <a:latin typeface="Times New Roman" pitchFamily="18" charset="0"/>
              </a:rPr>
              <a:t>.</a:t>
            </a:r>
            <a:endParaRPr lang="cs-CZ" altLang="cs-CZ" b="1" dirty="0">
              <a:solidFill>
                <a:srgbClr val="000000"/>
              </a:solidFill>
              <a:latin typeface="Times New Roman" pitchFamily="18" charset="0"/>
            </a:endParaRPr>
          </a:p>
          <a:p>
            <a:pPr marL="0" indent="0" algn="just" eaLnBrk="1" hangingPunct="1"/>
            <a:endParaRPr lang="cs-CZ" altLang="cs-CZ" b="1" u="sng"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5362727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97283" name="Rectangle 3"/>
          <p:cNvSpPr>
            <a:spLocks noGrp="1" noChangeArrowheads="1"/>
          </p:cNvSpPr>
          <p:nvPr>
            <p:ph type="body" idx="1"/>
          </p:nvPr>
        </p:nvSpPr>
        <p:spPr>
          <a:xfrm>
            <a:off x="228600" y="1700809"/>
            <a:ext cx="8529638" cy="4795242"/>
          </a:xfrm>
        </p:spPr>
        <p:txBody>
          <a:bodyPr>
            <a:normAutofit lnSpcReduction="10000"/>
          </a:bodyPr>
          <a:lstStyle/>
          <a:p>
            <a:pPr marL="0" indent="0" algn="just">
              <a:buNone/>
            </a:pPr>
            <a:r>
              <a:rPr lang="cs-CZ" altLang="cs-CZ" b="1" dirty="0">
                <a:solidFill>
                  <a:srgbClr val="000000"/>
                </a:solidFill>
                <a:latin typeface="Times New Roman" pitchFamily="18" charset="0"/>
                <a:cs typeface="Times New Roman" pitchFamily="18" charset="0"/>
              </a:rPr>
              <a:t>Výkon dohledu ve vztahu k činnosti </a:t>
            </a:r>
            <a:r>
              <a:rPr lang="cs-CZ" altLang="cs-CZ" b="1" u="sng" dirty="0">
                <a:solidFill>
                  <a:srgbClr val="000000"/>
                </a:solidFill>
                <a:latin typeface="Times New Roman" pitchFamily="18" charset="0"/>
                <a:cs typeface="Times New Roman" pitchFamily="18" charset="0"/>
              </a:rPr>
              <a:t>pojišťovny a zajišťovny z třetího státu</a:t>
            </a:r>
            <a:r>
              <a:rPr lang="cs-CZ" altLang="cs-CZ" b="1" dirty="0">
                <a:solidFill>
                  <a:srgbClr val="000000"/>
                </a:solidFill>
                <a:latin typeface="Times New Roman" pitchFamily="18" charset="0"/>
              </a:rPr>
              <a:t>;</a:t>
            </a:r>
          </a:p>
          <a:p>
            <a:pPr marL="0" indent="0" algn="just" eaLnBrk="1" hangingPunct="1">
              <a:buFont typeface="Wingdings" pitchFamily="2" charset="2"/>
              <a:buNone/>
            </a:pPr>
            <a:endParaRPr lang="cs-CZ" altLang="cs-CZ" b="1" u="sng" dirty="0" smtClean="0">
              <a:solidFill>
                <a:srgbClr val="000000"/>
              </a:solidFill>
              <a:latin typeface="Times New Roman" pitchFamily="18" charset="0"/>
              <a:cs typeface="Times New Roman" pitchFamily="18" charset="0"/>
            </a:endParaRPr>
          </a:p>
          <a:p>
            <a:pPr marL="0" indent="0" algn="just" eaLnBrk="1" hangingPunct="1">
              <a:buFont typeface="Wingdings" pitchFamily="2" charset="2"/>
              <a:buNone/>
            </a:pPr>
            <a:r>
              <a:rPr lang="cs-CZ" altLang="cs-CZ" b="1" u="sng" dirty="0" smtClean="0">
                <a:solidFill>
                  <a:srgbClr val="000000"/>
                </a:solidFill>
                <a:latin typeface="Times New Roman" pitchFamily="18" charset="0"/>
                <a:cs typeface="Times New Roman" pitchFamily="18" charset="0"/>
              </a:rPr>
              <a:t>Opatření k nápravě ve vztahu k činnosti pojišťovny</a:t>
            </a:r>
            <a:r>
              <a:rPr lang="cs-CZ" altLang="cs-CZ" b="1" u="sng" dirty="0" smtClean="0">
                <a:solidFill>
                  <a:srgbClr val="000000"/>
                </a:solidFill>
                <a:latin typeface="Times New Roman" pitchFamily="18" charset="0"/>
              </a:rPr>
              <a:t> a zajišťovny</a:t>
            </a:r>
            <a:r>
              <a:rPr lang="cs-CZ" altLang="cs-CZ" b="1" u="sng" dirty="0" smtClean="0">
                <a:solidFill>
                  <a:srgbClr val="000000"/>
                </a:solidFill>
                <a:latin typeface="Times New Roman" pitchFamily="18" charset="0"/>
                <a:cs typeface="Times New Roman" pitchFamily="18" charset="0"/>
              </a:rPr>
              <a:t> z třetího státu; </a:t>
            </a:r>
            <a:endParaRPr lang="cs-CZ" altLang="cs-CZ" b="1" u="sng" dirty="0" smtClean="0">
              <a:solidFill>
                <a:srgbClr val="000000"/>
              </a:solidFill>
              <a:latin typeface="Times New Roman" pitchFamily="18" charset="0"/>
            </a:endParaRPr>
          </a:p>
          <a:p>
            <a:pPr marL="0" indent="0" algn="just" eaLnBrk="1" hangingPunct="1"/>
            <a:r>
              <a:rPr lang="cs-CZ" altLang="cs-CZ" b="1" dirty="0" smtClean="0">
                <a:solidFill>
                  <a:srgbClr val="000000"/>
                </a:solidFill>
                <a:latin typeface="Times New Roman" pitchFamily="18" charset="0"/>
                <a:cs typeface="Times New Roman" pitchFamily="18" charset="0"/>
              </a:rPr>
              <a:t> Rozsah a obsah opatření k nápravě</a:t>
            </a:r>
            <a:r>
              <a:rPr lang="cs-CZ" altLang="cs-CZ" b="1" dirty="0" smtClean="0">
                <a:solidFill>
                  <a:srgbClr val="000000"/>
                </a:solidFill>
                <a:latin typeface="Times New Roman" pitchFamily="18" charset="0"/>
              </a:rPr>
              <a:t>;</a:t>
            </a:r>
          </a:p>
          <a:p>
            <a:pPr marL="0" indent="0" algn="just" eaLnBrk="1" hangingPunct="1"/>
            <a:r>
              <a:rPr lang="cs-CZ" altLang="cs-CZ" b="1" dirty="0" smtClean="0">
                <a:solidFill>
                  <a:srgbClr val="000000"/>
                </a:solidFill>
                <a:latin typeface="Times New Roman" pitchFamily="18" charset="0"/>
                <a:cs typeface="Times New Roman" pitchFamily="18" charset="0"/>
              </a:rPr>
              <a:t> Součinnost s orgány dohledu jiných států</a:t>
            </a:r>
            <a:r>
              <a:rPr lang="cs-CZ" altLang="cs-CZ" b="1" dirty="0" smtClean="0">
                <a:solidFill>
                  <a:srgbClr val="000000"/>
                </a:solidFill>
                <a:latin typeface="Times New Roman" pitchFamily="18" charset="0"/>
              </a:rPr>
              <a:t>;</a:t>
            </a:r>
          </a:p>
          <a:p>
            <a:pPr marL="0" indent="0" algn="just" eaLnBrk="1" hangingPunct="1"/>
            <a:r>
              <a:rPr lang="cs-CZ" altLang="cs-CZ" b="1" dirty="0" smtClean="0">
                <a:solidFill>
                  <a:srgbClr val="000000"/>
                </a:solidFill>
                <a:latin typeface="Times New Roman" pitchFamily="18" charset="0"/>
                <a:cs typeface="Times New Roman" pitchFamily="18" charset="0"/>
              </a:rPr>
              <a:t> Informační povinnosti</a:t>
            </a:r>
            <a:r>
              <a:rPr lang="cs-CZ" altLang="cs-CZ" b="1" dirty="0" smtClean="0">
                <a:solidFill>
                  <a:srgbClr val="000000"/>
                </a:solidFill>
                <a:latin typeface="Times New Roman" pitchFamily="18" charset="0"/>
              </a:rPr>
              <a:t>. </a:t>
            </a:r>
          </a:p>
          <a:p>
            <a:pPr marL="0" indent="0" algn="just" eaLnBrk="1" hangingPunct="1">
              <a:buFontTx/>
              <a:buNone/>
            </a:pPr>
            <a:r>
              <a:rPr lang="cs-CZ" altLang="cs-CZ" b="1" dirty="0" smtClean="0">
                <a:solidFill>
                  <a:srgbClr val="000000"/>
                </a:solidFill>
                <a:latin typeface="Times New Roman" pitchFamily="18" charset="0"/>
              </a:rPr>
              <a:t>  </a:t>
            </a:r>
            <a:r>
              <a:rPr lang="cs-CZ" altLang="cs-CZ" b="1" u="sng" dirty="0" smtClean="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209970456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89091" name="Rectangle 3"/>
          <p:cNvSpPr>
            <a:spLocks noGrp="1" noChangeArrowheads="1"/>
          </p:cNvSpPr>
          <p:nvPr>
            <p:ph type="body" idx="1"/>
          </p:nvPr>
        </p:nvSpPr>
        <p:spPr>
          <a:xfrm>
            <a:off x="179512" y="1484784"/>
            <a:ext cx="8529638" cy="5011266"/>
          </a:xfrm>
        </p:spPr>
        <p:txBody>
          <a:bodyPr>
            <a:normAutofit fontScale="92500" lnSpcReduction="10000"/>
          </a:bodyPr>
          <a:lstStyle/>
          <a:p>
            <a:pPr marL="0" indent="0" algn="just" eaLnBrk="1" hangingPunct="1">
              <a:buFontTx/>
              <a:buNone/>
              <a:defRPr/>
            </a:pPr>
            <a:r>
              <a:rPr lang="cs-CZ" altLang="cs-CZ" b="1" u="sng" dirty="0" smtClean="0">
                <a:solidFill>
                  <a:srgbClr val="000000"/>
                </a:solidFill>
                <a:latin typeface="Times New Roman" panose="02020603050405020304" pitchFamily="18" charset="0"/>
                <a:cs typeface="Times New Roman" panose="02020603050405020304" pitchFamily="18" charset="0"/>
              </a:rPr>
              <a:t>Dohled nad skupinou </a:t>
            </a:r>
            <a:r>
              <a:rPr lang="cs-CZ" altLang="cs-CZ" b="1" dirty="0" smtClean="0">
                <a:solidFill>
                  <a:srgbClr val="000000"/>
                </a:solidFill>
                <a:latin typeface="Times New Roman" panose="02020603050405020304" pitchFamily="18" charset="0"/>
                <a:cs typeface="Times New Roman" panose="02020603050405020304" pitchFamily="18" charset="0"/>
              </a:rPr>
              <a:t>- kontrola:</a:t>
            </a:r>
          </a:p>
          <a:p>
            <a:pPr>
              <a:defRPr/>
            </a:pPr>
            <a:r>
              <a:rPr lang="cs-CZ" b="1" dirty="0" smtClean="0">
                <a:latin typeface="Times New Roman" panose="02020603050405020304" pitchFamily="18" charset="0"/>
                <a:cs typeface="Times New Roman" panose="02020603050405020304" pitchFamily="18" charset="0"/>
              </a:rPr>
              <a:t>udržování </a:t>
            </a:r>
            <a:r>
              <a:rPr lang="cs-CZ" b="1" dirty="0">
                <a:latin typeface="Times New Roman" panose="02020603050405020304" pitchFamily="18" charset="0"/>
                <a:cs typeface="Times New Roman" panose="02020603050405020304" pitchFamily="18" charset="0"/>
              </a:rPr>
              <a:t>použitelného kapitálu alespoň ve výši skupinového solventnostního kapitálového požadavku,</a:t>
            </a:r>
          </a:p>
          <a:p>
            <a:pPr>
              <a:defRPr/>
            </a:pPr>
            <a:r>
              <a:rPr lang="cs-CZ" b="1" dirty="0" smtClean="0">
                <a:latin typeface="Times New Roman" panose="02020603050405020304" pitchFamily="18" charset="0"/>
                <a:cs typeface="Times New Roman" panose="02020603050405020304" pitchFamily="18" charset="0"/>
              </a:rPr>
              <a:t>operací </a:t>
            </a:r>
            <a:r>
              <a:rPr lang="cs-CZ" b="1" dirty="0">
                <a:latin typeface="Times New Roman" panose="02020603050405020304" pitchFamily="18" charset="0"/>
                <a:cs typeface="Times New Roman" panose="02020603050405020304" pitchFamily="18" charset="0"/>
              </a:rPr>
              <a:t>uvnitř skupiny,</a:t>
            </a:r>
          </a:p>
          <a:p>
            <a:pPr>
              <a:defRPr/>
            </a:pPr>
            <a:r>
              <a:rPr lang="cs-CZ" b="1" dirty="0" smtClean="0">
                <a:latin typeface="Times New Roman" panose="02020603050405020304" pitchFamily="18" charset="0"/>
                <a:cs typeface="Times New Roman" panose="02020603050405020304" pitchFamily="18" charset="0"/>
              </a:rPr>
              <a:t>koncentrace </a:t>
            </a:r>
            <a:r>
              <a:rPr lang="cs-CZ" b="1" dirty="0">
                <a:latin typeface="Times New Roman" panose="02020603050405020304" pitchFamily="18" charset="0"/>
                <a:cs typeface="Times New Roman" panose="02020603050405020304" pitchFamily="18" charset="0"/>
              </a:rPr>
              <a:t>rizik skupiny,</a:t>
            </a:r>
          </a:p>
          <a:p>
            <a:pPr>
              <a:defRPr/>
            </a:pPr>
            <a:r>
              <a:rPr lang="cs-CZ" b="1" dirty="0" smtClean="0">
                <a:latin typeface="Times New Roman" panose="02020603050405020304" pitchFamily="18" charset="0"/>
                <a:cs typeface="Times New Roman" panose="02020603050405020304" pitchFamily="18" charset="0"/>
              </a:rPr>
              <a:t>osob </a:t>
            </a:r>
            <a:r>
              <a:rPr lang="cs-CZ" b="1" dirty="0">
                <a:latin typeface="Times New Roman" panose="02020603050405020304" pitchFamily="18" charset="0"/>
                <a:cs typeface="Times New Roman" panose="02020603050405020304" pitchFamily="18" charset="0"/>
              </a:rPr>
              <a:t>ve vedení pojišťovací holdingové osoby a smíšené finanční holdingové osoby,</a:t>
            </a:r>
          </a:p>
          <a:p>
            <a:pPr>
              <a:defRPr/>
            </a:pPr>
            <a:r>
              <a:rPr lang="cs-CZ" b="1" dirty="0" smtClean="0">
                <a:latin typeface="Times New Roman" panose="02020603050405020304" pitchFamily="18" charset="0"/>
                <a:cs typeface="Times New Roman" panose="02020603050405020304" pitchFamily="18" charset="0"/>
              </a:rPr>
              <a:t>dodržování </a:t>
            </a:r>
            <a:r>
              <a:rPr lang="cs-CZ" b="1" dirty="0">
                <a:latin typeface="Times New Roman" panose="02020603050405020304" pitchFamily="18" charset="0"/>
                <a:cs typeface="Times New Roman" panose="02020603050405020304" pitchFamily="18" charset="0"/>
              </a:rPr>
              <a:t>požadavků na řídicí a kontrolní systém na úrovni </a:t>
            </a:r>
            <a:r>
              <a:rPr lang="cs-CZ" b="1" dirty="0" smtClean="0">
                <a:latin typeface="Times New Roman" panose="02020603050405020304" pitchFamily="18" charset="0"/>
                <a:cs typeface="Times New Roman" panose="02020603050405020304" pitchFamily="18" charset="0"/>
              </a:rPr>
              <a:t>skupiny. </a:t>
            </a:r>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72441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solidFill>
            <a:srgbClr val="FFFF00"/>
          </a:solidFill>
        </p:spPr>
        <p:txBody>
          <a:bodyPr/>
          <a:lstStyle/>
          <a:p>
            <a:pPr eaLnBrk="1" hangingPunct="1">
              <a:defRPr/>
            </a:pPr>
            <a:r>
              <a:rPr lang="cs-CZ" dirty="0" smtClean="0">
                <a:latin typeface="Arial" pitchFamily="34" charset="0"/>
                <a:cs typeface="Times New Roman" pitchFamily="18" charset="0"/>
              </a:rPr>
              <a:t>DOHLED V POJIŠŤOVNICTVÍ </a:t>
            </a:r>
          </a:p>
        </p:txBody>
      </p:sp>
      <p:sp>
        <p:nvSpPr>
          <p:cNvPr id="99331" name="Rectangle 3"/>
          <p:cNvSpPr>
            <a:spLocks noGrp="1" noChangeArrowheads="1"/>
          </p:cNvSpPr>
          <p:nvPr>
            <p:ph type="body" idx="1"/>
          </p:nvPr>
        </p:nvSpPr>
        <p:spPr>
          <a:xfrm>
            <a:off x="228600" y="1556793"/>
            <a:ext cx="8529638" cy="4939258"/>
          </a:xfrm>
        </p:spPr>
        <p:txBody>
          <a:bodyPr>
            <a:normAutofit lnSpcReduction="10000"/>
          </a:bodyPr>
          <a:lstStyle/>
          <a:p>
            <a:pPr marL="0" indent="0" algn="just" eaLnBrk="1" hangingPunct="1">
              <a:buFont typeface="Wingdings" pitchFamily="2" charset="2"/>
              <a:buNone/>
            </a:pPr>
            <a:r>
              <a:rPr lang="cs-CZ" altLang="cs-CZ" b="1" u="sng" dirty="0" smtClean="0">
                <a:solidFill>
                  <a:srgbClr val="000000"/>
                </a:solidFill>
                <a:latin typeface="Times New Roman" pitchFamily="18" charset="0"/>
                <a:cs typeface="Times New Roman" pitchFamily="18" charset="0"/>
              </a:rPr>
              <a:t>Odnětí povolení</a:t>
            </a:r>
            <a:r>
              <a:rPr lang="cs-CZ" altLang="cs-CZ" b="1" u="sng" dirty="0" smtClean="0">
                <a:solidFill>
                  <a:srgbClr val="000000"/>
                </a:solidFill>
                <a:latin typeface="Times New Roman" pitchFamily="18" charset="0"/>
              </a:rPr>
              <a:t> </a:t>
            </a:r>
          </a:p>
          <a:p>
            <a:pPr marL="0" indent="0" algn="just" eaLnBrk="1" hangingPunct="1"/>
            <a:r>
              <a:rPr lang="cs-CZ" altLang="cs-CZ" b="1" dirty="0" smtClean="0">
                <a:solidFill>
                  <a:srgbClr val="000000"/>
                </a:solidFill>
                <a:latin typeface="Times New Roman" pitchFamily="18" charset="0"/>
                <a:cs typeface="Times New Roman" pitchFamily="18" charset="0"/>
              </a:rPr>
              <a:t> Odnětí povolení tuzemské pojišťovně a tuzemské zajišťovně</a:t>
            </a:r>
            <a:r>
              <a:rPr lang="cs-CZ" altLang="cs-CZ" b="1" dirty="0" smtClean="0">
                <a:solidFill>
                  <a:srgbClr val="000000"/>
                </a:solidFill>
                <a:latin typeface="Times New Roman" pitchFamily="18" charset="0"/>
              </a:rPr>
              <a:t>;</a:t>
            </a:r>
          </a:p>
          <a:p>
            <a:pPr marL="0" indent="0" algn="just" eaLnBrk="1" hangingPunct="1">
              <a:buNone/>
            </a:pPr>
            <a:endParaRPr lang="cs-CZ" altLang="cs-CZ" b="1" dirty="0" smtClean="0">
              <a:solidFill>
                <a:srgbClr val="000000"/>
              </a:solidFill>
              <a:latin typeface="Times New Roman" pitchFamily="18" charset="0"/>
              <a:cs typeface="Times New Roman" pitchFamily="18" charset="0"/>
            </a:endParaRPr>
          </a:p>
          <a:p>
            <a:pPr marL="0" indent="0" algn="just" eaLnBrk="1" hangingPunct="1"/>
            <a:r>
              <a:rPr lang="cs-CZ" altLang="cs-CZ" b="1" dirty="0" smtClean="0">
                <a:solidFill>
                  <a:srgbClr val="000000"/>
                </a:solidFill>
                <a:latin typeface="Times New Roman" pitchFamily="18" charset="0"/>
                <a:cs typeface="Times New Roman" pitchFamily="18" charset="0"/>
              </a:rPr>
              <a:t>Odnětí povolení pojišťovně z třetího státu a zajišťovně z třetího státu</a:t>
            </a:r>
            <a:r>
              <a:rPr lang="cs-CZ" altLang="cs-CZ" b="1" dirty="0" smtClean="0">
                <a:solidFill>
                  <a:srgbClr val="000000"/>
                </a:solidFill>
                <a:latin typeface="Times New Roman" pitchFamily="18" charset="0"/>
              </a:rPr>
              <a:t>;</a:t>
            </a:r>
          </a:p>
          <a:p>
            <a:pPr marL="0" indent="0" algn="just" eaLnBrk="1" hangingPunct="1">
              <a:buNone/>
            </a:pPr>
            <a:endParaRPr lang="cs-CZ" altLang="cs-CZ" b="1" dirty="0" smtClean="0">
              <a:solidFill>
                <a:srgbClr val="000000"/>
              </a:solidFill>
              <a:latin typeface="Times New Roman" pitchFamily="18" charset="0"/>
              <a:cs typeface="Times New Roman" pitchFamily="18" charset="0"/>
            </a:endParaRPr>
          </a:p>
          <a:p>
            <a:pPr marL="0" indent="0" algn="just" eaLnBrk="1" hangingPunct="1"/>
            <a:r>
              <a:rPr lang="cs-CZ" altLang="cs-CZ" b="1" dirty="0" smtClean="0">
                <a:solidFill>
                  <a:srgbClr val="000000"/>
                </a:solidFill>
                <a:latin typeface="Times New Roman" pitchFamily="18" charset="0"/>
                <a:cs typeface="Times New Roman" pitchFamily="18" charset="0"/>
              </a:rPr>
              <a:t>Informační povinnosti</a:t>
            </a:r>
            <a:r>
              <a:rPr lang="cs-CZ" altLang="cs-CZ" b="1" dirty="0" smtClean="0">
                <a:solidFill>
                  <a:srgbClr val="000000"/>
                </a:solidFill>
                <a:latin typeface="Times New Roman" pitchFamily="18" charset="0"/>
              </a:rPr>
              <a:t>. </a:t>
            </a:r>
          </a:p>
          <a:p>
            <a:pPr marL="0" indent="0" algn="just" eaLnBrk="1" hangingPunct="1">
              <a:buFontTx/>
              <a:buNone/>
            </a:pPr>
            <a:r>
              <a:rPr lang="cs-CZ" altLang="cs-CZ" b="1" dirty="0" smtClean="0">
                <a:solidFill>
                  <a:srgbClr val="000000"/>
                </a:solidFill>
                <a:latin typeface="Times New Roman" pitchFamily="18" charset="0"/>
              </a:rPr>
              <a:t>  </a:t>
            </a:r>
            <a:r>
              <a:rPr lang="cs-CZ" altLang="cs-CZ" b="1" u="sng" dirty="0" smtClean="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652998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___template mfc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1____template mfcr">
    <a:majorFont>
      <a:latin typeface="Bookman Old Style"/>
      <a:ea typeface=""/>
      <a:cs typeface=""/>
    </a:majorFont>
    <a:minorFont>
      <a:latin typeface="Bookman Old Style"/>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____template mfc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1____template mfcr">
    <a:majorFont>
      <a:latin typeface="Bookman Old Style"/>
      <a:ea typeface=""/>
      <a:cs typeface=""/>
    </a:majorFont>
    <a:minorFont>
      <a:latin typeface="Bookman Old Style"/>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414</TotalTime>
  <Words>8528</Words>
  <Application>Microsoft Office PowerPoint</Application>
  <PresentationFormat>Předvádění na obrazovce (4:3)</PresentationFormat>
  <Paragraphs>1121</Paragraphs>
  <Slides>156</Slides>
  <Notes>12</Notes>
  <HiddenSlides>0</HiddenSlides>
  <MMClips>0</MMClips>
  <ScaleCrop>false</ScaleCrop>
  <HeadingPairs>
    <vt:vector size="4" baseType="variant">
      <vt:variant>
        <vt:lpstr>Motiv</vt:lpstr>
      </vt:variant>
      <vt:variant>
        <vt:i4>1</vt:i4>
      </vt:variant>
      <vt:variant>
        <vt:lpstr>Nadpisy snímků</vt:lpstr>
      </vt:variant>
      <vt:variant>
        <vt:i4>156</vt:i4>
      </vt:variant>
    </vt:vector>
  </HeadingPairs>
  <TitlesOfParts>
    <vt:vector size="157" baseType="lpstr">
      <vt:lpstr>Motiv systému Office</vt:lpstr>
      <vt:lpstr>   Základy pojišťovnictví     </vt:lpstr>
      <vt:lpstr>Trocha historie  </vt:lpstr>
      <vt:lpstr>Trocha historie  </vt:lpstr>
      <vt:lpstr>Trocha historie  </vt:lpstr>
      <vt:lpstr>   Pojistná smlouva   Od 1. 1. 2014 nová úprava v občanském zákoníku  § 2756 až 2872 </vt:lpstr>
      <vt:lpstr>   Pojistná smlouva jako smlouva aleatorní § 2756 Závisí-li podle ujednání stran prospěch, anebo neprospěch alespoň jedné ze smluvních stran na nejisté události, jedná se o smlouvu odvážnou.  Pojistný zájem jako  specifika pojištění  </vt:lpstr>
      <vt:lpstr>Trocha historie  </vt:lpstr>
      <vt:lpstr>OBECNÁ USTANOVENÍ  </vt:lpstr>
      <vt:lpstr>ZVLÁŠTNÍ USTANOVENÍ  </vt:lpstr>
      <vt:lpstr>OBECNÁ USTANOVENÍ</vt:lpstr>
      <vt:lpstr>OBECNÁ USTANOVENÍ</vt:lpstr>
      <vt:lpstr>OBECNÁ USTANOVENÍ</vt:lpstr>
      <vt:lpstr>OBECNÁ USTANOVENÍ</vt:lpstr>
      <vt:lpstr>ŠKODOVÉ POJIŠTĚNÍ A OBNOSOVÉ POJIŠTĚNÍ </vt:lpstr>
      <vt:lpstr>ŠKODOVÉ POJIŠTĚNÍ A OBNOSOVÉ POJIŠTĚNÍ </vt:lpstr>
      <vt:lpstr>POJIŠTĚNÍ OSOB </vt:lpstr>
      <vt:lpstr>POJIŠTĚNÍ OSOB </vt:lpstr>
      <vt:lpstr>POJIŠTĚNÍ OSOB </vt:lpstr>
      <vt:lpstr>POJIŠTĚNÍ OSOB </vt:lpstr>
      <vt:lpstr>SOUKROMÉ POJIŠTĚNÍ MAJETKU </vt:lpstr>
      <vt:lpstr>SOUKROMÉ POJIŠTĚNÍ MAJETKU </vt:lpstr>
      <vt:lpstr>   Zákon o pojišťovnictví  č. 277/2009 Sb.   </vt:lpstr>
      <vt:lpstr>Právní akty EU</vt:lpstr>
      <vt:lpstr>Přenesená pravomoc</vt:lpstr>
      <vt:lpstr>Prováděcí akty</vt:lpstr>
      <vt:lpstr>Obecné pokyny a doporučení pro uplatňování práva EU  (tzv. „soft law“)</vt:lpstr>
      <vt:lpstr>Základní přehled právních aktů EU v pojišťovnictví </vt:lpstr>
      <vt:lpstr>Základní přehled právních aktů EU  v pojišťovnictví </vt:lpstr>
      <vt:lpstr>Základní přehled právních aktů EU v pojišťovnictví </vt:lpstr>
      <vt:lpstr>Základní přehled právních aktů EU v pojišťovnictví </vt:lpstr>
      <vt:lpstr>Prováděcí právní předpisy</vt:lpstr>
      <vt:lpstr>OBECNÁ USTANOVENÍ  </vt:lpstr>
      <vt:lpstr>   Pojištění jako obligace     </vt:lpstr>
      <vt:lpstr>Pojišťovací činnost</vt:lpstr>
      <vt:lpstr>Zajišťovací činnost</vt:lpstr>
      <vt:lpstr>Základní podmínky pro provozování činností v pojišťovnictví</vt:lpstr>
      <vt:lpstr>Řídicí a kontrolní systém</vt:lpstr>
      <vt:lpstr>Řídicí a kontrolní systém</vt:lpstr>
      <vt:lpstr>Řídicí a kontrolní systém</vt:lpstr>
      <vt:lpstr>PROVOZOVÁNÍ ČINNOSTÍ V POJIŠŤOVNICTVÍ </vt:lpstr>
      <vt:lpstr>Distribuce v pojišťovnictví</vt:lpstr>
      <vt:lpstr>Životní a neživotní pojištění </vt:lpstr>
      <vt:lpstr>Provozování pojišťovací činnosti </vt:lpstr>
      <vt:lpstr>Provozování pojišťovací činnosti </vt:lpstr>
      <vt:lpstr>Provozování pojišťovací činnosti </vt:lpstr>
      <vt:lpstr>Minimální kapitálový požadavek</vt:lpstr>
      <vt:lpstr>Provozování pojišťovací činnosti </vt:lpstr>
      <vt:lpstr>Provozování pojišťovací činnosti </vt:lpstr>
      <vt:lpstr>Provozování pojišťovací činnosti </vt:lpstr>
      <vt:lpstr>Provozování zajišťovací činnosti </vt:lpstr>
      <vt:lpstr>Provozování zajišťovací činnosti </vt:lpstr>
      <vt:lpstr>Provozování zajišťovací činnosti </vt:lpstr>
      <vt:lpstr>Provozování zajišťovací činnosti </vt:lpstr>
      <vt:lpstr>Provozování zajišťovací činnosti</vt:lpstr>
      <vt:lpstr>Hranice významnosti zajišťovací činnosti provozované pojišťovnou</vt:lpstr>
      <vt:lpstr>Provozování zajišťovací činnosti</vt:lpstr>
      <vt:lpstr>Provozování zajišťovací činnosti</vt:lpstr>
      <vt:lpstr>Provozování zajišťovací činnosti</vt:lpstr>
      <vt:lpstr>Provozování zajišťovací činnosti</vt:lpstr>
      <vt:lpstr>Provozování zajišťovací činnosti</vt:lpstr>
      <vt:lpstr>Provozování zajišťovací činnosti</vt:lpstr>
      <vt:lpstr>Provozování zajišťovací činnosti</vt:lpstr>
      <vt:lpstr>Provozování zajišťovací činnosti</vt:lpstr>
      <vt:lpstr>Provozování zajišťovací činnosti</vt:lpstr>
      <vt:lpstr>Technické rezervy</vt:lpstr>
      <vt:lpstr>Technické rezervy</vt:lpstr>
      <vt:lpstr>Technické rezervy</vt:lpstr>
      <vt:lpstr>Technické rezervy </vt:lpstr>
      <vt:lpstr>Úmrtnost v závislosti na věku a pohlaví</vt:lpstr>
      <vt:lpstr>Přirozené a konstantní pojistné</vt:lpstr>
      <vt:lpstr>Hrubé pojistné ve smíšeném životním pojištění  (pojistná doba 30 let, pojistná částka 30 000)</vt:lpstr>
      <vt:lpstr>Rezerva v rizikovém životním pojištění (pojistná doba 30 let, pojistná částka 30 000)</vt:lpstr>
      <vt:lpstr>Rezerva pojistného ve smíšeném životním pojištění (pojistná doba 30 let, pojistná částka 30 000)</vt:lpstr>
      <vt:lpstr>Průměrná stornovost smluv v životním pojištění</vt:lpstr>
      <vt:lpstr>Obyvatelstvo podle věku (k 31. 12. 2014) (tragédie obecního pozemku)  </vt:lpstr>
      <vt:lpstr>Technické rezervy </vt:lpstr>
      <vt:lpstr>Technické rezervy </vt:lpstr>
      <vt:lpstr>Technické rezervy </vt:lpstr>
      <vt:lpstr>Technické rezervy </vt:lpstr>
      <vt:lpstr>Technické rezervy </vt:lpstr>
      <vt:lpstr>Investování</vt:lpstr>
      <vt:lpstr>Investování</vt:lpstr>
      <vt:lpstr>Kapitál pojišťovny a zajišťovny</vt:lpstr>
      <vt:lpstr>Kapitál pojišťovny a zajišťovny</vt:lpstr>
      <vt:lpstr>Solventnostní požadavky </vt:lpstr>
      <vt:lpstr>Solventnostní kapitálový požadavek</vt:lpstr>
      <vt:lpstr>Solventnostní kapitálový požadavek</vt:lpstr>
      <vt:lpstr>Minimální kapitálový požadavek</vt:lpstr>
      <vt:lpstr>Navýšení solventnostního  kapitálového požadavku</vt:lpstr>
      <vt:lpstr>Skupinový solventnostní kapitálový požadavek</vt:lpstr>
      <vt:lpstr>DOHLED V POJIŠŤOVNICTVÍ </vt:lpstr>
      <vt:lpstr>DOHLED V POJIŠŤOVNICTVÍ </vt:lpstr>
      <vt:lpstr>DOHLED V POJIŠŤOVNICTVÍ </vt:lpstr>
      <vt:lpstr>DOHLED V POJIŠŤOVNICTVÍ </vt:lpstr>
      <vt:lpstr>DOHLED V POJIŠŤOVNICTVÍ </vt:lpstr>
      <vt:lpstr>DOHLED V POJIŠŤOVNICTVÍ </vt:lpstr>
      <vt:lpstr>DOHLED V POJIŠŤOVNICTVÍ </vt:lpstr>
      <vt:lpstr>DOHLED V POJIŠŤOVNICTVÍ </vt:lpstr>
      <vt:lpstr>DOHLED V POJIŠŤOVNICTVÍ </vt:lpstr>
      <vt:lpstr>SPRÁVNÍ DELIKTY </vt:lpstr>
      <vt:lpstr>Zvláštní ustanovení </vt:lpstr>
      <vt:lpstr>MLČENLIVOST </vt:lpstr>
      <vt:lpstr>SPOLEČNÁ USTANOVENÍ  </vt:lpstr>
      <vt:lpstr>ZMOCŇOVACÍ USTANOVENÍ   </vt:lpstr>
      <vt:lpstr>Obsahy prováděcích  právních předpisů </vt:lpstr>
      <vt:lpstr>Obsahy prováděcích  právních předpisů </vt:lpstr>
      <vt:lpstr>Obsahy prováděcích  právních předpisů </vt:lpstr>
      <vt:lpstr>Obsahy prováděcích  právních předpisů </vt:lpstr>
      <vt:lpstr>Odvětví a skupiny pojištění   </vt:lpstr>
      <vt:lpstr>Pojištění odpovědnosti  z provozu vozidla  zákon č. 168/1999 Sb.</vt:lpstr>
      <vt:lpstr>Implementace směrnice</vt:lpstr>
      <vt:lpstr>Základní povinnosti</vt:lpstr>
      <vt:lpstr> Vozidlo </vt:lpstr>
      <vt:lpstr>Kategorie vozidel</vt:lpstr>
      <vt:lpstr>Druhy vozidel</vt:lpstr>
      <vt:lpstr>Pozemní komunikace</vt:lpstr>
      <vt:lpstr>Provoz vozidla</vt:lpstr>
      <vt:lpstr>Vznik a výjimky z pojištění odpovědnosti </vt:lpstr>
      <vt:lpstr>Povinnost sjednat  pojištění odpovědnosti </vt:lpstr>
      <vt:lpstr>Rozsah pojištění odpovědnosti </vt:lpstr>
      <vt:lpstr>Pojištění odpovědnosti </vt:lpstr>
      <vt:lpstr>Pojištění odpovědnosti </vt:lpstr>
      <vt:lpstr>Nehrazené škody a pojistné plnění</vt:lpstr>
      <vt:lpstr>Škodní zástupce</vt:lpstr>
      <vt:lpstr>Regres, zánik pojištění  a hraniční pojištění</vt:lpstr>
      <vt:lpstr>Evidence, přestupky a kontrola  při provozu vozidla</vt:lpstr>
      <vt:lpstr> Česká kancelář pojistitelů </vt:lpstr>
      <vt:lpstr>Garanční fond</vt:lpstr>
      <vt:lpstr>Dohled a společná ustanovení</vt:lpstr>
      <vt:lpstr>Přechodná ustanovení </vt:lpstr>
      <vt:lpstr>  VYHLÁŠKA č. 205/1999 Sb.   </vt:lpstr>
      <vt:lpstr>Finanční konglomerát</vt:lpstr>
      <vt:lpstr>Finanční sektor</vt:lpstr>
      <vt:lpstr>Doplňkový dohled</vt:lpstr>
      <vt:lpstr>Koordinátor</vt:lpstr>
      <vt:lpstr>Finanční konglomeráty</vt:lpstr>
      <vt:lpstr>Finanční konglomerát</vt:lpstr>
      <vt:lpstr>Finanční sektor</vt:lpstr>
      <vt:lpstr>Konglomerát</vt:lpstr>
      <vt:lpstr>Konglomerát</vt:lpstr>
      <vt:lpstr>Konglomerát</vt:lpstr>
      <vt:lpstr>Konglomerát</vt:lpstr>
      <vt:lpstr>Doplňkový dohled</vt:lpstr>
      <vt:lpstr>Doplňkový dohled</vt:lpstr>
      <vt:lpstr>Doplňkový dohled</vt:lpstr>
      <vt:lpstr>Koordinátor</vt:lpstr>
      <vt:lpstr>Koordinátor</vt:lpstr>
      <vt:lpstr>Povinnost obezřetnosti</vt:lpstr>
      <vt:lpstr>Doplňkový kapitálový požadavek</vt:lpstr>
      <vt:lpstr>Koncentrace rizik</vt:lpstr>
      <vt:lpstr>Vnitřní řídicí a kontrolní systém </vt:lpstr>
      <vt:lpstr>Personální předpoklady</vt:lpstr>
      <vt:lpstr>Informační povinnost</vt:lpstr>
      <vt:lpstr>Nedostatky v činnosti </vt:lpstr>
      <vt:lpstr>Vyhláška </vt:lpstr>
      <vt:lpstr>vladimir.prikryl@mfcr.cz</vt:lpstr>
    </vt:vector>
  </TitlesOfParts>
  <Company>Ministerstvo financí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pojišťovnictví</dc:title>
  <dc:creator>Přikryl Vladimír PhDr.</dc:creator>
  <cp:lastModifiedBy>Přikryl Vladimír PhDr.</cp:lastModifiedBy>
  <cp:revision>58</cp:revision>
  <cp:lastPrinted>2018-03-05T08:19:02Z</cp:lastPrinted>
  <dcterms:created xsi:type="dcterms:W3CDTF">2017-03-06T07:23:52Z</dcterms:created>
  <dcterms:modified xsi:type="dcterms:W3CDTF">2018-03-12T06:54:05Z</dcterms:modified>
</cp:coreProperties>
</file>