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6" r:id="rId4"/>
    <p:sldId id="275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7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4B3D-FD8E-4EC8-83FF-A7009DA0A899}" type="datetimeFigureOut">
              <a:rPr lang="cs-CZ" smtClean="0"/>
              <a:t>24.4.2018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18D69-E519-49C0-9D94-FD0363DA36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190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4B3D-FD8E-4EC8-83FF-A7009DA0A899}" type="datetimeFigureOut">
              <a:rPr lang="cs-CZ" smtClean="0"/>
              <a:t>24.4.2018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18D69-E519-49C0-9D94-FD0363DA36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998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4B3D-FD8E-4EC8-83FF-A7009DA0A899}" type="datetimeFigureOut">
              <a:rPr lang="cs-CZ" smtClean="0"/>
              <a:t>24.4.2018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18D69-E519-49C0-9D94-FD0363DA36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512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4B3D-FD8E-4EC8-83FF-A7009DA0A899}" type="datetimeFigureOut">
              <a:rPr lang="cs-CZ" smtClean="0"/>
              <a:t>24.4.2018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18D69-E519-49C0-9D94-FD0363DA36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25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4B3D-FD8E-4EC8-83FF-A7009DA0A899}" type="datetimeFigureOut">
              <a:rPr lang="cs-CZ" smtClean="0"/>
              <a:t>24.4.2018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18D69-E519-49C0-9D94-FD0363DA36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31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4B3D-FD8E-4EC8-83FF-A7009DA0A899}" type="datetimeFigureOut">
              <a:rPr lang="cs-CZ" smtClean="0"/>
              <a:t>24.4.2018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18D69-E519-49C0-9D94-FD0363DA36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6178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4B3D-FD8E-4EC8-83FF-A7009DA0A899}" type="datetimeFigureOut">
              <a:rPr lang="cs-CZ" smtClean="0"/>
              <a:t>24.4.2018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18D69-E519-49C0-9D94-FD0363DA36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160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4B3D-FD8E-4EC8-83FF-A7009DA0A899}" type="datetimeFigureOut">
              <a:rPr lang="cs-CZ" smtClean="0"/>
              <a:t>24.4.2018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18D69-E519-49C0-9D94-FD0363DA36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357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4B3D-FD8E-4EC8-83FF-A7009DA0A899}" type="datetimeFigureOut">
              <a:rPr lang="cs-CZ" smtClean="0"/>
              <a:t>24.4.2018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18D69-E519-49C0-9D94-FD0363DA36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430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4B3D-FD8E-4EC8-83FF-A7009DA0A899}" type="datetimeFigureOut">
              <a:rPr lang="cs-CZ" smtClean="0"/>
              <a:t>24.4.2018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18D69-E519-49C0-9D94-FD0363DA36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465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4B3D-FD8E-4EC8-83FF-A7009DA0A899}" type="datetimeFigureOut">
              <a:rPr lang="cs-CZ" smtClean="0"/>
              <a:t>24.4.2018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18D69-E519-49C0-9D94-FD0363DA36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934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24B3D-FD8E-4EC8-83FF-A7009DA0A899}" type="datetimeFigureOut">
              <a:rPr lang="cs-CZ" smtClean="0"/>
              <a:t>24.4.2018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18D69-E519-49C0-9D94-FD0363DA36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2901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2304255"/>
          </a:xfrm>
        </p:spPr>
        <p:txBody>
          <a:bodyPr/>
          <a:lstStyle/>
          <a:p>
            <a:r>
              <a:rPr lang="cs-CZ" dirty="0" smtClean="0"/>
              <a:t>Správní řízení V.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3356992"/>
            <a:ext cx="8352928" cy="3312368"/>
          </a:xfrm>
        </p:spPr>
        <p:txBody>
          <a:bodyPr>
            <a:normAutofit/>
          </a:bodyPr>
          <a:lstStyle/>
          <a:p>
            <a:r>
              <a:rPr lang="cs-CZ" sz="5400" dirty="0" smtClean="0">
                <a:solidFill>
                  <a:schemeClr val="tx1"/>
                </a:solidFill>
              </a:rPr>
              <a:t>Mimořádné opravné a dozorčí prostředky</a:t>
            </a:r>
            <a:endParaRPr lang="cs-CZ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014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/>
              <a:t>Kritérium přezkumu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Autofit/>
          </a:bodyPr>
          <a:lstStyle/>
          <a:p>
            <a:r>
              <a:rPr lang="cs-CZ" sz="4000" dirty="0"/>
              <a:t>důvodem přezkumného řízení je </a:t>
            </a:r>
            <a:r>
              <a:rPr lang="cs-CZ" sz="4000" dirty="0" smtClean="0"/>
              <a:t>nezákonnost</a:t>
            </a:r>
            <a:r>
              <a:rPr lang="cs-CZ" sz="4000" dirty="0"/>
              <a:t>, rozpor s právními </a:t>
            </a:r>
            <a:r>
              <a:rPr lang="cs-CZ" sz="4000" dirty="0" smtClean="0"/>
              <a:t>předpisy, </a:t>
            </a:r>
          </a:p>
          <a:p>
            <a:r>
              <a:rPr lang="cs-CZ" sz="4000" dirty="0" smtClean="0"/>
              <a:t>právní </a:t>
            </a:r>
            <a:r>
              <a:rPr lang="cs-CZ" sz="4000" dirty="0"/>
              <a:t>vady výroku rozhodnutí a </a:t>
            </a:r>
            <a:r>
              <a:rPr lang="cs-CZ" sz="4000" dirty="0" smtClean="0"/>
              <a:t>průběh </a:t>
            </a:r>
            <a:r>
              <a:rPr lang="cs-CZ" sz="4000" dirty="0"/>
              <a:t>řízení, který předcházel vydání rozhodnutí (podstatné vady řízení). </a:t>
            </a:r>
          </a:p>
          <a:p>
            <a:r>
              <a:rPr lang="cs-CZ" sz="4000" dirty="0" smtClean="0"/>
              <a:t>Ne věcná správnost rozhodnutí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891530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/>
              <a:t>Průběh přezkumného řízení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Řízení </a:t>
            </a:r>
            <a:r>
              <a:rPr lang="cs-CZ" dirty="0"/>
              <a:t>se </a:t>
            </a:r>
            <a:r>
              <a:rPr lang="cs-CZ" dirty="0" smtClean="0"/>
              <a:t>zahajuje </a:t>
            </a:r>
            <a:r>
              <a:rPr lang="cs-CZ" u="sng" dirty="0" smtClean="0"/>
              <a:t>výlučně </a:t>
            </a:r>
            <a:r>
              <a:rPr lang="cs-CZ" u="sng" dirty="0"/>
              <a:t>z moci úřední</a:t>
            </a:r>
            <a:r>
              <a:rPr lang="cs-CZ" dirty="0"/>
              <a:t> - § 94 odst. </a:t>
            </a:r>
            <a:r>
              <a:rPr lang="cs-CZ" dirty="0" smtClean="0"/>
              <a:t>1, </a:t>
            </a:r>
          </a:p>
          <a:p>
            <a:r>
              <a:rPr lang="cs-CZ" dirty="0" smtClean="0"/>
              <a:t>podněty k PŘ (kdo podává, kam se podávají, jak se vyřizují, odložení podnětu formou sdělení)</a:t>
            </a:r>
          </a:p>
          <a:p>
            <a:r>
              <a:rPr lang="cs-CZ" dirty="0"/>
              <a:t>Závěr č. 70/2008 - Vyrozumění podatele podle § 94 odst. 1 správního </a:t>
            </a:r>
            <a:r>
              <a:rPr lang="cs-CZ" dirty="0" smtClean="0"/>
              <a:t>řádu</a:t>
            </a:r>
          </a:p>
          <a:p>
            <a:r>
              <a:rPr lang="cs-CZ" dirty="0" smtClean="0"/>
              <a:t>Povinnost zahájit PŘ, jsou-li důvodné pochybnosti o zákonnosti rozhodnutí (§ 95 odst. 1), ochrana práv nabytých v dobré víře (§ 94 odst. 4)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030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Příslušný orgán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68552"/>
          </a:xfrm>
        </p:spPr>
        <p:txBody>
          <a:bodyPr/>
          <a:lstStyle/>
          <a:p>
            <a:r>
              <a:rPr lang="cs-CZ" dirty="0" smtClean="0"/>
              <a:t>Nadřízený správní orgán (§ 95 odst. 1) – dozorčí prostředek</a:t>
            </a:r>
          </a:p>
          <a:p>
            <a:r>
              <a:rPr lang="cs-CZ" dirty="0" smtClean="0"/>
              <a:t>§ 95 odst. 2 (jakási forma autoremedury) </a:t>
            </a:r>
          </a:p>
          <a:p>
            <a:r>
              <a:rPr lang="cs-CZ" dirty="0" smtClean="0"/>
              <a:t>§ 153 odst. 2 – uspokojení účastníka po podání žaloby ve správním soudnictví – SO, který rozhodnutí vydal, tedy žalovaný</a:t>
            </a:r>
          </a:p>
          <a:p>
            <a:r>
              <a:rPr lang="cs-CZ" dirty="0" smtClean="0"/>
              <a:t>95 odst. 6 – ministr nebo vedoucí ústředního správního úřadu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632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Lhůty v přezkumném řízení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u="sng" dirty="0" smtClean="0"/>
              <a:t>Lhůty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1. pro vydání usnesení o zahájení přezkumného řízení (§ 96 odst. 1)</a:t>
            </a:r>
          </a:p>
          <a:p>
            <a:pPr marL="0" indent="0">
              <a:buNone/>
            </a:pPr>
            <a:r>
              <a:rPr lang="cs-CZ" dirty="0" smtClean="0"/>
              <a:t>a) subjektivní </a:t>
            </a:r>
            <a:r>
              <a:rPr lang="cs-CZ" dirty="0"/>
              <a:t>dvouměsíční – </a:t>
            </a:r>
            <a:r>
              <a:rPr lang="cs-CZ" dirty="0" smtClean="0"/>
              <a:t>ode </a:t>
            </a:r>
            <a:r>
              <a:rPr lang="cs-CZ" dirty="0"/>
              <a:t>dne, kdy se příslušný </a:t>
            </a:r>
            <a:r>
              <a:rPr lang="cs-CZ" dirty="0" smtClean="0"/>
              <a:t>SO </a:t>
            </a:r>
            <a:r>
              <a:rPr lang="cs-CZ" dirty="0"/>
              <a:t>dozvěděl </a:t>
            </a:r>
            <a:r>
              <a:rPr lang="cs-CZ" dirty="0" smtClean="0"/>
              <a:t>o důvodech zahájení PŘ</a:t>
            </a:r>
          </a:p>
          <a:p>
            <a:pPr marL="0" indent="0">
              <a:buNone/>
            </a:pPr>
            <a:r>
              <a:rPr lang="cs-CZ" dirty="0" smtClean="0"/>
              <a:t>b) </a:t>
            </a:r>
            <a:r>
              <a:rPr lang="cs-CZ" dirty="0"/>
              <a:t>objektivní </a:t>
            </a:r>
            <a:r>
              <a:rPr lang="cs-CZ" dirty="0" smtClean="0"/>
              <a:t>roční</a:t>
            </a:r>
            <a:r>
              <a:rPr lang="cs-CZ" dirty="0"/>
              <a:t>, </a:t>
            </a:r>
            <a:r>
              <a:rPr lang="cs-CZ" dirty="0" smtClean="0"/>
              <a:t>od </a:t>
            </a:r>
            <a:r>
              <a:rPr lang="cs-CZ" dirty="0"/>
              <a:t>právní moci rozhodnutí ve věci 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2. Lhůta pro vydání prvoinstančního rozhodnutí – do 15 měsíců od PM rozhodnutí (§ 97 odst. 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3007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u="sng" dirty="0" smtClean="0"/>
              <a:t>Zkrácené přezkumné řízení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Podmínky (§ 98)</a:t>
            </a:r>
          </a:p>
          <a:p>
            <a:pPr lvl="0"/>
            <a:r>
              <a:rPr lang="cs-CZ" dirty="0"/>
              <a:t>nemusí se zjevně provádět další dokazování, vada je zřejmá ze spisového materiálu, </a:t>
            </a:r>
          </a:p>
          <a:p>
            <a:pPr lvl="0"/>
            <a:r>
              <a:rPr lang="cs-CZ" dirty="0"/>
              <a:t>jsou splněny ostatní podmínky pro přezkumné řízení (např. neuběhly </a:t>
            </a:r>
            <a:r>
              <a:rPr lang="cs-CZ" dirty="0" smtClean="0"/>
              <a:t>lhůty, závěr č. 89/2010),</a:t>
            </a:r>
            <a:endParaRPr lang="cs-CZ" dirty="0"/>
          </a:p>
          <a:p>
            <a:pPr lvl="0"/>
            <a:r>
              <a:rPr lang="cs-CZ" dirty="0"/>
              <a:t>není zapotřebí vysvětlení účastníků, příp. vyjádření správních orgánů (§ 96 odst. 2).</a:t>
            </a:r>
          </a:p>
          <a:p>
            <a:pPr marL="0" indent="0">
              <a:buNone/>
            </a:pPr>
            <a:r>
              <a:rPr lang="cs-CZ" dirty="0" smtClean="0"/>
              <a:t>Prvním úkonem v řízení je vydání rozhodnutí.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1706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/>
              <a:t>Způsoby rozhodnutí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760640"/>
          </a:xfrm>
        </p:spPr>
        <p:txBody>
          <a:bodyPr>
            <a:normAutofit/>
          </a:bodyPr>
          <a:lstStyle/>
          <a:p>
            <a:r>
              <a:rPr lang="cs-CZ" dirty="0"/>
              <a:t>zastaví podle § 94 odst. 4 </a:t>
            </a:r>
            <a:r>
              <a:rPr lang="cs-CZ" dirty="0" smtClean="0"/>
              <a:t>pro </a:t>
            </a:r>
            <a:r>
              <a:rPr lang="cs-CZ" dirty="0"/>
              <a:t>nepoměr </a:t>
            </a:r>
            <a:r>
              <a:rPr lang="cs-CZ" dirty="0" smtClean="0"/>
              <a:t>újmy</a:t>
            </a:r>
          </a:p>
          <a:p>
            <a:r>
              <a:rPr lang="cs-CZ" dirty="0"/>
              <a:t>zastaví podle § 97 odst. 1 - z důvodu zjištění, že právní předpis porušen </a:t>
            </a:r>
            <a:r>
              <a:rPr lang="cs-CZ" dirty="0" smtClean="0"/>
              <a:t>nebyl</a:t>
            </a:r>
          </a:p>
          <a:p>
            <a:r>
              <a:rPr lang="cs-CZ" dirty="0"/>
              <a:t>zastaví podle § 97 odst. 2 – z důvodu uplynutí lhůty 15 měsíců od právní moci </a:t>
            </a:r>
            <a:r>
              <a:rPr lang="cs-CZ" dirty="0" smtClean="0"/>
              <a:t>rozhodnutí</a:t>
            </a:r>
          </a:p>
          <a:p>
            <a:r>
              <a:rPr lang="cs-CZ" dirty="0"/>
              <a:t>zastaví podle § 66 odst. 2 </a:t>
            </a:r>
            <a:endParaRPr lang="cs-CZ" dirty="0" smtClean="0"/>
          </a:p>
          <a:p>
            <a:r>
              <a:rPr lang="cs-CZ" dirty="0"/>
              <a:t>zruší podle § 97 odst. 3 </a:t>
            </a:r>
          </a:p>
          <a:p>
            <a:r>
              <a:rPr lang="cs-CZ" dirty="0"/>
              <a:t>změní podle § 97 odst. 3</a:t>
            </a:r>
          </a:p>
          <a:p>
            <a:r>
              <a:rPr lang="cs-CZ" dirty="0"/>
              <a:t>zruší a vrátí věc vrátí správnímu orgánu podle § 97 odst. 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5534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/>
              <a:t>Účinky </a:t>
            </a:r>
            <a:r>
              <a:rPr lang="cs-CZ" u="sng" dirty="0" smtClean="0"/>
              <a:t>rozhodnutí (§ 99)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dirty="0"/>
              <a:t>ex </a:t>
            </a:r>
            <a:r>
              <a:rPr lang="cs-CZ" dirty="0" err="1"/>
              <a:t>tunc</a:t>
            </a:r>
            <a:r>
              <a:rPr lang="cs-CZ" dirty="0"/>
              <a:t> – od PM nebo předběžné vykonatelnosti přezkoumávaného rozhodnutí, </a:t>
            </a:r>
            <a:r>
              <a:rPr lang="cs-CZ" dirty="0" smtClean="0"/>
              <a:t>u </a:t>
            </a:r>
            <a:r>
              <a:rPr lang="cs-CZ" dirty="0"/>
              <a:t>rozhodnutí, kterým byla uložena povinnost (§ 99 odst. 2)</a:t>
            </a:r>
          </a:p>
          <a:p>
            <a:pPr lvl="0"/>
            <a:r>
              <a:rPr lang="cs-CZ" dirty="0"/>
              <a:t>ex </a:t>
            </a:r>
            <a:r>
              <a:rPr lang="cs-CZ" dirty="0" err="1"/>
              <a:t>nunc</a:t>
            </a:r>
            <a:r>
              <a:rPr lang="cs-CZ" dirty="0"/>
              <a:t> – od PM nebo předběžné vykonatelnosti přezkumného rozhodnutí, </a:t>
            </a:r>
            <a:r>
              <a:rPr lang="cs-CZ" dirty="0" smtClean="0"/>
              <a:t>u </a:t>
            </a:r>
            <a:r>
              <a:rPr lang="cs-CZ" dirty="0"/>
              <a:t>rozhodnutí, jímž bylo přiznáno </a:t>
            </a:r>
            <a:r>
              <a:rPr lang="cs-CZ" dirty="0" smtClean="0"/>
              <a:t>právo (§ 99 odst. 3). </a:t>
            </a:r>
          </a:p>
          <a:p>
            <a:pPr lvl="0"/>
            <a:r>
              <a:rPr lang="cs-CZ" dirty="0" smtClean="0"/>
              <a:t>Výjimka </a:t>
            </a:r>
            <a:r>
              <a:rPr lang="cs-CZ" dirty="0"/>
              <a:t>- pokud ale bylo rozhodnutí vydáno na základě nesprávných nebo neúplných údajů uvedených žadatelem, pak ex </a:t>
            </a:r>
            <a:r>
              <a:rPr lang="cs-CZ" dirty="0" err="1"/>
              <a:t>tunc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966152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Obnova řízení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Kombinace opravného a dozorčího prostředku</a:t>
            </a:r>
          </a:p>
          <a:p>
            <a:pPr marL="0" indent="0">
              <a:buNone/>
            </a:pPr>
            <a:r>
              <a:rPr lang="cs-CZ" dirty="0" smtClean="0"/>
              <a:t>Dvě </a:t>
            </a:r>
            <a:r>
              <a:rPr lang="cs-CZ" dirty="0"/>
              <a:t>stadia:</a:t>
            </a:r>
          </a:p>
          <a:p>
            <a:pPr marL="0" lvl="0" indent="0">
              <a:buNone/>
            </a:pPr>
            <a:r>
              <a:rPr lang="cs-CZ" dirty="0" smtClean="0"/>
              <a:t>1. povolení </a:t>
            </a:r>
            <a:r>
              <a:rPr lang="cs-CZ" dirty="0"/>
              <a:t>(nařízení) </a:t>
            </a:r>
            <a:r>
              <a:rPr lang="cs-CZ" dirty="0" smtClean="0"/>
              <a:t>obnovy- </a:t>
            </a:r>
            <a:r>
              <a:rPr lang="cs-CZ" dirty="0"/>
              <a:t>§ 100 (</a:t>
            </a:r>
            <a:r>
              <a:rPr lang="cs-CZ" dirty="0" err="1"/>
              <a:t>iudicium</a:t>
            </a:r>
            <a:r>
              <a:rPr lang="cs-CZ" dirty="0"/>
              <a:t> </a:t>
            </a:r>
            <a:r>
              <a:rPr lang="cs-CZ" dirty="0" err="1"/>
              <a:t>rescindens</a:t>
            </a:r>
            <a:r>
              <a:rPr lang="cs-CZ" dirty="0"/>
              <a:t>). Má „odfiltrovat“ případy, kdy je zřejmé, že by obnovení řízení nic nepřineslo. </a:t>
            </a:r>
          </a:p>
          <a:p>
            <a:pPr marL="0" lvl="0" indent="0">
              <a:buNone/>
            </a:pPr>
            <a:r>
              <a:rPr lang="cs-CZ" dirty="0" smtClean="0"/>
              <a:t>2. obnovené </a:t>
            </a:r>
            <a:r>
              <a:rPr lang="cs-CZ" dirty="0"/>
              <a:t>řízení - § 102 (</a:t>
            </a:r>
            <a:r>
              <a:rPr lang="cs-CZ" dirty="0" err="1"/>
              <a:t>iudicium</a:t>
            </a:r>
            <a:r>
              <a:rPr lang="cs-CZ" dirty="0"/>
              <a:t> </a:t>
            </a:r>
            <a:r>
              <a:rPr lang="cs-CZ" dirty="0" err="1"/>
              <a:t>rescissorium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17746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Podmínky obnovy řízení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pravomocně </a:t>
            </a:r>
            <a:r>
              <a:rPr lang="cs-CZ" dirty="0"/>
              <a:t>skončená věc - § 100 odst. </a:t>
            </a:r>
            <a:r>
              <a:rPr lang="cs-CZ" dirty="0" smtClean="0"/>
              <a:t>1</a:t>
            </a:r>
          </a:p>
          <a:p>
            <a:pPr marL="0" indent="0">
              <a:buNone/>
            </a:pPr>
            <a:r>
              <a:rPr lang="cs-CZ" dirty="0"/>
              <a:t>2. podání žádosti nebo úkon správního orgánu k zahájení </a:t>
            </a:r>
            <a:r>
              <a:rPr lang="cs-CZ" dirty="0" smtClean="0"/>
              <a:t>řízení</a:t>
            </a:r>
          </a:p>
          <a:p>
            <a:pPr marL="0" indent="0">
              <a:buNone/>
            </a:pPr>
            <a:r>
              <a:rPr lang="cs-CZ" dirty="0"/>
              <a:t>3. Příslušný orgán</a:t>
            </a:r>
          </a:p>
          <a:p>
            <a:pPr marL="0" indent="0">
              <a:buNone/>
            </a:pPr>
            <a:r>
              <a:rPr lang="cs-CZ" dirty="0"/>
              <a:t>4. </a:t>
            </a:r>
            <a:r>
              <a:rPr lang="cs-CZ" dirty="0" smtClean="0"/>
              <a:t>Lhůty</a:t>
            </a:r>
          </a:p>
          <a:p>
            <a:pPr marL="0" indent="0">
              <a:buNone/>
            </a:pPr>
            <a:r>
              <a:rPr lang="cs-CZ" dirty="0" smtClean="0"/>
              <a:t>5. Důvody obnovy</a:t>
            </a:r>
            <a:endParaRPr lang="cs-CZ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3624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r>
              <a:rPr lang="cs-CZ" u="sng" dirty="0" smtClean="0"/>
              <a:t>Důvody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83264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cs-CZ" sz="3500" dirty="0" smtClean="0"/>
              <a:t>§ 100 odst. 1 písm. a) – vyšly najevo nové skutečnosti, nepravdivé důkazy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sz="3500" dirty="0" smtClean="0"/>
              <a:t>§ 100 odst. 1 písm. b) - bylo </a:t>
            </a:r>
            <a:r>
              <a:rPr lang="cs-CZ" sz="3500" dirty="0"/>
              <a:t>zrušeno nebo změněno rozhodnutí, které bylo podkladem rozhodnutí</a:t>
            </a:r>
            <a:r>
              <a:rPr lang="cs-CZ" sz="3500" dirty="0" smtClean="0"/>
              <a:t>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sz="3500" dirty="0"/>
              <a:t>§ 100 odst. 4 rozhodnutí bylo dosaženo trestným činem</a:t>
            </a:r>
            <a:endParaRPr lang="cs-CZ" sz="3500" dirty="0" smtClean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sz="3500" dirty="0"/>
              <a:t>§ 149 odst. 6 – dojde-li ke zrušení nebo změně závazného </a:t>
            </a:r>
            <a:r>
              <a:rPr lang="cs-CZ" sz="3500" dirty="0" smtClean="0"/>
              <a:t>stanoviska</a:t>
            </a: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cs-CZ" sz="3500" dirty="0"/>
              <a:t>§ 140 odst. 7 – bylo zrušeno nebo změněno rozhodnutí s podmiňujícím výrokem vydané ve společném řízení. </a:t>
            </a:r>
            <a:endParaRPr lang="cs-CZ" sz="3500" dirty="0" smtClean="0"/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cs-CZ" sz="3500" dirty="0"/>
              <a:t>§ 101d odst. 3 </a:t>
            </a:r>
            <a:r>
              <a:rPr lang="cs-CZ" sz="3500" dirty="0" err="1"/>
              <a:t>s.ř.s</a:t>
            </a:r>
            <a:r>
              <a:rPr lang="cs-CZ" sz="3500" dirty="0"/>
              <a:t>. </a:t>
            </a:r>
            <a:endParaRPr lang="cs-CZ" sz="3500" dirty="0" smtClean="0"/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cs-CZ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2835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u="sng" dirty="0" smtClean="0"/>
              <a:t>Způsoby rozhodnutí o odvolání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5433467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cs-CZ" sz="3500" dirty="0" smtClean="0"/>
              <a:t>Rozhodnutí zruší a řízení zastaví [§ 90 odst. 1 písm. a) a § 90 odst. 4]</a:t>
            </a:r>
          </a:p>
          <a:p>
            <a:pPr marL="514350" indent="-514350">
              <a:buAutoNum type="arabicPeriod"/>
            </a:pPr>
            <a:r>
              <a:rPr lang="cs-CZ" sz="3500" dirty="0" smtClean="0"/>
              <a:t>Rozhodnutí zruší a vrátí věc k novému projednání orgánu prvního stupně (§ 90 odst. 1 písm. b)</a:t>
            </a:r>
          </a:p>
          <a:p>
            <a:pPr marL="514350" indent="-514350">
              <a:buAutoNum type="arabicPeriod"/>
            </a:pPr>
            <a:r>
              <a:rPr lang="cs-CZ" sz="3500" dirty="0" smtClean="0"/>
              <a:t>Rozhodnutí změní (§ 90 odst. 1 písm. c)</a:t>
            </a:r>
          </a:p>
          <a:p>
            <a:pPr marL="514350" indent="-514350">
              <a:buAutoNum type="arabicPeriod"/>
            </a:pPr>
            <a:r>
              <a:rPr lang="cs-CZ" sz="3500" dirty="0" smtClean="0"/>
              <a:t>Odvolání zamítne a rozhodnutí potvrdí (§ 90 odst. 5)</a:t>
            </a:r>
          </a:p>
          <a:p>
            <a:pPr marL="514350" indent="-514350">
              <a:buAutoNum type="arabicPeriod"/>
            </a:pPr>
            <a:r>
              <a:rPr lang="cs-CZ" sz="3500" dirty="0" smtClean="0"/>
              <a:t>Odvolání zamítne pro nepřípustnost nebo nevčasnost (§ 92)</a:t>
            </a:r>
          </a:p>
          <a:p>
            <a:pPr marL="514350" indent="-514350">
              <a:buAutoNum type="arabicPeriod"/>
            </a:pPr>
            <a:r>
              <a:rPr lang="cs-CZ" sz="3500" dirty="0" smtClean="0"/>
              <a:t>Zastavení odvolacího </a:t>
            </a:r>
            <a:r>
              <a:rPr lang="cs-CZ" dirty="0" smtClean="0"/>
              <a:t>řízení (§ 91 odst. 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8622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/>
              <a:t>Nové rozhodnutí - § 101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bylo-li </a:t>
            </a:r>
            <a:r>
              <a:rPr lang="cs-CZ" dirty="0"/>
              <a:t>prominuto zmeškání </a:t>
            </a:r>
            <a:r>
              <a:rPr lang="cs-CZ" dirty="0" smtClean="0"/>
              <a:t>úkonu,</a:t>
            </a:r>
          </a:p>
          <a:p>
            <a:pPr lvl="0"/>
            <a:r>
              <a:rPr lang="cs-CZ" dirty="0" smtClean="0"/>
              <a:t>v</a:t>
            </a:r>
            <a:r>
              <a:rPr lang="cs-CZ" dirty="0"/>
              <a:t> případě tzv. negativních </a:t>
            </a:r>
            <a:r>
              <a:rPr lang="cs-CZ" dirty="0" smtClean="0"/>
              <a:t>rozhodnutí ,</a:t>
            </a:r>
          </a:p>
          <a:p>
            <a:pPr lvl="0"/>
            <a:r>
              <a:rPr lang="cs-CZ" dirty="0" smtClean="0"/>
              <a:t>nové </a:t>
            </a:r>
            <a:r>
              <a:rPr lang="cs-CZ" dirty="0"/>
              <a:t>rozhodnutí stanoví nebo změní dobu platnosti nebo účinnosti rozhodnutí nebo lhůtu ke splnění povinnosti, povolí plnění ve splátkách, popř. po částech,</a:t>
            </a:r>
          </a:p>
          <a:p>
            <a:pPr lvl="0"/>
            <a:r>
              <a:rPr lang="cs-CZ" dirty="0"/>
              <a:t>rozhodnutí ve věci bylo zrušeno jiným orgánem veřejné </a:t>
            </a:r>
            <a:r>
              <a:rPr lang="cs-CZ" dirty="0" smtClean="0"/>
              <a:t>moci</a:t>
            </a:r>
            <a:r>
              <a:rPr lang="cs-CZ" dirty="0"/>
              <a:t>,</a:t>
            </a:r>
          </a:p>
          <a:p>
            <a:pPr lvl="0"/>
            <a:r>
              <a:rPr lang="cs-CZ" dirty="0"/>
              <a:t>stanoví tak zvláštní zákon (např. rozhodnutí s klauzulí </a:t>
            </a:r>
            <a:r>
              <a:rPr lang="cs-CZ" dirty="0" err="1"/>
              <a:t>rebus</a:t>
            </a:r>
            <a:r>
              <a:rPr lang="cs-CZ" dirty="0"/>
              <a:t> sic </a:t>
            </a:r>
            <a:r>
              <a:rPr lang="cs-CZ" dirty="0" err="1" smtClean="0"/>
              <a:t>stantibus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72865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u="sng" dirty="0" smtClean="0"/>
              <a:t>Nové řízení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2174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u="sng" dirty="0"/>
              <a:t>Příslušný orgán</a:t>
            </a:r>
            <a:r>
              <a:rPr lang="cs-CZ" dirty="0"/>
              <a:t> (§ 102 odst. 1) </a:t>
            </a:r>
            <a:endParaRPr lang="cs-CZ" dirty="0" smtClean="0"/>
          </a:p>
          <a:p>
            <a:pPr marL="0" indent="0">
              <a:buNone/>
            </a:pPr>
            <a:r>
              <a:rPr lang="cs-CZ" u="sng" dirty="0" smtClean="0"/>
              <a:t>Okruh </a:t>
            </a:r>
            <a:r>
              <a:rPr lang="cs-CZ" u="sng" dirty="0"/>
              <a:t>účastníků řízení</a:t>
            </a:r>
            <a:r>
              <a:rPr lang="cs-CZ" dirty="0"/>
              <a:t> se podle § </a:t>
            </a:r>
            <a:r>
              <a:rPr lang="cs-CZ" dirty="0" smtClean="0"/>
              <a:t>102 odst. 2 </a:t>
            </a:r>
            <a:r>
              <a:rPr lang="cs-CZ" dirty="0"/>
              <a:t>určuje nově podle skutkového a právního stavu v době nového řízení. </a:t>
            </a:r>
          </a:p>
          <a:p>
            <a:pPr marL="0" indent="0">
              <a:buNone/>
            </a:pPr>
            <a:r>
              <a:rPr lang="cs-CZ" u="sng" dirty="0" smtClean="0"/>
              <a:t>Způsob </a:t>
            </a:r>
            <a:r>
              <a:rPr lang="cs-CZ" u="sng" dirty="0"/>
              <a:t>zahájení řízení</a:t>
            </a:r>
            <a:r>
              <a:rPr lang="cs-CZ" dirty="0"/>
              <a:t> – podle § 102 odst. 3 </a:t>
            </a:r>
            <a:r>
              <a:rPr lang="cs-CZ" dirty="0" smtClean="0"/>
              <a:t> lze </a:t>
            </a:r>
            <a:r>
              <a:rPr lang="cs-CZ" dirty="0"/>
              <a:t>na žádost i z moci </a:t>
            </a:r>
            <a:r>
              <a:rPr lang="cs-CZ" dirty="0" smtClean="0"/>
              <a:t>úřední</a:t>
            </a:r>
          </a:p>
          <a:p>
            <a:pPr marL="0" indent="0">
              <a:buNone/>
            </a:pPr>
            <a:r>
              <a:rPr lang="cs-CZ" dirty="0"/>
              <a:t> </a:t>
            </a:r>
            <a:r>
              <a:rPr lang="cs-CZ" u="sng" dirty="0" smtClean="0"/>
              <a:t>Důsledky </a:t>
            </a:r>
            <a:r>
              <a:rPr lang="cs-CZ" u="sng" dirty="0"/>
              <a:t>nového rozhodnutí:</a:t>
            </a:r>
            <a:endParaRPr lang="cs-CZ" dirty="0"/>
          </a:p>
          <a:p>
            <a:pPr marL="0" lvl="0" indent="0">
              <a:buNone/>
            </a:pPr>
            <a:r>
              <a:rPr lang="cs-CZ" dirty="0"/>
              <a:t>po obnově řízení a v případě prominutí zmeškání úkonu se novým rozhodnutím ruší původní,</a:t>
            </a:r>
          </a:p>
          <a:p>
            <a:pPr marL="0" lvl="0" indent="0">
              <a:buNone/>
            </a:pPr>
            <a:r>
              <a:rPr lang="cs-CZ" dirty="0"/>
              <a:t>v ostatních případech nové rozhodnutí brání vykonatelnosti původního rozhodnutí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07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Řízení o rozkladu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Proti jakému rozhodnutí se podává</a:t>
            </a:r>
          </a:p>
          <a:p>
            <a:r>
              <a:rPr lang="cs-CZ" sz="4400" dirty="0" smtClean="0"/>
              <a:t>Omezení devolutivního účinku</a:t>
            </a:r>
          </a:p>
          <a:p>
            <a:r>
              <a:rPr lang="cs-CZ" sz="4400" dirty="0" smtClean="0"/>
              <a:t>Rozkladová komise</a:t>
            </a:r>
          </a:p>
          <a:p>
            <a:r>
              <a:rPr lang="cs-CZ" sz="4400" dirty="0" smtClean="0"/>
              <a:t>Způsoby rozhodnutí o rozkladu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46779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008112"/>
          </a:xfrm>
        </p:spPr>
        <p:txBody>
          <a:bodyPr/>
          <a:lstStyle/>
          <a:p>
            <a:r>
              <a:rPr lang="cs-CZ" u="sng" dirty="0" smtClean="0"/>
              <a:t>Odpor proti příkazu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196751"/>
            <a:ext cx="8229600" cy="5682201"/>
          </a:xfrm>
        </p:spPr>
        <p:txBody>
          <a:bodyPr>
            <a:normAutofit/>
          </a:bodyPr>
          <a:lstStyle/>
          <a:p>
            <a:r>
              <a:rPr lang="cs-CZ" dirty="0" smtClean="0"/>
              <a:t>Je řádným opravným prostředkem, prostředkem sui </a:t>
            </a:r>
            <a:r>
              <a:rPr lang="cs-CZ" dirty="0" err="1" smtClean="0"/>
              <a:t>generis</a:t>
            </a:r>
            <a:r>
              <a:rPr lang="cs-CZ" dirty="0" smtClean="0"/>
              <a:t> (§ 150 odst. 3)</a:t>
            </a:r>
          </a:p>
          <a:p>
            <a:r>
              <a:rPr lang="cs-CZ" dirty="0" smtClean="0"/>
              <a:t>Jeho podáním se příkaz ruší, správní orgán pokračuje v řízení</a:t>
            </a:r>
          </a:p>
          <a:p>
            <a:r>
              <a:rPr lang="cs-CZ" dirty="0" smtClean="0"/>
              <a:t>Pokud je opožděný, sdělí správní orgán podateli, že jde o opožděný odpor</a:t>
            </a:r>
          </a:p>
          <a:p>
            <a:r>
              <a:rPr lang="cs-CZ" dirty="0" smtClean="0"/>
              <a:t>Nelze vzít zpět</a:t>
            </a:r>
          </a:p>
          <a:p>
            <a:r>
              <a:rPr lang="cs-CZ" dirty="0" smtClean="0"/>
              <a:t>Nebyl-li podán odpor, stává se příkaz pravomocným a vykonatelným rozhodnutím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963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Přezkumné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přezkumné řízení </a:t>
            </a:r>
            <a:r>
              <a:rPr lang="cs-CZ" dirty="0" smtClean="0"/>
              <a:t>x přezkoumávání rozhodnutí</a:t>
            </a:r>
          </a:p>
          <a:p>
            <a:pPr marL="0" indent="0">
              <a:buNone/>
            </a:pPr>
            <a:r>
              <a:rPr lang="cs-CZ" dirty="0"/>
              <a:t>je dozorčím prostředkem </a:t>
            </a:r>
            <a:endParaRPr lang="cs-CZ" dirty="0" smtClean="0"/>
          </a:p>
          <a:p>
            <a:pPr marL="0" indent="0">
              <a:buNone/>
            </a:pPr>
            <a:r>
              <a:rPr lang="cs-CZ" u="sng" dirty="0"/>
              <a:t>Přezkumné řízení je upraveno v hlavě deváté druhé části, § 94 – </a:t>
            </a:r>
            <a:r>
              <a:rPr lang="cs-CZ" u="sng" dirty="0" smtClean="0"/>
              <a:t>99</a:t>
            </a:r>
          </a:p>
          <a:p>
            <a:pPr marL="0" indent="0">
              <a:buNone/>
            </a:pPr>
            <a:r>
              <a:rPr lang="cs-CZ" dirty="0"/>
              <a:t>Přezkoumává se rozhodnutí, bez ohledu na to, zda jde o rozhodnutí orgánu prvního stupně nebo rozhodnutí odvolacího orgánu </a:t>
            </a:r>
            <a:endParaRPr lang="cs-CZ" u="sng" dirty="0" smtClean="0"/>
          </a:p>
          <a:p>
            <a:pPr marL="0" indent="0">
              <a:buNone/>
            </a:pPr>
            <a:r>
              <a:rPr lang="cs-CZ" dirty="0" smtClean="0"/>
              <a:t>        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3240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 smtClean="0"/>
              <a:t>Předmět </a:t>
            </a:r>
            <a:r>
              <a:rPr lang="cs-CZ" u="sng" dirty="0"/>
              <a:t>přezkumného řízení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pravomocná rozhodnutí</a:t>
            </a:r>
          </a:p>
          <a:p>
            <a:pPr marL="514350" indent="-514350">
              <a:buAutoNum type="arabicPeriod"/>
            </a:pPr>
            <a:r>
              <a:rPr lang="cs-CZ" dirty="0" smtClean="0"/>
              <a:t>předběžně </a:t>
            </a:r>
            <a:r>
              <a:rPr lang="cs-CZ" dirty="0"/>
              <a:t>vykonatelná </a:t>
            </a:r>
            <a:r>
              <a:rPr lang="cs-CZ" dirty="0" smtClean="0"/>
              <a:t>rozhodnutí (§ 94 odst. 1)</a:t>
            </a:r>
          </a:p>
          <a:p>
            <a:pPr marL="514350" indent="-514350">
              <a:buAutoNum type="arabicPeriod"/>
            </a:pPr>
            <a:r>
              <a:rPr lang="cs-CZ" dirty="0" smtClean="0"/>
              <a:t>Meritorní rozhodnutí (§ 94 odst. 3), usnesení až spolu s meritorním rozhodnutím s výjimkou</a:t>
            </a:r>
          </a:p>
          <a:p>
            <a:pPr>
              <a:buFontTx/>
              <a:buChar char="-"/>
            </a:pPr>
            <a:r>
              <a:rPr lang="cs-CZ" dirty="0" smtClean="0"/>
              <a:t>Usnesení o odložení věci (§ 43)</a:t>
            </a:r>
          </a:p>
          <a:p>
            <a:pPr>
              <a:buFontTx/>
              <a:buChar char="-"/>
            </a:pPr>
            <a:r>
              <a:rPr lang="cs-CZ" dirty="0" smtClean="0"/>
              <a:t>Usnesení o zastavení řízení (§ 66)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4644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046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600" dirty="0" smtClean="0"/>
              <a:t>4. Přezkoumávají </a:t>
            </a:r>
            <a:r>
              <a:rPr lang="cs-CZ" sz="3600" dirty="0"/>
              <a:t>se rozhodnutí vydaná podle správního řádu a výjimečně i rozhodnutí, která se podle části druhé a třetí správního řádu </a:t>
            </a:r>
            <a:r>
              <a:rPr lang="cs-CZ" sz="3600" dirty="0" smtClean="0"/>
              <a:t>nevydávají</a:t>
            </a:r>
          </a:p>
          <a:p>
            <a:pPr marL="0" indent="0">
              <a:buNone/>
            </a:pPr>
            <a:r>
              <a:rPr lang="cs-CZ" sz="3600" dirty="0" smtClean="0"/>
              <a:t>5. Nezákonné závazné stanovisko (§ 149 odst. 5)</a:t>
            </a:r>
          </a:p>
          <a:p>
            <a:pPr marL="0" indent="0">
              <a:buNone/>
            </a:pPr>
            <a:r>
              <a:rPr lang="cs-CZ" sz="3600" dirty="0" smtClean="0"/>
              <a:t>6. Soulad </a:t>
            </a:r>
            <a:r>
              <a:rPr lang="cs-CZ" sz="3600" dirty="0"/>
              <a:t>veřejnoprávní smlouvy s právními </a:t>
            </a:r>
            <a:r>
              <a:rPr lang="cs-CZ" sz="3600" dirty="0" smtClean="0"/>
              <a:t>předpisy (</a:t>
            </a:r>
            <a:r>
              <a:rPr lang="cs-CZ" sz="3600" dirty="0"/>
              <a:t>§ 165 odst. 7 </a:t>
            </a:r>
            <a:r>
              <a:rPr lang="cs-CZ" sz="3600" dirty="0" smtClean="0"/>
              <a:t>)</a:t>
            </a:r>
          </a:p>
          <a:p>
            <a:pPr marL="0" indent="0">
              <a:buNone/>
            </a:pPr>
            <a:r>
              <a:rPr lang="cs-CZ" sz="3600" dirty="0" smtClean="0"/>
              <a:t>7.</a:t>
            </a:r>
            <a:r>
              <a:rPr lang="cs-CZ" sz="3600" dirty="0"/>
              <a:t> </a:t>
            </a:r>
            <a:r>
              <a:rPr lang="cs-CZ" sz="3600" dirty="0" smtClean="0"/>
              <a:t>Soulad </a:t>
            </a:r>
            <a:r>
              <a:rPr lang="cs-CZ" sz="3600" dirty="0"/>
              <a:t>OOP s právními </a:t>
            </a:r>
            <a:r>
              <a:rPr lang="cs-CZ" sz="3600" dirty="0" smtClean="0"/>
              <a:t>předpisy (</a:t>
            </a:r>
            <a:r>
              <a:rPr lang="cs-CZ" sz="3600" dirty="0"/>
              <a:t>§ 174 odst. </a:t>
            </a:r>
            <a:r>
              <a:rPr lang="cs-CZ" sz="3600" dirty="0" smtClean="0"/>
              <a:t>2)</a:t>
            </a:r>
          </a:p>
          <a:p>
            <a:pPr marL="0" indent="0">
              <a:buNone/>
            </a:pPr>
            <a:r>
              <a:rPr lang="cs-CZ" sz="3600" dirty="0" smtClean="0"/>
              <a:t>8. </a:t>
            </a:r>
            <a:r>
              <a:rPr lang="cs-CZ" sz="3600" dirty="0"/>
              <a:t>Použití přezkumného řízení podle zvláštních </a:t>
            </a:r>
            <a:r>
              <a:rPr lang="cs-CZ" sz="3600" dirty="0" smtClean="0"/>
              <a:t>zákonů</a:t>
            </a:r>
          </a:p>
          <a:p>
            <a:pPr marL="0" indent="0">
              <a:buNone/>
            </a:pPr>
            <a:r>
              <a:rPr lang="cs-CZ" sz="3600" dirty="0"/>
              <a:t> 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6833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cs-CZ" u="sng" dirty="0" smtClean="0"/>
              <a:t/>
            </a:r>
            <a:br>
              <a:rPr lang="cs-CZ" u="sng" dirty="0" smtClean="0"/>
            </a:br>
            <a:r>
              <a:rPr lang="cs-CZ" u="sng" dirty="0" smtClean="0"/>
              <a:t>Vyloučení </a:t>
            </a:r>
            <a:r>
              <a:rPr lang="cs-CZ" u="sng" dirty="0"/>
              <a:t>některých rozhodnutí z přezkumu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u="sng" dirty="0"/>
              <a:t>1. Rozhodnutí, u kterých není přezkumné řízení </a:t>
            </a:r>
            <a:r>
              <a:rPr lang="cs-CZ" u="sng" dirty="0" smtClean="0"/>
              <a:t>přípustné</a:t>
            </a:r>
            <a:r>
              <a:rPr lang="cs-CZ" dirty="0" smtClean="0"/>
              <a:t> (§ </a:t>
            </a:r>
            <a:r>
              <a:rPr lang="cs-CZ" dirty="0"/>
              <a:t>94 odst. 2 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u="sng" dirty="0"/>
              <a:t>2. rozhodnutí vydaná v přezkumném řízení</a:t>
            </a:r>
            <a:r>
              <a:rPr lang="cs-CZ" dirty="0"/>
              <a:t> – rozhodnutí podle § 97 </a:t>
            </a:r>
            <a:r>
              <a:rPr lang="cs-CZ" dirty="0" smtClean="0"/>
              <a:t>(§ 94 odst. 2)</a:t>
            </a:r>
          </a:p>
          <a:p>
            <a:pPr marL="0" indent="0">
              <a:buNone/>
            </a:pPr>
            <a:r>
              <a:rPr lang="cs-CZ" dirty="0"/>
              <a:t>3. dále je vyloučen přezkum </a:t>
            </a:r>
            <a:r>
              <a:rPr lang="cs-CZ" u="sng" dirty="0"/>
              <a:t>rozhodnutí odvolacího orgánu podle </a:t>
            </a:r>
            <a:r>
              <a:rPr lang="cs-CZ" dirty="0" smtClean="0"/>
              <a:t>§ 90 odst. 1 písm. b (§ </a:t>
            </a:r>
            <a:r>
              <a:rPr lang="cs-CZ" dirty="0"/>
              <a:t>94 odst. </a:t>
            </a:r>
            <a:r>
              <a:rPr lang="cs-CZ" dirty="0" smtClean="0"/>
              <a:t>2)</a:t>
            </a:r>
          </a:p>
          <a:p>
            <a:pPr marL="0" indent="0">
              <a:buNone/>
            </a:pPr>
            <a:r>
              <a:rPr lang="cs-CZ" dirty="0" smtClean="0"/>
              <a:t>4. </a:t>
            </a:r>
            <a:r>
              <a:rPr lang="cs-CZ" u="sng" dirty="0" smtClean="0"/>
              <a:t>rozhodnutí </a:t>
            </a:r>
            <a:r>
              <a:rPr lang="cs-CZ" u="sng" dirty="0"/>
              <a:t>o předběžném opatření</a:t>
            </a:r>
            <a:r>
              <a:rPr lang="cs-CZ" dirty="0"/>
              <a:t> poté, co meritorní rozhodnutí se stalo vykonatelným </a:t>
            </a:r>
            <a:r>
              <a:rPr lang="cs-CZ" dirty="0" smtClean="0"/>
              <a:t>(§ 96 odst. 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7160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046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600" dirty="0"/>
              <a:t>5. </a:t>
            </a:r>
            <a:r>
              <a:rPr lang="cs-CZ" sz="3600" dirty="0" smtClean="0"/>
              <a:t>kdy </a:t>
            </a:r>
            <a:r>
              <a:rPr lang="cs-CZ" sz="3600" dirty="0"/>
              <a:t>rozhodl správní orgán ve </a:t>
            </a:r>
            <a:r>
              <a:rPr lang="cs-CZ" sz="3600"/>
              <a:t>věci </a:t>
            </a:r>
            <a:r>
              <a:rPr lang="cs-CZ" sz="3600" smtClean="0"/>
              <a:t>   soukromého </a:t>
            </a:r>
            <a:r>
              <a:rPr lang="cs-CZ" sz="3600" dirty="0"/>
              <a:t>práva, probíhá-li řízení </a:t>
            </a:r>
            <a:r>
              <a:rPr lang="cs-CZ" sz="3600"/>
              <a:t>podle </a:t>
            </a:r>
            <a:r>
              <a:rPr lang="cs-CZ" sz="3600" smtClean="0"/>
              <a:t>  části </a:t>
            </a:r>
            <a:r>
              <a:rPr lang="cs-CZ" sz="3600" dirty="0" smtClean="0"/>
              <a:t>páté o.s.ř.</a:t>
            </a:r>
          </a:p>
          <a:p>
            <a:pPr marL="0" indent="0">
              <a:buNone/>
            </a:pPr>
            <a:r>
              <a:rPr lang="cs-CZ" sz="3600" dirty="0"/>
              <a:t>6. </a:t>
            </a:r>
            <a:r>
              <a:rPr lang="cs-CZ" sz="3600" dirty="0" smtClean="0"/>
              <a:t>rozhodl-li </a:t>
            </a:r>
            <a:r>
              <a:rPr lang="cs-CZ" sz="3600" dirty="0"/>
              <a:t>již soud podle části </a:t>
            </a:r>
            <a:r>
              <a:rPr lang="cs-CZ" sz="3600" dirty="0" smtClean="0"/>
              <a:t>páté o.s.ř. ve </a:t>
            </a:r>
            <a:r>
              <a:rPr lang="cs-CZ" sz="3600" dirty="0"/>
              <a:t>věci soukromého práva nově</a:t>
            </a:r>
            <a:r>
              <a:rPr lang="cs-CZ" sz="3600" dirty="0" smtClean="0"/>
              <a:t> </a:t>
            </a:r>
          </a:p>
          <a:p>
            <a:pPr marL="0" indent="0">
              <a:buNone/>
            </a:pPr>
            <a:r>
              <a:rPr lang="cs-CZ" sz="3600" dirty="0"/>
              <a:t>7. podle § 153 odst. 2 poslední věta </a:t>
            </a:r>
            <a:r>
              <a:rPr lang="cs-CZ" sz="3600" dirty="0" smtClean="0"/>
              <a:t>- </a:t>
            </a:r>
            <a:r>
              <a:rPr lang="cs-CZ" sz="3600" dirty="0"/>
              <a:t>rozhodnutí žalovaného </a:t>
            </a:r>
            <a:r>
              <a:rPr lang="cs-CZ" sz="3600" dirty="0" smtClean="0"/>
              <a:t>SO, </a:t>
            </a:r>
            <a:r>
              <a:rPr lang="cs-CZ" sz="3600" dirty="0"/>
              <a:t>kterým se uspokojí účastník po podání žaloby ve správním </a:t>
            </a:r>
            <a:r>
              <a:rPr lang="cs-CZ" sz="3600" dirty="0" smtClean="0"/>
              <a:t>soudnictví</a:t>
            </a:r>
          </a:p>
          <a:p>
            <a:pPr marL="0" indent="0">
              <a:buNone/>
            </a:pPr>
            <a:r>
              <a:rPr lang="cs-CZ" sz="3600" dirty="0"/>
              <a:t>8. Výluky podle zvláštních zákonů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7084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838</Words>
  <Application>Microsoft Office PowerPoint</Application>
  <PresentationFormat>Předvádění na obrazovce (4:3)</PresentationFormat>
  <Paragraphs>120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systému Office</vt:lpstr>
      <vt:lpstr>Správní řízení V.</vt:lpstr>
      <vt:lpstr>Způsoby rozhodnutí o odvolání</vt:lpstr>
      <vt:lpstr>Řízení o rozkladu</vt:lpstr>
      <vt:lpstr>Odpor proti příkazu</vt:lpstr>
      <vt:lpstr>Přezkumné řízení</vt:lpstr>
      <vt:lpstr>Předmět přezkumného řízení </vt:lpstr>
      <vt:lpstr>Prezentace aplikace PowerPoint</vt:lpstr>
      <vt:lpstr> Vyloučení některých rozhodnutí z přezkumu </vt:lpstr>
      <vt:lpstr>Prezentace aplikace PowerPoint</vt:lpstr>
      <vt:lpstr>Kritérium přezkumu </vt:lpstr>
      <vt:lpstr>Průběh přezkumného řízení </vt:lpstr>
      <vt:lpstr>Příslušný orgán</vt:lpstr>
      <vt:lpstr>Lhůty v přezkumném řízení</vt:lpstr>
      <vt:lpstr>Zkrácené přezkumné řízení</vt:lpstr>
      <vt:lpstr>Způsoby rozhodnutí </vt:lpstr>
      <vt:lpstr>Účinky rozhodnutí (§ 99) </vt:lpstr>
      <vt:lpstr>Obnova řízení</vt:lpstr>
      <vt:lpstr>Podmínky obnovy řízení</vt:lpstr>
      <vt:lpstr>Důvody:</vt:lpstr>
      <vt:lpstr>Nové rozhodnutí - § 101 </vt:lpstr>
      <vt:lpstr>Nové řízení</vt:lpstr>
    </vt:vector>
  </TitlesOfParts>
  <Company>Univerzita Karlova v Praze, 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Eva Preclikova</cp:lastModifiedBy>
  <cp:revision>7</cp:revision>
  <dcterms:created xsi:type="dcterms:W3CDTF">2017-04-26T05:38:56Z</dcterms:created>
  <dcterms:modified xsi:type="dcterms:W3CDTF">2018-04-24T09:52:09Z</dcterms:modified>
</cp:coreProperties>
</file>