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2"/>
  </p:notesMasterIdLst>
  <p:handoutMasterIdLst>
    <p:handoutMasterId r:id="rId43"/>
  </p:handoutMasterIdLst>
  <p:sldIdLst>
    <p:sldId id="435" r:id="rId2"/>
    <p:sldId id="436" r:id="rId3"/>
    <p:sldId id="395" r:id="rId4"/>
    <p:sldId id="396" r:id="rId5"/>
    <p:sldId id="397" r:id="rId6"/>
    <p:sldId id="398" r:id="rId7"/>
    <p:sldId id="399" r:id="rId8"/>
    <p:sldId id="400" r:id="rId9"/>
    <p:sldId id="401" r:id="rId10"/>
    <p:sldId id="402" r:id="rId11"/>
    <p:sldId id="403" r:id="rId12"/>
    <p:sldId id="404" r:id="rId13"/>
    <p:sldId id="405" r:id="rId14"/>
    <p:sldId id="406" r:id="rId15"/>
    <p:sldId id="407" r:id="rId16"/>
    <p:sldId id="431" r:id="rId17"/>
    <p:sldId id="433" r:id="rId18"/>
    <p:sldId id="408" r:id="rId19"/>
    <p:sldId id="409" r:id="rId20"/>
    <p:sldId id="410" r:id="rId21"/>
    <p:sldId id="411" r:id="rId22"/>
    <p:sldId id="412" r:id="rId23"/>
    <p:sldId id="413" r:id="rId24"/>
    <p:sldId id="414" r:id="rId25"/>
    <p:sldId id="415" r:id="rId26"/>
    <p:sldId id="416" r:id="rId27"/>
    <p:sldId id="417" r:id="rId28"/>
    <p:sldId id="418" r:id="rId29"/>
    <p:sldId id="419" r:id="rId30"/>
    <p:sldId id="420" r:id="rId31"/>
    <p:sldId id="421" r:id="rId32"/>
    <p:sldId id="422" r:id="rId33"/>
    <p:sldId id="423" r:id="rId34"/>
    <p:sldId id="424" r:id="rId35"/>
    <p:sldId id="425" r:id="rId36"/>
    <p:sldId id="426" r:id="rId37"/>
    <p:sldId id="427" r:id="rId38"/>
    <p:sldId id="428" r:id="rId39"/>
    <p:sldId id="429" r:id="rId40"/>
    <p:sldId id="430" r:id="rId41"/>
  </p:sldIdLst>
  <p:sldSz cx="9144000" cy="6858000" type="screen4x3"/>
  <p:notesSz cx="7099300"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1D"/>
    <a:srgbClr val="FFFF99"/>
    <a:srgbClr val="002710"/>
    <a:srgbClr val="003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2276" autoAdjust="0"/>
  </p:normalViewPr>
  <p:slideViewPr>
    <p:cSldViewPr>
      <p:cViewPr varScale="1">
        <p:scale>
          <a:sx n="95" d="100"/>
          <a:sy n="95" d="100"/>
        </p:scale>
        <p:origin x="2070" y="78"/>
      </p:cViewPr>
      <p:guideLst>
        <p:guide orient="horz" pos="2160"/>
        <p:guide pos="2880"/>
      </p:guideLst>
    </p:cSldViewPr>
  </p:slideViewPr>
  <p:outlineViewPr>
    <p:cViewPr>
      <p:scale>
        <a:sx n="33" d="100"/>
        <a:sy n="33" d="100"/>
      </p:scale>
      <p:origin x="0" y="90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7137" cy="512304"/>
          </a:xfrm>
          <a:prstGeom prst="rect">
            <a:avLst/>
          </a:prstGeom>
        </p:spPr>
        <p:txBody>
          <a:bodyPr vert="horz" lIns="94760" tIns="47380" rIns="94760" bIns="47380" rtlCol="0"/>
          <a:lstStyle>
            <a:lvl1pPr algn="l">
              <a:defRPr sz="1200"/>
            </a:lvl1pPr>
          </a:lstStyle>
          <a:p>
            <a:endParaRPr lang="cs-CZ"/>
          </a:p>
        </p:txBody>
      </p:sp>
      <p:sp>
        <p:nvSpPr>
          <p:cNvPr id="3" name="Zástupný symbol pro datum 2"/>
          <p:cNvSpPr>
            <a:spLocks noGrp="1"/>
          </p:cNvSpPr>
          <p:nvPr>
            <p:ph type="dt" sz="quarter" idx="1"/>
          </p:nvPr>
        </p:nvSpPr>
        <p:spPr>
          <a:xfrm>
            <a:off x="4020507" y="0"/>
            <a:ext cx="3077137" cy="512304"/>
          </a:xfrm>
          <a:prstGeom prst="rect">
            <a:avLst/>
          </a:prstGeom>
        </p:spPr>
        <p:txBody>
          <a:bodyPr vert="horz" lIns="94760" tIns="47380" rIns="94760" bIns="47380" rtlCol="0"/>
          <a:lstStyle>
            <a:lvl1pPr algn="r">
              <a:defRPr sz="1200"/>
            </a:lvl1pPr>
          </a:lstStyle>
          <a:p>
            <a:fld id="{337CA9CA-72A0-4D42-8FC4-790255E2A5DF}" type="datetimeFigureOut">
              <a:rPr lang="cs-CZ" smtClean="0"/>
              <a:t>23.4.2018</a:t>
            </a:fld>
            <a:endParaRPr lang="cs-CZ"/>
          </a:p>
        </p:txBody>
      </p:sp>
      <p:sp>
        <p:nvSpPr>
          <p:cNvPr id="4" name="Zástupný symbol pro zápatí 3"/>
          <p:cNvSpPr>
            <a:spLocks noGrp="1"/>
          </p:cNvSpPr>
          <p:nvPr>
            <p:ph type="ftr" sz="quarter" idx="2"/>
          </p:nvPr>
        </p:nvSpPr>
        <p:spPr>
          <a:xfrm>
            <a:off x="0" y="9720674"/>
            <a:ext cx="3077137" cy="512303"/>
          </a:xfrm>
          <a:prstGeom prst="rect">
            <a:avLst/>
          </a:prstGeom>
        </p:spPr>
        <p:txBody>
          <a:bodyPr vert="horz" lIns="94760" tIns="47380" rIns="94760" bIns="4738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4020507" y="9720674"/>
            <a:ext cx="3077137" cy="512303"/>
          </a:xfrm>
          <a:prstGeom prst="rect">
            <a:avLst/>
          </a:prstGeom>
        </p:spPr>
        <p:txBody>
          <a:bodyPr vert="horz" lIns="94760" tIns="47380" rIns="94760" bIns="47380" rtlCol="0" anchor="b"/>
          <a:lstStyle>
            <a:lvl1pPr algn="r">
              <a:defRPr sz="1200"/>
            </a:lvl1pPr>
          </a:lstStyle>
          <a:p>
            <a:fld id="{7301DA7D-2EE2-4199-9A87-3C4BED211010}" type="slidenum">
              <a:rPr lang="cs-CZ" smtClean="0"/>
              <a:t>‹#›</a:t>
            </a:fld>
            <a:endParaRPr lang="cs-CZ"/>
          </a:p>
        </p:txBody>
      </p:sp>
    </p:spTree>
    <p:extLst>
      <p:ext uri="{BB962C8B-B14F-4D97-AF65-F5344CB8AC3E}">
        <p14:creationId xmlns:p14="http://schemas.microsoft.com/office/powerpoint/2010/main" val="3599255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2" y="1"/>
            <a:ext cx="3076363" cy="511731"/>
          </a:xfrm>
          <a:prstGeom prst="rect">
            <a:avLst/>
          </a:prstGeom>
        </p:spPr>
        <p:txBody>
          <a:bodyPr vert="horz" lIns="94760" tIns="47380" rIns="94760" bIns="47380" rtlCol="0"/>
          <a:lstStyle>
            <a:lvl1pPr algn="l">
              <a:defRPr sz="1200"/>
            </a:lvl1pPr>
          </a:lstStyle>
          <a:p>
            <a:endParaRPr lang="cs-CZ"/>
          </a:p>
        </p:txBody>
      </p:sp>
      <p:sp>
        <p:nvSpPr>
          <p:cNvPr id="3" name="Zástupný symbol pro datum 2"/>
          <p:cNvSpPr>
            <a:spLocks noGrp="1"/>
          </p:cNvSpPr>
          <p:nvPr>
            <p:ph type="dt" idx="1"/>
          </p:nvPr>
        </p:nvSpPr>
        <p:spPr>
          <a:xfrm>
            <a:off x="4021296" y="1"/>
            <a:ext cx="3076363" cy="511731"/>
          </a:xfrm>
          <a:prstGeom prst="rect">
            <a:avLst/>
          </a:prstGeom>
        </p:spPr>
        <p:txBody>
          <a:bodyPr vert="horz" lIns="94760" tIns="47380" rIns="94760" bIns="47380" rtlCol="0"/>
          <a:lstStyle>
            <a:lvl1pPr algn="r">
              <a:defRPr sz="1200"/>
            </a:lvl1pPr>
          </a:lstStyle>
          <a:p>
            <a:fld id="{C2CFFE8A-0325-49C0-8AE7-7F8007A49A3F}" type="datetimeFigureOut">
              <a:rPr lang="cs-CZ" smtClean="0"/>
              <a:pPr/>
              <a:t>23.4.2018</a:t>
            </a:fld>
            <a:endParaRPr lang="cs-CZ"/>
          </a:p>
        </p:txBody>
      </p:sp>
      <p:sp>
        <p:nvSpPr>
          <p:cNvPr id="4" name="Zástupný symbol pro obrázek snímku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0" tIns="47380" rIns="94760" bIns="47380" rtlCol="0" anchor="ctr"/>
          <a:lstStyle/>
          <a:p>
            <a:endParaRPr lang="cs-CZ"/>
          </a:p>
        </p:txBody>
      </p:sp>
      <p:sp>
        <p:nvSpPr>
          <p:cNvPr id="5" name="Zástupný symbol pro poznámky 4"/>
          <p:cNvSpPr>
            <a:spLocks noGrp="1"/>
          </p:cNvSpPr>
          <p:nvPr>
            <p:ph type="body" sz="quarter" idx="3"/>
          </p:nvPr>
        </p:nvSpPr>
        <p:spPr>
          <a:xfrm>
            <a:off x="709931" y="4861443"/>
            <a:ext cx="5679440" cy="4605576"/>
          </a:xfrm>
          <a:prstGeom prst="rect">
            <a:avLst/>
          </a:prstGeom>
        </p:spPr>
        <p:txBody>
          <a:bodyPr vert="horz" lIns="94760" tIns="47380" rIns="94760" bIns="4738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2" y="9721107"/>
            <a:ext cx="3076363" cy="511731"/>
          </a:xfrm>
          <a:prstGeom prst="rect">
            <a:avLst/>
          </a:prstGeom>
        </p:spPr>
        <p:txBody>
          <a:bodyPr vert="horz" lIns="94760" tIns="47380" rIns="94760" bIns="4738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4021296" y="9721107"/>
            <a:ext cx="3076363" cy="511731"/>
          </a:xfrm>
          <a:prstGeom prst="rect">
            <a:avLst/>
          </a:prstGeom>
        </p:spPr>
        <p:txBody>
          <a:bodyPr vert="horz" lIns="94760" tIns="47380" rIns="94760" bIns="47380" rtlCol="0" anchor="b"/>
          <a:lstStyle>
            <a:lvl1pPr algn="r">
              <a:defRPr sz="1200"/>
            </a:lvl1pPr>
          </a:lstStyle>
          <a:p>
            <a:fld id="{ED6A92D2-887B-422A-8593-2F508FCD734B}" type="slidenum">
              <a:rPr lang="cs-CZ" smtClean="0"/>
              <a:pPr/>
              <a:t>‹#›</a:t>
            </a:fld>
            <a:endParaRPr lang="cs-CZ"/>
          </a:p>
        </p:txBody>
      </p:sp>
    </p:spTree>
    <p:extLst>
      <p:ext uri="{BB962C8B-B14F-4D97-AF65-F5344CB8AC3E}">
        <p14:creationId xmlns:p14="http://schemas.microsoft.com/office/powerpoint/2010/main" val="273614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file:///C:\Users\vpankova\Documents\1_PR&#193;VN&#205;\LEGISLATIVA\zn&#283;n&#237;%20z&#225;kon&#367;\ASPI'&amp;link='89\2012%20Sb.#2788'&amp;ucin-k-dni='30.12.9999"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file:///C:\Users\vpankova\Documents\1_PR&#193;VN&#205;\LEGISLATIVA\zn&#283;n&#237;%20z&#225;kon&#367;\ASPI'&amp;link='89\2012%20Sb.#2788'&amp;ucin-k-dni='30.12.9999"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 433 odst. domněnka – slabší stranou</a:t>
            </a:r>
            <a:r>
              <a:rPr lang="cs-CZ" baseline="0" dirty="0" smtClean="0"/>
              <a:t> je kdokoliv (FO i PO), která vystupuje mimo souvislost s vlastním podnikáním</a:t>
            </a:r>
            <a:endParaRPr lang="cs-CZ" dirty="0"/>
          </a:p>
        </p:txBody>
      </p:sp>
      <p:sp>
        <p:nvSpPr>
          <p:cNvPr id="4" name="Zástupný symbol pro číslo snímku 3"/>
          <p:cNvSpPr>
            <a:spLocks noGrp="1"/>
          </p:cNvSpPr>
          <p:nvPr>
            <p:ph type="sldNum" sz="quarter" idx="10"/>
          </p:nvPr>
        </p:nvSpPr>
        <p:spPr/>
        <p:txBody>
          <a:bodyPr/>
          <a:lstStyle/>
          <a:p>
            <a:fld id="{ED6A92D2-887B-422A-8593-2F508FCD734B}" type="slidenum">
              <a:rPr lang="cs-CZ" smtClean="0"/>
              <a:pPr/>
              <a:t>8</a:t>
            </a:fld>
            <a:endParaRPr lang="cs-CZ"/>
          </a:p>
        </p:txBody>
      </p:sp>
    </p:spTree>
    <p:extLst>
      <p:ext uri="{BB962C8B-B14F-4D97-AF65-F5344CB8AC3E}">
        <p14:creationId xmlns:p14="http://schemas.microsoft.com/office/powerpoint/2010/main" val="1152778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pojistné období – období, za které se platí pojistné, ale</a:t>
            </a:r>
            <a:r>
              <a:rPr lang="cs-CZ" baseline="0" dirty="0" smtClean="0"/>
              <a:t> nejde o splátky</a:t>
            </a:r>
          </a:p>
          <a:p>
            <a:r>
              <a:rPr lang="cs-CZ" dirty="0" smtClean="0"/>
              <a:t>jednorázové – např. sezónní pojištění</a:t>
            </a:r>
            <a:r>
              <a:rPr lang="cs-CZ" baseline="0" dirty="0" smtClean="0"/>
              <a:t> (zemědělci)</a:t>
            </a:r>
            <a:endParaRPr lang="cs-CZ" dirty="0"/>
          </a:p>
        </p:txBody>
      </p:sp>
      <p:sp>
        <p:nvSpPr>
          <p:cNvPr id="4" name="Zástupný symbol pro číslo snímku 3"/>
          <p:cNvSpPr>
            <a:spLocks noGrp="1"/>
          </p:cNvSpPr>
          <p:nvPr>
            <p:ph type="sldNum" sz="quarter" idx="10"/>
          </p:nvPr>
        </p:nvSpPr>
        <p:spPr/>
        <p:txBody>
          <a:bodyPr/>
          <a:lstStyle/>
          <a:p>
            <a:fld id="{ED6A92D2-887B-422A-8593-2F508FCD734B}" type="slidenum">
              <a:rPr lang="cs-CZ" smtClean="0"/>
              <a:pPr/>
              <a:t>26</a:t>
            </a:fld>
            <a:endParaRPr lang="cs-CZ"/>
          </a:p>
        </p:txBody>
      </p:sp>
    </p:spTree>
    <p:extLst>
      <p:ext uri="{BB962C8B-B14F-4D97-AF65-F5344CB8AC3E}">
        <p14:creationId xmlns:p14="http://schemas.microsoft.com/office/powerpoint/2010/main" val="1276731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dotazy – dotazníky – např. zdravotní stav</a:t>
            </a:r>
          </a:p>
          <a:p>
            <a:endParaRPr lang="cs-CZ" dirty="0" smtClean="0"/>
          </a:p>
          <a:p>
            <a:r>
              <a:rPr lang="cs-CZ" dirty="0" smtClean="0"/>
              <a:t>pojistné riziko – míra pravděpodobnosti vzniku pojistné události</a:t>
            </a:r>
            <a:r>
              <a:rPr lang="cs-CZ" baseline="0" dirty="0" smtClean="0"/>
              <a:t> – např. protipožární ochrana, povodňová zóna, adrenalinové sporty</a:t>
            </a:r>
            <a:endParaRPr lang="cs-CZ" dirty="0"/>
          </a:p>
        </p:txBody>
      </p:sp>
      <p:sp>
        <p:nvSpPr>
          <p:cNvPr id="4" name="Zástupný symbol pro číslo snímku 3"/>
          <p:cNvSpPr>
            <a:spLocks noGrp="1"/>
          </p:cNvSpPr>
          <p:nvPr>
            <p:ph type="sldNum" sz="quarter" idx="10"/>
          </p:nvPr>
        </p:nvSpPr>
        <p:spPr/>
        <p:txBody>
          <a:bodyPr/>
          <a:lstStyle/>
          <a:p>
            <a:fld id="{ED6A92D2-887B-422A-8593-2F508FCD734B}" type="slidenum">
              <a:rPr lang="cs-CZ" smtClean="0"/>
              <a:pPr/>
              <a:t>29</a:t>
            </a:fld>
            <a:endParaRPr lang="cs-CZ"/>
          </a:p>
        </p:txBody>
      </p:sp>
    </p:spTree>
    <p:extLst>
      <p:ext uri="{BB962C8B-B14F-4D97-AF65-F5344CB8AC3E}">
        <p14:creationId xmlns:p14="http://schemas.microsoft.com/office/powerpoint/2010/main" val="1715775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 2800 Následky porušení povinností </a:t>
            </a:r>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(1) Bylo-li v důsledku porušení povinnosti pojistníka nebo pojištěného při jednání o uzavření smlouvy nebo o její změně ujednáno nižší pojistné, má pojistitel právo pojistné plnění snížit o takovou část, jaký je poměr pojistného, které obdržel, k pojistnému, které měl obdržet. </a:t>
            </a:r>
          </a:p>
          <a:p>
            <a:r>
              <a:rPr lang="cs-CZ" sz="1200" kern="1200" dirty="0" smtClean="0">
                <a:solidFill>
                  <a:schemeClr val="tx1"/>
                </a:solidFill>
                <a:effectLst/>
                <a:latin typeface="+mn-lt"/>
                <a:ea typeface="+mn-ea"/>
                <a:cs typeface="+mn-cs"/>
              </a:rPr>
              <a:t>(2) Mělo-li porušení povinnosti pojistníka, pojištěného nebo jiné osoby, která má na pojistné plnění právo, podstatný vliv na vznik pojistné události, její průběh, na zvětšení rozsahu jejích následků nebo na zjištění či určení výše pojistného plnění, má pojistitel právo snížit pojistné plnění úměrně k tomu, jaký vliv mělo toto porušení na rozsah pojistitelovy povinnosti plnit. </a:t>
            </a:r>
          </a:p>
          <a:p>
            <a:r>
              <a:rPr lang="cs-CZ" sz="1200" kern="1200" dirty="0" smtClean="0">
                <a:solidFill>
                  <a:schemeClr val="tx1"/>
                </a:solidFill>
                <a:effectLst/>
                <a:latin typeface="+mn-lt"/>
                <a:ea typeface="+mn-ea"/>
                <a:cs typeface="+mn-cs"/>
              </a:rPr>
              <a:t>§ 2809</a:t>
            </a:r>
          </a:p>
          <a:p>
            <a:r>
              <a:rPr lang="cs-CZ" sz="1200" kern="1200" dirty="0" smtClean="0">
                <a:solidFill>
                  <a:schemeClr val="tx1"/>
                </a:solidFill>
                <a:effectLst/>
                <a:latin typeface="+mn-lt"/>
                <a:ea typeface="+mn-ea"/>
                <a:cs typeface="+mn-cs"/>
              </a:rPr>
              <a:t>Pojistitel může pojistné plnění odmítnout, byla-li příčinou pojistné události skutečnost, </a:t>
            </a:r>
          </a:p>
          <a:p>
            <a:r>
              <a:rPr lang="cs-CZ" sz="1200" kern="1200" dirty="0" smtClean="0">
                <a:solidFill>
                  <a:schemeClr val="tx1"/>
                </a:solidFill>
                <a:effectLst/>
                <a:latin typeface="+mn-lt"/>
                <a:ea typeface="+mn-ea"/>
                <a:cs typeface="+mn-cs"/>
              </a:rPr>
              <a:t>a) o které se dozvěděl až po vzniku pojistné události, </a:t>
            </a:r>
          </a:p>
          <a:p>
            <a:r>
              <a:rPr lang="cs-CZ" sz="1200" kern="1200" dirty="0" smtClean="0">
                <a:solidFill>
                  <a:schemeClr val="tx1"/>
                </a:solidFill>
                <a:effectLst/>
                <a:latin typeface="+mn-lt"/>
                <a:ea typeface="+mn-ea"/>
                <a:cs typeface="+mn-cs"/>
              </a:rPr>
              <a:t>b) kterou při sjednávání pojištění nebo jeho změny nemohl zjistit v důsledku zaviněného porušení povinnosti stanovené v </a:t>
            </a:r>
            <a:r>
              <a:rPr lang="cs-CZ" sz="1200" kern="1200" dirty="0" smtClean="0">
                <a:solidFill>
                  <a:schemeClr val="tx1"/>
                </a:solidFill>
                <a:effectLst/>
                <a:latin typeface="+mn-lt"/>
                <a:ea typeface="+mn-ea"/>
                <a:cs typeface="+mn-cs"/>
                <a:hlinkClick r:id="rId3" action="ppaction://hlinkfile"/>
              </a:rPr>
              <a:t>§ 2788</a:t>
            </a:r>
            <a:r>
              <a:rPr lang="cs-CZ" sz="1200" kern="1200" dirty="0" smtClean="0">
                <a:solidFill>
                  <a:schemeClr val="tx1"/>
                </a:solidFill>
                <a:effectLst/>
                <a:latin typeface="+mn-lt"/>
                <a:ea typeface="+mn-ea"/>
                <a:cs typeface="+mn-cs"/>
              </a:rPr>
              <a:t> a </a:t>
            </a:r>
          </a:p>
          <a:p>
            <a:r>
              <a:rPr lang="cs-CZ" sz="1200" kern="1200" dirty="0" smtClean="0">
                <a:solidFill>
                  <a:schemeClr val="tx1"/>
                </a:solidFill>
                <a:effectLst/>
                <a:latin typeface="+mn-lt"/>
                <a:ea typeface="+mn-ea"/>
                <a:cs typeface="+mn-cs"/>
              </a:rPr>
              <a:t>c) pokud by při znalosti této skutečnosti při uzavírání smlouvy tuto smlouvu neuzavřel nebo pokud by ji uzavřel za jiných podmínek.</a:t>
            </a:r>
            <a:endParaRPr lang="cs-CZ" dirty="0"/>
          </a:p>
        </p:txBody>
      </p:sp>
      <p:sp>
        <p:nvSpPr>
          <p:cNvPr id="4" name="Zástupný symbol pro číslo snímku 3"/>
          <p:cNvSpPr>
            <a:spLocks noGrp="1"/>
          </p:cNvSpPr>
          <p:nvPr>
            <p:ph type="sldNum" sz="quarter" idx="10"/>
          </p:nvPr>
        </p:nvSpPr>
        <p:spPr/>
        <p:txBody>
          <a:bodyPr/>
          <a:lstStyle/>
          <a:p>
            <a:fld id="{ED6A92D2-887B-422A-8593-2F508FCD734B}" type="slidenum">
              <a:rPr lang="cs-CZ" smtClean="0"/>
              <a:pPr/>
              <a:t>31</a:t>
            </a:fld>
            <a:endParaRPr lang="cs-CZ"/>
          </a:p>
        </p:txBody>
      </p:sp>
    </p:spTree>
    <p:extLst>
      <p:ext uri="{BB962C8B-B14F-4D97-AF65-F5344CB8AC3E}">
        <p14:creationId xmlns:p14="http://schemas.microsoft.com/office/powerpoint/2010/main" val="4042992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bez uvedení důvodu</a:t>
            </a:r>
            <a:endParaRPr lang="cs-CZ" dirty="0"/>
          </a:p>
        </p:txBody>
      </p:sp>
      <p:sp>
        <p:nvSpPr>
          <p:cNvPr id="4" name="Zástupný symbol pro číslo snímku 3"/>
          <p:cNvSpPr>
            <a:spLocks noGrp="1"/>
          </p:cNvSpPr>
          <p:nvPr>
            <p:ph type="sldNum" sz="quarter" idx="10"/>
          </p:nvPr>
        </p:nvSpPr>
        <p:spPr/>
        <p:txBody>
          <a:bodyPr/>
          <a:lstStyle/>
          <a:p>
            <a:fld id="{ED6A92D2-887B-422A-8593-2F508FCD734B}" type="slidenum">
              <a:rPr lang="cs-CZ" smtClean="0"/>
              <a:pPr/>
              <a:t>35</a:t>
            </a:fld>
            <a:endParaRPr lang="cs-CZ"/>
          </a:p>
        </p:txBody>
      </p:sp>
    </p:spTree>
    <p:extLst>
      <p:ext uri="{BB962C8B-B14F-4D97-AF65-F5344CB8AC3E}">
        <p14:creationId xmlns:p14="http://schemas.microsoft.com/office/powerpoint/2010/main" val="2715131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Pojistitel může pojistné plnění odmítnout, byla-li příčinou pojistné události skutečnost, </a:t>
            </a:r>
          </a:p>
          <a:p>
            <a:r>
              <a:rPr lang="cs-CZ" sz="1200" kern="1200" dirty="0" smtClean="0">
                <a:solidFill>
                  <a:schemeClr val="tx1"/>
                </a:solidFill>
                <a:effectLst/>
                <a:latin typeface="+mn-lt"/>
                <a:ea typeface="+mn-ea"/>
                <a:cs typeface="+mn-cs"/>
              </a:rPr>
              <a:t>a) o které se dozvěděl až po vzniku pojistné události, </a:t>
            </a:r>
          </a:p>
          <a:p>
            <a:r>
              <a:rPr lang="cs-CZ" sz="1200" kern="1200" dirty="0" smtClean="0">
                <a:solidFill>
                  <a:schemeClr val="tx1"/>
                </a:solidFill>
                <a:effectLst/>
                <a:latin typeface="+mn-lt"/>
                <a:ea typeface="+mn-ea"/>
                <a:cs typeface="+mn-cs"/>
              </a:rPr>
              <a:t>b) kterou při sjednávání pojištění nebo jeho změny nemohl zjistit v důsledku zaviněného porušení povinnosti stanovené v </a:t>
            </a:r>
            <a:r>
              <a:rPr lang="cs-CZ" sz="1200" u="sng" kern="1200" dirty="0" smtClean="0">
                <a:solidFill>
                  <a:schemeClr val="tx1"/>
                </a:solidFill>
                <a:effectLst/>
                <a:latin typeface="+mn-lt"/>
                <a:ea typeface="+mn-ea"/>
                <a:cs typeface="+mn-cs"/>
                <a:hlinkClick r:id="rId3" action="ppaction://hlinkfile"/>
              </a:rPr>
              <a:t>§ 2788</a:t>
            </a:r>
            <a:r>
              <a:rPr lang="cs-CZ" sz="1200" kern="1200" dirty="0" smtClean="0">
                <a:solidFill>
                  <a:schemeClr val="tx1"/>
                </a:solidFill>
                <a:effectLst/>
                <a:latin typeface="+mn-lt"/>
                <a:ea typeface="+mn-ea"/>
                <a:cs typeface="+mn-cs"/>
              </a:rPr>
              <a:t> a </a:t>
            </a:r>
          </a:p>
          <a:p>
            <a:r>
              <a:rPr lang="cs-CZ" sz="1200" kern="1200" dirty="0" smtClean="0">
                <a:solidFill>
                  <a:schemeClr val="tx1"/>
                </a:solidFill>
                <a:effectLst/>
                <a:latin typeface="+mn-lt"/>
                <a:ea typeface="+mn-ea"/>
                <a:cs typeface="+mn-cs"/>
              </a:rPr>
              <a:t>c) pokud by při znalosti této skutečnosti při uzavírání smlouvy tuto smlouvu neuzavřel nebo pokud by ji uzavřel za jiných podmínek.</a:t>
            </a:r>
            <a:endParaRPr lang="cs-CZ" dirty="0"/>
          </a:p>
        </p:txBody>
      </p:sp>
      <p:sp>
        <p:nvSpPr>
          <p:cNvPr id="4" name="Zástupný symbol pro číslo snímku 3"/>
          <p:cNvSpPr>
            <a:spLocks noGrp="1"/>
          </p:cNvSpPr>
          <p:nvPr>
            <p:ph type="sldNum" sz="quarter" idx="10"/>
          </p:nvPr>
        </p:nvSpPr>
        <p:spPr/>
        <p:txBody>
          <a:bodyPr/>
          <a:lstStyle/>
          <a:p>
            <a:fld id="{ED6A92D2-887B-422A-8593-2F508FCD734B}" type="slidenum">
              <a:rPr lang="cs-CZ" smtClean="0"/>
              <a:pPr/>
              <a:t>38</a:t>
            </a:fld>
            <a:endParaRPr lang="cs-CZ"/>
          </a:p>
        </p:txBody>
      </p:sp>
    </p:spTree>
    <p:extLst>
      <p:ext uri="{BB962C8B-B14F-4D97-AF65-F5344CB8AC3E}">
        <p14:creationId xmlns:p14="http://schemas.microsoft.com/office/powerpoint/2010/main" val="3155024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poznat klienta, jeho potřeby, požadavky, nabídnout produkt,</a:t>
            </a:r>
            <a:r>
              <a:rPr lang="cs-CZ" b="1" baseline="0" dirty="0" smtClean="0"/>
              <a:t> který je pro něj vhodný</a:t>
            </a:r>
          </a:p>
          <a:p>
            <a:endParaRPr lang="cs-CZ" b="1" dirty="0" smtClean="0"/>
          </a:p>
          <a:p>
            <a:r>
              <a:rPr lang="cs-CZ" b="1" dirty="0" smtClean="0"/>
              <a:t>Klientům cestovní kanceláře v úpadku má být prostřednictvím pojišťovny vrácena plná cena zájezdu</a:t>
            </a:r>
          </a:p>
          <a:p>
            <a:r>
              <a:rPr lang="cs-CZ" dirty="0" smtClean="0"/>
              <a:t>21.06.2016 </a:t>
            </a:r>
            <a:r>
              <a:rPr lang="cs-CZ" i="1" dirty="0" smtClean="0"/>
              <a:t>Ústavní soud, Brno, TZ 65/16</a:t>
            </a:r>
            <a:endParaRPr lang="cs-CZ" dirty="0" smtClean="0"/>
          </a:p>
        </p:txBody>
      </p:sp>
      <p:sp>
        <p:nvSpPr>
          <p:cNvPr id="4" name="Zástupný symbol pro číslo snímku 3"/>
          <p:cNvSpPr>
            <a:spLocks noGrp="1"/>
          </p:cNvSpPr>
          <p:nvPr>
            <p:ph type="sldNum" sz="quarter" idx="10"/>
          </p:nvPr>
        </p:nvSpPr>
        <p:spPr/>
        <p:txBody>
          <a:bodyPr/>
          <a:lstStyle/>
          <a:p>
            <a:fld id="{ED6A92D2-887B-422A-8593-2F508FCD734B}" type="slidenum">
              <a:rPr lang="cs-CZ" smtClean="0"/>
              <a:pPr/>
              <a:t>9</a:t>
            </a:fld>
            <a:endParaRPr lang="cs-CZ"/>
          </a:p>
        </p:txBody>
      </p:sp>
    </p:spTree>
    <p:extLst>
      <p:ext uri="{BB962C8B-B14F-4D97-AF65-F5344CB8AC3E}">
        <p14:creationId xmlns:p14="http://schemas.microsoft.com/office/powerpoint/2010/main" val="174070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 1798 </a:t>
            </a:r>
            <a:r>
              <a:rPr lang="cs-CZ" dirty="0" err="1" smtClean="0"/>
              <a:t>anásl</a:t>
            </a:r>
            <a:r>
              <a:rPr lang="cs-CZ" dirty="0" smtClean="0"/>
              <a:t>.</a:t>
            </a:r>
            <a:endParaRPr lang="cs-CZ" dirty="0"/>
          </a:p>
        </p:txBody>
      </p:sp>
      <p:sp>
        <p:nvSpPr>
          <p:cNvPr id="4" name="Zástupný symbol pro číslo snímku 3"/>
          <p:cNvSpPr>
            <a:spLocks noGrp="1"/>
          </p:cNvSpPr>
          <p:nvPr>
            <p:ph type="sldNum" sz="quarter" idx="10"/>
          </p:nvPr>
        </p:nvSpPr>
        <p:spPr/>
        <p:txBody>
          <a:bodyPr/>
          <a:lstStyle/>
          <a:p>
            <a:fld id="{ED6A92D2-887B-422A-8593-2F508FCD734B}" type="slidenum">
              <a:rPr lang="cs-CZ" smtClean="0"/>
              <a:pPr/>
              <a:t>10</a:t>
            </a:fld>
            <a:endParaRPr lang="cs-CZ"/>
          </a:p>
        </p:txBody>
      </p:sp>
    </p:spTree>
    <p:extLst>
      <p:ext uri="{BB962C8B-B14F-4D97-AF65-F5344CB8AC3E}">
        <p14:creationId xmlns:p14="http://schemas.microsoft.com/office/powerpoint/2010/main" val="2449388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D6A92D2-887B-422A-8593-2F508FCD734B}" type="slidenum">
              <a:rPr lang="cs-CZ" smtClean="0"/>
              <a:pPr/>
              <a:t>11</a:t>
            </a:fld>
            <a:endParaRPr lang="cs-CZ"/>
          </a:p>
        </p:txBody>
      </p:sp>
    </p:spTree>
    <p:extLst>
      <p:ext uri="{BB962C8B-B14F-4D97-AF65-F5344CB8AC3E}">
        <p14:creationId xmlns:p14="http://schemas.microsoft.com/office/powerpoint/2010/main" val="3407618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Příklady ustanovení, která mohou být považována za překvapivá:</a:t>
            </a:r>
          </a:p>
          <a:p>
            <a:endParaRPr lang="cs-CZ" dirty="0" smtClean="0"/>
          </a:p>
          <a:p>
            <a:pPr marL="228600" indent="-228600">
              <a:buFont typeface="+mj-lt"/>
              <a:buAutoNum type="arabicPeriod"/>
            </a:pPr>
            <a:r>
              <a:rPr lang="cs-CZ" baseline="0" dirty="0" smtClean="0"/>
              <a:t>skutečnost, že pojistná smlouva obsahuje výluky, sama o sobě není překvapivá</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baseline="0" dirty="0" smtClean="0"/>
              <a:t>výjimka - </a:t>
            </a:r>
            <a:r>
              <a:rPr lang="cs-CZ" dirty="0" smtClean="0"/>
              <a:t>pokud</a:t>
            </a:r>
            <a:r>
              <a:rPr lang="cs-CZ" baseline="0" dirty="0" smtClean="0"/>
              <a:t> je pojištění označeno jako </a:t>
            </a:r>
            <a:r>
              <a:rPr lang="cs-CZ" baseline="0" dirty="0" err="1" smtClean="0"/>
              <a:t>all</a:t>
            </a:r>
            <a:r>
              <a:rPr lang="cs-CZ" baseline="0" dirty="0" smtClean="0"/>
              <a:t>-risk, bude překvapivá jakákoliv výluka</a:t>
            </a:r>
          </a:p>
          <a:p>
            <a:pPr marL="228600" lvl="0" indent="-228600">
              <a:buFont typeface="+mj-lt"/>
              <a:buAutoNum type="arabicPeriod"/>
            </a:pPr>
            <a:r>
              <a:rPr lang="cs-CZ" dirty="0" smtClean="0"/>
              <a:t>výluka</a:t>
            </a:r>
            <a:r>
              <a:rPr lang="cs-CZ" baseline="0" dirty="0" smtClean="0"/>
              <a:t> na škody způsobené úmyslně není překvapivá, ale pokud až ve výkladu pojmů uvedeme, že za úmysl považujeme i škodu způsobenou z nedbalosti, tak to překvapivé je</a:t>
            </a:r>
          </a:p>
          <a:p>
            <a:pPr marL="228600" lvl="0" indent="-228600">
              <a:buFont typeface="+mj-lt"/>
              <a:buAutoNum type="arabicPeriod"/>
            </a:pPr>
            <a:r>
              <a:rPr lang="cs-CZ" baseline="0" dirty="0" smtClean="0"/>
              <a:t>ujednání o navýšení spoluúčasti na x-násobek v určitých případech</a:t>
            </a:r>
          </a:p>
          <a:p>
            <a:pPr marL="228600" lvl="0" indent="-228600">
              <a:buFont typeface="+mj-lt"/>
              <a:buAutoNum type="arabicPeriod"/>
            </a:pPr>
            <a:r>
              <a:rPr lang="cs-CZ" dirty="0" smtClean="0"/>
              <a:t>limit plnění podle způsobu</a:t>
            </a:r>
            <a:r>
              <a:rPr lang="cs-CZ" baseline="0" dirty="0" smtClean="0"/>
              <a:t> zabezpečení – je třeba už ve smlouvě dobře upozornit, že sjednaná pojistná částka pro pojištění majetku neplatí absolutně, ale že pro odcizení platí speciální limity podle způsobu zabezpečení</a:t>
            </a:r>
          </a:p>
          <a:p>
            <a:pPr marL="228600" indent="-228600">
              <a:buFont typeface="+mj-lt"/>
              <a:buAutoNum type="arabicPeriod"/>
            </a:pPr>
            <a:r>
              <a:rPr lang="cs-CZ" sz="1200" b="1" i="0" u="none" strike="noStrike" kern="1200" baseline="0" dirty="0" err="1" smtClean="0">
                <a:solidFill>
                  <a:schemeClr val="tx1"/>
                </a:solidFill>
                <a:latin typeface="+mn-lt"/>
                <a:ea typeface="+mn-ea"/>
                <a:cs typeface="+mn-cs"/>
              </a:rPr>
              <a:t>Landgericht</a:t>
            </a:r>
            <a:r>
              <a:rPr lang="cs-CZ" sz="1200" b="1" i="0" u="none" strike="noStrike" kern="1200" baseline="0" dirty="0" smtClean="0">
                <a:solidFill>
                  <a:schemeClr val="tx1"/>
                </a:solidFill>
                <a:latin typeface="+mn-lt"/>
                <a:ea typeface="+mn-ea"/>
                <a:cs typeface="+mn-cs"/>
              </a:rPr>
              <a:t> Heidelberg, rozsudek z 21.09.2012, </a:t>
            </a:r>
            <a:r>
              <a:rPr lang="cs-CZ" sz="1200" b="1" i="0" u="none" strike="noStrike" kern="1200" baseline="0" dirty="0" err="1" smtClean="0">
                <a:solidFill>
                  <a:schemeClr val="tx1"/>
                </a:solidFill>
                <a:latin typeface="+mn-lt"/>
                <a:ea typeface="+mn-ea"/>
                <a:cs typeface="+mn-cs"/>
              </a:rPr>
              <a:t>sp.zn</a:t>
            </a:r>
            <a:r>
              <a:rPr lang="cs-CZ" sz="1200" b="1" i="0" u="none" strike="noStrike" kern="1200" baseline="0" dirty="0" smtClean="0">
                <a:solidFill>
                  <a:schemeClr val="tx1"/>
                </a:solidFill>
                <a:latin typeface="+mn-lt"/>
                <a:ea typeface="+mn-ea"/>
                <a:cs typeface="+mn-cs"/>
              </a:rPr>
              <a:t>. 1 O 44/12: </a:t>
            </a:r>
            <a:r>
              <a:rPr lang="cs-CZ" sz="1200" b="0" i="0" u="none" strike="noStrike" kern="1200" baseline="0" dirty="0" smtClean="0">
                <a:solidFill>
                  <a:schemeClr val="tx1"/>
                </a:solidFill>
                <a:latin typeface="+mn-lt"/>
                <a:ea typeface="+mn-ea"/>
                <a:cs typeface="+mn-cs"/>
              </a:rPr>
              <a:t>Ujednání ve smlouvě o pojištění právní ochrany pro podniky a svobodná povolání, které omezuje smluvní právní ochranu na určitou výši hodnoty sporu (v konkrétním případě: 250.000,00 €) a dále stanoví, že při překročení této hodnoty pojistná ochrana zcela odpadá (to znamená, že je vyloučena i náhrada v poměrné výši), je překvapivé ve smyslu § 305c odst. 1 BGB, a proto není součástí smlouvy. Neúčinností uvedeného ujednání nejsou dotčena ostatní smluvní ujednání, takže pojistná ochrana pro spory o hodnotě až do výše 250.000,00 € nadále trvá.</a:t>
            </a:r>
          </a:p>
          <a:p>
            <a:pPr marL="228600" indent="-228600">
              <a:buFont typeface="+mj-lt"/>
              <a:buAutoNum type="arabicPeriod"/>
            </a:pPr>
            <a:r>
              <a:rPr lang="cs-CZ" sz="1200" b="0" i="0" u="none" strike="noStrike" kern="1200" baseline="0" dirty="0" smtClean="0">
                <a:solidFill>
                  <a:schemeClr val="tx1"/>
                </a:solidFill>
                <a:latin typeface="+mn-lt"/>
                <a:ea typeface="+mn-ea"/>
                <a:cs typeface="+mn-cs"/>
              </a:rPr>
              <a:t>další – viz prezentace ze semináře právníků – AK </a:t>
            </a:r>
            <a:r>
              <a:rPr lang="cs-CZ" sz="1200" b="0" i="0" u="none" strike="noStrike" kern="1200" baseline="0" dirty="0" err="1" smtClean="0">
                <a:solidFill>
                  <a:schemeClr val="tx1"/>
                </a:solidFill>
                <a:latin typeface="+mn-lt"/>
                <a:ea typeface="+mn-ea"/>
                <a:cs typeface="+mn-cs"/>
              </a:rPr>
              <a:t>Tschöpl</a:t>
            </a:r>
            <a:r>
              <a:rPr lang="cs-CZ" sz="1200" b="0" i="0" u="none" strike="noStrike" kern="1200" baseline="0" dirty="0" smtClean="0">
                <a:solidFill>
                  <a:schemeClr val="tx1"/>
                </a:solidFill>
                <a:latin typeface="+mn-lt"/>
                <a:ea typeface="+mn-ea"/>
                <a:cs typeface="+mn-cs"/>
              </a:rPr>
              <a:t> &amp; Partner</a:t>
            </a:r>
            <a:endParaRPr lang="cs-CZ" baseline="0" dirty="0" smtClean="0"/>
          </a:p>
          <a:p>
            <a:pPr marL="0" lvl="0" indent="0">
              <a:buFont typeface="+mj-lt"/>
              <a:buNone/>
            </a:pPr>
            <a:endParaRPr lang="cs-CZ" baseline="0" dirty="0" smtClean="0"/>
          </a:p>
          <a:p>
            <a:pPr marL="0" lvl="0" indent="0">
              <a:buFont typeface="+mj-lt"/>
              <a:buNone/>
            </a:pPr>
            <a:r>
              <a:rPr lang="cs-CZ" b="1" baseline="0" dirty="0" smtClean="0"/>
              <a:t>Je třeba na ně už při sjednávání pojištění upozornit – výluky, limity zabezpečení, jakákoliv sankční ustanovení.</a:t>
            </a:r>
          </a:p>
          <a:p>
            <a:endParaRPr lang="cs-CZ" dirty="0"/>
          </a:p>
        </p:txBody>
      </p:sp>
      <p:sp>
        <p:nvSpPr>
          <p:cNvPr id="4" name="Zástupný symbol pro číslo snímku 3"/>
          <p:cNvSpPr>
            <a:spLocks noGrp="1"/>
          </p:cNvSpPr>
          <p:nvPr>
            <p:ph type="sldNum" sz="quarter" idx="10"/>
          </p:nvPr>
        </p:nvSpPr>
        <p:spPr/>
        <p:txBody>
          <a:bodyPr/>
          <a:lstStyle/>
          <a:p>
            <a:fld id="{ED6A92D2-887B-422A-8593-2F508FCD734B}" type="slidenum">
              <a:rPr lang="cs-CZ" smtClean="0"/>
              <a:pPr/>
              <a:t>14</a:t>
            </a:fld>
            <a:endParaRPr lang="cs-CZ"/>
          </a:p>
        </p:txBody>
      </p:sp>
    </p:spTree>
    <p:extLst>
      <p:ext uri="{BB962C8B-B14F-4D97-AF65-F5344CB8AC3E}">
        <p14:creationId xmlns:p14="http://schemas.microsoft.com/office/powerpoint/2010/main" val="4177829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synallagmatický</a:t>
            </a:r>
            <a:r>
              <a:rPr lang="cs-CZ" dirty="0" smtClean="0"/>
              <a:t> dvoustranný = závazek</a:t>
            </a:r>
          </a:p>
          <a:p>
            <a:r>
              <a:rPr lang="cs-CZ" dirty="0" smtClean="0"/>
              <a:t>nahodilost</a:t>
            </a:r>
            <a:r>
              <a:rPr lang="cs-CZ" baseline="0" dirty="0" smtClean="0"/>
              <a:t> – povodeň, autonehoda, úraz, smrt…</a:t>
            </a:r>
            <a:endParaRPr lang="cs-CZ" dirty="0"/>
          </a:p>
        </p:txBody>
      </p:sp>
      <p:sp>
        <p:nvSpPr>
          <p:cNvPr id="4" name="Zástupný symbol pro číslo snímku 3"/>
          <p:cNvSpPr>
            <a:spLocks noGrp="1"/>
          </p:cNvSpPr>
          <p:nvPr>
            <p:ph type="sldNum" sz="quarter" idx="10"/>
          </p:nvPr>
        </p:nvSpPr>
        <p:spPr/>
        <p:txBody>
          <a:bodyPr/>
          <a:lstStyle/>
          <a:p>
            <a:fld id="{ED6A92D2-887B-422A-8593-2F508FCD734B}" type="slidenum">
              <a:rPr lang="cs-CZ" smtClean="0"/>
              <a:pPr/>
              <a:t>19</a:t>
            </a:fld>
            <a:endParaRPr lang="cs-CZ"/>
          </a:p>
        </p:txBody>
      </p:sp>
    </p:spTree>
    <p:extLst>
      <p:ext uri="{BB962C8B-B14F-4D97-AF65-F5344CB8AC3E}">
        <p14:creationId xmlns:p14="http://schemas.microsoft.com/office/powerpoint/2010/main" val="2996029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pojištěný – děti v pojistné smlouvě</a:t>
            </a:r>
          </a:p>
          <a:p>
            <a:endParaRPr lang="cs-CZ" dirty="0"/>
          </a:p>
        </p:txBody>
      </p:sp>
      <p:sp>
        <p:nvSpPr>
          <p:cNvPr id="4" name="Zástupný symbol pro číslo snímku 3"/>
          <p:cNvSpPr>
            <a:spLocks noGrp="1"/>
          </p:cNvSpPr>
          <p:nvPr>
            <p:ph type="sldNum" sz="quarter" idx="10"/>
          </p:nvPr>
        </p:nvSpPr>
        <p:spPr/>
        <p:txBody>
          <a:bodyPr/>
          <a:lstStyle/>
          <a:p>
            <a:fld id="{ED6A92D2-887B-422A-8593-2F508FCD734B}" type="slidenum">
              <a:rPr lang="cs-CZ" smtClean="0"/>
              <a:pPr/>
              <a:t>20</a:t>
            </a:fld>
            <a:endParaRPr lang="cs-CZ"/>
          </a:p>
        </p:txBody>
      </p:sp>
    </p:spTree>
    <p:extLst>
      <p:ext uri="{BB962C8B-B14F-4D97-AF65-F5344CB8AC3E}">
        <p14:creationId xmlns:p14="http://schemas.microsoft.com/office/powerpoint/2010/main" val="1753825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zelená karta – potvrzení o uzavření PS POV</a:t>
            </a:r>
            <a:endParaRPr lang="cs-CZ" dirty="0"/>
          </a:p>
        </p:txBody>
      </p:sp>
      <p:sp>
        <p:nvSpPr>
          <p:cNvPr id="4" name="Zástupný symbol pro číslo snímku 3"/>
          <p:cNvSpPr>
            <a:spLocks noGrp="1"/>
          </p:cNvSpPr>
          <p:nvPr>
            <p:ph type="sldNum" sz="quarter" idx="10"/>
          </p:nvPr>
        </p:nvSpPr>
        <p:spPr/>
        <p:txBody>
          <a:bodyPr/>
          <a:lstStyle/>
          <a:p>
            <a:fld id="{ED6A92D2-887B-422A-8593-2F508FCD734B}" type="slidenum">
              <a:rPr lang="cs-CZ" smtClean="0"/>
              <a:pPr/>
              <a:t>21</a:t>
            </a:fld>
            <a:endParaRPr lang="cs-CZ"/>
          </a:p>
        </p:txBody>
      </p:sp>
    </p:spTree>
    <p:extLst>
      <p:ext uri="{BB962C8B-B14F-4D97-AF65-F5344CB8AC3E}">
        <p14:creationId xmlns:p14="http://schemas.microsoft.com/office/powerpoint/2010/main" val="294612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příklady – rodina</a:t>
            </a:r>
            <a:r>
              <a:rPr lang="cs-CZ" baseline="0" dirty="0" smtClean="0"/>
              <a:t> x banka a pojištění platebních karet</a:t>
            </a:r>
          </a:p>
          <a:p>
            <a:pPr lvl="0"/>
            <a:r>
              <a:rPr lang="cs-CZ" sz="1200" kern="1200" dirty="0" smtClean="0">
                <a:solidFill>
                  <a:schemeClr val="tx1"/>
                </a:solidFill>
                <a:effectLst/>
                <a:latin typeface="+mn-lt"/>
                <a:ea typeface="+mn-ea"/>
                <a:cs typeface="+mn-cs"/>
              </a:rPr>
              <a:t>majetku, který oprávněně užívá nebo ho převzal za účelem provedení činnosti,</a:t>
            </a:r>
          </a:p>
          <a:p>
            <a:pPr lvl="0"/>
            <a:r>
              <a:rPr lang="cs-CZ" sz="1200" kern="1200" dirty="0" smtClean="0">
                <a:solidFill>
                  <a:schemeClr val="tx1"/>
                </a:solidFill>
                <a:effectLst/>
                <a:latin typeface="+mn-lt"/>
                <a:ea typeface="+mn-ea"/>
                <a:cs typeface="+mn-cs"/>
              </a:rPr>
              <a:t>majetku, který je ve vlastnictví osoby pojistníkovi blízké,</a:t>
            </a:r>
          </a:p>
          <a:p>
            <a:pPr lvl="0"/>
            <a:r>
              <a:rPr lang="cs-CZ" sz="1200" kern="1200" dirty="0" smtClean="0">
                <a:solidFill>
                  <a:schemeClr val="tx1"/>
                </a:solidFill>
                <a:effectLst/>
                <a:latin typeface="+mn-lt"/>
                <a:ea typeface="+mn-ea"/>
                <a:cs typeface="+mn-cs"/>
              </a:rPr>
              <a:t>majetku právnické osoby členem jejího statutárního orgánu nebo tím, kdo právnickou osobu podstatně ovlivňuje jako její člen nebo na základě dohody či jiné skutečnosti, a naopak pojištění majetku těchto osob danou právnickou osobou,</a:t>
            </a:r>
          </a:p>
          <a:p>
            <a:pPr lvl="0"/>
            <a:r>
              <a:rPr lang="cs-CZ" sz="1200" kern="1200" dirty="0" smtClean="0">
                <a:solidFill>
                  <a:schemeClr val="tx1"/>
                </a:solidFill>
                <a:effectLst/>
                <a:latin typeface="+mn-lt"/>
                <a:ea typeface="+mn-ea"/>
                <a:cs typeface="+mn-cs"/>
              </a:rPr>
              <a:t>majetku, který je ve vlastnictví společníka nebo člena pojistníka nebo osoby společníkovi (členovi) blízké, </a:t>
            </a:r>
          </a:p>
          <a:p>
            <a:pPr lvl="0"/>
            <a:r>
              <a:rPr lang="cs-CZ" sz="1200" kern="1200" dirty="0" smtClean="0">
                <a:solidFill>
                  <a:schemeClr val="tx1"/>
                </a:solidFill>
                <a:effectLst/>
                <a:latin typeface="+mn-lt"/>
                <a:ea typeface="+mn-ea"/>
                <a:cs typeface="+mn-cs"/>
              </a:rPr>
              <a:t>majetku společnosti, ve které má pojistník majetkový podíl nebo ve které má majetkový podíl stejný subjekt jako v pojistníkovi – právnické osobě,</a:t>
            </a:r>
          </a:p>
          <a:p>
            <a:pPr lvl="0"/>
            <a:r>
              <a:rPr lang="cs-CZ" sz="1200" kern="1200" dirty="0" smtClean="0">
                <a:solidFill>
                  <a:schemeClr val="tx1"/>
                </a:solidFill>
                <a:effectLst/>
                <a:latin typeface="+mn-lt"/>
                <a:ea typeface="+mn-ea"/>
                <a:cs typeface="+mn-cs"/>
              </a:rPr>
              <a:t>majetku, který slouží k zajištění pohledávky pojistníka,</a:t>
            </a:r>
          </a:p>
          <a:p>
            <a:pPr lvl="0"/>
            <a:r>
              <a:rPr lang="cs-CZ" sz="1200" kern="1200" dirty="0" smtClean="0">
                <a:solidFill>
                  <a:schemeClr val="tx1"/>
                </a:solidFill>
                <a:effectLst/>
                <a:latin typeface="+mn-lt"/>
                <a:ea typeface="+mn-ea"/>
                <a:cs typeface="+mn-cs"/>
              </a:rPr>
              <a:t>majetku, který pojistník spravuje,</a:t>
            </a:r>
          </a:p>
          <a:p>
            <a:pPr lvl="0"/>
            <a:r>
              <a:rPr lang="cs-CZ" sz="1200" kern="1200" dirty="0" smtClean="0">
                <a:solidFill>
                  <a:schemeClr val="tx1"/>
                </a:solidFill>
                <a:effectLst/>
                <a:latin typeface="+mn-lt"/>
                <a:ea typeface="+mn-ea"/>
                <a:cs typeface="+mn-cs"/>
              </a:rPr>
              <a:t>odpovědnosti osob uvedených v písm. b) až e) tohoto odstavce,</a:t>
            </a:r>
          </a:p>
          <a:p>
            <a:pPr lvl="0"/>
            <a:r>
              <a:rPr lang="cs-CZ" sz="1200" kern="1200" dirty="0" smtClean="0">
                <a:solidFill>
                  <a:schemeClr val="tx1"/>
                </a:solidFill>
                <a:effectLst/>
                <a:latin typeface="+mn-lt"/>
                <a:ea typeface="+mn-ea"/>
                <a:cs typeface="+mn-cs"/>
              </a:rPr>
              <a:t>odpovědnosti osoby, která může způsobit újmu pojistníkovi (např. pojištění odpovědnosti zaměstnance zaměstnavatelem).</a:t>
            </a:r>
          </a:p>
        </p:txBody>
      </p:sp>
      <p:sp>
        <p:nvSpPr>
          <p:cNvPr id="4" name="Zástupný symbol pro číslo snímku 3"/>
          <p:cNvSpPr>
            <a:spLocks noGrp="1"/>
          </p:cNvSpPr>
          <p:nvPr>
            <p:ph type="sldNum" sz="quarter" idx="10"/>
          </p:nvPr>
        </p:nvSpPr>
        <p:spPr/>
        <p:txBody>
          <a:bodyPr/>
          <a:lstStyle/>
          <a:p>
            <a:fld id="{ED6A92D2-887B-422A-8593-2F508FCD734B}" type="slidenum">
              <a:rPr lang="cs-CZ" smtClean="0"/>
              <a:pPr/>
              <a:t>24</a:t>
            </a:fld>
            <a:endParaRPr lang="cs-CZ"/>
          </a:p>
        </p:txBody>
      </p:sp>
    </p:spTree>
    <p:extLst>
      <p:ext uri="{BB962C8B-B14F-4D97-AF65-F5344CB8AC3E}">
        <p14:creationId xmlns:p14="http://schemas.microsoft.com/office/powerpoint/2010/main" val="210463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30"/>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4E38AEAC-7EF2-4BDC-AE98-CF5D484A98B2}" type="datetimeFigureOut">
              <a:rPr lang="cs-CZ">
                <a:solidFill>
                  <a:prstClr val="black">
                    <a:tint val="75000"/>
                  </a:prstClr>
                </a:solidFill>
              </a:rPr>
              <a:pPr/>
              <a:t>23.4.2018</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130678D-94A7-4A90-8C8D-F0C0BC73B0F1}"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94417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E38AEAC-7EF2-4BDC-AE98-CF5D484A98B2}" type="datetimeFigureOut">
              <a:rPr lang="cs-CZ">
                <a:solidFill>
                  <a:prstClr val="black">
                    <a:tint val="75000"/>
                  </a:prstClr>
                </a:solidFill>
              </a:rPr>
              <a:pPr/>
              <a:t>23.4.2018</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130678D-94A7-4A90-8C8D-F0C0BC73B0F1}"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120632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43"/>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43"/>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E38AEAC-7EF2-4BDC-AE98-CF5D484A98B2}" type="datetimeFigureOut">
              <a:rPr lang="cs-CZ">
                <a:solidFill>
                  <a:prstClr val="black">
                    <a:tint val="75000"/>
                  </a:prstClr>
                </a:solidFill>
              </a:rPr>
              <a:pPr/>
              <a:t>23.4.2018</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130678D-94A7-4A90-8C8D-F0C0BC73B0F1}"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79392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E38AEAC-7EF2-4BDC-AE98-CF5D484A98B2}" type="datetimeFigureOut">
              <a:rPr lang="cs-CZ">
                <a:solidFill>
                  <a:prstClr val="black">
                    <a:tint val="75000"/>
                  </a:prstClr>
                </a:solidFill>
              </a:rPr>
              <a:pPr/>
              <a:t>23.4.2018</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130678D-94A7-4A90-8C8D-F0C0BC73B0F1}"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92434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5"/>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4E38AEAC-7EF2-4BDC-AE98-CF5D484A98B2}" type="datetimeFigureOut">
              <a:rPr lang="cs-CZ">
                <a:solidFill>
                  <a:prstClr val="black">
                    <a:tint val="75000"/>
                  </a:prstClr>
                </a:solidFill>
              </a:rPr>
              <a:pPr/>
              <a:t>23.4.2018</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B130678D-94A7-4A90-8C8D-F0C0BC73B0F1}"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249139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E38AEAC-7EF2-4BDC-AE98-CF5D484A98B2}" type="datetimeFigureOut">
              <a:rPr lang="cs-CZ">
                <a:solidFill>
                  <a:prstClr val="black">
                    <a:tint val="75000"/>
                  </a:prstClr>
                </a:solidFill>
              </a:rPr>
              <a:pPr/>
              <a:t>23.4.2018</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130678D-94A7-4A90-8C8D-F0C0BC73B0F1}"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423889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E38AEAC-7EF2-4BDC-AE98-CF5D484A98B2}" type="datetimeFigureOut">
              <a:rPr lang="cs-CZ">
                <a:solidFill>
                  <a:prstClr val="black">
                    <a:tint val="75000"/>
                  </a:prstClr>
                </a:solidFill>
              </a:rPr>
              <a:pPr/>
              <a:t>23.4.2018</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B130678D-94A7-4A90-8C8D-F0C0BC73B0F1}"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90741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E38AEAC-7EF2-4BDC-AE98-CF5D484A98B2}" type="datetimeFigureOut">
              <a:rPr lang="cs-CZ">
                <a:solidFill>
                  <a:prstClr val="black">
                    <a:tint val="75000"/>
                  </a:prstClr>
                </a:solidFill>
              </a:rPr>
              <a:pPr/>
              <a:t>23.4.2018</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B130678D-94A7-4A90-8C8D-F0C0BC73B0F1}"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75263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E38AEAC-7EF2-4BDC-AE98-CF5D484A98B2}" type="datetimeFigureOut">
              <a:rPr lang="cs-CZ">
                <a:solidFill>
                  <a:prstClr val="black">
                    <a:tint val="75000"/>
                  </a:prstClr>
                </a:solidFill>
              </a:rPr>
              <a:pPr/>
              <a:t>23.4.2018</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B130678D-94A7-4A90-8C8D-F0C0BC73B0F1}"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96395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4" y="273049"/>
            <a:ext cx="3008313" cy="1162051"/>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E38AEAC-7EF2-4BDC-AE98-CF5D484A98B2}" type="datetimeFigureOut">
              <a:rPr lang="cs-CZ">
                <a:solidFill>
                  <a:prstClr val="black">
                    <a:tint val="75000"/>
                  </a:prstClr>
                </a:solidFill>
              </a:rPr>
              <a:pPr/>
              <a:t>23.4.2018</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130678D-94A7-4A90-8C8D-F0C0BC73B0F1}"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91934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9"/>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E38AEAC-7EF2-4BDC-AE98-CF5D484A98B2}" type="datetimeFigureOut">
              <a:rPr lang="cs-CZ">
                <a:solidFill>
                  <a:prstClr val="black">
                    <a:tint val="75000"/>
                  </a:prstClr>
                </a:solidFill>
              </a:rPr>
              <a:pPr/>
              <a:t>23.4.2018</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B130678D-94A7-4A90-8C8D-F0C0BC73B0F1}" type="slidenum">
              <a:rPr lang="cs-CZ">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45212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8AEAC-7EF2-4BDC-AE98-CF5D484A98B2}" type="datetimeFigureOut">
              <a:rPr lang="cs-CZ" smtClean="0">
                <a:solidFill>
                  <a:prstClr val="black">
                    <a:tint val="75000"/>
                  </a:prstClr>
                </a:solidFill>
              </a:rPr>
              <a:pPr/>
              <a:t>23.4.2018</a:t>
            </a:fld>
            <a:endParaRPr lang="cs-CZ" smtClean="0">
              <a:solidFill>
                <a:prstClr val="black">
                  <a:tint val="75000"/>
                </a:prstClr>
              </a:solidFill>
            </a:endParaRPr>
          </a:p>
        </p:txBody>
      </p:sp>
      <p:sp>
        <p:nvSpPr>
          <p:cNvPr id="5" name="Zástupný symbol pro zápatí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smtClean="0">
              <a:solidFill>
                <a:prstClr val="black">
                  <a:tint val="75000"/>
                </a:prstClr>
              </a:solidFill>
            </a:endParaRPr>
          </a:p>
        </p:txBody>
      </p:sp>
      <p:sp>
        <p:nvSpPr>
          <p:cNvPr id="6" name="Zástupný symbol pro číslo snímku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0678D-94A7-4A90-8C8D-F0C0BC73B0F1}" type="slidenum">
              <a:rPr lang="cs-CZ" smtClean="0">
                <a:solidFill>
                  <a:prstClr val="black">
                    <a:tint val="75000"/>
                  </a:prstClr>
                </a:solidFill>
              </a:rPr>
              <a:pPr/>
              <a:t>‹#›</a:t>
            </a:fld>
            <a:endParaRPr lang="cs-CZ" smtClean="0">
              <a:solidFill>
                <a:prstClr val="black">
                  <a:tint val="75000"/>
                </a:prstClr>
              </a:solidFill>
            </a:endParaRPr>
          </a:p>
        </p:txBody>
      </p:sp>
    </p:spTree>
    <p:extLst>
      <p:ext uri="{BB962C8B-B14F-4D97-AF65-F5344CB8AC3E}">
        <p14:creationId xmlns:p14="http://schemas.microsoft.com/office/powerpoint/2010/main" val="411524331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vpankova@koop.cz"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lstStyle/>
          <a:p>
            <a:pPr marL="180000"/>
            <a:r>
              <a:rPr lang="cs-CZ" dirty="0" smtClean="0"/>
              <a:t>Pojišťovací právo, PF UK</a:t>
            </a:r>
            <a:endParaRPr lang="cs-CZ" dirty="0"/>
          </a:p>
        </p:txBody>
      </p:sp>
      <p:sp>
        <p:nvSpPr>
          <p:cNvPr id="3" name="Zástupný symbol pro obsah 2"/>
          <p:cNvSpPr>
            <a:spLocks noGrp="1"/>
          </p:cNvSpPr>
          <p:nvPr>
            <p:ph idx="1"/>
          </p:nvPr>
        </p:nvSpPr>
        <p:spPr/>
        <p:txBody>
          <a:bodyPr>
            <a:normAutofit/>
          </a:bodyPr>
          <a:lstStyle/>
          <a:p>
            <a:pPr>
              <a:spcBef>
                <a:spcPct val="0"/>
              </a:spcBef>
              <a:buSzPct val="100000"/>
              <a:buFont typeface="Wingdings" panose="05000000000000000000" pitchFamily="2" charset="2"/>
              <a:buChar char="§"/>
            </a:pPr>
            <a:endParaRPr lang="cs-CZ" altLang="cs-CZ" dirty="0" smtClean="0"/>
          </a:p>
          <a:p>
            <a:pPr>
              <a:spcBef>
                <a:spcPct val="0"/>
              </a:spcBef>
              <a:buSzPct val="100000"/>
              <a:buFont typeface="Wingdings" panose="05000000000000000000" pitchFamily="2" charset="2"/>
              <a:buChar char="§"/>
            </a:pPr>
            <a:endParaRPr lang="cs-CZ" altLang="cs-CZ" dirty="0"/>
          </a:p>
          <a:p>
            <a:pPr>
              <a:spcBef>
                <a:spcPct val="0"/>
              </a:spcBef>
              <a:buSzPct val="100000"/>
              <a:buFont typeface="Wingdings" panose="05000000000000000000" pitchFamily="2" charset="2"/>
              <a:buChar char="§"/>
            </a:pPr>
            <a:endParaRPr lang="cs-CZ" altLang="cs-CZ" dirty="0" smtClean="0"/>
          </a:p>
          <a:p>
            <a:pPr algn="ctr">
              <a:spcBef>
                <a:spcPct val="0"/>
              </a:spcBef>
              <a:buSzPct val="100000"/>
              <a:buFont typeface="Wingdings" panose="05000000000000000000" pitchFamily="2" charset="2"/>
              <a:buChar char="§"/>
            </a:pPr>
            <a:r>
              <a:rPr lang="cs-CZ" sz="3600" b="1" dirty="0"/>
              <a:t>Pojistná smlouva III.</a:t>
            </a:r>
            <a:endParaRPr lang="cs-CZ" altLang="cs-CZ" sz="3600" dirty="0"/>
          </a:p>
          <a:p>
            <a:pPr>
              <a:spcBef>
                <a:spcPct val="0"/>
              </a:spcBef>
              <a:buSzPct val="100000"/>
              <a:buFont typeface="Wingdings" panose="05000000000000000000" pitchFamily="2" charset="2"/>
              <a:buChar char="§"/>
            </a:pPr>
            <a:endParaRPr lang="cs-CZ" altLang="cs-CZ" dirty="0" smtClean="0"/>
          </a:p>
          <a:p>
            <a:pPr>
              <a:spcBef>
                <a:spcPct val="0"/>
              </a:spcBef>
              <a:buSzPct val="100000"/>
              <a:buFont typeface="Wingdings" panose="05000000000000000000" pitchFamily="2" charset="2"/>
              <a:buChar char="§"/>
            </a:pPr>
            <a:endParaRPr lang="cs-CZ" altLang="cs-CZ" dirty="0"/>
          </a:p>
          <a:p>
            <a:pPr marL="0" indent="0" algn="r">
              <a:spcBef>
                <a:spcPct val="0"/>
              </a:spcBef>
              <a:buSzPct val="100000"/>
              <a:buNone/>
            </a:pPr>
            <a:endParaRPr lang="cs-CZ" altLang="cs-CZ" sz="2400" dirty="0" smtClean="0"/>
          </a:p>
          <a:p>
            <a:pPr marL="0" indent="0" algn="r">
              <a:spcBef>
                <a:spcPct val="0"/>
              </a:spcBef>
              <a:buSzPct val="100000"/>
              <a:buNone/>
            </a:pPr>
            <a:r>
              <a:rPr lang="cs-CZ" altLang="cs-CZ" sz="2400" dirty="0" smtClean="0"/>
              <a:t>Mgr. Veronika Pánková</a:t>
            </a:r>
          </a:p>
          <a:p>
            <a:pPr marL="0" indent="0" algn="r">
              <a:spcBef>
                <a:spcPct val="0"/>
              </a:spcBef>
              <a:buSzPct val="100000"/>
              <a:buNone/>
            </a:pPr>
            <a:r>
              <a:rPr lang="cs-CZ" altLang="cs-CZ" sz="2400" dirty="0" smtClean="0"/>
              <a:t>23. 4. 2018</a:t>
            </a:r>
            <a:endParaRPr lang="cs-CZ" altLang="cs-CZ" sz="2400" dirty="0"/>
          </a:p>
        </p:txBody>
      </p:sp>
    </p:spTree>
    <p:extLst>
      <p:ext uri="{BB962C8B-B14F-4D97-AF65-F5344CB8AC3E}">
        <p14:creationId xmlns:p14="http://schemas.microsoft.com/office/powerpoint/2010/main" val="536166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Formulářové (adhezní) smlouvy</a:t>
            </a:r>
            <a:endParaRPr lang="cs-CZ" b="1"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72208">
            <a:off x="1039361" y="3432701"/>
            <a:ext cx="4393703" cy="31076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83414">
            <a:off x="3925104" y="3606494"/>
            <a:ext cx="4132474" cy="2923529"/>
          </a:xfrm>
          <a:prstGeom prst="rect">
            <a:avLst/>
          </a:prstGeom>
          <a:ln>
            <a:noFill/>
          </a:ln>
          <a:effectLst>
            <a:outerShdw blurRad="292100" dist="139700" dir="2700000" algn="tl" rotWithShape="0">
              <a:srgbClr val="333333">
                <a:alpha val="65000"/>
              </a:srgbClr>
            </a:outerShdw>
          </a:effectLst>
        </p:spPr>
      </p:pic>
      <p:sp>
        <p:nvSpPr>
          <p:cNvPr id="3" name="Zástupný symbol pro obsah 2"/>
          <p:cNvSpPr>
            <a:spLocks noGrp="1"/>
          </p:cNvSpPr>
          <p:nvPr>
            <p:ph idx="1"/>
          </p:nvPr>
        </p:nvSpPr>
        <p:spPr>
          <a:xfrm>
            <a:off x="457200" y="1600205"/>
            <a:ext cx="8219256" cy="4525963"/>
          </a:xfrm>
        </p:spPr>
        <p:txBody>
          <a:bodyPr anchor="t">
            <a:normAutofit/>
          </a:bodyPr>
          <a:lstStyle/>
          <a:p>
            <a:pPr marL="0" indent="0" algn="just">
              <a:buNone/>
            </a:pPr>
            <a:r>
              <a:rPr lang="cs-CZ" sz="2800" b="1" dirty="0" smtClean="0"/>
              <a:t>Smlouva uzavřená adhezním způsobem - § 1798</a:t>
            </a:r>
          </a:p>
          <a:p>
            <a:pPr>
              <a:spcBef>
                <a:spcPts val="1200"/>
              </a:spcBef>
              <a:buClr>
                <a:srgbClr val="003616"/>
              </a:buClr>
              <a:buSzPct val="150000"/>
              <a:buFont typeface="Wingdings" panose="05000000000000000000" pitchFamily="2" charset="2"/>
              <a:buChar char="§"/>
            </a:pPr>
            <a:r>
              <a:rPr lang="cs-CZ" sz="2400" dirty="0" smtClean="0"/>
              <a:t>smlouva, jejíž podmínky byly určeny jednou ze smluvních stran a druhá, slabší strana nemůže obsah ovlivnit</a:t>
            </a:r>
          </a:p>
          <a:p>
            <a:pPr>
              <a:spcBef>
                <a:spcPts val="1200"/>
              </a:spcBef>
              <a:buClr>
                <a:srgbClr val="003616"/>
              </a:buClr>
              <a:buSzPct val="150000"/>
              <a:buFont typeface="Wingdings" panose="05000000000000000000" pitchFamily="2" charset="2"/>
              <a:buChar char="§"/>
            </a:pPr>
            <a:r>
              <a:rPr lang="cs-CZ" sz="2400" dirty="0" smtClean="0"/>
              <a:t>vždy smlouva na formuláři připraveném profesionálem (např. pojišťovnou)</a:t>
            </a:r>
            <a:endParaRPr lang="cs-CZ" sz="2400" b="1" i="1" dirty="0">
              <a:solidFill>
                <a:srgbClr val="C00000"/>
              </a:solidFill>
            </a:endParaRPr>
          </a:p>
        </p:txBody>
      </p:sp>
    </p:spTree>
    <p:extLst>
      <p:ext uri="{BB962C8B-B14F-4D97-AF65-F5344CB8AC3E}">
        <p14:creationId xmlns:p14="http://schemas.microsoft.com/office/powerpoint/2010/main" val="3233993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Podmínky mimo smlouvu</a:t>
            </a:r>
            <a:endParaRPr lang="cs-CZ" b="1" dirty="0"/>
          </a:p>
        </p:txBody>
      </p:sp>
      <p:sp>
        <p:nvSpPr>
          <p:cNvPr id="3" name="Zástupný symbol pro obsah 2"/>
          <p:cNvSpPr>
            <a:spLocks noGrp="1"/>
          </p:cNvSpPr>
          <p:nvPr>
            <p:ph idx="1"/>
          </p:nvPr>
        </p:nvSpPr>
        <p:spPr>
          <a:xfrm>
            <a:off x="457200" y="1600205"/>
            <a:ext cx="8219256" cy="4525963"/>
          </a:xfrm>
        </p:spPr>
        <p:txBody>
          <a:bodyPr anchor="t">
            <a:normAutofit/>
          </a:bodyPr>
          <a:lstStyle/>
          <a:p>
            <a:pPr marL="0" indent="0">
              <a:spcBef>
                <a:spcPts val="1200"/>
              </a:spcBef>
              <a:buNone/>
            </a:pPr>
            <a:r>
              <a:rPr lang="cs-CZ" sz="2800" b="1" dirty="0" smtClean="0"/>
              <a:t>§ 1799</a:t>
            </a:r>
          </a:p>
          <a:p>
            <a:pPr marL="0" indent="0" algn="just">
              <a:spcAft>
                <a:spcPts val="1800"/>
              </a:spcAft>
              <a:buNone/>
            </a:pPr>
            <a:r>
              <a:rPr lang="cs-CZ" sz="2400" i="1" dirty="0" smtClean="0"/>
              <a:t>Doložka ve smlouvě uzavřené adhezním způsobem, která odkazuje na podmínky uvedené mimo vlastní text smlouvy, </a:t>
            </a:r>
            <a:r>
              <a:rPr lang="cs-CZ" sz="2400" i="1" u="sng" dirty="0" smtClean="0"/>
              <a:t>je platná, byla-li slabší strana s doložkou a jejím významem seznámena</a:t>
            </a:r>
            <a:r>
              <a:rPr lang="cs-CZ" sz="2400" i="1" dirty="0" smtClean="0"/>
              <a:t> nebo prokáže-li se, že význam doložky musela znát.</a:t>
            </a:r>
          </a:p>
          <a:p>
            <a:pPr marL="0" indent="0" algn="ctr">
              <a:spcBef>
                <a:spcPts val="2400"/>
              </a:spcBef>
              <a:spcAft>
                <a:spcPts val="1800"/>
              </a:spcAft>
              <a:buNone/>
            </a:pPr>
            <a:r>
              <a:rPr lang="cs-CZ" sz="2400" b="1" dirty="0" smtClean="0">
                <a:solidFill>
                  <a:srgbClr val="C00000"/>
                </a:solidFill>
              </a:rPr>
              <a:t>UPOZORNIT KLIENTA, ŽE VĚTŠINA OBSAHU SMLOUVY JE            V POJISTNÝCH PODMÍNKÁCH</a:t>
            </a:r>
            <a:endParaRPr lang="cs-CZ" sz="2400" b="1" i="1" dirty="0">
              <a:solidFill>
                <a:srgbClr val="C00000"/>
              </a:solidFill>
            </a:endParaRPr>
          </a:p>
        </p:txBody>
      </p:sp>
      <p:sp>
        <p:nvSpPr>
          <p:cNvPr id="8" name="Obdélník 7"/>
          <p:cNvSpPr/>
          <p:nvPr/>
        </p:nvSpPr>
        <p:spPr bwMode="auto">
          <a:xfrm>
            <a:off x="606880" y="4005064"/>
            <a:ext cx="7992888" cy="1008112"/>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3600" b="0" i="0" u="none" strike="noStrike" cap="none" normalizeH="0" baseline="0" dirty="0" smtClean="0">
                <a:ln>
                  <a:noFill/>
                </a:ln>
                <a:solidFill>
                  <a:schemeClr val="bg1"/>
                </a:solidFill>
                <a:effectLst/>
                <a:latin typeface="Koop Office" pitchFamily="2" charset="-18"/>
                <a:cs typeface="Arial" charset="0"/>
              </a:rPr>
              <a:t>                 </a:t>
            </a:r>
          </a:p>
        </p:txBody>
      </p:sp>
    </p:spTree>
    <p:extLst>
      <p:ext uri="{BB962C8B-B14F-4D97-AF65-F5344CB8AC3E}">
        <p14:creationId xmlns:p14="http://schemas.microsoft.com/office/powerpoint/2010/main" val="1833616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Nesrozumitelnost</a:t>
            </a:r>
            <a:endParaRPr lang="cs-CZ" b="1" dirty="0"/>
          </a:p>
        </p:txBody>
      </p:sp>
      <p:sp>
        <p:nvSpPr>
          <p:cNvPr id="3" name="Zástupný symbol pro obsah 2"/>
          <p:cNvSpPr>
            <a:spLocks noGrp="1"/>
          </p:cNvSpPr>
          <p:nvPr>
            <p:ph idx="1"/>
          </p:nvPr>
        </p:nvSpPr>
        <p:spPr>
          <a:xfrm>
            <a:off x="457200" y="1600205"/>
            <a:ext cx="8219256" cy="4781123"/>
          </a:xfrm>
        </p:spPr>
        <p:txBody>
          <a:bodyPr anchor="t">
            <a:normAutofit fontScale="92500"/>
          </a:bodyPr>
          <a:lstStyle/>
          <a:p>
            <a:pPr marL="0" indent="0">
              <a:buNone/>
            </a:pPr>
            <a:r>
              <a:rPr lang="cs-CZ" sz="2800" b="1" dirty="0" smtClean="0"/>
              <a:t>§ 1800 odst. 1</a:t>
            </a:r>
            <a:endParaRPr lang="cs-CZ" sz="2800" dirty="0" smtClean="0"/>
          </a:p>
          <a:p>
            <a:pPr marL="0" indent="0" algn="just">
              <a:buNone/>
            </a:pPr>
            <a:r>
              <a:rPr lang="cs-CZ" sz="2400" i="1" dirty="0" smtClean="0"/>
              <a:t>Obsahuje-li smlouva uzavřená adhezním způsobem </a:t>
            </a:r>
            <a:r>
              <a:rPr lang="cs-CZ" sz="2400" i="1" u="sng" dirty="0" smtClean="0"/>
              <a:t>doložku, kterou lze </a:t>
            </a:r>
            <a:r>
              <a:rPr lang="cs-CZ" sz="2400" b="1" i="1" u="sng" dirty="0" smtClean="0"/>
              <a:t>přečíst jen se zvláštními obtížemi</a:t>
            </a:r>
            <a:r>
              <a:rPr lang="cs-CZ" sz="2400" i="1" u="sng" dirty="0" smtClean="0"/>
              <a:t>, nebo doložku, která je pro osobu průměrného rozumu </a:t>
            </a:r>
            <a:r>
              <a:rPr lang="cs-CZ" sz="2400" b="1" i="1" u="sng" dirty="0" smtClean="0"/>
              <a:t>nesrozumitelná</a:t>
            </a:r>
            <a:r>
              <a:rPr lang="cs-CZ" sz="2400" i="1" u="sng" dirty="0" smtClean="0"/>
              <a:t>, je tato doložka platná, nepůsobí-li slabší straně újmu nebo prokáže-li druhá strana, že slabší straně byl význam doložky dostatečně vysvětlen</a:t>
            </a:r>
            <a:r>
              <a:rPr lang="cs-CZ" sz="2400" i="1" dirty="0" smtClean="0"/>
              <a:t>.</a:t>
            </a:r>
          </a:p>
          <a:p>
            <a:pPr marL="0" indent="0" algn="ctr">
              <a:spcBef>
                <a:spcPts val="1800"/>
              </a:spcBef>
              <a:buNone/>
            </a:pPr>
            <a:r>
              <a:rPr lang="cs-CZ" sz="2400" b="1" dirty="0" smtClean="0">
                <a:solidFill>
                  <a:srgbClr val="C00000"/>
                </a:solidFill>
              </a:rPr>
              <a:t>TEXT POJISTNÝCH PODMÍNEK - SROZUMITELNOST</a:t>
            </a:r>
          </a:p>
          <a:p>
            <a:pPr marL="0" indent="0" algn="ctr">
              <a:buNone/>
            </a:pPr>
            <a:r>
              <a:rPr lang="cs-CZ" sz="2400" b="1" dirty="0" smtClean="0">
                <a:solidFill>
                  <a:srgbClr val="C00000"/>
                </a:solidFill>
              </a:rPr>
              <a:t>DŮLEŽITÁ JE I GRAFICKÁ PODOBA</a:t>
            </a:r>
            <a:endParaRPr lang="cs-CZ" sz="2400" b="1" i="1" dirty="0" smtClean="0">
              <a:solidFill>
                <a:srgbClr val="C00000"/>
              </a:solidFill>
            </a:endParaRPr>
          </a:p>
          <a:p>
            <a:pPr>
              <a:lnSpc>
                <a:spcPct val="110000"/>
              </a:lnSpc>
              <a:spcBef>
                <a:spcPts val="1200"/>
              </a:spcBef>
              <a:buClr>
                <a:srgbClr val="00481D"/>
              </a:buClr>
              <a:buSzPct val="150000"/>
              <a:buFont typeface="Wingdings" panose="05000000000000000000" pitchFamily="2" charset="2"/>
              <a:buChar char="§"/>
            </a:pPr>
            <a:r>
              <a:rPr lang="cs-CZ" sz="2400" dirty="0" smtClean="0"/>
              <a:t>zvýraznění důležitých ustanovení, obsah, úvodníky</a:t>
            </a:r>
          </a:p>
          <a:p>
            <a:pPr>
              <a:lnSpc>
                <a:spcPct val="110000"/>
              </a:lnSpc>
              <a:spcBef>
                <a:spcPts val="1200"/>
              </a:spcBef>
              <a:buClr>
                <a:srgbClr val="00481D"/>
              </a:buClr>
              <a:buSzPct val="150000"/>
              <a:buFont typeface="Wingdings" panose="05000000000000000000" pitchFamily="2" charset="2"/>
              <a:buChar char="§"/>
            </a:pPr>
            <a:r>
              <a:rPr lang="cs-CZ" sz="2400" dirty="0" err="1" smtClean="0"/>
              <a:t>pojišťovácká</a:t>
            </a:r>
            <a:r>
              <a:rPr lang="cs-CZ" sz="2400" dirty="0" smtClean="0"/>
              <a:t> hantýrka</a:t>
            </a:r>
          </a:p>
          <a:p>
            <a:pPr>
              <a:lnSpc>
                <a:spcPct val="110000"/>
              </a:lnSpc>
              <a:spcBef>
                <a:spcPts val="1200"/>
              </a:spcBef>
              <a:buClr>
                <a:srgbClr val="00481D"/>
              </a:buClr>
              <a:buSzPct val="150000"/>
              <a:buFont typeface="Wingdings" panose="05000000000000000000" pitchFamily="2" charset="2"/>
              <a:buChar char="§"/>
            </a:pPr>
            <a:r>
              <a:rPr lang="cs-CZ" sz="2400" dirty="0" smtClean="0"/>
              <a:t>pozor na velikost písma, odkazy pod čarou</a:t>
            </a:r>
            <a:endParaRPr lang="cs-CZ" sz="2400" i="1" dirty="0" smtClean="0"/>
          </a:p>
        </p:txBody>
      </p:sp>
      <p:sp>
        <p:nvSpPr>
          <p:cNvPr id="8" name="Obdélník 7"/>
          <p:cNvSpPr/>
          <p:nvPr/>
        </p:nvSpPr>
        <p:spPr bwMode="auto">
          <a:xfrm>
            <a:off x="539552" y="3933056"/>
            <a:ext cx="7992888" cy="864096"/>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3600" b="0" i="0" u="none" strike="noStrike" cap="none" normalizeH="0" baseline="0" dirty="0" smtClean="0">
                <a:ln>
                  <a:noFill/>
                </a:ln>
                <a:solidFill>
                  <a:schemeClr val="bg1"/>
                </a:solidFill>
                <a:effectLst/>
                <a:latin typeface="Koop Office" pitchFamily="2" charset="-18"/>
                <a:cs typeface="Arial" charset="0"/>
              </a:rPr>
              <a:t>                 </a:t>
            </a:r>
          </a:p>
        </p:txBody>
      </p:sp>
    </p:spTree>
    <p:extLst>
      <p:ext uri="{BB962C8B-B14F-4D97-AF65-F5344CB8AC3E}">
        <p14:creationId xmlns:p14="http://schemas.microsoft.com/office/powerpoint/2010/main" val="2580192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Nevýhodnost </a:t>
            </a:r>
            <a:endParaRPr lang="cs-CZ" b="1" dirty="0"/>
          </a:p>
        </p:txBody>
      </p:sp>
      <p:sp>
        <p:nvSpPr>
          <p:cNvPr id="3" name="Zástupný symbol pro obsah 2"/>
          <p:cNvSpPr>
            <a:spLocks noGrp="1"/>
          </p:cNvSpPr>
          <p:nvPr>
            <p:ph idx="1"/>
          </p:nvPr>
        </p:nvSpPr>
        <p:spPr>
          <a:xfrm>
            <a:off x="457200" y="1600205"/>
            <a:ext cx="8219256" cy="4781123"/>
          </a:xfrm>
        </p:spPr>
        <p:txBody>
          <a:bodyPr anchor="t">
            <a:normAutofit/>
          </a:bodyPr>
          <a:lstStyle/>
          <a:p>
            <a:pPr marL="0" indent="0">
              <a:buNone/>
            </a:pPr>
            <a:r>
              <a:rPr lang="cs-CZ" sz="2800" b="1" dirty="0" smtClean="0"/>
              <a:t>§ 1800 odst. 2</a:t>
            </a:r>
            <a:endParaRPr lang="cs-CZ" sz="2800" dirty="0" smtClean="0"/>
          </a:p>
          <a:p>
            <a:pPr marL="0" indent="0" algn="just">
              <a:buNone/>
            </a:pPr>
            <a:r>
              <a:rPr lang="cs-CZ" sz="2400" i="1" dirty="0" smtClean="0"/>
              <a:t>Obsahuje-li smlouva uzavřená adhezním způsobem </a:t>
            </a:r>
            <a:r>
              <a:rPr lang="cs-CZ" sz="2400" i="1" u="sng" dirty="0" smtClean="0"/>
              <a:t>doložku, která je pro slabší stranu zvláště nevýhodná</a:t>
            </a:r>
            <a:r>
              <a:rPr lang="cs-CZ" sz="2400" i="1" dirty="0" smtClean="0"/>
              <a:t>, aniž je pro to rozumný důvod, zejména odchyluje-li se smlouva závažně a bez zvláštního důvodu od obvyklých podmínek ujednávaných v obdobných případech, je doložka </a:t>
            </a:r>
            <a:r>
              <a:rPr lang="cs-CZ" sz="2400" i="1" u="sng" dirty="0" smtClean="0"/>
              <a:t>neplatná</a:t>
            </a:r>
            <a:r>
              <a:rPr lang="cs-CZ" sz="2400" i="1" dirty="0" smtClean="0"/>
              <a:t>.</a:t>
            </a:r>
          </a:p>
          <a:p>
            <a:pPr marL="0" indent="0" algn="ctr">
              <a:spcBef>
                <a:spcPts val="1800"/>
              </a:spcBef>
              <a:buNone/>
            </a:pPr>
            <a:r>
              <a:rPr lang="cs-CZ" sz="2400" b="1" dirty="0" smtClean="0">
                <a:solidFill>
                  <a:srgbClr val="C00000"/>
                </a:solidFill>
              </a:rPr>
              <a:t>NEPLATNOST  USTANOVENÍ  ZVLÁŠŤ  NEVÝHODNÝCH</a:t>
            </a:r>
            <a:endParaRPr lang="cs-CZ" sz="2400" dirty="0" smtClean="0"/>
          </a:p>
          <a:p>
            <a:pPr marL="0" indent="0">
              <a:spcBef>
                <a:spcPts val="2400"/>
              </a:spcBef>
              <a:buClr>
                <a:srgbClr val="00481D"/>
              </a:buClr>
              <a:buSzPct val="150000"/>
              <a:buNone/>
            </a:pPr>
            <a:r>
              <a:rPr lang="cs-CZ" sz="2400" dirty="0" smtClean="0"/>
              <a:t>Příklad:</a:t>
            </a:r>
          </a:p>
          <a:p>
            <a:pPr>
              <a:spcBef>
                <a:spcPts val="600"/>
              </a:spcBef>
              <a:buClr>
                <a:srgbClr val="00481D"/>
              </a:buClr>
              <a:buSzPct val="150000"/>
              <a:buFont typeface="Wingdings" panose="05000000000000000000" pitchFamily="2" charset="2"/>
              <a:buChar char="§"/>
            </a:pPr>
            <a:r>
              <a:rPr lang="cs-CZ" sz="2400" dirty="0" smtClean="0"/>
              <a:t>nepřiměřeně vysoká smluvní pokuta</a:t>
            </a:r>
          </a:p>
          <a:p>
            <a:pPr>
              <a:spcBef>
                <a:spcPts val="600"/>
              </a:spcBef>
              <a:buClr>
                <a:srgbClr val="00481D"/>
              </a:buClr>
              <a:buSzPct val="150000"/>
              <a:buFont typeface="Wingdings" panose="05000000000000000000" pitchFamily="2" charset="2"/>
              <a:buChar char="§"/>
            </a:pPr>
            <a:r>
              <a:rPr lang="cs-CZ" sz="2400" dirty="0" smtClean="0"/>
              <a:t>zákaz výpovědi smlouvy slabší stranou</a:t>
            </a:r>
          </a:p>
        </p:txBody>
      </p:sp>
      <p:sp>
        <p:nvSpPr>
          <p:cNvPr id="8" name="Obdélník 7"/>
          <p:cNvSpPr/>
          <p:nvPr/>
        </p:nvSpPr>
        <p:spPr bwMode="auto">
          <a:xfrm>
            <a:off x="539552" y="4077072"/>
            <a:ext cx="7992888" cy="648072"/>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3600" b="0" i="0" u="none" strike="noStrike" cap="none" normalizeH="0" baseline="0" dirty="0" smtClean="0">
                <a:ln>
                  <a:noFill/>
                </a:ln>
                <a:solidFill>
                  <a:schemeClr val="bg1"/>
                </a:solidFill>
                <a:effectLst/>
                <a:latin typeface="Koop Office" pitchFamily="2" charset="-18"/>
                <a:cs typeface="Arial" charset="0"/>
              </a:rPr>
              <a:t>                 </a:t>
            </a:r>
          </a:p>
        </p:txBody>
      </p:sp>
    </p:spTree>
    <p:extLst>
      <p:ext uri="{BB962C8B-B14F-4D97-AF65-F5344CB8AC3E}">
        <p14:creationId xmlns:p14="http://schemas.microsoft.com/office/powerpoint/2010/main" val="990472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Překvapivá ustanovení</a:t>
            </a:r>
            <a:endParaRPr lang="cs-CZ" b="1" dirty="0"/>
          </a:p>
        </p:txBody>
      </p:sp>
      <p:sp>
        <p:nvSpPr>
          <p:cNvPr id="3" name="Zástupný symbol pro obsah 2"/>
          <p:cNvSpPr>
            <a:spLocks noGrp="1"/>
          </p:cNvSpPr>
          <p:nvPr>
            <p:ph idx="1"/>
          </p:nvPr>
        </p:nvSpPr>
        <p:spPr>
          <a:xfrm>
            <a:off x="457200" y="1600205"/>
            <a:ext cx="8219256" cy="4781123"/>
          </a:xfrm>
        </p:spPr>
        <p:txBody>
          <a:bodyPr anchor="t">
            <a:normAutofit/>
          </a:bodyPr>
          <a:lstStyle/>
          <a:p>
            <a:pPr marL="0" indent="0">
              <a:buNone/>
            </a:pPr>
            <a:r>
              <a:rPr lang="cs-CZ" sz="2800" b="1" dirty="0" smtClean="0"/>
              <a:t>§ 1753</a:t>
            </a:r>
            <a:endParaRPr lang="cs-CZ" sz="2800" dirty="0" smtClean="0"/>
          </a:p>
          <a:p>
            <a:pPr marL="0" indent="0" algn="just">
              <a:buNone/>
            </a:pPr>
            <a:r>
              <a:rPr lang="cs-CZ" sz="2400" i="1" dirty="0" smtClean="0"/>
              <a:t>Ustanovení obchodních podmínek, které druhá strana </a:t>
            </a:r>
            <a:r>
              <a:rPr lang="cs-CZ" sz="2400" i="1" u="sng" dirty="0" smtClean="0"/>
              <a:t>nemohla rozumně očekávat, je neúčinné</a:t>
            </a:r>
            <a:r>
              <a:rPr lang="cs-CZ" sz="2400" i="1" dirty="0" smtClean="0"/>
              <a:t>, nepřijala-li je tato strana výslovně; k opačnému ujednání se nepřihlíží. Zda se jedná o takové ustanovení, se posoudí nejen vzhledem k jeho obsahu, ale i ke způsobu jeho vyjádření.</a:t>
            </a:r>
          </a:p>
          <a:p>
            <a:pPr marL="0" indent="0" algn="ctr">
              <a:spcBef>
                <a:spcPts val="2400"/>
              </a:spcBef>
              <a:buNone/>
            </a:pPr>
            <a:r>
              <a:rPr lang="cs-CZ" sz="2400" b="1" dirty="0" smtClean="0">
                <a:solidFill>
                  <a:srgbClr val="C00000"/>
                </a:solidFill>
              </a:rPr>
              <a:t>PŘEKVAPIVÉ  USTANOVENÍ  JE  NEÚČINNÉ </a:t>
            </a:r>
          </a:p>
          <a:p>
            <a:pPr marL="0" indent="0" algn="ctr">
              <a:lnSpc>
                <a:spcPct val="110000"/>
              </a:lnSpc>
              <a:spcBef>
                <a:spcPts val="600"/>
              </a:spcBef>
              <a:buNone/>
            </a:pPr>
            <a:r>
              <a:rPr lang="cs-CZ" sz="2400" b="1" dirty="0" smtClean="0">
                <a:solidFill>
                  <a:srgbClr val="C00000"/>
                </a:solidFill>
              </a:rPr>
              <a:t>(jako by nebylo)</a:t>
            </a:r>
          </a:p>
          <a:p>
            <a:pPr marL="0" indent="0" algn="ctr">
              <a:lnSpc>
                <a:spcPct val="110000"/>
              </a:lnSpc>
              <a:spcBef>
                <a:spcPts val="600"/>
              </a:spcBef>
              <a:buNone/>
            </a:pPr>
            <a:endParaRPr lang="cs-CZ" sz="1000" b="1" dirty="0" smtClean="0">
              <a:solidFill>
                <a:srgbClr val="C00000"/>
              </a:solidFill>
            </a:endParaRPr>
          </a:p>
          <a:p>
            <a:pPr>
              <a:spcBef>
                <a:spcPts val="0"/>
              </a:spcBef>
              <a:buClr>
                <a:srgbClr val="00481D"/>
              </a:buClr>
              <a:buSzPct val="150000"/>
              <a:buFont typeface="Wingdings" panose="05000000000000000000" pitchFamily="2" charset="2"/>
              <a:buChar char="§"/>
            </a:pPr>
            <a:r>
              <a:rPr lang="cs-CZ" sz="2400" dirty="0" smtClean="0"/>
              <a:t>upozornit klienty při sjednávání pojištění na to, co pojištění nekryje (výluky z pojištění, limity omezující plnění)</a:t>
            </a:r>
          </a:p>
        </p:txBody>
      </p:sp>
      <p:sp>
        <p:nvSpPr>
          <p:cNvPr id="8" name="Obdélník 7"/>
          <p:cNvSpPr/>
          <p:nvPr/>
        </p:nvSpPr>
        <p:spPr bwMode="auto">
          <a:xfrm>
            <a:off x="544232" y="4221088"/>
            <a:ext cx="7992888" cy="936104"/>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3600" b="0" i="0" u="none" strike="noStrike" cap="none" normalizeH="0" baseline="0" dirty="0" smtClean="0">
                <a:ln>
                  <a:noFill/>
                </a:ln>
                <a:solidFill>
                  <a:schemeClr val="bg1"/>
                </a:solidFill>
                <a:effectLst/>
                <a:latin typeface="Koop Office" pitchFamily="2" charset="-18"/>
                <a:cs typeface="Arial" charset="0"/>
              </a:rPr>
              <a:t>                 </a:t>
            </a:r>
          </a:p>
        </p:txBody>
      </p:sp>
    </p:spTree>
    <p:extLst>
      <p:ext uri="{BB962C8B-B14F-4D97-AF65-F5344CB8AC3E}">
        <p14:creationId xmlns:p14="http://schemas.microsoft.com/office/powerpoint/2010/main" val="2938042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kern="0" dirty="0" smtClean="0">
                <a:cs typeface="Arial" panose="020B0604020202020204" pitchFamily="34" charset="0"/>
              </a:rPr>
              <a:t>Pojistná smlouva (§ 2758 – 2872)</a:t>
            </a:r>
            <a:endParaRPr lang="cs-CZ" b="1" dirty="0"/>
          </a:p>
        </p:txBody>
      </p:sp>
      <p:sp>
        <p:nvSpPr>
          <p:cNvPr id="3" name="Zástupný symbol pro obsah 2"/>
          <p:cNvSpPr>
            <a:spLocks noGrp="1"/>
          </p:cNvSpPr>
          <p:nvPr>
            <p:ph idx="1"/>
          </p:nvPr>
        </p:nvSpPr>
        <p:spPr>
          <a:xfrm>
            <a:off x="457200" y="1600205"/>
            <a:ext cx="8219256" cy="4525963"/>
          </a:xfrm>
        </p:spPr>
        <p:txBody>
          <a:bodyPr anchor="t">
            <a:normAutofit/>
          </a:bodyPr>
          <a:lstStyle/>
          <a:p>
            <a:pPr>
              <a:spcBef>
                <a:spcPts val="1800"/>
              </a:spcBef>
              <a:spcAft>
                <a:spcPts val="0"/>
              </a:spcAft>
              <a:buClr>
                <a:srgbClr val="00481D"/>
              </a:buClr>
              <a:buSzPct val="150000"/>
              <a:buFont typeface="Wingdings" panose="05000000000000000000" pitchFamily="2" charset="2"/>
              <a:buChar char="§"/>
            </a:pPr>
            <a:r>
              <a:rPr lang="cs-CZ" sz="2800" dirty="0" smtClean="0"/>
              <a:t>úprava převzata ze </a:t>
            </a:r>
            <a:r>
              <a:rPr lang="cs-CZ" sz="2800" b="1" dirty="0" smtClean="0"/>
              <a:t>zákona o pojistné smlouvě </a:t>
            </a:r>
            <a:r>
              <a:rPr lang="cs-CZ" sz="2800" dirty="0" smtClean="0"/>
              <a:t>– drobné odchylky (př. zánik pojištění majetku z důvodu změny vlastnictví)</a:t>
            </a:r>
          </a:p>
        </p:txBody>
      </p:sp>
    </p:spTree>
    <p:extLst>
      <p:ext uri="{BB962C8B-B14F-4D97-AF65-F5344CB8AC3E}">
        <p14:creationId xmlns:p14="http://schemas.microsoft.com/office/powerpoint/2010/main" val="3802971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kern="0" dirty="0" smtClean="0">
                <a:cs typeface="Arial" panose="020B0604020202020204" pitchFamily="34" charset="0"/>
              </a:rPr>
              <a:t>Povinné informace</a:t>
            </a:r>
            <a:endParaRPr lang="cs-CZ" b="1" dirty="0"/>
          </a:p>
        </p:txBody>
      </p:sp>
      <p:sp>
        <p:nvSpPr>
          <p:cNvPr id="3" name="Zástupný symbol pro obsah 2"/>
          <p:cNvSpPr>
            <a:spLocks noGrp="1"/>
          </p:cNvSpPr>
          <p:nvPr>
            <p:ph idx="1"/>
          </p:nvPr>
        </p:nvSpPr>
        <p:spPr>
          <a:xfrm>
            <a:off x="457200" y="1600205"/>
            <a:ext cx="8363272" cy="4925139"/>
          </a:xfrm>
        </p:spPr>
        <p:txBody>
          <a:bodyPr anchor="t">
            <a:normAutofit fontScale="85000" lnSpcReduction="10000"/>
          </a:bodyPr>
          <a:lstStyle/>
          <a:p>
            <a:pPr marL="0" indent="0">
              <a:spcBef>
                <a:spcPts val="3600"/>
              </a:spcBef>
              <a:spcAft>
                <a:spcPts val="0"/>
              </a:spcAft>
              <a:buClr>
                <a:srgbClr val="00481D"/>
              </a:buClr>
              <a:buSzPct val="150000"/>
              <a:buNone/>
            </a:pPr>
            <a:r>
              <a:rPr lang="cs-CZ" sz="3000" b="1" dirty="0"/>
              <a:t>§ 2760</a:t>
            </a:r>
          </a:p>
          <a:p>
            <a:pPr marL="0" indent="0">
              <a:lnSpc>
                <a:spcPct val="110000"/>
              </a:lnSpc>
              <a:spcBef>
                <a:spcPts val="600"/>
              </a:spcBef>
              <a:spcAft>
                <a:spcPts val="0"/>
              </a:spcAft>
              <a:buClr>
                <a:srgbClr val="00481D"/>
              </a:buClr>
              <a:buSzPct val="150000"/>
              <a:buNone/>
            </a:pPr>
            <a:r>
              <a:rPr lang="cs-CZ" sz="2600" i="1" dirty="0" smtClean="0"/>
              <a:t>Pojistitel </a:t>
            </a:r>
            <a:r>
              <a:rPr lang="cs-CZ" sz="2600" i="1" dirty="0"/>
              <a:t>sdělí před uzavřením smlouvy zájemci o pojištění údaje, jejichž </a:t>
            </a:r>
            <a:r>
              <a:rPr lang="cs-CZ" sz="2600" i="1" u="sng" dirty="0"/>
              <a:t>rozsah a způsob předání stanoví jiný zákon upravující pojišťovnictví</a:t>
            </a:r>
            <a:r>
              <a:rPr lang="cs-CZ" sz="2600" i="1" dirty="0"/>
              <a:t>. To platí i o skutečnostech, k jejichž změně dojde za trvání </a:t>
            </a:r>
            <a:r>
              <a:rPr lang="cs-CZ" sz="2600" i="1" dirty="0" smtClean="0"/>
              <a:t>pojištění.</a:t>
            </a:r>
            <a:endParaRPr lang="cs-CZ" sz="2600" i="1" dirty="0"/>
          </a:p>
          <a:p>
            <a:pPr marL="342900" lvl="1" indent="-342900">
              <a:spcBef>
                <a:spcPts val="1200"/>
              </a:spcBef>
              <a:buClr>
                <a:srgbClr val="00481D"/>
              </a:buClr>
              <a:buSzPct val="150000"/>
              <a:buFont typeface="Wingdings" panose="05000000000000000000" pitchFamily="2" charset="2"/>
              <a:buChar char="§"/>
            </a:pPr>
            <a:r>
              <a:rPr lang="cs-CZ" b="1" dirty="0"/>
              <a:t>§ 21a až </a:t>
            </a:r>
            <a:r>
              <a:rPr lang="cs-CZ" b="1" dirty="0" smtClean="0"/>
              <a:t>21d </a:t>
            </a:r>
            <a:r>
              <a:rPr lang="cs-CZ" sz="2800" b="1" dirty="0" smtClean="0"/>
              <a:t>zákona o pojišťovacíc</a:t>
            </a:r>
            <a:r>
              <a:rPr lang="cs-CZ" b="1" dirty="0" smtClean="0"/>
              <a:t>h zprostředkovatelích          </a:t>
            </a:r>
            <a:r>
              <a:rPr lang="cs-CZ" dirty="0" smtClean="0"/>
              <a:t>č.</a:t>
            </a:r>
            <a:r>
              <a:rPr lang="cs-CZ" sz="2800" dirty="0" smtClean="0"/>
              <a:t> 38/2004 Sb.</a:t>
            </a:r>
          </a:p>
          <a:p>
            <a:pPr>
              <a:buClr>
                <a:srgbClr val="00481D"/>
              </a:buClr>
              <a:buSzPct val="150000"/>
              <a:buFont typeface="Wingdings" panose="05000000000000000000" pitchFamily="2" charset="2"/>
              <a:buChar char="§"/>
            </a:pPr>
            <a:r>
              <a:rPr lang="cs-CZ" sz="2800" dirty="0" smtClean="0"/>
              <a:t>Nařízení 2014/1286 EU </a:t>
            </a:r>
            <a:r>
              <a:rPr lang="cs-CZ" sz="2800" dirty="0"/>
              <a:t>o sděleních klíčových informací týkajících se strukturovaných retailových investičních produktů a pojistných produktů s investiční složkou </a:t>
            </a:r>
            <a:r>
              <a:rPr lang="cs-CZ" sz="2800" dirty="0" smtClean="0"/>
              <a:t>(</a:t>
            </a:r>
            <a:r>
              <a:rPr lang="cs-CZ" sz="2800" b="1" dirty="0" smtClean="0"/>
              <a:t>PRIIPs</a:t>
            </a:r>
            <a:r>
              <a:rPr lang="cs-CZ" sz="2800" dirty="0" smtClean="0"/>
              <a:t>)</a:t>
            </a:r>
            <a:endParaRPr lang="cs-CZ" sz="2800" dirty="0"/>
          </a:p>
          <a:p>
            <a:pPr>
              <a:buClr>
                <a:srgbClr val="00481D"/>
              </a:buClr>
              <a:buSzPct val="150000"/>
              <a:buFont typeface="Wingdings" panose="05000000000000000000" pitchFamily="2" charset="2"/>
              <a:buChar char="§"/>
            </a:pPr>
            <a:r>
              <a:rPr lang="cs-CZ" sz="2800" dirty="0"/>
              <a:t>de lege </a:t>
            </a:r>
            <a:r>
              <a:rPr lang="cs-CZ" sz="2800" dirty="0" err="1"/>
              <a:t>ferenda</a:t>
            </a:r>
            <a:r>
              <a:rPr lang="cs-CZ" sz="2800" dirty="0"/>
              <a:t>: </a:t>
            </a:r>
          </a:p>
          <a:p>
            <a:pPr lvl="1">
              <a:buClr>
                <a:srgbClr val="00481D"/>
              </a:buClr>
              <a:buSzPct val="150000"/>
              <a:buFont typeface="Wingdings" panose="05000000000000000000" pitchFamily="2" charset="2"/>
              <a:buChar char="ü"/>
            </a:pPr>
            <a:r>
              <a:rPr lang="cs-CZ" sz="2400" dirty="0"/>
              <a:t>zákon o distribuci pojištění a zajištění </a:t>
            </a:r>
          </a:p>
          <a:p>
            <a:pPr lvl="1">
              <a:buClr>
                <a:srgbClr val="00481D"/>
              </a:buClr>
              <a:buSzPct val="150000"/>
              <a:buFont typeface="Wingdings" panose="05000000000000000000" pitchFamily="2" charset="2"/>
              <a:buChar char="ü"/>
            </a:pPr>
            <a:r>
              <a:rPr lang="cs-CZ" sz="2400" dirty="0"/>
              <a:t>Nařízení 2017/1469 EU, kterým se stanoví standardizovaný formát pro informační dokument o pojistném produktu </a:t>
            </a:r>
            <a:r>
              <a:rPr lang="cs-CZ" sz="2400" dirty="0" smtClean="0"/>
              <a:t>(</a:t>
            </a:r>
            <a:r>
              <a:rPr lang="cs-CZ" sz="2400" dirty="0" err="1" smtClean="0"/>
              <a:t>level</a:t>
            </a:r>
            <a:r>
              <a:rPr lang="cs-CZ" sz="2400" dirty="0" smtClean="0"/>
              <a:t> 2 k IDD)</a:t>
            </a:r>
            <a:endParaRPr lang="cs-CZ" altLang="cs-CZ" sz="2400" dirty="0"/>
          </a:p>
        </p:txBody>
      </p:sp>
    </p:spTree>
    <p:extLst>
      <p:ext uri="{BB962C8B-B14F-4D97-AF65-F5344CB8AC3E}">
        <p14:creationId xmlns:p14="http://schemas.microsoft.com/office/powerpoint/2010/main" val="1060178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E33AADFC-9FEF-448F-AD14-825432E536B1}" type="slidenum">
              <a:rPr lang="cs-CZ" smtClean="0"/>
              <a:t>17</a:t>
            </a:fld>
            <a:endParaRPr lang="cs-CZ"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3024000" cy="437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000" y="0"/>
            <a:ext cx="3024000" cy="4455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19219"/>
            <a:ext cx="3024000" cy="4338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7412" y="0"/>
            <a:ext cx="3026588" cy="424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4000" y="2520000"/>
            <a:ext cx="3499945" cy="433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584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Členění právní úpravy</a:t>
            </a:r>
            <a:endParaRPr lang="cs-CZ" b="1" dirty="0"/>
          </a:p>
        </p:txBody>
      </p:sp>
      <p:sp>
        <p:nvSpPr>
          <p:cNvPr id="3" name="Zástupný symbol pro obsah 2"/>
          <p:cNvSpPr>
            <a:spLocks noGrp="1"/>
          </p:cNvSpPr>
          <p:nvPr>
            <p:ph idx="1"/>
          </p:nvPr>
        </p:nvSpPr>
        <p:spPr>
          <a:xfrm>
            <a:off x="457200" y="1600205"/>
            <a:ext cx="8219256" cy="4525963"/>
          </a:xfrm>
        </p:spPr>
        <p:txBody>
          <a:bodyPr anchor="t">
            <a:normAutofit lnSpcReduction="10000"/>
          </a:bodyPr>
          <a:lstStyle/>
          <a:p>
            <a:pPr>
              <a:buClr>
                <a:srgbClr val="003616"/>
              </a:buClr>
              <a:buSzPct val="150000"/>
              <a:buFont typeface="Wingdings" panose="05000000000000000000" pitchFamily="2" charset="2"/>
              <a:buChar char="§"/>
            </a:pPr>
            <a:r>
              <a:rPr lang="cs-CZ" sz="2800" b="1" dirty="0" smtClean="0"/>
              <a:t>základní ustanovení </a:t>
            </a:r>
            <a:r>
              <a:rPr lang="cs-CZ" sz="2800" dirty="0" smtClean="0"/>
              <a:t>- vznik a zánik pojištění, forma, pojmy, základní práva a povinnosti</a:t>
            </a:r>
          </a:p>
          <a:p>
            <a:pPr>
              <a:spcBef>
                <a:spcPts val="1200"/>
              </a:spcBef>
              <a:buClr>
                <a:srgbClr val="003616"/>
              </a:buClr>
              <a:buSzPct val="150000"/>
              <a:buFont typeface="Wingdings" panose="05000000000000000000" pitchFamily="2" charset="2"/>
              <a:buChar char="§"/>
            </a:pPr>
            <a:r>
              <a:rPr lang="cs-CZ" sz="2800" b="1" dirty="0" smtClean="0"/>
              <a:t>obecná ustanovení o škodovém a obnosovém pojištění</a:t>
            </a:r>
            <a:r>
              <a:rPr lang="cs-CZ" sz="2800" dirty="0" smtClean="0"/>
              <a:t> – hranice pojistného plnění, zachraňovací náklady</a:t>
            </a:r>
          </a:p>
          <a:p>
            <a:pPr>
              <a:spcBef>
                <a:spcPts val="1200"/>
              </a:spcBef>
              <a:buClr>
                <a:srgbClr val="003616"/>
              </a:buClr>
              <a:buSzPct val="150000"/>
              <a:buFont typeface="Wingdings" panose="05000000000000000000" pitchFamily="2" charset="2"/>
              <a:buChar char="§"/>
            </a:pPr>
            <a:r>
              <a:rPr lang="cs-CZ" sz="2800" b="1" dirty="0" smtClean="0"/>
              <a:t>pojištění osob </a:t>
            </a:r>
            <a:r>
              <a:rPr lang="cs-CZ" sz="2800" dirty="0" smtClean="0"/>
              <a:t>– životní pojištění, úrazové pojištění, pojištění pro případ nemoci</a:t>
            </a:r>
          </a:p>
          <a:p>
            <a:pPr>
              <a:spcBef>
                <a:spcPts val="1200"/>
              </a:spcBef>
              <a:buClr>
                <a:srgbClr val="003616"/>
              </a:buClr>
              <a:buSzPct val="150000"/>
              <a:buFont typeface="Wingdings" panose="05000000000000000000" pitchFamily="2" charset="2"/>
              <a:buChar char="§"/>
            </a:pPr>
            <a:r>
              <a:rPr lang="cs-CZ" sz="2800" b="1" dirty="0" smtClean="0"/>
              <a:t>pojištění majetku, pojištění odpovědnosti, pojištění právní ochrany, pojištění úvěru nebo záruky, pojištění finančních ztrát</a:t>
            </a:r>
            <a:endParaRPr lang="cs-CZ" altLang="cs-CZ" sz="2400" b="1" dirty="0" smtClean="0"/>
          </a:p>
        </p:txBody>
      </p:sp>
    </p:spTree>
    <p:extLst>
      <p:ext uri="{BB962C8B-B14F-4D97-AF65-F5344CB8AC3E}">
        <p14:creationId xmlns:p14="http://schemas.microsoft.com/office/powerpoint/2010/main" val="2680873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Definice pojistné smlouvy</a:t>
            </a:r>
            <a:endParaRPr lang="cs-CZ" b="1" dirty="0"/>
          </a:p>
        </p:txBody>
      </p:sp>
      <p:sp>
        <p:nvSpPr>
          <p:cNvPr id="3" name="Zástupný symbol pro obsah 2"/>
          <p:cNvSpPr>
            <a:spLocks noGrp="1"/>
          </p:cNvSpPr>
          <p:nvPr>
            <p:ph idx="1"/>
          </p:nvPr>
        </p:nvSpPr>
        <p:spPr>
          <a:xfrm>
            <a:off x="457200" y="1600205"/>
            <a:ext cx="8219256" cy="4525963"/>
          </a:xfrm>
        </p:spPr>
        <p:txBody>
          <a:bodyPr anchor="t">
            <a:normAutofit lnSpcReduction="10000"/>
          </a:bodyPr>
          <a:lstStyle/>
          <a:p>
            <a:pPr marL="0" indent="0">
              <a:buNone/>
            </a:pPr>
            <a:r>
              <a:rPr lang="cs-CZ" sz="2800" b="1" dirty="0" smtClean="0"/>
              <a:t>§ 2758</a:t>
            </a:r>
          </a:p>
          <a:p>
            <a:pPr marL="0" indent="0" algn="just">
              <a:buNone/>
            </a:pPr>
            <a:r>
              <a:rPr lang="cs-CZ" sz="2800" i="1" dirty="0" smtClean="0"/>
              <a:t>Pojistnou smlouvou </a:t>
            </a:r>
            <a:r>
              <a:rPr lang="cs-CZ" sz="2800" i="1" u="sng" dirty="0" smtClean="0"/>
              <a:t>se pojistitel zavazuje</a:t>
            </a:r>
            <a:r>
              <a:rPr lang="cs-CZ" sz="2800" i="1" dirty="0" smtClean="0"/>
              <a:t> vůči pojistníkovi poskytnout jemu nebo třetí osobě </a:t>
            </a:r>
            <a:r>
              <a:rPr lang="cs-CZ" sz="2800" i="1" dirty="0" smtClean="0">
                <a:solidFill>
                  <a:srgbClr val="FF0000"/>
                </a:solidFill>
              </a:rPr>
              <a:t>pojistné plnění</a:t>
            </a:r>
            <a:r>
              <a:rPr lang="cs-CZ" sz="2800" i="1" dirty="0" smtClean="0"/>
              <a:t>, nastane-li </a:t>
            </a:r>
            <a:r>
              <a:rPr lang="cs-CZ" sz="2800" b="1" i="1" dirty="0" smtClean="0"/>
              <a:t>nahodilá událost krytá pojištěním (pojistná událost)</a:t>
            </a:r>
            <a:r>
              <a:rPr lang="cs-CZ" sz="2800" i="1" dirty="0" smtClean="0"/>
              <a:t>, a </a:t>
            </a:r>
            <a:r>
              <a:rPr lang="cs-CZ" sz="2800" i="1" u="sng" dirty="0" smtClean="0"/>
              <a:t>pojistník se zavazuje</a:t>
            </a:r>
            <a:r>
              <a:rPr lang="cs-CZ" sz="2800" i="1" dirty="0" smtClean="0"/>
              <a:t> zaplatit pojistiteli </a:t>
            </a:r>
            <a:r>
              <a:rPr lang="cs-CZ" sz="2800" i="1" dirty="0" smtClean="0">
                <a:solidFill>
                  <a:srgbClr val="FF0000"/>
                </a:solidFill>
              </a:rPr>
              <a:t>pojistné</a:t>
            </a:r>
            <a:r>
              <a:rPr lang="cs-CZ" sz="2800" i="1" dirty="0" smtClean="0"/>
              <a:t>.</a:t>
            </a:r>
            <a:endParaRPr lang="cs-CZ" sz="2800" b="1" dirty="0" smtClean="0"/>
          </a:p>
          <a:p>
            <a:pPr marL="0" indent="0">
              <a:spcBef>
                <a:spcPts val="2400"/>
              </a:spcBef>
              <a:buNone/>
            </a:pPr>
            <a:r>
              <a:rPr lang="cs-CZ" sz="2800" dirty="0" smtClean="0"/>
              <a:t>Nahodilá událost:</a:t>
            </a:r>
          </a:p>
          <a:p>
            <a:pPr>
              <a:buClr>
                <a:srgbClr val="003616"/>
              </a:buClr>
              <a:buSzPct val="150000"/>
              <a:buFont typeface="Wingdings" panose="05000000000000000000" pitchFamily="2" charset="2"/>
              <a:buChar char="§"/>
            </a:pPr>
            <a:r>
              <a:rPr lang="cs-CZ" sz="2800" dirty="0" smtClean="0"/>
              <a:t>skutečnost, která je možná a u které není jisté, zda v době trvání pojištění vůbec nastane, nebo není známa doba jejího vzniku</a:t>
            </a:r>
            <a:endParaRPr lang="cs-CZ" altLang="cs-CZ" sz="2400" b="1" dirty="0" smtClean="0"/>
          </a:p>
        </p:txBody>
      </p:sp>
    </p:spTree>
    <p:extLst>
      <p:ext uri="{BB962C8B-B14F-4D97-AF65-F5344CB8AC3E}">
        <p14:creationId xmlns:p14="http://schemas.microsoft.com/office/powerpoint/2010/main" val="1871693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lstStyle/>
          <a:p>
            <a:pPr marL="180000" algn="l"/>
            <a:r>
              <a:rPr lang="cs-CZ" b="1" dirty="0" smtClean="0"/>
              <a:t>Vývoj právní úpravy</a:t>
            </a:r>
            <a:endParaRPr lang="cs-CZ" b="1" dirty="0"/>
          </a:p>
        </p:txBody>
      </p:sp>
      <p:sp>
        <p:nvSpPr>
          <p:cNvPr id="3" name="Zástupný symbol pro obsah 2"/>
          <p:cNvSpPr>
            <a:spLocks noGrp="1"/>
          </p:cNvSpPr>
          <p:nvPr>
            <p:ph idx="1"/>
          </p:nvPr>
        </p:nvSpPr>
        <p:spPr/>
        <p:txBody>
          <a:bodyPr>
            <a:normAutofit/>
          </a:bodyPr>
          <a:lstStyle/>
          <a:p>
            <a:pPr>
              <a:spcBef>
                <a:spcPct val="0"/>
              </a:spcBef>
              <a:buSzPct val="100000"/>
              <a:buFont typeface="Wingdings" panose="05000000000000000000" pitchFamily="2" charset="2"/>
              <a:buChar char="§"/>
            </a:pPr>
            <a:r>
              <a:rPr lang="cs-CZ" altLang="cs-CZ" b="1" dirty="0" smtClean="0"/>
              <a:t>zákon </a:t>
            </a:r>
            <a:r>
              <a:rPr lang="cs-CZ" altLang="cs-CZ" b="1" dirty="0"/>
              <a:t>o pojistné smlouvě č. 145/1934 Sb</a:t>
            </a:r>
            <a:r>
              <a:rPr lang="cs-CZ" altLang="cs-CZ" b="1" dirty="0" smtClean="0"/>
              <a:t>.</a:t>
            </a:r>
          </a:p>
          <a:p>
            <a:pPr marL="0" indent="0" defTabSz="540000">
              <a:spcBef>
                <a:spcPct val="0"/>
              </a:spcBef>
              <a:buClr>
                <a:srgbClr val="003616"/>
              </a:buClr>
              <a:buSzPct val="150000"/>
              <a:buNone/>
            </a:pPr>
            <a:r>
              <a:rPr lang="cs-CZ" altLang="cs-CZ" dirty="0"/>
              <a:t>	</a:t>
            </a:r>
            <a:r>
              <a:rPr lang="cs-CZ" altLang="cs-CZ" dirty="0" smtClean="0"/>
              <a:t>(účinnost 20.1.1935 – 30.6.1951)</a:t>
            </a:r>
            <a:endParaRPr lang="cs-CZ" altLang="cs-CZ" dirty="0"/>
          </a:p>
          <a:p>
            <a:pPr>
              <a:spcBef>
                <a:spcPts val="3600"/>
              </a:spcBef>
              <a:buSzPct val="100000"/>
              <a:buFont typeface="Wingdings" panose="05000000000000000000" pitchFamily="2" charset="2"/>
              <a:buChar char="§"/>
            </a:pPr>
            <a:r>
              <a:rPr lang="cs-CZ" altLang="cs-CZ" b="1" dirty="0" smtClean="0"/>
              <a:t>zákon </a:t>
            </a:r>
            <a:r>
              <a:rPr lang="cs-CZ" altLang="cs-CZ" b="1" dirty="0"/>
              <a:t>o pojistné smlouvě č. 189/1950 Sb</a:t>
            </a:r>
            <a:r>
              <a:rPr lang="cs-CZ" altLang="cs-CZ" b="1" dirty="0" smtClean="0"/>
              <a:t>.</a:t>
            </a:r>
          </a:p>
          <a:p>
            <a:pPr marL="0" indent="0" defTabSz="540000">
              <a:spcBef>
                <a:spcPct val="0"/>
              </a:spcBef>
              <a:buClr>
                <a:srgbClr val="003616"/>
              </a:buClr>
              <a:buSzPct val="150000"/>
              <a:buNone/>
            </a:pPr>
            <a:r>
              <a:rPr lang="cs-CZ" altLang="cs-CZ" dirty="0"/>
              <a:t>	</a:t>
            </a:r>
            <a:r>
              <a:rPr lang="cs-CZ" altLang="cs-CZ" dirty="0" smtClean="0"/>
              <a:t>(</a:t>
            </a:r>
            <a:r>
              <a:rPr lang="cs-CZ" altLang="cs-CZ" dirty="0"/>
              <a:t>účinnost </a:t>
            </a:r>
            <a:r>
              <a:rPr lang="cs-CZ" altLang="cs-CZ" dirty="0" smtClean="0"/>
              <a:t>1.7.1951 – 31.3.1964)</a:t>
            </a:r>
            <a:endParaRPr lang="cs-CZ" altLang="cs-CZ" dirty="0"/>
          </a:p>
          <a:p>
            <a:pPr>
              <a:spcBef>
                <a:spcPts val="3600"/>
              </a:spcBef>
              <a:buSzPct val="100000"/>
              <a:buFont typeface="Wingdings" panose="05000000000000000000" pitchFamily="2" charset="2"/>
              <a:buChar char="§"/>
            </a:pPr>
            <a:r>
              <a:rPr lang="cs-CZ" altLang="cs-CZ" b="1" dirty="0" smtClean="0"/>
              <a:t>§ </a:t>
            </a:r>
            <a:r>
              <a:rPr lang="cs-CZ" altLang="cs-CZ" b="1" dirty="0"/>
              <a:t>788 </a:t>
            </a:r>
            <a:r>
              <a:rPr lang="cs-CZ" altLang="cs-CZ" b="1" dirty="0" err="1" smtClean="0"/>
              <a:t>an</a:t>
            </a:r>
            <a:r>
              <a:rPr lang="cs-CZ" altLang="cs-CZ" b="1" dirty="0" smtClean="0"/>
              <a:t>. občanského zákoníku č. 40/1964 </a:t>
            </a:r>
            <a:r>
              <a:rPr lang="cs-CZ" altLang="cs-CZ" b="1" dirty="0"/>
              <a:t>Sb</a:t>
            </a:r>
            <a:r>
              <a:rPr lang="cs-CZ" altLang="cs-CZ" b="1" dirty="0" smtClean="0"/>
              <a:t>.</a:t>
            </a:r>
          </a:p>
          <a:p>
            <a:pPr marL="0" indent="0" defTabSz="540000">
              <a:spcBef>
                <a:spcPct val="0"/>
              </a:spcBef>
              <a:buClr>
                <a:srgbClr val="003616"/>
              </a:buClr>
              <a:buSzPct val="150000"/>
              <a:buNone/>
            </a:pPr>
            <a:r>
              <a:rPr lang="cs-CZ" altLang="cs-CZ" dirty="0"/>
              <a:t>	</a:t>
            </a:r>
            <a:r>
              <a:rPr lang="cs-CZ" altLang="cs-CZ" dirty="0" smtClean="0"/>
              <a:t>(</a:t>
            </a:r>
            <a:r>
              <a:rPr lang="cs-CZ" altLang="cs-CZ" dirty="0"/>
              <a:t>účinnost </a:t>
            </a:r>
            <a:r>
              <a:rPr lang="cs-CZ" altLang="cs-CZ" dirty="0" smtClean="0"/>
              <a:t>1.4.1964 – 31.12.2004)</a:t>
            </a:r>
            <a:endParaRPr lang="cs-CZ" altLang="cs-CZ" dirty="0"/>
          </a:p>
        </p:txBody>
      </p:sp>
    </p:spTree>
    <p:extLst>
      <p:ext uri="{BB962C8B-B14F-4D97-AF65-F5344CB8AC3E}">
        <p14:creationId xmlns:p14="http://schemas.microsoft.com/office/powerpoint/2010/main" val="3810598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Účastníci pojištění</a:t>
            </a:r>
            <a:endParaRPr lang="cs-CZ" b="1" dirty="0"/>
          </a:p>
        </p:txBody>
      </p:sp>
      <p:sp>
        <p:nvSpPr>
          <p:cNvPr id="3" name="Zástupný symbol pro obsah 2"/>
          <p:cNvSpPr>
            <a:spLocks noGrp="1"/>
          </p:cNvSpPr>
          <p:nvPr>
            <p:ph idx="1"/>
          </p:nvPr>
        </p:nvSpPr>
        <p:spPr>
          <a:xfrm>
            <a:off x="457200" y="1600205"/>
            <a:ext cx="8219256" cy="4525963"/>
          </a:xfrm>
        </p:spPr>
        <p:txBody>
          <a:bodyPr anchor="ctr">
            <a:normAutofit fontScale="92500" lnSpcReduction="20000"/>
          </a:bodyPr>
          <a:lstStyle/>
          <a:p>
            <a:pPr>
              <a:buClr>
                <a:srgbClr val="003616"/>
              </a:buClr>
              <a:buSzPct val="150000"/>
              <a:buFont typeface="Wingdings" panose="05000000000000000000" pitchFamily="2" charset="2"/>
              <a:buChar char="§"/>
            </a:pPr>
            <a:r>
              <a:rPr lang="cs-CZ" sz="2800" b="1" dirty="0" smtClean="0"/>
              <a:t>pojistitel</a:t>
            </a:r>
            <a:r>
              <a:rPr lang="cs-CZ" sz="2800" dirty="0" smtClean="0"/>
              <a:t> – smluvní strana, která se zavazuje poskytnout pojistné plnění v případě pojistné události</a:t>
            </a:r>
          </a:p>
          <a:p>
            <a:pPr>
              <a:lnSpc>
                <a:spcPct val="110000"/>
              </a:lnSpc>
              <a:spcBef>
                <a:spcPts val="1200"/>
              </a:spcBef>
              <a:buClr>
                <a:srgbClr val="003616"/>
              </a:buClr>
              <a:buSzPct val="150000"/>
              <a:buFont typeface="Wingdings" panose="05000000000000000000" pitchFamily="2" charset="2"/>
              <a:buChar char="§"/>
            </a:pPr>
            <a:r>
              <a:rPr lang="cs-CZ" sz="2800" b="1" dirty="0" smtClean="0"/>
              <a:t>pojistník</a:t>
            </a:r>
            <a:r>
              <a:rPr lang="cs-CZ" sz="2800" dirty="0" smtClean="0"/>
              <a:t> – kdo s pojistitelem uzavírá pojistnou smlouvu</a:t>
            </a:r>
          </a:p>
          <a:p>
            <a:pPr>
              <a:lnSpc>
                <a:spcPct val="110000"/>
              </a:lnSpc>
              <a:spcBef>
                <a:spcPts val="1200"/>
              </a:spcBef>
              <a:buClr>
                <a:srgbClr val="003616"/>
              </a:buClr>
              <a:buSzPct val="150000"/>
              <a:buFont typeface="Wingdings" panose="05000000000000000000" pitchFamily="2" charset="2"/>
              <a:buChar char="§"/>
            </a:pPr>
            <a:r>
              <a:rPr lang="cs-CZ" sz="2800" b="1" dirty="0" smtClean="0"/>
              <a:t>pojištěný</a:t>
            </a:r>
            <a:r>
              <a:rPr lang="cs-CZ" sz="2800" dirty="0" smtClean="0"/>
              <a:t> - osoba, na jejíž život, zdraví, majetek nebo odpovědnost nebo jinou hodnotu pojistného zájmu se pojištění vztahuje</a:t>
            </a:r>
          </a:p>
          <a:p>
            <a:pPr>
              <a:lnSpc>
                <a:spcPct val="110000"/>
              </a:lnSpc>
              <a:spcBef>
                <a:spcPts val="1200"/>
              </a:spcBef>
              <a:buClr>
                <a:srgbClr val="003616"/>
              </a:buClr>
              <a:buSzPct val="150000"/>
              <a:buFont typeface="Wingdings" panose="05000000000000000000" pitchFamily="2" charset="2"/>
              <a:buChar char="§"/>
            </a:pPr>
            <a:r>
              <a:rPr lang="cs-CZ" sz="2800" b="1" dirty="0" smtClean="0"/>
              <a:t>oprávněná osoba</a:t>
            </a:r>
            <a:r>
              <a:rPr lang="cs-CZ" sz="2800" dirty="0" smtClean="0"/>
              <a:t> – osoba, které v důsledku pojistné události vznikne právo na pojistné plnění</a:t>
            </a:r>
          </a:p>
          <a:p>
            <a:pPr>
              <a:lnSpc>
                <a:spcPct val="110000"/>
              </a:lnSpc>
              <a:spcBef>
                <a:spcPts val="1200"/>
              </a:spcBef>
              <a:buClr>
                <a:srgbClr val="003616"/>
              </a:buClr>
              <a:buSzPct val="150000"/>
              <a:buFont typeface="Wingdings" panose="05000000000000000000" pitchFamily="2" charset="2"/>
              <a:buChar char="§"/>
            </a:pPr>
            <a:r>
              <a:rPr lang="cs-CZ" sz="2800" b="1" dirty="0" smtClean="0"/>
              <a:t>obmyšlený</a:t>
            </a:r>
            <a:r>
              <a:rPr lang="cs-CZ" sz="2800" dirty="0" smtClean="0"/>
              <a:t> – oprávněná osoba v případě smrti pojištěného</a:t>
            </a:r>
            <a:endParaRPr lang="cs-CZ" altLang="cs-CZ" sz="2400" b="1" dirty="0" smtClean="0"/>
          </a:p>
        </p:txBody>
      </p:sp>
    </p:spTree>
    <p:extLst>
      <p:ext uri="{BB962C8B-B14F-4D97-AF65-F5344CB8AC3E}">
        <p14:creationId xmlns:p14="http://schemas.microsoft.com/office/powerpoint/2010/main" val="2149751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Uzavření pojistné smlouvy</a:t>
            </a:r>
            <a:endParaRPr lang="cs-CZ" b="1" dirty="0"/>
          </a:p>
        </p:txBody>
      </p:sp>
      <p:sp>
        <p:nvSpPr>
          <p:cNvPr id="3" name="Zástupný symbol pro obsah 2"/>
          <p:cNvSpPr>
            <a:spLocks noGrp="1"/>
          </p:cNvSpPr>
          <p:nvPr>
            <p:ph idx="1"/>
          </p:nvPr>
        </p:nvSpPr>
        <p:spPr>
          <a:xfrm>
            <a:off x="457200" y="1600205"/>
            <a:ext cx="8219256" cy="4525963"/>
          </a:xfrm>
        </p:spPr>
        <p:txBody>
          <a:bodyPr anchor="ctr">
            <a:normAutofit fontScale="92500" lnSpcReduction="10000"/>
          </a:bodyPr>
          <a:lstStyle/>
          <a:p>
            <a:pPr>
              <a:lnSpc>
                <a:spcPct val="120000"/>
              </a:lnSpc>
              <a:buClr>
                <a:srgbClr val="00481D"/>
              </a:buClr>
              <a:buSzPct val="150000"/>
              <a:buFont typeface="Wingdings" panose="05000000000000000000" pitchFamily="2" charset="2"/>
              <a:buChar char="§"/>
            </a:pPr>
            <a:r>
              <a:rPr lang="cs-CZ" sz="2800" dirty="0" smtClean="0"/>
              <a:t>dvoustranné právní jednání </a:t>
            </a:r>
            <a:r>
              <a:rPr lang="cs-CZ" sz="2800" dirty="0" smtClean="0">
                <a:sym typeface="Wingdings"/>
              </a:rPr>
              <a:t> nutný </a:t>
            </a:r>
            <a:r>
              <a:rPr lang="cs-CZ" sz="2800" b="1" dirty="0" smtClean="0"/>
              <a:t>návrh (nabídka) + přijetí návrhu </a:t>
            </a:r>
            <a:r>
              <a:rPr lang="cs-CZ" sz="2800" dirty="0" smtClean="0"/>
              <a:t>ve lhůtě </a:t>
            </a:r>
            <a:r>
              <a:rPr lang="cs-CZ" altLang="cs-CZ" sz="2800" dirty="0" smtClean="0"/>
              <a:t>(1 měsíc, ev. 2 měsíce, neurčí-li navrhovatel lhůtu jinou)</a:t>
            </a:r>
          </a:p>
          <a:p>
            <a:pPr>
              <a:lnSpc>
                <a:spcPct val="120000"/>
              </a:lnSpc>
              <a:buClr>
                <a:srgbClr val="00481D"/>
              </a:buClr>
              <a:buSzPct val="150000"/>
              <a:buFont typeface="Wingdings" panose="05000000000000000000" pitchFamily="2" charset="2"/>
              <a:buChar char="§"/>
            </a:pPr>
            <a:r>
              <a:rPr lang="cs-CZ" sz="2800" dirty="0" smtClean="0"/>
              <a:t>zaplacením pojistného</a:t>
            </a:r>
            <a:r>
              <a:rPr lang="cs-CZ" altLang="cs-CZ" sz="2800" dirty="0" smtClean="0"/>
              <a:t> ve výši uvedené v návrhu</a:t>
            </a:r>
            <a:endParaRPr lang="cs-CZ" sz="2800" dirty="0" smtClean="0"/>
          </a:p>
          <a:p>
            <a:pPr>
              <a:spcBef>
                <a:spcPts val="1200"/>
              </a:spcBef>
              <a:buClr>
                <a:srgbClr val="00481D"/>
              </a:buClr>
              <a:buSzPct val="150000"/>
              <a:buFont typeface="Wingdings" panose="05000000000000000000" pitchFamily="2" charset="2"/>
              <a:buChar char="§"/>
            </a:pPr>
            <a:r>
              <a:rPr lang="cs-CZ" sz="2800" b="1" dirty="0" smtClean="0"/>
              <a:t>písemná forma </a:t>
            </a:r>
            <a:r>
              <a:rPr lang="cs-CZ" sz="2800" u="sng" dirty="0" smtClean="0"/>
              <a:t>smlouvy</a:t>
            </a:r>
            <a:r>
              <a:rPr lang="cs-CZ" sz="2800" dirty="0" smtClean="0"/>
              <a:t> (s výjimkou krátkodobého pojištění, tj. kratší než</a:t>
            </a:r>
            <a:r>
              <a:rPr lang="cs-CZ" sz="2800" dirty="0" smtClean="0">
                <a:sym typeface="Symbol"/>
              </a:rPr>
              <a:t> 1 rok)</a:t>
            </a:r>
          </a:p>
          <a:p>
            <a:pPr>
              <a:spcBef>
                <a:spcPts val="1200"/>
              </a:spcBef>
              <a:buClr>
                <a:srgbClr val="00481D"/>
              </a:buClr>
              <a:buSzPct val="150000"/>
              <a:buFont typeface="Wingdings" panose="05000000000000000000" pitchFamily="2" charset="2"/>
              <a:buChar char="§"/>
            </a:pPr>
            <a:r>
              <a:rPr lang="cs-CZ" altLang="cs-CZ" sz="2800" u="sng" dirty="0" smtClean="0"/>
              <a:t>ostatní právní jednání </a:t>
            </a:r>
            <a:r>
              <a:rPr lang="cs-CZ" altLang="cs-CZ" sz="2800" dirty="0" smtClean="0"/>
              <a:t>musí mít písemnou formu, není-li dohodnuto jinak</a:t>
            </a:r>
            <a:endParaRPr lang="cs-CZ" sz="2800" dirty="0" smtClean="0">
              <a:sym typeface="Symbol"/>
            </a:endParaRPr>
          </a:p>
          <a:p>
            <a:pPr>
              <a:spcBef>
                <a:spcPts val="1200"/>
              </a:spcBef>
              <a:buClr>
                <a:srgbClr val="00481D"/>
              </a:buClr>
              <a:buSzPct val="150000"/>
              <a:buFont typeface="Wingdings" panose="05000000000000000000" pitchFamily="2" charset="2"/>
              <a:buChar char="§"/>
            </a:pPr>
            <a:r>
              <a:rPr lang="cs-CZ" altLang="cs-CZ" sz="2800" dirty="0" smtClean="0"/>
              <a:t>pojistitel je povinen vydat pojistníkovi</a:t>
            </a:r>
            <a:r>
              <a:rPr lang="cs-CZ" altLang="cs-CZ" sz="2800" b="1" dirty="0" smtClean="0"/>
              <a:t> pojistku </a:t>
            </a:r>
            <a:r>
              <a:rPr lang="cs-CZ" altLang="cs-CZ" sz="2800" dirty="0" smtClean="0"/>
              <a:t>jako potvrzení o uzavření pojistné smlouvy</a:t>
            </a:r>
            <a:endParaRPr lang="cs-CZ" altLang="cs-CZ" sz="2400" b="1" dirty="0" smtClean="0"/>
          </a:p>
        </p:txBody>
      </p:sp>
    </p:spTree>
    <p:extLst>
      <p:ext uri="{BB962C8B-B14F-4D97-AF65-F5344CB8AC3E}">
        <p14:creationId xmlns:p14="http://schemas.microsoft.com/office/powerpoint/2010/main" val="201287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Náležitosti pojistné smlouvy</a:t>
            </a:r>
            <a:endParaRPr lang="cs-CZ" b="1" dirty="0"/>
          </a:p>
        </p:txBody>
      </p:sp>
      <p:sp>
        <p:nvSpPr>
          <p:cNvPr id="3" name="Zástupný symbol pro obsah 2"/>
          <p:cNvSpPr>
            <a:spLocks noGrp="1"/>
          </p:cNvSpPr>
          <p:nvPr>
            <p:ph idx="1"/>
          </p:nvPr>
        </p:nvSpPr>
        <p:spPr>
          <a:xfrm>
            <a:off x="457200" y="1600205"/>
            <a:ext cx="8219256" cy="4525963"/>
          </a:xfrm>
        </p:spPr>
        <p:txBody>
          <a:bodyPr anchor="t">
            <a:normAutofit fontScale="92500"/>
          </a:bodyPr>
          <a:lstStyle/>
          <a:p>
            <a:pPr marL="0" indent="0">
              <a:lnSpc>
                <a:spcPct val="120000"/>
              </a:lnSpc>
              <a:spcBef>
                <a:spcPts val="0"/>
              </a:spcBef>
              <a:spcAft>
                <a:spcPts val="1200"/>
              </a:spcAft>
              <a:buClr>
                <a:srgbClr val="003616"/>
              </a:buClr>
              <a:buSzPct val="150000"/>
              <a:buNone/>
            </a:pPr>
            <a:r>
              <a:rPr lang="cs-CZ" altLang="cs-CZ" sz="2800" b="1" dirty="0" smtClean="0"/>
              <a:t>Pojistná smlouva obsahuje vždy:</a:t>
            </a:r>
            <a:endParaRPr lang="cs-CZ" altLang="cs-CZ" sz="2800" dirty="0" smtClean="0"/>
          </a:p>
          <a:p>
            <a:pPr>
              <a:spcBef>
                <a:spcPts val="0"/>
              </a:spcBef>
              <a:spcAft>
                <a:spcPts val="1200"/>
              </a:spcAft>
              <a:buClr>
                <a:srgbClr val="003616"/>
              </a:buClr>
              <a:buSzPct val="150000"/>
              <a:buFont typeface="Wingdings" panose="05000000000000000000" pitchFamily="2" charset="2"/>
              <a:buChar char="§"/>
            </a:pPr>
            <a:r>
              <a:rPr lang="cs-CZ" altLang="cs-CZ" sz="2800" dirty="0" smtClean="0"/>
              <a:t>určení smluvních stran a určení oprávněné osoby</a:t>
            </a:r>
          </a:p>
          <a:p>
            <a:pPr>
              <a:spcBef>
                <a:spcPts val="0"/>
              </a:spcBef>
              <a:spcAft>
                <a:spcPts val="1200"/>
              </a:spcAft>
              <a:buClr>
                <a:srgbClr val="003616"/>
              </a:buClr>
              <a:buSzPct val="150000"/>
              <a:buFont typeface="Wingdings" panose="05000000000000000000" pitchFamily="2" charset="2"/>
              <a:buChar char="§"/>
            </a:pPr>
            <a:r>
              <a:rPr lang="cs-CZ" altLang="cs-CZ" sz="2800" dirty="0" smtClean="0"/>
              <a:t>vymezení pojistné události a pojistného nebezpečí (</a:t>
            </a:r>
            <a:r>
              <a:rPr lang="cs-CZ" sz="2800" dirty="0" smtClean="0"/>
              <a:t>možná příčina vzniku pojistné události)</a:t>
            </a:r>
            <a:endParaRPr lang="cs-CZ" altLang="cs-CZ" sz="2800" dirty="0" smtClean="0"/>
          </a:p>
          <a:p>
            <a:pPr>
              <a:spcBef>
                <a:spcPts val="0"/>
              </a:spcBef>
              <a:spcAft>
                <a:spcPts val="1200"/>
              </a:spcAft>
              <a:buClr>
                <a:srgbClr val="003616"/>
              </a:buClr>
              <a:buSzPct val="150000"/>
              <a:buFont typeface="Wingdings" panose="05000000000000000000" pitchFamily="2" charset="2"/>
              <a:buChar char="§"/>
            </a:pPr>
            <a:r>
              <a:rPr lang="cs-CZ" altLang="cs-CZ" sz="2800" dirty="0" smtClean="0"/>
              <a:t>pojistné (výše, splatnost, běžné x jednorázové)</a:t>
            </a:r>
          </a:p>
          <a:p>
            <a:pPr>
              <a:spcBef>
                <a:spcPts val="0"/>
              </a:spcBef>
              <a:spcAft>
                <a:spcPts val="1200"/>
              </a:spcAft>
              <a:buClr>
                <a:srgbClr val="003616"/>
              </a:buClr>
              <a:buSzPct val="150000"/>
              <a:buFont typeface="Wingdings" panose="05000000000000000000" pitchFamily="2" charset="2"/>
              <a:buChar char="§"/>
            </a:pPr>
            <a:r>
              <a:rPr lang="cs-CZ" altLang="cs-CZ" sz="2800" dirty="0" smtClean="0"/>
              <a:t>pojistná doba (doba, na kterou bylo pojištění sjednáno)</a:t>
            </a:r>
          </a:p>
          <a:p>
            <a:pPr>
              <a:spcBef>
                <a:spcPts val="0"/>
              </a:spcBef>
              <a:spcAft>
                <a:spcPts val="1200"/>
              </a:spcAft>
              <a:buClr>
                <a:srgbClr val="003616"/>
              </a:buClr>
              <a:buSzPct val="150000"/>
              <a:buFont typeface="Wingdings" panose="05000000000000000000" pitchFamily="2" charset="2"/>
              <a:buChar char="§"/>
            </a:pPr>
            <a:r>
              <a:rPr lang="cs-CZ" altLang="cs-CZ" sz="2800" dirty="0" smtClean="0"/>
              <a:t>odchylky od pojistných podmínek</a:t>
            </a:r>
          </a:p>
          <a:p>
            <a:pPr>
              <a:lnSpc>
                <a:spcPct val="120000"/>
              </a:lnSpc>
              <a:spcBef>
                <a:spcPts val="0"/>
              </a:spcBef>
              <a:buClr>
                <a:srgbClr val="003616"/>
              </a:buClr>
              <a:buSzPct val="150000"/>
              <a:buFont typeface="Wingdings" panose="05000000000000000000" pitchFamily="2" charset="2"/>
              <a:buChar char="§"/>
            </a:pPr>
            <a:r>
              <a:rPr lang="cs-CZ" altLang="cs-CZ" sz="2800" dirty="0" smtClean="0"/>
              <a:t>v pojištění osob způsob podílu na výnosech pojistitele</a:t>
            </a:r>
            <a:endParaRPr lang="cs-CZ" altLang="cs-CZ" sz="2400" b="1" dirty="0" smtClean="0"/>
          </a:p>
        </p:txBody>
      </p:sp>
    </p:spTree>
    <p:extLst>
      <p:ext uri="{BB962C8B-B14F-4D97-AF65-F5344CB8AC3E}">
        <p14:creationId xmlns:p14="http://schemas.microsoft.com/office/powerpoint/2010/main" val="2508136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Náležitosti pojistné smlouvy</a:t>
            </a:r>
            <a:endParaRPr lang="cs-CZ" b="1" dirty="0"/>
          </a:p>
        </p:txBody>
      </p:sp>
      <p:sp>
        <p:nvSpPr>
          <p:cNvPr id="3" name="Zástupný symbol pro obsah 2"/>
          <p:cNvSpPr>
            <a:spLocks noGrp="1"/>
          </p:cNvSpPr>
          <p:nvPr>
            <p:ph idx="1"/>
          </p:nvPr>
        </p:nvSpPr>
        <p:spPr>
          <a:xfrm>
            <a:off x="457200" y="1600205"/>
            <a:ext cx="8219256" cy="4525963"/>
          </a:xfrm>
        </p:spPr>
        <p:txBody>
          <a:bodyPr anchor="t">
            <a:normAutofit/>
          </a:bodyPr>
          <a:lstStyle/>
          <a:p>
            <a:pPr marL="0" indent="0">
              <a:lnSpc>
                <a:spcPct val="120000"/>
              </a:lnSpc>
              <a:spcBef>
                <a:spcPts val="0"/>
              </a:spcBef>
              <a:spcAft>
                <a:spcPts val="1200"/>
              </a:spcAft>
              <a:buClr>
                <a:srgbClr val="003616"/>
              </a:buClr>
              <a:buSzPct val="150000"/>
              <a:buNone/>
            </a:pPr>
            <a:r>
              <a:rPr lang="cs-CZ" altLang="cs-CZ" sz="2800" b="1" dirty="0" smtClean="0"/>
              <a:t>Pojistné podmínky (§ 2774)</a:t>
            </a:r>
            <a:endParaRPr lang="cs-CZ" altLang="cs-CZ" sz="2800" dirty="0" smtClean="0"/>
          </a:p>
          <a:p>
            <a:pPr>
              <a:spcBef>
                <a:spcPts val="2400"/>
              </a:spcBef>
              <a:buClr>
                <a:srgbClr val="003616"/>
              </a:buClr>
              <a:buSzPct val="150000"/>
              <a:buFont typeface="Wingdings" panose="05000000000000000000" pitchFamily="2" charset="2"/>
              <a:buChar char="§"/>
            </a:pPr>
            <a:r>
              <a:rPr lang="cs-CZ" altLang="cs-CZ" sz="2800" dirty="0" smtClean="0"/>
              <a:t>obsah: vznik, trvání a zánik pojištění, pojistná událost, výluky z pojištění, stanovení rozsahu pojistného plnění a jeho splatnost</a:t>
            </a:r>
          </a:p>
          <a:p>
            <a:pPr>
              <a:spcBef>
                <a:spcPts val="2400"/>
              </a:spcBef>
              <a:buClr>
                <a:srgbClr val="003616"/>
              </a:buClr>
              <a:buSzPct val="150000"/>
              <a:buFont typeface="Wingdings" panose="05000000000000000000" pitchFamily="2" charset="2"/>
              <a:buChar char="§"/>
            </a:pPr>
            <a:r>
              <a:rPr lang="cs-CZ" altLang="cs-CZ" sz="2800" dirty="0" smtClean="0"/>
              <a:t>pojistník s nimi musí být </a:t>
            </a:r>
            <a:r>
              <a:rPr lang="cs-CZ" altLang="cs-CZ" sz="2800" b="1" dirty="0" smtClean="0"/>
              <a:t>seznámen před uzavřením pojistné smlouvy</a:t>
            </a:r>
            <a:endParaRPr lang="cs-CZ" altLang="cs-CZ" sz="2400" b="1" dirty="0" smtClean="0"/>
          </a:p>
        </p:txBody>
      </p:sp>
    </p:spTree>
    <p:extLst>
      <p:ext uri="{BB962C8B-B14F-4D97-AF65-F5344CB8AC3E}">
        <p14:creationId xmlns:p14="http://schemas.microsoft.com/office/powerpoint/2010/main" val="629077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Pojistný zájem</a:t>
            </a:r>
            <a:endParaRPr lang="cs-CZ" b="1" dirty="0"/>
          </a:p>
        </p:txBody>
      </p:sp>
      <p:sp>
        <p:nvSpPr>
          <p:cNvPr id="3" name="Zástupný symbol pro obsah 2"/>
          <p:cNvSpPr>
            <a:spLocks noGrp="1"/>
          </p:cNvSpPr>
          <p:nvPr>
            <p:ph idx="1"/>
          </p:nvPr>
        </p:nvSpPr>
        <p:spPr>
          <a:xfrm>
            <a:off x="457200" y="1600205"/>
            <a:ext cx="8219256" cy="4781123"/>
          </a:xfrm>
        </p:spPr>
        <p:txBody>
          <a:bodyPr anchor="t">
            <a:normAutofit fontScale="77500" lnSpcReduction="20000"/>
          </a:bodyPr>
          <a:lstStyle/>
          <a:p>
            <a:pPr marL="0" indent="0">
              <a:spcBef>
                <a:spcPts val="600"/>
              </a:spcBef>
              <a:spcAft>
                <a:spcPts val="600"/>
              </a:spcAft>
              <a:buNone/>
            </a:pPr>
            <a:r>
              <a:rPr lang="cs-CZ" sz="3000" b="1" dirty="0" smtClean="0"/>
              <a:t>§ 2761</a:t>
            </a:r>
          </a:p>
          <a:p>
            <a:pPr marL="0" indent="0" algn="just">
              <a:lnSpc>
                <a:spcPct val="110000"/>
              </a:lnSpc>
              <a:spcBef>
                <a:spcPts val="600"/>
              </a:spcBef>
              <a:spcAft>
                <a:spcPts val="1800"/>
              </a:spcAft>
              <a:buNone/>
            </a:pPr>
            <a:r>
              <a:rPr lang="cs-CZ" sz="2800" i="1" dirty="0" smtClean="0"/>
              <a:t>Pojistný zájem je oprávněná potřeba ochrany před následky pojistné události.</a:t>
            </a:r>
            <a:endParaRPr lang="cs-CZ" altLang="cs-CZ" sz="2800" dirty="0" smtClean="0"/>
          </a:p>
          <a:p>
            <a:pPr>
              <a:spcBef>
                <a:spcPts val="600"/>
              </a:spcBef>
              <a:spcAft>
                <a:spcPts val="600"/>
              </a:spcAft>
              <a:buClr>
                <a:srgbClr val="003616"/>
              </a:buClr>
              <a:buSzPct val="150000"/>
              <a:buFont typeface="Wingdings" panose="05000000000000000000" pitchFamily="2" charset="2"/>
              <a:buChar char="§"/>
            </a:pPr>
            <a:r>
              <a:rPr lang="cs-CZ" sz="2800" dirty="0" smtClean="0"/>
              <a:t>zkoumá se u </a:t>
            </a:r>
            <a:r>
              <a:rPr lang="cs-CZ" sz="2800" b="1" dirty="0" smtClean="0"/>
              <a:t>pojistníka</a:t>
            </a:r>
            <a:r>
              <a:rPr lang="cs-CZ" sz="2800" dirty="0" smtClean="0"/>
              <a:t> (ne u pojištěného)</a:t>
            </a:r>
          </a:p>
          <a:p>
            <a:pPr>
              <a:spcBef>
                <a:spcPts val="600"/>
              </a:spcBef>
              <a:spcAft>
                <a:spcPts val="600"/>
              </a:spcAft>
              <a:buClr>
                <a:srgbClr val="003616"/>
              </a:buClr>
              <a:buSzPct val="150000"/>
              <a:buFont typeface="Wingdings" panose="05000000000000000000" pitchFamily="2" charset="2"/>
              <a:buChar char="§"/>
            </a:pPr>
            <a:r>
              <a:rPr lang="cs-CZ" sz="2800" dirty="0" smtClean="0"/>
              <a:t>vždy je: na </a:t>
            </a:r>
            <a:r>
              <a:rPr lang="cs-CZ" sz="2800" b="1" dirty="0" smtClean="0"/>
              <a:t>vlastním</a:t>
            </a:r>
            <a:r>
              <a:rPr lang="cs-CZ" sz="2800" dirty="0" smtClean="0"/>
              <a:t> životě a zdraví a na vlastním majetku</a:t>
            </a:r>
          </a:p>
          <a:p>
            <a:pPr>
              <a:spcBef>
                <a:spcPts val="600"/>
              </a:spcBef>
              <a:spcAft>
                <a:spcPts val="600"/>
              </a:spcAft>
              <a:buClr>
                <a:srgbClr val="003616"/>
              </a:buClr>
              <a:buSzPct val="150000"/>
              <a:buFont typeface="Wingdings" panose="05000000000000000000" pitchFamily="2" charset="2"/>
              <a:buChar char="§"/>
            </a:pPr>
            <a:r>
              <a:rPr lang="cs-CZ" sz="2800" dirty="0" smtClean="0"/>
              <a:t>má se za prokázaný: </a:t>
            </a:r>
            <a:r>
              <a:rPr lang="cs-CZ" sz="2800" b="1" dirty="0" smtClean="0"/>
              <a:t>souhlasí-li</a:t>
            </a:r>
            <a:r>
              <a:rPr lang="cs-CZ" sz="2800" dirty="0" smtClean="0"/>
              <a:t> pojištěný</a:t>
            </a:r>
          </a:p>
          <a:p>
            <a:pPr>
              <a:spcBef>
                <a:spcPts val="600"/>
              </a:spcBef>
              <a:spcAft>
                <a:spcPts val="600"/>
              </a:spcAft>
              <a:buClr>
                <a:srgbClr val="003616"/>
              </a:buClr>
              <a:buSzPct val="150000"/>
              <a:buFont typeface="Wingdings" panose="05000000000000000000" pitchFamily="2" charset="2"/>
              <a:buChar char="§"/>
            </a:pPr>
            <a:r>
              <a:rPr lang="cs-CZ" sz="2800" dirty="0" smtClean="0"/>
              <a:t>má se za to, že je (vyvratitelná domněnka): </a:t>
            </a:r>
          </a:p>
          <a:p>
            <a:pPr lvl="1">
              <a:lnSpc>
                <a:spcPct val="110000"/>
              </a:lnSpc>
              <a:spcBef>
                <a:spcPts val="600"/>
              </a:spcBef>
              <a:buClr>
                <a:srgbClr val="003616"/>
              </a:buClr>
              <a:buSzPct val="150000"/>
              <a:buFont typeface="Wingdings" panose="05000000000000000000" pitchFamily="2" charset="2"/>
              <a:buChar char="ü"/>
            </a:pPr>
            <a:r>
              <a:rPr lang="cs-CZ" dirty="0" smtClean="0"/>
              <a:t>na životě a zdraví jiné osoby, pokud má vztah k této osobě (příbuzenství nebo prospěch či výhoda z pokračování jejího života – osoba blízká)</a:t>
            </a:r>
          </a:p>
          <a:p>
            <a:pPr lvl="1">
              <a:lnSpc>
                <a:spcPct val="110000"/>
              </a:lnSpc>
              <a:spcBef>
                <a:spcPts val="600"/>
              </a:spcBef>
              <a:buClr>
                <a:srgbClr val="003616"/>
              </a:buClr>
              <a:buSzPct val="150000"/>
              <a:buFont typeface="Wingdings" panose="05000000000000000000" pitchFamily="2" charset="2"/>
              <a:buChar char="ü"/>
            </a:pPr>
            <a:r>
              <a:rPr lang="cs-CZ" dirty="0" smtClean="0"/>
              <a:t>na majetku jiné osoby, pokud by mu bez jeho existence a uchování hrozila přímá majetková ztráta</a:t>
            </a:r>
            <a:endParaRPr lang="cs-CZ" altLang="cs-CZ" b="1" dirty="0" smtClean="0"/>
          </a:p>
        </p:txBody>
      </p:sp>
    </p:spTree>
    <p:extLst>
      <p:ext uri="{BB962C8B-B14F-4D97-AF65-F5344CB8AC3E}">
        <p14:creationId xmlns:p14="http://schemas.microsoft.com/office/powerpoint/2010/main" val="2498163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Pojistný zájem</a:t>
            </a:r>
            <a:endParaRPr lang="cs-CZ" b="1" dirty="0"/>
          </a:p>
        </p:txBody>
      </p:sp>
      <p:sp>
        <p:nvSpPr>
          <p:cNvPr id="3" name="Zástupný symbol pro obsah 2"/>
          <p:cNvSpPr>
            <a:spLocks noGrp="1"/>
          </p:cNvSpPr>
          <p:nvPr>
            <p:ph idx="1"/>
          </p:nvPr>
        </p:nvSpPr>
        <p:spPr>
          <a:xfrm>
            <a:off x="457200" y="1600205"/>
            <a:ext cx="8219256" cy="4781123"/>
          </a:xfrm>
        </p:spPr>
        <p:txBody>
          <a:bodyPr anchor="t">
            <a:normAutofit/>
          </a:bodyPr>
          <a:lstStyle/>
          <a:p>
            <a:pPr>
              <a:lnSpc>
                <a:spcPct val="110000"/>
              </a:lnSpc>
              <a:spcBef>
                <a:spcPts val="1200"/>
              </a:spcBef>
              <a:buClr>
                <a:srgbClr val="00481D"/>
              </a:buClr>
              <a:buSzPct val="150000"/>
              <a:buFont typeface="Wingdings" panose="05000000000000000000" pitchFamily="2" charset="2"/>
              <a:buChar char="§"/>
            </a:pPr>
            <a:r>
              <a:rPr lang="cs-CZ" sz="2400" dirty="0" smtClean="0"/>
              <a:t>PS uzavřená bez pojistného zájmu - </a:t>
            </a:r>
            <a:r>
              <a:rPr lang="cs-CZ" sz="2400" b="1" dirty="0" smtClean="0"/>
              <a:t>neplatná</a:t>
            </a:r>
          </a:p>
          <a:p>
            <a:pPr>
              <a:lnSpc>
                <a:spcPct val="110000"/>
              </a:lnSpc>
              <a:spcBef>
                <a:spcPts val="2400"/>
              </a:spcBef>
              <a:buClr>
                <a:srgbClr val="00481D"/>
              </a:buClr>
              <a:buSzPct val="150000"/>
              <a:buFont typeface="Wingdings" panose="05000000000000000000" pitchFamily="2" charset="2"/>
              <a:buChar char="§"/>
            </a:pPr>
            <a:r>
              <a:rPr lang="cs-CZ" sz="2400" dirty="0" smtClean="0"/>
              <a:t>zánik pojistného zájmu za trvání pojištění </a:t>
            </a:r>
            <a:r>
              <a:rPr lang="cs-CZ" sz="2400" dirty="0" smtClean="0">
                <a:sym typeface="Wingdings"/>
              </a:rPr>
              <a:t></a:t>
            </a:r>
            <a:r>
              <a:rPr lang="cs-CZ" sz="2400" dirty="0" smtClean="0"/>
              <a:t> </a:t>
            </a:r>
            <a:r>
              <a:rPr lang="cs-CZ" sz="2400" b="1" dirty="0" smtClean="0"/>
              <a:t>zánik pojištění</a:t>
            </a:r>
          </a:p>
          <a:p>
            <a:pPr lvl="1">
              <a:lnSpc>
                <a:spcPct val="110000"/>
              </a:lnSpc>
              <a:spcBef>
                <a:spcPts val="600"/>
              </a:spcBef>
              <a:buClr>
                <a:srgbClr val="003616"/>
              </a:buClr>
              <a:buSzPct val="150000"/>
              <a:buFont typeface="Wingdings" panose="05000000000000000000" pitchFamily="2" charset="2"/>
              <a:buChar char="ü"/>
            </a:pPr>
            <a:r>
              <a:rPr lang="cs-CZ" sz="2400" dirty="0" smtClean="0"/>
              <a:t>pojistitel má právo na pojistné do doby, kdy se o zániku pojistného zájmu dozvěděl</a:t>
            </a:r>
            <a:endParaRPr lang="cs-CZ" altLang="cs-CZ" b="1" dirty="0" smtClean="0"/>
          </a:p>
        </p:txBody>
      </p:sp>
    </p:spTree>
    <p:extLst>
      <p:ext uri="{BB962C8B-B14F-4D97-AF65-F5344CB8AC3E}">
        <p14:creationId xmlns:p14="http://schemas.microsoft.com/office/powerpoint/2010/main" val="3426812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Pojistné</a:t>
            </a:r>
            <a:endParaRPr lang="cs-CZ" b="1" dirty="0"/>
          </a:p>
        </p:txBody>
      </p:sp>
      <p:sp>
        <p:nvSpPr>
          <p:cNvPr id="3" name="Zástupný symbol pro obsah 2"/>
          <p:cNvSpPr>
            <a:spLocks noGrp="1"/>
          </p:cNvSpPr>
          <p:nvPr>
            <p:ph idx="1"/>
          </p:nvPr>
        </p:nvSpPr>
        <p:spPr>
          <a:xfrm>
            <a:off x="457200" y="1600205"/>
            <a:ext cx="8219256" cy="4525963"/>
          </a:xfrm>
        </p:spPr>
        <p:txBody>
          <a:bodyPr anchor="ctr">
            <a:normAutofit/>
          </a:bodyPr>
          <a:lstStyle/>
          <a:p>
            <a:pPr>
              <a:lnSpc>
                <a:spcPct val="120000"/>
              </a:lnSpc>
              <a:buClr>
                <a:srgbClr val="003616"/>
              </a:buClr>
              <a:buSzPct val="150000"/>
              <a:buFont typeface="Wingdings" panose="05000000000000000000" pitchFamily="2" charset="2"/>
              <a:buChar char="§"/>
            </a:pPr>
            <a:r>
              <a:rPr lang="cs-CZ" altLang="cs-CZ" sz="2200" dirty="0" smtClean="0"/>
              <a:t>úplata za pojištění</a:t>
            </a:r>
          </a:p>
          <a:p>
            <a:pPr>
              <a:lnSpc>
                <a:spcPct val="120000"/>
              </a:lnSpc>
              <a:buClr>
                <a:srgbClr val="003616"/>
              </a:buClr>
              <a:buSzPct val="150000"/>
              <a:buFont typeface="Wingdings" panose="05000000000000000000" pitchFamily="2" charset="2"/>
              <a:buChar char="§"/>
            </a:pPr>
            <a:r>
              <a:rPr lang="cs-CZ" altLang="cs-CZ" sz="2200" b="1" dirty="0" smtClean="0"/>
              <a:t>běžné - pojistné stanovené za pojistné období</a:t>
            </a:r>
          </a:p>
          <a:p>
            <a:pPr>
              <a:lnSpc>
                <a:spcPct val="120000"/>
              </a:lnSpc>
              <a:buClr>
                <a:srgbClr val="003616"/>
              </a:buClr>
              <a:buSzPct val="150000"/>
              <a:buFont typeface="Wingdings" panose="05000000000000000000" pitchFamily="2" charset="2"/>
              <a:buChar char="§"/>
            </a:pPr>
            <a:r>
              <a:rPr lang="cs-CZ" altLang="cs-CZ" sz="2200" b="1" dirty="0" smtClean="0"/>
              <a:t>jednorázové - pojistné stanovené na celou dobu, na kterou bylo pojištění sjednáno</a:t>
            </a:r>
            <a:endParaRPr lang="cs-CZ" altLang="cs-CZ" sz="2200" dirty="0" smtClean="0"/>
          </a:p>
          <a:p>
            <a:pPr>
              <a:lnSpc>
                <a:spcPct val="120000"/>
              </a:lnSpc>
              <a:buClr>
                <a:srgbClr val="003616"/>
              </a:buClr>
              <a:buSzPct val="150000"/>
              <a:buFont typeface="Wingdings" panose="05000000000000000000" pitchFamily="2" charset="2"/>
              <a:buChar char="§"/>
            </a:pPr>
            <a:r>
              <a:rPr lang="cs-CZ" altLang="cs-CZ" sz="2200" b="1" dirty="0" smtClean="0"/>
              <a:t>splatnost </a:t>
            </a:r>
            <a:r>
              <a:rPr lang="cs-CZ" altLang="cs-CZ" sz="2200" dirty="0" smtClean="0"/>
              <a:t>– první den pojistného období (běžné)</a:t>
            </a:r>
            <a:r>
              <a:rPr lang="cs-CZ" altLang="cs-CZ" sz="2200" b="1" dirty="0" smtClean="0"/>
              <a:t> </a:t>
            </a:r>
            <a:r>
              <a:rPr lang="cs-CZ" altLang="cs-CZ" sz="2200" dirty="0" smtClean="0"/>
              <a:t>/ počátek pojištění (jednorázové)</a:t>
            </a:r>
          </a:p>
          <a:p>
            <a:pPr>
              <a:lnSpc>
                <a:spcPct val="120000"/>
              </a:lnSpc>
              <a:buClr>
                <a:srgbClr val="003616"/>
              </a:buClr>
              <a:buSzPct val="150000"/>
              <a:buFont typeface="Wingdings" panose="05000000000000000000" pitchFamily="2" charset="2"/>
              <a:buChar char="§"/>
            </a:pPr>
            <a:r>
              <a:rPr lang="cs-CZ" altLang="cs-CZ" sz="2200" dirty="0" smtClean="0"/>
              <a:t>pojistitel má právo na pojistné </a:t>
            </a:r>
            <a:r>
              <a:rPr lang="cs-CZ" altLang="cs-CZ" sz="2200" b="1" dirty="0" smtClean="0"/>
              <a:t>za dobu trvání pojištění</a:t>
            </a:r>
          </a:p>
          <a:p>
            <a:pPr lvl="1">
              <a:lnSpc>
                <a:spcPct val="120000"/>
              </a:lnSpc>
              <a:buClr>
                <a:srgbClr val="003616"/>
              </a:buClr>
              <a:buSzPct val="150000"/>
              <a:buFont typeface="Wingdings" panose="05000000000000000000" pitchFamily="2" charset="2"/>
              <a:buChar char="ü"/>
            </a:pPr>
            <a:r>
              <a:rPr lang="cs-CZ" altLang="cs-CZ" sz="2000" dirty="0" smtClean="0"/>
              <a:t>výjimka: zanikne-li pojištění v důsledku pojistné události, má právo na pojistné do konce pojistného období (běžné) nebo na celé jednorázové pojistné</a:t>
            </a:r>
            <a:endParaRPr lang="cs-CZ" altLang="cs-CZ" sz="2400" b="1" dirty="0" smtClean="0"/>
          </a:p>
        </p:txBody>
      </p:sp>
    </p:spTree>
    <p:extLst>
      <p:ext uri="{BB962C8B-B14F-4D97-AF65-F5344CB8AC3E}">
        <p14:creationId xmlns:p14="http://schemas.microsoft.com/office/powerpoint/2010/main" val="1431201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Pojistné</a:t>
            </a:r>
            <a:endParaRPr lang="cs-CZ" b="1" dirty="0"/>
          </a:p>
        </p:txBody>
      </p:sp>
      <p:sp>
        <p:nvSpPr>
          <p:cNvPr id="3" name="Zástupný symbol pro obsah 2"/>
          <p:cNvSpPr>
            <a:spLocks noGrp="1"/>
          </p:cNvSpPr>
          <p:nvPr>
            <p:ph idx="1"/>
          </p:nvPr>
        </p:nvSpPr>
        <p:spPr>
          <a:xfrm>
            <a:off x="457200" y="1600205"/>
            <a:ext cx="8219256" cy="4525963"/>
          </a:xfrm>
        </p:spPr>
        <p:txBody>
          <a:bodyPr anchor="t">
            <a:normAutofit/>
          </a:bodyPr>
          <a:lstStyle/>
          <a:p>
            <a:pPr>
              <a:lnSpc>
                <a:spcPct val="120000"/>
              </a:lnSpc>
              <a:buClr>
                <a:srgbClr val="003616"/>
              </a:buClr>
              <a:buSzPct val="150000"/>
              <a:buFont typeface="Wingdings" panose="05000000000000000000" pitchFamily="2" charset="2"/>
              <a:buChar char="§"/>
            </a:pPr>
            <a:r>
              <a:rPr lang="cs-CZ" altLang="cs-CZ" sz="2400" b="1" dirty="0" smtClean="0"/>
              <a:t>změna běžného pojistného</a:t>
            </a:r>
          </a:p>
          <a:p>
            <a:pPr lvl="1">
              <a:lnSpc>
                <a:spcPct val="120000"/>
              </a:lnSpc>
              <a:buClr>
                <a:srgbClr val="003616"/>
              </a:buClr>
              <a:buSzPct val="150000"/>
              <a:buFont typeface="Wingdings" panose="05000000000000000000" pitchFamily="2" charset="2"/>
              <a:buChar char="ü"/>
            </a:pPr>
            <a:r>
              <a:rPr lang="cs-CZ" altLang="cs-CZ" sz="2400" dirty="0" smtClean="0"/>
              <a:t>dohodou smluvních stran</a:t>
            </a:r>
          </a:p>
          <a:p>
            <a:pPr lvl="1">
              <a:lnSpc>
                <a:spcPct val="120000"/>
              </a:lnSpc>
              <a:buClr>
                <a:srgbClr val="003616"/>
              </a:buClr>
              <a:buSzPct val="150000"/>
              <a:buFont typeface="Wingdings" panose="05000000000000000000" pitchFamily="2" charset="2"/>
              <a:buChar char="ü"/>
            </a:pPr>
            <a:r>
              <a:rPr lang="cs-CZ" altLang="cs-CZ" sz="2400" dirty="0" smtClean="0"/>
              <a:t>jednostranně: </a:t>
            </a:r>
          </a:p>
          <a:p>
            <a:pPr lvl="2">
              <a:lnSpc>
                <a:spcPct val="120000"/>
              </a:lnSpc>
              <a:buClr>
                <a:srgbClr val="003616"/>
              </a:buClr>
              <a:buSzPct val="150000"/>
              <a:buFont typeface="Wingdings" panose="05000000000000000000" pitchFamily="2" charset="2"/>
              <a:buChar char="§"/>
            </a:pPr>
            <a:r>
              <a:rPr lang="cs-CZ" altLang="cs-CZ" dirty="0" smtClean="0"/>
              <a:t>pouze za podmínek ujednaných ve smlouvě</a:t>
            </a:r>
          </a:p>
          <a:p>
            <a:pPr lvl="2">
              <a:lnSpc>
                <a:spcPct val="120000"/>
              </a:lnSpc>
              <a:buClr>
                <a:srgbClr val="003616"/>
              </a:buClr>
              <a:buSzPct val="150000"/>
              <a:buFont typeface="Wingdings" panose="05000000000000000000" pitchFamily="2" charset="2"/>
              <a:buChar char="§"/>
            </a:pPr>
            <a:r>
              <a:rPr lang="cs-CZ" altLang="cs-CZ" dirty="0" smtClean="0"/>
              <a:t>nutné sdělit novou výši pojistníkovi 2 měsíce předem</a:t>
            </a:r>
          </a:p>
          <a:p>
            <a:pPr lvl="2">
              <a:lnSpc>
                <a:spcPct val="120000"/>
              </a:lnSpc>
              <a:buClr>
                <a:srgbClr val="003616"/>
              </a:buClr>
              <a:buSzPct val="150000"/>
              <a:buFont typeface="Wingdings" panose="05000000000000000000" pitchFamily="2" charset="2"/>
              <a:buChar char="§"/>
            </a:pPr>
            <a:r>
              <a:rPr lang="cs-CZ" altLang="cs-CZ" dirty="0" smtClean="0"/>
              <a:t>pojistník má právo nesouhlasit do 1 měsíce </a:t>
            </a:r>
            <a:r>
              <a:rPr lang="cs-CZ" altLang="cs-CZ" dirty="0" smtClean="0">
                <a:sym typeface="Wingdings"/>
              </a:rPr>
              <a:t> pojištění zaniká</a:t>
            </a:r>
            <a:endParaRPr lang="cs-CZ" altLang="cs-CZ" dirty="0" smtClean="0"/>
          </a:p>
          <a:p>
            <a:pPr>
              <a:lnSpc>
                <a:spcPct val="120000"/>
              </a:lnSpc>
              <a:buClr>
                <a:srgbClr val="003616"/>
              </a:buClr>
              <a:buSzPct val="150000"/>
              <a:buFont typeface="Wingdings" panose="05000000000000000000" pitchFamily="2" charset="2"/>
              <a:buChar char="§"/>
            </a:pPr>
            <a:r>
              <a:rPr lang="cs-CZ" altLang="cs-CZ" sz="2400" dirty="0" smtClean="0"/>
              <a:t>právo pojistitele </a:t>
            </a:r>
            <a:r>
              <a:rPr lang="cs-CZ" altLang="cs-CZ" sz="2400" b="1" dirty="0" smtClean="0"/>
              <a:t>odečíst </a:t>
            </a:r>
            <a:r>
              <a:rPr lang="cs-CZ" altLang="cs-CZ" sz="2400" dirty="0" smtClean="0"/>
              <a:t>od pojistného plnění splatné pohledávky z pojištění (kromě povinného pojištění)</a:t>
            </a:r>
            <a:endParaRPr lang="cs-CZ" altLang="cs-CZ" sz="2400" b="1" dirty="0" smtClean="0"/>
          </a:p>
        </p:txBody>
      </p:sp>
    </p:spTree>
    <p:extLst>
      <p:ext uri="{BB962C8B-B14F-4D97-AF65-F5344CB8AC3E}">
        <p14:creationId xmlns:p14="http://schemas.microsoft.com/office/powerpoint/2010/main" val="2917945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Zásada rovného zacházení</a:t>
            </a:r>
            <a:endParaRPr lang="cs-CZ" b="1" dirty="0"/>
          </a:p>
        </p:txBody>
      </p:sp>
      <p:sp>
        <p:nvSpPr>
          <p:cNvPr id="3" name="Zástupný symbol pro obsah 2"/>
          <p:cNvSpPr>
            <a:spLocks noGrp="1"/>
          </p:cNvSpPr>
          <p:nvPr>
            <p:ph idx="1"/>
          </p:nvPr>
        </p:nvSpPr>
        <p:spPr>
          <a:xfrm>
            <a:off x="457200" y="1600205"/>
            <a:ext cx="8219256" cy="4525963"/>
          </a:xfrm>
        </p:spPr>
        <p:txBody>
          <a:bodyPr anchor="t">
            <a:noAutofit/>
          </a:bodyPr>
          <a:lstStyle/>
          <a:p>
            <a:pPr marL="0" indent="0">
              <a:buNone/>
            </a:pPr>
            <a:r>
              <a:rPr lang="cs-CZ" sz="2400" b="1" dirty="0" smtClean="0"/>
              <a:t>§ 2769</a:t>
            </a:r>
          </a:p>
          <a:p>
            <a:pPr>
              <a:buClr>
                <a:srgbClr val="003616"/>
              </a:buClr>
              <a:buSzPct val="150000"/>
              <a:buFont typeface="Wingdings" panose="05000000000000000000" pitchFamily="2" charset="2"/>
              <a:buChar char="§"/>
            </a:pPr>
            <a:r>
              <a:rPr lang="cs-CZ" sz="2400" dirty="0" smtClean="0"/>
              <a:t>pro určení výše pojistného nebo pro výpočet pojistného plnění </a:t>
            </a:r>
            <a:r>
              <a:rPr lang="cs-CZ" sz="2400" b="1" dirty="0" smtClean="0"/>
              <a:t>nelze použít diskriminační hlediska</a:t>
            </a:r>
            <a:r>
              <a:rPr lang="cs-CZ" sz="2400" dirty="0" smtClean="0"/>
              <a:t>:</a:t>
            </a:r>
          </a:p>
          <a:p>
            <a:pPr lvl="1">
              <a:buClr>
                <a:srgbClr val="003616"/>
              </a:buClr>
              <a:buSzPct val="150000"/>
              <a:buFont typeface="Wingdings" panose="05000000000000000000" pitchFamily="2" charset="2"/>
              <a:buChar char="ü"/>
            </a:pPr>
            <a:r>
              <a:rPr lang="cs-CZ" sz="2400" dirty="0" smtClean="0"/>
              <a:t>národnost</a:t>
            </a:r>
          </a:p>
          <a:p>
            <a:pPr lvl="1">
              <a:buClr>
                <a:srgbClr val="003616"/>
              </a:buClr>
              <a:buSzPct val="150000"/>
              <a:buFont typeface="Wingdings" panose="05000000000000000000" pitchFamily="2" charset="2"/>
              <a:buChar char="ü"/>
            </a:pPr>
            <a:r>
              <a:rPr lang="cs-CZ" sz="2400" dirty="0" smtClean="0"/>
              <a:t>rasový původ</a:t>
            </a:r>
          </a:p>
          <a:p>
            <a:pPr lvl="1">
              <a:buClr>
                <a:srgbClr val="003616"/>
              </a:buClr>
              <a:buSzPct val="150000"/>
              <a:buFont typeface="Wingdings" panose="05000000000000000000" pitchFamily="2" charset="2"/>
              <a:buChar char="ü"/>
            </a:pPr>
            <a:r>
              <a:rPr lang="cs-CZ" sz="2400" dirty="0" smtClean="0"/>
              <a:t>etnický původ</a:t>
            </a:r>
          </a:p>
          <a:p>
            <a:pPr lvl="1">
              <a:buClr>
                <a:srgbClr val="003616"/>
              </a:buClr>
              <a:buSzPct val="150000"/>
              <a:buFont typeface="Wingdings" panose="05000000000000000000" pitchFamily="2" charset="2"/>
              <a:buChar char="ü"/>
            </a:pPr>
            <a:r>
              <a:rPr lang="cs-CZ" sz="2400" dirty="0" smtClean="0"/>
              <a:t>pohlaví</a:t>
            </a:r>
          </a:p>
          <a:p>
            <a:pPr lvl="1">
              <a:buClr>
                <a:srgbClr val="003616"/>
              </a:buClr>
              <a:buSzPct val="150000"/>
              <a:buFont typeface="Wingdings" panose="05000000000000000000" pitchFamily="2" charset="2"/>
              <a:buChar char="ü"/>
            </a:pPr>
            <a:r>
              <a:rPr lang="cs-CZ" sz="2400" dirty="0" smtClean="0"/>
              <a:t>náboženské vyznání...</a:t>
            </a:r>
          </a:p>
          <a:p>
            <a:pPr>
              <a:spcBef>
                <a:spcPts val="1200"/>
              </a:spcBef>
              <a:buClr>
                <a:srgbClr val="003616"/>
              </a:buClr>
              <a:buSzPct val="150000"/>
              <a:buFont typeface="Wingdings" panose="05000000000000000000" pitchFamily="2" charset="2"/>
              <a:buChar char="§"/>
            </a:pPr>
            <a:r>
              <a:rPr lang="cs-CZ" altLang="cs-CZ" sz="2400" b="1" dirty="0" smtClean="0"/>
              <a:t>Rozsudek SD EU </a:t>
            </a:r>
            <a:r>
              <a:rPr lang="cs-CZ" altLang="cs-CZ" sz="2400" dirty="0" smtClean="0"/>
              <a:t>z 1.3.2011 v kauze „Test - </a:t>
            </a:r>
            <a:r>
              <a:rPr lang="cs-CZ" altLang="cs-CZ" sz="2400" dirty="0" err="1" smtClean="0"/>
              <a:t>Achats</a:t>
            </a:r>
            <a:r>
              <a:rPr lang="cs-CZ" altLang="cs-CZ" sz="2400" dirty="0" smtClean="0"/>
              <a:t>“: kalkulace pojistného a pojistného plnění podle pohlaví je diskriminující (výjimka skončila 21.12.2012)</a:t>
            </a:r>
            <a:endParaRPr lang="cs-CZ" altLang="cs-CZ" sz="2800" b="1" dirty="0" smtClean="0"/>
          </a:p>
        </p:txBody>
      </p:sp>
    </p:spTree>
    <p:extLst>
      <p:ext uri="{BB962C8B-B14F-4D97-AF65-F5344CB8AC3E}">
        <p14:creationId xmlns:p14="http://schemas.microsoft.com/office/powerpoint/2010/main" val="80725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Další práva a povinnosti</a:t>
            </a:r>
            <a:endParaRPr lang="cs-CZ" b="1" dirty="0"/>
          </a:p>
        </p:txBody>
      </p:sp>
      <p:sp>
        <p:nvSpPr>
          <p:cNvPr id="3" name="Zástupný symbol pro obsah 2"/>
          <p:cNvSpPr>
            <a:spLocks noGrp="1"/>
          </p:cNvSpPr>
          <p:nvPr>
            <p:ph idx="1"/>
          </p:nvPr>
        </p:nvSpPr>
        <p:spPr>
          <a:xfrm>
            <a:off x="457200" y="1600205"/>
            <a:ext cx="8219256" cy="4525963"/>
          </a:xfrm>
        </p:spPr>
        <p:txBody>
          <a:bodyPr anchor="ctr">
            <a:normAutofit fontScale="92500"/>
          </a:bodyPr>
          <a:lstStyle/>
          <a:p>
            <a:pPr>
              <a:lnSpc>
                <a:spcPct val="120000"/>
              </a:lnSpc>
              <a:buClr>
                <a:srgbClr val="003616"/>
              </a:buClr>
              <a:buSzPct val="150000"/>
              <a:buFont typeface="Wingdings" panose="05000000000000000000" pitchFamily="2" charset="2"/>
              <a:buChar char="§"/>
            </a:pPr>
            <a:r>
              <a:rPr lang="cs-CZ" altLang="cs-CZ" sz="2400" dirty="0" smtClean="0"/>
              <a:t>pojistník a pojištěný jsou povinni </a:t>
            </a:r>
            <a:r>
              <a:rPr lang="cs-CZ" altLang="cs-CZ" sz="2400" b="1" dirty="0" smtClean="0"/>
              <a:t>pravdivě odpovědět </a:t>
            </a:r>
            <a:r>
              <a:rPr lang="cs-CZ" altLang="cs-CZ" sz="2400" dirty="0" smtClean="0"/>
              <a:t>na písemné dotazy týkající se sjednávaného pojištění</a:t>
            </a:r>
          </a:p>
          <a:p>
            <a:pPr>
              <a:lnSpc>
                <a:spcPct val="120000"/>
              </a:lnSpc>
              <a:buClr>
                <a:srgbClr val="003616"/>
              </a:buClr>
              <a:buSzPct val="150000"/>
              <a:buFont typeface="Wingdings" panose="05000000000000000000" pitchFamily="2" charset="2"/>
              <a:buChar char="§"/>
            </a:pPr>
            <a:r>
              <a:rPr lang="cs-CZ" altLang="cs-CZ" sz="2400" dirty="0" smtClean="0"/>
              <a:t>stejnou povinnost má vůči pojistníkovi a pojištěnému i pojistitel</a:t>
            </a:r>
          </a:p>
          <a:p>
            <a:pPr>
              <a:lnSpc>
                <a:spcPct val="120000"/>
              </a:lnSpc>
              <a:buClr>
                <a:srgbClr val="003616"/>
              </a:buClr>
              <a:buSzPct val="150000"/>
              <a:buFont typeface="Wingdings" panose="05000000000000000000" pitchFamily="2" charset="2"/>
              <a:buChar char="§"/>
            </a:pPr>
            <a:r>
              <a:rPr lang="cs-CZ" altLang="cs-CZ" sz="2400" dirty="0" smtClean="0"/>
              <a:t>pojištěný/pojistník/oprávněná osoba má povinnost oznámit vznik pojistné události, </a:t>
            </a:r>
            <a:r>
              <a:rPr lang="cs-CZ" altLang="cs-CZ" sz="2400" b="1" dirty="0" smtClean="0"/>
              <a:t>pravdivě vysvětlit </a:t>
            </a:r>
            <a:r>
              <a:rPr lang="cs-CZ" altLang="cs-CZ" sz="2400" dirty="0" smtClean="0"/>
              <a:t>vznik a rozsah následků události a předložit k tomu potřebné doklady</a:t>
            </a:r>
          </a:p>
          <a:p>
            <a:pPr>
              <a:lnSpc>
                <a:spcPct val="120000"/>
              </a:lnSpc>
              <a:buClr>
                <a:srgbClr val="003616"/>
              </a:buClr>
              <a:buSzPct val="150000"/>
              <a:buFont typeface="Wingdings" panose="05000000000000000000" pitchFamily="2" charset="2"/>
              <a:buChar char="§"/>
            </a:pPr>
            <a:r>
              <a:rPr lang="cs-CZ" altLang="cs-CZ" sz="2400" dirty="0" smtClean="0"/>
              <a:t>pojistník je povinen pojistiteli oznámit změnu nebo zánik pojistného rizika</a:t>
            </a:r>
          </a:p>
          <a:p>
            <a:pPr lvl="1">
              <a:lnSpc>
                <a:spcPct val="120000"/>
              </a:lnSpc>
              <a:buClr>
                <a:srgbClr val="003616"/>
              </a:buClr>
              <a:buSzPct val="150000"/>
              <a:buFont typeface="Wingdings" panose="05000000000000000000" pitchFamily="2" charset="2"/>
              <a:buChar char="ü"/>
            </a:pPr>
            <a:r>
              <a:rPr lang="cs-CZ" altLang="cs-CZ" sz="2000" dirty="0" smtClean="0"/>
              <a:t>§ 2791 až 2793 - důsledky zvýšení nebo snížení pojistného rizika: změna pojistného, výpověď</a:t>
            </a:r>
            <a:endParaRPr lang="cs-CZ" altLang="cs-CZ" sz="2000" b="1" dirty="0" smtClean="0"/>
          </a:p>
        </p:txBody>
      </p:sp>
    </p:spTree>
    <p:extLst>
      <p:ext uri="{BB962C8B-B14F-4D97-AF65-F5344CB8AC3E}">
        <p14:creationId xmlns:p14="http://schemas.microsoft.com/office/powerpoint/2010/main" val="2555416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lstStyle/>
          <a:p>
            <a:pPr marL="180000" algn="l"/>
            <a:r>
              <a:rPr lang="cs-CZ" b="1" dirty="0" smtClean="0"/>
              <a:t>Vývoj právní úpravy</a:t>
            </a:r>
            <a:endParaRPr lang="cs-CZ" b="1" dirty="0"/>
          </a:p>
        </p:txBody>
      </p:sp>
      <p:sp>
        <p:nvSpPr>
          <p:cNvPr id="3" name="Zástupný symbol pro obsah 2"/>
          <p:cNvSpPr>
            <a:spLocks noGrp="1"/>
          </p:cNvSpPr>
          <p:nvPr>
            <p:ph idx="1"/>
          </p:nvPr>
        </p:nvSpPr>
        <p:spPr>
          <a:xfrm>
            <a:off x="457200" y="1600205"/>
            <a:ext cx="8507288" cy="4525963"/>
          </a:xfrm>
        </p:spPr>
        <p:txBody>
          <a:bodyPr>
            <a:normAutofit/>
          </a:bodyPr>
          <a:lstStyle/>
          <a:p>
            <a:pPr>
              <a:spcBef>
                <a:spcPts val="1200"/>
              </a:spcBef>
              <a:buSzPct val="100000"/>
              <a:buFont typeface="Wingdings" panose="05000000000000000000" pitchFamily="2" charset="2"/>
              <a:buChar char="§"/>
            </a:pPr>
            <a:r>
              <a:rPr lang="cs-CZ" altLang="cs-CZ" b="1" dirty="0" smtClean="0"/>
              <a:t>zákon o pojistné smlouvě č. 37/2004 Sb.</a:t>
            </a:r>
          </a:p>
          <a:p>
            <a:pPr marL="0" indent="0" defTabSz="540000">
              <a:spcBef>
                <a:spcPct val="0"/>
              </a:spcBef>
              <a:buClr>
                <a:srgbClr val="003616"/>
              </a:buClr>
              <a:buSzPct val="150000"/>
              <a:buNone/>
            </a:pPr>
            <a:r>
              <a:rPr lang="cs-CZ" altLang="cs-CZ" dirty="0" smtClean="0"/>
              <a:t>	(účinnost 1.1.2005 – 31.12.2013)</a:t>
            </a:r>
            <a:endParaRPr lang="cs-CZ" altLang="cs-CZ" dirty="0"/>
          </a:p>
          <a:p>
            <a:pPr>
              <a:spcBef>
                <a:spcPts val="3600"/>
              </a:spcBef>
              <a:buSzPct val="100000"/>
              <a:buFont typeface="Wingdings" panose="05000000000000000000" pitchFamily="2" charset="2"/>
              <a:buChar char="§"/>
            </a:pPr>
            <a:r>
              <a:rPr lang="cs-CZ" altLang="cs-CZ" b="1" dirty="0" smtClean="0"/>
              <a:t>§ 2758 </a:t>
            </a:r>
            <a:r>
              <a:rPr lang="cs-CZ" altLang="cs-CZ" b="1" dirty="0" err="1" smtClean="0"/>
              <a:t>an</a:t>
            </a:r>
            <a:r>
              <a:rPr lang="cs-CZ" altLang="cs-CZ" b="1" dirty="0" smtClean="0"/>
              <a:t>. občanského zákoníku č. 89/2012 Sb.</a:t>
            </a:r>
          </a:p>
          <a:p>
            <a:pPr marL="0" indent="0" defTabSz="540000">
              <a:spcBef>
                <a:spcPct val="0"/>
              </a:spcBef>
              <a:buClr>
                <a:srgbClr val="003616"/>
              </a:buClr>
              <a:buSzPct val="150000"/>
              <a:buNone/>
            </a:pPr>
            <a:r>
              <a:rPr lang="cs-CZ" altLang="cs-CZ" dirty="0"/>
              <a:t>	</a:t>
            </a:r>
            <a:r>
              <a:rPr lang="cs-CZ" altLang="cs-CZ" dirty="0" smtClean="0"/>
              <a:t>(účinnost od 1.1.2014)</a:t>
            </a:r>
            <a:endParaRPr lang="cs-CZ" altLang="cs-CZ" dirty="0"/>
          </a:p>
        </p:txBody>
      </p:sp>
    </p:spTree>
    <p:extLst>
      <p:ext uri="{BB962C8B-B14F-4D97-AF65-F5344CB8AC3E}">
        <p14:creationId xmlns:p14="http://schemas.microsoft.com/office/powerpoint/2010/main" val="2937816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Šetření pojistné události (PU)</a:t>
            </a:r>
            <a:endParaRPr lang="cs-CZ" b="1" dirty="0"/>
          </a:p>
        </p:txBody>
      </p:sp>
      <p:sp>
        <p:nvSpPr>
          <p:cNvPr id="3" name="Zástupný symbol pro obsah 2"/>
          <p:cNvSpPr>
            <a:spLocks noGrp="1"/>
          </p:cNvSpPr>
          <p:nvPr>
            <p:ph idx="1"/>
          </p:nvPr>
        </p:nvSpPr>
        <p:spPr>
          <a:xfrm>
            <a:off x="457200" y="1600205"/>
            <a:ext cx="8219256" cy="4525963"/>
          </a:xfrm>
        </p:spPr>
        <p:txBody>
          <a:bodyPr anchor="t">
            <a:normAutofit/>
          </a:bodyPr>
          <a:lstStyle/>
          <a:p>
            <a:pPr marL="285750" indent="-285750">
              <a:lnSpc>
                <a:spcPct val="120000"/>
              </a:lnSpc>
              <a:spcAft>
                <a:spcPts val="1800"/>
              </a:spcAft>
              <a:buClr>
                <a:srgbClr val="003616"/>
              </a:buClr>
              <a:buSzPct val="150000"/>
              <a:buFont typeface="Wingdings" panose="05000000000000000000" pitchFamily="2" charset="2"/>
              <a:buChar char="§"/>
            </a:pPr>
            <a:r>
              <a:rPr lang="cs-CZ" altLang="cs-CZ" sz="2400" dirty="0" smtClean="0"/>
              <a:t>po oznámení PU </a:t>
            </a:r>
            <a:r>
              <a:rPr lang="cs-CZ" altLang="cs-CZ" sz="2400" b="1" dirty="0" smtClean="0"/>
              <a:t>je pojistitel povinen bez zbytečného odkladu zahájit šetření </a:t>
            </a:r>
            <a:r>
              <a:rPr lang="cs-CZ" altLang="cs-CZ" sz="2400" dirty="0" smtClean="0"/>
              <a:t>nutné ke zjištění existence a rozsahu povinnosti plnit (tzv. likvidace PU)</a:t>
            </a:r>
          </a:p>
          <a:p>
            <a:pPr marL="285750" indent="-285750">
              <a:lnSpc>
                <a:spcPct val="120000"/>
              </a:lnSpc>
              <a:spcAft>
                <a:spcPts val="1800"/>
              </a:spcAft>
              <a:buClr>
                <a:srgbClr val="003616"/>
              </a:buClr>
              <a:buSzPct val="150000"/>
              <a:buFont typeface="Wingdings" panose="05000000000000000000" pitchFamily="2" charset="2"/>
              <a:buChar char="§"/>
            </a:pPr>
            <a:r>
              <a:rPr lang="cs-CZ" altLang="cs-CZ" sz="2400" b="1" dirty="0" smtClean="0"/>
              <a:t>šetření PU je pojistitel povinen ukončit do 3 měsíců od oznámení</a:t>
            </a:r>
            <a:r>
              <a:rPr lang="cs-CZ" altLang="cs-CZ" sz="2400" dirty="0" smtClean="0"/>
              <a:t>, jinak je povinen oznámit oznamovateli důvody, pro které je skončit nelze</a:t>
            </a:r>
          </a:p>
          <a:p>
            <a:pPr marL="285750" indent="-285750">
              <a:lnSpc>
                <a:spcPct val="120000"/>
              </a:lnSpc>
              <a:buClr>
                <a:srgbClr val="003616"/>
              </a:buClr>
              <a:buSzPct val="150000"/>
              <a:buFont typeface="Wingdings" panose="05000000000000000000" pitchFamily="2" charset="2"/>
              <a:buChar char="§"/>
            </a:pPr>
            <a:r>
              <a:rPr lang="cs-CZ" altLang="cs-CZ" sz="2400" b="1" dirty="0" smtClean="0"/>
              <a:t>záloha - </a:t>
            </a:r>
            <a:r>
              <a:rPr lang="cs-CZ" altLang="cs-CZ" sz="2400" dirty="0" smtClean="0"/>
              <a:t>po 3 měsících může oprávněná osoba požádat o zálohu na pojistné plnění</a:t>
            </a:r>
            <a:endParaRPr lang="cs-CZ" altLang="cs-CZ" sz="2400" b="1" dirty="0" smtClean="0"/>
          </a:p>
        </p:txBody>
      </p:sp>
    </p:spTree>
    <p:extLst>
      <p:ext uri="{BB962C8B-B14F-4D97-AF65-F5344CB8AC3E}">
        <p14:creationId xmlns:p14="http://schemas.microsoft.com/office/powerpoint/2010/main" val="1367876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Šetření pojistné události</a:t>
            </a:r>
            <a:endParaRPr lang="cs-CZ" b="1" dirty="0"/>
          </a:p>
        </p:txBody>
      </p:sp>
      <p:sp>
        <p:nvSpPr>
          <p:cNvPr id="3" name="Zástupný symbol pro obsah 2"/>
          <p:cNvSpPr>
            <a:spLocks noGrp="1"/>
          </p:cNvSpPr>
          <p:nvPr>
            <p:ph idx="1"/>
          </p:nvPr>
        </p:nvSpPr>
        <p:spPr>
          <a:xfrm>
            <a:off x="457200" y="1600205"/>
            <a:ext cx="8219256" cy="4525963"/>
          </a:xfrm>
        </p:spPr>
        <p:txBody>
          <a:bodyPr anchor="t">
            <a:normAutofit/>
          </a:bodyPr>
          <a:lstStyle/>
          <a:p>
            <a:pPr marL="285750" indent="-285750">
              <a:lnSpc>
                <a:spcPct val="120000"/>
              </a:lnSpc>
              <a:buClr>
                <a:srgbClr val="003616"/>
              </a:buClr>
              <a:buSzPct val="150000"/>
              <a:buFont typeface="Wingdings" panose="05000000000000000000" pitchFamily="2" charset="2"/>
              <a:buChar char="§"/>
            </a:pPr>
            <a:r>
              <a:rPr lang="cs-CZ" altLang="cs-CZ" sz="2400" b="1" dirty="0" smtClean="0"/>
              <a:t>pojistné plnění </a:t>
            </a:r>
            <a:r>
              <a:rPr lang="cs-CZ" altLang="cs-CZ" sz="2400" dirty="0" smtClean="0"/>
              <a:t>je splatné </a:t>
            </a:r>
            <a:r>
              <a:rPr lang="cs-CZ" altLang="cs-CZ" sz="2400" b="1" dirty="0" smtClean="0"/>
              <a:t>do 15 dnů od skončení šetření</a:t>
            </a:r>
          </a:p>
          <a:p>
            <a:pPr marL="285750" indent="-285750">
              <a:lnSpc>
                <a:spcPct val="120000"/>
              </a:lnSpc>
              <a:buClr>
                <a:srgbClr val="003616"/>
              </a:buClr>
              <a:buSzPct val="150000"/>
              <a:buFont typeface="Wingdings" panose="05000000000000000000" pitchFamily="2" charset="2"/>
              <a:buChar char="§"/>
            </a:pPr>
            <a:r>
              <a:rPr lang="cs-CZ" altLang="cs-CZ" sz="2400" b="1" dirty="0" smtClean="0"/>
              <a:t>šetření je skončeno</a:t>
            </a:r>
            <a:r>
              <a:rPr lang="cs-CZ" altLang="cs-CZ" sz="2400" dirty="0" smtClean="0"/>
              <a:t> dnem oznámení jeho výsledků oprávněné osobě</a:t>
            </a:r>
            <a:endParaRPr lang="cs-CZ" sz="2400" dirty="0" smtClean="0"/>
          </a:p>
          <a:p>
            <a:pPr>
              <a:lnSpc>
                <a:spcPct val="120000"/>
              </a:lnSpc>
              <a:buClr>
                <a:srgbClr val="003616"/>
              </a:buClr>
              <a:buSzPct val="150000"/>
              <a:buFont typeface="Wingdings" panose="05000000000000000000" pitchFamily="2" charset="2"/>
              <a:buChar char="§"/>
            </a:pPr>
            <a:r>
              <a:rPr lang="cs-CZ" altLang="cs-CZ" sz="2400" dirty="0" smtClean="0"/>
              <a:t>§ 2800 upravuje podmínky pro </a:t>
            </a:r>
            <a:r>
              <a:rPr lang="cs-CZ" altLang="cs-CZ" sz="2400" b="1" dirty="0" smtClean="0"/>
              <a:t>snížení pojistného plnění </a:t>
            </a:r>
            <a:r>
              <a:rPr lang="cs-CZ" altLang="cs-CZ" sz="2400" dirty="0" smtClean="0"/>
              <a:t>(sankční povaha)</a:t>
            </a:r>
          </a:p>
          <a:p>
            <a:pPr>
              <a:lnSpc>
                <a:spcPct val="120000"/>
              </a:lnSpc>
              <a:buClr>
                <a:srgbClr val="003616"/>
              </a:buClr>
              <a:buSzPct val="150000"/>
              <a:buFont typeface="Wingdings" panose="05000000000000000000" pitchFamily="2" charset="2"/>
              <a:buChar char="§"/>
            </a:pPr>
            <a:r>
              <a:rPr lang="cs-CZ" altLang="cs-CZ" sz="2400" dirty="0" smtClean="0"/>
              <a:t>§ 2809 upravuje podmínky pro </a:t>
            </a:r>
            <a:r>
              <a:rPr lang="cs-CZ" altLang="cs-CZ" sz="2400" b="1" dirty="0" smtClean="0"/>
              <a:t>odmítnutí pojistného plnění</a:t>
            </a:r>
            <a:r>
              <a:rPr lang="cs-CZ" altLang="cs-CZ" sz="2400" dirty="0" smtClean="0"/>
              <a:t> (důsledkem je </a:t>
            </a:r>
            <a:r>
              <a:rPr lang="cs-CZ" altLang="cs-CZ" sz="2400" b="1" dirty="0" smtClean="0"/>
              <a:t>zánik</a:t>
            </a:r>
            <a:r>
              <a:rPr lang="cs-CZ" altLang="cs-CZ" sz="2400" dirty="0" smtClean="0"/>
              <a:t> pojištění)</a:t>
            </a:r>
          </a:p>
          <a:p>
            <a:pPr>
              <a:lnSpc>
                <a:spcPct val="120000"/>
              </a:lnSpc>
              <a:buClr>
                <a:srgbClr val="003616"/>
              </a:buClr>
              <a:buSzPct val="150000"/>
              <a:buFont typeface="Wingdings" panose="05000000000000000000" pitchFamily="2" charset="2"/>
              <a:buChar char="§"/>
            </a:pPr>
            <a:r>
              <a:rPr lang="cs-CZ" altLang="cs-CZ" sz="2400" b="1" dirty="0" smtClean="0"/>
              <a:t>výluky </a:t>
            </a:r>
            <a:r>
              <a:rPr lang="cs-CZ" altLang="cs-CZ" sz="2400" dirty="0" smtClean="0"/>
              <a:t>z pojištění jsou upraveny v podmínkách jednotlivých pojistitelů (důsledkem je nevyplacení pojistného plnění)</a:t>
            </a:r>
            <a:endParaRPr lang="cs-CZ" altLang="cs-CZ" sz="2400" b="1" dirty="0" smtClean="0"/>
          </a:p>
        </p:txBody>
      </p:sp>
    </p:spTree>
    <p:extLst>
      <p:ext uri="{BB962C8B-B14F-4D97-AF65-F5344CB8AC3E}">
        <p14:creationId xmlns:p14="http://schemas.microsoft.com/office/powerpoint/2010/main" val="30913553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Promlčení</a:t>
            </a:r>
            <a:endParaRPr lang="cs-CZ" b="1" dirty="0"/>
          </a:p>
        </p:txBody>
      </p:sp>
      <p:sp>
        <p:nvSpPr>
          <p:cNvPr id="3" name="Zástupný symbol pro obsah 2"/>
          <p:cNvSpPr>
            <a:spLocks noGrp="1"/>
          </p:cNvSpPr>
          <p:nvPr>
            <p:ph idx="1"/>
          </p:nvPr>
        </p:nvSpPr>
        <p:spPr>
          <a:xfrm>
            <a:off x="457200" y="1600205"/>
            <a:ext cx="8219256" cy="4525963"/>
          </a:xfrm>
        </p:spPr>
        <p:txBody>
          <a:bodyPr anchor="t">
            <a:noAutofit/>
          </a:bodyPr>
          <a:lstStyle/>
          <a:p>
            <a:pPr>
              <a:lnSpc>
                <a:spcPct val="90000"/>
              </a:lnSpc>
              <a:buClr>
                <a:srgbClr val="003616"/>
              </a:buClr>
              <a:buSzPct val="150000"/>
              <a:buFont typeface="Wingdings" panose="05000000000000000000" pitchFamily="2" charset="2"/>
              <a:buChar char="§"/>
            </a:pPr>
            <a:r>
              <a:rPr lang="cs-CZ" altLang="cs-CZ" sz="2800" dirty="0" smtClean="0"/>
              <a:t>právo na </a:t>
            </a:r>
            <a:r>
              <a:rPr lang="cs-CZ" altLang="cs-CZ" sz="2800" b="1" dirty="0" smtClean="0"/>
              <a:t>pojistné plnění</a:t>
            </a:r>
            <a:r>
              <a:rPr lang="cs-CZ" altLang="cs-CZ" sz="2800" dirty="0" smtClean="0"/>
              <a:t> – promlčecí lhůta:</a:t>
            </a:r>
          </a:p>
          <a:p>
            <a:pPr lvl="1">
              <a:lnSpc>
                <a:spcPct val="90000"/>
              </a:lnSpc>
              <a:buClr>
                <a:srgbClr val="003616"/>
              </a:buClr>
              <a:buSzPct val="150000"/>
              <a:buFont typeface="Wingdings" panose="05000000000000000000" pitchFamily="2" charset="2"/>
              <a:buChar char="ü"/>
            </a:pPr>
            <a:r>
              <a:rPr lang="cs-CZ" altLang="cs-CZ" dirty="0" smtClean="0"/>
              <a:t>3 roky</a:t>
            </a:r>
          </a:p>
          <a:p>
            <a:pPr lvl="1">
              <a:lnSpc>
                <a:spcPct val="90000"/>
              </a:lnSpc>
              <a:buClr>
                <a:srgbClr val="003616"/>
              </a:buClr>
              <a:buSzPct val="150000"/>
              <a:buFont typeface="Wingdings" panose="05000000000000000000" pitchFamily="2" charset="2"/>
              <a:buChar char="ü"/>
            </a:pPr>
            <a:r>
              <a:rPr lang="cs-CZ" altLang="cs-CZ" dirty="0" smtClean="0"/>
              <a:t>10 let – platí pro životní pojištění</a:t>
            </a:r>
          </a:p>
          <a:p>
            <a:pPr lvl="1">
              <a:lnSpc>
                <a:spcPct val="90000"/>
              </a:lnSpc>
              <a:buClr>
                <a:srgbClr val="003616"/>
              </a:buClr>
              <a:buSzPct val="150000"/>
              <a:buFont typeface="Wingdings" panose="05000000000000000000" pitchFamily="2" charset="2"/>
              <a:buChar char="ü"/>
            </a:pPr>
            <a:r>
              <a:rPr lang="cs-CZ" altLang="cs-CZ" dirty="0" smtClean="0">
                <a:solidFill>
                  <a:srgbClr val="FF0000"/>
                </a:solidFill>
              </a:rPr>
              <a:t>začíná běžet za 1 rok od pojistné události</a:t>
            </a:r>
          </a:p>
          <a:p>
            <a:pPr>
              <a:spcBef>
                <a:spcPts val="2400"/>
              </a:spcBef>
              <a:buClr>
                <a:srgbClr val="003616"/>
              </a:buClr>
              <a:buSzPct val="150000"/>
              <a:buFont typeface="Wingdings" panose="05000000000000000000" pitchFamily="2" charset="2"/>
              <a:buChar char="§"/>
            </a:pPr>
            <a:r>
              <a:rPr lang="cs-CZ" altLang="cs-CZ" sz="2800" dirty="0" smtClean="0"/>
              <a:t>právo na </a:t>
            </a:r>
            <a:r>
              <a:rPr lang="cs-CZ" altLang="cs-CZ" sz="2800" b="1" dirty="0" smtClean="0"/>
              <a:t>pojistné</a:t>
            </a:r>
            <a:r>
              <a:rPr lang="cs-CZ" altLang="cs-CZ" sz="2800" dirty="0" smtClean="0"/>
              <a:t> – promlčecí lhůta: </a:t>
            </a:r>
          </a:p>
          <a:p>
            <a:pPr lvl="1">
              <a:lnSpc>
                <a:spcPct val="90000"/>
              </a:lnSpc>
              <a:buClr>
                <a:srgbClr val="003616"/>
              </a:buClr>
              <a:buSzPct val="150000"/>
              <a:buFont typeface="Wingdings" panose="05000000000000000000" pitchFamily="2" charset="2"/>
              <a:buChar char="ü"/>
            </a:pPr>
            <a:r>
              <a:rPr lang="cs-CZ" altLang="cs-CZ" dirty="0" smtClean="0"/>
              <a:t>subjektivní 3 roky</a:t>
            </a:r>
          </a:p>
          <a:p>
            <a:pPr lvl="1">
              <a:lnSpc>
                <a:spcPct val="90000"/>
              </a:lnSpc>
              <a:buClr>
                <a:srgbClr val="003616"/>
              </a:buClr>
              <a:buSzPct val="150000"/>
              <a:buFont typeface="Wingdings" panose="05000000000000000000" pitchFamily="2" charset="2"/>
              <a:buChar char="ü"/>
            </a:pPr>
            <a:r>
              <a:rPr lang="cs-CZ" altLang="cs-CZ" dirty="0" smtClean="0"/>
              <a:t>objektivní 10 let</a:t>
            </a:r>
          </a:p>
          <a:p>
            <a:pPr>
              <a:spcBef>
                <a:spcPts val="2400"/>
              </a:spcBef>
              <a:buClr>
                <a:srgbClr val="003616"/>
              </a:buClr>
              <a:buSzPct val="150000"/>
              <a:buFont typeface="Wingdings" panose="05000000000000000000" pitchFamily="2" charset="2"/>
              <a:buChar char="§"/>
            </a:pPr>
            <a:r>
              <a:rPr lang="cs-CZ" altLang="cs-CZ" sz="2800" dirty="0" smtClean="0"/>
              <a:t>v pojištění </a:t>
            </a:r>
            <a:r>
              <a:rPr lang="cs-CZ" altLang="cs-CZ" sz="2800" u="sng" dirty="0" smtClean="0"/>
              <a:t>nelze</a:t>
            </a:r>
            <a:r>
              <a:rPr lang="cs-CZ" altLang="cs-CZ" sz="2800" dirty="0" smtClean="0"/>
              <a:t> ujednat jinou délku promlčecí lhůty (§ 2771)</a:t>
            </a:r>
            <a:endParaRPr lang="cs-CZ" altLang="cs-CZ" sz="2800" b="1" dirty="0" smtClean="0"/>
          </a:p>
        </p:txBody>
      </p:sp>
    </p:spTree>
    <p:extLst>
      <p:ext uri="{BB962C8B-B14F-4D97-AF65-F5344CB8AC3E}">
        <p14:creationId xmlns:p14="http://schemas.microsoft.com/office/powerpoint/2010/main" val="4014886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Přerušení pojištění</a:t>
            </a:r>
            <a:endParaRPr lang="cs-CZ" b="1" dirty="0"/>
          </a:p>
        </p:txBody>
      </p:sp>
      <p:sp>
        <p:nvSpPr>
          <p:cNvPr id="3" name="Zástupný symbol pro obsah 2"/>
          <p:cNvSpPr>
            <a:spLocks noGrp="1"/>
          </p:cNvSpPr>
          <p:nvPr>
            <p:ph idx="1"/>
          </p:nvPr>
        </p:nvSpPr>
        <p:spPr>
          <a:xfrm>
            <a:off x="457200" y="1600205"/>
            <a:ext cx="8219256" cy="4525963"/>
          </a:xfrm>
        </p:spPr>
        <p:txBody>
          <a:bodyPr anchor="t">
            <a:normAutofit fontScale="85000" lnSpcReduction="10000"/>
          </a:bodyPr>
          <a:lstStyle/>
          <a:p>
            <a:pPr>
              <a:lnSpc>
                <a:spcPct val="90000"/>
              </a:lnSpc>
              <a:buClr>
                <a:srgbClr val="003616"/>
              </a:buClr>
              <a:buSzPct val="150000"/>
              <a:buFont typeface="Wingdings" panose="05000000000000000000" pitchFamily="2" charset="2"/>
              <a:buChar char="§"/>
            </a:pPr>
            <a:r>
              <a:rPr lang="cs-CZ" altLang="cs-CZ" dirty="0" smtClean="0">
                <a:cs typeface="Arial" charset="0"/>
              </a:rPr>
              <a:t>pojištění se </a:t>
            </a:r>
            <a:r>
              <a:rPr lang="cs-CZ" altLang="cs-CZ" dirty="0" smtClean="0"/>
              <a:t>automaticky </a:t>
            </a:r>
            <a:r>
              <a:rPr lang="cs-CZ" altLang="cs-CZ" dirty="0" smtClean="0">
                <a:cs typeface="Arial" charset="0"/>
              </a:rPr>
              <a:t>přerušuje, </a:t>
            </a:r>
            <a:r>
              <a:rPr lang="cs-CZ" altLang="cs-CZ" b="1" dirty="0" smtClean="0">
                <a:cs typeface="Arial" charset="0"/>
              </a:rPr>
              <a:t>nebylo-li pojistné zaplaceno do 2 měsíců</a:t>
            </a:r>
            <a:r>
              <a:rPr lang="cs-CZ" altLang="cs-CZ" dirty="0" smtClean="0"/>
              <a:t> </a:t>
            </a:r>
            <a:r>
              <a:rPr lang="cs-CZ" altLang="cs-CZ" dirty="0" smtClean="0">
                <a:cs typeface="Arial" charset="0"/>
              </a:rPr>
              <a:t>ode dne jeho splatnosti</a:t>
            </a:r>
          </a:p>
          <a:p>
            <a:pPr lvl="1">
              <a:lnSpc>
                <a:spcPct val="90000"/>
              </a:lnSpc>
              <a:buClr>
                <a:srgbClr val="003616"/>
              </a:buClr>
              <a:buSzPct val="150000"/>
              <a:buFont typeface="Wingdings" panose="05000000000000000000" pitchFamily="2" charset="2"/>
              <a:buChar char="ü"/>
            </a:pPr>
            <a:r>
              <a:rPr lang="cs-CZ" altLang="cs-CZ" sz="2400" dirty="0" smtClean="0">
                <a:cs typeface="Arial" charset="0"/>
              </a:rPr>
              <a:t>v pojistné smlouvě lze dohodnout, že se nepřeruší</a:t>
            </a:r>
          </a:p>
          <a:p>
            <a:pPr lvl="1">
              <a:lnSpc>
                <a:spcPct val="90000"/>
              </a:lnSpc>
              <a:buClr>
                <a:srgbClr val="003616"/>
              </a:buClr>
              <a:buSzPct val="150000"/>
              <a:buFont typeface="Wingdings" panose="05000000000000000000" pitchFamily="2" charset="2"/>
              <a:buChar char="ü"/>
            </a:pPr>
            <a:r>
              <a:rPr lang="cs-CZ" altLang="cs-CZ" sz="2400" dirty="0" smtClean="0"/>
              <a:t>v pojistné smlouvě lze dohodnout jiné důvody a podmínky</a:t>
            </a:r>
          </a:p>
          <a:p>
            <a:pPr>
              <a:spcBef>
                <a:spcPts val="1200"/>
              </a:spcBef>
              <a:buClr>
                <a:srgbClr val="003616"/>
              </a:buClr>
              <a:buSzPct val="150000"/>
              <a:buFont typeface="Wingdings" panose="05000000000000000000" pitchFamily="2" charset="2"/>
              <a:buChar char="§"/>
            </a:pPr>
            <a:r>
              <a:rPr lang="cs-CZ" altLang="cs-CZ" b="1" dirty="0" smtClean="0">
                <a:cs typeface="Arial" charset="0"/>
              </a:rPr>
              <a:t>netrvá povinnost platit</a:t>
            </a:r>
            <a:r>
              <a:rPr lang="cs-CZ" altLang="cs-CZ" b="1" dirty="0" smtClean="0"/>
              <a:t> </a:t>
            </a:r>
            <a:r>
              <a:rPr lang="cs-CZ" altLang="cs-CZ" b="1" dirty="0" smtClean="0">
                <a:cs typeface="Arial" charset="0"/>
              </a:rPr>
              <a:t>pojistné a nevzniká právo na plnění z událostí</a:t>
            </a:r>
            <a:r>
              <a:rPr lang="cs-CZ" altLang="cs-CZ" dirty="0" smtClean="0"/>
              <a:t>,</a:t>
            </a:r>
            <a:r>
              <a:rPr lang="cs-CZ" altLang="cs-CZ" dirty="0" smtClean="0">
                <a:cs typeface="Arial" charset="0"/>
              </a:rPr>
              <a:t> které nastaly v době přerušení pojištění</a:t>
            </a:r>
            <a:r>
              <a:rPr lang="cs-CZ" altLang="cs-CZ" dirty="0" smtClean="0"/>
              <a:t> </a:t>
            </a:r>
            <a:r>
              <a:rPr lang="cs-CZ" altLang="cs-CZ" dirty="0" smtClean="0">
                <a:cs typeface="Arial" charset="0"/>
              </a:rPr>
              <a:t>a které by jinak byly pojistnými událostmi</a:t>
            </a:r>
          </a:p>
          <a:p>
            <a:pPr>
              <a:spcBef>
                <a:spcPts val="1200"/>
              </a:spcBef>
              <a:buClr>
                <a:srgbClr val="003616"/>
              </a:buClr>
              <a:buSzPct val="150000"/>
              <a:buFont typeface="Wingdings" panose="05000000000000000000" pitchFamily="2" charset="2"/>
              <a:buChar char="§"/>
            </a:pPr>
            <a:r>
              <a:rPr lang="cs-CZ" altLang="cs-CZ" dirty="0" smtClean="0">
                <a:cs typeface="Arial" charset="0"/>
              </a:rPr>
              <a:t>přerušit </a:t>
            </a:r>
            <a:r>
              <a:rPr lang="cs-CZ" altLang="cs-CZ" b="1" dirty="0" smtClean="0">
                <a:cs typeface="Arial" charset="0"/>
              </a:rPr>
              <a:t>nelze povinné pojištění</a:t>
            </a:r>
            <a:r>
              <a:rPr lang="cs-CZ" altLang="cs-CZ" dirty="0" smtClean="0">
                <a:cs typeface="Arial" charset="0"/>
              </a:rPr>
              <a:t>, pokud existují zákonem stanovené důvody</a:t>
            </a:r>
            <a:r>
              <a:rPr lang="cs-CZ" altLang="cs-CZ" dirty="0" smtClean="0"/>
              <a:t> </a:t>
            </a:r>
            <a:r>
              <a:rPr lang="cs-CZ" altLang="cs-CZ" dirty="0" smtClean="0">
                <a:cs typeface="Arial" charset="0"/>
              </a:rPr>
              <a:t>jeho trvání</a:t>
            </a:r>
          </a:p>
          <a:p>
            <a:pPr>
              <a:spcBef>
                <a:spcPts val="1200"/>
              </a:spcBef>
              <a:buClr>
                <a:srgbClr val="003616"/>
              </a:buClr>
              <a:buSzPct val="150000"/>
              <a:buFont typeface="Wingdings" panose="05000000000000000000" pitchFamily="2" charset="2"/>
              <a:buChar char="§"/>
            </a:pPr>
            <a:r>
              <a:rPr lang="cs-CZ" altLang="cs-CZ" dirty="0" smtClean="0">
                <a:cs typeface="Arial" charset="0"/>
              </a:rPr>
              <a:t>životní pojištění lze přerušit, jen bylo-li to ujednáno v pojistné smlouvě</a:t>
            </a:r>
            <a:endParaRPr lang="cs-CZ" altLang="cs-CZ" sz="2800" b="1" dirty="0" smtClean="0"/>
          </a:p>
        </p:txBody>
      </p:sp>
    </p:spTree>
    <p:extLst>
      <p:ext uri="{BB962C8B-B14F-4D97-AF65-F5344CB8AC3E}">
        <p14:creationId xmlns:p14="http://schemas.microsoft.com/office/powerpoint/2010/main" val="56756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fontScale="90000"/>
          </a:bodyPr>
          <a:lstStyle/>
          <a:p>
            <a:pPr marL="180000" algn="l"/>
            <a:r>
              <a:rPr lang="cs-CZ" b="1" dirty="0" smtClean="0"/>
              <a:t>Zánik pojištění – dohoda, uplynutí doby, neplacení</a:t>
            </a:r>
            <a:endParaRPr lang="cs-CZ" b="1" dirty="0"/>
          </a:p>
        </p:txBody>
      </p:sp>
      <p:sp>
        <p:nvSpPr>
          <p:cNvPr id="3" name="Zástupný symbol pro obsah 2"/>
          <p:cNvSpPr>
            <a:spLocks noGrp="1"/>
          </p:cNvSpPr>
          <p:nvPr>
            <p:ph idx="1"/>
          </p:nvPr>
        </p:nvSpPr>
        <p:spPr>
          <a:xfrm>
            <a:off x="457200" y="1600205"/>
            <a:ext cx="8219256" cy="4525963"/>
          </a:xfrm>
        </p:spPr>
        <p:txBody>
          <a:bodyPr anchor="t">
            <a:normAutofit lnSpcReduction="10000"/>
          </a:bodyPr>
          <a:lstStyle/>
          <a:p>
            <a:pPr>
              <a:buClr>
                <a:srgbClr val="00481D"/>
              </a:buClr>
              <a:buSzPct val="150000"/>
              <a:buFont typeface="Wingdings" panose="05000000000000000000" pitchFamily="2" charset="2"/>
              <a:buChar char="§"/>
            </a:pPr>
            <a:r>
              <a:rPr lang="cs-CZ" sz="2400" b="1" dirty="0" smtClean="0"/>
              <a:t>dohoda § 2802</a:t>
            </a:r>
          </a:p>
          <a:p>
            <a:pPr lvl="1">
              <a:buClr>
                <a:srgbClr val="00481D"/>
              </a:buClr>
              <a:buSzPct val="150000"/>
              <a:buFont typeface="Wingdings" panose="05000000000000000000" pitchFamily="2" charset="2"/>
              <a:buChar char="ü"/>
            </a:pPr>
            <a:r>
              <a:rPr lang="cs-CZ" sz="2000" dirty="0" smtClean="0"/>
              <a:t>ujednání, jak se strany vyrovnají = podmínka platnosti</a:t>
            </a:r>
          </a:p>
          <a:p>
            <a:pPr lvl="1">
              <a:buClr>
                <a:srgbClr val="00481D"/>
              </a:buClr>
              <a:buSzPct val="150000"/>
              <a:buFont typeface="Wingdings" panose="05000000000000000000" pitchFamily="2" charset="2"/>
              <a:buChar char="ü"/>
            </a:pPr>
            <a:r>
              <a:rPr lang="cs-CZ" sz="2000" dirty="0" smtClean="0"/>
              <a:t>pojištění zanikne ujednaným dnem; pokud neujednán – dnem účinnosti dohody</a:t>
            </a:r>
          </a:p>
          <a:p>
            <a:pPr>
              <a:spcBef>
                <a:spcPts val="1800"/>
              </a:spcBef>
              <a:buClr>
                <a:srgbClr val="00481D"/>
              </a:buClr>
              <a:buSzPct val="150000"/>
              <a:buFont typeface="Wingdings" panose="05000000000000000000" pitchFamily="2" charset="2"/>
              <a:buChar char="§"/>
            </a:pPr>
            <a:r>
              <a:rPr lang="cs-CZ" sz="2400" b="1" dirty="0" smtClean="0"/>
              <a:t>uplynutí pojistné doby § 2803</a:t>
            </a:r>
          </a:p>
          <a:p>
            <a:pPr lvl="1">
              <a:buClr>
                <a:srgbClr val="00481D"/>
              </a:buClr>
              <a:buSzPct val="150000"/>
              <a:buFont typeface="Wingdings" panose="05000000000000000000" pitchFamily="2" charset="2"/>
              <a:buChar char="ü"/>
            </a:pPr>
            <a:r>
              <a:rPr lang="cs-CZ" sz="2000" dirty="0" smtClean="0"/>
              <a:t>možnost automatické prolongace</a:t>
            </a:r>
          </a:p>
          <a:p>
            <a:pPr>
              <a:spcBef>
                <a:spcPts val="1800"/>
              </a:spcBef>
              <a:buClr>
                <a:srgbClr val="00481D"/>
              </a:buClr>
              <a:buSzPct val="150000"/>
              <a:buFont typeface="Wingdings" panose="05000000000000000000" pitchFamily="2" charset="2"/>
              <a:buChar char="§"/>
            </a:pPr>
            <a:r>
              <a:rPr lang="cs-CZ" sz="2400" b="1" dirty="0" smtClean="0"/>
              <a:t>neplacení § 2804</a:t>
            </a:r>
          </a:p>
          <a:p>
            <a:pPr lvl="1">
              <a:buClr>
                <a:srgbClr val="00481D"/>
              </a:buClr>
              <a:buSzPct val="150000"/>
              <a:buFont typeface="Wingdings" panose="05000000000000000000" pitchFamily="2" charset="2"/>
              <a:buChar char="ü"/>
            </a:pPr>
            <a:r>
              <a:rPr lang="cs-CZ" sz="2000" dirty="0" smtClean="0"/>
              <a:t>upomínka s poučením o zániku pojištění</a:t>
            </a:r>
          </a:p>
          <a:p>
            <a:pPr lvl="1">
              <a:buClr>
                <a:srgbClr val="00481D"/>
              </a:buClr>
              <a:buSzPct val="150000"/>
              <a:buFont typeface="Wingdings" panose="05000000000000000000" pitchFamily="2" charset="2"/>
              <a:buChar char="ü"/>
            </a:pPr>
            <a:r>
              <a:rPr lang="cs-CZ" sz="2000" dirty="0" smtClean="0"/>
              <a:t>dodatečná lhůta nejméně 1 měsíc</a:t>
            </a:r>
          </a:p>
          <a:p>
            <a:pPr lvl="1">
              <a:buClr>
                <a:srgbClr val="00481D"/>
              </a:buClr>
              <a:buSzPct val="150000"/>
              <a:buFont typeface="Wingdings" panose="05000000000000000000" pitchFamily="2" charset="2"/>
              <a:buChar char="ü"/>
            </a:pPr>
            <a:r>
              <a:rPr lang="cs-CZ" sz="2000" b="1" dirty="0" smtClean="0"/>
              <a:t>zánik - uplynutím této lhůty</a:t>
            </a:r>
            <a:r>
              <a:rPr lang="cs-CZ" sz="2000" dirty="0" smtClean="0"/>
              <a:t> (pokud nezaplatí)</a:t>
            </a:r>
          </a:p>
          <a:p>
            <a:pPr lvl="1">
              <a:buClr>
                <a:srgbClr val="00481D"/>
              </a:buClr>
              <a:buSzPct val="150000"/>
              <a:buFont typeface="Wingdings" panose="05000000000000000000" pitchFamily="2" charset="2"/>
              <a:buChar char="ü"/>
            </a:pPr>
            <a:r>
              <a:rPr lang="cs-CZ" sz="2000" dirty="0" smtClean="0">
                <a:solidFill>
                  <a:srgbClr val="FF0000"/>
                </a:solidFill>
              </a:rPr>
              <a:t>neplacení pojistného do 31.12.2004 – automatický zánik pojistného po 6 měsících od splatnosti</a:t>
            </a:r>
            <a:endParaRPr lang="cs-CZ" altLang="cs-CZ" sz="2800" b="1" dirty="0" smtClean="0"/>
          </a:p>
        </p:txBody>
      </p:sp>
    </p:spTree>
    <p:extLst>
      <p:ext uri="{BB962C8B-B14F-4D97-AF65-F5344CB8AC3E}">
        <p14:creationId xmlns:p14="http://schemas.microsoft.com/office/powerpoint/2010/main" val="4107038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Výpověď</a:t>
            </a:r>
            <a:endParaRPr lang="cs-CZ" b="1" dirty="0"/>
          </a:p>
        </p:txBody>
      </p:sp>
      <p:sp>
        <p:nvSpPr>
          <p:cNvPr id="3" name="Zástupný symbol pro obsah 2"/>
          <p:cNvSpPr>
            <a:spLocks noGrp="1"/>
          </p:cNvSpPr>
          <p:nvPr>
            <p:ph idx="1"/>
          </p:nvPr>
        </p:nvSpPr>
        <p:spPr>
          <a:xfrm>
            <a:off x="457200" y="1600205"/>
            <a:ext cx="8219256" cy="4525963"/>
          </a:xfrm>
        </p:spPr>
        <p:txBody>
          <a:bodyPr anchor="t">
            <a:normAutofit/>
          </a:bodyPr>
          <a:lstStyle/>
          <a:p>
            <a:pPr marL="342900" lvl="1" indent="-342900">
              <a:buClr>
                <a:srgbClr val="00481D"/>
              </a:buClr>
              <a:buSzPct val="150000"/>
              <a:buFont typeface="Wingdings" panose="05000000000000000000" pitchFamily="2" charset="2"/>
              <a:buChar char="§"/>
            </a:pPr>
            <a:r>
              <a:rPr lang="cs-CZ" sz="2400" b="1" dirty="0" smtClean="0"/>
              <a:t>do 2 měsíců od uzavření smlouvy - § 2805</a:t>
            </a:r>
          </a:p>
          <a:p>
            <a:pPr lvl="1">
              <a:buClr>
                <a:srgbClr val="00481D"/>
              </a:buClr>
              <a:buSzPct val="150000"/>
              <a:buFont typeface="Wingdings" panose="05000000000000000000" pitchFamily="2" charset="2"/>
              <a:buChar char="ü"/>
            </a:pPr>
            <a:r>
              <a:rPr lang="cs-CZ" sz="2200" dirty="0" smtClean="0"/>
              <a:t>výpovědní doba 8 dnů</a:t>
            </a:r>
          </a:p>
          <a:p>
            <a:pPr>
              <a:spcBef>
                <a:spcPts val="1800"/>
              </a:spcBef>
              <a:buClr>
                <a:srgbClr val="00481D"/>
              </a:buClr>
              <a:buSzPct val="150000"/>
              <a:buFont typeface="Wingdings" panose="05000000000000000000" pitchFamily="2" charset="2"/>
              <a:buChar char="§"/>
            </a:pPr>
            <a:r>
              <a:rPr lang="cs-CZ" sz="2400" b="1" dirty="0" smtClean="0"/>
              <a:t>do 3 měsíců od oznámení PU - § 2805</a:t>
            </a:r>
          </a:p>
          <a:p>
            <a:pPr lvl="1">
              <a:buClr>
                <a:srgbClr val="00481D"/>
              </a:buClr>
              <a:buSzPct val="150000"/>
              <a:buFont typeface="Wingdings" panose="05000000000000000000" pitchFamily="2" charset="2"/>
              <a:buChar char="ü"/>
            </a:pPr>
            <a:r>
              <a:rPr lang="cs-CZ" sz="2200" dirty="0" smtClean="0"/>
              <a:t>výpovědní doba 1 měsíc</a:t>
            </a:r>
          </a:p>
          <a:p>
            <a:pPr lvl="1">
              <a:buClr>
                <a:srgbClr val="00481D"/>
              </a:buClr>
              <a:buSzPct val="150000"/>
              <a:buFont typeface="Wingdings" panose="05000000000000000000" pitchFamily="2" charset="2"/>
              <a:buChar char="ü"/>
            </a:pPr>
            <a:r>
              <a:rPr lang="cs-CZ" sz="2200" dirty="0" smtClean="0">
                <a:solidFill>
                  <a:srgbClr val="FF0000"/>
                </a:solidFill>
              </a:rPr>
              <a:t>pojistitel nemůže takto vypovědět životní pojištění</a:t>
            </a:r>
            <a:endParaRPr lang="cs-CZ" sz="2400" b="1" dirty="0" smtClean="0">
              <a:solidFill>
                <a:srgbClr val="FF0000"/>
              </a:solidFill>
            </a:endParaRPr>
          </a:p>
          <a:p>
            <a:pPr marL="342900" lvl="1" indent="-342900">
              <a:spcBef>
                <a:spcPts val="1800"/>
              </a:spcBef>
              <a:buClr>
                <a:srgbClr val="00481D"/>
              </a:buClr>
              <a:buSzPct val="150000"/>
              <a:buFont typeface="Wingdings" panose="05000000000000000000" pitchFamily="2" charset="2"/>
              <a:buChar char="§"/>
            </a:pPr>
            <a:r>
              <a:rPr lang="cs-CZ" sz="2400" b="1" dirty="0" smtClean="0"/>
              <a:t>ke konci pojistného období - § 2807</a:t>
            </a:r>
          </a:p>
          <a:p>
            <a:pPr lvl="1">
              <a:buClr>
                <a:srgbClr val="00481D"/>
              </a:buClr>
              <a:buSzPct val="150000"/>
              <a:buFont typeface="Wingdings" panose="05000000000000000000" pitchFamily="2" charset="2"/>
              <a:buChar char="ü"/>
            </a:pPr>
            <a:r>
              <a:rPr lang="cs-CZ" sz="2200" dirty="0" smtClean="0"/>
              <a:t>nutné doručit nejpozději 6 týdnů před koncem pojistného období</a:t>
            </a:r>
          </a:p>
          <a:p>
            <a:pPr lvl="1">
              <a:buClr>
                <a:srgbClr val="00481D"/>
              </a:buClr>
              <a:buSzPct val="150000"/>
              <a:buFont typeface="Wingdings" panose="05000000000000000000" pitchFamily="2" charset="2"/>
              <a:buChar char="ü"/>
            </a:pPr>
            <a:r>
              <a:rPr lang="cs-CZ" sz="2200" dirty="0" smtClean="0">
                <a:solidFill>
                  <a:srgbClr val="FF0000"/>
                </a:solidFill>
              </a:rPr>
              <a:t>pojistitel nemůže takto vypovědět životní pojištění</a:t>
            </a:r>
            <a:endParaRPr lang="cs-CZ" altLang="cs-CZ" sz="2800" b="1" dirty="0" smtClean="0">
              <a:solidFill>
                <a:srgbClr val="FF0000"/>
              </a:solidFill>
            </a:endParaRPr>
          </a:p>
        </p:txBody>
      </p:sp>
    </p:spTree>
    <p:extLst>
      <p:ext uri="{BB962C8B-B14F-4D97-AF65-F5344CB8AC3E}">
        <p14:creationId xmlns:p14="http://schemas.microsoft.com/office/powerpoint/2010/main" val="15022313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fontScale="90000"/>
          </a:bodyPr>
          <a:lstStyle/>
          <a:p>
            <a:pPr marL="180000" algn="l"/>
            <a:r>
              <a:rPr lang="cs-CZ" b="1" dirty="0" smtClean="0"/>
              <a:t>Odstoupení pojistníka od smlouvy</a:t>
            </a:r>
            <a:endParaRPr lang="cs-CZ" b="1" dirty="0"/>
          </a:p>
        </p:txBody>
      </p:sp>
      <p:sp>
        <p:nvSpPr>
          <p:cNvPr id="3" name="Zástupný symbol pro obsah 2"/>
          <p:cNvSpPr>
            <a:spLocks noGrp="1"/>
          </p:cNvSpPr>
          <p:nvPr>
            <p:ph idx="1"/>
          </p:nvPr>
        </p:nvSpPr>
        <p:spPr>
          <a:xfrm>
            <a:off x="457200" y="1600205"/>
            <a:ext cx="8219256" cy="4525963"/>
          </a:xfrm>
        </p:spPr>
        <p:txBody>
          <a:bodyPr anchor="t">
            <a:normAutofit/>
          </a:bodyPr>
          <a:lstStyle/>
          <a:p>
            <a:pPr marL="0" indent="0">
              <a:buNone/>
            </a:pPr>
            <a:r>
              <a:rPr lang="cs-CZ" sz="2400" b="1" dirty="0" smtClean="0"/>
              <a:t>§ 2808</a:t>
            </a:r>
          </a:p>
          <a:p>
            <a:pPr marL="400050">
              <a:buClr>
                <a:srgbClr val="003616"/>
              </a:buClr>
              <a:buSzPct val="150000"/>
              <a:buFont typeface="Wingdings" panose="05000000000000000000" pitchFamily="2" charset="2"/>
              <a:buChar char="§"/>
            </a:pPr>
            <a:r>
              <a:rPr lang="cs-CZ" sz="2000" dirty="0" smtClean="0"/>
              <a:t>pokud ho pojistitel </a:t>
            </a:r>
            <a:r>
              <a:rPr lang="cs-CZ" sz="2000" b="1" dirty="0" smtClean="0"/>
              <a:t>neupozornil na nesrovnalosti </a:t>
            </a:r>
            <a:r>
              <a:rPr lang="cs-CZ" sz="2000" dirty="0" smtClean="0"/>
              <a:t>mezi nabízeným pojištěním a jeho požadavky</a:t>
            </a:r>
          </a:p>
          <a:p>
            <a:pPr marL="400050">
              <a:buClr>
                <a:srgbClr val="003616"/>
              </a:buClr>
              <a:buSzPct val="150000"/>
              <a:buFont typeface="Wingdings" panose="05000000000000000000" pitchFamily="2" charset="2"/>
              <a:buChar char="§"/>
            </a:pPr>
            <a:r>
              <a:rPr lang="cs-CZ" sz="2000" dirty="0" smtClean="0"/>
              <a:t>pro </a:t>
            </a:r>
            <a:r>
              <a:rPr lang="cs-CZ" sz="2000" b="1" dirty="0" smtClean="0"/>
              <a:t>nepravdivé nebo neúplné </a:t>
            </a:r>
            <a:r>
              <a:rPr lang="cs-CZ" sz="2000" dirty="0" smtClean="0"/>
              <a:t>zodpovězení písemných dotazů</a:t>
            </a:r>
          </a:p>
          <a:p>
            <a:pPr marL="864000" lvl="1" indent="-457200">
              <a:spcBef>
                <a:spcPts val="600"/>
              </a:spcBef>
              <a:buClr>
                <a:srgbClr val="003616"/>
              </a:buClr>
              <a:buSzPct val="150000"/>
              <a:buFont typeface="Wingdings" panose="05000000000000000000" pitchFamily="2" charset="2"/>
              <a:buChar char="ü"/>
            </a:pPr>
            <a:r>
              <a:rPr lang="cs-CZ" sz="2000" dirty="0" smtClean="0"/>
              <a:t>do 2 měsíců od zjištění</a:t>
            </a:r>
          </a:p>
          <a:p>
            <a:pPr>
              <a:buClr>
                <a:srgbClr val="003616"/>
              </a:buClr>
              <a:buSzPct val="150000"/>
              <a:buFont typeface="Wingdings" panose="05000000000000000000" pitchFamily="2" charset="2"/>
              <a:buChar char="§"/>
            </a:pPr>
            <a:r>
              <a:rPr lang="cs-CZ" sz="2000" b="1" dirty="0" smtClean="0"/>
              <a:t>životní pojištění </a:t>
            </a:r>
            <a:r>
              <a:rPr lang="cs-CZ" sz="2000" dirty="0" smtClean="0"/>
              <a:t>(ve smyslu zákona o pojišťovnictví)</a:t>
            </a:r>
          </a:p>
          <a:p>
            <a:pPr marL="864000" lvl="1" indent="-457200">
              <a:spcBef>
                <a:spcPts val="600"/>
              </a:spcBef>
              <a:buClr>
                <a:srgbClr val="003616"/>
              </a:buClr>
              <a:buSzPct val="150000"/>
              <a:buFont typeface="Wingdings" panose="05000000000000000000" pitchFamily="2" charset="2"/>
              <a:buChar char="ü"/>
            </a:pPr>
            <a:r>
              <a:rPr lang="cs-CZ" sz="2000" dirty="0" smtClean="0"/>
              <a:t>do 30 dnů od uzavření PS</a:t>
            </a:r>
          </a:p>
          <a:p>
            <a:pPr marL="114300" indent="0"/>
            <a:endParaRPr lang="cs-CZ" sz="2000" b="1" dirty="0" smtClean="0"/>
          </a:p>
          <a:p>
            <a:pPr marL="114300" indent="0">
              <a:buNone/>
            </a:pPr>
            <a:r>
              <a:rPr lang="cs-CZ" sz="2400" b="1" dirty="0" smtClean="0"/>
              <a:t>§ 1829</a:t>
            </a:r>
          </a:p>
          <a:p>
            <a:pPr marL="457200">
              <a:buClr>
                <a:srgbClr val="003616"/>
              </a:buClr>
              <a:buSzPct val="150000"/>
              <a:buFont typeface="Wingdings" panose="05000000000000000000" pitchFamily="2" charset="2"/>
              <a:buChar char="§"/>
            </a:pPr>
            <a:r>
              <a:rPr lang="cs-CZ" sz="2000" dirty="0" smtClean="0"/>
              <a:t>od smluv uzavřených </a:t>
            </a:r>
            <a:r>
              <a:rPr lang="cs-CZ" sz="2000" b="1" dirty="0" smtClean="0"/>
              <a:t>mimo obchodní prostory</a:t>
            </a:r>
          </a:p>
          <a:p>
            <a:pPr marL="457200">
              <a:buClr>
                <a:srgbClr val="003616"/>
              </a:buClr>
              <a:buSzPct val="150000"/>
              <a:buFont typeface="Wingdings" panose="05000000000000000000" pitchFamily="2" charset="2"/>
              <a:buChar char="§"/>
            </a:pPr>
            <a:r>
              <a:rPr lang="cs-CZ" sz="2000" dirty="0" smtClean="0"/>
              <a:t>pouze spotřebitel – do 14 dnů od uzavření smlouvy</a:t>
            </a:r>
            <a:endParaRPr lang="cs-CZ" altLang="cs-CZ" sz="2800" b="1" dirty="0" smtClean="0"/>
          </a:p>
        </p:txBody>
      </p:sp>
    </p:spTree>
    <p:extLst>
      <p:ext uri="{BB962C8B-B14F-4D97-AF65-F5344CB8AC3E}">
        <p14:creationId xmlns:p14="http://schemas.microsoft.com/office/powerpoint/2010/main" val="33161026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fontScale="90000"/>
          </a:bodyPr>
          <a:lstStyle/>
          <a:p>
            <a:pPr marL="180000" algn="l"/>
            <a:r>
              <a:rPr lang="cs-CZ" b="1" dirty="0" smtClean="0"/>
              <a:t>Odstoupení pojistitele od smlouvy</a:t>
            </a:r>
            <a:endParaRPr lang="cs-CZ" b="1" dirty="0"/>
          </a:p>
        </p:txBody>
      </p:sp>
      <p:sp>
        <p:nvSpPr>
          <p:cNvPr id="3" name="Zástupný symbol pro obsah 2"/>
          <p:cNvSpPr>
            <a:spLocks noGrp="1"/>
          </p:cNvSpPr>
          <p:nvPr>
            <p:ph idx="1"/>
          </p:nvPr>
        </p:nvSpPr>
        <p:spPr>
          <a:xfrm>
            <a:off x="457200" y="1600205"/>
            <a:ext cx="8219256" cy="4525963"/>
          </a:xfrm>
        </p:spPr>
        <p:txBody>
          <a:bodyPr anchor="t">
            <a:normAutofit/>
          </a:bodyPr>
          <a:lstStyle/>
          <a:p>
            <a:pPr marL="57150" indent="0">
              <a:buNone/>
            </a:pPr>
            <a:r>
              <a:rPr lang="cs-CZ" sz="2400" b="1" dirty="0" smtClean="0"/>
              <a:t>§ 2808</a:t>
            </a:r>
          </a:p>
          <a:p>
            <a:pPr>
              <a:buClr>
                <a:srgbClr val="00481D"/>
              </a:buClr>
              <a:buSzPct val="150000"/>
              <a:buFont typeface="Wingdings" panose="05000000000000000000" pitchFamily="2" charset="2"/>
              <a:buChar char="§"/>
            </a:pPr>
            <a:r>
              <a:rPr lang="cs-CZ" sz="2000" dirty="0" smtClean="0"/>
              <a:t>pro nepravdivé / neúplné zodpovězení písemných dotazů</a:t>
            </a:r>
          </a:p>
          <a:p>
            <a:pPr lvl="1">
              <a:buClr>
                <a:srgbClr val="003616"/>
              </a:buClr>
              <a:buSzPct val="150000"/>
              <a:buFont typeface="Wingdings" panose="05000000000000000000" pitchFamily="2" charset="2"/>
              <a:buChar char="ü"/>
            </a:pPr>
            <a:r>
              <a:rPr lang="cs-CZ" sz="2000" dirty="0" smtClean="0"/>
              <a:t>nezamlčeno </a:t>
            </a:r>
            <a:r>
              <a:rPr lang="cs-CZ" sz="2000" b="1" dirty="0" smtClean="0"/>
              <a:t>nic podstatného</a:t>
            </a:r>
          </a:p>
          <a:p>
            <a:pPr lvl="1">
              <a:buClr>
                <a:srgbClr val="00481D"/>
              </a:buClr>
              <a:buSzPct val="150000"/>
              <a:buFont typeface="Wingdings" panose="05000000000000000000" pitchFamily="2" charset="2"/>
              <a:buChar char="ü"/>
            </a:pPr>
            <a:r>
              <a:rPr lang="cs-CZ" sz="2000" dirty="0" smtClean="0"/>
              <a:t>pokud by jinak PS neuzavřel</a:t>
            </a:r>
          </a:p>
          <a:p>
            <a:pPr lvl="1">
              <a:buClr>
                <a:srgbClr val="00481D"/>
              </a:buClr>
              <a:buSzPct val="150000"/>
              <a:buFont typeface="Wingdings" panose="05000000000000000000" pitchFamily="2" charset="2"/>
              <a:buChar char="ü"/>
            </a:pPr>
            <a:r>
              <a:rPr lang="cs-CZ" sz="2000" dirty="0" smtClean="0"/>
              <a:t>do 2 měsíců od zjištění</a:t>
            </a:r>
          </a:p>
          <a:p>
            <a:pPr marL="57150" indent="0">
              <a:spcBef>
                <a:spcPts val="2400"/>
              </a:spcBef>
              <a:buNone/>
            </a:pPr>
            <a:r>
              <a:rPr lang="cs-CZ" sz="2400" b="1" dirty="0" smtClean="0"/>
              <a:t>§ 2835</a:t>
            </a:r>
            <a:endParaRPr lang="cs-CZ" sz="2400" dirty="0" smtClean="0"/>
          </a:p>
          <a:p>
            <a:pPr marL="400050">
              <a:spcBef>
                <a:spcPts val="300"/>
              </a:spcBef>
              <a:buClr>
                <a:srgbClr val="003616"/>
              </a:buClr>
              <a:buSzPct val="150000"/>
              <a:buFont typeface="Wingdings" panose="05000000000000000000" pitchFamily="2" charset="2"/>
              <a:buChar char="§"/>
            </a:pPr>
            <a:r>
              <a:rPr lang="cs-CZ" sz="2000" dirty="0" smtClean="0"/>
              <a:t>pro nesprávné datum narození pojištěného</a:t>
            </a:r>
          </a:p>
          <a:p>
            <a:pPr marL="857250" lvl="1" indent="-342900">
              <a:spcBef>
                <a:spcPts val="300"/>
              </a:spcBef>
              <a:buClr>
                <a:srgbClr val="003616"/>
              </a:buClr>
              <a:buSzPct val="150000"/>
              <a:buFont typeface="Wingdings" panose="05000000000000000000" pitchFamily="2" charset="2"/>
              <a:buChar char="ü"/>
            </a:pPr>
            <a:r>
              <a:rPr lang="cs-CZ" sz="2000" dirty="0" smtClean="0"/>
              <a:t>pokud by PS neuzavřel</a:t>
            </a:r>
          </a:p>
          <a:p>
            <a:pPr marL="857250" lvl="1" indent="-342900">
              <a:spcBef>
                <a:spcPts val="300"/>
              </a:spcBef>
              <a:buClr>
                <a:srgbClr val="003616"/>
              </a:buClr>
              <a:buSzPct val="150000"/>
              <a:buFont typeface="Wingdings" panose="05000000000000000000" pitchFamily="2" charset="2"/>
              <a:buChar char="ü"/>
            </a:pPr>
            <a:r>
              <a:rPr lang="cs-CZ" sz="2000" dirty="0" smtClean="0"/>
              <a:t>do 3 let od uzavření PS</a:t>
            </a:r>
          </a:p>
          <a:p>
            <a:pPr marL="857250" lvl="1" indent="-342900">
              <a:spcBef>
                <a:spcPts val="300"/>
              </a:spcBef>
              <a:buClr>
                <a:srgbClr val="003616"/>
              </a:buClr>
              <a:buSzPct val="150000"/>
              <a:buFont typeface="Wingdings" panose="05000000000000000000" pitchFamily="2" charset="2"/>
              <a:buChar char="ü"/>
            </a:pPr>
            <a:r>
              <a:rPr lang="cs-CZ" sz="2000" dirty="0" smtClean="0"/>
              <a:t>do 2 měsíců od zjištění nesprávného údaje</a:t>
            </a:r>
          </a:p>
          <a:p>
            <a:pPr marL="857250" lvl="1" indent="-342900">
              <a:spcBef>
                <a:spcPts val="300"/>
              </a:spcBef>
              <a:buClr>
                <a:srgbClr val="003616"/>
              </a:buClr>
              <a:buSzPct val="150000"/>
              <a:buFont typeface="Wingdings" panose="05000000000000000000" pitchFamily="2" charset="2"/>
              <a:buChar char="ü"/>
            </a:pPr>
            <a:r>
              <a:rPr lang="cs-CZ" sz="2000" dirty="0" smtClean="0"/>
              <a:t>pouze během života pojištěného</a:t>
            </a:r>
            <a:endParaRPr lang="cs-CZ" altLang="cs-CZ" sz="2800" b="1" dirty="0" smtClean="0"/>
          </a:p>
        </p:txBody>
      </p:sp>
    </p:spTree>
    <p:extLst>
      <p:ext uri="{BB962C8B-B14F-4D97-AF65-F5344CB8AC3E}">
        <p14:creationId xmlns:p14="http://schemas.microsoft.com/office/powerpoint/2010/main" val="19821705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Odmítnutí pojistného plnění</a:t>
            </a:r>
            <a:endParaRPr lang="cs-CZ" b="1" dirty="0"/>
          </a:p>
        </p:txBody>
      </p:sp>
      <p:sp>
        <p:nvSpPr>
          <p:cNvPr id="3" name="Zástupný symbol pro obsah 2"/>
          <p:cNvSpPr>
            <a:spLocks noGrp="1"/>
          </p:cNvSpPr>
          <p:nvPr>
            <p:ph idx="1"/>
          </p:nvPr>
        </p:nvSpPr>
        <p:spPr>
          <a:xfrm>
            <a:off x="457200" y="1600205"/>
            <a:ext cx="8219256" cy="4525963"/>
          </a:xfrm>
        </p:spPr>
        <p:txBody>
          <a:bodyPr anchor="t">
            <a:normAutofit/>
          </a:bodyPr>
          <a:lstStyle/>
          <a:p>
            <a:pPr>
              <a:buNone/>
            </a:pPr>
            <a:r>
              <a:rPr lang="cs-CZ" sz="2400" b="1" u="sng" dirty="0" smtClean="0"/>
              <a:t>lež při sjednání pojištění</a:t>
            </a:r>
            <a:r>
              <a:rPr lang="cs-CZ" sz="2400" b="1" dirty="0" smtClean="0"/>
              <a:t> </a:t>
            </a:r>
            <a:r>
              <a:rPr lang="cs-CZ" sz="2400" dirty="0" smtClean="0"/>
              <a:t>jako příčina pojistné události</a:t>
            </a:r>
          </a:p>
          <a:p>
            <a:pPr>
              <a:spcBef>
                <a:spcPts val="600"/>
              </a:spcBef>
              <a:spcAft>
                <a:spcPts val="600"/>
              </a:spcAft>
              <a:buClr>
                <a:srgbClr val="003616"/>
              </a:buClr>
              <a:buSzPct val="150000"/>
              <a:buFont typeface="Wingdings" panose="05000000000000000000" pitchFamily="2" charset="2"/>
              <a:buChar char="§"/>
            </a:pPr>
            <a:r>
              <a:rPr lang="cs-CZ" sz="2400" b="1" dirty="0" smtClean="0"/>
              <a:t>odmítnutí plnění  (§ 2809) </a:t>
            </a:r>
            <a:r>
              <a:rPr lang="cs-CZ" sz="2400" dirty="0" smtClean="0"/>
              <a:t>– neplatí pro povinné pojištění</a:t>
            </a:r>
          </a:p>
          <a:p>
            <a:pPr>
              <a:spcBef>
                <a:spcPts val="600"/>
              </a:spcBef>
              <a:spcAft>
                <a:spcPts val="600"/>
              </a:spcAft>
              <a:buClr>
                <a:srgbClr val="003616"/>
              </a:buClr>
              <a:buSzPct val="150000"/>
              <a:buFont typeface="Wingdings" panose="05000000000000000000" pitchFamily="2" charset="2"/>
              <a:buChar char="§"/>
            </a:pPr>
            <a:r>
              <a:rPr lang="cs-CZ" sz="2400" dirty="0" smtClean="0"/>
              <a:t>pojištění zaniká</a:t>
            </a:r>
          </a:p>
          <a:p>
            <a:pPr>
              <a:spcBef>
                <a:spcPts val="600"/>
              </a:spcBef>
              <a:spcAft>
                <a:spcPts val="600"/>
              </a:spcAft>
              <a:buClr>
                <a:srgbClr val="003616"/>
              </a:buClr>
              <a:buSzPct val="150000"/>
              <a:buFont typeface="Wingdings" panose="05000000000000000000" pitchFamily="2" charset="2"/>
              <a:buChar char="§"/>
            </a:pPr>
            <a:r>
              <a:rPr lang="cs-CZ" sz="2400" dirty="0" smtClean="0"/>
              <a:t>dříve § 24 odst. 1 písm. a) </a:t>
            </a:r>
            <a:r>
              <a:rPr lang="cs-CZ" sz="2400" dirty="0" err="1" smtClean="0"/>
              <a:t>ZoPS</a:t>
            </a:r>
            <a:endParaRPr lang="cs-CZ" sz="2400" dirty="0" smtClean="0"/>
          </a:p>
          <a:p>
            <a:pPr marL="0" indent="0">
              <a:spcBef>
                <a:spcPts val="1800"/>
              </a:spcBef>
              <a:buNone/>
            </a:pPr>
            <a:r>
              <a:rPr lang="cs-CZ" sz="2400" b="1" u="sng" dirty="0" smtClean="0"/>
              <a:t>lež při pojistné události </a:t>
            </a:r>
            <a:r>
              <a:rPr lang="cs-CZ" sz="2400" dirty="0" smtClean="0"/>
              <a:t>(uvedení nepravdivých skutečností nebo zamlčení údajů při uplatnění práva na pojistné plnění)</a:t>
            </a:r>
          </a:p>
          <a:p>
            <a:pPr>
              <a:spcBef>
                <a:spcPts val="600"/>
              </a:spcBef>
              <a:spcAft>
                <a:spcPts val="600"/>
              </a:spcAft>
              <a:buClr>
                <a:srgbClr val="003616"/>
              </a:buClr>
              <a:buSzPct val="150000"/>
              <a:buFont typeface="Wingdings" panose="05000000000000000000" pitchFamily="2" charset="2"/>
              <a:buChar char="§"/>
            </a:pPr>
            <a:r>
              <a:rPr lang="cs-CZ" sz="2400" b="1" dirty="0" smtClean="0"/>
              <a:t>náhrada nákladů šetření </a:t>
            </a:r>
            <a:r>
              <a:rPr lang="cs-CZ" sz="2400" dirty="0" smtClean="0"/>
              <a:t>vyvolaných porušením povinnosti </a:t>
            </a:r>
            <a:r>
              <a:rPr lang="cs-CZ" sz="2400" b="1" dirty="0" smtClean="0"/>
              <a:t>  (§ 2797) x není právo odmítnout</a:t>
            </a:r>
          </a:p>
          <a:p>
            <a:pPr>
              <a:spcBef>
                <a:spcPts val="600"/>
              </a:spcBef>
              <a:spcAft>
                <a:spcPts val="600"/>
              </a:spcAft>
              <a:buClr>
                <a:srgbClr val="003616"/>
              </a:buClr>
              <a:buSzPct val="150000"/>
              <a:buFont typeface="Wingdings" panose="05000000000000000000" pitchFamily="2" charset="2"/>
              <a:buChar char="§"/>
            </a:pPr>
            <a:r>
              <a:rPr lang="cs-CZ" sz="2400" dirty="0" smtClean="0"/>
              <a:t>dříve § 24 odst. 1 písm. b) </a:t>
            </a:r>
            <a:r>
              <a:rPr lang="cs-CZ" sz="2400" dirty="0" err="1" smtClean="0"/>
              <a:t>ZoPS</a:t>
            </a:r>
            <a:r>
              <a:rPr lang="cs-CZ" sz="2400" dirty="0" smtClean="0"/>
              <a:t> – odmítnutí plnění možné</a:t>
            </a:r>
            <a:endParaRPr lang="cs-CZ" altLang="cs-CZ" sz="2800" b="1" dirty="0" smtClean="0"/>
          </a:p>
        </p:txBody>
      </p:sp>
    </p:spTree>
    <p:extLst>
      <p:ext uri="{BB962C8B-B14F-4D97-AF65-F5344CB8AC3E}">
        <p14:creationId xmlns:p14="http://schemas.microsoft.com/office/powerpoint/2010/main" val="33284442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Povinné pojištění - zánik</a:t>
            </a:r>
            <a:endParaRPr lang="cs-CZ" b="1" dirty="0"/>
          </a:p>
        </p:txBody>
      </p:sp>
      <p:sp>
        <p:nvSpPr>
          <p:cNvPr id="3" name="Zástupný symbol pro obsah 2"/>
          <p:cNvSpPr>
            <a:spLocks noGrp="1"/>
          </p:cNvSpPr>
          <p:nvPr>
            <p:ph idx="1"/>
          </p:nvPr>
        </p:nvSpPr>
        <p:spPr>
          <a:xfrm>
            <a:off x="457200" y="1600205"/>
            <a:ext cx="8219256" cy="4525963"/>
          </a:xfrm>
        </p:spPr>
        <p:txBody>
          <a:bodyPr anchor="t">
            <a:normAutofit/>
          </a:bodyPr>
          <a:lstStyle/>
          <a:p>
            <a:pPr marL="57150" indent="0">
              <a:buNone/>
            </a:pPr>
            <a:r>
              <a:rPr lang="cs-CZ" sz="2400" b="1" dirty="0" smtClean="0"/>
              <a:t>§ 2781</a:t>
            </a:r>
          </a:p>
          <a:p>
            <a:pPr marL="57150" indent="0" algn="just">
              <a:spcBef>
                <a:spcPts val="1200"/>
              </a:spcBef>
              <a:buNone/>
            </a:pPr>
            <a:r>
              <a:rPr lang="cs-CZ" sz="2400" i="1" dirty="0" smtClean="0"/>
              <a:t>Pojistitel má právo </a:t>
            </a:r>
            <a:r>
              <a:rPr lang="cs-CZ" sz="2400" i="1" u="sng" dirty="0" smtClean="0"/>
              <a:t>odstoupit</a:t>
            </a:r>
            <a:r>
              <a:rPr lang="cs-CZ" sz="2400" i="1" dirty="0" smtClean="0"/>
              <a:t> od smlouvy nebo </a:t>
            </a:r>
            <a:r>
              <a:rPr lang="cs-CZ" sz="2400" i="1" u="sng" dirty="0" smtClean="0"/>
              <a:t>vypovědět</a:t>
            </a:r>
            <a:r>
              <a:rPr lang="cs-CZ" sz="2400" i="1" dirty="0" smtClean="0"/>
              <a:t> povinné pojištění, jen pokud to jiný zákon připouští.</a:t>
            </a:r>
          </a:p>
          <a:p>
            <a:pPr marL="57150" indent="0" algn="just"/>
            <a:endParaRPr lang="cs-CZ" sz="2400" b="1" i="1" dirty="0" smtClean="0"/>
          </a:p>
          <a:p>
            <a:pPr marL="400050">
              <a:spcBef>
                <a:spcPts val="600"/>
              </a:spcBef>
              <a:spcAft>
                <a:spcPts val="600"/>
              </a:spcAft>
              <a:buClr>
                <a:srgbClr val="003616"/>
              </a:buClr>
              <a:buSzPct val="150000"/>
              <a:buFont typeface="Wingdings" panose="05000000000000000000" pitchFamily="2" charset="2"/>
              <a:buChar char="§"/>
            </a:pPr>
            <a:r>
              <a:rPr lang="cs-CZ" sz="2400" b="1" dirty="0" smtClean="0"/>
              <a:t>výpověď</a:t>
            </a:r>
            <a:r>
              <a:rPr lang="cs-CZ" sz="2400" dirty="0" smtClean="0"/>
              <a:t> pojistitele – připouští zákon č. 168/1999 Sb.</a:t>
            </a:r>
          </a:p>
          <a:p>
            <a:pPr marL="400050">
              <a:spcBef>
                <a:spcPts val="1200"/>
              </a:spcBef>
              <a:spcAft>
                <a:spcPts val="600"/>
              </a:spcAft>
              <a:buClr>
                <a:srgbClr val="003616"/>
              </a:buClr>
              <a:buSzPct val="150000"/>
              <a:buFont typeface="Wingdings" panose="05000000000000000000" pitchFamily="2" charset="2"/>
              <a:buChar char="§"/>
            </a:pPr>
            <a:r>
              <a:rPr lang="cs-CZ" sz="2400" b="1" dirty="0" smtClean="0"/>
              <a:t>odstoupení</a:t>
            </a:r>
            <a:r>
              <a:rPr lang="cs-CZ" sz="2400" dirty="0" smtClean="0"/>
              <a:t> pojistitele – nepřipouští žádný zákon</a:t>
            </a:r>
            <a:endParaRPr lang="cs-CZ" altLang="cs-CZ" sz="2800" b="1" dirty="0" smtClean="0"/>
          </a:p>
        </p:txBody>
      </p:sp>
    </p:spTree>
    <p:extLst>
      <p:ext uri="{BB962C8B-B14F-4D97-AF65-F5344CB8AC3E}">
        <p14:creationId xmlns:p14="http://schemas.microsoft.com/office/powerpoint/2010/main" val="709212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fontScale="90000"/>
          </a:bodyPr>
          <a:lstStyle/>
          <a:p>
            <a:pPr marL="180000" algn="l"/>
            <a:r>
              <a:rPr lang="cs-CZ" b="1" dirty="0" smtClean="0"/>
              <a:t>Právní režim platných pojistných smluv</a:t>
            </a:r>
            <a:endParaRPr lang="cs-CZ" b="1" dirty="0"/>
          </a:p>
        </p:txBody>
      </p:sp>
      <p:sp>
        <p:nvSpPr>
          <p:cNvPr id="3" name="Zástupný symbol pro obsah 2"/>
          <p:cNvSpPr>
            <a:spLocks noGrp="1"/>
          </p:cNvSpPr>
          <p:nvPr>
            <p:ph idx="1"/>
          </p:nvPr>
        </p:nvSpPr>
        <p:spPr>
          <a:xfrm>
            <a:off x="457200" y="1600205"/>
            <a:ext cx="8507288" cy="4525963"/>
          </a:xfrm>
        </p:spPr>
        <p:txBody>
          <a:bodyPr>
            <a:normAutofit/>
          </a:bodyPr>
          <a:lstStyle/>
          <a:p>
            <a:pPr>
              <a:spcBef>
                <a:spcPts val="1200"/>
              </a:spcBef>
              <a:buSzPct val="100000"/>
              <a:buFont typeface="Wingdings" panose="05000000000000000000" pitchFamily="2" charset="2"/>
              <a:buChar char="§"/>
            </a:pPr>
            <a:r>
              <a:rPr lang="cs-CZ" altLang="cs-CZ" b="1" dirty="0" smtClean="0"/>
              <a:t>OZ č. 40/1964 Sb., ustanovení § 788 až § 828</a:t>
            </a:r>
          </a:p>
          <a:p>
            <a:pPr marL="756000" lvl="1" indent="-360000">
              <a:spcBef>
                <a:spcPts val="1200"/>
              </a:spcBef>
              <a:buClr>
                <a:srgbClr val="003616"/>
              </a:buClr>
              <a:buSzPct val="150000"/>
              <a:buFont typeface="Wingdings" panose="05000000000000000000" pitchFamily="2" charset="2"/>
              <a:buChar char="ü"/>
            </a:pPr>
            <a:r>
              <a:rPr lang="cs-CZ" altLang="cs-CZ" sz="2400" dirty="0" smtClean="0"/>
              <a:t>hlava XV. - Pojistná smlouva + obecná ustanovení OZ</a:t>
            </a:r>
          </a:p>
          <a:p>
            <a:pPr marL="756000" lvl="1" indent="-360000">
              <a:spcBef>
                <a:spcPts val="1200"/>
              </a:spcBef>
              <a:buClr>
                <a:srgbClr val="003616"/>
              </a:buClr>
              <a:buSzPct val="150000"/>
              <a:buFont typeface="Wingdings" panose="05000000000000000000" pitchFamily="2" charset="2"/>
              <a:buChar char="ü"/>
            </a:pPr>
            <a:r>
              <a:rPr lang="cs-CZ" altLang="cs-CZ" sz="2400" dirty="0" smtClean="0">
                <a:solidFill>
                  <a:srgbClr val="FF0000"/>
                </a:solidFill>
              </a:rPr>
              <a:t>platí i nadále pro pojistné smlouvy uzavřené do 31.12.2004</a:t>
            </a:r>
            <a:r>
              <a:rPr lang="cs-CZ" altLang="cs-CZ" sz="2400" dirty="0" smtClean="0"/>
              <a:t> </a:t>
            </a:r>
          </a:p>
          <a:p>
            <a:pPr marL="756000" lvl="1" indent="-360000">
              <a:spcBef>
                <a:spcPts val="1200"/>
              </a:spcBef>
              <a:buClr>
                <a:srgbClr val="003616"/>
              </a:buClr>
              <a:buSzPct val="150000"/>
              <a:buFont typeface="Wingdings" panose="05000000000000000000" pitchFamily="2" charset="2"/>
              <a:buChar char="ü"/>
            </a:pPr>
            <a:r>
              <a:rPr lang="cs-CZ" altLang="cs-CZ" sz="2400" dirty="0" smtClean="0"/>
              <a:t>účinnost smlouvy a délka trvání pojištění nerozhoduje</a:t>
            </a:r>
            <a:endParaRPr lang="cs-CZ" altLang="cs-CZ" sz="3200" dirty="0"/>
          </a:p>
        </p:txBody>
      </p:sp>
    </p:spTree>
    <p:extLst>
      <p:ext uri="{BB962C8B-B14F-4D97-AF65-F5344CB8AC3E}">
        <p14:creationId xmlns:p14="http://schemas.microsoft.com/office/powerpoint/2010/main" val="29589902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solidFill>
            <a:schemeClr val="accent3">
              <a:lumMod val="20000"/>
              <a:lumOff val="80000"/>
            </a:schemeClr>
          </a:solidFill>
        </p:spPr>
        <p:txBody>
          <a:bodyPr/>
          <a:lstStyle/>
          <a:p>
            <a:r>
              <a:rPr lang="cs-CZ" dirty="0" smtClean="0"/>
              <a:t>DĚKUJI ZA POZORNOST</a:t>
            </a:r>
            <a:endParaRPr lang="cs-CZ" dirty="0"/>
          </a:p>
        </p:txBody>
      </p:sp>
      <p:sp>
        <p:nvSpPr>
          <p:cNvPr id="5" name="Zástupný symbol pro text 4"/>
          <p:cNvSpPr>
            <a:spLocks noGrp="1"/>
          </p:cNvSpPr>
          <p:nvPr>
            <p:ph type="body" idx="1"/>
          </p:nvPr>
        </p:nvSpPr>
        <p:spPr>
          <a:xfrm>
            <a:off x="685800" y="1412776"/>
            <a:ext cx="7772400" cy="1500187"/>
          </a:xfrm>
        </p:spPr>
        <p:txBody>
          <a:bodyPr/>
          <a:lstStyle/>
          <a:p>
            <a:r>
              <a:rPr lang="cs-CZ" dirty="0" smtClean="0"/>
              <a:t>Mgr. Veronika Pánková</a:t>
            </a:r>
          </a:p>
          <a:p>
            <a:r>
              <a:rPr lang="cs-CZ" dirty="0" smtClean="0"/>
              <a:t>Kooperativa pojišťovna, a.s., VIG</a:t>
            </a:r>
          </a:p>
          <a:p>
            <a:r>
              <a:rPr lang="cs-CZ" dirty="0" smtClean="0"/>
              <a:t> </a:t>
            </a:r>
            <a:r>
              <a:rPr lang="cs-CZ" dirty="0" smtClean="0">
                <a:hlinkClick r:id="rId2"/>
              </a:rPr>
              <a:t>vpankova@koop.cz</a:t>
            </a:r>
            <a:endParaRPr lang="cs-CZ" dirty="0" smtClean="0"/>
          </a:p>
          <a:p>
            <a:endParaRPr lang="cs-CZ" dirty="0"/>
          </a:p>
        </p:txBody>
      </p:sp>
    </p:spTree>
    <p:extLst>
      <p:ext uri="{BB962C8B-B14F-4D97-AF65-F5344CB8AC3E}">
        <p14:creationId xmlns:p14="http://schemas.microsoft.com/office/powerpoint/2010/main" val="1555230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fontScale="90000"/>
          </a:bodyPr>
          <a:lstStyle/>
          <a:p>
            <a:pPr marL="180000" algn="l"/>
            <a:r>
              <a:rPr lang="cs-CZ" b="1" dirty="0" smtClean="0"/>
              <a:t>Právní režim platných pojistných smluv</a:t>
            </a:r>
            <a:endParaRPr lang="cs-CZ" b="1" dirty="0"/>
          </a:p>
        </p:txBody>
      </p:sp>
      <p:sp>
        <p:nvSpPr>
          <p:cNvPr id="3" name="Zástupný symbol pro obsah 2"/>
          <p:cNvSpPr>
            <a:spLocks noGrp="1"/>
          </p:cNvSpPr>
          <p:nvPr>
            <p:ph idx="1"/>
          </p:nvPr>
        </p:nvSpPr>
        <p:spPr>
          <a:xfrm>
            <a:off x="457200" y="1600205"/>
            <a:ext cx="8219256" cy="4525963"/>
          </a:xfrm>
        </p:spPr>
        <p:txBody>
          <a:bodyPr>
            <a:normAutofit/>
          </a:bodyPr>
          <a:lstStyle/>
          <a:p>
            <a:pPr>
              <a:spcBef>
                <a:spcPts val="1200"/>
              </a:spcBef>
              <a:buSzPct val="100000"/>
              <a:buFont typeface="Wingdings" panose="05000000000000000000" pitchFamily="2" charset="2"/>
              <a:buChar char="§"/>
            </a:pPr>
            <a:r>
              <a:rPr lang="cs-CZ" b="1" dirty="0" smtClean="0"/>
              <a:t>zákon o pojistné smlouvě č. 37/2004 Sb.</a:t>
            </a:r>
            <a:endParaRPr lang="cs-CZ" altLang="cs-CZ" b="1" dirty="0" smtClean="0"/>
          </a:p>
          <a:p>
            <a:pPr marL="756000" lvl="1" indent="-324000">
              <a:buClr>
                <a:srgbClr val="003616"/>
              </a:buClr>
              <a:buSzPct val="150000"/>
              <a:buFont typeface="Wingdings" panose="05000000000000000000" pitchFamily="2" charset="2"/>
              <a:buChar char="ü"/>
            </a:pPr>
            <a:r>
              <a:rPr lang="cs-CZ" altLang="cs-CZ" sz="2400" dirty="0" smtClean="0">
                <a:solidFill>
                  <a:srgbClr val="FF0000"/>
                </a:solidFill>
              </a:rPr>
              <a:t>platí i nadále pro pojistné smlouvy uzavřené od 1.1.2005 do 31.12.2013</a:t>
            </a:r>
          </a:p>
          <a:p>
            <a:pPr marL="756000" lvl="1">
              <a:buClr>
                <a:srgbClr val="003616"/>
              </a:buClr>
              <a:buSzPct val="150000"/>
              <a:buFont typeface="Wingdings" panose="05000000000000000000" pitchFamily="2" charset="2"/>
              <a:buChar char="ü"/>
            </a:pPr>
            <a:r>
              <a:rPr lang="cs-CZ" altLang="cs-CZ" sz="2400" dirty="0" smtClean="0"/>
              <a:t>účinnost smlouvy a délka trvání pojištění nerozhoduje</a:t>
            </a:r>
            <a:endParaRPr lang="cs-CZ" altLang="cs-CZ" dirty="0"/>
          </a:p>
          <a:p>
            <a:pPr>
              <a:spcBef>
                <a:spcPts val="3600"/>
              </a:spcBef>
              <a:buSzPct val="100000"/>
              <a:buFont typeface="Wingdings" panose="05000000000000000000" pitchFamily="2" charset="2"/>
              <a:buChar char="§"/>
            </a:pPr>
            <a:r>
              <a:rPr lang="cs-CZ" altLang="cs-CZ" b="1" dirty="0" smtClean="0"/>
              <a:t>NOZ č. 89/2012 Sb. - § 2758 až 2872</a:t>
            </a:r>
          </a:p>
          <a:p>
            <a:pPr marL="756000" lvl="1">
              <a:buClr>
                <a:srgbClr val="003616"/>
              </a:buClr>
              <a:buSzPct val="150000"/>
              <a:buFont typeface="Wingdings" panose="05000000000000000000" pitchFamily="2" charset="2"/>
              <a:buChar char="ü"/>
            </a:pPr>
            <a:r>
              <a:rPr lang="cs-CZ" altLang="cs-CZ" sz="2400" dirty="0" smtClean="0">
                <a:solidFill>
                  <a:srgbClr val="FF0000"/>
                </a:solidFill>
              </a:rPr>
              <a:t>platí pro pojistné smlouvy uzavřené od 1.1.2014</a:t>
            </a:r>
          </a:p>
          <a:p>
            <a:pPr marL="756000" lvl="1">
              <a:buClr>
                <a:srgbClr val="003616"/>
              </a:buClr>
              <a:buSzPct val="150000"/>
              <a:buFont typeface="Wingdings" panose="05000000000000000000" pitchFamily="2" charset="2"/>
              <a:buChar char="ü"/>
            </a:pPr>
            <a:r>
              <a:rPr lang="cs-CZ" altLang="cs-CZ" sz="2400" dirty="0" smtClean="0"/>
              <a:t>přechodné </a:t>
            </a:r>
            <a:r>
              <a:rPr lang="cs-CZ" altLang="cs-CZ" sz="2400" dirty="0"/>
              <a:t>ustanovení § 3028 odst. 3</a:t>
            </a:r>
          </a:p>
        </p:txBody>
      </p:sp>
    </p:spTree>
    <p:extLst>
      <p:ext uri="{BB962C8B-B14F-4D97-AF65-F5344CB8AC3E}">
        <p14:creationId xmlns:p14="http://schemas.microsoft.com/office/powerpoint/2010/main" val="74570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fontScale="90000"/>
          </a:bodyPr>
          <a:lstStyle/>
          <a:p>
            <a:pPr marL="180000" algn="l"/>
            <a:r>
              <a:rPr lang="cs-CZ" b="1" dirty="0" smtClean="0"/>
              <a:t>Přednost zvláštních právních předpisů</a:t>
            </a:r>
            <a:endParaRPr lang="cs-CZ" b="1" dirty="0"/>
          </a:p>
        </p:txBody>
      </p:sp>
      <p:sp>
        <p:nvSpPr>
          <p:cNvPr id="3" name="Zástupný symbol pro obsah 2"/>
          <p:cNvSpPr>
            <a:spLocks noGrp="1"/>
          </p:cNvSpPr>
          <p:nvPr>
            <p:ph idx="1"/>
          </p:nvPr>
        </p:nvSpPr>
        <p:spPr>
          <a:xfrm>
            <a:off x="457200" y="1600205"/>
            <a:ext cx="8219256" cy="4525963"/>
          </a:xfrm>
        </p:spPr>
        <p:txBody>
          <a:bodyPr>
            <a:normAutofit/>
          </a:bodyPr>
          <a:lstStyle/>
          <a:p>
            <a:pPr>
              <a:spcBef>
                <a:spcPts val="1200"/>
              </a:spcBef>
              <a:buSzPct val="100000"/>
              <a:buFont typeface="Wingdings" panose="05000000000000000000" pitchFamily="2" charset="2"/>
              <a:buChar char="§"/>
            </a:pPr>
            <a:r>
              <a:rPr lang="cs-CZ" sz="2800" b="1" dirty="0" smtClean="0"/>
              <a:t>zákon </a:t>
            </a:r>
            <a:r>
              <a:rPr lang="cs-CZ" altLang="cs-CZ" sz="2800" b="1" dirty="0" smtClean="0"/>
              <a:t>č. 168/1999 Sb., o pojištění odpovědnosti za újmu způsobenou provozem vozidla</a:t>
            </a:r>
          </a:p>
          <a:p>
            <a:pPr>
              <a:spcBef>
                <a:spcPts val="1800"/>
              </a:spcBef>
              <a:buSzPct val="100000"/>
              <a:buFont typeface="Wingdings" panose="05000000000000000000" pitchFamily="2" charset="2"/>
              <a:buChar char="§"/>
            </a:pPr>
            <a:r>
              <a:rPr lang="cs-CZ" altLang="cs-CZ" sz="2800" b="1" dirty="0" smtClean="0"/>
              <a:t>zák. č. 159/1999 Sb., o podmínkách podnikání v oblasti cestovního ruchu</a:t>
            </a:r>
          </a:p>
          <a:p>
            <a:pPr>
              <a:spcBef>
                <a:spcPts val="1800"/>
              </a:spcBef>
              <a:buSzPct val="100000"/>
              <a:buFont typeface="Wingdings" panose="05000000000000000000" pitchFamily="2" charset="2"/>
              <a:buChar char="§"/>
            </a:pPr>
            <a:r>
              <a:rPr lang="cs-CZ" altLang="cs-CZ" sz="2800" b="1" dirty="0" smtClean="0"/>
              <a:t>pojištění odpovědnosti za újmu – např.:</a:t>
            </a:r>
          </a:p>
          <a:p>
            <a:pPr lvl="1">
              <a:spcBef>
                <a:spcPct val="0"/>
              </a:spcBef>
              <a:buClr>
                <a:srgbClr val="003616"/>
              </a:buClr>
              <a:buSzPct val="150000"/>
              <a:buFont typeface="Wingdings" panose="05000000000000000000" pitchFamily="2" charset="2"/>
              <a:buChar char="ü"/>
            </a:pPr>
            <a:r>
              <a:rPr lang="cs-CZ" altLang="cs-CZ" sz="2400" dirty="0" smtClean="0"/>
              <a:t>zák. č. 85/1996 Sb., o advokacii</a:t>
            </a:r>
          </a:p>
          <a:p>
            <a:pPr lvl="1">
              <a:spcBef>
                <a:spcPct val="0"/>
              </a:spcBef>
              <a:buClr>
                <a:srgbClr val="003616"/>
              </a:buClr>
              <a:buSzPct val="150000"/>
              <a:buFont typeface="Wingdings" panose="05000000000000000000" pitchFamily="2" charset="2"/>
              <a:buChar char="ü"/>
            </a:pPr>
            <a:r>
              <a:rPr lang="cs-CZ" altLang="cs-CZ" sz="2400" dirty="0" smtClean="0"/>
              <a:t>zák. č. 186/2006 Sb., insolvenční zákon</a:t>
            </a:r>
          </a:p>
          <a:p>
            <a:pPr lvl="1">
              <a:spcBef>
                <a:spcPct val="0"/>
              </a:spcBef>
              <a:buClr>
                <a:srgbClr val="003616"/>
              </a:buClr>
              <a:buSzPct val="150000"/>
              <a:buFont typeface="Wingdings" panose="05000000000000000000" pitchFamily="2" charset="2"/>
              <a:buChar char="ü"/>
            </a:pPr>
            <a:r>
              <a:rPr lang="cs-CZ" altLang="cs-CZ" sz="2400" dirty="0" smtClean="0"/>
              <a:t>zák. č. 120/2001 Sb., exekuční řád</a:t>
            </a:r>
          </a:p>
          <a:p>
            <a:pPr lvl="1">
              <a:spcBef>
                <a:spcPct val="0"/>
              </a:spcBef>
              <a:buClr>
                <a:srgbClr val="003616"/>
              </a:buClr>
              <a:buSzPct val="150000"/>
              <a:buFont typeface="Wingdings" panose="05000000000000000000" pitchFamily="2" charset="2"/>
              <a:buChar char="ü"/>
            </a:pPr>
            <a:r>
              <a:rPr lang="cs-CZ" altLang="cs-CZ" sz="2400" dirty="0" smtClean="0"/>
              <a:t>zák. č. 358/1992 Sb., notářský řá</a:t>
            </a:r>
            <a:r>
              <a:rPr lang="cs-CZ" altLang="cs-CZ" sz="2400" dirty="0"/>
              <a:t>d</a:t>
            </a:r>
          </a:p>
        </p:txBody>
      </p:sp>
    </p:spTree>
    <p:extLst>
      <p:ext uri="{BB962C8B-B14F-4D97-AF65-F5344CB8AC3E}">
        <p14:creationId xmlns:p14="http://schemas.microsoft.com/office/powerpoint/2010/main" val="2345421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fontScale="90000"/>
          </a:bodyPr>
          <a:lstStyle/>
          <a:p>
            <a:pPr marL="180000" algn="l"/>
            <a:r>
              <a:rPr lang="cs-CZ" b="1" dirty="0" smtClean="0"/>
              <a:t>Platná právní úprava – základní principy</a:t>
            </a:r>
            <a:endParaRPr lang="cs-CZ" b="1" dirty="0"/>
          </a:p>
        </p:txBody>
      </p:sp>
      <p:sp>
        <p:nvSpPr>
          <p:cNvPr id="3" name="Zástupný symbol pro obsah 2"/>
          <p:cNvSpPr>
            <a:spLocks noGrp="1"/>
          </p:cNvSpPr>
          <p:nvPr>
            <p:ph idx="1"/>
          </p:nvPr>
        </p:nvSpPr>
        <p:spPr>
          <a:xfrm>
            <a:off x="457200" y="1600205"/>
            <a:ext cx="8219256" cy="4525963"/>
          </a:xfrm>
        </p:spPr>
        <p:txBody>
          <a:bodyPr anchor="ctr">
            <a:normAutofit/>
          </a:bodyPr>
          <a:lstStyle/>
          <a:p>
            <a:pPr>
              <a:spcBef>
                <a:spcPts val="2400"/>
              </a:spcBef>
              <a:spcAft>
                <a:spcPts val="600"/>
              </a:spcAft>
              <a:buClr>
                <a:srgbClr val="003616"/>
              </a:buClr>
              <a:buSzPct val="150000"/>
              <a:buFont typeface="Wingdings" panose="05000000000000000000" pitchFamily="2" charset="2"/>
              <a:buChar char="§"/>
            </a:pPr>
            <a:r>
              <a:rPr lang="cs-CZ" sz="2800" dirty="0" smtClean="0"/>
              <a:t>zákaz zneužití silnějšího postavení</a:t>
            </a:r>
          </a:p>
          <a:p>
            <a:pPr>
              <a:spcBef>
                <a:spcPts val="2400"/>
              </a:spcBef>
              <a:spcAft>
                <a:spcPts val="600"/>
              </a:spcAft>
              <a:buClr>
                <a:srgbClr val="003616"/>
              </a:buClr>
              <a:buSzPct val="150000"/>
              <a:buFont typeface="Wingdings" panose="05000000000000000000" pitchFamily="2" charset="2"/>
              <a:buChar char="§"/>
            </a:pPr>
            <a:r>
              <a:rPr lang="cs-CZ" sz="2800" dirty="0" smtClean="0"/>
              <a:t>ochrana slabší strany</a:t>
            </a:r>
          </a:p>
          <a:p>
            <a:pPr>
              <a:spcBef>
                <a:spcPts val="2400"/>
              </a:spcBef>
              <a:spcAft>
                <a:spcPts val="600"/>
              </a:spcAft>
              <a:buClr>
                <a:srgbClr val="003616"/>
              </a:buClr>
              <a:buSzPct val="150000"/>
              <a:buFont typeface="Wingdings" panose="05000000000000000000" pitchFamily="2" charset="2"/>
              <a:buChar char="§"/>
            </a:pPr>
            <a:r>
              <a:rPr lang="cs-CZ" sz="2800" dirty="0" smtClean="0"/>
              <a:t>požadavky na jednání profesionála</a:t>
            </a:r>
          </a:p>
          <a:p>
            <a:pPr>
              <a:spcBef>
                <a:spcPts val="2400"/>
              </a:spcBef>
              <a:spcAft>
                <a:spcPts val="600"/>
              </a:spcAft>
              <a:buClr>
                <a:srgbClr val="003616"/>
              </a:buClr>
              <a:buSzPct val="150000"/>
              <a:buFont typeface="Wingdings" panose="05000000000000000000" pitchFamily="2" charset="2"/>
              <a:buChar char="§"/>
            </a:pPr>
            <a:r>
              <a:rPr lang="cs-CZ" sz="2800" dirty="0" smtClean="0"/>
              <a:t>přísná pravidla pro formulářové (adhezní) smlouvy</a:t>
            </a:r>
          </a:p>
          <a:p>
            <a:pPr>
              <a:spcBef>
                <a:spcPts val="2400"/>
              </a:spcBef>
              <a:spcAft>
                <a:spcPts val="600"/>
              </a:spcAft>
              <a:buClr>
                <a:srgbClr val="003616"/>
              </a:buClr>
              <a:buSzPct val="150000"/>
              <a:buFont typeface="Wingdings" panose="05000000000000000000" pitchFamily="2" charset="2"/>
              <a:buChar char="§"/>
            </a:pPr>
            <a:r>
              <a:rPr lang="cs-CZ" sz="2800" dirty="0" smtClean="0"/>
              <a:t>zvýšená ochrana spotřebitele</a:t>
            </a:r>
            <a:endParaRPr lang="cs-CZ" altLang="cs-CZ" sz="2800" b="1" dirty="0" smtClean="0"/>
          </a:p>
        </p:txBody>
      </p:sp>
    </p:spTree>
    <p:extLst>
      <p:ext uri="{BB962C8B-B14F-4D97-AF65-F5344CB8AC3E}">
        <p14:creationId xmlns:p14="http://schemas.microsoft.com/office/powerpoint/2010/main" val="3175638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Ochrana slabší strany</a:t>
            </a:r>
            <a:endParaRPr lang="cs-CZ" b="1" dirty="0"/>
          </a:p>
        </p:txBody>
      </p:sp>
      <p:sp>
        <p:nvSpPr>
          <p:cNvPr id="3" name="Zástupný symbol pro obsah 2"/>
          <p:cNvSpPr>
            <a:spLocks noGrp="1"/>
          </p:cNvSpPr>
          <p:nvPr>
            <p:ph idx="1"/>
          </p:nvPr>
        </p:nvSpPr>
        <p:spPr>
          <a:xfrm>
            <a:off x="457200" y="1600205"/>
            <a:ext cx="8219256" cy="4525963"/>
          </a:xfrm>
        </p:spPr>
        <p:txBody>
          <a:bodyPr anchor="ctr">
            <a:normAutofit fontScale="85000" lnSpcReduction="20000"/>
          </a:bodyPr>
          <a:lstStyle/>
          <a:p>
            <a:pPr marL="0" indent="0" algn="just">
              <a:buNone/>
            </a:pPr>
            <a:r>
              <a:rPr lang="cs-CZ" sz="2800" b="1" dirty="0" smtClean="0"/>
              <a:t>Slabší strana: </a:t>
            </a:r>
          </a:p>
          <a:p>
            <a:pPr algn="just">
              <a:buClr>
                <a:srgbClr val="003616"/>
              </a:buClr>
              <a:buSzPct val="150000"/>
              <a:buFont typeface="Wingdings" panose="05000000000000000000" pitchFamily="2" charset="2"/>
              <a:buChar char="§"/>
            </a:pPr>
            <a:r>
              <a:rPr lang="cs-CZ" sz="2800" dirty="0" smtClean="0"/>
              <a:t>spotřebitel</a:t>
            </a:r>
          </a:p>
          <a:p>
            <a:pPr algn="just">
              <a:buClr>
                <a:srgbClr val="003616"/>
              </a:buClr>
              <a:buSzPct val="150000"/>
              <a:buFont typeface="Wingdings" panose="05000000000000000000" pitchFamily="2" charset="2"/>
              <a:buChar char="§"/>
            </a:pPr>
            <a:r>
              <a:rPr lang="cs-CZ" sz="2800" dirty="0" smtClean="0"/>
              <a:t>kdo nemůže fakticky vyjednat podmínky smluvního vztahu</a:t>
            </a:r>
          </a:p>
          <a:p>
            <a:pPr marL="0" indent="0">
              <a:spcBef>
                <a:spcPts val="2400"/>
              </a:spcBef>
              <a:buNone/>
            </a:pPr>
            <a:r>
              <a:rPr lang="cs-CZ" sz="2800" b="1" dirty="0" smtClean="0"/>
              <a:t>§ 433 odst. 1</a:t>
            </a:r>
          </a:p>
          <a:p>
            <a:pPr marL="0" indent="0" algn="just">
              <a:buNone/>
            </a:pPr>
            <a:r>
              <a:rPr lang="cs-CZ" sz="2800" i="1" dirty="0" smtClean="0"/>
              <a:t>Kdo jako podnikatel vystupuje vůči dalším osobám v hospodářském styku, </a:t>
            </a:r>
            <a:r>
              <a:rPr lang="cs-CZ" sz="2800" i="1" u="sng" dirty="0" smtClean="0"/>
              <a:t>nesmí</a:t>
            </a:r>
            <a:r>
              <a:rPr lang="cs-CZ" sz="2800" i="1" dirty="0" smtClean="0"/>
              <a:t> svou kvalitu odborníka ani své hospodářské postavení </a:t>
            </a:r>
            <a:r>
              <a:rPr lang="cs-CZ" sz="2800" i="1" u="sng" dirty="0" smtClean="0"/>
              <a:t>zneužít k vytváření nebo k využití závislosti slabší strany a k  dosažení zřejmé a nedůvodné nerovnováhy</a:t>
            </a:r>
            <a:r>
              <a:rPr lang="cs-CZ" sz="2800" i="1" dirty="0" smtClean="0"/>
              <a:t> ve vzájemných právech a povinnostech stran.</a:t>
            </a:r>
          </a:p>
          <a:p>
            <a:pPr marL="0" indent="0" algn="just">
              <a:buNone/>
            </a:pPr>
            <a:endParaRPr lang="cs-CZ" sz="2800" i="1" dirty="0" smtClean="0"/>
          </a:p>
          <a:p>
            <a:pPr marL="0" indent="0" algn="ctr">
              <a:lnSpc>
                <a:spcPct val="110000"/>
              </a:lnSpc>
              <a:spcBef>
                <a:spcPts val="0"/>
              </a:spcBef>
              <a:buNone/>
            </a:pPr>
            <a:r>
              <a:rPr lang="cs-CZ" sz="2800" b="1" dirty="0" smtClean="0">
                <a:solidFill>
                  <a:srgbClr val="CC0000"/>
                </a:solidFill>
              </a:rPr>
              <a:t>POJIŠŤOVNA  NESMÍ  ZNEUŽÍT  SVÉ  SILNĚJŠÍ POSTAVENÍ</a:t>
            </a:r>
          </a:p>
          <a:p>
            <a:pPr marL="0" indent="0" algn="ctr">
              <a:lnSpc>
                <a:spcPct val="110000"/>
              </a:lnSpc>
              <a:spcBef>
                <a:spcPts val="0"/>
              </a:spcBef>
              <a:buNone/>
            </a:pPr>
            <a:r>
              <a:rPr lang="cs-CZ" sz="2800" b="1" dirty="0" smtClean="0">
                <a:solidFill>
                  <a:srgbClr val="CC0000"/>
                </a:solidFill>
              </a:rPr>
              <a:t>obezřetnost při nastavení výluk, poplatků, sankcí, povinností</a:t>
            </a:r>
            <a:endParaRPr lang="cs-CZ" altLang="cs-CZ" sz="2800" b="1" dirty="0" smtClean="0"/>
          </a:p>
        </p:txBody>
      </p:sp>
      <p:sp>
        <p:nvSpPr>
          <p:cNvPr id="4" name="Obdélník 3"/>
          <p:cNvSpPr/>
          <p:nvPr/>
        </p:nvSpPr>
        <p:spPr bwMode="auto">
          <a:xfrm>
            <a:off x="611560" y="5157192"/>
            <a:ext cx="7992888" cy="1008112"/>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3600" b="0" i="0" u="none" strike="noStrike" cap="none" normalizeH="0" baseline="0" dirty="0" smtClean="0">
                <a:ln>
                  <a:noFill/>
                </a:ln>
                <a:solidFill>
                  <a:schemeClr val="bg1"/>
                </a:solidFill>
                <a:effectLst/>
                <a:latin typeface="Koop Office" pitchFamily="2" charset="-18"/>
                <a:cs typeface="Arial" charset="0"/>
              </a:rPr>
              <a:t>                 </a:t>
            </a:r>
          </a:p>
        </p:txBody>
      </p:sp>
    </p:spTree>
    <p:extLst>
      <p:ext uri="{BB962C8B-B14F-4D97-AF65-F5344CB8AC3E}">
        <p14:creationId xmlns:p14="http://schemas.microsoft.com/office/powerpoint/2010/main" val="1326427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080000"/>
          </a:xfrm>
          <a:solidFill>
            <a:schemeClr val="accent3">
              <a:lumMod val="20000"/>
              <a:lumOff val="80000"/>
            </a:schemeClr>
          </a:solidFill>
        </p:spPr>
        <p:txBody>
          <a:bodyPr>
            <a:normAutofit/>
          </a:bodyPr>
          <a:lstStyle/>
          <a:p>
            <a:pPr marL="180000" algn="l"/>
            <a:r>
              <a:rPr lang="cs-CZ" b="1" dirty="0" smtClean="0"/>
              <a:t>Jednání odborníka</a:t>
            </a:r>
            <a:endParaRPr lang="cs-CZ" b="1" dirty="0"/>
          </a:p>
        </p:txBody>
      </p:sp>
      <p:sp>
        <p:nvSpPr>
          <p:cNvPr id="3" name="Zástupný symbol pro obsah 2"/>
          <p:cNvSpPr>
            <a:spLocks noGrp="1"/>
          </p:cNvSpPr>
          <p:nvPr>
            <p:ph idx="1"/>
          </p:nvPr>
        </p:nvSpPr>
        <p:spPr>
          <a:xfrm>
            <a:off x="457200" y="1600205"/>
            <a:ext cx="8219256" cy="4525963"/>
          </a:xfrm>
        </p:spPr>
        <p:txBody>
          <a:bodyPr anchor="ctr">
            <a:normAutofit fontScale="92500" lnSpcReduction="10000"/>
          </a:bodyPr>
          <a:lstStyle/>
          <a:p>
            <a:pPr marL="0" indent="0" algn="just">
              <a:buNone/>
            </a:pPr>
            <a:r>
              <a:rPr lang="cs-CZ" sz="2400" b="1" dirty="0" smtClean="0"/>
              <a:t>§ 5 odst. 1</a:t>
            </a:r>
          </a:p>
          <a:p>
            <a:pPr marL="57150" indent="0" algn="just">
              <a:spcBef>
                <a:spcPts val="1800"/>
              </a:spcBef>
              <a:buNone/>
            </a:pPr>
            <a:r>
              <a:rPr lang="cs-CZ" sz="2800" i="1" dirty="0" smtClean="0"/>
              <a:t>Kdo se veřejně nebo ve styku s jinou osobou přihlásí k odbornému výkonu jako příslušník určitého povolání nebo stavu, dává tím najevo, že je schopen jednat se znalostí a pečlivostí, která je s jeho povoláním nebo stavem spojena. </a:t>
            </a:r>
            <a:r>
              <a:rPr lang="cs-CZ" sz="2800" i="1" u="sng" dirty="0" smtClean="0"/>
              <a:t>Jedná-li bez této odborné péče, jde to k jeho tíži</a:t>
            </a:r>
            <a:r>
              <a:rPr lang="cs-CZ" sz="2800" i="1" dirty="0" smtClean="0"/>
              <a:t>.</a:t>
            </a:r>
          </a:p>
          <a:p>
            <a:pPr marL="0" indent="0" algn="just">
              <a:buNone/>
            </a:pPr>
            <a:endParaRPr lang="cs-CZ" sz="2800" i="1" dirty="0" smtClean="0"/>
          </a:p>
          <a:p>
            <a:pPr marL="57150" indent="0" algn="ctr">
              <a:spcBef>
                <a:spcPts val="600"/>
              </a:spcBef>
              <a:buClr>
                <a:srgbClr val="003616"/>
              </a:buClr>
              <a:buSzPct val="150000"/>
              <a:buNone/>
            </a:pPr>
            <a:r>
              <a:rPr lang="cs-CZ" sz="2800" b="1" dirty="0" smtClean="0">
                <a:solidFill>
                  <a:srgbClr val="C00000"/>
                </a:solidFill>
              </a:rPr>
              <a:t>POJIŠŤOVNA MUSÍ VYSTUPOVAT JAKO PROFESIONÁL</a:t>
            </a:r>
          </a:p>
          <a:p>
            <a:pPr marL="114300" indent="0" algn="ctr">
              <a:spcBef>
                <a:spcPts val="1200"/>
              </a:spcBef>
              <a:buNone/>
            </a:pPr>
            <a:r>
              <a:rPr lang="cs-CZ" sz="2800" b="1" dirty="0" smtClean="0">
                <a:solidFill>
                  <a:srgbClr val="C00000"/>
                </a:solidFill>
              </a:rPr>
              <a:t>volba produktu, prohlídka předmětu pojištění, správné nastavení pojistných částek, znalost produktu a klienta</a:t>
            </a:r>
            <a:endParaRPr lang="cs-CZ" sz="2800" b="1" i="1" dirty="0">
              <a:solidFill>
                <a:srgbClr val="C00000"/>
              </a:solidFill>
            </a:endParaRPr>
          </a:p>
        </p:txBody>
      </p:sp>
      <p:sp>
        <p:nvSpPr>
          <p:cNvPr id="4" name="Obdélník 3"/>
          <p:cNvSpPr/>
          <p:nvPr/>
        </p:nvSpPr>
        <p:spPr bwMode="auto">
          <a:xfrm>
            <a:off x="611560" y="4509120"/>
            <a:ext cx="7992888" cy="1656184"/>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3600" b="0" i="0" u="none" strike="noStrike" cap="none" normalizeH="0" baseline="0" dirty="0" smtClean="0">
                <a:ln>
                  <a:noFill/>
                </a:ln>
                <a:solidFill>
                  <a:schemeClr val="bg1"/>
                </a:solidFill>
                <a:effectLst/>
                <a:latin typeface="Koop Office" pitchFamily="2" charset="-18"/>
                <a:cs typeface="Arial" charset="0"/>
              </a:rPr>
              <a:t>                 </a:t>
            </a:r>
          </a:p>
        </p:txBody>
      </p:sp>
    </p:spTree>
    <p:extLst>
      <p:ext uri="{BB962C8B-B14F-4D97-AF65-F5344CB8AC3E}">
        <p14:creationId xmlns:p14="http://schemas.microsoft.com/office/powerpoint/2010/main" val="1441066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3046</Words>
  <Application>Microsoft Office PowerPoint</Application>
  <PresentationFormat>Předvádění na obrazovce (4:3)</PresentationFormat>
  <Paragraphs>337</Paragraphs>
  <Slides>40</Slides>
  <Notes>14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40</vt:i4>
      </vt:variant>
    </vt:vector>
  </HeadingPairs>
  <TitlesOfParts>
    <vt:vector size="46" baseType="lpstr">
      <vt:lpstr>Arial</vt:lpstr>
      <vt:lpstr>Calibri</vt:lpstr>
      <vt:lpstr>Koop Office</vt:lpstr>
      <vt:lpstr>Symbol</vt:lpstr>
      <vt:lpstr>Wingdings</vt:lpstr>
      <vt:lpstr>Motiv systému Office</vt:lpstr>
      <vt:lpstr>Pojišťovací právo, PF UK</vt:lpstr>
      <vt:lpstr>Vývoj právní úpravy</vt:lpstr>
      <vt:lpstr>Vývoj právní úpravy</vt:lpstr>
      <vt:lpstr>Právní režim platných pojistných smluv</vt:lpstr>
      <vt:lpstr>Právní režim platných pojistných smluv</vt:lpstr>
      <vt:lpstr>Přednost zvláštních právních předpisů</vt:lpstr>
      <vt:lpstr>Platná právní úprava – základní principy</vt:lpstr>
      <vt:lpstr>Ochrana slabší strany</vt:lpstr>
      <vt:lpstr>Jednání odborníka</vt:lpstr>
      <vt:lpstr>Formulářové (adhezní) smlouvy</vt:lpstr>
      <vt:lpstr>Podmínky mimo smlouvu</vt:lpstr>
      <vt:lpstr>Nesrozumitelnost</vt:lpstr>
      <vt:lpstr>Nevýhodnost </vt:lpstr>
      <vt:lpstr>Překvapivá ustanovení</vt:lpstr>
      <vt:lpstr>Pojistná smlouva (§ 2758 – 2872)</vt:lpstr>
      <vt:lpstr>Povinné informace</vt:lpstr>
      <vt:lpstr>Prezentace aplikace PowerPoint</vt:lpstr>
      <vt:lpstr>Členění právní úpravy</vt:lpstr>
      <vt:lpstr>Definice pojistné smlouvy</vt:lpstr>
      <vt:lpstr>Účastníci pojištění</vt:lpstr>
      <vt:lpstr>Uzavření pojistné smlouvy</vt:lpstr>
      <vt:lpstr>Náležitosti pojistné smlouvy</vt:lpstr>
      <vt:lpstr>Náležitosti pojistné smlouvy</vt:lpstr>
      <vt:lpstr>Pojistný zájem</vt:lpstr>
      <vt:lpstr>Pojistný zájem</vt:lpstr>
      <vt:lpstr>Pojistné</vt:lpstr>
      <vt:lpstr>Pojistné</vt:lpstr>
      <vt:lpstr>Zásada rovného zacházení</vt:lpstr>
      <vt:lpstr>Další práva a povinnosti</vt:lpstr>
      <vt:lpstr>Šetření pojistné události (PU)</vt:lpstr>
      <vt:lpstr>Šetření pojistné události</vt:lpstr>
      <vt:lpstr>Promlčení</vt:lpstr>
      <vt:lpstr>Přerušení pojištění</vt:lpstr>
      <vt:lpstr>Zánik pojištění – dohoda, uplynutí doby, neplacení</vt:lpstr>
      <vt:lpstr>Výpověď</vt:lpstr>
      <vt:lpstr>Odstoupení pojistníka od smlouvy</vt:lpstr>
      <vt:lpstr>Odstoupení pojistitele od smlouvy</vt:lpstr>
      <vt:lpstr>Odmítnutí pojistného plnění</vt:lpstr>
      <vt:lpstr>Povinné pojištění - zánik</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Zdenda</dc:creator>
  <cp:lastModifiedBy>Roman Vybiral</cp:lastModifiedBy>
  <cp:revision>363</cp:revision>
  <cp:lastPrinted>2015-03-20T08:44:25Z</cp:lastPrinted>
  <dcterms:created xsi:type="dcterms:W3CDTF">2013-10-14T20:14:56Z</dcterms:created>
  <dcterms:modified xsi:type="dcterms:W3CDTF">2018-04-23T10:10:01Z</dcterms:modified>
</cp:coreProperties>
</file>