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4" r:id="rId1"/>
  </p:sldMasterIdLst>
  <p:notesMasterIdLst>
    <p:notesMasterId r:id="rId44"/>
  </p:notesMasterIdLst>
  <p:sldIdLst>
    <p:sldId id="256" r:id="rId2"/>
    <p:sldId id="316" r:id="rId3"/>
    <p:sldId id="301" r:id="rId4"/>
    <p:sldId id="302" r:id="rId5"/>
    <p:sldId id="315" r:id="rId6"/>
    <p:sldId id="317" r:id="rId7"/>
    <p:sldId id="318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9" r:id="rId21"/>
    <p:sldId id="325" r:id="rId22"/>
    <p:sldId id="321" r:id="rId23"/>
    <p:sldId id="320" r:id="rId24"/>
    <p:sldId id="327" r:id="rId25"/>
    <p:sldId id="328" r:id="rId26"/>
    <p:sldId id="330" r:id="rId27"/>
    <p:sldId id="329" r:id="rId28"/>
    <p:sldId id="331" r:id="rId29"/>
    <p:sldId id="332" r:id="rId30"/>
    <p:sldId id="333" r:id="rId31"/>
    <p:sldId id="334" r:id="rId32"/>
    <p:sldId id="277" r:id="rId33"/>
    <p:sldId id="257" r:id="rId34"/>
    <p:sldId id="258" r:id="rId35"/>
    <p:sldId id="259" r:id="rId36"/>
    <p:sldId id="260" r:id="rId37"/>
    <p:sldId id="261" r:id="rId38"/>
    <p:sldId id="262" r:id="rId39"/>
    <p:sldId id="263" r:id="rId40"/>
    <p:sldId id="264" r:id="rId41"/>
    <p:sldId id="265" r:id="rId42"/>
    <p:sldId id="300" r:id="rId4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67" d="100"/>
          <a:sy n="67" d="100"/>
        </p:scale>
        <p:origin x="126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E19F25-D25F-488D-B9C4-0E4F9E5DCF9C}" type="datetimeFigureOut">
              <a:rPr lang="cs-CZ" smtClean="0"/>
              <a:t>26. 3. 2018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9E3EB-C280-414C-BE65-3D8E59B40A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78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1D6846B-8591-4E39-B693-380E17F277C5}" type="datetime1">
              <a:rPr lang="cs-CZ" smtClean="0"/>
              <a:t>26. 3. 2018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474E9B-3FCF-4F8B-94A1-A4D65C34072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CAA8-367D-4A27-A047-031BCADBA31E}" type="datetime1">
              <a:rPr lang="cs-CZ" smtClean="0"/>
              <a:t>26. 3. 2018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74E9B-3FCF-4F8B-94A1-A4D65C3407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A58DDB9-3FE1-4380-96D8-32501F28579C}" type="datetime1">
              <a:rPr lang="cs-CZ" smtClean="0"/>
              <a:t>26. 3. 2018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F474E9B-3FCF-4F8B-94A1-A4D65C34072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C1FB8-E3E3-4D44-BA03-2749E41D4068}" type="datetime1">
              <a:rPr lang="cs-CZ" smtClean="0"/>
              <a:t>26. 3. 2018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F474E9B-3FCF-4F8B-94A1-A4D65C34072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8AB6-CEB2-4AF9-A375-406C828E5E20}" type="datetime1">
              <a:rPr lang="cs-CZ" smtClean="0"/>
              <a:t>26. 3. 2018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F474E9B-3FCF-4F8B-94A1-A4D65C34072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238C86B-F305-4F4F-8C64-68DB7B34F9AB}" type="datetime1">
              <a:rPr lang="cs-CZ" smtClean="0"/>
              <a:t>26. 3. 2018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F474E9B-3FCF-4F8B-94A1-A4D65C34072A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1A45472-EE08-4288-855E-04B5969DA65C}" type="datetime1">
              <a:rPr lang="cs-CZ" smtClean="0"/>
              <a:t>26. 3. 2018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F474E9B-3FCF-4F8B-94A1-A4D65C34072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F4DDF-84C1-4CA0-9844-81A69D8E334B}" type="datetime1">
              <a:rPr lang="cs-CZ" smtClean="0"/>
              <a:t>26. 3. 2018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F474E9B-3FCF-4F8B-94A1-A4D65C3407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BE47-C655-42E4-BEEA-73CDE75000E8}" type="datetime1">
              <a:rPr lang="cs-CZ" smtClean="0"/>
              <a:t>26. 3. 2018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474E9B-3FCF-4F8B-94A1-A4D65C3407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47372-13F7-401B-94CE-4C167BF97E88}" type="datetime1">
              <a:rPr lang="cs-CZ" smtClean="0"/>
              <a:t>26. 3. 2018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F474E9B-3FCF-4F8B-94A1-A4D65C34072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DD5136F-5275-48D6-847F-3C3C8D44D8B0}" type="datetime1">
              <a:rPr lang="cs-CZ" smtClean="0"/>
              <a:t>26. 3. 2018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F474E9B-3FCF-4F8B-94A1-A4D65C34072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2C9237F-0BE8-46B1-847C-6C192AA4E0D2}" type="datetime1">
              <a:rPr lang="cs-CZ" smtClean="0"/>
              <a:t>26. 3. 2018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F474E9B-3FCF-4F8B-94A1-A4D65C34072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23728" y="3140968"/>
            <a:ext cx="6477000" cy="1828800"/>
          </a:xfrm>
        </p:spPr>
        <p:txBody>
          <a:bodyPr>
            <a:noAutofit/>
          </a:bodyPr>
          <a:lstStyle/>
          <a:p>
            <a:r>
              <a:rPr lang="cs-CZ" sz="2800" dirty="0"/>
              <a:t>Pojišťovací zprostředkovatelé a samostatní likvidátoři pojistných událostí</a:t>
            </a:r>
            <a:br>
              <a:rPr lang="cs-CZ" sz="2800" dirty="0"/>
            </a:br>
            <a:br>
              <a:rPr lang="cs-CZ" sz="2800" dirty="0"/>
            </a:br>
            <a:r>
              <a:rPr lang="cs-CZ" sz="2800" dirty="0"/>
              <a:t>formy pojištění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cs-CZ" dirty="0"/>
              <a:t>JUDr. Roman Vybíral, Ph.D.</a:t>
            </a:r>
          </a:p>
          <a:p>
            <a:pPr algn="r"/>
            <a:r>
              <a:rPr lang="cs-CZ" dirty="0"/>
              <a:t>26. 3. 2018</a:t>
            </a:r>
          </a:p>
        </p:txBody>
      </p:sp>
    </p:spTree>
    <p:extLst>
      <p:ext uri="{BB962C8B-B14F-4D97-AF65-F5344CB8AC3E}">
        <p14:creationId xmlns:p14="http://schemas.microsoft.com/office/powerpoint/2010/main" val="1524283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Dosud účinná úprava podle ZPZ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10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Kategorizace pojišťovacích zprostředkovatelů (možné vystupovat současně ve více rolích!)</a:t>
            </a:r>
          </a:p>
          <a:p>
            <a:pPr lvl="1"/>
            <a:r>
              <a:rPr lang="cs-CZ" dirty="0"/>
              <a:t>a) </a:t>
            </a:r>
            <a:r>
              <a:rPr lang="cs-CZ" b="1" dirty="0"/>
              <a:t>vázaný pojišťovací zprostředkovatel</a:t>
            </a:r>
          </a:p>
          <a:p>
            <a:pPr lvl="1"/>
            <a:r>
              <a:rPr lang="cs-CZ" dirty="0"/>
              <a:t>b) </a:t>
            </a:r>
            <a:r>
              <a:rPr lang="cs-CZ" b="1" dirty="0"/>
              <a:t>podřízený pojišťovací zprostředkovatel</a:t>
            </a:r>
          </a:p>
          <a:p>
            <a:pPr lvl="1"/>
            <a:r>
              <a:rPr lang="cs-CZ" dirty="0"/>
              <a:t>c) </a:t>
            </a:r>
            <a:r>
              <a:rPr lang="cs-CZ" b="1" dirty="0"/>
              <a:t>pojišťovací agent</a:t>
            </a:r>
          </a:p>
          <a:p>
            <a:pPr lvl="1"/>
            <a:r>
              <a:rPr lang="cs-CZ" dirty="0"/>
              <a:t>d) </a:t>
            </a:r>
            <a:r>
              <a:rPr lang="cs-CZ" b="1" dirty="0"/>
              <a:t>výhradní pojišťovací agent</a:t>
            </a:r>
          </a:p>
          <a:p>
            <a:pPr lvl="1"/>
            <a:r>
              <a:rPr lang="cs-CZ" dirty="0"/>
              <a:t>e) </a:t>
            </a:r>
            <a:r>
              <a:rPr lang="cs-CZ" b="1" dirty="0"/>
              <a:t>pojišťovací makléř</a:t>
            </a:r>
          </a:p>
          <a:p>
            <a:pPr lvl="1"/>
            <a:r>
              <a:rPr lang="cs-CZ" dirty="0"/>
              <a:t>f) </a:t>
            </a:r>
            <a:r>
              <a:rPr lang="cs-CZ" b="1" dirty="0"/>
              <a:t>pojišťovací zprostředkovatel, jehož domovským členským státem není Česká republika</a:t>
            </a:r>
          </a:p>
          <a:p>
            <a:pPr lvl="1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29147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Dosud účinná úprava podle ZPZ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11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Vázaný pojišťovací zprostředkovatel (VPZ)</a:t>
            </a:r>
            <a:endParaRPr lang="cs-CZ" dirty="0">
              <a:solidFill>
                <a:srgbClr val="FF0000"/>
              </a:solidFill>
            </a:endParaRPr>
          </a:p>
          <a:p>
            <a:pPr lvl="1"/>
            <a:r>
              <a:rPr lang="cs-CZ" dirty="0"/>
              <a:t>Vykonává zprostředkovatelskou činnost v pojišťovnictví </a:t>
            </a:r>
            <a:r>
              <a:rPr lang="cs-CZ" b="1" dirty="0"/>
              <a:t>jménem a na účet jedné nebo více pojišťoven</a:t>
            </a:r>
            <a:r>
              <a:rPr lang="cs-CZ" dirty="0"/>
              <a:t> (zákaz nabízení konkurenčních produktů)</a:t>
            </a:r>
          </a:p>
          <a:p>
            <a:pPr lvl="2"/>
            <a:r>
              <a:rPr lang="cs-CZ" dirty="0"/>
              <a:t>Smluvní pojišťovny taxativně uvedeny v Registru ČNB</a:t>
            </a:r>
          </a:p>
          <a:p>
            <a:pPr lvl="1"/>
            <a:r>
              <a:rPr lang="cs-CZ" b="1" dirty="0"/>
              <a:t>Neinkasuje</a:t>
            </a:r>
            <a:r>
              <a:rPr lang="cs-CZ" dirty="0"/>
              <a:t> pojistné a nevyplácí plnění</a:t>
            </a:r>
          </a:p>
          <a:p>
            <a:pPr lvl="1"/>
            <a:r>
              <a:rPr lang="cs-CZ" b="1" dirty="0"/>
              <a:t>Pojišťovna odpovídá</a:t>
            </a:r>
            <a:r>
              <a:rPr lang="cs-CZ" dirty="0"/>
              <a:t> za škodu</a:t>
            </a:r>
          </a:p>
          <a:p>
            <a:pPr lvl="1"/>
            <a:r>
              <a:rPr lang="cs-CZ" dirty="0"/>
              <a:t>Základní kvalifikační stupeň</a:t>
            </a:r>
          </a:p>
        </p:txBody>
      </p:sp>
    </p:spTree>
    <p:extLst>
      <p:ext uri="{BB962C8B-B14F-4D97-AF65-F5344CB8AC3E}">
        <p14:creationId xmlns:p14="http://schemas.microsoft.com/office/powerpoint/2010/main" val="1743167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Dosud účinná úprava podle ZPZ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12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Podřízený pojišťovací zprostředkovatel (PPZ)</a:t>
            </a:r>
          </a:p>
          <a:p>
            <a:pPr lvl="1"/>
            <a:r>
              <a:rPr lang="cs-CZ" dirty="0"/>
              <a:t>spolupracuje s </a:t>
            </a:r>
            <a:r>
              <a:rPr lang="cs-CZ" b="1" dirty="0"/>
              <a:t>pojišťovacím agentem </a:t>
            </a:r>
            <a:r>
              <a:rPr lang="cs-CZ" dirty="0"/>
              <a:t>nebo </a:t>
            </a:r>
            <a:r>
              <a:rPr lang="cs-CZ" b="1" dirty="0"/>
              <a:t>výhradním pojišťovacím agentem</a:t>
            </a:r>
            <a:r>
              <a:rPr lang="cs-CZ" dirty="0"/>
              <a:t> nebo </a:t>
            </a:r>
            <a:r>
              <a:rPr lang="cs-CZ" b="1" dirty="0"/>
              <a:t>pojišťovacím makléřem</a:t>
            </a:r>
          </a:p>
          <a:p>
            <a:pPr lvl="2"/>
            <a:r>
              <a:rPr lang="cs-CZ" dirty="0"/>
              <a:t>Vázán jejich pokyny; jimi rovněž odměňován </a:t>
            </a:r>
          </a:p>
          <a:p>
            <a:pPr lvl="1"/>
            <a:r>
              <a:rPr lang="cs-CZ" b="1" dirty="0"/>
              <a:t>Neinkasuje</a:t>
            </a:r>
            <a:r>
              <a:rPr lang="cs-CZ" dirty="0"/>
              <a:t> pojistné a nezprostředkovává plnění</a:t>
            </a:r>
          </a:p>
          <a:p>
            <a:pPr lvl="1"/>
            <a:r>
              <a:rPr lang="cs-CZ" b="1" dirty="0"/>
              <a:t>PZ</a:t>
            </a:r>
            <a:r>
              <a:rPr lang="cs-CZ" dirty="0"/>
              <a:t>, na jehož účet PPZ jedná, </a:t>
            </a:r>
            <a:r>
              <a:rPr lang="cs-CZ" b="1" dirty="0"/>
              <a:t>odpovídá za škodu </a:t>
            </a:r>
            <a:r>
              <a:rPr lang="cs-CZ" dirty="0"/>
              <a:t>způsobenou PPZ</a:t>
            </a:r>
          </a:p>
          <a:p>
            <a:pPr lvl="1"/>
            <a:r>
              <a:rPr lang="cs-CZ" dirty="0"/>
              <a:t>Základní kvalifikační stupeň</a:t>
            </a:r>
          </a:p>
        </p:txBody>
      </p:sp>
    </p:spTree>
    <p:extLst>
      <p:ext uri="{BB962C8B-B14F-4D97-AF65-F5344CB8AC3E}">
        <p14:creationId xmlns:p14="http://schemas.microsoft.com/office/powerpoint/2010/main" val="3658732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Dosud účinná úprava podle ZPZ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13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Pojišťovací agent (PA)</a:t>
            </a:r>
            <a:endParaRPr lang="cs-CZ" dirty="0">
              <a:solidFill>
                <a:srgbClr val="FF0000"/>
              </a:solidFill>
            </a:endParaRPr>
          </a:p>
          <a:p>
            <a:pPr lvl="1"/>
            <a:r>
              <a:rPr lang="cs-CZ" dirty="0"/>
              <a:t>Jedná </a:t>
            </a:r>
            <a:r>
              <a:rPr lang="cs-CZ" b="1" dirty="0"/>
              <a:t>jménem a na účet jedné nebo více pojišťoven</a:t>
            </a:r>
            <a:r>
              <a:rPr lang="cs-CZ" dirty="0"/>
              <a:t> (možné nabízení konkurenčních produktů)</a:t>
            </a:r>
          </a:p>
          <a:p>
            <a:pPr lvl="2"/>
            <a:r>
              <a:rPr lang="cs-CZ" dirty="0"/>
              <a:t>Odměňován pojišťovnou</a:t>
            </a:r>
          </a:p>
          <a:p>
            <a:pPr lvl="1"/>
            <a:r>
              <a:rPr lang="cs-CZ" b="1" dirty="0"/>
              <a:t>Vázán vnitřními předpisy</a:t>
            </a:r>
            <a:r>
              <a:rPr lang="cs-CZ" dirty="0"/>
              <a:t> pojišťovny, jejímž jménem a na jejíž účet jedná</a:t>
            </a:r>
          </a:p>
          <a:p>
            <a:pPr lvl="1"/>
            <a:r>
              <a:rPr lang="cs-CZ" dirty="0"/>
              <a:t>Pokud sjednáno, může přijímat pojistné nebo zprostředkovávat plnění</a:t>
            </a:r>
          </a:p>
          <a:p>
            <a:pPr lvl="2"/>
            <a:r>
              <a:rPr lang="cs-CZ" dirty="0"/>
              <a:t>Pak nutno držet jistinu + vést zvláštní účet</a:t>
            </a:r>
          </a:p>
          <a:p>
            <a:pPr lvl="1"/>
            <a:r>
              <a:rPr lang="cs-CZ" dirty="0"/>
              <a:t>Odpovídá za škodu</a:t>
            </a:r>
          </a:p>
          <a:p>
            <a:pPr lvl="2"/>
            <a:r>
              <a:rPr lang="cs-CZ" dirty="0"/>
              <a:t>Povinné pojištění pro případ způsobené škody (možnost pojišťovny závazek převzít)</a:t>
            </a:r>
          </a:p>
          <a:p>
            <a:pPr lvl="1"/>
            <a:r>
              <a:rPr lang="cs-CZ" dirty="0"/>
              <a:t>Střední kvalifikační stupeň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1567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Dosud účinná úprava podle ZPZ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14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Výhradní pojišťovací agent (VPA)</a:t>
            </a:r>
          </a:p>
          <a:p>
            <a:pPr lvl="1"/>
            <a:r>
              <a:rPr lang="cs-CZ" dirty="0"/>
              <a:t>Činný </a:t>
            </a:r>
            <a:r>
              <a:rPr lang="pl-PL" dirty="0"/>
              <a:t>jménem a na účet </a:t>
            </a:r>
            <a:r>
              <a:rPr lang="pl-PL" b="1" dirty="0"/>
              <a:t>jedné pojiťovny</a:t>
            </a:r>
          </a:p>
          <a:p>
            <a:pPr lvl="2"/>
            <a:r>
              <a:rPr lang="cs-CZ" dirty="0"/>
              <a:t>Odměňován pojišťovnou</a:t>
            </a:r>
            <a:endParaRPr lang="pl-PL" dirty="0"/>
          </a:p>
          <a:p>
            <a:pPr lvl="1"/>
            <a:r>
              <a:rPr lang="cs-CZ" b="1" dirty="0"/>
              <a:t>Vázán vnitřními předpisy</a:t>
            </a:r>
            <a:r>
              <a:rPr lang="cs-CZ" dirty="0"/>
              <a:t> pojišťovny, jejímž jménem a na jejíž účet jedná</a:t>
            </a:r>
          </a:p>
          <a:p>
            <a:pPr lvl="1"/>
            <a:r>
              <a:rPr lang="cs-CZ" dirty="0"/>
              <a:t>Pokud sjednáno, může přijímat pojistné nebo zprostředkovávat plnění</a:t>
            </a:r>
          </a:p>
          <a:p>
            <a:pPr lvl="2"/>
            <a:r>
              <a:rPr lang="cs-CZ" dirty="0"/>
              <a:t>Pak nutno držet jistinu + vést zvláštní účet</a:t>
            </a:r>
          </a:p>
          <a:p>
            <a:pPr lvl="1"/>
            <a:r>
              <a:rPr lang="cs-CZ" b="1" dirty="0"/>
              <a:t>Pojišťovna odpovídá</a:t>
            </a:r>
            <a:r>
              <a:rPr lang="cs-CZ" dirty="0"/>
              <a:t> za škodu</a:t>
            </a:r>
          </a:p>
          <a:p>
            <a:pPr lvl="1"/>
            <a:r>
              <a:rPr lang="cs-CZ" dirty="0"/>
              <a:t>Základní kvalifikační stupeň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3395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Dosud účinná úprava podle ZPZ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15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400" b="1" dirty="0">
                <a:solidFill>
                  <a:srgbClr val="FF0000"/>
                </a:solidFill>
              </a:rPr>
              <a:t>Pojišťovací makléř (PM)</a:t>
            </a:r>
          </a:p>
          <a:p>
            <a:pPr lvl="1"/>
            <a:r>
              <a:rPr lang="cs-CZ" sz="3100" dirty="0"/>
              <a:t>Vázán obsahem smlouvy uzavřené s </a:t>
            </a:r>
            <a:r>
              <a:rPr lang="cs-CZ" sz="3100" b="1" dirty="0"/>
              <a:t>klientem</a:t>
            </a:r>
            <a:r>
              <a:rPr lang="cs-CZ" sz="3100" dirty="0"/>
              <a:t> (zájemcem o pojištění)</a:t>
            </a:r>
          </a:p>
          <a:p>
            <a:pPr lvl="2"/>
            <a:r>
              <a:rPr lang="cs-CZ" sz="2600" dirty="0"/>
              <a:t>Zpracovává komplexní analýzy pojistných rizik, návrhy pojistných nebo zajistných programů, poskytuje konzultační a poradenskou činnost, provádí správu uzavřených smluv, podílí se na likvidaci </a:t>
            </a:r>
            <a:r>
              <a:rPr lang="cs-CZ" sz="2600" dirty="0" err="1"/>
              <a:t>škodních</a:t>
            </a:r>
            <a:r>
              <a:rPr lang="cs-CZ" sz="2600" dirty="0"/>
              <a:t> událostí…</a:t>
            </a:r>
          </a:p>
          <a:p>
            <a:pPr lvl="1"/>
            <a:r>
              <a:rPr lang="cs-CZ" sz="3100" dirty="0"/>
              <a:t>Odměňován pojišťovnou (nebylo-li sjednáno jinak)</a:t>
            </a:r>
          </a:p>
          <a:p>
            <a:pPr lvl="1"/>
            <a:r>
              <a:rPr lang="cs-CZ" sz="3100" dirty="0"/>
              <a:t>Pokud sjednáno, může přijímat pojistné nebo zprostředkovávat plnění</a:t>
            </a:r>
          </a:p>
          <a:p>
            <a:pPr lvl="2"/>
            <a:r>
              <a:rPr lang="cs-CZ" sz="2600" dirty="0"/>
              <a:t>Pak nutno držet jistinu + vést zvláštní účet</a:t>
            </a:r>
          </a:p>
          <a:p>
            <a:pPr lvl="1"/>
            <a:r>
              <a:rPr lang="cs-CZ" sz="3100" dirty="0"/>
              <a:t>Odpovídá za škodu</a:t>
            </a:r>
          </a:p>
          <a:p>
            <a:pPr lvl="2"/>
            <a:r>
              <a:rPr lang="cs-CZ" sz="2600" dirty="0"/>
              <a:t>Povinné pojištění pro případ způsobené škody (možnost pojišťovny závazek převzít)</a:t>
            </a:r>
          </a:p>
          <a:p>
            <a:pPr lvl="1"/>
            <a:r>
              <a:rPr lang="cs-CZ" sz="3100" dirty="0"/>
              <a:t>Vyšší kvalifikační stupeň</a:t>
            </a:r>
          </a:p>
        </p:txBody>
      </p:sp>
    </p:spTree>
    <p:extLst>
      <p:ext uri="{BB962C8B-B14F-4D97-AF65-F5344CB8AC3E}">
        <p14:creationId xmlns:p14="http://schemas.microsoft.com/office/powerpoint/2010/main" val="407621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Dosud účinná úprava podle ZPZ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16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Pojišťovací zprostředkovatel, jehož domovským členským státem není Česká republika</a:t>
            </a:r>
          </a:p>
          <a:p>
            <a:pPr lvl="1"/>
            <a:r>
              <a:rPr lang="cs-CZ" dirty="0"/>
              <a:t>Může na území České republiky provozovat zprostředkovatelskou činnost v pojišťovnictví v rozsahu, v jakém je tuto činnost oprávněn provozovat v domovském členském státě (notifikační povinnost!)</a:t>
            </a:r>
          </a:p>
          <a:p>
            <a:pPr lvl="2"/>
            <a:r>
              <a:rPr lang="cs-CZ" dirty="0">
                <a:solidFill>
                  <a:srgbClr val="FF0000"/>
                </a:solidFill>
              </a:rPr>
              <a:t>Jednotný evropský pas</a:t>
            </a:r>
          </a:p>
          <a:p>
            <a:pPr lvl="1"/>
            <a:r>
              <a:rPr lang="cs-CZ" dirty="0"/>
              <a:t>Na základě práva zřizovat pobočky nebo na základě svobody dočasně poskytovat služby</a:t>
            </a:r>
          </a:p>
        </p:txBody>
      </p:sp>
    </p:spTree>
    <p:extLst>
      <p:ext uri="{BB962C8B-B14F-4D97-AF65-F5344CB8AC3E}">
        <p14:creationId xmlns:p14="http://schemas.microsoft.com/office/powerpoint/2010/main" val="32271673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Dosud účinná úprava podle ZPZ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17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Požadavky na PZ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Odborná způsobilost </a:t>
            </a:r>
            <a:r>
              <a:rPr lang="cs-CZ" dirty="0"/>
              <a:t>(IDD zpřísňuje) </a:t>
            </a:r>
          </a:p>
          <a:p>
            <a:pPr lvl="2"/>
            <a:r>
              <a:rPr lang="cs-CZ" b="1" dirty="0"/>
              <a:t>Všeobecné</a:t>
            </a:r>
            <a:r>
              <a:rPr lang="cs-CZ" dirty="0"/>
              <a:t> (SŠ) a </a:t>
            </a:r>
            <a:r>
              <a:rPr lang="cs-CZ" b="1" dirty="0"/>
              <a:t>odborné</a:t>
            </a:r>
            <a:r>
              <a:rPr lang="cs-CZ" dirty="0"/>
              <a:t> znalosti (odborná zkouška/studium)</a:t>
            </a:r>
          </a:p>
          <a:p>
            <a:pPr lvl="2"/>
            <a:r>
              <a:rPr lang="cs-CZ" dirty="0"/>
              <a:t>Základní, Střední, Vyšší stupeň</a:t>
            </a:r>
          </a:p>
          <a:p>
            <a:pPr lvl="2"/>
            <a:r>
              <a:rPr lang="cs-CZ" dirty="0"/>
              <a:t>Průběžné doplňování znalostí (doškolovací kurzy – 5 let)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Důvěryhodnost</a:t>
            </a:r>
          </a:p>
          <a:p>
            <a:pPr lvl="2"/>
            <a:r>
              <a:rPr lang="cs-CZ" dirty="0"/>
              <a:t>FO, PO</a:t>
            </a:r>
          </a:p>
          <a:p>
            <a:pPr lvl="2"/>
            <a:r>
              <a:rPr lang="cs-CZ" dirty="0"/>
              <a:t>Neodsouzena za TČ; ne v úpadku; nepřivedla společnost do úpadku; …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Povinnosti dle § 21 </a:t>
            </a:r>
            <a:r>
              <a:rPr lang="cs-CZ" dirty="0" err="1">
                <a:solidFill>
                  <a:srgbClr val="FF0000"/>
                </a:solidFill>
              </a:rPr>
              <a:t>an</a:t>
            </a:r>
            <a:r>
              <a:rPr lang="cs-CZ" dirty="0">
                <a:solidFill>
                  <a:srgbClr val="FF0000"/>
                </a:solidFill>
              </a:rPr>
              <a:t>. ZPZ</a:t>
            </a:r>
          </a:p>
          <a:p>
            <a:pPr lvl="2"/>
            <a:r>
              <a:rPr lang="cs-CZ" dirty="0"/>
              <a:t>Odborná péče (!)</a:t>
            </a:r>
          </a:p>
          <a:p>
            <a:pPr lvl="2"/>
            <a:r>
              <a:rPr lang="cs-CZ" dirty="0"/>
              <a:t>Informační povinnost dle § 21a </a:t>
            </a:r>
            <a:r>
              <a:rPr lang="cs-CZ" dirty="0" err="1"/>
              <a:t>an</a:t>
            </a:r>
            <a:r>
              <a:rPr lang="cs-CZ" dirty="0"/>
              <a:t>.</a:t>
            </a:r>
          </a:p>
          <a:p>
            <a:pPr lvl="2"/>
            <a:r>
              <a:rPr lang="cs-CZ" dirty="0"/>
              <a:t>Zaznamenat požadavky a potřeby klienta</a:t>
            </a:r>
          </a:p>
        </p:txBody>
      </p:sp>
    </p:spTree>
    <p:extLst>
      <p:ext uri="{BB962C8B-B14F-4D97-AF65-F5344CB8AC3E}">
        <p14:creationId xmlns:p14="http://schemas.microsoft.com/office/powerpoint/2010/main" val="30466584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Dosud účinná úprava podle ZPZ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18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Registr ČNB</a:t>
            </a:r>
          </a:p>
          <a:p>
            <a:pPr lvl="1"/>
            <a:r>
              <a:rPr lang="cs-CZ" dirty="0"/>
              <a:t>Přes 150 000 PZ (!) – většina PPZ a PA</a:t>
            </a:r>
          </a:p>
          <a:p>
            <a:pPr lvl="2"/>
            <a:r>
              <a:rPr lang="cs-CZ" dirty="0"/>
              <a:t>(Mnoho neaktivních)</a:t>
            </a:r>
          </a:p>
          <a:p>
            <a:pPr lvl="2"/>
            <a:r>
              <a:rPr lang="cs-CZ" dirty="0"/>
              <a:t>Dle kategorií</a:t>
            </a:r>
          </a:p>
          <a:p>
            <a:pPr lvl="2"/>
            <a:r>
              <a:rPr lang="cs-CZ" dirty="0"/>
              <a:t>Povolené činnosti</a:t>
            </a:r>
          </a:p>
          <a:p>
            <a:pPr lvl="1"/>
            <a:r>
              <a:rPr lang="cs-CZ" dirty="0"/>
              <a:t>PA hlavně životní pojištění x PM hlavně neživotní pojištění</a:t>
            </a:r>
          </a:p>
          <a:p>
            <a:pPr lvl="1"/>
            <a:r>
              <a:rPr lang="cs-CZ" b="1" dirty="0"/>
              <a:t>Důvěra</a:t>
            </a:r>
            <a:r>
              <a:rPr lang="cs-CZ" dirty="0"/>
              <a:t> v zápis do registru</a:t>
            </a:r>
          </a:p>
          <a:p>
            <a:pPr lvl="1"/>
            <a:r>
              <a:rPr lang="cs-CZ" b="1" dirty="0"/>
              <a:t>Osvědčení</a:t>
            </a:r>
            <a:r>
              <a:rPr lang="cs-CZ" dirty="0"/>
              <a:t> o zápisu</a:t>
            </a:r>
          </a:p>
          <a:p>
            <a:pPr lvl="1"/>
            <a:r>
              <a:rPr lang="cs-CZ" dirty="0"/>
              <a:t>Povinnost hlásit včas </a:t>
            </a:r>
            <a:r>
              <a:rPr lang="cs-CZ" b="1" dirty="0"/>
              <a:t>změny</a:t>
            </a:r>
            <a:r>
              <a:rPr lang="cs-CZ" dirty="0"/>
              <a:t> údajů v registru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83579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Dosud účinná úprava podle ZPZ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19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Samostatný likvidátor pojistných událostí</a:t>
            </a:r>
          </a:p>
          <a:p>
            <a:pPr lvl="1"/>
            <a:r>
              <a:rPr lang="cs-CZ" dirty="0"/>
              <a:t>Činí na základě </a:t>
            </a:r>
            <a:r>
              <a:rPr lang="cs-CZ" b="1" dirty="0"/>
              <a:t>smlouvy uzavřené s pojišťovnou</a:t>
            </a:r>
            <a:r>
              <a:rPr lang="cs-CZ" dirty="0"/>
              <a:t>, jejím jménem a na její účet, </a:t>
            </a:r>
            <a:r>
              <a:rPr lang="cs-CZ" b="1" dirty="0"/>
              <a:t>šetření nutné ke zjištění rozsahu její povinnosti plnit</a:t>
            </a:r>
            <a:r>
              <a:rPr lang="cs-CZ" dirty="0"/>
              <a:t> z pojištění</a:t>
            </a:r>
          </a:p>
          <a:p>
            <a:pPr lvl="1"/>
            <a:r>
              <a:rPr lang="cs-CZ" dirty="0"/>
              <a:t>Odpovídá za škodu</a:t>
            </a:r>
          </a:p>
          <a:p>
            <a:pPr lvl="2"/>
            <a:r>
              <a:rPr lang="cs-CZ" dirty="0"/>
              <a:t>Povinnost být pojištěn pro případ odpovědnosti za škodu způsobenou výkonem činnosti</a:t>
            </a:r>
          </a:p>
          <a:p>
            <a:pPr lvl="1"/>
            <a:r>
              <a:rPr lang="cs-CZ" dirty="0"/>
              <a:t>Základní kvalifikační stupeň</a:t>
            </a:r>
          </a:p>
          <a:p>
            <a:pPr lvl="1"/>
            <a:r>
              <a:rPr lang="cs-CZ" dirty="0"/>
              <a:t>Zápis do registru ČNB</a:t>
            </a:r>
          </a:p>
        </p:txBody>
      </p:sp>
    </p:spTree>
    <p:extLst>
      <p:ext uri="{BB962C8B-B14F-4D97-AF65-F5344CB8AC3E}">
        <p14:creationId xmlns:p14="http://schemas.microsoft.com/office/powerpoint/2010/main" val="2316113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80C99F-449F-4DAD-A52C-5D8121490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>
                <a:solidFill>
                  <a:srgbClr val="FF0000"/>
                </a:solidFill>
              </a:rPr>
              <a:t>Právě vyšlo!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946F1C-017E-4EDC-AC5B-E19265C48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2</a:t>
            </a:fld>
            <a:endParaRPr lang="cs-CZ"/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43A4D24B-1490-4673-B586-4C18BE5BD737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264" y="1516698"/>
            <a:ext cx="3643471" cy="5196085"/>
          </a:xfrm>
        </p:spPr>
      </p:pic>
    </p:spTree>
    <p:extLst>
      <p:ext uri="{BB962C8B-B14F-4D97-AF65-F5344CB8AC3E}">
        <p14:creationId xmlns:p14="http://schemas.microsoft.com/office/powerpoint/2010/main" val="23539283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B9007B-C7AD-443C-8B68-9B8442884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2) Úprava podle směrnice IDD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E8DAA0-1C5F-4813-BFFB-280F4DAF7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20</a:t>
            </a:fld>
            <a:endParaRPr lang="cs-CZ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16C493E-E750-45D2-B80B-1B5FE0DCB31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Princip minimální harmonizace!</a:t>
            </a:r>
          </a:p>
          <a:p>
            <a:pPr lvl="1"/>
            <a:r>
              <a:rPr lang="cs-CZ" dirty="0"/>
              <a:t>Do 23. 2. 2018</a:t>
            </a:r>
          </a:p>
          <a:p>
            <a:pPr lvl="1"/>
            <a:r>
              <a:rPr lang="cs-CZ" dirty="0"/>
              <a:t>Přechodné období pro PZ (23. 2. 2019)</a:t>
            </a:r>
          </a:p>
          <a:p>
            <a:r>
              <a:rPr lang="cs-CZ" dirty="0"/>
              <a:t>Ochrana spotřebitele</a:t>
            </a:r>
          </a:p>
          <a:p>
            <a:pPr lvl="1"/>
            <a:r>
              <a:rPr lang="cs-CZ" dirty="0"/>
              <a:t>Ochrana zájmů klienta</a:t>
            </a:r>
          </a:p>
          <a:p>
            <a:pPr lvl="1"/>
            <a:r>
              <a:rPr lang="cs-CZ" dirty="0"/>
              <a:t>Systém vyřizování stížností</a:t>
            </a:r>
          </a:p>
          <a:p>
            <a:pPr lvl="1"/>
            <a:r>
              <a:rPr lang="cs-CZ" dirty="0"/>
              <a:t>Mimosoudní řešení sporů</a:t>
            </a:r>
          </a:p>
          <a:p>
            <a:r>
              <a:rPr lang="cs-CZ" dirty="0"/>
              <a:t>„Pročištění“ trhu</a:t>
            </a:r>
          </a:p>
        </p:txBody>
      </p:sp>
    </p:spTree>
    <p:extLst>
      <p:ext uri="{BB962C8B-B14F-4D97-AF65-F5344CB8AC3E}">
        <p14:creationId xmlns:p14="http://schemas.microsoft.com/office/powerpoint/2010/main" val="12464266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B9007B-C7AD-443C-8B68-9B8442884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2) Úprava podle směrnice IDD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E8DAA0-1C5F-4813-BFFB-280F4DAF7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21</a:t>
            </a:fld>
            <a:endParaRPr lang="cs-CZ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16C493E-E750-45D2-B80B-1B5FE0DCB31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Základní definice</a:t>
            </a:r>
          </a:p>
          <a:p>
            <a:pPr lvl="1"/>
            <a:r>
              <a:rPr lang="cs-CZ" dirty="0"/>
              <a:t>Distribuce pojištění</a:t>
            </a:r>
          </a:p>
          <a:p>
            <a:pPr lvl="2"/>
            <a:r>
              <a:rPr lang="cs-CZ" sz="1700" dirty="0"/>
              <a:t>poskytování poradenství o pojistných smlouvách, předkládání návrhů těchto smluv, uzavírání pojistných smluv nebo pomoc při jejich správě a plnění… </a:t>
            </a:r>
          </a:p>
          <a:p>
            <a:pPr lvl="1"/>
            <a:r>
              <a:rPr lang="cs-CZ" dirty="0"/>
              <a:t>Zprostředkovatel pojištění</a:t>
            </a:r>
          </a:p>
          <a:p>
            <a:pPr lvl="2"/>
            <a:r>
              <a:rPr lang="cs-CZ" sz="1800" dirty="0"/>
              <a:t>fyzická nebo právnická osoba, jež není pojišťovnou ani zajišťovnou ani jejím zaměstnancem ani není zprostředkovatelem doplňkového pojištění a která za odměnu zahajuje nebo vykonává distribuci pojištění</a:t>
            </a:r>
          </a:p>
          <a:p>
            <a:pPr lvl="1"/>
            <a:r>
              <a:rPr lang="cs-CZ" dirty="0"/>
              <a:t>Distributor pojištění</a:t>
            </a:r>
          </a:p>
          <a:p>
            <a:pPr lvl="2"/>
            <a:r>
              <a:rPr lang="cs-CZ" sz="1900" dirty="0"/>
              <a:t>zprostředkovatel pojištění, zprostředkovatel doplňkového pojištění nebo pojišťovna</a:t>
            </a:r>
          </a:p>
          <a:p>
            <a:r>
              <a:rPr lang="cs-CZ" dirty="0"/>
              <a:t>Vyňaté činnosti</a:t>
            </a:r>
          </a:p>
          <a:p>
            <a:pPr lvl="1"/>
            <a:r>
              <a:rPr lang="cs-CZ" dirty="0"/>
              <a:t>Vybrané podlimitní činnosti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439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A18F4D-D5F9-45B9-B5A4-CFE7B02D4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2) Úprava podle směrnice IDD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B88A32-6B75-46A9-9F8A-1995FD19D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22</a:t>
            </a:fld>
            <a:endParaRPr lang="cs-CZ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50B410D-0376-4738-BD42-84ED2B81412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Hlavní principy IDD</a:t>
            </a:r>
          </a:p>
          <a:p>
            <a:pPr lvl="1"/>
            <a:r>
              <a:rPr lang="cs-CZ" dirty="0"/>
              <a:t>Zpřísnění informační povinnosti vůči klientovi</a:t>
            </a:r>
          </a:p>
          <a:p>
            <a:pPr lvl="1"/>
            <a:r>
              <a:rPr lang="cs-CZ" dirty="0"/>
              <a:t>Zpřísnění podmínek pro poradenství</a:t>
            </a:r>
          </a:p>
          <a:p>
            <a:pPr lvl="1"/>
            <a:r>
              <a:rPr lang="cs-CZ" dirty="0"/>
              <a:t>Vázaný prodej (pojištění a jiný statek)</a:t>
            </a:r>
          </a:p>
          <a:p>
            <a:pPr lvl="1"/>
            <a:r>
              <a:rPr lang="cs-CZ" dirty="0"/>
              <a:t>Dohled nad produktem</a:t>
            </a:r>
          </a:p>
          <a:p>
            <a:pPr lvl="1"/>
            <a:r>
              <a:rPr lang="cs-CZ" dirty="0"/>
              <a:t>Zvláštní podmínky pro pojistné produkty s investiční složkou (nákladovost atd.)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72713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B9007B-C7AD-443C-8B68-9B8442884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3) Úprava podle návrhu zákona o distribuci pojištění a zajištění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E8DAA0-1C5F-4813-BFFB-280F4DAF7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23</a:t>
            </a:fld>
            <a:endParaRPr lang="cs-CZ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16C493E-E750-45D2-B80B-1B5FE0DCB31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Základní definice</a:t>
            </a:r>
          </a:p>
          <a:p>
            <a:pPr lvl="1"/>
            <a:r>
              <a:rPr lang="cs-CZ" dirty="0"/>
              <a:t>Distribuce pojištění (zajištění)</a:t>
            </a:r>
          </a:p>
          <a:p>
            <a:pPr lvl="2"/>
            <a:r>
              <a:rPr lang="cs-CZ" dirty="0"/>
              <a:t>Poskytování nebo zprostředkování</a:t>
            </a:r>
          </a:p>
          <a:p>
            <a:pPr lvl="1"/>
            <a:r>
              <a:rPr lang="cs-CZ" dirty="0"/>
              <a:t>Zprostředkování pojištění (zajištění)</a:t>
            </a:r>
            <a:endParaRPr lang="cs-CZ" sz="2900" dirty="0"/>
          </a:p>
          <a:p>
            <a:pPr lvl="2"/>
            <a:r>
              <a:rPr lang="cs-CZ" dirty="0"/>
              <a:t>Jednání jménem pojistitele nebo zákazníka odlišné od poskytování pojištění, které spočívá v nabízení možnosti sjednat (…) pojištění, předkládání návrhů (…), pomoci při správě pojištění, …</a:t>
            </a:r>
          </a:p>
          <a:p>
            <a:pPr lvl="1"/>
            <a:r>
              <a:rPr lang="cs-CZ" dirty="0"/>
              <a:t>Zprostředkování možnosti stát se pojištěným</a:t>
            </a:r>
          </a:p>
          <a:p>
            <a:pPr lvl="2"/>
            <a:r>
              <a:rPr lang="cs-CZ" dirty="0"/>
              <a:t>§ 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07186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B9007B-C7AD-443C-8B68-9B8442884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3) Úprava podle návrhu zákona o distribuci pojištění a zajištění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E8DAA0-1C5F-4813-BFFB-280F4DAF7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24</a:t>
            </a:fld>
            <a:endParaRPr lang="cs-CZ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16C493E-E750-45D2-B80B-1B5FE0DCB31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Kategorizace zprostředkovatelů</a:t>
            </a:r>
          </a:p>
          <a:p>
            <a:pPr lvl="1"/>
            <a:r>
              <a:rPr lang="cs-CZ" dirty="0"/>
              <a:t>1) Samostatný zprostředkovatel</a:t>
            </a:r>
          </a:p>
          <a:p>
            <a:pPr lvl="2"/>
            <a:r>
              <a:rPr lang="cs-CZ" dirty="0"/>
              <a:t>Jako pojišťovací agent (pro pojišťovnu)</a:t>
            </a:r>
          </a:p>
          <a:p>
            <a:pPr lvl="2"/>
            <a:r>
              <a:rPr lang="cs-CZ" dirty="0"/>
              <a:t>Jako pojišťovací makléř (pro zákazníky)</a:t>
            </a:r>
          </a:p>
          <a:p>
            <a:pPr lvl="1"/>
            <a:r>
              <a:rPr lang="cs-CZ" dirty="0"/>
              <a:t>2) Vázaný zástupce</a:t>
            </a:r>
          </a:p>
          <a:p>
            <a:pPr lvl="1"/>
            <a:r>
              <a:rPr lang="cs-CZ" dirty="0"/>
              <a:t>3) Doplňkový pojišťovací zprostředkovatel</a:t>
            </a:r>
          </a:p>
          <a:p>
            <a:pPr lvl="1"/>
            <a:r>
              <a:rPr lang="cs-CZ" dirty="0"/>
              <a:t>4) Pojišťovací zprostředkovatel s členským státem jiným než ČR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29474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B9007B-C7AD-443C-8B68-9B8442884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3) Úprava podle návrhu zákona o distribuci pojištění a zajištění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E8DAA0-1C5F-4813-BFFB-280F4DAF7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25</a:t>
            </a:fld>
            <a:endParaRPr lang="cs-CZ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16C493E-E750-45D2-B80B-1B5FE0DCB31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Samostatný zprostředkovatel</a:t>
            </a:r>
          </a:p>
          <a:p>
            <a:pPr lvl="1"/>
            <a:r>
              <a:rPr lang="cs-CZ" dirty="0"/>
              <a:t>Navázaný na více zastoupených</a:t>
            </a:r>
          </a:p>
          <a:p>
            <a:pPr lvl="1"/>
            <a:r>
              <a:rPr lang="cs-CZ" dirty="0"/>
              <a:t>Zápis do registru</a:t>
            </a:r>
          </a:p>
          <a:p>
            <a:pPr lvl="1"/>
            <a:r>
              <a:rPr lang="cs-CZ" dirty="0"/>
              <a:t>Povinné pojištění (limit1 250 000/1 850 000 eur)</a:t>
            </a:r>
          </a:p>
          <a:p>
            <a:pPr lvl="1"/>
            <a:r>
              <a:rPr lang="cs-CZ" dirty="0"/>
              <a:t>Náhrada škody</a:t>
            </a:r>
          </a:p>
          <a:p>
            <a:pPr lvl="2"/>
            <a:r>
              <a:rPr lang="cs-CZ" sz="2000" dirty="0"/>
              <a:t>Použije-li pojišťovna nebo zajišťovna při své činnosti samostatného zprostředkovatele, </a:t>
            </a:r>
            <a:r>
              <a:rPr lang="cs-CZ" sz="2000" u="sng" dirty="0"/>
              <a:t>nehradí</a:t>
            </a:r>
            <a:r>
              <a:rPr lang="cs-CZ" sz="2000" dirty="0"/>
              <a:t> škodu jím způsobenou; pokud ho však </a:t>
            </a:r>
            <a:r>
              <a:rPr lang="cs-CZ" sz="2000" u="sng" dirty="0"/>
              <a:t>nepečlivě vybrala</a:t>
            </a:r>
            <a:r>
              <a:rPr lang="cs-CZ" sz="2000" dirty="0"/>
              <a:t> nebo na něho </a:t>
            </a:r>
            <a:r>
              <a:rPr lang="cs-CZ" sz="2000" u="sng" dirty="0"/>
              <a:t>nedostatečně dohlížela</a:t>
            </a:r>
            <a:r>
              <a:rPr lang="cs-CZ" sz="2000" dirty="0"/>
              <a:t>, ručí za splnění jeho povinnosti k náhradě škody</a:t>
            </a:r>
          </a:p>
          <a:p>
            <a:pPr lvl="2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97383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B9007B-C7AD-443C-8B68-9B8442884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3) Úprava podle návrhu zákona o distribuci pojištění a zajištění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E8DAA0-1C5F-4813-BFFB-280F4DAF7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26</a:t>
            </a:fld>
            <a:endParaRPr lang="cs-CZ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16C493E-E750-45D2-B80B-1B5FE0DCB31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Vázaný zástupce</a:t>
            </a:r>
          </a:p>
          <a:p>
            <a:pPr lvl="1"/>
            <a:r>
              <a:rPr lang="cs-CZ" dirty="0"/>
              <a:t>Navázaný na pouze jednoto zastoupeného</a:t>
            </a:r>
          </a:p>
          <a:p>
            <a:pPr lvl="1"/>
            <a:r>
              <a:rPr lang="cs-CZ" dirty="0"/>
              <a:t>Zápis do registru</a:t>
            </a:r>
          </a:p>
          <a:p>
            <a:pPr lvl="1"/>
            <a:r>
              <a:rPr lang="cs-CZ" dirty="0"/>
              <a:t>Náhrada škody</a:t>
            </a:r>
          </a:p>
          <a:p>
            <a:pPr lvl="2"/>
            <a:r>
              <a:rPr lang="cs-CZ" sz="2000" dirty="0"/>
              <a:t>Použije-li </a:t>
            </a:r>
            <a:r>
              <a:rPr lang="cs-CZ" sz="2000" u="sng" dirty="0"/>
              <a:t>samostatný zprostředkovatel</a:t>
            </a:r>
            <a:r>
              <a:rPr lang="cs-CZ" sz="2000" dirty="0"/>
              <a:t> při své činnosti vázaného zástupce, nahradí škodu jím způsobenou, jako by ji způsobil sám. </a:t>
            </a:r>
            <a:r>
              <a:rPr lang="cs-CZ" sz="2000" u="sng" dirty="0"/>
              <a:t>Pojišťovna</a:t>
            </a:r>
            <a:r>
              <a:rPr lang="cs-CZ" sz="2000" dirty="0"/>
              <a:t> nebo zajišťovna takovou škodu nehradí; pokud však samostatného zprostředkovatele nepečlivě vybrala nebo na něho nedostatečně dohlížela, ručí za splnění jeho povinnosti k náhradě škody.</a:t>
            </a:r>
          </a:p>
          <a:p>
            <a:pPr lvl="2"/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25193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B9007B-C7AD-443C-8B68-9B8442884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3) Úprava podle návrhu zákona o distribuci pojištění a zajištění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E8DAA0-1C5F-4813-BFFB-280F4DAF7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27</a:t>
            </a:fld>
            <a:endParaRPr lang="cs-CZ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16C493E-E750-45D2-B80B-1B5FE0DCB31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Doplňkový pojišťovací zprostředkovatel</a:t>
            </a:r>
          </a:p>
          <a:p>
            <a:pPr lvl="1"/>
            <a:r>
              <a:rPr lang="cs-CZ" dirty="0"/>
              <a:t>může zprostředkovávat pouze pojištění, které je doplňkovou službou k dodávanému zboží nebo poskytované službě, a to pouze jako svoji doplňkovou činnost</a:t>
            </a:r>
          </a:p>
          <a:p>
            <a:pPr lvl="1"/>
            <a:r>
              <a:rPr lang="cs-CZ" dirty="0"/>
              <a:t>Zápis do registru</a:t>
            </a:r>
          </a:p>
          <a:p>
            <a:pPr lvl="1"/>
            <a:r>
              <a:rPr lang="cs-CZ" dirty="0"/>
              <a:t>Náhrada škody</a:t>
            </a:r>
          </a:p>
          <a:p>
            <a:pPr lvl="2"/>
            <a:r>
              <a:rPr lang="cs-CZ" sz="2200" dirty="0"/>
              <a:t>Použije-li </a:t>
            </a:r>
            <a:r>
              <a:rPr lang="cs-CZ" sz="2200" u="sng" dirty="0"/>
              <a:t>samostatný zprostředkovatel </a:t>
            </a:r>
            <a:r>
              <a:rPr lang="cs-CZ" sz="2200" dirty="0"/>
              <a:t>při své činnosti doplňkového pojišťovacího zprostředkovatele, nahradí škodu jím způsobenou, jako by ji způsobil sám. </a:t>
            </a:r>
            <a:r>
              <a:rPr lang="cs-CZ" sz="2200" u="sng" dirty="0"/>
              <a:t>Pojišťovna</a:t>
            </a:r>
            <a:r>
              <a:rPr lang="cs-CZ" sz="2200" dirty="0"/>
              <a:t> nebo zajišťovna takovou škodu nehradí; pokud však samostatného zprostředkovatele nepečlivě vybrala nebo na něho nedostatečně dohlížela, ručí za splnění jeho povinnosti k náhradě škody</a:t>
            </a:r>
          </a:p>
          <a:p>
            <a:pPr lvl="2"/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83218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B9007B-C7AD-443C-8B68-9B8442884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3) Úprava podle návrhu zákona o distribuci pojištění a zajištění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E8DAA0-1C5F-4813-BFFB-280F4DAF7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28</a:t>
            </a:fld>
            <a:endParaRPr lang="cs-CZ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16C493E-E750-45D2-B80B-1B5FE0DCB31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Registr ČNB</a:t>
            </a:r>
          </a:p>
          <a:p>
            <a:pPr lvl="1"/>
            <a:r>
              <a:rPr lang="cs-CZ" dirty="0"/>
              <a:t>Veřejnost registru</a:t>
            </a:r>
          </a:p>
          <a:p>
            <a:pPr lvl="1"/>
            <a:r>
              <a:rPr lang="cs-CZ" dirty="0"/>
              <a:t>Presumpce správnosti (výjimky)</a:t>
            </a:r>
          </a:p>
          <a:p>
            <a:r>
              <a:rPr lang="cs-CZ" dirty="0"/>
              <a:t>Zastoupení</a:t>
            </a:r>
          </a:p>
          <a:p>
            <a:pPr lvl="1"/>
            <a:r>
              <a:rPr lang="cs-CZ" dirty="0"/>
              <a:t>Pojišťovna/zajišťovna</a:t>
            </a:r>
          </a:p>
          <a:p>
            <a:pPr lvl="2"/>
            <a:r>
              <a:rPr lang="cs-CZ" dirty="0"/>
              <a:t>SZ, VZ, DPZ, pracovník</a:t>
            </a:r>
          </a:p>
          <a:p>
            <a:pPr lvl="1"/>
            <a:r>
              <a:rPr lang="cs-CZ" dirty="0"/>
              <a:t>Samostatný zprostředkovatel</a:t>
            </a:r>
          </a:p>
          <a:p>
            <a:pPr lvl="2"/>
            <a:r>
              <a:rPr lang="cs-CZ" dirty="0"/>
              <a:t>VZ, DPZ, pracovník</a:t>
            </a:r>
          </a:p>
          <a:p>
            <a:pPr lvl="1"/>
            <a:r>
              <a:rPr lang="cs-CZ" dirty="0"/>
              <a:t>Vázaný zástupce</a:t>
            </a:r>
          </a:p>
          <a:p>
            <a:pPr lvl="2"/>
            <a:r>
              <a:rPr lang="cs-CZ" dirty="0"/>
              <a:t>Pracovník</a:t>
            </a:r>
          </a:p>
          <a:p>
            <a:pPr lvl="1"/>
            <a:r>
              <a:rPr lang="cs-CZ" dirty="0"/>
              <a:t>Doplňkový pojišťovací zprostředkovatel</a:t>
            </a:r>
          </a:p>
          <a:p>
            <a:pPr lvl="2"/>
            <a:r>
              <a:rPr lang="cs-CZ" dirty="0"/>
              <a:t>Pracovník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89374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B9007B-C7AD-443C-8B68-9B8442884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3) Úprava podle návrhu zákona o distribuci pojištění a zajištění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E8DAA0-1C5F-4813-BFFB-280F4DAF7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29</a:t>
            </a:fld>
            <a:endParaRPr lang="cs-CZ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16C493E-E750-45D2-B80B-1B5FE0DCB31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Vázané produkty</a:t>
            </a:r>
          </a:p>
          <a:p>
            <a:pPr lvl="1"/>
            <a:r>
              <a:rPr lang="cs-CZ" dirty="0"/>
              <a:t>Lze-li obstarat i odděleně (</a:t>
            </a:r>
            <a:r>
              <a:rPr lang="cs-CZ" dirty="0" err="1"/>
              <a:t>výj</a:t>
            </a:r>
            <a:r>
              <a:rPr lang="cs-CZ" dirty="0"/>
              <a:t>.)</a:t>
            </a:r>
          </a:p>
          <a:p>
            <a:r>
              <a:rPr lang="cs-CZ" dirty="0"/>
              <a:t>Příjem pojistného/výplata plnění</a:t>
            </a:r>
          </a:p>
          <a:p>
            <a:pPr lvl="1"/>
            <a:r>
              <a:rPr lang="cs-CZ" dirty="0"/>
              <a:t>Nelze, pokud jde o rezervotvorné pojištění</a:t>
            </a:r>
          </a:p>
          <a:p>
            <a:pPr lvl="1"/>
            <a:r>
              <a:rPr lang="cs-CZ" dirty="0"/>
              <a:t>Samostatný zprostředkovatel</a:t>
            </a:r>
          </a:p>
          <a:p>
            <a:pPr lvl="2"/>
            <a:r>
              <a:rPr lang="cs-CZ" dirty="0"/>
              <a:t>Povinnost udržovat jistotu; vést zvláštní účet</a:t>
            </a:r>
          </a:p>
          <a:p>
            <a:pPr lvl="1"/>
            <a:r>
              <a:rPr lang="cs-CZ" dirty="0"/>
              <a:t>Vázaný zástupce</a:t>
            </a:r>
          </a:p>
          <a:p>
            <a:pPr lvl="2"/>
            <a:r>
              <a:rPr lang="cs-CZ" dirty="0"/>
              <a:t>Lze sjednat; povinnost vést zvláštní účet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614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bg1"/>
                </a:solidFill>
              </a:rPr>
              <a:t>Pojišťovací zprostředkovatelé (…)</a:t>
            </a: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474E9B-3FCF-4F8B-94A1-A4D65C34072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86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013BC0-EB6C-4C9C-A37A-6ABDD20A5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3) Úprava podle návrhu zákona o distribuci pojištění a zajištění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B35ABF-8E5B-43EF-9F70-5B2D8C00F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30</a:t>
            </a:fld>
            <a:endParaRPr lang="cs-CZ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5149C90-7C17-4C3F-9341-2CB945F71DA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Odborná způsobilost</a:t>
            </a:r>
          </a:p>
          <a:p>
            <a:pPr lvl="1"/>
            <a:r>
              <a:rPr lang="cs-CZ" dirty="0"/>
              <a:t>Všeobecné znalosti</a:t>
            </a:r>
          </a:p>
          <a:p>
            <a:pPr lvl="1"/>
            <a:r>
              <a:rPr lang="cs-CZ" dirty="0"/>
              <a:t>Odborné znalosti</a:t>
            </a:r>
          </a:p>
          <a:p>
            <a:pPr lvl="2"/>
            <a:r>
              <a:rPr lang="cs-CZ" dirty="0"/>
              <a:t>Odborná zkouška u akreditované osoby</a:t>
            </a:r>
          </a:p>
          <a:p>
            <a:pPr lvl="2"/>
            <a:r>
              <a:rPr lang="cs-CZ" dirty="0"/>
              <a:t>Následné vzdělání</a:t>
            </a:r>
          </a:p>
          <a:p>
            <a:r>
              <a:rPr lang="cs-CZ" dirty="0"/>
              <a:t>Informační povinnost</a:t>
            </a:r>
          </a:p>
          <a:p>
            <a:pPr lvl="1"/>
            <a:r>
              <a:rPr lang="cs-CZ" dirty="0"/>
              <a:t>O pojišťovně, o zprostředkovateli</a:t>
            </a:r>
          </a:p>
          <a:p>
            <a:r>
              <a:rPr lang="cs-CZ" dirty="0"/>
              <a:t>Záznam z jednání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912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013BC0-EB6C-4C9C-A37A-6ABDD20A5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3) Úprava podle návrhu zákona o distribuci pojištění a zajištění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B35ABF-8E5B-43EF-9F70-5B2D8C00F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31</a:t>
            </a:fld>
            <a:endParaRPr lang="cs-CZ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5149C90-7C17-4C3F-9341-2CB945F71DA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Dohled ČNB</a:t>
            </a:r>
          </a:p>
          <a:p>
            <a:pPr lvl="1"/>
            <a:r>
              <a:rPr lang="cs-CZ" dirty="0"/>
              <a:t>Mlčenlivost</a:t>
            </a:r>
          </a:p>
          <a:p>
            <a:pPr lvl="1"/>
            <a:r>
              <a:rPr lang="cs-CZ" dirty="0"/>
              <a:t>Výměna informací</a:t>
            </a:r>
          </a:p>
          <a:p>
            <a:pPr lvl="1"/>
            <a:r>
              <a:rPr lang="cs-CZ" dirty="0"/>
              <a:t>Opatření k nápravě/odnětí povolení</a:t>
            </a:r>
          </a:p>
          <a:p>
            <a:r>
              <a:rPr lang="cs-CZ" dirty="0"/>
              <a:t>Samostatní likvidátoři pojistných událostí</a:t>
            </a:r>
          </a:p>
          <a:p>
            <a:pPr lvl="1"/>
            <a:r>
              <a:rPr lang="cs-CZ" dirty="0"/>
              <a:t>Živnost vázaná</a:t>
            </a:r>
          </a:p>
          <a:p>
            <a:pPr lvl="2"/>
            <a:r>
              <a:rPr lang="cs-CZ" dirty="0"/>
              <a:t>Maturitní zkouška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14085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Formy pojištění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474E9B-3FCF-4F8B-94A1-A4D65C34072A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5495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Obecně k formám pojištění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Teoretické členění pojištění podle formy (podle způsobu vzniku pojištění)</a:t>
            </a:r>
          </a:p>
          <a:p>
            <a:pPr lvl="1"/>
            <a:r>
              <a:rPr lang="cs-CZ" dirty="0"/>
              <a:t>1) Zákonná pojištění</a:t>
            </a:r>
          </a:p>
          <a:p>
            <a:pPr lvl="1"/>
            <a:r>
              <a:rPr lang="cs-CZ" dirty="0"/>
              <a:t>2) Smluvní pojištění</a:t>
            </a:r>
          </a:p>
          <a:p>
            <a:pPr lvl="2"/>
            <a:r>
              <a:rPr lang="cs-CZ" dirty="0"/>
              <a:t>A) Dobrovolná (smluvní) pojištění</a:t>
            </a:r>
          </a:p>
          <a:p>
            <a:pPr lvl="2"/>
            <a:r>
              <a:rPr lang="cs-CZ" u="sng" dirty="0"/>
              <a:t>B) Povinná (smluvní) pojištění</a:t>
            </a:r>
          </a:p>
          <a:p>
            <a:r>
              <a:rPr lang="cs-CZ" dirty="0"/>
              <a:t>Rozdíl mezi zákonným a povinným pojištěním</a:t>
            </a:r>
          </a:p>
          <a:p>
            <a:pPr lvl="1"/>
            <a:r>
              <a:rPr lang="cs-CZ" dirty="0"/>
              <a:t>Povinné - možnost výběru pojistitele, možnost využití vedlejších stimulů (bonus/malus)…</a:t>
            </a:r>
          </a:p>
          <a:p>
            <a:r>
              <a:rPr lang="cs-CZ" dirty="0"/>
              <a:t>Důvod existence povinného pojištění</a:t>
            </a:r>
          </a:p>
          <a:p>
            <a:pPr lvl="1"/>
            <a:r>
              <a:rPr lang="cs-CZ" dirty="0"/>
              <a:t>Činnosti, se kterými bývá spojováno </a:t>
            </a:r>
            <a:r>
              <a:rPr lang="cs-CZ" u="sng" dirty="0"/>
              <a:t>zvýšené riziko</a:t>
            </a:r>
            <a:r>
              <a:rPr lang="cs-CZ" dirty="0"/>
              <a:t>/vysoké </a:t>
            </a:r>
            <a:r>
              <a:rPr lang="cs-CZ" u="sng" dirty="0"/>
              <a:t>škody</a:t>
            </a:r>
          </a:p>
          <a:p>
            <a:pPr lvl="1"/>
            <a:r>
              <a:rPr lang="cs-CZ" dirty="0"/>
              <a:t>Zpravidla ochrana jak </a:t>
            </a:r>
            <a:r>
              <a:rPr lang="cs-CZ" u="sng" dirty="0"/>
              <a:t>škůdce</a:t>
            </a:r>
            <a:r>
              <a:rPr lang="cs-CZ" dirty="0"/>
              <a:t> samotného, tak především </a:t>
            </a:r>
            <a:r>
              <a:rPr lang="cs-CZ" u="sng" dirty="0"/>
              <a:t>poškozeného</a:t>
            </a:r>
            <a:r>
              <a:rPr lang="cs-CZ" dirty="0"/>
              <a:t> (</a:t>
            </a:r>
            <a:r>
              <a:rPr lang="cs-CZ" dirty="0">
                <a:solidFill>
                  <a:srgbClr val="FF0000"/>
                </a:solidFill>
              </a:rPr>
              <a:t>většinou pojištění odpovědnosti za škodu/újmu</a:t>
            </a:r>
            <a:r>
              <a:rPr lang="cs-CZ" dirty="0"/>
              <a:t>)</a:t>
            </a:r>
            <a:endParaRPr lang="cs-CZ" u="sng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0495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Zákonná úprava povinných pojištění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34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Obecná zákonná úprava</a:t>
            </a:r>
          </a:p>
          <a:p>
            <a:pPr lvl="1"/>
            <a:r>
              <a:rPr lang="cs-CZ" dirty="0"/>
              <a:t>§ 2758 </a:t>
            </a:r>
            <a:r>
              <a:rPr lang="cs-CZ" dirty="0" err="1"/>
              <a:t>an</a:t>
            </a:r>
            <a:r>
              <a:rPr lang="cs-CZ" dirty="0"/>
              <a:t>. NOZ (obecná úprava pojištění)</a:t>
            </a:r>
          </a:p>
          <a:p>
            <a:pPr lvl="1"/>
            <a:r>
              <a:rPr lang="cs-CZ" dirty="0"/>
              <a:t>§ 2779 </a:t>
            </a:r>
            <a:r>
              <a:rPr lang="cs-CZ" dirty="0" err="1"/>
              <a:t>an</a:t>
            </a:r>
            <a:r>
              <a:rPr lang="cs-CZ" dirty="0"/>
              <a:t>. NOZ (povinná pojištění)</a:t>
            </a:r>
          </a:p>
          <a:p>
            <a:pPr lvl="2"/>
            <a:r>
              <a:rPr lang="cs-CZ" dirty="0"/>
              <a:t>Omezená možnost odchýlit se od úpravy pojištění v NOZ pro případ odlišné úpravy v jiném zákoně - § 2779</a:t>
            </a:r>
          </a:p>
          <a:p>
            <a:pPr lvl="2"/>
            <a:r>
              <a:rPr lang="cs-CZ" dirty="0"/>
              <a:t>Možnost odmítnout pojistné plnění - § 2780</a:t>
            </a:r>
          </a:p>
          <a:p>
            <a:pPr lvl="2"/>
            <a:r>
              <a:rPr lang="cs-CZ" dirty="0"/>
              <a:t>Pojistitel má právo odstoupit od smlouvy nebo vypovědět povinné pojištění, jen pokud to jiný zákon připouští - § 2781</a:t>
            </a:r>
          </a:p>
          <a:p>
            <a:r>
              <a:rPr lang="cs-CZ" dirty="0"/>
              <a:t>Zvláštní zákonná úprava</a:t>
            </a:r>
          </a:p>
          <a:p>
            <a:pPr lvl="1"/>
            <a:r>
              <a:rPr lang="cs-CZ" dirty="0"/>
              <a:t>Desítky zvláštních zákonů (značná odlišnost hloubky úpravy)</a:t>
            </a:r>
          </a:p>
          <a:p>
            <a:r>
              <a:rPr lang="cs-CZ" dirty="0"/>
              <a:t>Další předpisy</a:t>
            </a:r>
          </a:p>
          <a:p>
            <a:pPr lvl="1"/>
            <a:r>
              <a:rPr lang="cs-CZ" dirty="0"/>
              <a:t>Usnesení představenstva ČAK č. 4/2009 Věstníku</a:t>
            </a:r>
          </a:p>
          <a:p>
            <a:pPr lvl="1"/>
            <a:r>
              <a:rPr lang="cs-CZ" dirty="0"/>
              <a:t>Profesní řád Komory veterinárních lékařů</a:t>
            </a:r>
          </a:p>
          <a:p>
            <a:pPr lvl="1"/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9037425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Jednotlivá povinná pojištění - příklady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35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Desítky zvláštních právních předpisů – např.:</a:t>
            </a:r>
          </a:p>
          <a:p>
            <a:pPr lvl="1"/>
            <a:r>
              <a:rPr lang="cs-CZ" dirty="0"/>
              <a:t>Pojištění odpovědnosti </a:t>
            </a:r>
            <a:r>
              <a:rPr lang="cs-CZ" b="1" dirty="0"/>
              <a:t>advokáta</a:t>
            </a:r>
            <a:r>
              <a:rPr lang="cs-CZ" dirty="0"/>
              <a:t> za újmu způsobenou klientovi (zákon o advokacii + usnesení představenstva)</a:t>
            </a:r>
          </a:p>
          <a:p>
            <a:pPr lvl="1"/>
            <a:r>
              <a:rPr lang="cs-CZ" dirty="0"/>
              <a:t>Pojištění odpovědnosti </a:t>
            </a:r>
            <a:r>
              <a:rPr lang="cs-CZ" b="1" dirty="0"/>
              <a:t>exekutora</a:t>
            </a:r>
            <a:r>
              <a:rPr lang="cs-CZ" dirty="0"/>
              <a:t> za újmu způsobenou výkonem činnosti (exekuční řád)</a:t>
            </a:r>
          </a:p>
          <a:p>
            <a:pPr lvl="1"/>
            <a:r>
              <a:rPr lang="cs-CZ" dirty="0"/>
              <a:t>Pojištění odpovědnosti </a:t>
            </a:r>
            <a:r>
              <a:rPr lang="cs-CZ" b="1" dirty="0"/>
              <a:t>notáře</a:t>
            </a:r>
            <a:r>
              <a:rPr lang="cs-CZ" dirty="0"/>
              <a:t> za újmu způsobenou výkonem činnosti (notářský řád)</a:t>
            </a:r>
          </a:p>
          <a:p>
            <a:pPr lvl="1"/>
            <a:r>
              <a:rPr lang="cs-CZ" dirty="0"/>
              <a:t>Pojištění odpovědnosti za újmu způsobenou </a:t>
            </a:r>
            <a:r>
              <a:rPr lang="cs-CZ" b="1" dirty="0"/>
              <a:t>provozem vozidla</a:t>
            </a:r>
            <a:r>
              <a:rPr lang="cs-CZ" dirty="0"/>
              <a:t> (zákon o pojištění odp. z provozu vozidla)</a:t>
            </a:r>
            <a:endParaRPr lang="cs-CZ" b="1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92543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Jednotlivá povinná pojištění - příklady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36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cs-CZ" dirty="0"/>
              <a:t>Pojištění odpovědnosti </a:t>
            </a:r>
            <a:r>
              <a:rPr lang="cs-CZ" b="1" dirty="0"/>
              <a:t>veterinárního lékaře</a:t>
            </a:r>
            <a:r>
              <a:rPr lang="cs-CZ" dirty="0"/>
              <a:t> za škodu způsobenou výkonem činnosti (zákon o Komoře veterinárních lékařů + Profesní řád KVL)</a:t>
            </a:r>
          </a:p>
          <a:p>
            <a:pPr lvl="1"/>
            <a:r>
              <a:rPr lang="cs-CZ" dirty="0"/>
              <a:t>Pojištění odpovědnosti </a:t>
            </a:r>
            <a:r>
              <a:rPr lang="cs-CZ" b="1" dirty="0"/>
              <a:t>daňového poradce</a:t>
            </a:r>
            <a:r>
              <a:rPr lang="cs-CZ" dirty="0"/>
              <a:t> za škodu způsobenou výkonem činnosti (zákon o daňovém poradenství a KDP)</a:t>
            </a:r>
          </a:p>
          <a:p>
            <a:pPr lvl="1"/>
            <a:r>
              <a:rPr lang="cs-CZ" dirty="0"/>
              <a:t>Pojištění </a:t>
            </a:r>
            <a:r>
              <a:rPr lang="cs-CZ" b="1" dirty="0"/>
              <a:t>lovce zvěře </a:t>
            </a:r>
            <a:r>
              <a:rPr lang="cs-CZ" dirty="0"/>
              <a:t>za škodu způsobenou při lovu (zákon o myslivosti)</a:t>
            </a:r>
          </a:p>
          <a:p>
            <a:pPr lvl="1"/>
            <a:r>
              <a:rPr lang="cs-CZ" dirty="0"/>
              <a:t>Pojištění záruky pro případ </a:t>
            </a:r>
            <a:r>
              <a:rPr lang="cs-CZ" b="1" dirty="0"/>
              <a:t>úpadku cestovní kanceláře </a:t>
            </a:r>
            <a:r>
              <a:rPr lang="cs-CZ" dirty="0"/>
              <a:t>(Zákon o (…) výkonu některých činností v oblasti cestovního ruchu)</a:t>
            </a:r>
          </a:p>
          <a:p>
            <a:pPr lvl="1"/>
            <a:r>
              <a:rPr lang="cs-CZ" dirty="0"/>
              <a:t>…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19994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Vybraná povinná pojištění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37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1) Pojištění odpovědnosti </a:t>
            </a:r>
            <a:r>
              <a:rPr lang="cs-CZ" b="1" dirty="0"/>
              <a:t>advokáta</a:t>
            </a:r>
            <a:r>
              <a:rPr lang="cs-CZ" dirty="0"/>
              <a:t> za újmu způsobenou klientovi</a:t>
            </a:r>
          </a:p>
          <a:p>
            <a:pPr lvl="1"/>
            <a:r>
              <a:rPr lang="cs-CZ" dirty="0"/>
              <a:t>Zákon o advokacii + usnesení představenstva č. 4/2009</a:t>
            </a:r>
          </a:p>
          <a:p>
            <a:pPr lvl="1"/>
            <a:r>
              <a:rPr lang="cs-CZ" dirty="0"/>
              <a:t>§ 24/1 </a:t>
            </a:r>
            <a:r>
              <a:rPr lang="cs-CZ" dirty="0" err="1"/>
              <a:t>ZoA</a:t>
            </a:r>
            <a:r>
              <a:rPr lang="cs-CZ" dirty="0"/>
              <a:t> – odpovědnost za újmu způsobenou klientovi</a:t>
            </a:r>
          </a:p>
          <a:p>
            <a:pPr lvl="1"/>
            <a:r>
              <a:rPr lang="cs-CZ" dirty="0"/>
              <a:t>§ 24a, § 24b – samostatný výkon, v.o.s., k.s., s.r.o.</a:t>
            </a:r>
          </a:p>
          <a:p>
            <a:pPr lvl="2"/>
            <a:r>
              <a:rPr lang="cs-CZ" dirty="0"/>
              <a:t>Minimální limity pojistného plnění (5 M u samostatného, 50 M u každého společníka s.r.o., …)</a:t>
            </a:r>
          </a:p>
          <a:p>
            <a:pPr lvl="1"/>
            <a:r>
              <a:rPr lang="cs-CZ" dirty="0"/>
              <a:t>§ 24c – „Hromadné pojištění advokátů“</a:t>
            </a:r>
          </a:p>
          <a:p>
            <a:pPr lvl="2"/>
            <a:r>
              <a:rPr lang="cs-CZ" dirty="0"/>
              <a:t>Zajišťuje ČAK (dnes u </a:t>
            </a:r>
            <a:r>
              <a:rPr lang="cs-CZ" dirty="0" err="1"/>
              <a:t>Generali</a:t>
            </a:r>
            <a:r>
              <a:rPr lang="cs-CZ" dirty="0"/>
              <a:t> Pojišťovny a.s.); možno i „individuálně“ – nutno oznámit ČAK předem</a:t>
            </a:r>
          </a:p>
        </p:txBody>
      </p:sp>
    </p:spTree>
    <p:extLst>
      <p:ext uri="{BB962C8B-B14F-4D97-AF65-F5344CB8AC3E}">
        <p14:creationId xmlns:p14="http://schemas.microsoft.com/office/powerpoint/2010/main" val="10106746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Vybraná povinná pojištění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38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2) Pojištění záruky pro případ </a:t>
            </a:r>
            <a:r>
              <a:rPr lang="cs-CZ" b="1" dirty="0"/>
              <a:t>úpadku cestovní kanceláře</a:t>
            </a:r>
            <a:endParaRPr lang="cs-CZ" dirty="0"/>
          </a:p>
          <a:p>
            <a:pPr lvl="1"/>
            <a:r>
              <a:rPr lang="cs-CZ" dirty="0"/>
              <a:t>Zákon o (…) výkonu některých činností v oblasti cestovního ruchu</a:t>
            </a:r>
          </a:p>
          <a:p>
            <a:pPr lvl="1"/>
            <a:r>
              <a:rPr lang="cs-CZ" dirty="0"/>
              <a:t>§ 6 – CK z důvodu úpadku</a:t>
            </a:r>
          </a:p>
          <a:p>
            <a:pPr lvl="2"/>
            <a:r>
              <a:rPr lang="cs-CZ" dirty="0"/>
              <a:t>nezajistí návrat zpět do ČR</a:t>
            </a:r>
          </a:p>
          <a:p>
            <a:pPr lvl="2"/>
            <a:r>
              <a:rPr lang="cs-CZ" dirty="0"/>
              <a:t>nevrácení zálohy/ceny neuskutečněného zájezdu</a:t>
            </a:r>
          </a:p>
          <a:p>
            <a:pPr lvl="2"/>
            <a:r>
              <a:rPr lang="cs-CZ" dirty="0"/>
              <a:t>nevrátí zákazníkovi rozdíl ceny, pokud se zájezd uskutečnil jen zčásti</a:t>
            </a:r>
          </a:p>
          <a:p>
            <a:pPr lvl="1"/>
            <a:r>
              <a:rPr lang="cs-CZ" dirty="0"/>
              <a:t>Pojistná částka </a:t>
            </a:r>
            <a:r>
              <a:rPr lang="cs-CZ" b="1" dirty="0"/>
              <a:t>min. 30 % </a:t>
            </a:r>
            <a:r>
              <a:rPr lang="cs-CZ" dirty="0"/>
              <a:t>ročních plánovaných tržeb z prodeje zájezdů/tržeb z minulého roku</a:t>
            </a:r>
          </a:p>
          <a:p>
            <a:pPr lvl="1"/>
            <a:r>
              <a:rPr lang="cs-CZ" dirty="0"/>
              <a:t>Není-li CK pojištěna, jde o závažné porušení zvláštního předpisu. Živnostenský úřad následně na návrh </a:t>
            </a:r>
            <a:r>
              <a:rPr lang="cs-CZ" b="1" dirty="0"/>
              <a:t>zruší/pozastaví</a:t>
            </a:r>
            <a:r>
              <a:rPr lang="cs-CZ" dirty="0"/>
              <a:t> oprávnění.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08912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Pojištění odpovědnosti zaměstnavatele za škodu při pracovním úrazu nebo nemoci z povolání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39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Povinné smluvní pojištění x </a:t>
            </a:r>
            <a:r>
              <a:rPr lang="cs-CZ" u="sng" dirty="0"/>
              <a:t>zákonné pojištění</a:t>
            </a:r>
          </a:p>
          <a:p>
            <a:r>
              <a:rPr lang="cs-CZ" dirty="0"/>
              <a:t>Právní úprava</a:t>
            </a:r>
          </a:p>
          <a:p>
            <a:pPr lvl="1"/>
            <a:r>
              <a:rPr lang="cs-CZ" dirty="0"/>
              <a:t>Zákon č. 262/2006 Sb., zákoník práce - § 365 – odkaz na starý zákoník práce</a:t>
            </a:r>
          </a:p>
          <a:p>
            <a:pPr lvl="1"/>
            <a:r>
              <a:rPr lang="cs-CZ" dirty="0"/>
              <a:t>Vyhláška MF č. </a:t>
            </a:r>
            <a:r>
              <a:rPr lang="cs-CZ" b="1" dirty="0"/>
              <a:t>125/1993 Sb.</a:t>
            </a:r>
            <a:r>
              <a:rPr lang="cs-CZ" dirty="0"/>
              <a:t>, kterou se provádí § 205d odst. 7 zákona č. 65/1965 Sb., zákoníku práce</a:t>
            </a:r>
          </a:p>
          <a:p>
            <a:pPr lvl="1"/>
            <a:r>
              <a:rPr lang="cs-CZ" dirty="0"/>
              <a:t>NOZ („přiměřeně“)</a:t>
            </a:r>
          </a:p>
          <a:p>
            <a:pPr lvl="1"/>
            <a:r>
              <a:rPr lang="cs-CZ" dirty="0"/>
              <a:t>Zákon č. 266/2006 Sb., o úrazovém pojištění zaměstnanců - </a:t>
            </a:r>
            <a:r>
              <a:rPr lang="cs-CZ" dirty="0">
                <a:solidFill>
                  <a:srgbClr val="FF0000"/>
                </a:solidFill>
              </a:rPr>
              <a:t>zrušen</a:t>
            </a:r>
          </a:p>
          <a:p>
            <a:r>
              <a:rPr lang="cs-CZ" dirty="0"/>
              <a:t>Pouze </a:t>
            </a:r>
            <a:r>
              <a:rPr lang="cs-CZ" u="sng" dirty="0"/>
              <a:t>pracovní úraz</a:t>
            </a:r>
            <a:r>
              <a:rPr lang="cs-CZ" dirty="0"/>
              <a:t>/</a:t>
            </a:r>
            <a:r>
              <a:rPr lang="cs-CZ" u="sng" dirty="0"/>
              <a:t>nemoc z povolání</a:t>
            </a:r>
            <a:r>
              <a:rPr lang="cs-CZ" dirty="0"/>
              <a:t> (mimo nemocenské pojištění!)</a:t>
            </a:r>
          </a:p>
          <a:p>
            <a:pPr lvl="1"/>
            <a:r>
              <a:rPr lang="cs-CZ" dirty="0"/>
              <a:t>Dnes § 271k zákoníku práce (+ nařízení vlády č. 290/1995 Sb.)</a:t>
            </a:r>
          </a:p>
        </p:txBody>
      </p:sp>
    </p:spTree>
    <p:extLst>
      <p:ext uri="{BB962C8B-B14F-4D97-AF65-F5344CB8AC3E}">
        <p14:creationId xmlns:p14="http://schemas.microsoft.com/office/powerpoint/2010/main" val="2603161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Pojišťovací zprostředkovatelé (…)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4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Právní úprava</a:t>
            </a:r>
          </a:p>
          <a:p>
            <a:pPr lvl="1"/>
            <a:r>
              <a:rPr lang="cs-CZ" dirty="0"/>
              <a:t>Zákon č. 38/2004 Sb., o pojišťovacích zprostředkovatelích a samostatných likvidátorech pojistných událostí (</a:t>
            </a:r>
            <a:r>
              <a:rPr lang="cs-CZ" b="1" dirty="0"/>
              <a:t>ZPZ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Směrnice Evropského parlamentu a Rady 2016/97 ze dne 20. ledna 2016 o distribuci pojištění („IDD“) – </a:t>
            </a:r>
            <a:r>
              <a:rPr lang="cs-CZ" dirty="0">
                <a:solidFill>
                  <a:srgbClr val="FF0000"/>
                </a:solidFill>
              </a:rPr>
              <a:t>implementace do 23. 2. 2018</a:t>
            </a:r>
          </a:p>
          <a:p>
            <a:pPr lvl="1"/>
            <a:r>
              <a:rPr lang="cs-CZ" i="1" dirty="0">
                <a:solidFill>
                  <a:srgbClr val="FF0000"/>
                </a:solidFill>
              </a:rPr>
              <a:t>Zákon o distribuci pojištění a zajištění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86551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Pojištění odpovědnosti zaměstnavatele za škodu při pracovním úrazu nebo nemoci z povolání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40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Pojištění vzniká dnem vzniku prvního pracovněprávního vztahu </a:t>
            </a:r>
            <a:r>
              <a:rPr lang="cs-CZ" u="sng" dirty="0"/>
              <a:t>u zaměstnavatele </a:t>
            </a:r>
            <a:r>
              <a:rPr lang="cs-CZ" dirty="0"/>
              <a:t>a trvá po dobu </a:t>
            </a:r>
            <a:r>
              <a:rPr lang="cs-CZ" u="sng" dirty="0"/>
              <a:t>existence</a:t>
            </a:r>
            <a:r>
              <a:rPr lang="cs-CZ" dirty="0"/>
              <a:t> zaměstnavatele</a:t>
            </a:r>
          </a:p>
          <a:p>
            <a:r>
              <a:rPr lang="cs-CZ" dirty="0"/>
              <a:t>Není uzavírána pojistná smlouva</a:t>
            </a:r>
          </a:p>
          <a:p>
            <a:r>
              <a:rPr lang="cs-CZ" dirty="0"/>
              <a:t>Pojištění se vztahuje na povinnost pojištěného nahradit škodu vzniklou </a:t>
            </a:r>
            <a:r>
              <a:rPr lang="cs-CZ" u="sng" dirty="0"/>
              <a:t>pracovním úrazem</a:t>
            </a:r>
            <a:r>
              <a:rPr lang="cs-CZ" dirty="0"/>
              <a:t> nebo </a:t>
            </a:r>
            <a:r>
              <a:rPr lang="cs-CZ" u="sng" dirty="0"/>
              <a:t>nemocí z povolání</a:t>
            </a:r>
          </a:p>
          <a:p>
            <a:r>
              <a:rPr lang="cs-CZ" dirty="0"/>
              <a:t>Dnes 2 pojišťovny (specifické postavení)</a:t>
            </a:r>
          </a:p>
          <a:p>
            <a:pPr lvl="1"/>
            <a:r>
              <a:rPr lang="cs-CZ" u="sng" dirty="0"/>
              <a:t>Česká pojišťovna a.s. </a:t>
            </a:r>
            <a:r>
              <a:rPr lang="cs-CZ" dirty="0"/>
              <a:t>-  zaměstnavatelé, kteří s ní měli toto pojištění k 31. prosinci 1992</a:t>
            </a:r>
          </a:p>
          <a:p>
            <a:pPr lvl="1"/>
            <a:r>
              <a:rPr lang="cs-CZ" u="sng" dirty="0"/>
              <a:t>Kooperativa pojišťovna, a.s.</a:t>
            </a:r>
            <a:r>
              <a:rPr lang="cs-CZ" dirty="0"/>
              <a:t> - ostatní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09763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/>
              <a:t>Pojištění odpovědnosti zaměstnavatele za škodu při pracovním úrazu nebo nemoci z povolání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41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Základ</a:t>
            </a:r>
            <a:r>
              <a:rPr lang="cs-CZ" dirty="0"/>
              <a:t> pro výpočet pojistného – shodně jako určení vyměřovacího základu pojistného na sociální zabezpečení a příspěvku na státní politiku zaměstnanosti (podle zákona č. 589/1992 Sb.)</a:t>
            </a:r>
          </a:p>
          <a:p>
            <a:pPr lvl="1"/>
            <a:r>
              <a:rPr lang="cs-CZ" dirty="0"/>
              <a:t>= </a:t>
            </a:r>
            <a:r>
              <a:rPr lang="cs-CZ" u="sng" dirty="0"/>
              <a:t>Souhrn</a:t>
            </a:r>
            <a:r>
              <a:rPr lang="cs-CZ" dirty="0"/>
              <a:t> vyměřovacích základů všech </a:t>
            </a:r>
            <a:r>
              <a:rPr lang="cs-CZ" u="sng" dirty="0"/>
              <a:t>zaměstnanců</a:t>
            </a:r>
            <a:r>
              <a:rPr lang="cs-CZ" dirty="0"/>
              <a:t> za </a:t>
            </a:r>
            <a:r>
              <a:rPr lang="cs-CZ" u="sng" dirty="0"/>
              <a:t>kalendářní čtvrtletí</a:t>
            </a:r>
          </a:p>
          <a:p>
            <a:r>
              <a:rPr lang="cs-CZ" dirty="0"/>
              <a:t>Čtvrtletní výpočet!</a:t>
            </a:r>
          </a:p>
          <a:p>
            <a:r>
              <a:rPr lang="cs-CZ" b="1" dirty="0"/>
              <a:t>Sazba</a:t>
            </a:r>
            <a:r>
              <a:rPr lang="cs-CZ" dirty="0"/>
              <a:t> podle </a:t>
            </a:r>
            <a:r>
              <a:rPr lang="cs-CZ" u="sng" dirty="0"/>
              <a:t>převažující</a:t>
            </a:r>
            <a:r>
              <a:rPr lang="cs-CZ" dirty="0"/>
              <a:t> základní </a:t>
            </a:r>
            <a:r>
              <a:rPr lang="cs-CZ" u="sng" dirty="0"/>
              <a:t>činnosti</a:t>
            </a:r>
            <a:r>
              <a:rPr lang="cs-CZ" dirty="0"/>
              <a:t> tvořící předmět podnikání</a:t>
            </a:r>
          </a:p>
          <a:p>
            <a:pPr lvl="1"/>
            <a:r>
              <a:rPr lang="cs-CZ" dirty="0"/>
              <a:t>Sazebník – příloha vyhlášky (od 2,8 do 50,4 promile ze základu pro výpočet), minimální pojistné = 100 Kč</a:t>
            </a:r>
          </a:p>
        </p:txBody>
      </p:sp>
    </p:spTree>
    <p:extLst>
      <p:ext uri="{BB962C8B-B14F-4D97-AF65-F5344CB8AC3E}">
        <p14:creationId xmlns:p14="http://schemas.microsoft.com/office/powerpoint/2010/main" val="263758806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1331640" y="2924944"/>
            <a:ext cx="7123113" cy="1673225"/>
          </a:xfrm>
        </p:spPr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474E9B-3FCF-4F8B-94A1-A4D65C34072A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0672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6E2032-FA95-4708-9B24-02179570F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1"/>
                </a:solidFill>
              </a:rPr>
              <a:t>Zákon o distribuci pojištění a zajištění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A78E0C-36E6-4F23-8F51-C59E877F6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5</a:t>
            </a:fld>
            <a:endParaRPr lang="cs-CZ"/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F1402FC5-287A-43A3-97AA-E279391EB30C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096" y="1412776"/>
            <a:ext cx="7785329" cy="5112522"/>
          </a:xfrm>
        </p:spPr>
      </p:pic>
    </p:spTree>
    <p:extLst>
      <p:ext uri="{BB962C8B-B14F-4D97-AF65-F5344CB8AC3E}">
        <p14:creationId xmlns:p14="http://schemas.microsoft.com/office/powerpoint/2010/main" val="3023394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3B5676-4AAC-447D-86CF-5D24CE88E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Pojišťovací zprostředkovatelé (…)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4D72287-0120-4115-AA86-DBA6690B1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6</a:t>
            </a:fld>
            <a:endParaRPr lang="cs-CZ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C835EA7-788A-4AFD-BAB6-94DDA53EBA6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1) Dosud účinná úprava podle ZPZ</a:t>
            </a:r>
          </a:p>
          <a:p>
            <a:r>
              <a:rPr lang="cs-CZ" dirty="0"/>
              <a:t>2) Úprava podle směrnice IDD</a:t>
            </a:r>
          </a:p>
          <a:p>
            <a:r>
              <a:rPr lang="cs-CZ" dirty="0"/>
              <a:t>3) Úprava podle návrhu zákona o distribuci pojištění a zajištění</a:t>
            </a:r>
          </a:p>
        </p:txBody>
      </p:sp>
    </p:spTree>
    <p:extLst>
      <p:ext uri="{BB962C8B-B14F-4D97-AF65-F5344CB8AC3E}">
        <p14:creationId xmlns:p14="http://schemas.microsoft.com/office/powerpoint/2010/main" val="1300608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B9007B-C7AD-443C-8B68-9B8442884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1) Dosud účinná úprava podle ZPZ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E8DAA0-1C5F-4813-BFFB-280F4DAF7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7</a:t>
            </a:fld>
            <a:endParaRPr lang="cs-CZ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16C493E-E750-45D2-B80B-1B5FE0DCB31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4416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Dosud účinná úprava podle ZPZ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8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ZPZ </a:t>
            </a:r>
          </a:p>
          <a:p>
            <a:pPr lvl="1"/>
            <a:r>
              <a:rPr lang="cs-CZ" dirty="0"/>
              <a:t>A) Rozsah působnosti</a:t>
            </a:r>
          </a:p>
          <a:p>
            <a:pPr lvl="2"/>
            <a:r>
              <a:rPr lang="cs-CZ" dirty="0"/>
              <a:t>Nabízení pojištění a zprostředkování pojištění a zajištění</a:t>
            </a:r>
          </a:p>
          <a:p>
            <a:pPr lvl="2"/>
            <a:r>
              <a:rPr lang="cs-CZ" dirty="0"/>
              <a:t>Podmínky podnikání zprostředkovatelů a likvidátorů</a:t>
            </a:r>
          </a:p>
          <a:p>
            <a:pPr lvl="2"/>
            <a:r>
              <a:rPr lang="cs-CZ" dirty="0"/>
              <a:t>Dohled nad jejich činností</a:t>
            </a:r>
          </a:p>
          <a:p>
            <a:pPr lvl="2"/>
            <a:r>
              <a:rPr lang="cs-CZ" dirty="0"/>
              <a:t>Registr ČNB</a:t>
            </a:r>
          </a:p>
          <a:p>
            <a:pPr lvl="1"/>
            <a:r>
              <a:rPr lang="cs-CZ" dirty="0"/>
              <a:t>B) Činnosti vyloučené z působnosti zákona</a:t>
            </a:r>
          </a:p>
          <a:p>
            <a:pPr lvl="2"/>
            <a:r>
              <a:rPr lang="cs-CZ" dirty="0"/>
              <a:t>Ad hoc poradenská činnost</a:t>
            </a:r>
          </a:p>
          <a:p>
            <a:pPr lvl="2"/>
            <a:r>
              <a:rPr lang="cs-CZ" dirty="0"/>
              <a:t>Ad hoc „nevýznamné zprostředkování“</a:t>
            </a:r>
          </a:p>
        </p:txBody>
      </p:sp>
    </p:spTree>
    <p:extLst>
      <p:ext uri="{BB962C8B-B14F-4D97-AF65-F5344CB8AC3E}">
        <p14:creationId xmlns:p14="http://schemas.microsoft.com/office/powerpoint/2010/main" val="770028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Dosud účinná úprava podle ZPZ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9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Zprostředkovatelskou činností </a:t>
            </a:r>
            <a:r>
              <a:rPr lang="cs-CZ" dirty="0"/>
              <a:t>se rozumí činnost spočívající v</a:t>
            </a:r>
          </a:p>
          <a:p>
            <a:pPr lvl="1"/>
            <a:r>
              <a:rPr lang="cs-CZ" dirty="0"/>
              <a:t>1. </a:t>
            </a:r>
            <a:r>
              <a:rPr lang="cs-CZ" b="1" dirty="0">
                <a:solidFill>
                  <a:srgbClr val="FF0000"/>
                </a:solidFill>
              </a:rPr>
              <a:t>předkládání návrhů </a:t>
            </a:r>
            <a:r>
              <a:rPr lang="cs-CZ" dirty="0"/>
              <a:t>na uzavření pojistných smluv nebo zajišťovacích smluv, </a:t>
            </a:r>
          </a:p>
          <a:p>
            <a:pPr lvl="1"/>
            <a:r>
              <a:rPr lang="cs-CZ" dirty="0"/>
              <a:t>2. provádění </a:t>
            </a:r>
            <a:r>
              <a:rPr lang="cs-CZ" b="1" dirty="0">
                <a:solidFill>
                  <a:srgbClr val="FF0000"/>
                </a:solidFill>
              </a:rPr>
              <a:t>přípravných prací </a:t>
            </a:r>
            <a:r>
              <a:rPr lang="cs-CZ" dirty="0"/>
              <a:t>směřujících k uzavření pojistných nebo zajišťovacích smluv, </a:t>
            </a:r>
          </a:p>
          <a:p>
            <a:pPr lvl="1"/>
            <a:r>
              <a:rPr lang="cs-CZ" dirty="0"/>
              <a:t>3. </a:t>
            </a:r>
            <a:r>
              <a:rPr lang="cs-CZ" b="1" dirty="0">
                <a:solidFill>
                  <a:srgbClr val="FF0000"/>
                </a:solidFill>
              </a:rPr>
              <a:t>uzavírání</a:t>
            </a:r>
            <a:r>
              <a:rPr lang="cs-CZ" dirty="0"/>
              <a:t> pojistných nebo zajišťovacích </a:t>
            </a:r>
            <a:r>
              <a:rPr lang="cs-CZ" b="1" dirty="0">
                <a:solidFill>
                  <a:srgbClr val="FF0000"/>
                </a:solidFill>
              </a:rPr>
              <a:t>smluv</a:t>
            </a:r>
            <a:r>
              <a:rPr lang="cs-CZ" dirty="0"/>
              <a:t> jménem a na účet pojišťovny nebo zajišťovny, pro kterou je tato činnost vykonávána, nebo </a:t>
            </a:r>
          </a:p>
          <a:p>
            <a:pPr lvl="1"/>
            <a:r>
              <a:rPr lang="cs-CZ" dirty="0"/>
              <a:t>4. </a:t>
            </a:r>
            <a:r>
              <a:rPr lang="cs-CZ" b="1" dirty="0">
                <a:solidFill>
                  <a:srgbClr val="FF0000"/>
                </a:solidFill>
              </a:rPr>
              <a:t>pomoci při správě </a:t>
            </a:r>
            <a:r>
              <a:rPr lang="cs-CZ" dirty="0"/>
              <a:t>pojištění a </a:t>
            </a:r>
            <a:r>
              <a:rPr lang="cs-CZ" b="1" dirty="0">
                <a:solidFill>
                  <a:srgbClr val="FF0000"/>
                </a:solidFill>
              </a:rPr>
              <a:t>vyřizování nároků </a:t>
            </a:r>
            <a:r>
              <a:rPr lang="cs-CZ" dirty="0"/>
              <a:t>z pojistných nebo zajišťovacích smluv</a:t>
            </a:r>
          </a:p>
        </p:txBody>
      </p:sp>
    </p:spTree>
    <p:extLst>
      <p:ext uri="{BB962C8B-B14F-4D97-AF65-F5344CB8AC3E}">
        <p14:creationId xmlns:p14="http://schemas.microsoft.com/office/powerpoint/2010/main" val="5260646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907</TotalTime>
  <Words>2295</Words>
  <Application>Microsoft Office PowerPoint</Application>
  <PresentationFormat>Předvádění na obrazovce (4:3)</PresentationFormat>
  <Paragraphs>344</Paragraphs>
  <Slides>42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7" baseType="lpstr">
      <vt:lpstr>Calibri</vt:lpstr>
      <vt:lpstr>Tw Cen MT</vt:lpstr>
      <vt:lpstr>Wingdings</vt:lpstr>
      <vt:lpstr>Wingdings 2</vt:lpstr>
      <vt:lpstr>Medián</vt:lpstr>
      <vt:lpstr>Pojišťovací zprostředkovatelé a samostatní likvidátoři pojistných událostí  formy pojištění</vt:lpstr>
      <vt:lpstr>Právě vyšlo!</vt:lpstr>
      <vt:lpstr>  Pojišťovací zprostředkovatelé (…)  </vt:lpstr>
      <vt:lpstr>Pojišťovací zprostředkovatelé (…)</vt:lpstr>
      <vt:lpstr>Zákon o distribuci pojištění a zajištění</vt:lpstr>
      <vt:lpstr>Pojišťovací zprostředkovatelé (…) </vt:lpstr>
      <vt:lpstr>1) Dosud účinná úprava podle ZPZ</vt:lpstr>
      <vt:lpstr>1) Dosud účinná úprava podle ZPZ</vt:lpstr>
      <vt:lpstr>1) Dosud účinná úprava podle ZPZ</vt:lpstr>
      <vt:lpstr>1) Dosud účinná úprava podle ZPZ</vt:lpstr>
      <vt:lpstr>1) Dosud účinná úprava podle ZPZ</vt:lpstr>
      <vt:lpstr>1) Dosud účinná úprava podle ZPZ</vt:lpstr>
      <vt:lpstr>1) Dosud účinná úprava podle ZPZ</vt:lpstr>
      <vt:lpstr>1) Dosud účinná úprava podle ZPZ</vt:lpstr>
      <vt:lpstr>1) Dosud účinná úprava podle ZPZ</vt:lpstr>
      <vt:lpstr>1) Dosud účinná úprava podle ZPZ</vt:lpstr>
      <vt:lpstr>1) Dosud účinná úprava podle ZPZ</vt:lpstr>
      <vt:lpstr>1) Dosud účinná úprava podle ZPZ</vt:lpstr>
      <vt:lpstr>1) Dosud účinná úprava podle ZPZ</vt:lpstr>
      <vt:lpstr>2) Úprava podle směrnice IDD</vt:lpstr>
      <vt:lpstr>2) Úprava podle směrnice IDD</vt:lpstr>
      <vt:lpstr>2) Úprava podle směrnice IDD</vt:lpstr>
      <vt:lpstr>3) Úprava podle návrhu zákona o distribuci pojištění a zajištění</vt:lpstr>
      <vt:lpstr>3) Úprava podle návrhu zákona o distribuci pojištění a zajištění</vt:lpstr>
      <vt:lpstr>3) Úprava podle návrhu zákona o distribuci pojištění a zajištění</vt:lpstr>
      <vt:lpstr>3) Úprava podle návrhu zákona o distribuci pojištění a zajištění</vt:lpstr>
      <vt:lpstr>3) Úprava podle návrhu zákona o distribuci pojištění a zajištění</vt:lpstr>
      <vt:lpstr>3) Úprava podle návrhu zákona o distribuci pojištění a zajištění</vt:lpstr>
      <vt:lpstr>3) Úprava podle návrhu zákona o distribuci pojištění a zajištění</vt:lpstr>
      <vt:lpstr>3) Úprava podle návrhu zákona o distribuci pojištění a zajištění</vt:lpstr>
      <vt:lpstr>3) Úprava podle návrhu zákona o distribuci pojištění a zajištění</vt:lpstr>
      <vt:lpstr>Formy pojištění</vt:lpstr>
      <vt:lpstr>Obecně k formám pojištění</vt:lpstr>
      <vt:lpstr>Zákonná úprava povinných pojištění</vt:lpstr>
      <vt:lpstr>Jednotlivá povinná pojištění - příklady</vt:lpstr>
      <vt:lpstr>Jednotlivá povinná pojištění - příklady</vt:lpstr>
      <vt:lpstr>Vybraná povinná pojištění</vt:lpstr>
      <vt:lpstr>Vybraná povinná pojištění</vt:lpstr>
      <vt:lpstr>Pojištění odpovědnosti zaměstnavatele za škodu při pracovním úrazu nebo nemoci z povolání</vt:lpstr>
      <vt:lpstr>Pojištění odpovědnosti zaměstnavatele za škodu při pracovním úrazu nebo nemoci z povolání</vt:lpstr>
      <vt:lpstr>Pojištění odpovědnosti zaměstnavatele za škodu při pracovním úrazu nebo nemoci z povolání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Povinná pojištění,   pojištění odpovědnosti zaměstnavatele za škodu při pracovním úrazu nebo nemoci z povolání,  pojištění úvěrových rizik</dc:title>
  <dc:creator>Vlastník</dc:creator>
  <cp:lastModifiedBy>Roman Vybíral</cp:lastModifiedBy>
  <cp:revision>145</cp:revision>
  <dcterms:created xsi:type="dcterms:W3CDTF">2014-05-04T18:47:15Z</dcterms:created>
  <dcterms:modified xsi:type="dcterms:W3CDTF">2018-03-26T20:26:46Z</dcterms:modified>
</cp:coreProperties>
</file>