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64" r:id="rId1"/>
  </p:sldMasterIdLst>
  <p:notesMasterIdLst>
    <p:notesMasterId r:id="rId33"/>
  </p:notesMasterIdLst>
  <p:sldIdLst>
    <p:sldId id="256" r:id="rId2"/>
    <p:sldId id="324" r:id="rId3"/>
    <p:sldId id="325" r:id="rId4"/>
    <p:sldId id="323" r:id="rId5"/>
    <p:sldId id="305" r:id="rId6"/>
    <p:sldId id="280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304" r:id="rId15"/>
    <p:sldId id="301" r:id="rId16"/>
    <p:sldId id="306" r:id="rId17"/>
    <p:sldId id="300" r:id="rId18"/>
    <p:sldId id="322" r:id="rId19"/>
    <p:sldId id="310" r:id="rId20"/>
    <p:sldId id="311" r:id="rId21"/>
    <p:sldId id="326" r:id="rId22"/>
    <p:sldId id="327" r:id="rId23"/>
    <p:sldId id="312" r:id="rId24"/>
    <p:sldId id="313" r:id="rId25"/>
    <p:sldId id="314" r:id="rId26"/>
    <p:sldId id="316" r:id="rId27"/>
    <p:sldId id="317" r:id="rId28"/>
    <p:sldId id="318" r:id="rId29"/>
    <p:sldId id="319" r:id="rId30"/>
    <p:sldId id="320" r:id="rId31"/>
    <p:sldId id="321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60"/>
  </p:normalViewPr>
  <p:slideViewPr>
    <p:cSldViewPr>
      <p:cViewPr varScale="1">
        <p:scale>
          <a:sx n="109" d="100"/>
          <a:sy n="109" d="100"/>
        </p:scale>
        <p:origin x="168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E19F25-D25F-488D-B9C4-0E4F9E5DCF9C}" type="datetimeFigureOut">
              <a:rPr lang="cs-CZ" smtClean="0"/>
              <a:t>26.2.2018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9E3EB-C280-414C-BE65-3D8E59B40A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078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F5849-2A8B-4D33-A45A-9986C595D18E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25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1D6846B-8591-4E39-B693-380E17F277C5}" type="datetime1">
              <a:rPr lang="cs-CZ" smtClean="0"/>
              <a:t>26.2.2018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CAA8-367D-4A27-A047-031BCADBA31E}" type="datetime1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A58DDB9-3FE1-4380-96D8-32501F28579C}" type="datetime1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C1FB8-E3E3-4D44-BA03-2749E41D4068}" type="datetime1">
              <a:rPr lang="cs-CZ" smtClean="0"/>
              <a:t>26.2.2018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F8AB6-CEB2-4AF9-A375-406C828E5E20}" type="datetime1">
              <a:rPr lang="cs-CZ" smtClean="0"/>
              <a:t>26.2.2018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238C86B-F305-4F4F-8C64-68DB7B34F9AB}" type="datetime1">
              <a:rPr lang="cs-CZ" smtClean="0"/>
              <a:t>26.2.2018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1A45472-EE08-4288-855E-04B5969DA65C}" type="datetime1">
              <a:rPr lang="cs-CZ" smtClean="0"/>
              <a:t>26.2.2018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4DDF-84C1-4CA0-9844-81A69D8E334B}" type="datetime1">
              <a:rPr lang="cs-CZ" smtClean="0"/>
              <a:t>26.2.2018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6BE47-C655-42E4-BEEA-73CDE75000E8}" type="datetime1">
              <a:rPr lang="cs-CZ" smtClean="0"/>
              <a:t>26.2.2018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47372-13F7-401B-94CE-4C167BF97E88}" type="datetime1">
              <a:rPr lang="cs-CZ" smtClean="0"/>
              <a:t>26.2.2018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DD5136F-5275-48D6-847F-3C3C8D44D8B0}" type="datetime1">
              <a:rPr lang="cs-CZ" smtClean="0"/>
              <a:t>26.2.2018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2C9237F-0BE8-46B1-847C-6C192AA4E0D2}" type="datetime1">
              <a:rPr lang="cs-CZ" smtClean="0"/>
              <a:t>26.2.2018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474E9B-3FCF-4F8B-94A1-A4D65C34072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2852936"/>
            <a:ext cx="6477000" cy="1828800"/>
          </a:xfrm>
        </p:spPr>
        <p:txBody>
          <a:bodyPr>
            <a:noAutofit/>
          </a:bodyPr>
          <a:lstStyle/>
          <a:p>
            <a:r>
              <a:rPr lang="cs-CZ" sz="3200" dirty="0" smtClean="0"/>
              <a:t>Obecné otázky pojišťovacího práva + Pojistný trh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cs-CZ" dirty="0" smtClean="0"/>
              <a:t>JUDr. Roman Vybíral, Ph.D</a:t>
            </a:r>
            <a:r>
              <a:rPr lang="cs-CZ" dirty="0"/>
              <a:t>.</a:t>
            </a:r>
            <a:endParaRPr lang="cs-CZ" dirty="0" smtClean="0"/>
          </a:p>
          <a:p>
            <a:pPr algn="r"/>
            <a:r>
              <a:rPr lang="cs-CZ" dirty="0" smtClean="0"/>
              <a:t>26. </a:t>
            </a:r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 smtClean="0"/>
              <a:t>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428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) </a:t>
            </a:r>
            <a:r>
              <a:rPr lang="cs-CZ" dirty="0"/>
              <a:t>Historie na území ČSR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E20333-56AF-4396-A889-B951A53F23DE}" type="slidenum">
              <a:rPr lang="cs-CZ" smtClean="0"/>
              <a:t>10</a:t>
            </a:fld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8800"/>
            <a:ext cx="8843308" cy="4968552"/>
          </a:xfrm>
        </p:spPr>
      </p:pic>
    </p:spTree>
    <p:extLst>
      <p:ext uri="{BB962C8B-B14F-4D97-AF65-F5344CB8AC3E}">
        <p14:creationId xmlns:p14="http://schemas.microsoft.com/office/powerpoint/2010/main" val="405477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) </a:t>
            </a:r>
            <a:r>
              <a:rPr lang="cs-CZ" dirty="0"/>
              <a:t>Historie na území ČSR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 smtClean="0"/>
              <a:t>1969 – Rozštěpení Státní pojišťovny na </a:t>
            </a:r>
            <a:r>
              <a:rPr lang="cs-CZ" b="1" dirty="0" smtClean="0"/>
              <a:t>Českou státní pojišťovnu</a:t>
            </a:r>
            <a:r>
              <a:rPr lang="cs-CZ" dirty="0" smtClean="0"/>
              <a:t> a </a:t>
            </a:r>
            <a:r>
              <a:rPr lang="cs-CZ" b="1" dirty="0" smtClean="0"/>
              <a:t>Slovenskou státní pojišťovnu</a:t>
            </a:r>
          </a:p>
          <a:p>
            <a:pPr lvl="2"/>
            <a:r>
              <a:rPr lang="cs-CZ" dirty="0" smtClean="0"/>
              <a:t>Do počátku 90. let</a:t>
            </a:r>
          </a:p>
          <a:p>
            <a:pPr lvl="1"/>
            <a:r>
              <a:rPr lang="cs-CZ" dirty="0" smtClean="0"/>
              <a:t>1990 – Z. č. 185/1991 Sb., o pojišťovnictví </a:t>
            </a:r>
          </a:p>
          <a:p>
            <a:pPr lvl="2"/>
            <a:r>
              <a:rPr lang="cs-CZ" dirty="0" smtClean="0"/>
              <a:t>Zrušen monopol České státní pojišťovny</a:t>
            </a:r>
          </a:p>
          <a:p>
            <a:pPr lvl="2"/>
            <a:r>
              <a:rPr lang="cs-CZ" dirty="0" smtClean="0"/>
              <a:t>Tzv. </a:t>
            </a:r>
            <a:r>
              <a:rPr lang="cs-CZ" dirty="0" smtClean="0"/>
              <a:t>roční „ochranná </a:t>
            </a:r>
            <a:r>
              <a:rPr lang="cs-CZ" dirty="0" smtClean="0"/>
              <a:t>doba“ pro české </a:t>
            </a:r>
            <a:r>
              <a:rPr lang="cs-CZ" dirty="0" smtClean="0"/>
              <a:t>pojišťovny</a:t>
            </a:r>
          </a:p>
          <a:p>
            <a:pPr lvl="3"/>
            <a:r>
              <a:rPr lang="cs-CZ" i="1" dirty="0"/>
              <a:t>Tento zákon nabývá účinnosti dnem vyhlášení. Podle § 3 odst. 2 a § 5 lze postupovat až rok po nabytí účinnosti tohoto zákona.</a:t>
            </a:r>
            <a:endParaRPr lang="cs-CZ" i="1" dirty="0" smtClean="0"/>
          </a:p>
          <a:p>
            <a:pPr lvl="2"/>
            <a:r>
              <a:rPr lang="cs-CZ" dirty="0" smtClean="0"/>
              <a:t>1991 – 1997 cca </a:t>
            </a:r>
            <a:r>
              <a:rPr lang="cs-CZ" b="1" dirty="0" smtClean="0"/>
              <a:t>40</a:t>
            </a:r>
            <a:r>
              <a:rPr lang="cs-CZ" dirty="0" smtClean="0"/>
              <a:t> pojišťoven</a:t>
            </a:r>
          </a:p>
          <a:p>
            <a:pPr lvl="2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E20333-56AF-4396-A889-B951A53F23D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9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) </a:t>
            </a:r>
            <a:r>
              <a:rPr lang="cs-CZ" dirty="0"/>
              <a:t>Historie na území ČSR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E20333-56AF-4396-A889-B951A53F23DE}" type="slidenum">
              <a:rPr lang="cs-CZ" smtClean="0"/>
              <a:t>12</a:t>
            </a:fld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6"/>
            <a:ext cx="7498395" cy="5763982"/>
          </a:xfrm>
        </p:spPr>
      </p:pic>
    </p:spTree>
    <p:extLst>
      <p:ext uri="{BB962C8B-B14F-4D97-AF65-F5344CB8AC3E}">
        <p14:creationId xmlns:p14="http://schemas.microsoft.com/office/powerpoint/2010/main" val="63309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II) </a:t>
            </a:r>
            <a:r>
              <a:rPr lang="cs-CZ" dirty="0"/>
              <a:t>Současný stav v</a:t>
            </a:r>
            <a:r>
              <a:rPr lang="cs-CZ" dirty="0" smtClean="0"/>
              <a:t>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Zákon č. 277/2009 Sb., o pojišťovnictví</a:t>
            </a:r>
          </a:p>
          <a:p>
            <a:r>
              <a:rPr lang="cs-CZ" dirty="0" smtClean="0"/>
              <a:t>Subjekty oprávněné poskytovat pojišťovací/zajišťovací činnost na území ČR</a:t>
            </a:r>
          </a:p>
          <a:p>
            <a:pPr lvl="1"/>
            <a:r>
              <a:rPr lang="cs-CZ" dirty="0" smtClean="0"/>
              <a:t>A) Sídlo na území ČR (</a:t>
            </a:r>
            <a:r>
              <a:rPr lang="cs-CZ" b="1" dirty="0" smtClean="0"/>
              <a:t>povolení</a:t>
            </a:r>
            <a:r>
              <a:rPr lang="cs-CZ" dirty="0" smtClean="0"/>
              <a:t> ČNB)</a:t>
            </a:r>
          </a:p>
          <a:p>
            <a:pPr lvl="1"/>
            <a:r>
              <a:rPr lang="cs-CZ" dirty="0" smtClean="0"/>
              <a:t>B) Tzv. „jednotný evropský pas“ (EHP)</a:t>
            </a:r>
          </a:p>
          <a:p>
            <a:pPr lvl="2"/>
            <a:r>
              <a:rPr lang="cs-CZ" dirty="0" smtClean="0"/>
              <a:t>Zřízení pobočky</a:t>
            </a:r>
          </a:p>
          <a:p>
            <a:pPr lvl="2"/>
            <a:r>
              <a:rPr lang="cs-CZ" dirty="0" smtClean="0"/>
              <a:t>Dočasné poskytování služeb</a:t>
            </a:r>
          </a:p>
          <a:p>
            <a:pPr lvl="1"/>
            <a:r>
              <a:rPr lang="cs-CZ" dirty="0" smtClean="0"/>
              <a:t>C) Z „třetích států“ (</a:t>
            </a:r>
            <a:r>
              <a:rPr lang="cs-CZ" b="1" dirty="0" smtClean="0"/>
              <a:t>povolení</a:t>
            </a:r>
            <a:r>
              <a:rPr lang="cs-CZ" dirty="0" smtClean="0"/>
              <a:t> ČNB)</a:t>
            </a:r>
            <a:endParaRPr lang="cs-CZ" dirty="0"/>
          </a:p>
          <a:p>
            <a:r>
              <a:rPr lang="cs-CZ" u="sng" dirty="0" smtClean="0"/>
              <a:t>Životní</a:t>
            </a:r>
            <a:r>
              <a:rPr lang="cs-CZ" dirty="0" smtClean="0"/>
              <a:t> x </a:t>
            </a:r>
            <a:r>
              <a:rPr lang="cs-CZ" u="sng" dirty="0" smtClean="0"/>
              <a:t>Neživotní</a:t>
            </a:r>
            <a:r>
              <a:rPr lang="cs-CZ" dirty="0" smtClean="0"/>
              <a:t> pojišťovna!</a:t>
            </a:r>
          </a:p>
          <a:p>
            <a:pPr lvl="1"/>
            <a:r>
              <a:rPr lang="cs-CZ" dirty="0" smtClean="0"/>
              <a:t>Již ne „</a:t>
            </a:r>
            <a:r>
              <a:rPr lang="cs-CZ" u="sng" dirty="0" smtClean="0"/>
              <a:t>smíšené</a:t>
            </a:r>
            <a:r>
              <a:rPr lang="cs-CZ" dirty="0" smtClean="0"/>
              <a:t> pojišťovny“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E20333-56AF-4396-A889-B951A53F23D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62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. Kategorizace pojištění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474E9B-3FCF-4F8B-94A1-A4D65C34072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5975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podle 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Teoretické členění pojištění podle formy (podle způsobu vzniku pojištění)</a:t>
            </a:r>
          </a:p>
          <a:p>
            <a:pPr lvl="1"/>
            <a:r>
              <a:rPr lang="cs-CZ" dirty="0" smtClean="0"/>
              <a:t>1) </a:t>
            </a:r>
            <a:r>
              <a:rPr lang="cs-CZ" u="sng" dirty="0" smtClean="0">
                <a:solidFill>
                  <a:srgbClr val="FF0000"/>
                </a:solidFill>
              </a:rPr>
              <a:t>Zákonná pojištění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</a:p>
          <a:p>
            <a:pPr lvl="2"/>
            <a:r>
              <a:rPr lang="cs-CZ" dirty="0" smtClean="0"/>
              <a:t>Pojištění </a:t>
            </a:r>
            <a:r>
              <a:rPr lang="cs-CZ" dirty="0"/>
              <a:t>odpovědnosti zaměstnavatele za škodu při pracovním úrazu nebo nemoci z </a:t>
            </a:r>
            <a:r>
              <a:rPr lang="cs-CZ" dirty="0" smtClean="0"/>
              <a:t>povolání</a:t>
            </a:r>
          </a:p>
          <a:p>
            <a:pPr lvl="1"/>
            <a:r>
              <a:rPr lang="cs-CZ" dirty="0" smtClean="0"/>
              <a:t>2) </a:t>
            </a:r>
            <a:r>
              <a:rPr lang="cs-CZ" u="sng" dirty="0" smtClean="0">
                <a:solidFill>
                  <a:srgbClr val="FF0000"/>
                </a:solidFill>
              </a:rPr>
              <a:t>Smluvní pojištění</a:t>
            </a:r>
          </a:p>
          <a:p>
            <a:pPr lvl="2"/>
            <a:r>
              <a:rPr lang="cs-CZ" dirty="0" smtClean="0"/>
              <a:t>A) Dobrovolná (smluvní) pojištění</a:t>
            </a:r>
          </a:p>
          <a:p>
            <a:pPr lvl="2"/>
            <a:r>
              <a:rPr lang="cs-CZ" dirty="0" smtClean="0"/>
              <a:t>B) Povinná (smluvní) pojištění (desítky)</a:t>
            </a:r>
            <a:endParaRPr lang="cs-CZ" u="sng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92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Zákonné x povinné smluvní pojištění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Rozdíl mezi zákonným a povinným pojištěním</a:t>
            </a:r>
          </a:p>
          <a:p>
            <a:pPr lvl="1"/>
            <a:r>
              <a:rPr lang="cs-CZ" dirty="0"/>
              <a:t>Možnost výběru pojistitele, možnost využití vedlejších stimulů (bonus/malus)…</a:t>
            </a:r>
          </a:p>
          <a:p>
            <a:r>
              <a:rPr lang="cs-CZ" dirty="0"/>
              <a:t>Důvod existence povinného pojištění</a:t>
            </a:r>
          </a:p>
          <a:p>
            <a:pPr lvl="1"/>
            <a:r>
              <a:rPr lang="cs-CZ" dirty="0"/>
              <a:t>Činnosti, se kterými bývá spojováno </a:t>
            </a:r>
            <a:r>
              <a:rPr lang="cs-CZ" u="sng" dirty="0"/>
              <a:t>zvýšené riziko</a:t>
            </a:r>
            <a:r>
              <a:rPr lang="cs-CZ" dirty="0"/>
              <a:t>/vysoké </a:t>
            </a:r>
            <a:r>
              <a:rPr lang="cs-CZ" u="sng" dirty="0"/>
              <a:t>škody</a:t>
            </a:r>
          </a:p>
          <a:p>
            <a:pPr lvl="1"/>
            <a:r>
              <a:rPr lang="cs-CZ" dirty="0"/>
              <a:t>Zpravidla ochrana jak </a:t>
            </a:r>
            <a:r>
              <a:rPr lang="cs-CZ" u="sng" dirty="0"/>
              <a:t>škůdce</a:t>
            </a:r>
            <a:r>
              <a:rPr lang="cs-CZ" dirty="0"/>
              <a:t> samotného, tak především </a:t>
            </a:r>
            <a:r>
              <a:rPr lang="cs-CZ" u="sng" dirty="0"/>
              <a:t>poškozeného</a:t>
            </a:r>
            <a:r>
              <a:rPr lang="cs-CZ" dirty="0"/>
              <a:t> </a:t>
            </a:r>
            <a:r>
              <a:rPr lang="cs-CZ" i="1" dirty="0">
                <a:solidFill>
                  <a:srgbClr val="FF0000"/>
                </a:solidFill>
              </a:rPr>
              <a:t>(většinou pojištění odpovědnosti za škodu/újmu)</a:t>
            </a:r>
            <a:endParaRPr lang="cs-CZ" i="1" u="sng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7795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1331640" y="2924944"/>
            <a:ext cx="7123113" cy="1673225"/>
          </a:xfrm>
        </p:spPr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Pojistný trh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474E9B-3FCF-4F8B-94A1-A4D65C34072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06721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Pojistný trh - svět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18</a:t>
            </a:fld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8107" y="1600200"/>
            <a:ext cx="6802735" cy="4495800"/>
          </a:xfrm>
        </p:spPr>
      </p:pic>
    </p:spTree>
    <p:extLst>
      <p:ext uri="{BB962C8B-B14F-4D97-AF65-F5344CB8AC3E}">
        <p14:creationId xmlns:p14="http://schemas.microsoft.com/office/powerpoint/2010/main" val="2337142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v ČR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0450D6B-101E-45C6-ADFF-222BFE9EB7B3}" type="slidenum">
              <a:rPr lang="cs-CZ" smtClean="0"/>
              <a:t>19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800" dirty="0" smtClean="0"/>
              <a:t>Kdo může působit v ČR jako „pojišťovna“?</a:t>
            </a:r>
          </a:p>
          <a:p>
            <a:pPr lvl="1"/>
            <a:r>
              <a:rPr lang="cs-CZ" sz="3200" b="1" dirty="0" smtClean="0"/>
              <a:t>1) Pojišťovna založená podle českého práva </a:t>
            </a:r>
            <a:r>
              <a:rPr lang="cs-CZ" sz="3200" dirty="0" smtClean="0"/>
              <a:t>(a.s./družstvo…)</a:t>
            </a:r>
          </a:p>
          <a:p>
            <a:pPr lvl="2"/>
            <a:r>
              <a:rPr lang="cs-CZ" sz="2900" b="1" dirty="0" smtClean="0">
                <a:solidFill>
                  <a:srgbClr val="FF0000"/>
                </a:solidFill>
              </a:rPr>
              <a:t>Povolení</a:t>
            </a:r>
            <a:r>
              <a:rPr lang="cs-CZ" sz="2900" dirty="0" smtClean="0"/>
              <a:t> ČNB</a:t>
            </a:r>
          </a:p>
          <a:p>
            <a:pPr lvl="2"/>
            <a:r>
              <a:rPr lang="cs-CZ" sz="2900" dirty="0" smtClean="0"/>
              <a:t>cca 20 %</a:t>
            </a:r>
          </a:p>
          <a:p>
            <a:pPr lvl="1"/>
            <a:r>
              <a:rPr lang="cs-CZ" sz="3200" b="1" dirty="0" smtClean="0"/>
              <a:t>2) Pojišťovna založená v EHP</a:t>
            </a:r>
            <a:r>
              <a:rPr lang="cs-CZ" sz="3200" dirty="0" smtClean="0"/>
              <a:t>, resp. její pobočka</a:t>
            </a:r>
          </a:p>
          <a:p>
            <a:pPr lvl="2"/>
            <a:r>
              <a:rPr lang="cs-CZ" sz="2900" b="1" dirty="0" smtClean="0">
                <a:solidFill>
                  <a:srgbClr val="FF0000"/>
                </a:solidFill>
              </a:rPr>
              <a:t>Notifikace/oznámení</a:t>
            </a:r>
            <a:r>
              <a:rPr lang="cs-CZ" sz="2900" dirty="0" smtClean="0"/>
              <a:t> ČNB</a:t>
            </a:r>
          </a:p>
          <a:p>
            <a:pPr lvl="2"/>
            <a:r>
              <a:rPr lang="cs-CZ" sz="2900" dirty="0" smtClean="0"/>
              <a:t>Princip </a:t>
            </a:r>
            <a:r>
              <a:rPr lang="cs-CZ" sz="2900" dirty="0" smtClean="0">
                <a:solidFill>
                  <a:srgbClr val="FF0000"/>
                </a:solidFill>
              </a:rPr>
              <a:t>jednotného evropského pasu</a:t>
            </a:r>
            <a:r>
              <a:rPr lang="cs-CZ" sz="2900" dirty="0" smtClean="0"/>
              <a:t>!</a:t>
            </a:r>
          </a:p>
          <a:p>
            <a:pPr lvl="2"/>
            <a:r>
              <a:rPr lang="cs-CZ" sz="2900" dirty="0" smtClean="0"/>
              <a:t>cca 80 %</a:t>
            </a:r>
          </a:p>
          <a:p>
            <a:pPr lvl="1"/>
            <a:r>
              <a:rPr lang="cs-CZ" sz="3200" b="1" dirty="0" smtClean="0"/>
              <a:t>3) Pojišťovna založená mimo EHP</a:t>
            </a:r>
            <a:r>
              <a:rPr lang="cs-CZ" sz="3200" dirty="0" smtClean="0"/>
              <a:t>, resp. její pobočka</a:t>
            </a:r>
          </a:p>
          <a:p>
            <a:pPr lvl="2"/>
            <a:r>
              <a:rPr lang="cs-CZ" sz="2900" b="1" dirty="0" smtClean="0">
                <a:solidFill>
                  <a:srgbClr val="FF0000"/>
                </a:solidFill>
              </a:rPr>
              <a:t>Povolení</a:t>
            </a:r>
            <a:r>
              <a:rPr lang="cs-CZ" sz="2900" dirty="0" smtClean="0"/>
              <a:t> ČNB</a:t>
            </a:r>
            <a:endParaRPr lang="cs-CZ" sz="3800" dirty="0" smtClean="0"/>
          </a:p>
          <a:p>
            <a:r>
              <a:rPr lang="cs-CZ" sz="3800" dirty="0" smtClean="0"/>
              <a:t>Registr ČNB</a:t>
            </a:r>
          </a:p>
          <a:p>
            <a:pPr lvl="1"/>
            <a:r>
              <a:rPr lang="cs-CZ" sz="3200" b="1" dirty="0" smtClean="0">
                <a:solidFill>
                  <a:srgbClr val="00B050"/>
                </a:solidFill>
              </a:rPr>
              <a:t>50 </a:t>
            </a:r>
            <a:r>
              <a:rPr lang="cs-CZ" sz="3200" b="1" dirty="0" smtClean="0">
                <a:solidFill>
                  <a:srgbClr val="00B050"/>
                </a:solidFill>
              </a:rPr>
              <a:t>pojišťoven</a:t>
            </a:r>
          </a:p>
          <a:p>
            <a:pPr lvl="2"/>
            <a:r>
              <a:rPr lang="cs-CZ" sz="2900" dirty="0" smtClean="0"/>
              <a:t>Cca 80% - 2)</a:t>
            </a:r>
          </a:p>
          <a:p>
            <a:pPr lvl="2"/>
            <a:r>
              <a:rPr lang="cs-CZ" sz="2900" dirty="0" smtClean="0"/>
              <a:t>Cca 20% - 1)</a:t>
            </a:r>
          </a:p>
          <a:p>
            <a:pPr lvl="1"/>
            <a:r>
              <a:rPr lang="cs-CZ" sz="3200" dirty="0" smtClean="0"/>
              <a:t>Dalších </a:t>
            </a:r>
            <a:r>
              <a:rPr lang="cs-CZ" sz="3200" b="1" dirty="0" smtClean="0">
                <a:solidFill>
                  <a:srgbClr val="00B050"/>
                </a:solidFill>
              </a:rPr>
              <a:t>cca </a:t>
            </a:r>
            <a:r>
              <a:rPr lang="cs-CZ" sz="3200" b="1" dirty="0" smtClean="0">
                <a:solidFill>
                  <a:srgbClr val="00B050"/>
                </a:solidFill>
              </a:rPr>
              <a:t>890 </a:t>
            </a:r>
            <a:r>
              <a:rPr lang="cs-CZ" sz="3200" dirty="0" smtClean="0"/>
              <a:t>bez trvalého usazení (bez pobočky)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627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Písemná </a:t>
            </a:r>
            <a:r>
              <a:rPr lang="cs-CZ" sz="2800" dirty="0"/>
              <a:t>zkouška se koná ve zkouškovém období letního </a:t>
            </a:r>
            <a:r>
              <a:rPr lang="cs-CZ" sz="2800" dirty="0" smtClean="0"/>
              <a:t>semestru</a:t>
            </a:r>
            <a:endParaRPr lang="cs-CZ" sz="2800" dirty="0"/>
          </a:p>
          <a:p>
            <a:r>
              <a:rPr lang="cs-CZ" sz="2800" dirty="0" smtClean="0"/>
              <a:t>Podmínkou </a:t>
            </a:r>
            <a:r>
              <a:rPr lang="cs-CZ" sz="2800" dirty="0"/>
              <a:t>pro účast na zkoušce je účast na min. </a:t>
            </a:r>
            <a:r>
              <a:rPr lang="cs-CZ" sz="2800" dirty="0">
                <a:solidFill>
                  <a:srgbClr val="FF0000"/>
                </a:solidFill>
              </a:rPr>
              <a:t>50 %</a:t>
            </a:r>
            <a:r>
              <a:rPr lang="cs-CZ" sz="2800" dirty="0"/>
              <a:t> z </a:t>
            </a:r>
            <a:r>
              <a:rPr lang="cs-CZ" sz="2800" dirty="0" smtClean="0"/>
              <a:t>přednášek</a:t>
            </a:r>
            <a:endParaRPr lang="cs-CZ" sz="2800" dirty="0"/>
          </a:p>
          <a:p>
            <a:r>
              <a:rPr lang="cs-CZ" sz="2800" dirty="0" smtClean="0"/>
              <a:t>Písemná </a:t>
            </a:r>
            <a:r>
              <a:rPr lang="cs-CZ" sz="2800" dirty="0"/>
              <a:t>zkouška se skládá z 10 testových otázek (otázky č. 1 až 10) a 2 otázek, na které student volně odpoví (otázky č. 11 a 12</a:t>
            </a:r>
            <a:r>
              <a:rPr lang="cs-CZ" sz="2800" dirty="0" smtClean="0"/>
              <a:t>)</a:t>
            </a:r>
          </a:p>
          <a:p>
            <a:r>
              <a:rPr lang="cs-CZ" sz="2800" dirty="0" smtClean="0"/>
              <a:t>Za </a:t>
            </a:r>
            <a:r>
              <a:rPr lang="cs-CZ" sz="2800" dirty="0"/>
              <a:t>účast na přednáškách převyšující </a:t>
            </a:r>
            <a:r>
              <a:rPr lang="cs-CZ" sz="2800" dirty="0">
                <a:solidFill>
                  <a:srgbClr val="FF0000"/>
                </a:solidFill>
              </a:rPr>
              <a:t>80 %</a:t>
            </a:r>
            <a:r>
              <a:rPr lang="cs-CZ" sz="2800" dirty="0"/>
              <a:t> získává student 5 </a:t>
            </a:r>
            <a:r>
              <a:rPr lang="cs-CZ" sz="2800" dirty="0" smtClean="0"/>
              <a:t>bodů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800787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Současný </a:t>
            </a:r>
            <a:r>
              <a:rPr lang="cs-CZ" dirty="0"/>
              <a:t>stav v</a:t>
            </a:r>
            <a:r>
              <a:rPr lang="cs-CZ" dirty="0" smtClean="0"/>
              <a:t>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Zákon č. 277/2009 Sb., o pojišťovnictví</a:t>
            </a:r>
          </a:p>
          <a:p>
            <a:r>
              <a:rPr lang="cs-CZ" b="1" u="sng" dirty="0" smtClean="0"/>
              <a:t>Životní</a:t>
            </a:r>
            <a:r>
              <a:rPr lang="cs-CZ" dirty="0" smtClean="0"/>
              <a:t> x </a:t>
            </a:r>
            <a:r>
              <a:rPr lang="cs-CZ" b="1" u="sng" dirty="0" smtClean="0"/>
              <a:t>Neživotní</a:t>
            </a:r>
            <a:r>
              <a:rPr lang="cs-CZ" dirty="0" smtClean="0"/>
              <a:t> pojišťovna!</a:t>
            </a:r>
          </a:p>
          <a:p>
            <a:pPr lvl="1"/>
            <a:r>
              <a:rPr lang="cs-CZ" dirty="0" smtClean="0"/>
              <a:t>Nově již ne „</a:t>
            </a:r>
            <a:r>
              <a:rPr lang="cs-CZ" u="sng" dirty="0" smtClean="0"/>
              <a:t>smíšené</a:t>
            </a:r>
            <a:r>
              <a:rPr lang="cs-CZ" dirty="0" smtClean="0"/>
              <a:t> pojišťovny“</a:t>
            </a:r>
          </a:p>
          <a:p>
            <a:r>
              <a:rPr lang="cs-CZ" dirty="0">
                <a:solidFill>
                  <a:srgbClr val="FF0000"/>
                </a:solidFill>
              </a:rPr>
              <a:t>Registr ČNB</a:t>
            </a:r>
          </a:p>
          <a:p>
            <a:pPr lvl="1"/>
            <a:r>
              <a:rPr lang="cs-CZ" dirty="0"/>
              <a:t>Pojišťovny (a pobočky zahraničních)</a:t>
            </a:r>
          </a:p>
          <a:p>
            <a:pPr lvl="2"/>
            <a:r>
              <a:rPr lang="cs-CZ" dirty="0" smtClean="0"/>
              <a:t>50</a:t>
            </a:r>
            <a:endParaRPr lang="cs-CZ" dirty="0"/>
          </a:p>
          <a:p>
            <a:pPr lvl="1"/>
            <a:r>
              <a:rPr lang="cs-CZ" dirty="0"/>
              <a:t>Zajišťovny</a:t>
            </a:r>
          </a:p>
          <a:p>
            <a:pPr lvl="2"/>
            <a:r>
              <a:rPr lang="cs-CZ" dirty="0"/>
              <a:t>1 (VIG RE)</a:t>
            </a:r>
          </a:p>
          <a:p>
            <a:pPr lvl="1"/>
            <a:r>
              <a:rPr lang="cs-CZ" dirty="0"/>
              <a:t>Pojišťovací zprostředkovatelé</a:t>
            </a:r>
          </a:p>
          <a:p>
            <a:pPr lvl="1"/>
            <a:r>
              <a:rPr lang="cs-CZ" dirty="0"/>
              <a:t>Samostatní likvidátoři </a:t>
            </a:r>
            <a:r>
              <a:rPr lang="cs-CZ" dirty="0" smtClean="0"/>
              <a:t>PU…</a:t>
            </a:r>
            <a:endParaRPr lang="cs-CZ" dirty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E20333-56AF-4396-A889-B951A53F23D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00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21</a:t>
            </a:fld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683947"/>
            <a:ext cx="6336704" cy="4467255"/>
          </a:xfrm>
        </p:spPr>
      </p:pic>
    </p:spTree>
    <p:extLst>
      <p:ext uri="{BB962C8B-B14F-4D97-AF65-F5344CB8AC3E}">
        <p14:creationId xmlns:p14="http://schemas.microsoft.com/office/powerpoint/2010/main" val="14046077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 v 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22</a:t>
            </a:fld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619606"/>
            <a:ext cx="6307169" cy="4473690"/>
          </a:xfrm>
        </p:spPr>
      </p:pic>
    </p:spTree>
    <p:extLst>
      <p:ext uri="{BB962C8B-B14F-4D97-AF65-F5344CB8AC3E}">
        <p14:creationId xmlns:p14="http://schemas.microsoft.com/office/powerpoint/2010/main" val="1957434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</a:t>
            </a:r>
            <a:r>
              <a:rPr lang="cs-CZ" dirty="0" smtClean="0"/>
              <a:t>stav - Evropa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0450D6B-101E-45C6-ADFF-222BFE9EB7B3}" type="slidenum">
              <a:rPr lang="cs-CZ" smtClean="0"/>
              <a:t>23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000" b="1" dirty="0" smtClean="0"/>
              <a:t>Životní</a:t>
            </a:r>
            <a:r>
              <a:rPr lang="en-US" sz="2000" dirty="0" smtClean="0"/>
              <a:t> x </a:t>
            </a:r>
            <a:r>
              <a:rPr lang="cs-CZ" sz="2000" b="1" dirty="0" smtClean="0"/>
              <a:t>neživotní</a:t>
            </a:r>
            <a:r>
              <a:rPr lang="en-US" sz="2000" b="1" dirty="0" smtClean="0"/>
              <a:t> </a:t>
            </a:r>
            <a:r>
              <a:rPr lang="cs-CZ" sz="2000" dirty="0" smtClean="0"/>
              <a:t>pojištění - pojistné</a:t>
            </a:r>
            <a:r>
              <a:rPr lang="en-US" sz="2000" dirty="0" smtClean="0"/>
              <a:t> (E</a:t>
            </a:r>
            <a:r>
              <a:rPr lang="cs-CZ" sz="2000" dirty="0" err="1" smtClean="0"/>
              <a:t>vropa</a:t>
            </a:r>
            <a:r>
              <a:rPr lang="en-US" sz="2000" dirty="0" smtClean="0"/>
              <a:t>) </a:t>
            </a:r>
            <a:r>
              <a:rPr lang="en-US" sz="2000" b="1" u="sng" dirty="0" smtClean="0">
                <a:solidFill>
                  <a:srgbClr val="FF0000"/>
                </a:solidFill>
              </a:rPr>
              <a:t>6</a:t>
            </a:r>
            <a:r>
              <a:rPr lang="cs-CZ" sz="2000" b="1" u="sng" dirty="0" smtClean="0">
                <a:solidFill>
                  <a:srgbClr val="FF0000"/>
                </a:solidFill>
              </a:rPr>
              <a:t>1</a:t>
            </a:r>
            <a:r>
              <a:rPr lang="en-US" sz="2000" b="1" u="sng" dirty="0" smtClean="0">
                <a:solidFill>
                  <a:srgbClr val="FF0000"/>
                </a:solidFill>
              </a:rPr>
              <a:t>%</a:t>
            </a:r>
            <a:r>
              <a:rPr lang="en-US" sz="2000" dirty="0" smtClean="0"/>
              <a:t> </a:t>
            </a:r>
            <a:r>
              <a:rPr lang="en-US" sz="2000" dirty="0" smtClean="0"/>
              <a:t>x </a:t>
            </a:r>
            <a:r>
              <a:rPr lang="cs-CZ" sz="2000" b="1" u="sng" dirty="0" smtClean="0">
                <a:solidFill>
                  <a:srgbClr val="FF0000"/>
                </a:solidFill>
              </a:rPr>
              <a:t>39</a:t>
            </a:r>
            <a:r>
              <a:rPr lang="en-US" sz="2000" b="1" u="sng" dirty="0" smtClean="0">
                <a:solidFill>
                  <a:srgbClr val="FF0000"/>
                </a:solidFill>
              </a:rPr>
              <a:t>%</a:t>
            </a:r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en-US" sz="2000" b="1" u="sng" dirty="0" smtClean="0">
              <a:solidFill>
                <a:srgbClr val="FF0000"/>
              </a:solidFill>
            </a:endParaRPr>
          </a:p>
          <a:p>
            <a:r>
              <a:rPr lang="cs-CZ" sz="2000" b="1" u="sng" dirty="0" smtClean="0"/>
              <a:t>Závěr</a:t>
            </a:r>
            <a:r>
              <a:rPr lang="en-US" sz="2000" dirty="0" smtClean="0"/>
              <a:t> = </a:t>
            </a:r>
            <a:r>
              <a:rPr lang="cs-CZ" sz="2000" dirty="0" smtClean="0"/>
              <a:t>lidé tolik nespoléhají na systém sociálního zabezpečení </a:t>
            </a:r>
            <a:r>
              <a:rPr lang="en-US" sz="2000" dirty="0" smtClean="0"/>
              <a:t>+ </a:t>
            </a:r>
            <a:r>
              <a:rPr lang="cs-CZ" sz="2000" dirty="0" smtClean="0"/>
              <a:t>lidé si více cení svého života než svého auta</a:t>
            </a:r>
            <a:r>
              <a:rPr lang="en-US" sz="2000" dirty="0" smtClean="0"/>
              <a:t>…</a:t>
            </a:r>
            <a:endParaRPr lang="en-US" sz="2000" b="1" u="sng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7965" y="2041268"/>
            <a:ext cx="4099837" cy="322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48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- </a:t>
            </a:r>
            <a:r>
              <a:rPr lang="cs-CZ" dirty="0" smtClean="0"/>
              <a:t>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0450D6B-101E-45C6-ADFF-222BFE9EB7B3}" type="slidenum">
              <a:rPr lang="cs-CZ" smtClean="0"/>
              <a:t>24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3200" b="1" dirty="0"/>
              <a:t>Životní</a:t>
            </a:r>
            <a:r>
              <a:rPr lang="en-US" sz="3200" dirty="0"/>
              <a:t> x </a:t>
            </a:r>
            <a:r>
              <a:rPr lang="cs-CZ" sz="3200" b="1" dirty="0"/>
              <a:t>neživotní</a:t>
            </a:r>
            <a:r>
              <a:rPr lang="en-US" sz="3200" b="1" dirty="0"/>
              <a:t> </a:t>
            </a:r>
            <a:r>
              <a:rPr lang="cs-CZ" sz="3200" dirty="0" smtClean="0"/>
              <a:t>pojištění - pojistné </a:t>
            </a:r>
            <a:r>
              <a:rPr lang="en-US" dirty="0" smtClean="0"/>
              <a:t>(</a:t>
            </a:r>
            <a:r>
              <a:rPr lang="cs-CZ" dirty="0" smtClean="0"/>
              <a:t>ČR</a:t>
            </a:r>
            <a:r>
              <a:rPr lang="en-US" dirty="0" smtClean="0"/>
              <a:t>) </a:t>
            </a:r>
            <a:r>
              <a:rPr lang="cs-CZ" b="1" u="sng" dirty="0" smtClean="0">
                <a:solidFill>
                  <a:srgbClr val="FF0000"/>
                </a:solidFill>
              </a:rPr>
              <a:t>36</a:t>
            </a:r>
            <a:r>
              <a:rPr lang="en-US" b="1" u="sng" dirty="0" smtClean="0">
                <a:solidFill>
                  <a:srgbClr val="FF0000"/>
                </a:solidFill>
              </a:rPr>
              <a:t>%</a:t>
            </a:r>
            <a:r>
              <a:rPr lang="en-US" dirty="0" smtClean="0"/>
              <a:t> </a:t>
            </a:r>
            <a:r>
              <a:rPr lang="en-US" dirty="0" smtClean="0"/>
              <a:t>x </a:t>
            </a:r>
            <a:r>
              <a:rPr lang="en-US" b="1" u="sng" dirty="0" smtClean="0">
                <a:solidFill>
                  <a:srgbClr val="FF0000"/>
                </a:solidFill>
              </a:rPr>
              <a:t>6</a:t>
            </a:r>
            <a:r>
              <a:rPr lang="cs-CZ" b="1" u="sng" dirty="0" smtClean="0">
                <a:solidFill>
                  <a:srgbClr val="FF0000"/>
                </a:solidFill>
              </a:rPr>
              <a:t>4</a:t>
            </a:r>
            <a:r>
              <a:rPr lang="en-US" b="1" u="sng" dirty="0" smtClean="0">
                <a:solidFill>
                  <a:srgbClr val="FF0000"/>
                </a:solidFill>
              </a:rPr>
              <a:t>%</a:t>
            </a:r>
            <a:endParaRPr lang="cs-CZ" b="1" u="sng" dirty="0" smtClean="0">
              <a:solidFill>
                <a:srgbClr val="FF0000"/>
              </a:solidFill>
            </a:endParaRPr>
          </a:p>
          <a:p>
            <a:endParaRPr lang="en-US" b="1" u="sng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cs-CZ" sz="3200" b="1" u="sng" dirty="0"/>
              <a:t>Závěr</a:t>
            </a:r>
            <a:r>
              <a:rPr lang="en-US" sz="3200" dirty="0"/>
              <a:t> = </a:t>
            </a:r>
            <a:r>
              <a:rPr lang="cs-CZ" sz="3200" dirty="0"/>
              <a:t>lidé </a:t>
            </a:r>
            <a:r>
              <a:rPr lang="cs-CZ" sz="3200" dirty="0" smtClean="0"/>
              <a:t>více spoléhají </a:t>
            </a:r>
            <a:r>
              <a:rPr lang="cs-CZ" sz="3200" dirty="0"/>
              <a:t>na systém sociálního zabezpečení </a:t>
            </a:r>
            <a:r>
              <a:rPr lang="en-US" sz="3200" dirty="0"/>
              <a:t>+ </a:t>
            </a:r>
            <a:r>
              <a:rPr lang="cs-CZ" sz="3200" dirty="0"/>
              <a:t>lidé si více cení </a:t>
            </a:r>
            <a:r>
              <a:rPr lang="cs-CZ" sz="3200" dirty="0" smtClean="0"/>
              <a:t>svého auta </a:t>
            </a:r>
            <a:r>
              <a:rPr lang="cs-CZ" sz="3200" dirty="0"/>
              <a:t>než svého </a:t>
            </a:r>
            <a:r>
              <a:rPr lang="cs-CZ" sz="3200" dirty="0" smtClean="0"/>
              <a:t>života</a:t>
            </a:r>
            <a:r>
              <a:rPr lang="en-US" sz="3200" dirty="0" smtClean="0"/>
              <a:t>…</a:t>
            </a:r>
            <a:endParaRPr lang="en-US" sz="3200" b="1" u="sng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27" y="2060849"/>
            <a:ext cx="3882947" cy="316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5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v </a:t>
            </a:r>
            <a:r>
              <a:rPr lang="cs-CZ" dirty="0" smtClean="0"/>
              <a:t>ČR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0450D6B-101E-45C6-ADFF-222BFE9EB7B3}" type="slidenum">
              <a:rPr lang="cs-CZ" smtClean="0"/>
              <a:t>25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Dvě finanční skupiny pokrývají cca</a:t>
            </a:r>
            <a:r>
              <a:rPr lang="en-US" sz="1800" dirty="0" smtClean="0"/>
              <a:t> </a:t>
            </a:r>
            <a:r>
              <a:rPr lang="en-US" sz="1800" b="1" dirty="0" smtClean="0"/>
              <a:t>62 %</a:t>
            </a:r>
            <a:r>
              <a:rPr lang="en-US" sz="1800" dirty="0" smtClean="0"/>
              <a:t> </a:t>
            </a:r>
            <a:r>
              <a:rPr lang="cs-CZ" sz="1800" dirty="0" smtClean="0"/>
              <a:t>českého pojistného trhu</a:t>
            </a:r>
            <a:r>
              <a:rPr lang="en-US" sz="1800" dirty="0" smtClean="0"/>
              <a:t> (</a:t>
            </a:r>
            <a:r>
              <a:rPr lang="cs-CZ" sz="1800" dirty="0" smtClean="0"/>
              <a:t>předepsané pojistné</a:t>
            </a:r>
            <a:r>
              <a:rPr lang="en-US" sz="1800" dirty="0" smtClean="0"/>
              <a:t>)</a:t>
            </a:r>
          </a:p>
          <a:p>
            <a:pPr lvl="1"/>
            <a:r>
              <a:rPr lang="en-US" sz="1500" dirty="0" smtClean="0"/>
              <a:t>1) </a:t>
            </a:r>
            <a:r>
              <a:rPr lang="en-US" sz="1500" b="1" dirty="0" smtClean="0">
                <a:solidFill>
                  <a:srgbClr val="FF0000"/>
                </a:solidFill>
              </a:rPr>
              <a:t>Generali CEE Holding </a:t>
            </a:r>
            <a:r>
              <a:rPr lang="en-US" sz="1500" dirty="0" smtClean="0"/>
              <a:t>(ČP, </a:t>
            </a:r>
            <a:r>
              <a:rPr lang="en-US" sz="1500" dirty="0" err="1" smtClean="0"/>
              <a:t>Gli</a:t>
            </a:r>
            <a:r>
              <a:rPr lang="en-US" sz="1500" dirty="0" smtClean="0"/>
              <a:t>, ČPZ)</a:t>
            </a:r>
          </a:p>
          <a:p>
            <a:pPr lvl="1"/>
            <a:r>
              <a:rPr lang="en-US" sz="1500" dirty="0" smtClean="0"/>
              <a:t>2) </a:t>
            </a:r>
            <a:r>
              <a:rPr lang="en-US" sz="1500" b="1" dirty="0" smtClean="0">
                <a:solidFill>
                  <a:srgbClr val="0070C0"/>
                </a:solidFill>
              </a:rPr>
              <a:t>Vienna Insurance Group </a:t>
            </a:r>
            <a:r>
              <a:rPr lang="en-US" sz="1500" dirty="0" smtClean="0"/>
              <a:t>(KOOP, PČS,</a:t>
            </a:r>
          </a:p>
          <a:p>
            <a:pPr marL="365760" lvl="1" indent="0">
              <a:buNone/>
            </a:pPr>
            <a:r>
              <a:rPr lang="en-US" sz="1500" dirty="0" smtClean="0"/>
              <a:t>			   </a:t>
            </a:r>
            <a:r>
              <a:rPr lang="en-US" sz="1400" dirty="0" smtClean="0"/>
              <a:t>ČPP)</a:t>
            </a:r>
          </a:p>
          <a:p>
            <a:pPr marL="365760" lvl="1" indent="0">
              <a:buNone/>
            </a:pPr>
            <a:endParaRPr lang="en-US" sz="14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930" y="2117693"/>
            <a:ext cx="4408636" cy="4547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469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- Evropa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0450D6B-101E-45C6-ADFF-222BFE9EB7B3}" type="slidenum">
              <a:rPr lang="cs-CZ" smtClean="0"/>
              <a:t>26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/>
              <a:t>Trendy</a:t>
            </a:r>
          </a:p>
          <a:p>
            <a:pPr lvl="1"/>
            <a:r>
              <a:rPr lang="cs-CZ" sz="2000" dirty="0"/>
              <a:t>Lidé více preferují </a:t>
            </a:r>
            <a:r>
              <a:rPr lang="cs-CZ" sz="2000" u="sng" dirty="0"/>
              <a:t>životní </a:t>
            </a:r>
            <a:r>
              <a:rPr lang="cs-CZ" sz="2000" u="sng" dirty="0" smtClean="0"/>
              <a:t>pojištění</a:t>
            </a:r>
            <a:endParaRPr lang="cs-CZ" sz="2000" u="sng" dirty="0" smtClean="0"/>
          </a:p>
          <a:p>
            <a:pPr lvl="1"/>
            <a:r>
              <a:rPr lang="cs-CZ" sz="2000" u="sng" dirty="0" smtClean="0"/>
              <a:t>Pojistné</a:t>
            </a:r>
            <a:r>
              <a:rPr lang="cs-CZ" sz="2000" dirty="0" smtClean="0"/>
              <a:t> </a:t>
            </a:r>
            <a:r>
              <a:rPr lang="cs-CZ" sz="2000" dirty="0" smtClean="0"/>
              <a:t>stále narůstá (dlouhodobě)</a:t>
            </a:r>
            <a:endParaRPr lang="cs-CZ" sz="2000" dirty="0"/>
          </a:p>
        </p:txBody>
      </p:sp>
      <p:pic>
        <p:nvPicPr>
          <p:cNvPr id="6" name="Zástupný symbol pro obsah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852936"/>
            <a:ext cx="5832648" cy="3624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4874961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Současný stav - ČR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0450D6B-101E-45C6-ADFF-222BFE9EB7B3}" type="slidenum">
              <a:rPr lang="cs-CZ" smtClean="0"/>
              <a:t>27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Cca</a:t>
            </a:r>
            <a:r>
              <a:rPr lang="en-US" sz="1800" dirty="0" smtClean="0"/>
              <a:t> </a:t>
            </a:r>
            <a:r>
              <a:rPr lang="en-US" sz="1800" b="1" dirty="0" smtClean="0"/>
              <a:t>200</a:t>
            </a:r>
            <a:r>
              <a:rPr lang="cs-CZ" sz="1800" b="1" dirty="0" smtClean="0"/>
              <a:t> eur</a:t>
            </a:r>
            <a:r>
              <a:rPr lang="en-US" sz="1800" b="1" dirty="0" smtClean="0"/>
              <a:t>/</a:t>
            </a:r>
            <a:r>
              <a:rPr lang="cs-CZ" sz="1800" b="1" dirty="0" smtClean="0"/>
              <a:t>rok</a:t>
            </a:r>
            <a:r>
              <a:rPr lang="en-US" sz="1800" b="1" dirty="0" smtClean="0"/>
              <a:t> </a:t>
            </a:r>
            <a:r>
              <a:rPr lang="cs-CZ" sz="1800" dirty="0" smtClean="0"/>
              <a:t>na hlavu</a:t>
            </a:r>
            <a:r>
              <a:rPr lang="cs-CZ" sz="1800" dirty="0"/>
              <a:t> </a:t>
            </a:r>
            <a:r>
              <a:rPr lang="cs-CZ" sz="1800" dirty="0" smtClean="0"/>
              <a:t>v ČR</a:t>
            </a:r>
            <a:r>
              <a:rPr lang="en-US" sz="1800" dirty="0" smtClean="0"/>
              <a:t> (</a:t>
            </a:r>
            <a:r>
              <a:rPr lang="cs-CZ" sz="1800" dirty="0" smtClean="0"/>
              <a:t>pojistné na životní pojištění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02368"/>
            <a:ext cx="6624735" cy="4278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41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Pojistný trh </a:t>
            </a:r>
            <a:r>
              <a:rPr lang="en-US" dirty="0" smtClean="0"/>
              <a:t>- </a:t>
            </a:r>
            <a:r>
              <a:rPr lang="en-US" dirty="0" err="1" smtClean="0"/>
              <a:t>organiza</a:t>
            </a:r>
            <a:r>
              <a:rPr lang="cs-CZ" dirty="0" err="1" smtClean="0"/>
              <a:t>ce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0450D6B-101E-45C6-ADFF-222BFE9EB7B3}" type="slidenum">
              <a:rPr lang="cs-CZ" smtClean="0"/>
              <a:t>28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Pouze organizace s </a:t>
            </a:r>
            <a:r>
              <a:rPr lang="cs-CZ" sz="2800" b="1" dirty="0" smtClean="0"/>
              <a:t>dobrovolným</a:t>
            </a:r>
            <a:r>
              <a:rPr lang="cs-CZ" sz="2800" dirty="0" smtClean="0"/>
              <a:t> členstvím</a:t>
            </a:r>
          </a:p>
          <a:p>
            <a:r>
              <a:rPr lang="cs-CZ" sz="2800" dirty="0" smtClean="0"/>
              <a:t>Účel</a:t>
            </a:r>
          </a:p>
          <a:p>
            <a:pPr lvl="1"/>
            <a:r>
              <a:rPr lang="cs-CZ" sz="2500" u="sng" dirty="0" smtClean="0"/>
              <a:t>Spolupráce</a:t>
            </a:r>
            <a:r>
              <a:rPr lang="cs-CZ" sz="2500" dirty="0" smtClean="0"/>
              <a:t> mezi členy </a:t>
            </a:r>
          </a:p>
          <a:p>
            <a:pPr lvl="1"/>
            <a:r>
              <a:rPr lang="cs-CZ" sz="2500" dirty="0" smtClean="0"/>
              <a:t>Vlastní </a:t>
            </a:r>
            <a:r>
              <a:rPr lang="cs-CZ" sz="2500" u="sng" dirty="0" smtClean="0"/>
              <a:t>etické kodexy</a:t>
            </a:r>
            <a:r>
              <a:rPr lang="cs-CZ" sz="2500" dirty="0" smtClean="0"/>
              <a:t> závazné pro členy</a:t>
            </a:r>
            <a:endParaRPr lang="cs-CZ" sz="2500" u="sng" dirty="0" smtClean="0"/>
          </a:p>
          <a:p>
            <a:r>
              <a:rPr lang="cs-CZ" sz="2800" dirty="0" smtClean="0"/>
              <a:t>Příklady</a:t>
            </a:r>
          </a:p>
          <a:p>
            <a:pPr lvl="1"/>
            <a:r>
              <a:rPr lang="cs-CZ" sz="2400" dirty="0" smtClean="0"/>
              <a:t>1) </a:t>
            </a:r>
            <a:r>
              <a:rPr lang="cs-CZ" sz="2400" b="1" dirty="0" smtClean="0">
                <a:solidFill>
                  <a:srgbClr val="0070C0"/>
                </a:solidFill>
              </a:rPr>
              <a:t>Česká asociace pojišťoven (ČAP)</a:t>
            </a:r>
          </a:p>
          <a:p>
            <a:pPr lvl="1"/>
            <a:r>
              <a:rPr lang="cs-CZ" sz="2400" dirty="0" smtClean="0"/>
              <a:t>2) </a:t>
            </a:r>
            <a:r>
              <a:rPr lang="cs-CZ" sz="2400" b="1" dirty="0" smtClean="0">
                <a:solidFill>
                  <a:srgbClr val="0070C0"/>
                </a:solidFill>
              </a:rPr>
              <a:t>Asociace českých pojišťovacích makléřů</a:t>
            </a:r>
          </a:p>
          <a:p>
            <a:pPr lvl="1"/>
            <a:r>
              <a:rPr lang="cs-CZ" sz="2400" dirty="0" smtClean="0"/>
              <a:t>3) </a:t>
            </a:r>
            <a:r>
              <a:rPr lang="cs-CZ" sz="2400" b="1" dirty="0" smtClean="0">
                <a:solidFill>
                  <a:srgbClr val="0070C0"/>
                </a:solidFill>
              </a:rPr>
              <a:t>Česká komora samostatných likvidátorů pojistných událostí</a:t>
            </a:r>
            <a:endParaRPr lang="cs-CZ" sz="2100" dirty="0" smtClean="0"/>
          </a:p>
          <a:p>
            <a:pPr lvl="1"/>
            <a:r>
              <a:rPr lang="cs-CZ" sz="2400" dirty="0" smtClean="0"/>
              <a:t>…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20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Pojistný trh </a:t>
            </a:r>
            <a:r>
              <a:rPr lang="en-US" dirty="0"/>
              <a:t>- </a:t>
            </a:r>
            <a:r>
              <a:rPr lang="en-US" dirty="0" err="1"/>
              <a:t>organiza</a:t>
            </a:r>
            <a:r>
              <a:rPr lang="cs-CZ" dirty="0" err="1"/>
              <a:t>ce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0450D6B-101E-45C6-ADFF-222BFE9EB7B3}" type="slidenum">
              <a:rPr lang="cs-CZ" smtClean="0"/>
              <a:t>29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1) </a:t>
            </a:r>
            <a:r>
              <a:rPr lang="cs-CZ" sz="2800" b="1" dirty="0" smtClean="0">
                <a:solidFill>
                  <a:srgbClr val="FF0000"/>
                </a:solidFill>
              </a:rPr>
              <a:t>Česká asociace </a:t>
            </a:r>
            <a:r>
              <a:rPr lang="cs-CZ" sz="2800" b="1" dirty="0" err="1" smtClean="0">
                <a:solidFill>
                  <a:srgbClr val="FF0000"/>
                </a:solidFill>
              </a:rPr>
              <a:t>pojišťovec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lvl="1"/>
            <a:r>
              <a:rPr lang="cs-CZ" sz="2500" dirty="0" smtClean="0"/>
              <a:t>Založena 1994</a:t>
            </a:r>
          </a:p>
          <a:p>
            <a:pPr lvl="1"/>
            <a:r>
              <a:rPr lang="en-US" sz="2500" b="1" dirty="0" smtClean="0"/>
              <a:t>2</a:t>
            </a:r>
            <a:r>
              <a:rPr lang="cs-CZ" sz="2500" b="1" dirty="0"/>
              <a:t>5</a:t>
            </a:r>
            <a:r>
              <a:rPr lang="en-US" sz="2500" b="1" dirty="0" smtClean="0"/>
              <a:t> </a:t>
            </a:r>
            <a:r>
              <a:rPr lang="cs-CZ" sz="2500" b="1" dirty="0" smtClean="0"/>
              <a:t>členů</a:t>
            </a:r>
            <a:r>
              <a:rPr lang="en-US" sz="2500" b="1" dirty="0" smtClean="0"/>
              <a:t> </a:t>
            </a:r>
            <a:r>
              <a:rPr lang="en-US" sz="2500" dirty="0" smtClean="0"/>
              <a:t>(</a:t>
            </a:r>
            <a:r>
              <a:rPr lang="cs-CZ" sz="2500" dirty="0" smtClean="0"/>
              <a:t>pojišťoven</a:t>
            </a:r>
            <a:r>
              <a:rPr lang="en-US" sz="2500" dirty="0" smtClean="0"/>
              <a:t>) </a:t>
            </a:r>
            <a:r>
              <a:rPr lang="cs-CZ" sz="2500" dirty="0" smtClean="0"/>
              <a:t>z celkových</a:t>
            </a:r>
            <a:r>
              <a:rPr lang="en-US" sz="2500" dirty="0" smtClean="0"/>
              <a:t> </a:t>
            </a:r>
            <a:r>
              <a:rPr lang="en-US" sz="2500" dirty="0" smtClean="0"/>
              <a:t>5</a:t>
            </a:r>
            <a:r>
              <a:rPr lang="cs-CZ" sz="2500" dirty="0"/>
              <a:t>0</a:t>
            </a:r>
            <a:r>
              <a:rPr lang="en-US" sz="2500" dirty="0" smtClean="0"/>
              <a:t> </a:t>
            </a:r>
            <a:r>
              <a:rPr lang="cs-CZ" sz="2500" dirty="0" smtClean="0"/>
              <a:t>pojišťoven působících v ČR</a:t>
            </a:r>
            <a:r>
              <a:rPr lang="en-US" sz="2500" dirty="0" smtClean="0"/>
              <a:t> </a:t>
            </a:r>
            <a:r>
              <a:rPr lang="cs-CZ" sz="2500" dirty="0" smtClean="0"/>
              <a:t>(+ 2 speciální)</a:t>
            </a:r>
            <a:endParaRPr lang="en-US" sz="2500" dirty="0" smtClean="0"/>
          </a:p>
          <a:p>
            <a:pPr lvl="1"/>
            <a:r>
              <a:rPr lang="cs-CZ" sz="2500" dirty="0" smtClean="0"/>
              <a:t>ALE -</a:t>
            </a:r>
            <a:r>
              <a:rPr lang="en-US" sz="2500" dirty="0" smtClean="0"/>
              <a:t> </a:t>
            </a:r>
            <a:r>
              <a:rPr lang="cs-CZ" sz="2500" dirty="0" smtClean="0"/>
              <a:t>těchto</a:t>
            </a:r>
            <a:r>
              <a:rPr lang="en-US" sz="2500" dirty="0" smtClean="0"/>
              <a:t> </a:t>
            </a:r>
            <a:r>
              <a:rPr lang="en-US" sz="2500" dirty="0" smtClean="0"/>
              <a:t>2</a:t>
            </a:r>
            <a:r>
              <a:rPr lang="cs-CZ" sz="2500" dirty="0"/>
              <a:t>7</a:t>
            </a:r>
            <a:r>
              <a:rPr lang="en-US" sz="2500" dirty="0" smtClean="0"/>
              <a:t> </a:t>
            </a:r>
            <a:r>
              <a:rPr lang="cs-CZ" sz="2500" dirty="0" smtClean="0"/>
              <a:t>členů</a:t>
            </a:r>
            <a:r>
              <a:rPr lang="en-US" sz="2500" dirty="0" smtClean="0"/>
              <a:t> </a:t>
            </a:r>
            <a:r>
              <a:rPr lang="cs-CZ" sz="2500" b="1" dirty="0" smtClean="0"/>
              <a:t>představuje cca 98 % českého pojistného trhu</a:t>
            </a:r>
            <a:endParaRPr lang="en-US" sz="2500" dirty="0" smtClean="0"/>
          </a:p>
          <a:p>
            <a:pPr lvl="1"/>
            <a:r>
              <a:rPr lang="cs-CZ" sz="2500" dirty="0" smtClean="0"/>
              <a:t>Hlavní cíle ČAP</a:t>
            </a:r>
            <a:endParaRPr lang="en-US" sz="2500" dirty="0" smtClean="0"/>
          </a:p>
          <a:p>
            <a:pPr lvl="2"/>
            <a:r>
              <a:rPr lang="cs-CZ" sz="2400" dirty="0"/>
              <a:t>koordinovat, zastupovat, hájit a prosazovat </a:t>
            </a:r>
            <a:r>
              <a:rPr lang="cs-CZ" sz="2400" dirty="0" smtClean="0"/>
              <a:t>společné zájmy</a:t>
            </a:r>
            <a:r>
              <a:rPr lang="cs-CZ" sz="2400" dirty="0"/>
              <a:t> pojišťoven ve vztahu k orgánům státní správy a dalším osobám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0851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Podklady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3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1) KARFÍKOVÁ, </a:t>
            </a:r>
            <a:r>
              <a:rPr lang="cs-CZ" dirty="0"/>
              <a:t> </a:t>
            </a:r>
            <a:r>
              <a:rPr lang="cs-CZ" dirty="0" smtClean="0"/>
              <a:t>M., PŘIKRYL, V., VYBÍRAL, R. Pojišťovací právo. 2. přepracované vydání. Praha: </a:t>
            </a:r>
            <a:r>
              <a:rPr lang="cs-CZ" dirty="0" err="1" smtClean="0"/>
              <a:t>Leges</a:t>
            </a:r>
            <a:r>
              <a:rPr lang="cs-CZ" dirty="0" smtClean="0"/>
              <a:t>, 2018 </a:t>
            </a:r>
            <a:r>
              <a:rPr lang="cs-CZ" i="1" dirty="0" smtClean="0"/>
              <a:t>(březen 2018)</a:t>
            </a:r>
          </a:p>
          <a:p>
            <a:r>
              <a:rPr lang="cs-CZ" dirty="0" smtClean="0"/>
              <a:t>2) Prezentace z přednášek (budou vyvěšeny na webové stránky katedry)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2495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Pojistný trh </a:t>
            </a:r>
            <a:r>
              <a:rPr lang="en-US" dirty="0"/>
              <a:t>- </a:t>
            </a:r>
            <a:r>
              <a:rPr lang="en-US" dirty="0" err="1"/>
              <a:t>organiza</a:t>
            </a:r>
            <a:r>
              <a:rPr lang="cs-CZ" dirty="0" err="1"/>
              <a:t>ce</a:t>
            </a:r>
            <a:endParaRPr lang="en-US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0450D6B-101E-45C6-ADFF-222BFE9EB7B3}" type="slidenum">
              <a:rPr lang="cs-CZ" smtClean="0"/>
              <a:t>30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1) </a:t>
            </a:r>
            <a:r>
              <a:rPr lang="cs-CZ" sz="2800" b="1" dirty="0" smtClean="0">
                <a:solidFill>
                  <a:srgbClr val="FF0000"/>
                </a:solidFill>
              </a:rPr>
              <a:t>Česká asociace pojišťoven</a:t>
            </a:r>
            <a:endParaRPr lang="en-US" sz="2200" dirty="0" smtClean="0"/>
          </a:p>
          <a:p>
            <a:pPr lvl="1"/>
            <a:r>
              <a:rPr lang="cs-CZ" sz="2500" dirty="0" smtClean="0"/>
              <a:t>Působnost</a:t>
            </a:r>
            <a:endParaRPr lang="en-US" sz="2500" dirty="0" smtClean="0"/>
          </a:p>
          <a:p>
            <a:pPr lvl="2"/>
            <a:r>
              <a:rPr lang="en-US" sz="2200" dirty="0" smtClean="0"/>
              <a:t>A) </a:t>
            </a:r>
            <a:r>
              <a:rPr lang="cs-CZ" dirty="0" smtClean="0"/>
              <a:t>Připomínky </a:t>
            </a:r>
            <a:r>
              <a:rPr lang="cs-CZ" dirty="0"/>
              <a:t>k právním </a:t>
            </a:r>
            <a:r>
              <a:rPr lang="cs-CZ" dirty="0" smtClean="0"/>
              <a:t>předpisům</a:t>
            </a:r>
          </a:p>
          <a:p>
            <a:pPr lvl="2"/>
            <a:r>
              <a:rPr lang="cs-CZ" dirty="0" smtClean="0"/>
              <a:t>B) </a:t>
            </a:r>
            <a:r>
              <a:rPr lang="cs-CZ" dirty="0" smtClean="0"/>
              <a:t>Vytváření nástrojů </a:t>
            </a:r>
            <a:r>
              <a:rPr lang="cs-CZ" dirty="0"/>
              <a:t>zábrany škod a pojistných </a:t>
            </a:r>
            <a:r>
              <a:rPr lang="cs-CZ" dirty="0" smtClean="0"/>
              <a:t>podvodů</a:t>
            </a:r>
          </a:p>
          <a:p>
            <a:pPr lvl="2"/>
            <a:r>
              <a:rPr lang="cs-CZ" dirty="0" smtClean="0"/>
              <a:t>C) </a:t>
            </a:r>
            <a:r>
              <a:rPr lang="cs-CZ" dirty="0" smtClean="0"/>
              <a:t>Informování veřejnosti </a:t>
            </a:r>
            <a:r>
              <a:rPr lang="cs-CZ" dirty="0"/>
              <a:t>o vývoji pojistného </a:t>
            </a:r>
            <a:r>
              <a:rPr lang="cs-CZ" dirty="0" smtClean="0"/>
              <a:t>trhu</a:t>
            </a:r>
          </a:p>
          <a:p>
            <a:pPr lvl="2"/>
            <a:r>
              <a:rPr lang="cs-CZ" dirty="0" smtClean="0"/>
              <a:t>D) Pořádání </a:t>
            </a:r>
            <a:r>
              <a:rPr lang="cs-CZ" dirty="0"/>
              <a:t>vzdělávacích </a:t>
            </a:r>
            <a:r>
              <a:rPr lang="cs-CZ" dirty="0" smtClean="0"/>
              <a:t>akcí</a:t>
            </a:r>
          </a:p>
          <a:p>
            <a:pPr lvl="2"/>
            <a:r>
              <a:rPr lang="cs-CZ" dirty="0" smtClean="0"/>
              <a:t>E) Spolupráce </a:t>
            </a:r>
            <a:r>
              <a:rPr lang="cs-CZ" dirty="0"/>
              <a:t>mezi členy (výměna informací, sjednocování technických </a:t>
            </a:r>
            <a:r>
              <a:rPr lang="cs-CZ" dirty="0" smtClean="0"/>
              <a:t>postupů)</a:t>
            </a:r>
          </a:p>
          <a:p>
            <a:pPr lvl="2"/>
            <a:r>
              <a:rPr lang="cs-CZ" dirty="0" smtClean="0"/>
              <a:t>…</a:t>
            </a:r>
            <a:endParaRPr lang="cs-CZ" dirty="0"/>
          </a:p>
          <a:p>
            <a:pPr lvl="2"/>
            <a:endParaRPr lang="en-US" sz="2200" dirty="0" smtClean="0"/>
          </a:p>
          <a:p>
            <a:pPr lvl="1"/>
            <a:r>
              <a:rPr lang="cs-CZ" sz="2500" dirty="0" smtClean="0"/>
              <a:t>ČAP je členem </a:t>
            </a:r>
            <a:r>
              <a:rPr lang="en-US" sz="2500" b="1" dirty="0" smtClean="0">
                <a:solidFill>
                  <a:srgbClr val="00B050"/>
                </a:solidFill>
              </a:rPr>
              <a:t>Insurance Europe</a:t>
            </a:r>
            <a:r>
              <a:rPr lang="cs-CZ" sz="2500" b="1" dirty="0"/>
              <a:t>;</a:t>
            </a:r>
            <a:r>
              <a:rPr lang="en-US" sz="2500" b="1" dirty="0" smtClean="0"/>
              <a:t> IE </a:t>
            </a:r>
            <a:r>
              <a:rPr lang="cs-CZ" sz="2500" dirty="0" smtClean="0"/>
              <a:t>sdružuje</a:t>
            </a:r>
            <a:r>
              <a:rPr lang="en-US" sz="2500" dirty="0" smtClean="0"/>
              <a:t> </a:t>
            </a:r>
            <a:r>
              <a:rPr lang="en-US" sz="2500" u="sng" dirty="0" smtClean="0"/>
              <a:t>3</a:t>
            </a:r>
            <a:r>
              <a:rPr lang="cs-CZ" sz="2500" u="sng" dirty="0" smtClean="0"/>
              <a:t>5 </a:t>
            </a:r>
            <a:r>
              <a:rPr lang="cs-CZ" sz="2500" u="sng" dirty="0" smtClean="0"/>
              <a:t>evropských zemí</a:t>
            </a:r>
            <a:r>
              <a:rPr lang="cs-CZ" sz="2500" dirty="0"/>
              <a:t>;</a:t>
            </a:r>
            <a:r>
              <a:rPr lang="en-US" sz="2500" dirty="0" smtClean="0"/>
              <a:t> IE </a:t>
            </a:r>
            <a:r>
              <a:rPr lang="cs-CZ" sz="2400" dirty="0" smtClean="0">
                <a:solidFill>
                  <a:srgbClr val="FF0000"/>
                </a:solidFill>
              </a:rPr>
              <a:t>zastupuje zájmy pojišťoven (resp. národních asociací) </a:t>
            </a:r>
            <a:r>
              <a:rPr lang="cs-CZ" sz="2400" dirty="0" smtClean="0"/>
              <a:t>na úrovni Evropy</a:t>
            </a:r>
            <a:endParaRPr lang="en-US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44669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Pojistný trh </a:t>
            </a:r>
            <a:r>
              <a:rPr lang="en-US" dirty="0"/>
              <a:t>- </a:t>
            </a:r>
            <a:r>
              <a:rPr lang="en-US" dirty="0" err="1"/>
              <a:t>organiza</a:t>
            </a:r>
            <a:r>
              <a:rPr lang="cs-CZ" dirty="0" err="1"/>
              <a:t>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0450D6B-101E-45C6-ADFF-222BFE9EB7B3}" type="slidenum">
              <a:rPr lang="cs-CZ" smtClean="0"/>
              <a:t>31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2) Asociace českých pojišťovacích makléřů (AČPM)</a:t>
            </a:r>
          </a:p>
          <a:p>
            <a:pPr lvl="1"/>
            <a:r>
              <a:rPr lang="cs-CZ" dirty="0" smtClean="0"/>
              <a:t>AČPM je členem </a:t>
            </a:r>
            <a:r>
              <a:rPr lang="cs-CZ" b="1" dirty="0" smtClean="0">
                <a:solidFill>
                  <a:srgbClr val="00B050"/>
                </a:solidFill>
              </a:rPr>
              <a:t>BIPAR</a:t>
            </a:r>
            <a:r>
              <a:rPr lang="cs-CZ" dirty="0" smtClean="0"/>
              <a:t> (</a:t>
            </a:r>
            <a:r>
              <a:rPr lang="cs-CZ" b="1" dirty="0" smtClean="0">
                <a:solidFill>
                  <a:srgbClr val="00B050"/>
                </a:solidFill>
              </a:rPr>
              <a:t>Evropská federace pojišťovacích zprostředkovatelů</a:t>
            </a:r>
            <a:r>
              <a:rPr lang="cs-CZ" b="1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BIPAR sdružuje 52 národních asociací ve </a:t>
            </a:r>
            <a:r>
              <a:rPr lang="cs-CZ" u="sng" dirty="0" smtClean="0"/>
              <a:t>30 evropských zemích</a:t>
            </a:r>
            <a:r>
              <a:rPr lang="cs-CZ" dirty="0" smtClean="0"/>
              <a:t>. BIPAR </a:t>
            </a:r>
            <a:r>
              <a:rPr lang="cs-CZ" dirty="0" smtClean="0">
                <a:solidFill>
                  <a:srgbClr val="FF0000"/>
                </a:solidFill>
              </a:rPr>
              <a:t>reprezentuje zájmy pojišťovacích zprostředkovatelů </a:t>
            </a:r>
            <a:r>
              <a:rPr lang="cs-CZ" dirty="0" smtClean="0"/>
              <a:t>v Evropě</a:t>
            </a:r>
          </a:p>
          <a:p>
            <a:pPr lvl="1"/>
            <a:r>
              <a:rPr lang="cs-CZ" dirty="0" smtClean="0"/>
              <a:t>BIPAR je členem </a:t>
            </a:r>
            <a:r>
              <a:rPr lang="cs-CZ" b="1" dirty="0" smtClean="0">
                <a:solidFill>
                  <a:srgbClr val="00B050"/>
                </a:solidFill>
              </a:rPr>
              <a:t>Světové federace pojišťovacích zprostředkovatelů</a:t>
            </a:r>
            <a:r>
              <a:rPr lang="cs-CZ" dirty="0" smtClean="0"/>
              <a:t> (WFII). WFII sdružuje pojišťovací zprostředkovatele z více než 100 národních asociací (přes 80 zemí) po celém světě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5896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Rozpis témat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4</a:t>
            </a:fld>
            <a:endParaRPr lang="cs-CZ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04946429"/>
              </p:ext>
            </p:extLst>
          </p:nvPr>
        </p:nvGraphicFramePr>
        <p:xfrm>
          <a:off x="827582" y="1600200"/>
          <a:ext cx="7704860" cy="4603943"/>
        </p:xfrm>
        <a:graphic>
          <a:graphicData uri="http://schemas.openxmlformats.org/drawingml/2006/table">
            <a:tbl>
              <a:tblPr/>
              <a:tblGrid>
                <a:gridCol w="1540972">
                  <a:extLst>
                    <a:ext uri="{9D8B030D-6E8A-4147-A177-3AD203B41FA5}">
                      <a16:colId xmlns:a16="http://schemas.microsoft.com/office/drawing/2014/main" val="2038270718"/>
                    </a:ext>
                  </a:extLst>
                </a:gridCol>
                <a:gridCol w="1540972">
                  <a:extLst>
                    <a:ext uri="{9D8B030D-6E8A-4147-A177-3AD203B41FA5}">
                      <a16:colId xmlns:a16="http://schemas.microsoft.com/office/drawing/2014/main" val="1126584827"/>
                    </a:ext>
                  </a:extLst>
                </a:gridCol>
                <a:gridCol w="2534682">
                  <a:extLst>
                    <a:ext uri="{9D8B030D-6E8A-4147-A177-3AD203B41FA5}">
                      <a16:colId xmlns:a16="http://schemas.microsoft.com/office/drawing/2014/main" val="605265114"/>
                    </a:ext>
                  </a:extLst>
                </a:gridCol>
                <a:gridCol w="1997282">
                  <a:extLst>
                    <a:ext uri="{9D8B030D-6E8A-4147-A177-3AD203B41FA5}">
                      <a16:colId xmlns:a16="http://schemas.microsoft.com/office/drawing/2014/main" val="2866487882"/>
                    </a:ext>
                  </a:extLst>
                </a:gridCol>
                <a:gridCol w="90952">
                  <a:extLst>
                    <a:ext uri="{9D8B030D-6E8A-4147-A177-3AD203B41FA5}">
                      <a16:colId xmlns:a16="http://schemas.microsoft.com/office/drawing/2014/main" val="21178824"/>
                    </a:ext>
                  </a:extLst>
                </a:gridCol>
              </a:tblGrid>
              <a:tr h="603628"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26.02.2018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Zahájení a metodický úvod; Obecné otázky pojišťovacího práva; Pojistný trh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prof. JUDr. Marie Karfíková, CSc.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594404"/>
                  </a:ext>
                </a:extLst>
              </a:tr>
              <a:tr h="505300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05.03.2018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Právní úprava pojišťovnictví I. - přednáší host PhDr. Vladimír Přikryl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prof. JUDr. Marie Karfíková, CSc.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44618"/>
                  </a:ext>
                </a:extLst>
              </a:tr>
              <a:tr h="505300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12.03.2018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Právní úprava pojišťovnictví II. - přednáší host PhDr. Vladimír Přikryl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prof. JUDr. Marie Karfíková, CSc.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162598"/>
                  </a:ext>
                </a:extLst>
              </a:tr>
              <a:tr h="406971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19.03.2018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Dohled v pojišťovnictví; Pojištění úvěrových rizik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JUDr. Roman Vybíral, Ph.D.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942272"/>
                  </a:ext>
                </a:extLst>
              </a:tr>
              <a:tr h="701957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26.03.2018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Pojišťovací zprostředkovatelé a samostatní likvidátoři pojistných událostí; Formy pojištění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JUDr. Roman Vybíral, Ph.D.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59345"/>
                  </a:ext>
                </a:extLst>
              </a:tr>
              <a:tr h="11198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02.04.2018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Velikonoce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085928"/>
                  </a:ext>
                </a:extLst>
              </a:tr>
              <a:tr h="406971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09.04.2018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Pojistná smlouva I. – přednáší host Mgr. Veronika Pánková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JUDr. Roman Vybíral, Ph.D.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48561"/>
                  </a:ext>
                </a:extLst>
              </a:tr>
              <a:tr h="406971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16.04.2018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Pojistná smlouva II. – přednáší host Mgr. Lucie Jandová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JUDr. Roman Vybíral, Ph.D.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432986"/>
                  </a:ext>
                </a:extLst>
              </a:tr>
              <a:tr h="406971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23.04.2018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Pojistná smlouva III. – přednáší host Mgr. Lucie Jandová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JUDr. Roman Vybíral, Ph.D.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539010"/>
                  </a:ext>
                </a:extLst>
              </a:tr>
              <a:tr h="308642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30.04.2018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Společná a aktuální témata pojišťovnictví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prof. JUDr. Marie Karfíková, CSc.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>
                        <a:effectLst/>
                      </a:endParaRP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9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084416"/>
                  </a:ext>
                </a:extLst>
              </a:tr>
              <a:tr h="131105"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Pondělí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>
                          <a:effectLst/>
                        </a:rPr>
                        <a:t>07.05.2018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000" dirty="0">
                          <a:effectLst/>
                        </a:rPr>
                        <a:t>Děkanský den</a:t>
                      </a:r>
                    </a:p>
                  </a:txBody>
                  <a:tcPr marL="6828" marR="6828" marT="6828" marB="6828" anchor="ctr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B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marL="32776" marR="32776" marT="16388" marB="16388">
                    <a:lnL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cs-CZ" sz="1000" dirty="0"/>
                    </a:p>
                  </a:txBody>
                  <a:tcPr marL="32776" marR="32776" marT="16388" marB="16388">
                    <a:lnT w="9525" cap="flat" cmpd="sng" algn="ctr">
                      <a:solidFill>
                        <a:srgbClr val="CACA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4976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84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Pojišťovací právo - obecně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3F474E9B-3FCF-4F8B-94A1-A4D65C34072A}" type="slidenum">
              <a:rPr lang="cs-CZ" smtClean="0"/>
              <a:t>5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1) </a:t>
            </a:r>
            <a:r>
              <a:rPr lang="cs-CZ" u="sng" dirty="0" smtClean="0"/>
              <a:t>Vymezení</a:t>
            </a:r>
            <a:r>
              <a:rPr lang="cs-CZ" dirty="0" smtClean="0"/>
              <a:t> = soubor právních norem upravujících činnosti v oblasti pojišťovnictví</a:t>
            </a:r>
          </a:p>
          <a:p>
            <a:r>
              <a:rPr lang="cs-CZ" dirty="0" smtClean="0"/>
              <a:t>2) </a:t>
            </a:r>
            <a:r>
              <a:rPr lang="cs-CZ" u="sng" dirty="0" smtClean="0"/>
              <a:t>Zařazení</a:t>
            </a:r>
            <a:r>
              <a:rPr lang="cs-CZ" dirty="0" smtClean="0"/>
              <a:t> = prvky VP i SP</a:t>
            </a:r>
          </a:p>
          <a:p>
            <a:pPr lvl="1"/>
            <a:r>
              <a:rPr lang="cs-CZ" dirty="0" smtClean="0"/>
              <a:t>Veřejnoprávní = zejm. regulace + dohled</a:t>
            </a:r>
          </a:p>
          <a:p>
            <a:pPr lvl="1"/>
            <a:r>
              <a:rPr lang="cs-CZ" dirty="0" smtClean="0"/>
              <a:t>Soukromoprávní = zejm. pojistné smlouvy</a:t>
            </a:r>
          </a:p>
          <a:p>
            <a:r>
              <a:rPr lang="cs-CZ" dirty="0" smtClean="0"/>
              <a:t>3) </a:t>
            </a:r>
            <a:r>
              <a:rPr lang="cs-CZ" u="sng" dirty="0" smtClean="0"/>
              <a:t>Struktura</a:t>
            </a:r>
          </a:p>
          <a:p>
            <a:pPr lvl="1"/>
            <a:r>
              <a:rPr lang="cs-CZ" dirty="0" smtClean="0"/>
              <a:t>I) Pojišťovny + zajišťovny</a:t>
            </a:r>
          </a:p>
          <a:p>
            <a:pPr lvl="1"/>
            <a:r>
              <a:rPr lang="cs-CZ" dirty="0" smtClean="0"/>
              <a:t>II) Pojišťovací zprostředkovatelé + samostatní likvidátoři pojistných událostí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025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1</a:t>
            </a:r>
            <a:r>
              <a:rPr lang="cs-CZ" dirty="0" smtClean="0">
                <a:solidFill>
                  <a:schemeClr val="bg1"/>
                </a:solidFill>
              </a:rPr>
              <a:t>. Historie na území ČR (ČSR)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474E9B-3FCF-4F8B-94A1-A4D65C34072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0927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) </a:t>
            </a:r>
            <a:r>
              <a:rPr lang="cs-CZ" dirty="0"/>
              <a:t>Historie na území ČSR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E20333-56AF-4396-A889-B951A53F23DE}" type="slidenum">
              <a:rPr lang="cs-CZ" smtClean="0"/>
              <a:t>7</a:t>
            </a:fld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1) 1918 – 1945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052736"/>
            <a:ext cx="5323284" cy="5662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38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) Historie na území ČSR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1) 1918 – 1945</a:t>
            </a:r>
          </a:p>
          <a:p>
            <a:pPr lvl="2"/>
            <a:r>
              <a:rPr lang="cs-CZ" dirty="0" smtClean="0"/>
              <a:t>Po 1918 působení pojišťoven z dob R-U (</a:t>
            </a:r>
            <a:r>
              <a:rPr lang="cs-CZ" i="1" dirty="0" smtClean="0"/>
              <a:t>První česká vzájemná pojišťovna</a:t>
            </a:r>
            <a:r>
              <a:rPr lang="cs-CZ" dirty="0" smtClean="0"/>
              <a:t>, </a:t>
            </a:r>
            <a:r>
              <a:rPr lang="cs-CZ" i="1" dirty="0" smtClean="0"/>
              <a:t>Moravsko-slezská vzájemná pojišťovna</a:t>
            </a:r>
            <a:r>
              <a:rPr lang="cs-CZ" dirty="0" smtClean="0"/>
              <a:t>…)</a:t>
            </a:r>
          </a:p>
          <a:p>
            <a:pPr lvl="2"/>
            <a:r>
              <a:rPr lang="cs-CZ" dirty="0" smtClean="0"/>
              <a:t>zakládání nových pojišťoven (</a:t>
            </a:r>
            <a:r>
              <a:rPr lang="cs-CZ" i="1" dirty="0" smtClean="0"/>
              <a:t>Slovanská pojišťovna</a:t>
            </a:r>
            <a:r>
              <a:rPr lang="cs-CZ" dirty="0" smtClean="0"/>
              <a:t>, </a:t>
            </a:r>
            <a:r>
              <a:rPr lang="cs-CZ" i="1" dirty="0" smtClean="0"/>
              <a:t>Dopravní pojišťovna</a:t>
            </a:r>
            <a:r>
              <a:rPr lang="cs-CZ" dirty="0" smtClean="0"/>
              <a:t>…)</a:t>
            </a:r>
          </a:p>
          <a:p>
            <a:pPr lvl="2"/>
            <a:r>
              <a:rPr lang="cs-CZ" u="sng" dirty="0" smtClean="0"/>
              <a:t>Regulace a dozor</a:t>
            </a:r>
            <a:r>
              <a:rPr lang="cs-CZ" dirty="0" smtClean="0"/>
              <a:t> – původně </a:t>
            </a:r>
            <a:r>
              <a:rPr lang="cs-CZ" b="1" dirty="0" smtClean="0"/>
              <a:t>MV</a:t>
            </a:r>
            <a:r>
              <a:rPr lang="cs-CZ" dirty="0" smtClean="0"/>
              <a:t>, později </a:t>
            </a:r>
            <a:r>
              <a:rPr lang="cs-CZ" b="1" dirty="0" smtClean="0"/>
              <a:t>M hospodářství a práce</a:t>
            </a:r>
          </a:p>
          <a:p>
            <a:pPr lvl="3"/>
            <a:r>
              <a:rPr lang="cs-CZ" dirty="0" smtClean="0"/>
              <a:t>Povolení</a:t>
            </a:r>
          </a:p>
          <a:p>
            <a:pPr lvl="3"/>
            <a:r>
              <a:rPr lang="cs-CZ" dirty="0" smtClean="0"/>
              <a:t>Oddělení životního pojištění od ostatních</a:t>
            </a:r>
          </a:p>
          <a:p>
            <a:pPr lvl="3"/>
            <a:r>
              <a:rPr lang="cs-CZ" dirty="0" smtClean="0"/>
              <a:t>Povinné zabezpečovací fondy</a:t>
            </a:r>
          </a:p>
          <a:p>
            <a:pPr lvl="3"/>
            <a:r>
              <a:rPr lang="cs-CZ" dirty="0" smtClean="0"/>
              <a:t>…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E20333-56AF-4396-A889-B951A53F23D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1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) </a:t>
            </a:r>
            <a:r>
              <a:rPr lang="cs-CZ" dirty="0"/>
              <a:t>Historie na území ČSR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2) 1945 – </a:t>
            </a:r>
            <a:r>
              <a:rPr lang="cs-CZ" dirty="0" smtClean="0"/>
              <a:t>1993</a:t>
            </a:r>
          </a:p>
          <a:p>
            <a:pPr lvl="1"/>
            <a:r>
              <a:rPr lang="cs-CZ" dirty="0" smtClean="0"/>
              <a:t>Přes 700 pojišťoven</a:t>
            </a:r>
          </a:p>
          <a:p>
            <a:pPr lvl="1"/>
            <a:r>
              <a:rPr lang="cs-CZ" dirty="0" smtClean="0"/>
              <a:t>Dekret č. 103/1945 Sb. – </a:t>
            </a:r>
            <a:r>
              <a:rPr lang="cs-CZ" b="1" dirty="0" smtClean="0"/>
              <a:t>znárodnění</a:t>
            </a:r>
            <a:r>
              <a:rPr lang="cs-CZ" dirty="0" smtClean="0"/>
              <a:t> soukromých pojišťoven za náhradu (národní podniky)</a:t>
            </a:r>
          </a:p>
          <a:p>
            <a:pPr lvl="2"/>
            <a:r>
              <a:rPr lang="cs-CZ" dirty="0" smtClean="0"/>
              <a:t>Dekret mj. zavádí </a:t>
            </a:r>
            <a:r>
              <a:rPr lang="cs-CZ" b="1" dirty="0" smtClean="0"/>
              <a:t>Pojišťovací radu</a:t>
            </a:r>
            <a:r>
              <a:rPr lang="cs-CZ" dirty="0" smtClean="0"/>
              <a:t> – vrchní orgán v oblasti pojišťovnictví</a:t>
            </a:r>
          </a:p>
          <a:p>
            <a:pPr lvl="2"/>
            <a:r>
              <a:rPr lang="cs-CZ" dirty="0" smtClean="0"/>
              <a:t>§ 10 + navazující vládní usnesení = </a:t>
            </a:r>
            <a:r>
              <a:rPr lang="cs-CZ" b="1" dirty="0" smtClean="0"/>
              <a:t>5 pojišťoven</a:t>
            </a:r>
          </a:p>
          <a:p>
            <a:pPr lvl="1"/>
            <a:r>
              <a:rPr lang="cs-CZ" dirty="0" smtClean="0"/>
              <a:t>1948 – sloučení pojišťoven do </a:t>
            </a:r>
            <a:r>
              <a:rPr lang="cs-CZ" b="1" dirty="0" smtClean="0"/>
              <a:t>Československé pojišťovny</a:t>
            </a:r>
          </a:p>
          <a:p>
            <a:pPr lvl="1"/>
            <a:r>
              <a:rPr lang="cs-CZ" dirty="0" smtClean="0"/>
              <a:t>1953 –</a:t>
            </a:r>
            <a:r>
              <a:rPr lang="cs-CZ" b="1" dirty="0" smtClean="0"/>
              <a:t> Státní pojišťovna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64E20333-56AF-4396-A889-B951A53F23D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63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1282</Words>
  <Application>Microsoft Office PowerPoint</Application>
  <PresentationFormat>Předvádění na obrazovce (4:3)</PresentationFormat>
  <Paragraphs>247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Calibri</vt:lpstr>
      <vt:lpstr>Tw Cen MT</vt:lpstr>
      <vt:lpstr>Wingdings</vt:lpstr>
      <vt:lpstr>Wingdings 2</vt:lpstr>
      <vt:lpstr>Medián</vt:lpstr>
      <vt:lpstr>Obecné otázky pojišťovacího práva + Pojistný trh</vt:lpstr>
      <vt:lpstr>Základní informace</vt:lpstr>
      <vt:lpstr>Podklady</vt:lpstr>
      <vt:lpstr>Rozpis témat</vt:lpstr>
      <vt:lpstr>Pojišťovací právo - obecně</vt:lpstr>
      <vt:lpstr>1. Historie na území ČR (ČSR)</vt:lpstr>
      <vt:lpstr>I) Historie na území ČSR</vt:lpstr>
      <vt:lpstr>I) Historie na území ČSR</vt:lpstr>
      <vt:lpstr>I) Historie na území ČSR</vt:lpstr>
      <vt:lpstr>I) Historie na území ČSR</vt:lpstr>
      <vt:lpstr>I) Historie na území ČSR</vt:lpstr>
      <vt:lpstr>I) Historie na území ČSR</vt:lpstr>
      <vt:lpstr>II) Současný stav v ČR</vt:lpstr>
      <vt:lpstr>2. Kategorizace pojištění</vt:lpstr>
      <vt:lpstr>Členění podle formy</vt:lpstr>
      <vt:lpstr>Zákonné x povinné smluvní pojištění</vt:lpstr>
      <vt:lpstr>3. Pojistný trh</vt:lpstr>
      <vt:lpstr>Pojistný trh - svět</vt:lpstr>
      <vt:lpstr>Současný stav v ČR</vt:lpstr>
      <vt:lpstr>Současný stav v ČR</vt:lpstr>
      <vt:lpstr>Současný stav v ČR</vt:lpstr>
      <vt:lpstr>Současný stav v ČR</vt:lpstr>
      <vt:lpstr>Současný stav - Evropa</vt:lpstr>
      <vt:lpstr>Současný stav - ČR</vt:lpstr>
      <vt:lpstr>Současný stav v ČR</vt:lpstr>
      <vt:lpstr>Současný stav - Evropa</vt:lpstr>
      <vt:lpstr>Současný stav - ČR</vt:lpstr>
      <vt:lpstr>Pojistný trh - organizace</vt:lpstr>
      <vt:lpstr>Pojistný trh - organizace</vt:lpstr>
      <vt:lpstr>Pojistný trh - organizace</vt:lpstr>
      <vt:lpstr>Pojistný trh - organizace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Povinná pojištění,   pojištění odpovědnosti zaměstnavatele za škodu při pracovním úrazu nebo nemoci z povolání,  pojištění úvěrových rizik</dc:title>
  <dc:creator>Vlastník</dc:creator>
  <cp:lastModifiedBy>Roman Vybiral</cp:lastModifiedBy>
  <cp:revision>117</cp:revision>
  <dcterms:created xsi:type="dcterms:W3CDTF">2014-05-04T18:47:15Z</dcterms:created>
  <dcterms:modified xsi:type="dcterms:W3CDTF">2018-02-26T10:08:10Z</dcterms:modified>
</cp:coreProperties>
</file>