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66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5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0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84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96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4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81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9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11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6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89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E61AB-93A4-4034-BE78-17BDB25DB5F1}" type="datetimeFigureOut">
              <a:rPr lang="cs-CZ" smtClean="0"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98E9A-60F8-4FDA-933A-851E17271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07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88231"/>
          </a:xfrm>
        </p:spPr>
        <p:txBody>
          <a:bodyPr/>
          <a:lstStyle/>
          <a:p>
            <a:r>
              <a:rPr lang="cs-CZ" dirty="0" smtClean="0"/>
              <a:t>Správní řízení IV.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212976"/>
            <a:ext cx="8568952" cy="3289920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Řádné opravné prostředky</a:t>
            </a:r>
            <a:endParaRPr lang="cs-C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6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u="sng" dirty="0" smtClean="0"/>
              <a:t>Způsoby rozhodnutí o odvolání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sz="3500" dirty="0" smtClean="0"/>
              <a:t>Rozhodnutí zruší a řízení zastaví [§ 90 odst. 1 písm. a) a § 90 odst. 4]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Rozhodnutí zruší a vrátí věc k novému projednání orgánu prvního stupně (§ 90 odst. 1 písm. b)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Rozhodnutí změní (§ 90 odst. 1 písm. c)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Odvolání zamítne a rozhodnutí potvrdí (§ 90 odst. 5)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Odvolání zamítne pro nepřípustnost nebo nevčasnost (§ 92)</a:t>
            </a:r>
          </a:p>
          <a:p>
            <a:pPr marL="514350" indent="-514350">
              <a:buAutoNum type="arabicPeriod"/>
            </a:pPr>
            <a:r>
              <a:rPr lang="cs-CZ" sz="3500" dirty="0" smtClean="0"/>
              <a:t>Zastavení odvolacího </a:t>
            </a:r>
            <a:r>
              <a:rPr lang="cs-CZ" dirty="0" smtClean="0"/>
              <a:t>řízení (§ 91 odst. 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58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Řízení o rozkladu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Proti jakému rozhodnutí se podává</a:t>
            </a:r>
          </a:p>
          <a:p>
            <a:r>
              <a:rPr lang="cs-CZ" sz="4400" dirty="0" smtClean="0"/>
              <a:t>Omezení devolutivního účinku</a:t>
            </a:r>
          </a:p>
          <a:p>
            <a:r>
              <a:rPr lang="cs-CZ" sz="4400" dirty="0" smtClean="0"/>
              <a:t>Rozkladová komise</a:t>
            </a:r>
          </a:p>
          <a:p>
            <a:r>
              <a:rPr lang="cs-CZ" sz="4400" dirty="0" smtClean="0"/>
              <a:t>Způsoby rozhodnutí o rozkladu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1390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Příkaz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Příkazní řízení, příkaz jako zvláštní druh rozhodnutí (§ 150)</a:t>
            </a:r>
          </a:p>
          <a:p>
            <a:pPr marL="0" indent="0">
              <a:buNone/>
            </a:pPr>
            <a:r>
              <a:rPr lang="cs-CZ" dirty="0" smtClean="0"/>
              <a:t>Ukládá se povinnost v řízení ex offo a ve sporném řízení</a:t>
            </a:r>
          </a:p>
          <a:p>
            <a:pPr marL="0" indent="0">
              <a:buNone/>
            </a:pPr>
            <a:r>
              <a:rPr lang="cs-CZ" dirty="0" smtClean="0"/>
              <a:t>Vydání příkazu může být prvním úkonem v řízení</a:t>
            </a:r>
          </a:p>
          <a:p>
            <a:pPr marL="0" indent="0">
              <a:buNone/>
            </a:pPr>
            <a:r>
              <a:rPr lang="cs-CZ" dirty="0" smtClean="0"/>
              <a:t>§ 150 odst. 2 – návaznost na kontrolní proces</a:t>
            </a:r>
          </a:p>
          <a:p>
            <a:pPr marL="0" indent="0">
              <a:buNone/>
            </a:pPr>
            <a:r>
              <a:rPr lang="cs-CZ" dirty="0" smtClean="0"/>
              <a:t>Problém doručování příkazu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815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08112"/>
          </a:xfrm>
        </p:spPr>
        <p:txBody>
          <a:bodyPr/>
          <a:lstStyle/>
          <a:p>
            <a:r>
              <a:rPr lang="cs-CZ" u="sng" dirty="0" smtClean="0"/>
              <a:t>Odpor proti příkazu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1"/>
            <a:ext cx="8229600" cy="5682201"/>
          </a:xfrm>
        </p:spPr>
        <p:txBody>
          <a:bodyPr>
            <a:normAutofit/>
          </a:bodyPr>
          <a:lstStyle/>
          <a:p>
            <a:r>
              <a:rPr lang="cs-CZ" dirty="0" smtClean="0"/>
              <a:t>Je řádným opravným prostředkem, prostředkem sui </a:t>
            </a:r>
            <a:r>
              <a:rPr lang="cs-CZ" dirty="0" err="1" smtClean="0"/>
              <a:t>generis</a:t>
            </a:r>
            <a:r>
              <a:rPr lang="cs-CZ" dirty="0" smtClean="0"/>
              <a:t> (§ 150 odst. 3)</a:t>
            </a:r>
          </a:p>
          <a:p>
            <a:r>
              <a:rPr lang="cs-CZ" dirty="0" smtClean="0"/>
              <a:t>Jeho podáním se příkaz ruší, správní orgán pokračuje v řízení</a:t>
            </a:r>
          </a:p>
          <a:p>
            <a:r>
              <a:rPr lang="cs-CZ" dirty="0" smtClean="0"/>
              <a:t>Pokud je opožděný, sdělí správní orgán podateli, že jde o opožděný odpor</a:t>
            </a:r>
          </a:p>
          <a:p>
            <a:r>
              <a:rPr lang="cs-CZ" dirty="0" smtClean="0"/>
              <a:t>Nelze vzít zpět</a:t>
            </a:r>
          </a:p>
          <a:p>
            <a:r>
              <a:rPr lang="cs-CZ" dirty="0" smtClean="0"/>
              <a:t>Nebyl-li podán odpor, stává se příkaz pravomocným a vykonatelným rozhodnutím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797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Prostředky přezkoumávání správních rozhodnutí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Řádné a mimořádné</a:t>
            </a:r>
          </a:p>
          <a:p>
            <a:pPr marL="0" indent="0">
              <a:buNone/>
            </a:pPr>
            <a:r>
              <a:rPr lang="cs-CZ" dirty="0" smtClean="0"/>
              <a:t>Opravné a dozorčí</a:t>
            </a:r>
          </a:p>
          <a:p>
            <a:pPr marL="0" indent="0">
              <a:buNone/>
            </a:pPr>
            <a:r>
              <a:rPr lang="cs-CZ" dirty="0" smtClean="0"/>
              <a:t>Pojem řádný opravný prostředek</a:t>
            </a:r>
          </a:p>
          <a:p>
            <a:pPr>
              <a:buFontTx/>
              <a:buChar char="-"/>
            </a:pPr>
            <a:r>
              <a:rPr lang="cs-CZ" dirty="0" smtClean="0"/>
              <a:t>Odvolání</a:t>
            </a:r>
          </a:p>
          <a:p>
            <a:pPr>
              <a:buFontTx/>
              <a:buChar char="-"/>
            </a:pPr>
            <a:r>
              <a:rPr lang="cs-CZ" dirty="0" smtClean="0"/>
              <a:t>Rozklad</a:t>
            </a:r>
          </a:p>
          <a:p>
            <a:pPr>
              <a:buFontTx/>
              <a:buChar char="-"/>
            </a:pPr>
            <a:r>
              <a:rPr lang="cs-CZ" dirty="0" smtClean="0"/>
              <a:t>Odpor</a:t>
            </a:r>
          </a:p>
          <a:p>
            <a:pPr>
              <a:buFontTx/>
              <a:buChar char="-"/>
            </a:pPr>
            <a:r>
              <a:rPr lang="cs-CZ" dirty="0" smtClean="0"/>
              <a:t>Námitky </a:t>
            </a:r>
          </a:p>
          <a:p>
            <a:pPr marL="0" indent="0">
              <a:buNone/>
            </a:pPr>
            <a:r>
              <a:rPr lang="cs-CZ" dirty="0" smtClean="0"/>
              <a:t>Co řádným opravným prostředkem není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27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Proti jakému rozhodnutí se nelze odvolat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Usnesení, které se pouze poznamenává do spisu</a:t>
            </a:r>
          </a:p>
          <a:p>
            <a:r>
              <a:rPr lang="cs-CZ" dirty="0" smtClean="0"/>
              <a:t>Rozhodnutí, jímž se prohlašuje nicotnost</a:t>
            </a:r>
          </a:p>
          <a:p>
            <a:r>
              <a:rPr lang="cs-CZ" dirty="0" smtClean="0"/>
              <a:t>Rozhodnutí o odvolání (rozkladu)</a:t>
            </a:r>
          </a:p>
          <a:p>
            <a:r>
              <a:rPr lang="cs-CZ" dirty="0" smtClean="0"/>
              <a:t>Příkaz</a:t>
            </a:r>
          </a:p>
          <a:p>
            <a:r>
              <a:rPr lang="cs-CZ" dirty="0" smtClean="0"/>
              <a:t>Uložení pokuty v blokovém řízení</a:t>
            </a:r>
          </a:p>
          <a:p>
            <a:r>
              <a:rPr lang="cs-CZ" dirty="0" smtClean="0"/>
              <a:t>Rozhodnutí o sporu z VPS</a:t>
            </a:r>
          </a:p>
          <a:p>
            <a:r>
              <a:rPr lang="cs-CZ" dirty="0" smtClean="0"/>
              <a:t>Rozhodnutí, o kterém to stanoví zvláštní zákon</a:t>
            </a:r>
          </a:p>
          <a:p>
            <a:pPr marL="0" indent="0">
              <a:buNone/>
            </a:pPr>
            <a:r>
              <a:rPr lang="cs-CZ" dirty="0" smtClean="0"/>
              <a:t>Odvolání proti nicotnému rozhodnutí?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32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Osoby oprávněné podat odvolání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cs-CZ" sz="4000" dirty="0" smtClean="0"/>
              <a:t>Účastník řízení, resp. někteří z nich nebo omezení na některé výroky rozhodnutí</a:t>
            </a:r>
          </a:p>
          <a:p>
            <a:r>
              <a:rPr lang="cs-CZ" sz="4000" dirty="0" smtClean="0"/>
              <a:t>I někdo jiný než účastník řízení</a:t>
            </a:r>
          </a:p>
          <a:p>
            <a:r>
              <a:rPr lang="cs-CZ" sz="4000" dirty="0" smtClean="0"/>
              <a:t>Nikdy ne správní orgán</a:t>
            </a:r>
          </a:p>
          <a:p>
            <a:pPr marL="0" indent="0">
              <a:buNone/>
            </a:pPr>
            <a:r>
              <a:rPr lang="cs-CZ" sz="4000" dirty="0" smtClean="0"/>
              <a:t>Dispozitivnost odvolání (právo podat odvolání, vzdání se odvolání, vzetí zpět)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75392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Odvolací lhůta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pPr marL="514350" lvl="6" indent="-514350">
              <a:buAutoNum type="arabicPeriod"/>
            </a:pPr>
            <a:r>
              <a:rPr lang="cs-CZ" sz="4000" dirty="0" smtClean="0"/>
              <a:t>Rozhodnutí má řádné poučení a bylo řádně oznámeno ( § 83 odst. 1)</a:t>
            </a:r>
          </a:p>
          <a:p>
            <a:pPr marL="457200" lvl="6" indent="-457200">
              <a:buAutoNum type="arabicPeriod"/>
            </a:pPr>
            <a:r>
              <a:rPr lang="cs-CZ" sz="4000" dirty="0" smtClean="0"/>
              <a:t>Rozhodnutí bylo řádně oznámeno, ale chybí poučení nebo je neúplné (§ 83 odst. 2)</a:t>
            </a:r>
          </a:p>
          <a:p>
            <a:pPr marL="457200" lvl="6" indent="-457200">
              <a:buAutoNum type="arabicPeriod"/>
            </a:pPr>
            <a:r>
              <a:rPr lang="cs-CZ" sz="4000" dirty="0" smtClean="0"/>
              <a:t>Rozhodnutí nebylo řádně oznámeno (§ 84)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3361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Náležitosti odvolání </a:t>
            </a:r>
            <a:r>
              <a:rPr lang="cs-CZ" dirty="0" smtClean="0"/>
              <a:t>(§ 82 odst.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Obecné náležitosti podání (§ 37 odst. 2)</a:t>
            </a:r>
          </a:p>
          <a:p>
            <a:r>
              <a:rPr lang="cs-CZ" sz="3600" dirty="0" smtClean="0"/>
              <a:t>Proti kterému rozhodnutí směřuje</a:t>
            </a:r>
          </a:p>
          <a:p>
            <a:r>
              <a:rPr lang="cs-CZ" sz="3600" dirty="0" smtClean="0"/>
              <a:t>V jakém rozsahu ho napadá</a:t>
            </a:r>
          </a:p>
          <a:p>
            <a:r>
              <a:rPr lang="cs-CZ" sz="3600" dirty="0" smtClean="0"/>
              <a:t>V čem je spatřován rozpor s právními předpisy nebo nesprávnost rozhodnutí nebo procesní vady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5218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Odvolací správní orgán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000" dirty="0" smtClean="0"/>
              <a:t>§ 89 odst. 1 – nejblíže nadřízený správní orgán</a:t>
            </a:r>
          </a:p>
          <a:p>
            <a:r>
              <a:rPr lang="cs-CZ" sz="4000" dirty="0" smtClean="0"/>
              <a:t>Nadřízený správní orgán (§ 178)</a:t>
            </a:r>
          </a:p>
          <a:p>
            <a:r>
              <a:rPr lang="cs-CZ" sz="4000" dirty="0" smtClean="0"/>
              <a:t>§ 178 odst. 1 – správní orgán, o kterém to stanoví zvláštní zákon</a:t>
            </a:r>
          </a:p>
          <a:p>
            <a:r>
              <a:rPr lang="cs-CZ" sz="4000" dirty="0" smtClean="0"/>
              <a:t>§ 178 odst. 2 – orgány obcí a krajů, jiných veřejnoprávních korporací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940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Rozsah přezkumu </a:t>
            </a:r>
            <a:r>
              <a:rPr lang="cs-CZ" dirty="0" smtClean="0"/>
              <a:t>(§ 89 odst.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3600" dirty="0"/>
              <a:t>Z</a:t>
            </a:r>
            <a:r>
              <a:rPr lang="cs-CZ" sz="3600" dirty="0" smtClean="0"/>
              <a:t>ákonnost rozhodnutí (napadených výroků rozhodnutí a řízení, které mu předcházelo), procesní vady a jejich význam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Věcnou správnost jen v rozsahu námitek (výjimka z důvodu veřejného zájmu)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Ve sporném řízení jen v rozsahu námitek (§ 141 odst. 9)</a:t>
            </a:r>
          </a:p>
        </p:txBody>
      </p:sp>
    </p:spTree>
    <p:extLst>
      <p:ext uri="{BB962C8B-B14F-4D97-AF65-F5344CB8AC3E}">
        <p14:creationId xmlns:p14="http://schemas.microsoft.com/office/powerpoint/2010/main" val="213052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u="sng" dirty="0" smtClean="0"/>
              <a:t>Průběh odvolacího řízení</a:t>
            </a:r>
            <a:endParaRPr lang="cs-CZ" sz="4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96544"/>
          </a:xfrm>
        </p:spPr>
        <p:txBody>
          <a:bodyPr/>
          <a:lstStyle/>
          <a:p>
            <a:r>
              <a:rPr lang="cs-CZ" sz="4000" dirty="0" smtClean="0"/>
              <a:t>Zahájení odvolacího řízení</a:t>
            </a:r>
          </a:p>
          <a:p>
            <a:r>
              <a:rPr lang="cs-CZ" sz="4000" dirty="0" smtClean="0"/>
              <a:t>Novoty</a:t>
            </a:r>
          </a:p>
          <a:p>
            <a:r>
              <a:rPr lang="cs-CZ" sz="4000" dirty="0" smtClean="0"/>
              <a:t>Okruh účastníků řízení</a:t>
            </a:r>
          </a:p>
          <a:p>
            <a:r>
              <a:rPr lang="cs-CZ" sz="4000" dirty="0" smtClean="0"/>
              <a:t>Užití ustanovení o prvoinstančním řízení (§ 93)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783931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523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Správní řízení IV.</vt:lpstr>
      <vt:lpstr>Prostředky přezkoumávání správních rozhodnutí</vt:lpstr>
      <vt:lpstr>Proti jakému rozhodnutí se nelze odvolat</vt:lpstr>
      <vt:lpstr>Osoby oprávněné podat odvolání </vt:lpstr>
      <vt:lpstr>Odvolací lhůta</vt:lpstr>
      <vt:lpstr>Náležitosti odvolání (§ 82 odst. 2)</vt:lpstr>
      <vt:lpstr>Odvolací správní orgán</vt:lpstr>
      <vt:lpstr>Rozsah přezkumu (§ 89 odst. 2)</vt:lpstr>
      <vt:lpstr>Průběh odvolacího řízení</vt:lpstr>
      <vt:lpstr>Způsoby rozhodnutí o odvolání</vt:lpstr>
      <vt:lpstr>Řízení o rozkladu</vt:lpstr>
      <vt:lpstr>Příkaz </vt:lpstr>
      <vt:lpstr>Odpor proti příkazu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Eva Preclikova</cp:lastModifiedBy>
  <cp:revision>10</cp:revision>
  <dcterms:created xsi:type="dcterms:W3CDTF">2017-04-24T05:36:29Z</dcterms:created>
  <dcterms:modified xsi:type="dcterms:W3CDTF">2018-04-17T09:58:57Z</dcterms:modified>
</cp:coreProperties>
</file>