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669088" cy="97742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B33DB-9DD5-4F65-9928-72B3114C5840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28370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4130E-D019-4AF6-81C8-6A05AFEB4C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560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BD2F40-7AAF-4986-B8DB-D919DEFD47C7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642763"/>
            <a:ext cx="5335270" cy="43984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889938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283830"/>
            <a:ext cx="2889938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90DE8-6F77-449B-94CE-F0D3DDF572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14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90DE8-6F77-449B-94CE-F0D3DDF5728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14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35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07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44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166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23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34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31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532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99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98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58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E33AB-6642-4015-9229-5719583F7FA5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AF83B-9269-4742-88D2-00CD1B7855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61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Regulace </a:t>
            </a:r>
            <a:r>
              <a:rPr lang="cs-CZ" b="1" smtClean="0"/>
              <a:t>kapitálových trhů</a:t>
            </a:r>
            <a:br>
              <a:rPr lang="cs-CZ" b="1" smtClean="0"/>
            </a:br>
            <a:r>
              <a:rPr lang="cs-CZ" b="1" smtClean="0"/>
              <a:t>VOKT (P-3)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Seknička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28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Regulace CG finančních institucí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Ke změnám v této oblasti došlo v důsledku přijetí zákona </a:t>
            </a:r>
            <a:r>
              <a:rPr lang="cs-CZ" b="1" dirty="0" smtClean="0"/>
              <a:t>č. 230/2009 Sb.</a:t>
            </a:r>
            <a:r>
              <a:rPr lang="cs-CZ" dirty="0" smtClean="0"/>
              <a:t>, kterým se mění zákon č. 256/2004 Sb., o podnikání kapitálových trhů. Přímím důsledkem zmíněné novely je opuštění koncepce makléře jako odborně odpovědné osoby, krávě na osobu makléře byla v minulosti koncentrována odbornost. Nyní jsou podrobnosti k rozsahu znalostí vymezeny vyhláškou </a:t>
            </a:r>
            <a:r>
              <a:rPr lang="cs-CZ" b="1" dirty="0" smtClean="0"/>
              <a:t>č. 143/2009 Sb., </a:t>
            </a:r>
            <a:r>
              <a:rPr lang="cs-CZ" dirty="0" smtClean="0"/>
              <a:t>o odbornosti osob.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19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Regulace CG finančních institucí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Provázanost podnikatelských cílů korporací OCP a burz s etickými hodnotami a principy podnikatelské etiky,</a:t>
            </a:r>
          </a:p>
          <a:p>
            <a:r>
              <a:rPr lang="cs-CZ" dirty="0" smtClean="0"/>
              <a:t>Zavádění etických kodexů</a:t>
            </a:r>
          </a:p>
          <a:p>
            <a:r>
              <a:rPr lang="cs-CZ" dirty="0" smtClean="0"/>
              <a:t>Implementace manažerské a profesní etiky</a:t>
            </a:r>
          </a:p>
          <a:p>
            <a:r>
              <a:rPr lang="cs-CZ" dirty="0" smtClean="0"/>
              <a:t>Vytváření pozitivního prostředí pro řízení rizik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199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Zdokonalování systému právní regulace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Kaufman formuloval „pravidla rozumné regulace“</a:t>
            </a:r>
          </a:p>
          <a:p>
            <a:pPr algn="just"/>
            <a:r>
              <a:rPr lang="cs-CZ" dirty="0" smtClean="0"/>
              <a:t>Reakce na skandály velkých korporací v letech 2002 – 2004 (nejvýznamnější byla kauza společnosti </a:t>
            </a:r>
            <a:r>
              <a:rPr lang="cs-CZ" dirty="0" err="1" smtClean="0"/>
              <a:t>Enron</a:t>
            </a:r>
            <a:r>
              <a:rPr lang="cs-CZ" dirty="0" smtClean="0"/>
              <a:t>)</a:t>
            </a:r>
          </a:p>
          <a:p>
            <a:pPr algn="just"/>
            <a:r>
              <a:rPr lang="cs-CZ" dirty="0" smtClean="0"/>
              <a:t>Důkladná analýza příčin globální finanční a hospodářské krize z let 2008 – 2009</a:t>
            </a:r>
          </a:p>
          <a:p>
            <a:pPr algn="just"/>
            <a:r>
              <a:rPr lang="cs-CZ" dirty="0" smtClean="0"/>
              <a:t>Reflexe globálních priorit kapitálového trhu, tj. nový systém regulace kapitálových trhů, řešení dluhové krize, větší zainteresovanost zemí BRICS v e světové ekonomice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17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Mimoprávní regulace KT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Možnost různých přístupů k samoregulaci, resp. k postavení samoregulačních institucí,</a:t>
            </a:r>
          </a:p>
          <a:p>
            <a:pPr algn="just"/>
            <a:r>
              <a:rPr lang="cs-CZ" dirty="0" smtClean="0"/>
              <a:t>Samoregulační instituce fungující na profesním základě – Česká asociace obchodníků a s cennými papíry, Asociace pro kapitálový trh </a:t>
            </a:r>
            <a:r>
              <a:rPr lang="cs-CZ" dirty="0"/>
              <a:t>Č</a:t>
            </a:r>
            <a:r>
              <a:rPr lang="cs-CZ" dirty="0" smtClean="0"/>
              <a:t>eské republiky</a:t>
            </a:r>
          </a:p>
          <a:p>
            <a:pPr algn="just"/>
            <a:r>
              <a:rPr lang="cs-CZ" dirty="0" smtClean="0"/>
              <a:t>Samoregulace je však tradičně spjata i s organizací kapitálového trhu, např. členský princip na burzách CP, zavádění systémů CSR zejména u obchodníků </a:t>
            </a:r>
            <a:r>
              <a:rPr lang="cs-CZ" dirty="0"/>
              <a:t>s</a:t>
            </a:r>
            <a:r>
              <a:rPr lang="cs-CZ" dirty="0" smtClean="0"/>
              <a:t> CP, zavádění etických kodexů a dalších nástrojů etiky v podnikání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025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Aktuální uspořádání dohledu </a:t>
            </a:r>
            <a:br>
              <a:rPr lang="cs-CZ" b="1" dirty="0" smtClean="0"/>
            </a:br>
            <a:r>
              <a:rPr lang="cs-CZ" b="1" dirty="0" smtClean="0"/>
              <a:t>na finančním trhu EU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Aktuální uspořádání dohledu na finančním trhu EU je výsledkem reformních kroků učiněných v letech 2009 až 2010 v reakci na finanční a hospodářskou krizi v letech 2008 – 2009.</a:t>
            </a:r>
          </a:p>
          <a:p>
            <a:pPr marL="0" indent="0">
              <a:buNone/>
            </a:pPr>
            <a:r>
              <a:rPr lang="cs-CZ" dirty="0" smtClean="0"/>
              <a:t>V říjnu 2008 začala působit expertní skupin, kterou vedl baron </a:t>
            </a:r>
            <a:r>
              <a:rPr lang="cs-CZ" dirty="0" err="1" smtClean="0"/>
              <a:t>Jasques</a:t>
            </a:r>
            <a:r>
              <a:rPr lang="cs-CZ" dirty="0" smtClean="0"/>
              <a:t> de </a:t>
            </a:r>
            <a:r>
              <a:rPr lang="cs-CZ" dirty="0" err="1" smtClean="0"/>
              <a:t>Larosiere</a:t>
            </a:r>
            <a:r>
              <a:rPr lang="cs-CZ" dirty="0" smtClean="0"/>
              <a:t> a v únoru 2009 předložila tato skupina svoji zprávu obsahující doporučení, kam by se do budoucna měl ubírat evropský rámec regulace a dohledu nad finančním trhem EU. Byl navržen nový institucionální rámec dohledu.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525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Evropský systém orgánů dohledu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Od 1. ledna 2011 byl vytvořen nový systém, který zahrnuje národní dohledové orgány a tři nové orgány: </a:t>
            </a:r>
          </a:p>
          <a:p>
            <a:pPr marL="0" indent="0">
              <a:buNone/>
            </a:pPr>
            <a:r>
              <a:rPr lang="cs-CZ" b="1" dirty="0" smtClean="0"/>
              <a:t>Evropský orgán pro bankovnictví </a:t>
            </a:r>
            <a:r>
              <a:rPr lang="cs-CZ" dirty="0" smtClean="0"/>
              <a:t>(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Banking</a:t>
            </a:r>
            <a:r>
              <a:rPr lang="cs-CZ" dirty="0" smtClean="0"/>
              <a:t> </a:t>
            </a:r>
            <a:r>
              <a:rPr lang="cs-CZ" dirty="0" err="1" smtClean="0"/>
              <a:t>Authority</a:t>
            </a:r>
            <a:r>
              <a:rPr lang="cs-CZ" dirty="0" smtClean="0"/>
              <a:t>, EBA), </a:t>
            </a:r>
            <a:r>
              <a:rPr lang="cs-CZ" b="1" dirty="0" smtClean="0"/>
              <a:t>Evropský orgán pro cenné papíry a trhy </a:t>
            </a:r>
            <a:r>
              <a:rPr lang="cs-CZ" dirty="0" smtClean="0"/>
              <a:t>(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Securities</a:t>
            </a:r>
            <a:r>
              <a:rPr lang="cs-CZ" dirty="0" smtClean="0"/>
              <a:t> and </a:t>
            </a:r>
            <a:r>
              <a:rPr lang="cs-CZ" dirty="0" err="1" smtClean="0"/>
              <a:t>Markets</a:t>
            </a:r>
            <a:r>
              <a:rPr lang="cs-CZ" dirty="0" smtClean="0"/>
              <a:t> </a:t>
            </a:r>
            <a:r>
              <a:rPr lang="cs-CZ" dirty="0" err="1" smtClean="0"/>
              <a:t>Authority</a:t>
            </a:r>
            <a:r>
              <a:rPr lang="cs-CZ" dirty="0" smtClean="0"/>
              <a:t>, ESMA) a </a:t>
            </a:r>
            <a:r>
              <a:rPr lang="cs-CZ" b="1" dirty="0" smtClean="0"/>
              <a:t>Evropský orgán pro pojišťovnictví a zaměstnanecké penzijní pojištění </a:t>
            </a:r>
            <a:r>
              <a:rPr lang="cs-CZ" dirty="0" smtClean="0"/>
              <a:t>(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Insurance</a:t>
            </a:r>
            <a:r>
              <a:rPr lang="cs-CZ" dirty="0" smtClean="0"/>
              <a:t> and </a:t>
            </a:r>
            <a:r>
              <a:rPr lang="cs-CZ" dirty="0" err="1" smtClean="0"/>
              <a:t>Occupational</a:t>
            </a:r>
            <a:r>
              <a:rPr lang="cs-CZ" dirty="0" smtClean="0"/>
              <a:t> </a:t>
            </a:r>
            <a:r>
              <a:rPr lang="cs-CZ" dirty="0" err="1" smtClean="0"/>
              <a:t>Pensions</a:t>
            </a:r>
            <a:r>
              <a:rPr lang="cs-CZ" dirty="0" smtClean="0"/>
              <a:t> </a:t>
            </a:r>
            <a:r>
              <a:rPr lang="cs-CZ" dirty="0" err="1" smtClean="0"/>
              <a:t>Authority</a:t>
            </a:r>
            <a:r>
              <a:rPr lang="cs-CZ" dirty="0" smtClean="0"/>
              <a:t>, EIOPA). Tyto orgány jsou odpovědné Radě a Evropskému parlamentu. Jednotlivé orgány se orientují na mikroekonomickou úroveň dohledu. Orgány mají právní subjektivitu a jsou finančně autonomní.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4277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Evropský systém orgánů dohledu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Vedle odvětvových institucí byl zřízen </a:t>
            </a:r>
            <a:r>
              <a:rPr lang="cs-CZ" b="1" dirty="0" smtClean="0"/>
              <a:t>Společný výbor Evropských orgánů dohledu</a:t>
            </a:r>
            <a:r>
              <a:rPr lang="cs-CZ" dirty="0" smtClean="0"/>
              <a:t>, který je odpovědný za meziodvětvové otázky.</a:t>
            </a:r>
          </a:p>
          <a:p>
            <a:pPr marL="0" indent="0">
              <a:buNone/>
            </a:pPr>
            <a:r>
              <a:rPr lang="cs-CZ" dirty="0" smtClean="0"/>
              <a:t>Nové orgány se mají zasazovat o:</a:t>
            </a:r>
          </a:p>
          <a:p>
            <a:r>
              <a:rPr lang="cs-CZ" dirty="0" smtClean="0"/>
              <a:t>Zlepšení fungování vnitřního trhu</a:t>
            </a:r>
          </a:p>
          <a:p>
            <a:r>
              <a:rPr lang="cs-CZ" dirty="0" smtClean="0"/>
              <a:t>Vysokou, účinnou a jednotnou regulaci</a:t>
            </a:r>
          </a:p>
          <a:p>
            <a:r>
              <a:rPr lang="cs-CZ" dirty="0" smtClean="0"/>
              <a:t>Chránit veřejné zájmy, jako je stabilita finančního systému, průhlednost trhů a finančních produktů a ochrana spotřebitelů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691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Evropský systém orgánů dohledu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Úkoly dohledových agentur lze rozdělit do dvou skupin:</a:t>
            </a:r>
          </a:p>
          <a:p>
            <a:r>
              <a:rPr lang="cs-CZ" dirty="0" smtClean="0"/>
              <a:t>Vypracování harmonizovaných prováděcích technických norem</a:t>
            </a:r>
          </a:p>
          <a:p>
            <a:r>
              <a:rPr lang="cs-CZ" dirty="0" smtClean="0"/>
              <a:t>Výkon vlastních rozhodovacích pravomocí, jako je </a:t>
            </a:r>
            <a:r>
              <a:rPr lang="cs-CZ" dirty="0" err="1" smtClean="0"/>
              <a:t>např</a:t>
            </a:r>
            <a:r>
              <a:rPr lang="cs-CZ" dirty="0" smtClean="0"/>
              <a:t>, urovnávání sporů, řešení krizových situací nebo přímý výkon dohledu nad některými finančními institucemi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935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Evropský systém orgánů dohledu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dirty="0" smtClean="0"/>
              <a:t>Další významnou součástí dohledového uspořádání je </a:t>
            </a:r>
            <a:r>
              <a:rPr lang="cs-CZ" b="1" dirty="0" smtClean="0"/>
              <a:t>Evropská rada pro systémová ri</a:t>
            </a:r>
            <a:r>
              <a:rPr lang="cs-CZ" b="1" dirty="0"/>
              <a:t>zika </a:t>
            </a:r>
            <a:r>
              <a:rPr lang="cs-CZ" dirty="0"/>
              <a:t>(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Systemic</a:t>
            </a:r>
            <a:r>
              <a:rPr lang="cs-CZ" dirty="0"/>
              <a:t> Risk </a:t>
            </a:r>
            <a:r>
              <a:rPr lang="cs-CZ" dirty="0" err="1"/>
              <a:t>Board</a:t>
            </a:r>
            <a:r>
              <a:rPr lang="cs-CZ" dirty="0"/>
              <a:t> , ESRB</a:t>
            </a:r>
            <a:r>
              <a:rPr lang="cs-CZ" dirty="0" smtClean="0"/>
              <a:t>)</a:t>
            </a:r>
            <a:r>
              <a:rPr lang="cs-CZ" b="1" dirty="0" smtClean="0"/>
              <a:t>, </a:t>
            </a:r>
            <a:r>
              <a:rPr lang="cs-CZ" dirty="0" smtClean="0"/>
              <a:t>což je orgán pro výkon </a:t>
            </a:r>
            <a:r>
              <a:rPr lang="cs-CZ" dirty="0" err="1" smtClean="0"/>
              <a:t>makroobezřetního</a:t>
            </a:r>
            <a:r>
              <a:rPr lang="cs-CZ" dirty="0" smtClean="0"/>
              <a:t> dohledu, který zde dosud zcela chyběl.</a:t>
            </a:r>
          </a:p>
          <a:p>
            <a:pPr marL="0" indent="0" algn="just">
              <a:buNone/>
            </a:pPr>
            <a:r>
              <a:rPr lang="cs-CZ" dirty="0" smtClean="0"/>
              <a:t>Předsedou  Rady je prezident ECB a Rada funguje s využitím jejich odborných, technických a informačních zdrojů.</a:t>
            </a:r>
          </a:p>
          <a:p>
            <a:pPr marL="0" indent="0" algn="just">
              <a:buNone/>
            </a:pPr>
            <a:r>
              <a:rPr lang="cs-CZ" dirty="0" smtClean="0"/>
              <a:t>Klíčovým úkolem tady je na trhu EU jasně specifikovat systémové riziko a následně přijímat konkrétní opatření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671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Systémové riziko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Systémovým rizikem se podle Nařízení č. 1092/2010 rozumí: narušení kontinuity finančního systému, které může mít závažné negativní dopady na vnitřní trh a reálnou ekonomiku… Ke klíčovým kritériím pro určení systémového významu trhů a institucí patří velikost, nahraditelnost a propojenost. Hodnocení založené na těchto třech kritériích by mělo být doplněno údaji o finančních slabinách a schopnosti institucionálního rámce řešit </a:t>
            </a:r>
            <a:r>
              <a:rPr lang="cs-CZ" smtClean="0"/>
              <a:t>finanční selhání …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67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Obecné vymezení regulace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Regulaci vymezujeme jako omezení či usměrnění společenských vztahů v oblasti finančních, resp</a:t>
            </a:r>
            <a:r>
              <a:rPr lang="cs-CZ" dirty="0"/>
              <a:t>.</a:t>
            </a:r>
            <a:r>
              <a:rPr lang="cs-CZ" dirty="0" smtClean="0"/>
              <a:t> kapitálových trhů.</a:t>
            </a:r>
          </a:p>
          <a:p>
            <a:pPr marL="0" indent="0">
              <a:buNone/>
            </a:pPr>
            <a:r>
              <a:rPr lang="cs-CZ" dirty="0" smtClean="0"/>
              <a:t>Rozlišujeme regulaci:</a:t>
            </a:r>
          </a:p>
          <a:p>
            <a:r>
              <a:rPr lang="cs-CZ" dirty="0" smtClean="0"/>
              <a:t>Právní (formální)</a:t>
            </a:r>
          </a:p>
          <a:p>
            <a:r>
              <a:rPr lang="cs-CZ" dirty="0" smtClean="0"/>
              <a:t>Mimoprávní (neformální, samoregulace)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7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Právní úprava </a:t>
            </a:r>
            <a:br>
              <a:rPr lang="cs-CZ" b="1" dirty="0" smtClean="0"/>
            </a:br>
            <a:r>
              <a:rPr lang="cs-CZ" b="1" dirty="0" smtClean="0"/>
              <a:t>dohledu nad kapitálovým trhem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Základní prameny práva:</a:t>
            </a:r>
          </a:p>
          <a:p>
            <a:pPr marL="0" indent="0">
              <a:buNone/>
            </a:pPr>
            <a:r>
              <a:rPr lang="cs-CZ" dirty="0" smtClean="0"/>
              <a:t>Zákon č. 6/1993 Sb., o ČNB</a:t>
            </a:r>
          </a:p>
          <a:p>
            <a:pPr marL="0" indent="0">
              <a:buNone/>
            </a:pPr>
            <a:r>
              <a:rPr lang="cs-CZ" dirty="0" smtClean="0"/>
              <a:t>§§ 44 až 45d Dohled</a:t>
            </a:r>
          </a:p>
          <a:p>
            <a:pPr marL="0" indent="0">
              <a:buNone/>
            </a:pPr>
            <a:r>
              <a:rPr lang="cs-CZ" dirty="0" smtClean="0"/>
              <a:t>Zákon č.15/1998 Sb., o dohledu v </a:t>
            </a:r>
            <a:r>
              <a:rPr lang="cs-CZ" dirty="0" err="1" smtClean="0"/>
              <a:t>oblsti</a:t>
            </a:r>
            <a:r>
              <a:rPr lang="cs-CZ" dirty="0" smtClean="0"/>
              <a:t> kapitálového trhu a o změně a doplnění dalších zákonů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16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Právní úprava </a:t>
            </a:r>
            <a:br>
              <a:rPr lang="cs-CZ" b="1" dirty="0" smtClean="0"/>
            </a:br>
            <a:r>
              <a:rPr lang="cs-CZ" b="1" dirty="0" smtClean="0"/>
              <a:t>dohledu nad kapitálovým trhem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Působnost a pravomoci ČNB v oblasti kapitálového trhu</a:t>
            </a:r>
          </a:p>
          <a:p>
            <a:pPr marL="0" indent="0">
              <a:buNone/>
            </a:pPr>
            <a:r>
              <a:rPr lang="cs-CZ" dirty="0" smtClean="0"/>
              <a:t>§§ 1 a 2 Předmět úpravy</a:t>
            </a:r>
          </a:p>
          <a:p>
            <a:pPr marL="0" indent="0">
              <a:buNone/>
            </a:pPr>
            <a:r>
              <a:rPr lang="cs-CZ" b="1" dirty="0" smtClean="0"/>
              <a:t>§§ 3 a 4 Působnost ČNB v oblasti kapitálového trhu</a:t>
            </a:r>
          </a:p>
          <a:p>
            <a:pPr marL="0" indent="0">
              <a:buNone/>
            </a:pPr>
            <a:r>
              <a:rPr lang="cs-CZ" b="1" dirty="0" smtClean="0"/>
              <a:t>§ 5 Základní pojmy</a:t>
            </a:r>
          </a:p>
          <a:p>
            <a:pPr marL="0" indent="0">
              <a:buNone/>
            </a:pPr>
            <a:r>
              <a:rPr lang="cs-CZ" dirty="0" smtClean="0"/>
              <a:t>Odst. 2 poskytovatelé služeb na kapitálovém trhu</a:t>
            </a:r>
          </a:p>
          <a:p>
            <a:pPr marL="0" indent="0">
              <a:buNone/>
            </a:pPr>
            <a:r>
              <a:rPr lang="cs-CZ" dirty="0" smtClean="0"/>
              <a:t>Odst. 3 účastníci kapitálového trhu</a:t>
            </a:r>
          </a:p>
          <a:p>
            <a:pPr marL="0" indent="0">
              <a:buNone/>
            </a:pPr>
            <a:r>
              <a:rPr lang="cs-CZ" dirty="0" smtClean="0"/>
              <a:t>§ 6 Řízení před ČNB</a:t>
            </a:r>
          </a:p>
          <a:p>
            <a:pPr marL="0" indent="0">
              <a:buNone/>
            </a:pPr>
            <a:r>
              <a:rPr lang="cs-CZ" dirty="0" smtClean="0"/>
              <a:t>§§ 7 až 8 Předmět dohledu nad kapitálovým trhem</a:t>
            </a:r>
          </a:p>
          <a:p>
            <a:pPr marL="0" indent="0">
              <a:buNone/>
            </a:pPr>
            <a:r>
              <a:rPr lang="cs-CZ" dirty="0" smtClean="0"/>
              <a:t>§ 9 až 9c Opatření k nápravě</a:t>
            </a:r>
          </a:p>
          <a:p>
            <a:pPr marL="0" indent="0">
              <a:buNone/>
            </a:pPr>
            <a:r>
              <a:rPr lang="cs-CZ" dirty="0" smtClean="0"/>
              <a:t>§10 Řízení ve věcech opatření k nápravě</a:t>
            </a:r>
          </a:p>
          <a:p>
            <a:pPr marL="0" indent="0">
              <a:buNone/>
            </a:pPr>
            <a:r>
              <a:rPr lang="cs-CZ" dirty="0" smtClean="0"/>
              <a:t>§ </a:t>
            </a:r>
            <a:r>
              <a:rPr lang="cs-CZ" smtClean="0"/>
              <a:t>11 Předběžná </a:t>
            </a:r>
            <a:r>
              <a:rPr lang="cs-CZ" dirty="0" smtClean="0"/>
              <a:t>opatření</a:t>
            </a:r>
          </a:p>
          <a:p>
            <a:pPr marL="0" indent="0">
              <a:buNone/>
            </a:pPr>
            <a:r>
              <a:rPr lang="cs-CZ" b="1" dirty="0" smtClean="0"/>
              <a:t>§§ 13 až 26 Vedení seznamů a dokumentace a jejich zveřejňování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64076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Priority regulace kapitálových trhů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Posílení transparentnosti</a:t>
            </a:r>
          </a:p>
          <a:p>
            <a:r>
              <a:rPr lang="cs-CZ" sz="4000" dirty="0" smtClean="0"/>
              <a:t>Posílení důvěryhodnosti</a:t>
            </a:r>
          </a:p>
          <a:p>
            <a:r>
              <a:rPr lang="cs-CZ" sz="4000" dirty="0" smtClean="0"/>
              <a:t>Ochrana zájmů investorů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37285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Konkrétní orientace regulace KT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Jednoznačné nároky na vedení účetnictví, výkaznictví a jejich kontrolu a auditing,</a:t>
            </a:r>
          </a:p>
          <a:p>
            <a:pPr algn="just"/>
            <a:r>
              <a:rPr lang="cs-CZ" dirty="0" smtClean="0"/>
              <a:t>Přesné a transparentní vymezení procesu povolování činností pro jednotlivé subjekty kapitálového trhu</a:t>
            </a:r>
          </a:p>
          <a:p>
            <a:pPr algn="just"/>
            <a:r>
              <a:rPr lang="cs-CZ" dirty="0" smtClean="0"/>
              <a:t>Vymezení druhů aktiv, jež mohou držet finanční zprostředkovatelé</a:t>
            </a:r>
          </a:p>
          <a:p>
            <a:pPr algn="just"/>
            <a:r>
              <a:rPr lang="cs-CZ" dirty="0" smtClean="0"/>
              <a:t>Míra informačních povinností</a:t>
            </a:r>
          </a:p>
          <a:p>
            <a:pPr algn="just"/>
            <a:r>
              <a:rPr lang="cs-CZ" dirty="0" smtClean="0"/>
              <a:t>Rozsah kapitálové přiměřenosti a zajištění proti dalším rizikům a ztrátám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75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Regulační systém musí zohlednit</a:t>
            </a:r>
            <a:br>
              <a:rPr lang="cs-CZ" b="1" dirty="0" smtClean="0"/>
            </a:br>
            <a:r>
              <a:rPr lang="cs-CZ" b="1" dirty="0" smtClean="0"/>
              <a:t>následující požadavky: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Respektovat rovnováhu mezi ochranou investora a efektivitou trhu,</a:t>
            </a:r>
          </a:p>
          <a:p>
            <a:r>
              <a:rPr lang="cs-CZ" dirty="0" smtClean="0"/>
              <a:t>Prosazovat souvztažnost integrity a výkonnosti trhu,</a:t>
            </a:r>
          </a:p>
          <a:p>
            <a:r>
              <a:rPr lang="cs-CZ" dirty="0" smtClean="0"/>
              <a:t>Preferovat komplexnost a celistvost regulace,</a:t>
            </a:r>
          </a:p>
          <a:p>
            <a:r>
              <a:rPr lang="cs-CZ" dirty="0" smtClean="0"/>
              <a:t>Prosazovat flexibilitu nástrojů, metod a institucí regulace.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62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Systém právní regulace KT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Systém právní regulace kapitálových trhů obsahuje:</a:t>
            </a:r>
          </a:p>
          <a:p>
            <a:r>
              <a:rPr lang="cs-CZ" dirty="0" smtClean="0"/>
              <a:t>Právo kapitálových trhů, tzv. právní reglementaci,</a:t>
            </a:r>
          </a:p>
          <a:p>
            <a:r>
              <a:rPr lang="cs-CZ" dirty="0" smtClean="0"/>
              <a:t>Dohled nad finančním trhem,</a:t>
            </a:r>
          </a:p>
          <a:p>
            <a:r>
              <a:rPr lang="cs-CZ" dirty="0" smtClean="0"/>
              <a:t>Regulaci </a:t>
            </a:r>
            <a:r>
              <a:rPr lang="cs-CZ" dirty="0" err="1" smtClean="0"/>
              <a:t>corporate</a:t>
            </a:r>
            <a:r>
              <a:rPr lang="cs-CZ" dirty="0" smtClean="0"/>
              <a:t> </a:t>
            </a:r>
            <a:r>
              <a:rPr lang="cs-CZ" dirty="0" err="1" smtClean="0"/>
              <a:t>governance</a:t>
            </a:r>
            <a:r>
              <a:rPr lang="cs-CZ" dirty="0" smtClean="0"/>
              <a:t> finančních institucí.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158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Právo kapitálových trhů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Právo kapitálových trhů, </a:t>
            </a:r>
            <a:r>
              <a:rPr lang="cs-CZ" dirty="0"/>
              <a:t>r</a:t>
            </a:r>
            <a:r>
              <a:rPr lang="cs-CZ" dirty="0" smtClean="0"/>
              <a:t>esp. právní reglementace obsahuje:</a:t>
            </a:r>
          </a:p>
          <a:p>
            <a:r>
              <a:rPr lang="cs-CZ" dirty="0" smtClean="0"/>
              <a:t>Regulaci zákonem</a:t>
            </a:r>
          </a:p>
          <a:p>
            <a:r>
              <a:rPr lang="cs-CZ" dirty="0" smtClean="0"/>
              <a:t>Regulaci podzákonnými normami a prováděcími předpisy</a:t>
            </a:r>
          </a:p>
          <a:p>
            <a:r>
              <a:rPr lang="cs-CZ" dirty="0" smtClean="0"/>
              <a:t>Jurisprudence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77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Dohled nad finančním trhem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Od roku 2006 má ČR integrovaný dohled nad finančním trhem, který zajišťuje ČNB.</a:t>
            </a:r>
          </a:p>
          <a:p>
            <a:pPr marL="0" indent="0">
              <a:buNone/>
            </a:pPr>
            <a:r>
              <a:rPr lang="cs-CZ" dirty="0" smtClean="0"/>
              <a:t>V rámci své dohledové činnosti ČNB zajišťuje tyto dohledové činnosti:</a:t>
            </a:r>
          </a:p>
          <a:p>
            <a:r>
              <a:rPr lang="cs-CZ" dirty="0" smtClean="0"/>
              <a:t>Dohled na dálku nad finančními institucemi, infrastrukturou finančního trhu</a:t>
            </a:r>
          </a:p>
          <a:p>
            <a:r>
              <a:rPr lang="cs-CZ" dirty="0" smtClean="0"/>
              <a:t>Dohled na místě ve finančních institucích a dalších institucích tvořících infrastrukturu kapitálového trhu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51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Realizace dohledových činností ČNB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Konkrétní realizace dohledových činností ČNB spočívá, kromě dohledu na dálku a na místě v:</a:t>
            </a:r>
          </a:p>
          <a:p>
            <a:r>
              <a:rPr lang="cs-CZ" dirty="0" smtClean="0"/>
              <a:t>Licenční a povolovací činnosti,</a:t>
            </a:r>
          </a:p>
          <a:p>
            <a:r>
              <a:rPr lang="cs-CZ" dirty="0" smtClean="0"/>
              <a:t>Stanovování opatření k nápravě a ukládání sankcí v případě zjištěných nedostatků v činnosti kontrolovaných subjektů,</a:t>
            </a:r>
          </a:p>
          <a:p>
            <a:r>
              <a:rPr lang="cs-CZ" dirty="0" smtClean="0"/>
              <a:t>Shromažďování, zpracování a vyhodnocování informací.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7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1081</Words>
  <Application>Microsoft Office PowerPoint</Application>
  <PresentationFormat>Předvádění na obrazovce (4:3)</PresentationFormat>
  <Paragraphs>99</Paragraphs>
  <Slides>21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systému Office</vt:lpstr>
      <vt:lpstr>Regulace kapitálových trhů VOKT (P-3)</vt:lpstr>
      <vt:lpstr>Obecné vymezení regulace</vt:lpstr>
      <vt:lpstr>Priority regulace kapitálových trhů</vt:lpstr>
      <vt:lpstr>Konkrétní orientace regulace KT </vt:lpstr>
      <vt:lpstr>Regulační systém musí zohlednit následující požadavky:</vt:lpstr>
      <vt:lpstr>Systém právní regulace KT</vt:lpstr>
      <vt:lpstr>Právo kapitálových trhů</vt:lpstr>
      <vt:lpstr>Dohled nad finančním trhem</vt:lpstr>
      <vt:lpstr>Realizace dohledových činností ČNB</vt:lpstr>
      <vt:lpstr>Regulace CG finančních institucí</vt:lpstr>
      <vt:lpstr>Regulace CG finančních institucí</vt:lpstr>
      <vt:lpstr>Zdokonalování systému právní regulace</vt:lpstr>
      <vt:lpstr>Mimoprávní regulace KT</vt:lpstr>
      <vt:lpstr>Aktuální uspořádání dohledu  na finančním trhu EU</vt:lpstr>
      <vt:lpstr>Evropský systém orgánů dohledu</vt:lpstr>
      <vt:lpstr>Evropský systém orgánů dohledu</vt:lpstr>
      <vt:lpstr>Evropský systém orgánů dohledu</vt:lpstr>
      <vt:lpstr>Evropský systém orgánů dohledu</vt:lpstr>
      <vt:lpstr>Systémové riziko</vt:lpstr>
      <vt:lpstr>Právní úprava  dohledu nad kapitálovým trhem</vt:lpstr>
      <vt:lpstr>Právní úprava  dohledu nad kapitálovým trhem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Regulace kapitálových trhů</dc:title>
  <dc:creator>Pavel Seknička</dc:creator>
  <cp:lastModifiedBy>Marie Svehlova</cp:lastModifiedBy>
  <cp:revision>19</cp:revision>
  <cp:lastPrinted>2014-04-22T10:32:29Z</cp:lastPrinted>
  <dcterms:created xsi:type="dcterms:W3CDTF">2012-11-24T07:31:53Z</dcterms:created>
  <dcterms:modified xsi:type="dcterms:W3CDTF">2018-04-05T06:57:29Z</dcterms:modified>
</cp:coreProperties>
</file>