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handoutMasterIdLst>
    <p:handoutMasterId r:id="rId58"/>
  </p:handoutMasterIdLst>
  <p:sldIdLst>
    <p:sldId id="256" r:id="rId2"/>
    <p:sldId id="257" r:id="rId3"/>
    <p:sldId id="260" r:id="rId4"/>
    <p:sldId id="274" r:id="rId5"/>
    <p:sldId id="275" r:id="rId6"/>
    <p:sldId id="276" r:id="rId7"/>
    <p:sldId id="277" r:id="rId8"/>
    <p:sldId id="280" r:id="rId9"/>
    <p:sldId id="278" r:id="rId10"/>
    <p:sldId id="279" r:id="rId11"/>
    <p:sldId id="262" r:id="rId12"/>
    <p:sldId id="281" r:id="rId13"/>
    <p:sldId id="282" r:id="rId14"/>
    <p:sldId id="283" r:id="rId15"/>
    <p:sldId id="284" r:id="rId16"/>
    <p:sldId id="285" r:id="rId17"/>
    <p:sldId id="307" r:id="rId18"/>
    <p:sldId id="308" r:id="rId19"/>
    <p:sldId id="309" r:id="rId20"/>
    <p:sldId id="310" r:id="rId21"/>
    <p:sldId id="263" r:id="rId22"/>
    <p:sldId id="293" r:id="rId23"/>
    <p:sldId id="294" r:id="rId24"/>
    <p:sldId id="295" r:id="rId25"/>
    <p:sldId id="286" r:id="rId26"/>
    <p:sldId id="287" r:id="rId27"/>
    <p:sldId id="288" r:id="rId28"/>
    <p:sldId id="292" r:id="rId29"/>
    <p:sldId id="296" r:id="rId30"/>
    <p:sldId id="297" r:id="rId31"/>
    <p:sldId id="298" r:id="rId32"/>
    <p:sldId id="299" r:id="rId33"/>
    <p:sldId id="300" r:id="rId34"/>
    <p:sldId id="290" r:id="rId35"/>
    <p:sldId id="291" r:id="rId36"/>
    <p:sldId id="311" r:id="rId37"/>
    <p:sldId id="312" r:id="rId38"/>
    <p:sldId id="313" r:id="rId39"/>
    <p:sldId id="264" r:id="rId40"/>
    <p:sldId id="301" r:id="rId41"/>
    <p:sldId id="302" r:id="rId42"/>
    <p:sldId id="265" r:id="rId43"/>
    <p:sldId id="267" r:id="rId44"/>
    <p:sldId id="268" r:id="rId45"/>
    <p:sldId id="269" r:id="rId46"/>
    <p:sldId id="270" r:id="rId47"/>
    <p:sldId id="271" r:id="rId48"/>
    <p:sldId id="272" r:id="rId49"/>
    <p:sldId id="273" r:id="rId50"/>
    <p:sldId id="266" r:id="rId51"/>
    <p:sldId id="303" r:id="rId52"/>
    <p:sldId id="306" r:id="rId53"/>
    <p:sldId id="304" r:id="rId54"/>
    <p:sldId id="305" r:id="rId55"/>
    <p:sldId id="258" r:id="rId5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156">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5006"/>
    <a:srgbClr val="985F20"/>
    <a:srgbClr val="985520"/>
    <a:srgbClr val="B31E26"/>
    <a:srgbClr val="92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134" y="-102"/>
      </p:cViewPr>
      <p:guideLst>
        <p:guide orient="horz" pos="4156"/>
        <p:guide pos="2880"/>
      </p:guideLst>
    </p:cSldViewPr>
  </p:slideViewPr>
  <p:notesTextViewPr>
    <p:cViewPr>
      <p:scale>
        <a:sx n="1" d="1"/>
        <a:sy n="1" d="1"/>
      </p:scale>
      <p:origin x="0" y="0"/>
    </p:cViewPr>
  </p:notesTextViewPr>
  <p:notesViewPr>
    <p:cSldViewPr showGuides="1">
      <p:cViewPr varScale="1">
        <p:scale>
          <a:sx n="85" d="100"/>
          <a:sy n="85" d="100"/>
        </p:scale>
        <p:origin x="-377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0D6A2D-D8DC-4FAF-8037-FCC464CD7DED}" type="datetimeFigureOut">
              <a:rPr lang="cs-CZ" smtClean="0"/>
              <a:t>9.4.2018</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BBAE3C-79CA-40B9-9F5C-40C47F04F639}" type="slidenum">
              <a:rPr lang="cs-CZ" smtClean="0"/>
              <a:t>‹#›</a:t>
            </a:fld>
            <a:endParaRPr lang="cs-CZ"/>
          </a:p>
        </p:txBody>
      </p:sp>
    </p:spTree>
    <p:extLst>
      <p:ext uri="{BB962C8B-B14F-4D97-AF65-F5344CB8AC3E}">
        <p14:creationId xmlns:p14="http://schemas.microsoft.com/office/powerpoint/2010/main" val="980335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2FFC2B-C8F0-49EE-88F2-D83A110DC3CE}" type="datetimeFigureOut">
              <a:rPr lang="cs-CZ" smtClean="0"/>
              <a:t>9.4.2018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4EEE6-CA46-4709-852B-80D9860B7ABF}" type="slidenum">
              <a:rPr lang="cs-CZ" smtClean="0"/>
              <a:t>‹#›</a:t>
            </a:fld>
            <a:endParaRPr lang="cs-CZ"/>
          </a:p>
        </p:txBody>
      </p:sp>
    </p:spTree>
    <p:extLst>
      <p:ext uri="{BB962C8B-B14F-4D97-AF65-F5344CB8AC3E}">
        <p14:creationId xmlns:p14="http://schemas.microsoft.com/office/powerpoint/2010/main" val="202751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pic>
        <p:nvPicPr>
          <p:cNvPr id="12" name="Obrázek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718574"/>
            <a:ext cx="7309245" cy="1440160"/>
          </a:xfrm>
          <a:prstGeom prst="rect">
            <a:avLst/>
          </a:prstGeom>
        </p:spPr>
      </p:pic>
      <p:sp>
        <p:nvSpPr>
          <p:cNvPr id="13" name="Nadpis 1"/>
          <p:cNvSpPr>
            <a:spLocks noGrp="1"/>
          </p:cNvSpPr>
          <p:nvPr>
            <p:ph type="title"/>
          </p:nvPr>
        </p:nvSpPr>
        <p:spPr>
          <a:xfrm>
            <a:off x="899592" y="3645024"/>
            <a:ext cx="7344816" cy="1008112"/>
          </a:xfrm>
          <a:prstGeom prst="rect">
            <a:avLst/>
          </a:prstGeom>
        </p:spPr>
        <p:txBody>
          <a:bodyPr/>
          <a:lstStyle/>
          <a:p>
            <a:r>
              <a:rPr lang="cs-CZ"/>
              <a:t>Kliknutím lze upravit styl.</a:t>
            </a:r>
          </a:p>
        </p:txBody>
      </p:sp>
      <p:cxnSp>
        <p:nvCxnSpPr>
          <p:cNvPr id="17" name="Přímá spojnice 16"/>
          <p:cNvCxnSpPr/>
          <p:nvPr userDrawn="1"/>
        </p:nvCxnSpPr>
        <p:spPr>
          <a:xfrm>
            <a:off x="3131840" y="3328114"/>
            <a:ext cx="2880320"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cxnSp>
        <p:nvCxnSpPr>
          <p:cNvPr id="18" name="Přímá spojnice 17"/>
          <p:cNvCxnSpPr/>
          <p:nvPr userDrawn="1"/>
        </p:nvCxnSpPr>
        <p:spPr>
          <a:xfrm>
            <a:off x="1556542" y="3429000"/>
            <a:ext cx="6039794"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cxnSp>
        <p:nvCxnSpPr>
          <p:cNvPr id="19" name="Přímá spojnice 18"/>
          <p:cNvCxnSpPr/>
          <p:nvPr userDrawn="1"/>
        </p:nvCxnSpPr>
        <p:spPr>
          <a:xfrm rot="10800000" flipH="1">
            <a:off x="3131840" y="4978672"/>
            <a:ext cx="2880320"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cxnSp>
        <p:nvCxnSpPr>
          <p:cNvPr id="20" name="Přímá spojnice 19"/>
          <p:cNvCxnSpPr/>
          <p:nvPr userDrawn="1"/>
        </p:nvCxnSpPr>
        <p:spPr>
          <a:xfrm rot="10800000" flipH="1">
            <a:off x="1556542" y="4878038"/>
            <a:ext cx="6039794"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sp>
        <p:nvSpPr>
          <p:cNvPr id="15" name="Zástupný symbol pro číslo snímku 5"/>
          <p:cNvSpPr>
            <a:spLocks noGrp="1"/>
          </p:cNvSpPr>
          <p:nvPr>
            <p:ph type="sldNum" sz="quarter" idx="12"/>
          </p:nvPr>
        </p:nvSpPr>
        <p:spPr>
          <a:xfrm>
            <a:off x="7596336" y="6125174"/>
            <a:ext cx="1296144" cy="365125"/>
          </a:xfrm>
          <a:prstGeom prst="rect">
            <a:avLst/>
          </a:prstGeom>
        </p:spPr>
        <p:txBody>
          <a:bodyPr/>
          <a:lstStyle>
            <a:lvl1pPr algn="l">
              <a:defRPr sz="1400"/>
            </a:lvl1pPr>
          </a:lstStyle>
          <a:p>
            <a:r>
              <a:rPr lang="cs-CZ"/>
              <a:t>Počet stránek</a:t>
            </a:r>
            <a:endParaRPr lang="cs-CZ" dirty="0"/>
          </a:p>
        </p:txBody>
      </p:sp>
      <p:sp>
        <p:nvSpPr>
          <p:cNvPr id="25" name="Zástupný symbol pro datum 3"/>
          <p:cNvSpPr>
            <a:spLocks noGrp="1"/>
          </p:cNvSpPr>
          <p:nvPr>
            <p:ph type="dt" sz="half" idx="10"/>
          </p:nvPr>
        </p:nvSpPr>
        <p:spPr>
          <a:xfrm>
            <a:off x="971600" y="6125174"/>
            <a:ext cx="1872208" cy="365125"/>
          </a:xfrm>
          <a:prstGeom prst="rect">
            <a:avLst/>
          </a:prstGeom>
        </p:spPr>
        <p:txBody>
          <a:bodyPr/>
          <a:lstStyle>
            <a:lvl1pPr>
              <a:defRPr sz="1400"/>
            </a:lvl1pPr>
          </a:lstStyle>
          <a:p>
            <a:r>
              <a:rPr lang="cs-CZ"/>
              <a:t>11.04.2018</a:t>
            </a:r>
            <a:endParaRPr lang="cs-CZ" dirty="0"/>
          </a:p>
        </p:txBody>
      </p:sp>
      <p:sp>
        <p:nvSpPr>
          <p:cNvPr id="26" name="Zástupný symbol pro zápatí 4"/>
          <p:cNvSpPr>
            <a:spLocks noGrp="1"/>
          </p:cNvSpPr>
          <p:nvPr>
            <p:ph type="ftr" sz="quarter" idx="11"/>
          </p:nvPr>
        </p:nvSpPr>
        <p:spPr>
          <a:xfrm>
            <a:off x="3347864" y="6125174"/>
            <a:ext cx="3600400" cy="365125"/>
          </a:xfrm>
          <a:prstGeom prst="rect">
            <a:avLst/>
          </a:prstGeom>
        </p:spPr>
        <p:txBody>
          <a:bodyPr/>
          <a:lstStyle>
            <a:lvl1pPr algn="l">
              <a:defRPr sz="1400"/>
            </a:lvl1pPr>
          </a:lstStyle>
          <a:p>
            <a:r>
              <a:rPr lang="cs-CZ"/>
              <a:t>Doc. JUDr. Jakub Handrlica Ph.D.</a:t>
            </a:r>
            <a:endParaRPr lang="cs-CZ" dirty="0"/>
          </a:p>
        </p:txBody>
      </p:sp>
      <p:pic>
        <p:nvPicPr>
          <p:cNvPr id="27" name="Obrázek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15816" y="5991938"/>
            <a:ext cx="392000" cy="604694"/>
          </a:xfrm>
          <a:prstGeom prst="rect">
            <a:avLst/>
          </a:prstGeom>
        </p:spPr>
      </p:pic>
      <p:pic>
        <p:nvPicPr>
          <p:cNvPr id="28" name="Obrázek 2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82287" y="5984898"/>
            <a:ext cx="433415" cy="606281"/>
          </a:xfrm>
          <a:prstGeom prst="rect">
            <a:avLst/>
          </a:prstGeom>
        </p:spPr>
      </p:pic>
      <p:pic>
        <p:nvPicPr>
          <p:cNvPr id="29" name="Obrázek 2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51520" y="5998775"/>
            <a:ext cx="600592" cy="601756"/>
          </a:xfrm>
          <a:prstGeom prst="rect">
            <a:avLst/>
          </a:prstGeom>
        </p:spPr>
      </p:pic>
    </p:spTree>
    <p:extLst>
      <p:ext uri="{BB962C8B-B14F-4D97-AF65-F5344CB8AC3E}">
        <p14:creationId xmlns:p14="http://schemas.microsoft.com/office/powerpoint/2010/main" val="2348595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adpis a svislý text">
    <p:spTree>
      <p:nvGrpSpPr>
        <p:cNvPr id="1" name=""/>
        <p:cNvGrpSpPr/>
        <p:nvPr/>
      </p:nvGrpSpPr>
      <p:grpSpPr>
        <a:xfrm>
          <a:off x="0" y="0"/>
          <a:ext cx="0" cy="0"/>
          <a:chOff x="0" y="0"/>
          <a:chExt cx="0" cy="0"/>
        </a:xfrm>
      </p:grpSpPr>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lvl1pPr>
              <a:buClr>
                <a:srgbClr val="921919"/>
              </a:buClr>
              <a:defRPr/>
            </a:lvl1pPr>
            <a:lvl2pPr>
              <a:buClr>
                <a:srgbClr val="921919"/>
              </a:buClr>
              <a:defRPr/>
            </a:lvl2pPr>
            <a:lvl3pPr>
              <a:buClr>
                <a:srgbClr val="921919"/>
              </a:buClr>
              <a:defRPr/>
            </a:lvl3pPr>
            <a:lvl4pPr>
              <a:buClr>
                <a:srgbClr val="921919"/>
              </a:buClr>
              <a:defRPr/>
            </a:lvl4pPr>
            <a:lvl5pPr>
              <a:buClr>
                <a:srgbClr val="921919"/>
              </a:buCl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a:xfrm>
            <a:off x="457200" y="6373602"/>
            <a:ext cx="2133600" cy="365125"/>
          </a:xfrm>
          <a:prstGeom prst="rect">
            <a:avLst/>
          </a:prstGeom>
        </p:spPr>
        <p:txBody>
          <a:bodyPr/>
          <a:lstStyle/>
          <a:p>
            <a:r>
              <a:rPr lang="cs-CZ"/>
              <a:t>11.04.2018</a:t>
            </a:r>
            <a:endParaRPr lang="cs-CZ" dirty="0"/>
          </a:p>
        </p:txBody>
      </p:sp>
      <p:sp>
        <p:nvSpPr>
          <p:cNvPr id="5" name="Zástupný symbol pro zápatí 4"/>
          <p:cNvSpPr>
            <a:spLocks noGrp="1"/>
          </p:cNvSpPr>
          <p:nvPr>
            <p:ph type="ftr" sz="quarter" idx="11"/>
          </p:nvPr>
        </p:nvSpPr>
        <p:spPr>
          <a:xfrm>
            <a:off x="3124200" y="6373602"/>
            <a:ext cx="2895600" cy="365125"/>
          </a:xfrm>
          <a:prstGeom prst="rect">
            <a:avLst/>
          </a:prstGeom>
        </p:spPr>
        <p:txBody>
          <a:bodyPr/>
          <a:lstStyle/>
          <a:p>
            <a:r>
              <a:rPr lang="cs-CZ"/>
              <a:t>Doc. JUDr. Jakub Handrlica Ph.D.</a:t>
            </a:r>
          </a:p>
        </p:txBody>
      </p:sp>
      <p:sp>
        <p:nvSpPr>
          <p:cNvPr id="6" name="Zástupný symbol pro číslo snímku 5"/>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
        <p:nvSpPr>
          <p:cNvPr id="7"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a:t>Název snímku</a:t>
            </a:r>
          </a:p>
        </p:txBody>
      </p:sp>
    </p:spTree>
    <p:extLst>
      <p:ext uri="{BB962C8B-B14F-4D97-AF65-F5344CB8AC3E}">
        <p14:creationId xmlns:p14="http://schemas.microsoft.com/office/powerpoint/2010/main" val="3948782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Poslední snímek">
    <p:spTree>
      <p:nvGrpSpPr>
        <p:cNvPr id="1" name=""/>
        <p:cNvGrpSpPr/>
        <p:nvPr/>
      </p:nvGrpSpPr>
      <p:grpSpPr>
        <a:xfrm>
          <a:off x="0" y="0"/>
          <a:ext cx="0" cy="0"/>
          <a:chOff x="0" y="0"/>
          <a:chExt cx="0" cy="0"/>
        </a:xfrm>
      </p:grpSpPr>
      <p:sp>
        <p:nvSpPr>
          <p:cNvPr id="13" name="Zástupný symbol pro text 1"/>
          <p:cNvSpPr>
            <a:spLocks noGrp="1"/>
          </p:cNvSpPr>
          <p:nvPr>
            <p:ph type="body" sz="quarter" idx="13" hasCustomPrompt="1"/>
          </p:nvPr>
        </p:nvSpPr>
        <p:spPr>
          <a:xfrm>
            <a:off x="2123728" y="4068446"/>
            <a:ext cx="5400675" cy="576263"/>
          </a:xfrm>
          <a:prstGeom prst="rect">
            <a:avLst/>
          </a:prstGeom>
        </p:spPr>
        <p:txBody>
          <a:bodyPr>
            <a:normAutofit lnSpcReduction="10000"/>
          </a:bodyPr>
          <a:lstStyle>
            <a:lvl1pPr marL="0" indent="0">
              <a:lnSpc>
                <a:spcPct val="110000"/>
              </a:lnSpc>
              <a:buNone/>
              <a:defRPr>
                <a:solidFill>
                  <a:schemeClr val="tx1"/>
                </a:solidFill>
              </a:defRPr>
            </a:lvl1pPr>
          </a:lstStyle>
          <a:p>
            <a:r>
              <a:rPr lang="cs-CZ" dirty="0"/>
              <a:t>E-mailová adresa</a:t>
            </a:r>
          </a:p>
        </p:txBody>
      </p:sp>
      <p:pic>
        <p:nvPicPr>
          <p:cNvPr id="14" name="Obrázek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718574"/>
            <a:ext cx="7309245" cy="1440160"/>
          </a:xfrm>
          <a:prstGeom prst="rect">
            <a:avLst/>
          </a:prstGeom>
        </p:spPr>
      </p:pic>
      <p:sp>
        <p:nvSpPr>
          <p:cNvPr id="18" name="Zástupný symbol pro číslo snímku 5"/>
          <p:cNvSpPr>
            <a:spLocks noGrp="1"/>
          </p:cNvSpPr>
          <p:nvPr>
            <p:ph type="sldNum" sz="quarter" idx="12"/>
          </p:nvPr>
        </p:nvSpPr>
        <p:spPr>
          <a:xfrm>
            <a:off x="7596336" y="6125174"/>
            <a:ext cx="1090464" cy="365125"/>
          </a:xfrm>
          <a:prstGeom prst="rect">
            <a:avLst/>
          </a:prstGeom>
        </p:spPr>
        <p:txBody>
          <a:bodyPr/>
          <a:lstStyle>
            <a:lvl1pPr algn="l">
              <a:defRPr sz="1400"/>
            </a:lvl1pPr>
          </a:lstStyle>
          <a:p>
            <a:fld id="{0973DA39-B09E-41AA-8019-488BA3FC6CCE}" type="slidenum">
              <a:rPr lang="cs-CZ" smtClean="0"/>
              <a:pPr/>
              <a:t>‹#›</a:t>
            </a:fld>
            <a:endParaRPr lang="cs-CZ" dirty="0"/>
          </a:p>
        </p:txBody>
      </p:sp>
      <p:sp>
        <p:nvSpPr>
          <p:cNvPr id="3" name="TextovéPole 2"/>
          <p:cNvSpPr txBox="1"/>
          <p:nvPr userDrawn="1"/>
        </p:nvSpPr>
        <p:spPr>
          <a:xfrm>
            <a:off x="971600" y="2619660"/>
            <a:ext cx="6984776" cy="1061829"/>
          </a:xfrm>
          <a:prstGeom prst="rect">
            <a:avLst/>
          </a:prstGeom>
          <a:noFill/>
        </p:spPr>
        <p:txBody>
          <a:bodyPr wrap="square" rtlCol="0">
            <a:spAutoFit/>
          </a:bodyPr>
          <a:lstStyle/>
          <a:p>
            <a:pPr algn="ctr"/>
            <a:r>
              <a:rPr kumimoji="0" lang="cs-CZ" sz="6300" b="1" i="0" u="none" strike="noStrike" kern="1200" cap="none" spc="0" normalizeH="0" baseline="0" noProof="0" dirty="0">
                <a:ln>
                  <a:noFill/>
                </a:ln>
                <a:solidFill>
                  <a:prstClr val="white"/>
                </a:solidFill>
                <a:effectLst/>
                <a:uLnTx/>
                <a:uFillTx/>
                <a:latin typeface="+mn-lt"/>
                <a:ea typeface="+mj-ea"/>
                <a:cs typeface="+mj-cs"/>
              </a:rPr>
              <a:t>Děkuji za pozornost</a:t>
            </a:r>
            <a:endParaRPr lang="cs-CZ" sz="6300" b="1" dirty="0"/>
          </a:p>
        </p:txBody>
      </p:sp>
      <p:pic>
        <p:nvPicPr>
          <p:cNvPr id="23" name="Obrázek 22"/>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1377770" y="4157706"/>
            <a:ext cx="640811" cy="432048"/>
          </a:xfrm>
          <a:prstGeom prst="rect">
            <a:avLst/>
          </a:prstGeom>
        </p:spPr>
      </p:pic>
      <p:sp>
        <p:nvSpPr>
          <p:cNvPr id="24" name="Zástupný symbol pro datum 3"/>
          <p:cNvSpPr>
            <a:spLocks noGrp="1"/>
          </p:cNvSpPr>
          <p:nvPr>
            <p:ph type="dt" sz="half" idx="10"/>
          </p:nvPr>
        </p:nvSpPr>
        <p:spPr>
          <a:xfrm>
            <a:off x="971600" y="6125174"/>
            <a:ext cx="1872208" cy="365125"/>
          </a:xfrm>
          <a:prstGeom prst="rect">
            <a:avLst/>
          </a:prstGeom>
        </p:spPr>
        <p:txBody>
          <a:bodyPr/>
          <a:lstStyle>
            <a:lvl1pPr>
              <a:defRPr sz="1400"/>
            </a:lvl1pPr>
          </a:lstStyle>
          <a:p>
            <a:r>
              <a:rPr lang="cs-CZ"/>
              <a:t>11.04.2018</a:t>
            </a:r>
            <a:endParaRPr lang="cs-CZ" dirty="0"/>
          </a:p>
        </p:txBody>
      </p:sp>
      <p:sp>
        <p:nvSpPr>
          <p:cNvPr id="25" name="Zástupný symbol pro zápatí 4"/>
          <p:cNvSpPr>
            <a:spLocks noGrp="1"/>
          </p:cNvSpPr>
          <p:nvPr>
            <p:ph type="ftr" sz="quarter" idx="11"/>
          </p:nvPr>
        </p:nvSpPr>
        <p:spPr>
          <a:xfrm>
            <a:off x="3347864" y="6125174"/>
            <a:ext cx="3600400" cy="365125"/>
          </a:xfrm>
          <a:prstGeom prst="rect">
            <a:avLst/>
          </a:prstGeom>
        </p:spPr>
        <p:txBody>
          <a:bodyPr/>
          <a:lstStyle>
            <a:lvl1pPr algn="l">
              <a:defRPr sz="1400"/>
            </a:lvl1pPr>
          </a:lstStyle>
          <a:p>
            <a:r>
              <a:rPr lang="cs-CZ"/>
              <a:t>Doc. JUDr. Jakub Handrlica Ph.D.</a:t>
            </a:r>
            <a:endParaRPr lang="cs-CZ" dirty="0"/>
          </a:p>
        </p:txBody>
      </p:sp>
      <p:pic>
        <p:nvPicPr>
          <p:cNvPr id="26" name="Obrázek 2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15816" y="5991938"/>
            <a:ext cx="392000" cy="604694"/>
          </a:xfrm>
          <a:prstGeom prst="rect">
            <a:avLst/>
          </a:prstGeom>
        </p:spPr>
      </p:pic>
      <p:pic>
        <p:nvPicPr>
          <p:cNvPr id="27" name="Obrázek 2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082287" y="5984898"/>
            <a:ext cx="433415" cy="606281"/>
          </a:xfrm>
          <a:prstGeom prst="rect">
            <a:avLst/>
          </a:prstGeom>
        </p:spPr>
      </p:pic>
      <p:pic>
        <p:nvPicPr>
          <p:cNvPr id="28" name="Obrázek 2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51520" y="5998775"/>
            <a:ext cx="600592" cy="601756"/>
          </a:xfrm>
          <a:prstGeom prst="rect">
            <a:avLst/>
          </a:prstGeom>
        </p:spPr>
      </p:pic>
    </p:spTree>
    <p:extLst>
      <p:ext uri="{BB962C8B-B14F-4D97-AF65-F5344CB8AC3E}">
        <p14:creationId xmlns:p14="http://schemas.microsoft.com/office/powerpoint/2010/main" val="1603805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9" name="Nadpis 6"/>
          <p:cNvSpPr>
            <a:spLocks noGrp="1"/>
          </p:cNvSpPr>
          <p:nvPr>
            <p:ph type="title" hasCustomPrompt="1"/>
          </p:nvPr>
        </p:nvSpPr>
        <p:spPr>
          <a:xfrm>
            <a:off x="1691680" y="188640"/>
            <a:ext cx="7128792" cy="576064"/>
          </a:xfrm>
          <a:prstGeom prst="rect">
            <a:avLst/>
          </a:prstGeom>
        </p:spPr>
        <p:txBody>
          <a:bodyPr/>
          <a:lstStyle>
            <a:lvl1pPr algn="l">
              <a:defRPr/>
            </a:lvl1pPr>
          </a:lstStyle>
          <a:p>
            <a:r>
              <a:rPr lang="cs-CZ" dirty="0"/>
              <a:t>Název snímku</a:t>
            </a:r>
          </a:p>
        </p:txBody>
      </p:sp>
      <p:sp>
        <p:nvSpPr>
          <p:cNvPr id="8" name="Zástupný symbol pro text 7"/>
          <p:cNvSpPr>
            <a:spLocks noGrp="1"/>
          </p:cNvSpPr>
          <p:nvPr>
            <p:ph type="body" sz="quarter" idx="13"/>
          </p:nvPr>
        </p:nvSpPr>
        <p:spPr>
          <a:xfrm>
            <a:off x="323528" y="1052513"/>
            <a:ext cx="8496943" cy="5112791"/>
          </a:xfrm>
        </p:spPr>
        <p:txBody>
          <a:bodyPr/>
          <a:lstStyle>
            <a:lvl1pPr>
              <a:buClr>
                <a:srgbClr val="92191C"/>
              </a:buClr>
              <a:defRPr/>
            </a:lvl1pPr>
            <a:lvl2pPr>
              <a:buClr>
                <a:srgbClr val="92191C"/>
              </a:buClr>
              <a:defRPr/>
            </a:lvl2pPr>
            <a:lvl3pPr>
              <a:buClr>
                <a:srgbClr val="92191C"/>
              </a:buClr>
              <a:defRPr/>
            </a:lvl3pPr>
            <a:lvl4pPr>
              <a:buClr>
                <a:srgbClr val="92191C"/>
              </a:buClr>
              <a:defRPr/>
            </a:lvl4pPr>
            <a:lvl5pPr>
              <a:buClr>
                <a:srgbClr val="92191C"/>
              </a:buCl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5" name="Zástupný symbol pro datum 2"/>
          <p:cNvSpPr>
            <a:spLocks noGrp="1"/>
          </p:cNvSpPr>
          <p:nvPr>
            <p:ph type="dt" sz="half" idx="2"/>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11.04.2018</a:t>
            </a:r>
          </a:p>
        </p:txBody>
      </p:sp>
      <p:sp>
        <p:nvSpPr>
          <p:cNvPr id="16"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Doc. JUDr. Jakub Handrlica Ph.D.</a:t>
            </a:r>
          </a:p>
        </p:txBody>
      </p:sp>
      <p:sp>
        <p:nvSpPr>
          <p:cNvPr id="17"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t>‹#›</a:t>
            </a:fld>
            <a:endParaRPr lang="cs-CZ"/>
          </a:p>
        </p:txBody>
      </p:sp>
    </p:spTree>
    <p:extLst>
      <p:ext uri="{BB962C8B-B14F-4D97-AF65-F5344CB8AC3E}">
        <p14:creationId xmlns:p14="http://schemas.microsoft.com/office/powerpoint/2010/main" val="1533778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solidFill>
                  <a:schemeClr val="bg1"/>
                </a:solidFill>
              </a:defRPr>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10" name="Zástupný symbol pro datum 2"/>
          <p:cNvSpPr>
            <a:spLocks noGrp="1"/>
          </p:cNvSpPr>
          <p:nvPr>
            <p:ph type="dt" sz="half" idx="2"/>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11.04.2018</a:t>
            </a:r>
          </a:p>
        </p:txBody>
      </p:sp>
      <p:sp>
        <p:nvSpPr>
          <p:cNvPr id="11"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Doc. JUDr. Jakub Handrlica Ph.D.</a:t>
            </a:r>
          </a:p>
        </p:txBody>
      </p:sp>
      <p:sp>
        <p:nvSpPr>
          <p:cNvPr id="12"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t>‹#›</a:t>
            </a:fld>
            <a:endParaRPr lang="cs-CZ"/>
          </a:p>
        </p:txBody>
      </p:sp>
    </p:spTree>
    <p:extLst>
      <p:ext uri="{BB962C8B-B14F-4D97-AF65-F5344CB8AC3E}">
        <p14:creationId xmlns:p14="http://schemas.microsoft.com/office/powerpoint/2010/main" val="159720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600200"/>
            <a:ext cx="4038600" cy="4525963"/>
          </a:xfrm>
          <a:prstGeom prst="rect">
            <a:avLst/>
          </a:prstGeom>
        </p:spPr>
        <p:txBody>
          <a:bodyPr/>
          <a:lstStyle>
            <a:lvl1pPr>
              <a:buClr>
                <a:srgbClr val="92191C"/>
              </a:buClr>
              <a:defRPr sz="2800"/>
            </a:lvl1pPr>
            <a:lvl2pPr>
              <a:buClr>
                <a:srgbClr val="92191C"/>
              </a:buClr>
              <a:defRPr sz="2400"/>
            </a:lvl2pPr>
            <a:lvl3pPr>
              <a:buClr>
                <a:srgbClr val="92191C"/>
              </a:buClr>
              <a:defRPr sz="2000"/>
            </a:lvl3pPr>
            <a:lvl4pPr>
              <a:buClr>
                <a:srgbClr val="92191C"/>
              </a:buClr>
              <a:defRPr sz="1800"/>
            </a:lvl4pPr>
            <a:lvl5pPr>
              <a:buClr>
                <a:srgbClr val="92191C"/>
              </a:buCl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buClr>
                <a:srgbClr val="92191C"/>
              </a:buClr>
              <a:defRPr sz="2800"/>
            </a:lvl1pPr>
            <a:lvl2pPr>
              <a:buClr>
                <a:srgbClr val="92191C"/>
              </a:buClr>
              <a:defRPr sz="2400"/>
            </a:lvl2pPr>
            <a:lvl3pPr>
              <a:buClr>
                <a:srgbClr val="92191C"/>
              </a:buClr>
              <a:defRPr sz="2000"/>
            </a:lvl3pPr>
            <a:lvl4pPr>
              <a:buClr>
                <a:srgbClr val="92191C"/>
              </a:buClr>
              <a:defRPr sz="1800"/>
            </a:lvl4pPr>
            <a:lvl5pPr>
              <a:buClr>
                <a:srgbClr val="92191C"/>
              </a:buCl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8"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a:t>Název snímku</a:t>
            </a:r>
          </a:p>
        </p:txBody>
      </p:sp>
      <p:sp>
        <p:nvSpPr>
          <p:cNvPr id="12" name="Zástupný symbol pro datum 2"/>
          <p:cNvSpPr>
            <a:spLocks noGrp="1"/>
          </p:cNvSpPr>
          <p:nvPr>
            <p:ph type="dt" sz="half" idx="10"/>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11.04.2018</a:t>
            </a:r>
          </a:p>
        </p:txBody>
      </p:sp>
      <p:sp>
        <p:nvSpPr>
          <p:cNvPr id="13"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Doc. JUDr. Jakub Handrlica Ph.D.</a:t>
            </a:r>
          </a:p>
        </p:txBody>
      </p:sp>
      <p:sp>
        <p:nvSpPr>
          <p:cNvPr id="14"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t>‹#›</a:t>
            </a:fld>
            <a:endParaRPr lang="cs-CZ"/>
          </a:p>
        </p:txBody>
      </p:sp>
    </p:spTree>
    <p:extLst>
      <p:ext uri="{BB962C8B-B14F-4D97-AF65-F5344CB8AC3E}">
        <p14:creationId xmlns:p14="http://schemas.microsoft.com/office/powerpoint/2010/main" val="2641827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buClr>
                <a:srgbClr val="92191C"/>
              </a:buClr>
              <a:defRPr sz="2400"/>
            </a:lvl1pPr>
            <a:lvl2pPr>
              <a:buClr>
                <a:srgbClr val="92191C"/>
              </a:buClr>
              <a:defRPr sz="2000"/>
            </a:lvl2pPr>
            <a:lvl3pPr>
              <a:buClr>
                <a:srgbClr val="92191C"/>
              </a:buClr>
              <a:defRPr sz="1800"/>
            </a:lvl3pPr>
            <a:lvl4pPr>
              <a:buClr>
                <a:srgbClr val="92191C"/>
              </a:buClr>
              <a:defRPr sz="1600"/>
            </a:lvl4pPr>
            <a:lvl5pPr>
              <a:buClr>
                <a:srgbClr val="92191C"/>
              </a:buCl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buClr>
                <a:srgbClr val="92191C"/>
              </a:buClr>
              <a:defRPr sz="2400"/>
            </a:lvl1pPr>
            <a:lvl2pPr>
              <a:buClr>
                <a:srgbClr val="92191C"/>
              </a:buClr>
              <a:defRPr sz="2000"/>
            </a:lvl2pPr>
            <a:lvl3pPr>
              <a:buClr>
                <a:srgbClr val="92191C"/>
              </a:buClr>
              <a:defRPr sz="1800"/>
            </a:lvl3pPr>
            <a:lvl4pPr>
              <a:buClr>
                <a:srgbClr val="92191C"/>
              </a:buClr>
              <a:defRPr sz="1600"/>
            </a:lvl4pPr>
            <a:lvl5pPr>
              <a:buClr>
                <a:srgbClr val="92191C"/>
              </a:buCl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a:xfrm>
            <a:off x="457200" y="6373602"/>
            <a:ext cx="2133600" cy="365125"/>
          </a:xfrm>
          <a:prstGeom prst="rect">
            <a:avLst/>
          </a:prstGeom>
        </p:spPr>
        <p:txBody>
          <a:bodyPr/>
          <a:lstStyle/>
          <a:p>
            <a:r>
              <a:rPr lang="cs-CZ"/>
              <a:t>11.04.2018</a:t>
            </a:r>
            <a:endParaRPr lang="cs-CZ" dirty="0"/>
          </a:p>
        </p:txBody>
      </p:sp>
      <p:sp>
        <p:nvSpPr>
          <p:cNvPr id="8" name="Zástupný symbol pro zápatí 7"/>
          <p:cNvSpPr>
            <a:spLocks noGrp="1"/>
          </p:cNvSpPr>
          <p:nvPr>
            <p:ph type="ftr" sz="quarter" idx="11"/>
          </p:nvPr>
        </p:nvSpPr>
        <p:spPr>
          <a:xfrm>
            <a:off x="3124200" y="6373602"/>
            <a:ext cx="2895600" cy="365125"/>
          </a:xfrm>
          <a:prstGeom prst="rect">
            <a:avLst/>
          </a:prstGeom>
        </p:spPr>
        <p:txBody>
          <a:bodyPr/>
          <a:lstStyle/>
          <a:p>
            <a:r>
              <a:rPr lang="cs-CZ"/>
              <a:t>Doc. JUDr. Jakub Handrlica Ph.D.</a:t>
            </a:r>
          </a:p>
        </p:txBody>
      </p:sp>
      <p:sp>
        <p:nvSpPr>
          <p:cNvPr id="9" name="Zástupný symbol pro číslo snímku 8"/>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
        <p:nvSpPr>
          <p:cNvPr id="10"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a:t>Název snímku</a:t>
            </a:r>
          </a:p>
        </p:txBody>
      </p:sp>
    </p:spTree>
    <p:extLst>
      <p:ext uri="{BB962C8B-B14F-4D97-AF65-F5344CB8AC3E}">
        <p14:creationId xmlns:p14="http://schemas.microsoft.com/office/powerpoint/2010/main" val="56596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a:xfrm>
            <a:off x="457200" y="6373602"/>
            <a:ext cx="2133600" cy="365125"/>
          </a:xfrm>
          <a:prstGeom prst="rect">
            <a:avLst/>
          </a:prstGeom>
        </p:spPr>
        <p:txBody>
          <a:bodyPr/>
          <a:lstStyle/>
          <a:p>
            <a:r>
              <a:rPr lang="cs-CZ"/>
              <a:t>11.04.2018</a:t>
            </a:r>
            <a:endParaRPr lang="cs-CZ" dirty="0"/>
          </a:p>
        </p:txBody>
      </p:sp>
      <p:sp>
        <p:nvSpPr>
          <p:cNvPr id="4" name="Zástupný symbol pro zápatí 3"/>
          <p:cNvSpPr>
            <a:spLocks noGrp="1"/>
          </p:cNvSpPr>
          <p:nvPr>
            <p:ph type="ftr" sz="quarter" idx="11"/>
          </p:nvPr>
        </p:nvSpPr>
        <p:spPr>
          <a:xfrm>
            <a:off x="3124200" y="6373602"/>
            <a:ext cx="2895600" cy="365125"/>
          </a:xfrm>
          <a:prstGeom prst="rect">
            <a:avLst/>
          </a:prstGeom>
        </p:spPr>
        <p:txBody>
          <a:bodyPr/>
          <a:lstStyle/>
          <a:p>
            <a:r>
              <a:rPr lang="cs-CZ"/>
              <a:t>Doc. JUDr. Jakub Handrlica Ph.D.</a:t>
            </a:r>
          </a:p>
        </p:txBody>
      </p:sp>
      <p:sp>
        <p:nvSpPr>
          <p:cNvPr id="5" name="Zástupný symbol pro číslo snímku 4"/>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
        <p:nvSpPr>
          <p:cNvPr id="6"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a:t>Název snímku</a:t>
            </a:r>
          </a:p>
        </p:txBody>
      </p:sp>
    </p:spTree>
    <p:extLst>
      <p:ext uri="{BB962C8B-B14F-4D97-AF65-F5344CB8AC3E}">
        <p14:creationId xmlns:p14="http://schemas.microsoft.com/office/powerpoint/2010/main" val="2917065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57200" y="6373602"/>
            <a:ext cx="2133600" cy="365125"/>
          </a:xfrm>
          <a:prstGeom prst="rect">
            <a:avLst/>
          </a:prstGeom>
        </p:spPr>
        <p:txBody>
          <a:bodyPr/>
          <a:lstStyle/>
          <a:p>
            <a:r>
              <a:rPr lang="cs-CZ"/>
              <a:t>11.04.2018</a:t>
            </a:r>
            <a:endParaRPr lang="cs-CZ" dirty="0"/>
          </a:p>
        </p:txBody>
      </p:sp>
      <p:sp>
        <p:nvSpPr>
          <p:cNvPr id="3" name="Zástupný symbol pro zápatí 2"/>
          <p:cNvSpPr>
            <a:spLocks noGrp="1"/>
          </p:cNvSpPr>
          <p:nvPr>
            <p:ph type="ftr" sz="quarter" idx="11"/>
          </p:nvPr>
        </p:nvSpPr>
        <p:spPr>
          <a:xfrm>
            <a:off x="3124200" y="6373602"/>
            <a:ext cx="2895600" cy="365125"/>
          </a:xfrm>
          <a:prstGeom prst="rect">
            <a:avLst/>
          </a:prstGeom>
        </p:spPr>
        <p:txBody>
          <a:bodyPr/>
          <a:lstStyle/>
          <a:p>
            <a:r>
              <a:rPr lang="cs-CZ"/>
              <a:t>Doc. JUDr. Jakub Handrlica Ph.D.</a:t>
            </a:r>
          </a:p>
        </p:txBody>
      </p:sp>
      <p:sp>
        <p:nvSpPr>
          <p:cNvPr id="4" name="Zástupný symbol pro číslo snímku 3"/>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Tree>
    <p:extLst>
      <p:ext uri="{BB962C8B-B14F-4D97-AF65-F5344CB8AC3E}">
        <p14:creationId xmlns:p14="http://schemas.microsoft.com/office/powerpoint/2010/main" val="3573399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980728"/>
            <a:ext cx="5111750" cy="5145435"/>
          </a:xfrm>
          <a:prstGeom prst="rect">
            <a:avLst/>
          </a:prstGeom>
        </p:spPr>
        <p:txBody>
          <a:bodyPr/>
          <a:lstStyle>
            <a:lvl1pPr>
              <a:buClr>
                <a:srgbClr val="92191C"/>
              </a:buClr>
              <a:defRPr sz="3200"/>
            </a:lvl1pPr>
            <a:lvl2pPr>
              <a:buClr>
                <a:srgbClr val="92191C"/>
              </a:buClr>
              <a:defRPr sz="2800"/>
            </a:lvl2pPr>
            <a:lvl3pPr>
              <a:buClr>
                <a:srgbClr val="92191C"/>
              </a:buClr>
              <a:defRPr sz="2400"/>
            </a:lvl3pPr>
            <a:lvl4pPr>
              <a:buClr>
                <a:srgbClr val="92191C"/>
              </a:buClr>
              <a:defRPr sz="2000"/>
            </a:lvl4pPr>
            <a:lvl5pPr>
              <a:buClr>
                <a:srgbClr val="92191C"/>
              </a:buCl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a:xfrm>
            <a:off x="457200" y="6373602"/>
            <a:ext cx="2133600" cy="365125"/>
          </a:xfrm>
          <a:prstGeom prst="rect">
            <a:avLst/>
          </a:prstGeom>
        </p:spPr>
        <p:txBody>
          <a:bodyPr/>
          <a:lstStyle/>
          <a:p>
            <a:r>
              <a:rPr lang="cs-CZ"/>
              <a:t>11.04.2018</a:t>
            </a:r>
            <a:endParaRPr lang="cs-CZ" dirty="0"/>
          </a:p>
        </p:txBody>
      </p:sp>
      <p:sp>
        <p:nvSpPr>
          <p:cNvPr id="6" name="Zástupný symbol pro zápatí 5"/>
          <p:cNvSpPr>
            <a:spLocks noGrp="1"/>
          </p:cNvSpPr>
          <p:nvPr>
            <p:ph type="ftr" sz="quarter" idx="11"/>
          </p:nvPr>
        </p:nvSpPr>
        <p:spPr>
          <a:xfrm>
            <a:off x="3124200" y="6373602"/>
            <a:ext cx="2895600" cy="365125"/>
          </a:xfrm>
          <a:prstGeom prst="rect">
            <a:avLst/>
          </a:prstGeom>
        </p:spPr>
        <p:txBody>
          <a:bodyPr/>
          <a:lstStyle/>
          <a:p>
            <a:r>
              <a:rPr lang="cs-CZ"/>
              <a:t>Doc. JUDr. Jakub Handrlica Ph.D.</a:t>
            </a:r>
          </a:p>
        </p:txBody>
      </p:sp>
      <p:sp>
        <p:nvSpPr>
          <p:cNvPr id="7" name="Zástupný symbol pro číslo snímku 6"/>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Tree>
    <p:extLst>
      <p:ext uri="{BB962C8B-B14F-4D97-AF65-F5344CB8AC3E}">
        <p14:creationId xmlns:p14="http://schemas.microsoft.com/office/powerpoint/2010/main" val="51548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908719"/>
            <a:ext cx="5486400" cy="381885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a:xfrm>
            <a:off x="457200" y="6373602"/>
            <a:ext cx="2133600" cy="365125"/>
          </a:xfrm>
          <a:prstGeom prst="rect">
            <a:avLst/>
          </a:prstGeom>
        </p:spPr>
        <p:txBody>
          <a:bodyPr/>
          <a:lstStyle/>
          <a:p>
            <a:r>
              <a:rPr lang="cs-CZ"/>
              <a:t>11.04.2018</a:t>
            </a:r>
            <a:endParaRPr lang="cs-CZ" dirty="0"/>
          </a:p>
        </p:txBody>
      </p:sp>
      <p:sp>
        <p:nvSpPr>
          <p:cNvPr id="6" name="Zástupný symbol pro zápatí 5"/>
          <p:cNvSpPr>
            <a:spLocks noGrp="1"/>
          </p:cNvSpPr>
          <p:nvPr>
            <p:ph type="ftr" sz="quarter" idx="11"/>
          </p:nvPr>
        </p:nvSpPr>
        <p:spPr>
          <a:xfrm>
            <a:off x="3124200" y="6373602"/>
            <a:ext cx="2895600" cy="365125"/>
          </a:xfrm>
          <a:prstGeom prst="rect">
            <a:avLst/>
          </a:prstGeom>
        </p:spPr>
        <p:txBody>
          <a:bodyPr/>
          <a:lstStyle/>
          <a:p>
            <a:r>
              <a:rPr lang="cs-CZ"/>
              <a:t>Doc. JUDr. Jakub Handrlica Ph.D.</a:t>
            </a:r>
          </a:p>
        </p:txBody>
      </p:sp>
      <p:sp>
        <p:nvSpPr>
          <p:cNvPr id="7" name="Zástupný symbol pro číslo snímku 6"/>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Tree>
    <p:extLst>
      <p:ext uri="{BB962C8B-B14F-4D97-AF65-F5344CB8AC3E}">
        <p14:creationId xmlns:p14="http://schemas.microsoft.com/office/powerpoint/2010/main" val="191200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B31E26"/>
            </a:gs>
            <a:gs pos="100000">
              <a:srgbClr val="921919"/>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Obdélník 7"/>
          <p:cNvSpPr/>
          <p:nvPr userDrawn="1"/>
        </p:nvSpPr>
        <p:spPr>
          <a:xfrm>
            <a:off x="0" y="908720"/>
            <a:ext cx="9144000" cy="5400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ástupný symbol pro nadpis 1"/>
          <p:cNvSpPr>
            <a:spLocks noGrp="1"/>
          </p:cNvSpPr>
          <p:nvPr>
            <p:ph type="title"/>
          </p:nvPr>
        </p:nvSpPr>
        <p:spPr>
          <a:xfrm>
            <a:off x="1691680" y="180014"/>
            <a:ext cx="6995120" cy="576064"/>
          </a:xfrm>
          <a:prstGeom prst="rect">
            <a:avLst/>
          </a:prstGeom>
        </p:spPr>
        <p:txBody>
          <a:bodyPr vert="horz" lIns="91440" tIns="45720" rIns="91440" bIns="45720" rtlCol="0" anchor="ctr">
            <a:normAutofit/>
          </a:bodyPr>
          <a:lstStyle/>
          <a:p>
            <a:r>
              <a:rPr lang="cs-CZ" dirty="0"/>
              <a:t>Název prezentace</a:t>
            </a:r>
          </a:p>
        </p:txBody>
      </p:sp>
      <p:pic>
        <p:nvPicPr>
          <p:cNvPr id="12" name="Obrázek 1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9764" y="188640"/>
            <a:ext cx="525297" cy="556458"/>
          </a:xfrm>
          <a:prstGeom prst="rect">
            <a:avLst/>
          </a:prstGeom>
        </p:spPr>
      </p:pic>
      <p:sp>
        <p:nvSpPr>
          <p:cNvPr id="2" name="Zástupný symbol pro text 1"/>
          <p:cNvSpPr>
            <a:spLocks noGrp="1"/>
          </p:cNvSpPr>
          <p:nvPr>
            <p:ph type="body" idx="1"/>
          </p:nvPr>
        </p:nvSpPr>
        <p:spPr>
          <a:xfrm>
            <a:off x="457200" y="1052736"/>
            <a:ext cx="8229600" cy="5073427"/>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3" name="Zástupný symbol pro datum 2"/>
          <p:cNvSpPr>
            <a:spLocks noGrp="1"/>
          </p:cNvSpPr>
          <p:nvPr>
            <p:ph type="dt" sz="half" idx="2"/>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11.04.2018</a:t>
            </a:r>
          </a:p>
        </p:txBody>
      </p:sp>
      <p:sp>
        <p:nvSpPr>
          <p:cNvPr id="7"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Doc. JUDr. Jakub Handrlica Ph.D.</a:t>
            </a:r>
          </a:p>
        </p:txBody>
      </p:sp>
      <p:sp>
        <p:nvSpPr>
          <p:cNvPr id="15"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t>‹#›</a:t>
            </a:fld>
            <a:endParaRPr lang="cs-CZ"/>
          </a:p>
        </p:txBody>
      </p:sp>
    </p:spTree>
    <p:extLst>
      <p:ext uri="{BB962C8B-B14F-4D97-AF65-F5344CB8AC3E}">
        <p14:creationId xmlns:p14="http://schemas.microsoft.com/office/powerpoint/2010/main" val="319739261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733" r:id="rId11"/>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Clr>
          <a:srgbClr val="921919"/>
        </a:buClr>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Clr>
          <a:srgbClr val="921919"/>
        </a:buClr>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Clr>
          <a:srgbClr val="921919"/>
        </a:buClr>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Clr>
          <a:srgbClr val="921919"/>
        </a:buClr>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mailto:Jakub.Handrlica@prf.cuni.cz"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Vybrané otázky správního řízení v prvním stupni</a:t>
            </a:r>
          </a:p>
        </p:txBody>
      </p:sp>
      <p:sp>
        <p:nvSpPr>
          <p:cNvPr id="3" name="Zástupný symbol pro číslo snímku 2"/>
          <p:cNvSpPr>
            <a:spLocks noGrp="1"/>
          </p:cNvSpPr>
          <p:nvPr>
            <p:ph type="sldNum" sz="quarter" idx="12"/>
          </p:nvPr>
        </p:nvSpPr>
        <p:spPr/>
        <p:txBody>
          <a:bodyPr/>
          <a:lstStyle/>
          <a:p>
            <a:r>
              <a:rPr lang="cs-CZ" dirty="0"/>
              <a:t>Počet stránek</a:t>
            </a:r>
          </a:p>
        </p:txBody>
      </p:sp>
      <p:sp>
        <p:nvSpPr>
          <p:cNvPr id="4" name="Zástupný symbol pro datum 3"/>
          <p:cNvSpPr>
            <a:spLocks noGrp="1"/>
          </p:cNvSpPr>
          <p:nvPr>
            <p:ph type="dt" sz="half" idx="10"/>
          </p:nvPr>
        </p:nvSpPr>
        <p:spPr/>
        <p:txBody>
          <a:bodyPr/>
          <a:lstStyle/>
          <a:p>
            <a:r>
              <a:rPr lang="cs-CZ"/>
              <a:t>11.04.2018</a:t>
            </a:r>
            <a:endParaRPr lang="cs-CZ" dirty="0"/>
          </a:p>
        </p:txBody>
      </p:sp>
      <p:sp>
        <p:nvSpPr>
          <p:cNvPr id="5" name="Zástupný symbol pro zápatí 4"/>
          <p:cNvSpPr>
            <a:spLocks noGrp="1"/>
          </p:cNvSpPr>
          <p:nvPr>
            <p:ph type="ftr" sz="quarter" idx="11"/>
          </p:nvPr>
        </p:nvSpPr>
        <p:spPr/>
        <p:txBody>
          <a:bodyPr/>
          <a:lstStyle/>
          <a:p>
            <a:r>
              <a:rPr lang="cs-CZ"/>
              <a:t>Doc. JUDr. Jakub Handrlica Ph.D.</a:t>
            </a:r>
            <a:endParaRPr lang="cs-CZ" dirty="0"/>
          </a:p>
        </p:txBody>
      </p:sp>
    </p:spTree>
    <p:extLst>
      <p:ext uri="{BB962C8B-B14F-4D97-AF65-F5344CB8AC3E}">
        <p14:creationId xmlns:p14="http://schemas.microsoft.com/office/powerpoint/2010/main" val="2573796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4CD3C34-B8C9-4E77-B6A1-707C3689D176}"/>
              </a:ext>
            </a:extLst>
          </p:cNvPr>
          <p:cNvSpPr>
            <a:spLocks noGrp="1"/>
          </p:cNvSpPr>
          <p:nvPr>
            <p:ph type="title"/>
          </p:nvPr>
        </p:nvSpPr>
        <p:spPr/>
        <p:txBody>
          <a:bodyPr>
            <a:normAutofit fontScale="90000"/>
          </a:bodyPr>
          <a:lstStyle/>
          <a:p>
            <a:r>
              <a:rPr lang="cs-CZ" b="1" dirty="0"/>
              <a:t>Úvod (7)</a:t>
            </a:r>
            <a:endParaRPr lang="cs-CZ" dirty="0"/>
          </a:p>
        </p:txBody>
      </p:sp>
      <p:sp>
        <p:nvSpPr>
          <p:cNvPr id="3" name="Zástupný symbol pro text 2">
            <a:extLst>
              <a:ext uri="{FF2B5EF4-FFF2-40B4-BE49-F238E27FC236}">
                <a16:creationId xmlns:a16="http://schemas.microsoft.com/office/drawing/2014/main" xmlns="" id="{D640C534-F3E9-42E5-8663-7B10B8C2083D}"/>
              </a:ext>
            </a:extLst>
          </p:cNvPr>
          <p:cNvSpPr>
            <a:spLocks noGrp="1"/>
          </p:cNvSpPr>
          <p:nvPr>
            <p:ph type="body" sz="quarter" idx="13"/>
          </p:nvPr>
        </p:nvSpPr>
        <p:spPr/>
        <p:txBody>
          <a:bodyPr/>
          <a:lstStyle/>
          <a:p>
            <a:pPr>
              <a:buFont typeface="Wingdings" panose="05000000000000000000" pitchFamily="2" charset="2"/>
              <a:buChar char="q"/>
            </a:pPr>
            <a:r>
              <a:rPr lang="cs-CZ" b="1" dirty="0"/>
              <a:t>VII. Zvláštní ustanovení o přezkoumání některých rozhodnutí (§§ 152 – 153)</a:t>
            </a:r>
          </a:p>
          <a:p>
            <a:pPr>
              <a:buFont typeface="Wingdings" panose="05000000000000000000" pitchFamily="2" charset="2"/>
              <a:buChar char="Ø"/>
            </a:pPr>
            <a:r>
              <a:rPr lang="cs-CZ" b="1" i="1" dirty="0"/>
              <a:t>Rozklad</a:t>
            </a:r>
          </a:p>
          <a:p>
            <a:pPr>
              <a:buFont typeface="Wingdings" panose="05000000000000000000" pitchFamily="2" charset="2"/>
              <a:buChar char="Ø"/>
            </a:pPr>
            <a:r>
              <a:rPr lang="cs-CZ" b="1" i="1" dirty="0"/>
              <a:t>Uspokojení účastníka po podání žaloby ve správním soudnictví</a:t>
            </a:r>
          </a:p>
          <a:p>
            <a:pPr marL="0" indent="0">
              <a:buNone/>
            </a:pPr>
            <a:endParaRPr lang="cs-CZ" b="1" dirty="0"/>
          </a:p>
        </p:txBody>
      </p:sp>
      <p:sp>
        <p:nvSpPr>
          <p:cNvPr id="4" name="Zástupný symbol pro datum 3">
            <a:extLst>
              <a:ext uri="{FF2B5EF4-FFF2-40B4-BE49-F238E27FC236}">
                <a16:creationId xmlns:a16="http://schemas.microsoft.com/office/drawing/2014/main" xmlns="" id="{D9437ADC-0477-4242-B42A-FEC52C7C58B4}"/>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17B4F5C4-EF79-4134-98C0-5E39E7B11C0B}"/>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00C9C01E-1BA2-4D6B-BC56-F957CF1CD7F4}"/>
              </a:ext>
            </a:extLst>
          </p:cNvPr>
          <p:cNvSpPr>
            <a:spLocks noGrp="1"/>
          </p:cNvSpPr>
          <p:nvPr>
            <p:ph type="sldNum" sz="quarter" idx="4"/>
          </p:nvPr>
        </p:nvSpPr>
        <p:spPr/>
        <p:txBody>
          <a:bodyPr/>
          <a:lstStyle/>
          <a:p>
            <a:fld id="{55B195E7-E09C-4879-AB61-0F645C2C373E}" type="slidenum">
              <a:rPr lang="cs-CZ" smtClean="0"/>
              <a:t>10</a:t>
            </a:fld>
            <a:endParaRPr lang="cs-CZ"/>
          </a:p>
        </p:txBody>
      </p:sp>
    </p:spTree>
    <p:extLst>
      <p:ext uri="{BB962C8B-B14F-4D97-AF65-F5344CB8AC3E}">
        <p14:creationId xmlns:p14="http://schemas.microsoft.com/office/powerpoint/2010/main" val="1952907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2F1E899-98C1-43A7-B72E-A6CA8142B807}"/>
              </a:ext>
            </a:extLst>
          </p:cNvPr>
          <p:cNvSpPr>
            <a:spLocks noGrp="1"/>
          </p:cNvSpPr>
          <p:nvPr>
            <p:ph type="title"/>
          </p:nvPr>
        </p:nvSpPr>
        <p:spPr/>
        <p:txBody>
          <a:bodyPr>
            <a:normAutofit/>
          </a:bodyPr>
          <a:lstStyle/>
          <a:p>
            <a:pPr algn="ctr"/>
            <a:r>
              <a:rPr lang="cs-CZ" sz="4800" dirty="0"/>
              <a:t>Zahájení řízení</a:t>
            </a:r>
          </a:p>
        </p:txBody>
      </p:sp>
      <p:sp>
        <p:nvSpPr>
          <p:cNvPr id="3" name="Zástupný symbol pro text 2">
            <a:extLst>
              <a:ext uri="{FF2B5EF4-FFF2-40B4-BE49-F238E27FC236}">
                <a16:creationId xmlns:a16="http://schemas.microsoft.com/office/drawing/2014/main" xmlns="" id="{4766E342-4448-4CA1-8ADD-B8ADB429051D}"/>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xmlns="" id="{F6C2AE4A-F25E-43A7-B0D6-0A7A8EB0F098}"/>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4EBDFCD3-1553-43E0-ADD3-8BA77B952D93}"/>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42574B1C-F459-4EC5-859A-1862009C9344}"/>
              </a:ext>
            </a:extLst>
          </p:cNvPr>
          <p:cNvSpPr>
            <a:spLocks noGrp="1"/>
          </p:cNvSpPr>
          <p:nvPr>
            <p:ph type="sldNum" sz="quarter" idx="4"/>
          </p:nvPr>
        </p:nvSpPr>
        <p:spPr/>
        <p:txBody>
          <a:bodyPr/>
          <a:lstStyle/>
          <a:p>
            <a:fld id="{55B195E7-E09C-4879-AB61-0F645C2C373E}" type="slidenum">
              <a:rPr lang="cs-CZ" smtClean="0"/>
              <a:t>11</a:t>
            </a:fld>
            <a:endParaRPr lang="cs-CZ"/>
          </a:p>
        </p:txBody>
      </p:sp>
    </p:spTree>
    <p:extLst>
      <p:ext uri="{BB962C8B-B14F-4D97-AF65-F5344CB8AC3E}">
        <p14:creationId xmlns:p14="http://schemas.microsoft.com/office/powerpoint/2010/main" val="529125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C0EE108-FFA1-484B-97A6-0657F9AA8221}"/>
              </a:ext>
            </a:extLst>
          </p:cNvPr>
          <p:cNvSpPr>
            <a:spLocks noGrp="1"/>
          </p:cNvSpPr>
          <p:nvPr>
            <p:ph type="title"/>
          </p:nvPr>
        </p:nvSpPr>
        <p:spPr/>
        <p:txBody>
          <a:bodyPr>
            <a:normAutofit fontScale="90000"/>
          </a:bodyPr>
          <a:lstStyle/>
          <a:p>
            <a:r>
              <a:rPr lang="cs-CZ" b="1" dirty="0"/>
              <a:t>Zahájení řízení (1)</a:t>
            </a:r>
          </a:p>
        </p:txBody>
      </p:sp>
      <p:sp>
        <p:nvSpPr>
          <p:cNvPr id="3" name="Zástupný symbol pro text 2">
            <a:extLst>
              <a:ext uri="{FF2B5EF4-FFF2-40B4-BE49-F238E27FC236}">
                <a16:creationId xmlns:a16="http://schemas.microsoft.com/office/drawing/2014/main" xmlns="" id="{B5D2AF6F-161F-4DEE-BD2F-AEE07B74FEBF}"/>
              </a:ext>
            </a:extLst>
          </p:cNvPr>
          <p:cNvSpPr>
            <a:spLocks noGrp="1"/>
          </p:cNvSpPr>
          <p:nvPr>
            <p:ph type="body" sz="quarter" idx="13"/>
          </p:nvPr>
        </p:nvSpPr>
        <p:spPr/>
        <p:txBody>
          <a:bodyPr>
            <a:normAutofit lnSpcReduction="10000"/>
          </a:bodyPr>
          <a:lstStyle/>
          <a:p>
            <a:pPr>
              <a:buFont typeface="Wingdings" panose="05000000000000000000" pitchFamily="2" charset="2"/>
              <a:buChar char="q"/>
            </a:pPr>
            <a:r>
              <a:rPr lang="cs-CZ" b="1" dirty="0"/>
              <a:t>§ 44 odst. 1 </a:t>
            </a:r>
            <a:r>
              <a:rPr lang="cs-CZ" b="1" dirty="0" err="1"/>
              <a:t>SpŘ</a:t>
            </a:r>
            <a:r>
              <a:rPr lang="cs-CZ" b="1" dirty="0"/>
              <a:t> - řízení o žádosti je zahájeno dnem, kdy žádost nebo jiný návrh, kterým se zahajuje řízení (dále jen "žádost"), došel věcně a místně příslušnému správnímu orgánu,</a:t>
            </a:r>
          </a:p>
          <a:p>
            <a:pPr>
              <a:buFont typeface="Wingdings" panose="05000000000000000000" pitchFamily="2" charset="2"/>
              <a:buChar char="q"/>
            </a:pPr>
            <a:r>
              <a:rPr lang="cs-CZ" b="1" dirty="0"/>
              <a:t>§ 44 odst. 2 </a:t>
            </a:r>
            <a:r>
              <a:rPr lang="cs-CZ" b="1" dirty="0" err="1"/>
              <a:t>SpŘ</a:t>
            </a:r>
            <a:r>
              <a:rPr lang="cs-CZ" b="1" dirty="0"/>
              <a:t> - pokud ze zákona nebo z povahy věci vyplývá, že žádost může podat jen více žadatelů společně, není třeba, aby podání byla učiněna současně. Pro zahájení řízení je rozhodné, kdy tak učinil poslední z nich; správní orgán o zahájení řízení ostatní žadatele vyrozumí,</a:t>
            </a:r>
          </a:p>
          <a:p>
            <a:endParaRPr lang="cs-CZ" dirty="0"/>
          </a:p>
          <a:p>
            <a:pPr>
              <a:buFont typeface="Wingdings" panose="05000000000000000000" pitchFamily="2" charset="2"/>
              <a:buChar char="q"/>
            </a:pPr>
            <a:endParaRPr lang="cs-CZ" b="1" dirty="0"/>
          </a:p>
        </p:txBody>
      </p:sp>
      <p:sp>
        <p:nvSpPr>
          <p:cNvPr id="4" name="Zástupný symbol pro datum 3">
            <a:extLst>
              <a:ext uri="{FF2B5EF4-FFF2-40B4-BE49-F238E27FC236}">
                <a16:creationId xmlns:a16="http://schemas.microsoft.com/office/drawing/2014/main" xmlns="" id="{BE069678-40AB-435B-A8C2-263CBBDCA798}"/>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EF75B1FE-5828-44AB-B97A-43C0F52CB653}"/>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FD91CFE4-1E8A-41C3-AAB9-B564EF4C7EDA}"/>
              </a:ext>
            </a:extLst>
          </p:cNvPr>
          <p:cNvSpPr>
            <a:spLocks noGrp="1"/>
          </p:cNvSpPr>
          <p:nvPr>
            <p:ph type="sldNum" sz="quarter" idx="4"/>
          </p:nvPr>
        </p:nvSpPr>
        <p:spPr/>
        <p:txBody>
          <a:bodyPr/>
          <a:lstStyle/>
          <a:p>
            <a:fld id="{55B195E7-E09C-4879-AB61-0F645C2C373E}" type="slidenum">
              <a:rPr lang="cs-CZ" smtClean="0"/>
              <a:t>12</a:t>
            </a:fld>
            <a:endParaRPr lang="cs-CZ"/>
          </a:p>
        </p:txBody>
      </p:sp>
    </p:spTree>
    <p:extLst>
      <p:ext uri="{BB962C8B-B14F-4D97-AF65-F5344CB8AC3E}">
        <p14:creationId xmlns:p14="http://schemas.microsoft.com/office/powerpoint/2010/main" val="3298064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5F79A77-9715-4DFE-934A-A1F59EF91379}"/>
              </a:ext>
            </a:extLst>
          </p:cNvPr>
          <p:cNvSpPr>
            <a:spLocks noGrp="1"/>
          </p:cNvSpPr>
          <p:nvPr>
            <p:ph type="title"/>
          </p:nvPr>
        </p:nvSpPr>
        <p:spPr/>
        <p:txBody>
          <a:bodyPr>
            <a:normAutofit fontScale="90000"/>
          </a:bodyPr>
          <a:lstStyle/>
          <a:p>
            <a:r>
              <a:rPr lang="cs-CZ" b="1" dirty="0"/>
              <a:t>Zahájení řízení (2)</a:t>
            </a:r>
            <a:endParaRPr lang="cs-CZ" dirty="0"/>
          </a:p>
        </p:txBody>
      </p:sp>
      <p:sp>
        <p:nvSpPr>
          <p:cNvPr id="3" name="Zástupný symbol pro text 2">
            <a:extLst>
              <a:ext uri="{FF2B5EF4-FFF2-40B4-BE49-F238E27FC236}">
                <a16:creationId xmlns:a16="http://schemas.microsoft.com/office/drawing/2014/main" xmlns="" id="{DCAF51D1-6E2C-4543-A1AD-2772A71B13F3}"/>
              </a:ext>
            </a:extLst>
          </p:cNvPr>
          <p:cNvSpPr>
            <a:spLocks noGrp="1"/>
          </p:cNvSpPr>
          <p:nvPr>
            <p:ph type="body" sz="quarter" idx="13"/>
          </p:nvPr>
        </p:nvSpPr>
        <p:spPr/>
        <p:txBody>
          <a:bodyPr/>
          <a:lstStyle/>
          <a:p>
            <a:pPr>
              <a:buFont typeface="Wingdings" panose="05000000000000000000" pitchFamily="2" charset="2"/>
              <a:buChar char="q"/>
            </a:pPr>
            <a:r>
              <a:rPr lang="cs-CZ" b="1" dirty="0"/>
              <a:t>§ 46 odst. 1 </a:t>
            </a:r>
            <a:r>
              <a:rPr lang="cs-CZ" b="1" dirty="0" err="1"/>
              <a:t>SpŘ</a:t>
            </a:r>
            <a:r>
              <a:rPr lang="cs-CZ" b="1" dirty="0"/>
              <a:t> - řízení z moci úřední je zahájeno dnem, kdy správní orgán oznámil zahájení řízení účastníkovi uvedenému v § 27 odst. 1 doručením oznámení nebo ústním prohlášením, a není-li správnímu orgánu tento účastník znám, pak kterémukoliv jinému účastníkovi. Oznámení musí obsahovat označení správního orgánu, předmět řízení, jméno, příjmení, funkci nebo služební číslo a podpis oprávněné úřední osoby.</a:t>
            </a:r>
          </a:p>
        </p:txBody>
      </p:sp>
      <p:sp>
        <p:nvSpPr>
          <p:cNvPr id="4" name="Zástupný symbol pro datum 3">
            <a:extLst>
              <a:ext uri="{FF2B5EF4-FFF2-40B4-BE49-F238E27FC236}">
                <a16:creationId xmlns:a16="http://schemas.microsoft.com/office/drawing/2014/main" xmlns="" id="{DF17FF75-EB0F-4F31-AE38-B5A5BDD92418}"/>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19F2F037-626E-4F0B-B1DE-B36A2C10125E}"/>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9BF8AAB1-13AB-4CCA-829D-344215833F40}"/>
              </a:ext>
            </a:extLst>
          </p:cNvPr>
          <p:cNvSpPr>
            <a:spLocks noGrp="1"/>
          </p:cNvSpPr>
          <p:nvPr>
            <p:ph type="sldNum" sz="quarter" idx="4"/>
          </p:nvPr>
        </p:nvSpPr>
        <p:spPr/>
        <p:txBody>
          <a:bodyPr/>
          <a:lstStyle/>
          <a:p>
            <a:fld id="{55B195E7-E09C-4879-AB61-0F645C2C373E}" type="slidenum">
              <a:rPr lang="cs-CZ" smtClean="0"/>
              <a:t>13</a:t>
            </a:fld>
            <a:endParaRPr lang="cs-CZ"/>
          </a:p>
        </p:txBody>
      </p:sp>
    </p:spTree>
    <p:extLst>
      <p:ext uri="{BB962C8B-B14F-4D97-AF65-F5344CB8AC3E}">
        <p14:creationId xmlns:p14="http://schemas.microsoft.com/office/powerpoint/2010/main" val="3286646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6B61D39-2CAA-47DF-9E34-1DC0E9D24C19}"/>
              </a:ext>
            </a:extLst>
          </p:cNvPr>
          <p:cNvSpPr>
            <a:spLocks noGrp="1"/>
          </p:cNvSpPr>
          <p:nvPr>
            <p:ph type="title"/>
          </p:nvPr>
        </p:nvSpPr>
        <p:spPr/>
        <p:txBody>
          <a:bodyPr>
            <a:normAutofit fontScale="90000"/>
          </a:bodyPr>
          <a:lstStyle/>
          <a:p>
            <a:r>
              <a:rPr lang="cs-CZ" b="1" dirty="0"/>
              <a:t>Zahájení řízení (3)</a:t>
            </a:r>
            <a:endParaRPr lang="cs-CZ" dirty="0"/>
          </a:p>
        </p:txBody>
      </p:sp>
      <p:sp>
        <p:nvSpPr>
          <p:cNvPr id="3" name="Zástupný symbol pro text 2">
            <a:extLst>
              <a:ext uri="{FF2B5EF4-FFF2-40B4-BE49-F238E27FC236}">
                <a16:creationId xmlns:a16="http://schemas.microsoft.com/office/drawing/2014/main" xmlns="" id="{C7DF6596-597D-4F98-8B76-AEBD1FDD5873}"/>
              </a:ext>
            </a:extLst>
          </p:cNvPr>
          <p:cNvSpPr>
            <a:spLocks noGrp="1"/>
          </p:cNvSpPr>
          <p:nvPr>
            <p:ph type="body" sz="quarter" idx="13"/>
          </p:nvPr>
        </p:nvSpPr>
        <p:spPr/>
        <p:txBody>
          <a:bodyPr/>
          <a:lstStyle/>
          <a:p>
            <a:pPr>
              <a:buFont typeface="Wingdings" panose="05000000000000000000" pitchFamily="2" charset="2"/>
              <a:buChar char="q"/>
            </a:pPr>
            <a:r>
              <a:rPr lang="cs-CZ" b="1" dirty="0"/>
              <a:t>§ 46 odst. 2 </a:t>
            </a:r>
            <a:r>
              <a:rPr lang="cs-CZ" b="1" dirty="0" err="1"/>
              <a:t>SpŘ</a:t>
            </a:r>
            <a:r>
              <a:rPr lang="cs-CZ" b="1" dirty="0"/>
              <a:t> - jestliže je v řízení z moci úřední více účastníků uvedených v § 27 odst. 1, má pro zahájení řízení význam oznámení o zahájení řízení prvnímu z nich. Těm, kterým se nepodařilo zahájení řízení oznámit, ustanoví správní orgán opatrovníka; usnesení o ustanovení opatrovníka se doručuje veřejnou vyhláškou.</a:t>
            </a:r>
          </a:p>
        </p:txBody>
      </p:sp>
      <p:sp>
        <p:nvSpPr>
          <p:cNvPr id="4" name="Zástupný symbol pro datum 3">
            <a:extLst>
              <a:ext uri="{FF2B5EF4-FFF2-40B4-BE49-F238E27FC236}">
                <a16:creationId xmlns:a16="http://schemas.microsoft.com/office/drawing/2014/main" xmlns="" id="{B995F1E9-01D0-4EB0-BF36-5327FE9D825C}"/>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94C43A01-D78F-497F-BCB3-C9CA8A9A9203}"/>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192F14A4-AB78-4ADA-9195-18406E1E52B1}"/>
              </a:ext>
            </a:extLst>
          </p:cNvPr>
          <p:cNvSpPr>
            <a:spLocks noGrp="1"/>
          </p:cNvSpPr>
          <p:nvPr>
            <p:ph type="sldNum" sz="quarter" idx="4"/>
          </p:nvPr>
        </p:nvSpPr>
        <p:spPr/>
        <p:txBody>
          <a:bodyPr/>
          <a:lstStyle/>
          <a:p>
            <a:fld id="{55B195E7-E09C-4879-AB61-0F645C2C373E}" type="slidenum">
              <a:rPr lang="cs-CZ" smtClean="0"/>
              <a:t>14</a:t>
            </a:fld>
            <a:endParaRPr lang="cs-CZ"/>
          </a:p>
        </p:txBody>
      </p:sp>
    </p:spTree>
    <p:extLst>
      <p:ext uri="{BB962C8B-B14F-4D97-AF65-F5344CB8AC3E}">
        <p14:creationId xmlns:p14="http://schemas.microsoft.com/office/powerpoint/2010/main" val="3185438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0641EF9-D3C5-4DC2-92F3-3C638C4888D5}"/>
              </a:ext>
            </a:extLst>
          </p:cNvPr>
          <p:cNvSpPr>
            <a:spLocks noGrp="1"/>
          </p:cNvSpPr>
          <p:nvPr>
            <p:ph type="title"/>
          </p:nvPr>
        </p:nvSpPr>
        <p:spPr/>
        <p:txBody>
          <a:bodyPr>
            <a:normAutofit fontScale="90000"/>
          </a:bodyPr>
          <a:lstStyle/>
          <a:p>
            <a:r>
              <a:rPr lang="cs-CZ" b="1" dirty="0"/>
              <a:t>Zahájení řízení (4)</a:t>
            </a:r>
            <a:endParaRPr lang="cs-CZ" dirty="0"/>
          </a:p>
        </p:txBody>
      </p:sp>
      <p:sp>
        <p:nvSpPr>
          <p:cNvPr id="3" name="Zástupný symbol pro text 2">
            <a:extLst>
              <a:ext uri="{FF2B5EF4-FFF2-40B4-BE49-F238E27FC236}">
                <a16:creationId xmlns:a16="http://schemas.microsoft.com/office/drawing/2014/main" xmlns="" id="{D6E89B5C-96FC-46DA-8D7A-C1B899A9AFDC}"/>
              </a:ext>
            </a:extLst>
          </p:cNvPr>
          <p:cNvSpPr>
            <a:spLocks noGrp="1"/>
          </p:cNvSpPr>
          <p:nvPr>
            <p:ph type="body" sz="quarter" idx="13"/>
          </p:nvPr>
        </p:nvSpPr>
        <p:spPr/>
        <p:txBody>
          <a:bodyPr>
            <a:normAutofit lnSpcReduction="10000"/>
          </a:bodyPr>
          <a:lstStyle/>
          <a:p>
            <a:pPr>
              <a:buFont typeface="Wingdings" panose="05000000000000000000" pitchFamily="2" charset="2"/>
              <a:buChar char="q"/>
            </a:pPr>
            <a:r>
              <a:rPr lang="cs-CZ" b="1" dirty="0"/>
              <a:t>§ 47 odst. 1 </a:t>
            </a:r>
            <a:r>
              <a:rPr lang="cs-CZ" b="1" dirty="0" err="1"/>
              <a:t>SpŘ</a:t>
            </a:r>
            <a:r>
              <a:rPr lang="cs-CZ" b="1" dirty="0"/>
              <a:t> - o zahájení řízení je správní orgán povinen uvědomit bez zbytečného odkladu všechny jemu známé účastníky,</a:t>
            </a:r>
          </a:p>
          <a:p>
            <a:pPr>
              <a:buFont typeface="Wingdings" panose="05000000000000000000" pitchFamily="2" charset="2"/>
              <a:buChar char="q"/>
            </a:pPr>
            <a:r>
              <a:rPr lang="cs-CZ" b="1" dirty="0"/>
              <a:t>§ 47 odst. 2 </a:t>
            </a:r>
            <a:r>
              <a:rPr lang="cs-CZ" b="1" dirty="0" err="1"/>
              <a:t>SpŘ</a:t>
            </a:r>
            <a:r>
              <a:rPr lang="cs-CZ" b="1" dirty="0"/>
              <a:t> - o tom, že probíhá řízení, je správní orgán povinen bezodkladně poté, co se o něm dozví, uvědomit i toho, kdo se stal účastníkem až po zahájení řízení, nejde-li o osobu, která se sama jako účastník do řízení přihlásila,</a:t>
            </a:r>
          </a:p>
          <a:p>
            <a:pPr>
              <a:buFont typeface="Wingdings" panose="05000000000000000000" pitchFamily="2" charset="2"/>
              <a:buChar char="q"/>
            </a:pPr>
            <a:r>
              <a:rPr lang="cs-CZ" b="1" dirty="0"/>
              <a:t>§ 47 odst. 3 </a:t>
            </a:r>
            <a:r>
              <a:rPr lang="cs-CZ" b="1" dirty="0" err="1"/>
              <a:t>SpŘ</a:t>
            </a:r>
            <a:r>
              <a:rPr lang="cs-CZ" b="1" dirty="0"/>
              <a:t> – úřední deska</a:t>
            </a:r>
          </a:p>
        </p:txBody>
      </p:sp>
      <p:sp>
        <p:nvSpPr>
          <p:cNvPr id="4" name="Zástupný symbol pro datum 3">
            <a:extLst>
              <a:ext uri="{FF2B5EF4-FFF2-40B4-BE49-F238E27FC236}">
                <a16:creationId xmlns:a16="http://schemas.microsoft.com/office/drawing/2014/main" xmlns="" id="{6D775D5B-572C-40EA-934D-E58E7D7273EC}"/>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B42EA6C5-C9C9-4A2C-A434-ED783BF48EEE}"/>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7D6567B6-C811-4473-AC1E-6E66434A737B}"/>
              </a:ext>
            </a:extLst>
          </p:cNvPr>
          <p:cNvSpPr>
            <a:spLocks noGrp="1"/>
          </p:cNvSpPr>
          <p:nvPr>
            <p:ph type="sldNum" sz="quarter" idx="4"/>
          </p:nvPr>
        </p:nvSpPr>
        <p:spPr/>
        <p:txBody>
          <a:bodyPr/>
          <a:lstStyle/>
          <a:p>
            <a:fld id="{55B195E7-E09C-4879-AB61-0F645C2C373E}" type="slidenum">
              <a:rPr lang="cs-CZ" smtClean="0"/>
              <a:t>15</a:t>
            </a:fld>
            <a:endParaRPr lang="cs-CZ"/>
          </a:p>
        </p:txBody>
      </p:sp>
    </p:spTree>
    <p:extLst>
      <p:ext uri="{BB962C8B-B14F-4D97-AF65-F5344CB8AC3E}">
        <p14:creationId xmlns:p14="http://schemas.microsoft.com/office/powerpoint/2010/main" val="417012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BDAE917-A224-4888-8649-A14A59AB2ED6}"/>
              </a:ext>
            </a:extLst>
          </p:cNvPr>
          <p:cNvSpPr>
            <a:spLocks noGrp="1"/>
          </p:cNvSpPr>
          <p:nvPr>
            <p:ph type="title"/>
          </p:nvPr>
        </p:nvSpPr>
        <p:spPr/>
        <p:txBody>
          <a:bodyPr>
            <a:normAutofit fontScale="90000"/>
          </a:bodyPr>
          <a:lstStyle/>
          <a:p>
            <a:r>
              <a:rPr lang="cs-CZ" b="1" dirty="0"/>
              <a:t>Zahájení řízení (5)</a:t>
            </a:r>
            <a:endParaRPr lang="cs-CZ" dirty="0"/>
          </a:p>
        </p:txBody>
      </p:sp>
      <p:sp>
        <p:nvSpPr>
          <p:cNvPr id="3" name="Zástupný symbol pro text 2">
            <a:extLst>
              <a:ext uri="{FF2B5EF4-FFF2-40B4-BE49-F238E27FC236}">
                <a16:creationId xmlns:a16="http://schemas.microsoft.com/office/drawing/2014/main" xmlns="" id="{BBFC9373-1B28-4FBA-8825-560EDC1EBD4C}"/>
              </a:ext>
            </a:extLst>
          </p:cNvPr>
          <p:cNvSpPr>
            <a:spLocks noGrp="1"/>
          </p:cNvSpPr>
          <p:nvPr>
            <p:ph type="body" sz="quarter" idx="13"/>
          </p:nvPr>
        </p:nvSpPr>
        <p:spPr/>
        <p:txBody>
          <a:bodyPr/>
          <a:lstStyle/>
          <a:p>
            <a:pPr>
              <a:buFont typeface="Wingdings" panose="05000000000000000000" pitchFamily="2" charset="2"/>
              <a:buChar char="q"/>
            </a:pPr>
            <a:r>
              <a:rPr lang="cs-CZ" b="1" dirty="0"/>
              <a:t>§ 48 odst. 1 </a:t>
            </a:r>
            <a:r>
              <a:rPr lang="cs-CZ" b="1" dirty="0" err="1"/>
              <a:t>SpŘ</a:t>
            </a:r>
            <a:r>
              <a:rPr lang="cs-CZ" b="1" dirty="0"/>
              <a:t> - zahájení řízení u některého správního orgánu brání tomu, aby o téže věci z téhož důvodu bylo zahájeno řízení u jiného správního orgánu,</a:t>
            </a:r>
          </a:p>
          <a:p>
            <a:pPr>
              <a:buFont typeface="Wingdings" panose="05000000000000000000" pitchFamily="2" charset="2"/>
              <a:buChar char="q"/>
            </a:pPr>
            <a:r>
              <a:rPr lang="cs-CZ" b="1" dirty="0"/>
              <a:t>§ 48 odst. 2 </a:t>
            </a:r>
            <a:r>
              <a:rPr lang="cs-CZ" b="1" dirty="0" err="1"/>
              <a:t>SpŘ</a:t>
            </a:r>
            <a:r>
              <a:rPr lang="cs-CZ" b="1" dirty="0"/>
              <a:t> - přiznat totéž právo nebo uložit tutéž povinnost lze z téhož důvodu téže osobě pouze jednou,</a:t>
            </a:r>
          </a:p>
        </p:txBody>
      </p:sp>
      <p:sp>
        <p:nvSpPr>
          <p:cNvPr id="4" name="Zástupný symbol pro datum 3">
            <a:extLst>
              <a:ext uri="{FF2B5EF4-FFF2-40B4-BE49-F238E27FC236}">
                <a16:creationId xmlns:a16="http://schemas.microsoft.com/office/drawing/2014/main" xmlns="" id="{166186D5-E1C3-4572-A18D-F2A53D5B3D76}"/>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3F1AAA38-A1CB-4043-BA46-D2BCAC2E2292}"/>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DA13FD83-9F02-47C6-B006-2EDDF0E5242C}"/>
              </a:ext>
            </a:extLst>
          </p:cNvPr>
          <p:cNvSpPr>
            <a:spLocks noGrp="1"/>
          </p:cNvSpPr>
          <p:nvPr>
            <p:ph type="sldNum" sz="quarter" idx="4"/>
          </p:nvPr>
        </p:nvSpPr>
        <p:spPr/>
        <p:txBody>
          <a:bodyPr/>
          <a:lstStyle/>
          <a:p>
            <a:fld id="{55B195E7-E09C-4879-AB61-0F645C2C373E}" type="slidenum">
              <a:rPr lang="cs-CZ" smtClean="0"/>
              <a:t>16</a:t>
            </a:fld>
            <a:endParaRPr lang="cs-CZ"/>
          </a:p>
        </p:txBody>
      </p:sp>
    </p:spTree>
    <p:extLst>
      <p:ext uri="{BB962C8B-B14F-4D97-AF65-F5344CB8AC3E}">
        <p14:creationId xmlns:p14="http://schemas.microsoft.com/office/powerpoint/2010/main" val="4190039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265E201-8455-4E78-95F8-E246BAE137BD}"/>
              </a:ext>
            </a:extLst>
          </p:cNvPr>
          <p:cNvSpPr>
            <a:spLocks noGrp="1"/>
          </p:cNvSpPr>
          <p:nvPr>
            <p:ph type="title"/>
          </p:nvPr>
        </p:nvSpPr>
        <p:spPr/>
        <p:txBody>
          <a:bodyPr>
            <a:normAutofit fontScale="90000"/>
          </a:bodyPr>
          <a:lstStyle/>
          <a:p>
            <a:r>
              <a:rPr lang="cs-CZ" b="1" dirty="0"/>
              <a:t>Zahájení řízení (6)</a:t>
            </a:r>
            <a:endParaRPr lang="cs-CZ" dirty="0"/>
          </a:p>
        </p:txBody>
      </p:sp>
      <p:sp>
        <p:nvSpPr>
          <p:cNvPr id="3" name="Zástupný symbol pro text 2">
            <a:extLst>
              <a:ext uri="{FF2B5EF4-FFF2-40B4-BE49-F238E27FC236}">
                <a16:creationId xmlns:a16="http://schemas.microsoft.com/office/drawing/2014/main" xmlns="" id="{12A31D41-0B98-4C06-A42B-776F2B46C87A}"/>
              </a:ext>
            </a:extLst>
          </p:cNvPr>
          <p:cNvSpPr>
            <a:spLocks noGrp="1"/>
          </p:cNvSpPr>
          <p:nvPr>
            <p:ph type="body" sz="quarter" idx="13"/>
          </p:nvPr>
        </p:nvSpPr>
        <p:spPr/>
        <p:txBody>
          <a:bodyPr>
            <a:normAutofit/>
          </a:bodyPr>
          <a:lstStyle/>
          <a:p>
            <a:pPr>
              <a:buFont typeface="Wingdings" panose="05000000000000000000" pitchFamily="2" charset="2"/>
              <a:buChar char="q"/>
            </a:pPr>
            <a:r>
              <a:rPr lang="cs-CZ" b="1" i="1" dirty="0">
                <a:solidFill>
                  <a:srgbClr val="002060"/>
                </a:solidFill>
              </a:rPr>
              <a:t>Lze souhlasit s názorem, že nemůže záležet na libovůli správního orgánu, zda řízení, které lze zahájit pouze z jeho vlastního podnětu, zahájí či nikoliv, neboť jeho činnost je ovládána mj. principem oficiality, podle kterého správní orgán má právo a povinnost zahájit řízení, jakmile nastane skutečnost předvídaná zákonem, bez ohledu na to, jak ji zjistí </a:t>
            </a:r>
            <a:r>
              <a:rPr lang="cs-CZ" b="1" dirty="0"/>
              <a:t>(II. ÚS 586/02).</a:t>
            </a:r>
            <a:endParaRPr lang="cs-CZ" b="1" i="1" dirty="0"/>
          </a:p>
        </p:txBody>
      </p:sp>
      <p:sp>
        <p:nvSpPr>
          <p:cNvPr id="4" name="Zástupný symbol pro datum 3">
            <a:extLst>
              <a:ext uri="{FF2B5EF4-FFF2-40B4-BE49-F238E27FC236}">
                <a16:creationId xmlns:a16="http://schemas.microsoft.com/office/drawing/2014/main" xmlns="" id="{C5326563-B842-44A3-B086-290781912C8B}"/>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4BA14120-3F62-47D2-9FDD-791CBED90BE9}"/>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2FB0AD12-0DF9-4039-99FB-839FFB2C7EF7}"/>
              </a:ext>
            </a:extLst>
          </p:cNvPr>
          <p:cNvSpPr>
            <a:spLocks noGrp="1"/>
          </p:cNvSpPr>
          <p:nvPr>
            <p:ph type="sldNum" sz="quarter" idx="4"/>
          </p:nvPr>
        </p:nvSpPr>
        <p:spPr/>
        <p:txBody>
          <a:bodyPr/>
          <a:lstStyle/>
          <a:p>
            <a:fld id="{55B195E7-E09C-4879-AB61-0F645C2C373E}" type="slidenum">
              <a:rPr lang="cs-CZ" smtClean="0"/>
              <a:t>17</a:t>
            </a:fld>
            <a:endParaRPr lang="cs-CZ"/>
          </a:p>
        </p:txBody>
      </p:sp>
    </p:spTree>
    <p:extLst>
      <p:ext uri="{BB962C8B-B14F-4D97-AF65-F5344CB8AC3E}">
        <p14:creationId xmlns:p14="http://schemas.microsoft.com/office/powerpoint/2010/main" val="1382781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614FE5F-3DBD-4811-8657-AA19CF3F406B}"/>
              </a:ext>
            </a:extLst>
          </p:cNvPr>
          <p:cNvSpPr>
            <a:spLocks noGrp="1"/>
          </p:cNvSpPr>
          <p:nvPr>
            <p:ph type="title"/>
          </p:nvPr>
        </p:nvSpPr>
        <p:spPr/>
        <p:txBody>
          <a:bodyPr>
            <a:normAutofit fontScale="90000"/>
          </a:bodyPr>
          <a:lstStyle/>
          <a:p>
            <a:r>
              <a:rPr lang="cs-CZ" b="1" dirty="0"/>
              <a:t>Zahájení řízení (7)</a:t>
            </a:r>
            <a:endParaRPr lang="cs-CZ" dirty="0"/>
          </a:p>
        </p:txBody>
      </p:sp>
      <p:sp>
        <p:nvSpPr>
          <p:cNvPr id="3" name="Zástupný symbol pro text 2">
            <a:extLst>
              <a:ext uri="{FF2B5EF4-FFF2-40B4-BE49-F238E27FC236}">
                <a16:creationId xmlns:a16="http://schemas.microsoft.com/office/drawing/2014/main" xmlns="" id="{186CA2EE-2BFA-4F4C-B022-7BB09561E952}"/>
              </a:ext>
            </a:extLst>
          </p:cNvPr>
          <p:cNvSpPr>
            <a:spLocks noGrp="1"/>
          </p:cNvSpPr>
          <p:nvPr>
            <p:ph type="body" sz="quarter" idx="13"/>
          </p:nvPr>
        </p:nvSpPr>
        <p:spPr/>
        <p:txBody>
          <a:bodyPr/>
          <a:lstStyle/>
          <a:p>
            <a:pPr>
              <a:buFont typeface="Wingdings" panose="05000000000000000000" pitchFamily="2" charset="2"/>
              <a:buChar char="q"/>
            </a:pPr>
            <a:r>
              <a:rPr lang="cs-CZ" b="1" i="1" dirty="0">
                <a:solidFill>
                  <a:srgbClr val="002060"/>
                </a:solidFill>
              </a:rPr>
              <a:t>Na druhé straně však neexistuje dle názoru Ústavního soudu žádné ústavně zaručené subjektivní právo fyzické nebo právnické osoby na to, aby vůči jinému subjektu bylo zahájeno správní řízení, v jehož rámci by byl tento subjekt za porušení právních předpisů stíhán</a:t>
            </a:r>
            <a:r>
              <a:rPr lang="cs-CZ" b="1" dirty="0"/>
              <a:t> (II. ÚS 586/02).</a:t>
            </a:r>
          </a:p>
        </p:txBody>
      </p:sp>
      <p:sp>
        <p:nvSpPr>
          <p:cNvPr id="4" name="Zástupný symbol pro datum 3">
            <a:extLst>
              <a:ext uri="{FF2B5EF4-FFF2-40B4-BE49-F238E27FC236}">
                <a16:creationId xmlns:a16="http://schemas.microsoft.com/office/drawing/2014/main" xmlns="" id="{242F9A81-8436-4804-8E36-4BDB30D13E7C}"/>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600531C7-692A-400C-85EF-004897BA8D77}"/>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C531A0D3-0439-4BE6-B111-2922DD6A64E0}"/>
              </a:ext>
            </a:extLst>
          </p:cNvPr>
          <p:cNvSpPr>
            <a:spLocks noGrp="1"/>
          </p:cNvSpPr>
          <p:nvPr>
            <p:ph type="sldNum" sz="quarter" idx="4"/>
          </p:nvPr>
        </p:nvSpPr>
        <p:spPr/>
        <p:txBody>
          <a:bodyPr/>
          <a:lstStyle/>
          <a:p>
            <a:fld id="{55B195E7-E09C-4879-AB61-0F645C2C373E}" type="slidenum">
              <a:rPr lang="cs-CZ" smtClean="0"/>
              <a:t>18</a:t>
            </a:fld>
            <a:endParaRPr lang="cs-CZ"/>
          </a:p>
        </p:txBody>
      </p:sp>
    </p:spTree>
    <p:extLst>
      <p:ext uri="{BB962C8B-B14F-4D97-AF65-F5344CB8AC3E}">
        <p14:creationId xmlns:p14="http://schemas.microsoft.com/office/powerpoint/2010/main" val="3282053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555BADA-4A02-456E-9F89-328EFADCC913}"/>
              </a:ext>
            </a:extLst>
          </p:cNvPr>
          <p:cNvSpPr>
            <a:spLocks noGrp="1"/>
          </p:cNvSpPr>
          <p:nvPr>
            <p:ph type="title"/>
          </p:nvPr>
        </p:nvSpPr>
        <p:spPr/>
        <p:txBody>
          <a:bodyPr>
            <a:normAutofit fontScale="90000"/>
          </a:bodyPr>
          <a:lstStyle/>
          <a:p>
            <a:r>
              <a:rPr lang="cs-CZ" b="1" dirty="0"/>
              <a:t>Zahájení řízení (8)</a:t>
            </a:r>
            <a:endParaRPr lang="cs-CZ" dirty="0"/>
          </a:p>
        </p:txBody>
      </p:sp>
      <p:sp>
        <p:nvSpPr>
          <p:cNvPr id="3" name="Zástupný symbol pro text 2">
            <a:extLst>
              <a:ext uri="{FF2B5EF4-FFF2-40B4-BE49-F238E27FC236}">
                <a16:creationId xmlns:a16="http://schemas.microsoft.com/office/drawing/2014/main" xmlns="" id="{93309528-408A-4381-960A-0AEAB150BCA4}"/>
              </a:ext>
            </a:extLst>
          </p:cNvPr>
          <p:cNvSpPr>
            <a:spLocks noGrp="1"/>
          </p:cNvSpPr>
          <p:nvPr>
            <p:ph type="body" sz="quarter" idx="13"/>
          </p:nvPr>
        </p:nvSpPr>
        <p:spPr/>
        <p:txBody>
          <a:bodyPr/>
          <a:lstStyle/>
          <a:p>
            <a:pPr>
              <a:buFont typeface="Wingdings" panose="05000000000000000000" pitchFamily="2" charset="2"/>
              <a:buChar char="q"/>
            </a:pPr>
            <a:r>
              <a:rPr lang="cs-CZ" b="1" i="1" dirty="0">
                <a:solidFill>
                  <a:srgbClr val="002060"/>
                </a:solidFill>
              </a:rPr>
              <a:t>Předmět řízení musí být v oznámení o zahájení řízení identifikován dostatečně určitě tak, aby účastníkovi řízení bylo zřejmé, jaké jeho jednání bude posuzováno, a aby bylo zaručeno jeho právo účinně se v daném řízení hájit </a:t>
            </a:r>
            <a:r>
              <a:rPr lang="cs-CZ" b="1" dirty="0"/>
              <a:t>(NSS 1 </a:t>
            </a:r>
            <a:r>
              <a:rPr lang="cs-CZ" b="1" dirty="0" err="1"/>
              <a:t>Afs</a:t>
            </a:r>
            <a:r>
              <a:rPr lang="cs-CZ" b="1" dirty="0"/>
              <a:t> 58/2009-541)</a:t>
            </a:r>
            <a:endParaRPr lang="cs-CZ" b="1" i="1" dirty="0">
              <a:solidFill>
                <a:srgbClr val="002060"/>
              </a:solidFill>
            </a:endParaRPr>
          </a:p>
        </p:txBody>
      </p:sp>
      <p:sp>
        <p:nvSpPr>
          <p:cNvPr id="4" name="Zástupný symbol pro datum 3">
            <a:extLst>
              <a:ext uri="{FF2B5EF4-FFF2-40B4-BE49-F238E27FC236}">
                <a16:creationId xmlns:a16="http://schemas.microsoft.com/office/drawing/2014/main" xmlns="" id="{AC0B71DB-8EB0-41EC-8872-7FDD3B521F4B}"/>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945AAA98-B6D2-4EC3-B0E9-9AA926FC7EDE}"/>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696477D2-C44C-4C51-9E9C-0298063AE184}"/>
              </a:ext>
            </a:extLst>
          </p:cNvPr>
          <p:cNvSpPr>
            <a:spLocks noGrp="1"/>
          </p:cNvSpPr>
          <p:nvPr>
            <p:ph type="sldNum" sz="quarter" idx="4"/>
          </p:nvPr>
        </p:nvSpPr>
        <p:spPr/>
        <p:txBody>
          <a:bodyPr/>
          <a:lstStyle/>
          <a:p>
            <a:fld id="{55B195E7-E09C-4879-AB61-0F645C2C373E}" type="slidenum">
              <a:rPr lang="cs-CZ" smtClean="0"/>
              <a:t>19</a:t>
            </a:fld>
            <a:endParaRPr lang="cs-CZ"/>
          </a:p>
        </p:txBody>
      </p:sp>
    </p:spTree>
    <p:extLst>
      <p:ext uri="{BB962C8B-B14F-4D97-AF65-F5344CB8AC3E}">
        <p14:creationId xmlns:p14="http://schemas.microsoft.com/office/powerpoint/2010/main" val="1400274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Přehled přednášky</a:t>
            </a:r>
          </a:p>
        </p:txBody>
      </p:sp>
      <p:sp>
        <p:nvSpPr>
          <p:cNvPr id="3" name="Zástupný symbol pro text 2"/>
          <p:cNvSpPr>
            <a:spLocks noGrp="1"/>
          </p:cNvSpPr>
          <p:nvPr>
            <p:ph type="body" sz="quarter" idx="13"/>
          </p:nvPr>
        </p:nvSpPr>
        <p:spPr/>
        <p:txBody>
          <a:bodyPr/>
          <a:lstStyle/>
          <a:p>
            <a:pPr>
              <a:buFont typeface="Wingdings" panose="05000000000000000000" pitchFamily="2" charset="2"/>
              <a:buChar char="q"/>
            </a:pPr>
            <a:r>
              <a:rPr lang="cs-CZ" sz="4000" b="1" i="1" dirty="0"/>
              <a:t>správní řízení v prvním stupni - vymezení</a:t>
            </a:r>
          </a:p>
          <a:p>
            <a:pPr>
              <a:buFont typeface="Wingdings" panose="05000000000000000000" pitchFamily="2" charset="2"/>
              <a:buChar char="q"/>
            </a:pPr>
            <a:r>
              <a:rPr lang="cs-CZ" sz="4000" b="1" i="1" dirty="0"/>
              <a:t>zahájení řízení </a:t>
            </a:r>
          </a:p>
          <a:p>
            <a:pPr>
              <a:buFont typeface="Wingdings" panose="05000000000000000000" pitchFamily="2" charset="2"/>
              <a:buChar char="q"/>
            </a:pPr>
            <a:r>
              <a:rPr lang="cs-CZ" sz="4000" b="1" i="1" dirty="0"/>
              <a:t>dokazování</a:t>
            </a:r>
          </a:p>
          <a:p>
            <a:pPr>
              <a:buFont typeface="Wingdings" panose="05000000000000000000" pitchFamily="2" charset="2"/>
              <a:buChar char="q"/>
            </a:pPr>
            <a:r>
              <a:rPr lang="cs-CZ" sz="4000" b="1" i="1" dirty="0"/>
              <a:t>zajištění účelu a průběhu řízení </a:t>
            </a:r>
          </a:p>
          <a:p>
            <a:pPr>
              <a:buFont typeface="Wingdings" panose="05000000000000000000" pitchFamily="2" charset="2"/>
              <a:buChar char="q"/>
            </a:pPr>
            <a:r>
              <a:rPr lang="cs-CZ" sz="4000" b="1" i="1" dirty="0"/>
              <a:t>přerušení a zastavení řízení </a:t>
            </a:r>
          </a:p>
          <a:p>
            <a:pPr>
              <a:buFont typeface="Wingdings" panose="05000000000000000000" pitchFamily="2" charset="2"/>
              <a:buChar char="q"/>
            </a:pPr>
            <a:r>
              <a:rPr lang="cs-CZ" sz="4000" b="1" i="1" dirty="0"/>
              <a:t>rozhodnutí </a:t>
            </a:r>
          </a:p>
          <a:p>
            <a:endParaRPr lang="cs-CZ" dirty="0"/>
          </a:p>
        </p:txBody>
      </p:sp>
      <p:sp>
        <p:nvSpPr>
          <p:cNvPr id="4" name="Zástupný symbol pro datum 3"/>
          <p:cNvSpPr>
            <a:spLocks noGrp="1"/>
          </p:cNvSpPr>
          <p:nvPr>
            <p:ph type="dt" sz="half" idx="2"/>
          </p:nvPr>
        </p:nvSpPr>
        <p:spPr/>
        <p:txBody>
          <a:bodyPr/>
          <a:lstStyle/>
          <a:p>
            <a:r>
              <a:rPr lang="cs-CZ"/>
              <a:t>11.04.2018</a:t>
            </a:r>
          </a:p>
        </p:txBody>
      </p:sp>
      <p:sp>
        <p:nvSpPr>
          <p:cNvPr id="5" name="Zástupný symbol pro zápatí 4"/>
          <p:cNvSpPr>
            <a:spLocks noGrp="1"/>
          </p:cNvSpPr>
          <p:nvPr>
            <p:ph type="ftr" sz="quarter" idx="3"/>
          </p:nvPr>
        </p:nvSpPr>
        <p:spPr/>
        <p:txBody>
          <a:bodyPr/>
          <a:lstStyle/>
          <a:p>
            <a:r>
              <a:rPr lang="cs-CZ"/>
              <a:t>Doc. JUDr. Jakub Handrlica Ph.D.</a:t>
            </a:r>
          </a:p>
        </p:txBody>
      </p:sp>
      <p:sp>
        <p:nvSpPr>
          <p:cNvPr id="6" name="Zástupný symbol pro číslo snímku 5"/>
          <p:cNvSpPr>
            <a:spLocks noGrp="1"/>
          </p:cNvSpPr>
          <p:nvPr>
            <p:ph type="sldNum" sz="quarter" idx="4"/>
          </p:nvPr>
        </p:nvSpPr>
        <p:spPr/>
        <p:txBody>
          <a:bodyPr/>
          <a:lstStyle/>
          <a:p>
            <a:fld id="{55B195E7-E09C-4879-AB61-0F645C2C373E}" type="slidenum">
              <a:rPr lang="cs-CZ" smtClean="0"/>
              <a:t>2</a:t>
            </a:fld>
            <a:endParaRPr lang="cs-CZ"/>
          </a:p>
        </p:txBody>
      </p:sp>
    </p:spTree>
    <p:extLst>
      <p:ext uri="{BB962C8B-B14F-4D97-AF65-F5344CB8AC3E}">
        <p14:creationId xmlns:p14="http://schemas.microsoft.com/office/powerpoint/2010/main" val="3965006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6F0403-F999-43D3-B756-699259AF78D1}"/>
              </a:ext>
            </a:extLst>
          </p:cNvPr>
          <p:cNvSpPr>
            <a:spLocks noGrp="1"/>
          </p:cNvSpPr>
          <p:nvPr>
            <p:ph type="title"/>
          </p:nvPr>
        </p:nvSpPr>
        <p:spPr/>
        <p:txBody>
          <a:bodyPr>
            <a:normAutofit fontScale="90000"/>
          </a:bodyPr>
          <a:lstStyle/>
          <a:p>
            <a:r>
              <a:rPr lang="cs-CZ" b="1" dirty="0"/>
              <a:t>Zahájení řízení (9)</a:t>
            </a:r>
            <a:endParaRPr lang="cs-CZ" dirty="0"/>
          </a:p>
        </p:txBody>
      </p:sp>
      <p:sp>
        <p:nvSpPr>
          <p:cNvPr id="3" name="Zástupný symbol pro text 2">
            <a:extLst>
              <a:ext uri="{FF2B5EF4-FFF2-40B4-BE49-F238E27FC236}">
                <a16:creationId xmlns:a16="http://schemas.microsoft.com/office/drawing/2014/main" xmlns="" id="{9BD8E76E-5E1D-4B44-80E7-0668E130D3DE}"/>
              </a:ext>
            </a:extLst>
          </p:cNvPr>
          <p:cNvSpPr>
            <a:spLocks noGrp="1"/>
          </p:cNvSpPr>
          <p:nvPr>
            <p:ph type="body" sz="quarter" idx="13"/>
          </p:nvPr>
        </p:nvSpPr>
        <p:spPr/>
        <p:txBody>
          <a:bodyPr>
            <a:normAutofit lnSpcReduction="10000"/>
          </a:bodyPr>
          <a:lstStyle/>
          <a:p>
            <a:pPr>
              <a:buFont typeface="Wingdings" panose="05000000000000000000" pitchFamily="2" charset="2"/>
              <a:buChar char="q"/>
            </a:pPr>
            <a:r>
              <a:rPr lang="cs-CZ" b="1" i="1" dirty="0">
                <a:solidFill>
                  <a:srgbClr val="002060"/>
                </a:solidFill>
              </a:rPr>
              <a:t>Správní orgán může v průběhu řízení zahájeného z moci úřední upřesnit jeho předmět, nedojde-li tímto úkonem k žádné procesní újmě na straně účastníků řízení. Upřesněním předmětu řízení nesmí dojít k jeho zásadnímu rozšíření nebo změně oproti jeho vymezení v oznámení o zahájení správního řízení. Správní orgán musí s upřesněním předmětu řízení řádně seznámit účastníky řízení a musí jim dát možnost se k němu vyjádřit </a:t>
            </a:r>
            <a:r>
              <a:rPr lang="cs-CZ" b="1" dirty="0"/>
              <a:t>(NSS 1 </a:t>
            </a:r>
            <a:r>
              <a:rPr lang="cs-CZ" b="1" dirty="0" err="1"/>
              <a:t>Afs</a:t>
            </a:r>
            <a:r>
              <a:rPr lang="cs-CZ" b="1" dirty="0"/>
              <a:t> 58/2009-541)</a:t>
            </a:r>
            <a:endParaRPr lang="cs-CZ" b="1" i="1" dirty="0">
              <a:solidFill>
                <a:srgbClr val="002060"/>
              </a:solidFill>
            </a:endParaRPr>
          </a:p>
        </p:txBody>
      </p:sp>
      <p:sp>
        <p:nvSpPr>
          <p:cNvPr id="4" name="Zástupný symbol pro datum 3">
            <a:extLst>
              <a:ext uri="{FF2B5EF4-FFF2-40B4-BE49-F238E27FC236}">
                <a16:creationId xmlns:a16="http://schemas.microsoft.com/office/drawing/2014/main" xmlns="" id="{03BC0B82-57A5-4104-B5EE-E7E89945AA51}"/>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BE97877D-5537-4C31-BA7D-847B3AEE1ACC}"/>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200CE781-DB06-4911-A9D4-9B22C4279D6E}"/>
              </a:ext>
            </a:extLst>
          </p:cNvPr>
          <p:cNvSpPr>
            <a:spLocks noGrp="1"/>
          </p:cNvSpPr>
          <p:nvPr>
            <p:ph type="sldNum" sz="quarter" idx="4"/>
          </p:nvPr>
        </p:nvSpPr>
        <p:spPr/>
        <p:txBody>
          <a:bodyPr/>
          <a:lstStyle/>
          <a:p>
            <a:fld id="{55B195E7-E09C-4879-AB61-0F645C2C373E}" type="slidenum">
              <a:rPr lang="cs-CZ" smtClean="0"/>
              <a:t>20</a:t>
            </a:fld>
            <a:endParaRPr lang="cs-CZ"/>
          </a:p>
        </p:txBody>
      </p:sp>
    </p:spTree>
    <p:extLst>
      <p:ext uri="{BB962C8B-B14F-4D97-AF65-F5344CB8AC3E}">
        <p14:creationId xmlns:p14="http://schemas.microsoft.com/office/powerpoint/2010/main" val="2209509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9E76417-A5D9-4393-831C-49BA4B2C7D20}"/>
              </a:ext>
            </a:extLst>
          </p:cNvPr>
          <p:cNvSpPr>
            <a:spLocks noGrp="1"/>
          </p:cNvSpPr>
          <p:nvPr>
            <p:ph type="title"/>
          </p:nvPr>
        </p:nvSpPr>
        <p:spPr/>
        <p:txBody>
          <a:bodyPr>
            <a:normAutofit/>
          </a:bodyPr>
          <a:lstStyle/>
          <a:p>
            <a:pPr algn="ctr"/>
            <a:r>
              <a:rPr lang="cs-CZ" sz="4800" dirty="0"/>
              <a:t>dokazování</a:t>
            </a:r>
          </a:p>
        </p:txBody>
      </p:sp>
      <p:sp>
        <p:nvSpPr>
          <p:cNvPr id="3" name="Zástupný symbol pro text 2">
            <a:extLst>
              <a:ext uri="{FF2B5EF4-FFF2-40B4-BE49-F238E27FC236}">
                <a16:creationId xmlns:a16="http://schemas.microsoft.com/office/drawing/2014/main" xmlns="" id="{D5AC67C5-8954-411C-8CC6-07D7CA44FD5A}"/>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xmlns="" id="{303D1622-0132-4328-959E-74521A1DD4AB}"/>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CE0C8AA7-BA00-4DED-9E03-01DDE826BABB}"/>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E1059500-ACDA-407E-BE13-94690714531C}"/>
              </a:ext>
            </a:extLst>
          </p:cNvPr>
          <p:cNvSpPr>
            <a:spLocks noGrp="1"/>
          </p:cNvSpPr>
          <p:nvPr>
            <p:ph type="sldNum" sz="quarter" idx="4"/>
          </p:nvPr>
        </p:nvSpPr>
        <p:spPr/>
        <p:txBody>
          <a:bodyPr/>
          <a:lstStyle/>
          <a:p>
            <a:fld id="{55B195E7-E09C-4879-AB61-0F645C2C373E}" type="slidenum">
              <a:rPr lang="cs-CZ" smtClean="0"/>
              <a:t>21</a:t>
            </a:fld>
            <a:endParaRPr lang="cs-CZ"/>
          </a:p>
        </p:txBody>
      </p:sp>
    </p:spTree>
    <p:extLst>
      <p:ext uri="{BB962C8B-B14F-4D97-AF65-F5344CB8AC3E}">
        <p14:creationId xmlns:p14="http://schemas.microsoft.com/office/powerpoint/2010/main" val="2474437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A380CF5-5C97-4E5F-90E4-F8EEDDF63C49}"/>
              </a:ext>
            </a:extLst>
          </p:cNvPr>
          <p:cNvSpPr>
            <a:spLocks noGrp="1"/>
          </p:cNvSpPr>
          <p:nvPr>
            <p:ph type="title"/>
          </p:nvPr>
        </p:nvSpPr>
        <p:spPr/>
        <p:txBody>
          <a:bodyPr>
            <a:normAutofit fontScale="90000"/>
          </a:bodyPr>
          <a:lstStyle/>
          <a:p>
            <a:r>
              <a:rPr lang="cs-CZ" b="1" dirty="0"/>
              <a:t>Podklady pro rozhodnutí (1)</a:t>
            </a:r>
          </a:p>
        </p:txBody>
      </p:sp>
      <p:sp>
        <p:nvSpPr>
          <p:cNvPr id="3" name="Zástupný symbol pro text 2">
            <a:extLst>
              <a:ext uri="{FF2B5EF4-FFF2-40B4-BE49-F238E27FC236}">
                <a16:creationId xmlns:a16="http://schemas.microsoft.com/office/drawing/2014/main" xmlns="" id="{49D25700-3E46-4F58-AE6E-AEEC1A72A105}"/>
              </a:ext>
            </a:extLst>
          </p:cNvPr>
          <p:cNvSpPr>
            <a:spLocks noGrp="1"/>
          </p:cNvSpPr>
          <p:nvPr>
            <p:ph type="body" sz="quarter" idx="13"/>
          </p:nvPr>
        </p:nvSpPr>
        <p:spPr/>
        <p:txBody>
          <a:bodyPr>
            <a:normAutofit fontScale="92500" lnSpcReduction="10000"/>
          </a:bodyPr>
          <a:lstStyle/>
          <a:p>
            <a:pPr>
              <a:buFont typeface="Wingdings" panose="05000000000000000000" pitchFamily="2" charset="2"/>
              <a:buChar char="q"/>
            </a:pPr>
            <a:r>
              <a:rPr lang="cs-CZ" b="1" dirty="0"/>
              <a:t>Podklady pro vydání rozhodnutí mohou být zejména návrhy účastníků, důkazy, skutečnosti známé správnímu orgánu z úřední činnosti, podklady od jiných správních orgánů nebo orgánů veřejné moci, jakož i skutečnosti obecně známé,</a:t>
            </a:r>
          </a:p>
          <a:p>
            <a:pPr>
              <a:buFont typeface="Wingdings" panose="05000000000000000000" pitchFamily="2" charset="2"/>
              <a:buChar char="q"/>
            </a:pPr>
            <a:r>
              <a:rPr lang="cs-CZ" b="1" u="sng" dirty="0"/>
              <a:t>Podklady pro vydání rozhodnutí opatřuje správní orgán,</a:t>
            </a:r>
          </a:p>
          <a:p>
            <a:pPr>
              <a:buFont typeface="Wingdings" panose="05000000000000000000" pitchFamily="2" charset="2"/>
              <a:buChar char="q"/>
            </a:pPr>
            <a:r>
              <a:rPr lang="cs-CZ" b="1" dirty="0"/>
              <a:t>Jestliže to nemůže ohrozit účel řízení, může na požádání účastníka správní orgán připustit, aby za něj podklady pro vydání rozhodnutí opatřil tento účastník,</a:t>
            </a:r>
            <a:endParaRPr lang="cs-CZ" b="1" u="sng" dirty="0"/>
          </a:p>
        </p:txBody>
      </p:sp>
      <p:sp>
        <p:nvSpPr>
          <p:cNvPr id="4" name="Zástupný symbol pro datum 3">
            <a:extLst>
              <a:ext uri="{FF2B5EF4-FFF2-40B4-BE49-F238E27FC236}">
                <a16:creationId xmlns:a16="http://schemas.microsoft.com/office/drawing/2014/main" xmlns="" id="{60927744-794E-4E25-A368-6CF46FAEF70E}"/>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4782A83B-16D9-4565-8FCD-C47E27344418}"/>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71C08D2F-7A1B-4562-83F4-62FC0D344D5A}"/>
              </a:ext>
            </a:extLst>
          </p:cNvPr>
          <p:cNvSpPr>
            <a:spLocks noGrp="1"/>
          </p:cNvSpPr>
          <p:nvPr>
            <p:ph type="sldNum" sz="quarter" idx="4"/>
          </p:nvPr>
        </p:nvSpPr>
        <p:spPr/>
        <p:txBody>
          <a:bodyPr/>
          <a:lstStyle/>
          <a:p>
            <a:fld id="{55B195E7-E09C-4879-AB61-0F645C2C373E}" type="slidenum">
              <a:rPr lang="cs-CZ" smtClean="0"/>
              <a:t>22</a:t>
            </a:fld>
            <a:endParaRPr lang="cs-CZ"/>
          </a:p>
        </p:txBody>
      </p:sp>
    </p:spTree>
    <p:extLst>
      <p:ext uri="{BB962C8B-B14F-4D97-AF65-F5344CB8AC3E}">
        <p14:creationId xmlns:p14="http://schemas.microsoft.com/office/powerpoint/2010/main" val="3670609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499278B-A91B-450A-BB1D-843F40702458}"/>
              </a:ext>
            </a:extLst>
          </p:cNvPr>
          <p:cNvSpPr>
            <a:spLocks noGrp="1"/>
          </p:cNvSpPr>
          <p:nvPr>
            <p:ph type="title"/>
          </p:nvPr>
        </p:nvSpPr>
        <p:spPr/>
        <p:txBody>
          <a:bodyPr>
            <a:normAutofit fontScale="90000"/>
          </a:bodyPr>
          <a:lstStyle/>
          <a:p>
            <a:r>
              <a:rPr lang="cs-CZ" b="1" dirty="0"/>
              <a:t>Podklady pro rozhodnutí (2)</a:t>
            </a:r>
            <a:endParaRPr lang="cs-CZ" dirty="0"/>
          </a:p>
        </p:txBody>
      </p:sp>
      <p:sp>
        <p:nvSpPr>
          <p:cNvPr id="3" name="Zástupný symbol pro text 2">
            <a:extLst>
              <a:ext uri="{FF2B5EF4-FFF2-40B4-BE49-F238E27FC236}">
                <a16:creationId xmlns:a16="http://schemas.microsoft.com/office/drawing/2014/main" xmlns="" id="{BAA9E711-66E9-4B8F-A61C-F20F92218322}"/>
              </a:ext>
            </a:extLst>
          </p:cNvPr>
          <p:cNvSpPr>
            <a:spLocks noGrp="1"/>
          </p:cNvSpPr>
          <p:nvPr>
            <p:ph type="body" sz="quarter" idx="13"/>
          </p:nvPr>
        </p:nvSpPr>
        <p:spPr/>
        <p:txBody>
          <a:bodyPr/>
          <a:lstStyle/>
          <a:p>
            <a:pPr>
              <a:buFont typeface="Wingdings" panose="05000000000000000000" pitchFamily="2" charset="2"/>
              <a:buChar char="q"/>
            </a:pPr>
            <a:r>
              <a:rPr lang="cs-CZ" b="1" dirty="0"/>
              <a:t>Správní orgán je povinen zjistit všechny okolnosti důležité pro ochranu veřejného zájmu,</a:t>
            </a:r>
          </a:p>
          <a:p>
            <a:pPr>
              <a:buFont typeface="Wingdings" panose="05000000000000000000" pitchFamily="2" charset="2"/>
              <a:buChar char="q"/>
            </a:pPr>
            <a:r>
              <a:rPr lang="cs-CZ" b="1" dirty="0"/>
              <a:t>V řízení, v němž má být z moci úřední uložena povinnost, je správní orgán povinen i bez návrhu zjistit všechny rozhodné okolnosti svědčící ve prospěch i v neprospěch toho, komu má být povinnost uložena,</a:t>
            </a:r>
          </a:p>
        </p:txBody>
      </p:sp>
      <p:sp>
        <p:nvSpPr>
          <p:cNvPr id="4" name="Zástupný symbol pro datum 3">
            <a:extLst>
              <a:ext uri="{FF2B5EF4-FFF2-40B4-BE49-F238E27FC236}">
                <a16:creationId xmlns:a16="http://schemas.microsoft.com/office/drawing/2014/main" xmlns="" id="{43A19870-62BA-4B24-8E64-AFCD0C82B96D}"/>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A8540A5B-DEEF-47C3-A0E5-A06B2D0145FC}"/>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F2810372-DB8B-47A4-8029-B4C376F355BA}"/>
              </a:ext>
            </a:extLst>
          </p:cNvPr>
          <p:cNvSpPr>
            <a:spLocks noGrp="1"/>
          </p:cNvSpPr>
          <p:nvPr>
            <p:ph type="sldNum" sz="quarter" idx="4"/>
          </p:nvPr>
        </p:nvSpPr>
        <p:spPr/>
        <p:txBody>
          <a:bodyPr/>
          <a:lstStyle/>
          <a:p>
            <a:fld id="{55B195E7-E09C-4879-AB61-0F645C2C373E}" type="slidenum">
              <a:rPr lang="cs-CZ" smtClean="0"/>
              <a:t>23</a:t>
            </a:fld>
            <a:endParaRPr lang="cs-CZ"/>
          </a:p>
        </p:txBody>
      </p:sp>
    </p:spTree>
    <p:extLst>
      <p:ext uri="{BB962C8B-B14F-4D97-AF65-F5344CB8AC3E}">
        <p14:creationId xmlns:p14="http://schemas.microsoft.com/office/powerpoint/2010/main" val="1416952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91D96D7-675A-4063-B613-8F1569D4A660}"/>
              </a:ext>
            </a:extLst>
          </p:cNvPr>
          <p:cNvSpPr>
            <a:spLocks noGrp="1"/>
          </p:cNvSpPr>
          <p:nvPr>
            <p:ph type="title"/>
          </p:nvPr>
        </p:nvSpPr>
        <p:spPr/>
        <p:txBody>
          <a:bodyPr>
            <a:normAutofit fontScale="90000"/>
          </a:bodyPr>
          <a:lstStyle/>
          <a:p>
            <a:r>
              <a:rPr lang="cs-CZ" b="1" dirty="0"/>
              <a:t>Podklady pro rozhodnutí (3)</a:t>
            </a:r>
            <a:endParaRPr lang="cs-CZ" dirty="0"/>
          </a:p>
        </p:txBody>
      </p:sp>
      <p:sp>
        <p:nvSpPr>
          <p:cNvPr id="3" name="Zástupný symbol pro text 2">
            <a:extLst>
              <a:ext uri="{FF2B5EF4-FFF2-40B4-BE49-F238E27FC236}">
                <a16:creationId xmlns:a16="http://schemas.microsoft.com/office/drawing/2014/main" xmlns="" id="{EE84A20F-F330-4716-8B8C-1BABDD0746BB}"/>
              </a:ext>
            </a:extLst>
          </p:cNvPr>
          <p:cNvSpPr>
            <a:spLocks noGrp="1"/>
          </p:cNvSpPr>
          <p:nvPr>
            <p:ph type="body" sz="quarter" idx="13"/>
          </p:nvPr>
        </p:nvSpPr>
        <p:spPr/>
        <p:txBody>
          <a:bodyPr/>
          <a:lstStyle/>
          <a:p>
            <a:pPr>
              <a:buFont typeface="Wingdings" panose="05000000000000000000" pitchFamily="2" charset="2"/>
              <a:buChar char="q"/>
            </a:pPr>
            <a:r>
              <a:rPr lang="cs-CZ" b="1" dirty="0"/>
              <a:t>Pokud zákon nestanoví, že některý podklad je pro správní orgán závazný, hodnotí správní orgán podklady, zejména důkazy, podle své úvahy; přitom pečlivě přihlíží ke všemu, co vyšlo v řízení najevo, včetně toho, co uvedli účastníci.</a:t>
            </a:r>
          </a:p>
        </p:txBody>
      </p:sp>
      <p:sp>
        <p:nvSpPr>
          <p:cNvPr id="4" name="Zástupný symbol pro datum 3">
            <a:extLst>
              <a:ext uri="{FF2B5EF4-FFF2-40B4-BE49-F238E27FC236}">
                <a16:creationId xmlns:a16="http://schemas.microsoft.com/office/drawing/2014/main" xmlns="" id="{3173D5E1-076E-4D9D-8685-318FCAEF1E23}"/>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D909AC98-2E9F-4305-A182-ED230CE071B0}"/>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D2D0CB3A-BCCF-48EA-A469-DB3DA15B343D}"/>
              </a:ext>
            </a:extLst>
          </p:cNvPr>
          <p:cNvSpPr>
            <a:spLocks noGrp="1"/>
          </p:cNvSpPr>
          <p:nvPr>
            <p:ph type="sldNum" sz="quarter" idx="4"/>
          </p:nvPr>
        </p:nvSpPr>
        <p:spPr/>
        <p:txBody>
          <a:bodyPr/>
          <a:lstStyle/>
          <a:p>
            <a:fld id="{55B195E7-E09C-4879-AB61-0F645C2C373E}" type="slidenum">
              <a:rPr lang="cs-CZ" smtClean="0"/>
              <a:t>24</a:t>
            </a:fld>
            <a:endParaRPr lang="cs-CZ"/>
          </a:p>
        </p:txBody>
      </p:sp>
    </p:spTree>
    <p:extLst>
      <p:ext uri="{BB962C8B-B14F-4D97-AF65-F5344CB8AC3E}">
        <p14:creationId xmlns:p14="http://schemas.microsoft.com/office/powerpoint/2010/main" val="3245870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AD31B8E-A8BE-49B5-8C4B-A62B972C1D4D}"/>
              </a:ext>
            </a:extLst>
          </p:cNvPr>
          <p:cNvSpPr>
            <a:spLocks noGrp="1"/>
          </p:cNvSpPr>
          <p:nvPr>
            <p:ph type="title"/>
          </p:nvPr>
        </p:nvSpPr>
        <p:spPr/>
        <p:txBody>
          <a:bodyPr>
            <a:normAutofit fontScale="90000"/>
          </a:bodyPr>
          <a:lstStyle/>
          <a:p>
            <a:r>
              <a:rPr lang="cs-CZ" b="1" dirty="0"/>
              <a:t>Dokazování (1)</a:t>
            </a:r>
          </a:p>
        </p:txBody>
      </p:sp>
      <p:sp>
        <p:nvSpPr>
          <p:cNvPr id="3" name="Zástupný symbol pro text 2">
            <a:extLst>
              <a:ext uri="{FF2B5EF4-FFF2-40B4-BE49-F238E27FC236}">
                <a16:creationId xmlns:a16="http://schemas.microsoft.com/office/drawing/2014/main" xmlns="" id="{0FC14FC7-8773-4AD3-AA29-3FA77042572F}"/>
              </a:ext>
            </a:extLst>
          </p:cNvPr>
          <p:cNvSpPr>
            <a:spLocks noGrp="1"/>
          </p:cNvSpPr>
          <p:nvPr>
            <p:ph type="body" sz="quarter" idx="13"/>
          </p:nvPr>
        </p:nvSpPr>
        <p:spPr/>
        <p:txBody>
          <a:bodyPr>
            <a:normAutofit fontScale="92500" lnSpcReduction="10000"/>
          </a:bodyPr>
          <a:lstStyle/>
          <a:p>
            <a:pPr>
              <a:buFont typeface="Wingdings" panose="05000000000000000000" pitchFamily="2" charset="2"/>
              <a:buChar char="q"/>
            </a:pPr>
            <a:r>
              <a:rPr lang="cs-CZ" b="1" dirty="0"/>
              <a:t>§ 51 odst. 1 </a:t>
            </a:r>
            <a:r>
              <a:rPr lang="cs-CZ" b="1" dirty="0" err="1"/>
              <a:t>SpŘ</a:t>
            </a:r>
            <a:r>
              <a:rPr lang="cs-CZ" b="1" dirty="0"/>
              <a:t> - k provedení důkazů lze užít všech důkazních prostředků, které jsou vhodné ke zjištění stavu věci a které nejsou získány nebo provedeny v rozporu s právními předpisy. Jde zejména o listiny, ohledání, svědeckou výpověď a znalecký posudek,</a:t>
            </a:r>
          </a:p>
          <a:p>
            <a:pPr>
              <a:buFont typeface="Wingdings" panose="05000000000000000000" pitchFamily="2" charset="2"/>
              <a:buChar char="q"/>
            </a:pPr>
            <a:r>
              <a:rPr lang="cs-CZ" b="1" dirty="0"/>
              <a:t>§ 51 odst. 2 </a:t>
            </a:r>
            <a:r>
              <a:rPr lang="cs-CZ" b="1" dirty="0" err="1"/>
              <a:t>SpŘ</a:t>
            </a:r>
            <a:r>
              <a:rPr lang="cs-CZ" b="1" dirty="0"/>
              <a:t> - o</a:t>
            </a:r>
            <a:r>
              <a:rPr lang="cs-CZ" dirty="0"/>
              <a:t> </a:t>
            </a:r>
            <a:r>
              <a:rPr lang="cs-CZ" b="1" dirty="0"/>
              <a:t>provádění důkazů mimo ústní jednání musí být účastníci včas vyrozuměni, nehrozí-li nebezpečí z prodlení. Tuto povinnost nemá správní orgán vůči účastníkovi, který se vzdal práva účasti při dokazování,</a:t>
            </a:r>
          </a:p>
        </p:txBody>
      </p:sp>
      <p:sp>
        <p:nvSpPr>
          <p:cNvPr id="4" name="Zástupný symbol pro datum 3">
            <a:extLst>
              <a:ext uri="{FF2B5EF4-FFF2-40B4-BE49-F238E27FC236}">
                <a16:creationId xmlns:a16="http://schemas.microsoft.com/office/drawing/2014/main" xmlns="" id="{595FFFC5-31CC-4ED6-A933-A79CF76CF4F9}"/>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7A22B067-8600-46A5-B670-F301BE923BB4}"/>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EF733B2B-DD35-4284-809C-9C5134F9DE51}"/>
              </a:ext>
            </a:extLst>
          </p:cNvPr>
          <p:cNvSpPr>
            <a:spLocks noGrp="1"/>
          </p:cNvSpPr>
          <p:nvPr>
            <p:ph type="sldNum" sz="quarter" idx="4"/>
          </p:nvPr>
        </p:nvSpPr>
        <p:spPr/>
        <p:txBody>
          <a:bodyPr/>
          <a:lstStyle/>
          <a:p>
            <a:fld id="{55B195E7-E09C-4879-AB61-0F645C2C373E}" type="slidenum">
              <a:rPr lang="cs-CZ" smtClean="0"/>
              <a:t>25</a:t>
            </a:fld>
            <a:endParaRPr lang="cs-CZ"/>
          </a:p>
        </p:txBody>
      </p:sp>
    </p:spTree>
    <p:extLst>
      <p:ext uri="{BB962C8B-B14F-4D97-AF65-F5344CB8AC3E}">
        <p14:creationId xmlns:p14="http://schemas.microsoft.com/office/powerpoint/2010/main" val="1817144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92ED1D7-C112-465B-85F5-6FDDA7976E78}"/>
              </a:ext>
            </a:extLst>
          </p:cNvPr>
          <p:cNvSpPr>
            <a:spLocks noGrp="1"/>
          </p:cNvSpPr>
          <p:nvPr>
            <p:ph type="title"/>
          </p:nvPr>
        </p:nvSpPr>
        <p:spPr/>
        <p:txBody>
          <a:bodyPr>
            <a:normAutofit fontScale="90000"/>
          </a:bodyPr>
          <a:lstStyle/>
          <a:p>
            <a:r>
              <a:rPr lang="cs-CZ" b="1" dirty="0"/>
              <a:t>Dokazování (2)</a:t>
            </a:r>
            <a:endParaRPr lang="cs-CZ" dirty="0"/>
          </a:p>
        </p:txBody>
      </p:sp>
      <p:sp>
        <p:nvSpPr>
          <p:cNvPr id="3" name="Zástupný symbol pro text 2">
            <a:extLst>
              <a:ext uri="{FF2B5EF4-FFF2-40B4-BE49-F238E27FC236}">
                <a16:creationId xmlns:a16="http://schemas.microsoft.com/office/drawing/2014/main" xmlns="" id="{2E552DBB-4138-45D6-ABE8-D249F7FBA44E}"/>
              </a:ext>
            </a:extLst>
          </p:cNvPr>
          <p:cNvSpPr>
            <a:spLocks noGrp="1"/>
          </p:cNvSpPr>
          <p:nvPr>
            <p:ph type="body" sz="quarter" idx="13"/>
          </p:nvPr>
        </p:nvSpPr>
        <p:spPr/>
        <p:txBody>
          <a:bodyPr/>
          <a:lstStyle/>
          <a:p>
            <a:pPr>
              <a:buFont typeface="Wingdings" panose="05000000000000000000" pitchFamily="2" charset="2"/>
              <a:buChar char="q"/>
            </a:pPr>
            <a:r>
              <a:rPr lang="cs-CZ" b="1" dirty="0"/>
              <a:t>§ 51 odst. 3 </a:t>
            </a:r>
            <a:r>
              <a:rPr lang="cs-CZ" b="1" dirty="0" err="1"/>
              <a:t>SpŘ</a:t>
            </a:r>
            <a:r>
              <a:rPr lang="cs-CZ" b="1" dirty="0"/>
              <a:t> - je-li v souladu s požadavky § 3 zjištěna skutečnost, která znemožňuje žádosti vyhovět, neprovádí správní orgán další dokazování a žádost zamítne,</a:t>
            </a:r>
          </a:p>
          <a:p>
            <a:pPr>
              <a:buFont typeface="Wingdings" panose="05000000000000000000" pitchFamily="2" charset="2"/>
              <a:buChar char="q"/>
            </a:pPr>
            <a:r>
              <a:rPr lang="cs-CZ" b="1" dirty="0"/>
              <a:t>§ 51 odst. 4 </a:t>
            </a:r>
            <a:r>
              <a:rPr lang="cs-CZ" b="1" dirty="0" err="1"/>
              <a:t>SpŘ</a:t>
            </a:r>
            <a:r>
              <a:rPr lang="cs-CZ" b="1" dirty="0"/>
              <a:t> - v řízení navazujícím na výkon kontroly, ve kterém je účastníkem řízení kontrolovaná osoba, není třeba provádět protokolem o kontrole, který je podkladem rozhodnutí o přestupku, dokazování.</a:t>
            </a:r>
          </a:p>
        </p:txBody>
      </p:sp>
      <p:sp>
        <p:nvSpPr>
          <p:cNvPr id="4" name="Zástupný symbol pro datum 3">
            <a:extLst>
              <a:ext uri="{FF2B5EF4-FFF2-40B4-BE49-F238E27FC236}">
                <a16:creationId xmlns:a16="http://schemas.microsoft.com/office/drawing/2014/main" xmlns="" id="{74924AFD-F1B3-49A2-A18C-099DE909DA75}"/>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A12DC386-7FDE-4248-9C9D-14C7FDA3C82B}"/>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056F04F7-E003-400F-A531-392109975918}"/>
              </a:ext>
            </a:extLst>
          </p:cNvPr>
          <p:cNvSpPr>
            <a:spLocks noGrp="1"/>
          </p:cNvSpPr>
          <p:nvPr>
            <p:ph type="sldNum" sz="quarter" idx="4"/>
          </p:nvPr>
        </p:nvSpPr>
        <p:spPr/>
        <p:txBody>
          <a:bodyPr/>
          <a:lstStyle/>
          <a:p>
            <a:fld id="{55B195E7-E09C-4879-AB61-0F645C2C373E}" type="slidenum">
              <a:rPr lang="cs-CZ" smtClean="0"/>
              <a:t>26</a:t>
            </a:fld>
            <a:endParaRPr lang="cs-CZ"/>
          </a:p>
        </p:txBody>
      </p:sp>
    </p:spTree>
    <p:extLst>
      <p:ext uri="{BB962C8B-B14F-4D97-AF65-F5344CB8AC3E}">
        <p14:creationId xmlns:p14="http://schemas.microsoft.com/office/powerpoint/2010/main" val="2733539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3C049D6-D0E2-4BBD-85CE-563C426AFF7B}"/>
              </a:ext>
            </a:extLst>
          </p:cNvPr>
          <p:cNvSpPr>
            <a:spLocks noGrp="1"/>
          </p:cNvSpPr>
          <p:nvPr>
            <p:ph type="title"/>
          </p:nvPr>
        </p:nvSpPr>
        <p:spPr/>
        <p:txBody>
          <a:bodyPr>
            <a:normAutofit fontScale="90000"/>
          </a:bodyPr>
          <a:lstStyle/>
          <a:p>
            <a:r>
              <a:rPr lang="cs-CZ" b="1" dirty="0"/>
              <a:t>Dokazování (3)</a:t>
            </a:r>
            <a:endParaRPr lang="cs-CZ" dirty="0"/>
          </a:p>
        </p:txBody>
      </p:sp>
      <p:sp>
        <p:nvSpPr>
          <p:cNvPr id="3" name="Zástupný symbol pro text 2">
            <a:extLst>
              <a:ext uri="{FF2B5EF4-FFF2-40B4-BE49-F238E27FC236}">
                <a16:creationId xmlns:a16="http://schemas.microsoft.com/office/drawing/2014/main" xmlns="" id="{06E2845B-DAB2-4E2E-BEF9-675EDCE8EEB0}"/>
              </a:ext>
            </a:extLst>
          </p:cNvPr>
          <p:cNvSpPr>
            <a:spLocks noGrp="1"/>
          </p:cNvSpPr>
          <p:nvPr>
            <p:ph type="body" sz="quarter" idx="13"/>
          </p:nvPr>
        </p:nvSpPr>
        <p:spPr/>
        <p:txBody>
          <a:bodyPr/>
          <a:lstStyle/>
          <a:p>
            <a:pPr>
              <a:buFont typeface="Wingdings" panose="05000000000000000000" pitchFamily="2" charset="2"/>
              <a:buChar char="q"/>
            </a:pPr>
            <a:r>
              <a:rPr lang="cs-CZ" b="1" dirty="0"/>
              <a:t>Účastníci jsou povinni označit důkazy na podporu svých tvrzení. Správní orgán není návrhy účastníků vázán, vždy však provede důkazy, které jsou potřebné ke zjištění stavu věci (§ 52)</a:t>
            </a:r>
          </a:p>
          <a:p>
            <a:pPr marL="0" indent="0">
              <a:buNone/>
            </a:pPr>
            <a:endParaRPr lang="cs-CZ" dirty="0"/>
          </a:p>
          <a:p>
            <a:pPr>
              <a:buFont typeface="Wingdings" panose="05000000000000000000" pitchFamily="2" charset="2"/>
              <a:buChar char="q"/>
            </a:pPr>
            <a:endParaRPr lang="cs-CZ" dirty="0"/>
          </a:p>
        </p:txBody>
      </p:sp>
      <p:sp>
        <p:nvSpPr>
          <p:cNvPr id="4" name="Zástupný symbol pro datum 3">
            <a:extLst>
              <a:ext uri="{FF2B5EF4-FFF2-40B4-BE49-F238E27FC236}">
                <a16:creationId xmlns:a16="http://schemas.microsoft.com/office/drawing/2014/main" xmlns="" id="{68F5175D-17FB-4343-82C9-A0F0F6469645}"/>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B56DE112-60A5-405D-8155-1E9FE04AD9AB}"/>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4708DC55-4D32-4F75-8184-E8368A463AB5}"/>
              </a:ext>
            </a:extLst>
          </p:cNvPr>
          <p:cNvSpPr>
            <a:spLocks noGrp="1"/>
          </p:cNvSpPr>
          <p:nvPr>
            <p:ph type="sldNum" sz="quarter" idx="4"/>
          </p:nvPr>
        </p:nvSpPr>
        <p:spPr/>
        <p:txBody>
          <a:bodyPr/>
          <a:lstStyle/>
          <a:p>
            <a:fld id="{55B195E7-E09C-4879-AB61-0F645C2C373E}" type="slidenum">
              <a:rPr lang="cs-CZ" smtClean="0"/>
              <a:t>27</a:t>
            </a:fld>
            <a:endParaRPr lang="cs-CZ"/>
          </a:p>
        </p:txBody>
      </p:sp>
    </p:spTree>
    <p:extLst>
      <p:ext uri="{BB962C8B-B14F-4D97-AF65-F5344CB8AC3E}">
        <p14:creationId xmlns:p14="http://schemas.microsoft.com/office/powerpoint/2010/main" val="1536974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37C014F-894B-466C-B40F-92CC42499BB4}"/>
              </a:ext>
            </a:extLst>
          </p:cNvPr>
          <p:cNvSpPr>
            <a:spLocks noGrp="1"/>
          </p:cNvSpPr>
          <p:nvPr>
            <p:ph type="title"/>
          </p:nvPr>
        </p:nvSpPr>
        <p:spPr/>
        <p:txBody>
          <a:bodyPr>
            <a:normAutofit fontScale="90000"/>
          </a:bodyPr>
          <a:lstStyle/>
          <a:p>
            <a:r>
              <a:rPr lang="cs-CZ" b="1" dirty="0"/>
              <a:t>Důkaz listinou (1)</a:t>
            </a:r>
            <a:endParaRPr lang="cs-CZ" dirty="0"/>
          </a:p>
        </p:txBody>
      </p:sp>
      <p:sp>
        <p:nvSpPr>
          <p:cNvPr id="3" name="Zástupný symbol pro text 2">
            <a:extLst>
              <a:ext uri="{FF2B5EF4-FFF2-40B4-BE49-F238E27FC236}">
                <a16:creationId xmlns:a16="http://schemas.microsoft.com/office/drawing/2014/main" xmlns="" id="{CF076856-FC52-455E-8286-BF8A2D933FC3}"/>
              </a:ext>
            </a:extLst>
          </p:cNvPr>
          <p:cNvSpPr>
            <a:spLocks noGrp="1"/>
          </p:cNvSpPr>
          <p:nvPr>
            <p:ph type="body" sz="quarter" idx="13"/>
          </p:nvPr>
        </p:nvSpPr>
        <p:spPr/>
        <p:txBody>
          <a:bodyPr/>
          <a:lstStyle/>
          <a:p>
            <a:pPr>
              <a:buFont typeface="Wingdings" panose="05000000000000000000" pitchFamily="2" charset="2"/>
              <a:buChar char="q"/>
            </a:pPr>
            <a:r>
              <a:rPr lang="cs-CZ" b="1" dirty="0"/>
              <a:t>§ 53 odst. 1 </a:t>
            </a:r>
            <a:r>
              <a:rPr lang="cs-CZ" b="1" dirty="0" err="1"/>
              <a:t>SpŘ</a:t>
            </a:r>
            <a:r>
              <a:rPr lang="cs-CZ" b="1" dirty="0"/>
              <a:t> - Správní orgán může usnesením uložit tomu, kdo má listinu potřebnou k provedení důkazu, aby ji předložil. Usnesení se oznamuje pouze osobě, které je povinnost ukládána.</a:t>
            </a:r>
          </a:p>
        </p:txBody>
      </p:sp>
      <p:sp>
        <p:nvSpPr>
          <p:cNvPr id="4" name="Zástupný symbol pro datum 3">
            <a:extLst>
              <a:ext uri="{FF2B5EF4-FFF2-40B4-BE49-F238E27FC236}">
                <a16:creationId xmlns:a16="http://schemas.microsoft.com/office/drawing/2014/main" xmlns="" id="{62513BB4-7CAF-4B58-A0E9-3367BDF784F3}"/>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ADD1397E-D073-40E8-87DD-D08910A1C0BF}"/>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849A9FF2-F624-4F08-8E25-FB98F0393CBE}"/>
              </a:ext>
            </a:extLst>
          </p:cNvPr>
          <p:cNvSpPr>
            <a:spLocks noGrp="1"/>
          </p:cNvSpPr>
          <p:nvPr>
            <p:ph type="sldNum" sz="quarter" idx="4"/>
          </p:nvPr>
        </p:nvSpPr>
        <p:spPr/>
        <p:txBody>
          <a:bodyPr/>
          <a:lstStyle/>
          <a:p>
            <a:fld id="{55B195E7-E09C-4879-AB61-0F645C2C373E}" type="slidenum">
              <a:rPr lang="cs-CZ" smtClean="0"/>
              <a:t>28</a:t>
            </a:fld>
            <a:endParaRPr lang="cs-CZ"/>
          </a:p>
        </p:txBody>
      </p:sp>
    </p:spTree>
    <p:extLst>
      <p:ext uri="{BB962C8B-B14F-4D97-AF65-F5344CB8AC3E}">
        <p14:creationId xmlns:p14="http://schemas.microsoft.com/office/powerpoint/2010/main" val="5935590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9451B80-C251-4CDE-9DF5-3C1FB2B3B3E1}"/>
              </a:ext>
            </a:extLst>
          </p:cNvPr>
          <p:cNvSpPr>
            <a:spLocks noGrp="1"/>
          </p:cNvSpPr>
          <p:nvPr>
            <p:ph type="title"/>
          </p:nvPr>
        </p:nvSpPr>
        <p:spPr/>
        <p:txBody>
          <a:bodyPr>
            <a:normAutofit fontScale="90000"/>
          </a:bodyPr>
          <a:lstStyle/>
          <a:p>
            <a:r>
              <a:rPr lang="cs-CZ" b="1" dirty="0"/>
              <a:t>Důkaz listinou (2)</a:t>
            </a:r>
            <a:endParaRPr lang="cs-CZ" dirty="0"/>
          </a:p>
        </p:txBody>
      </p:sp>
      <p:sp>
        <p:nvSpPr>
          <p:cNvPr id="3" name="Zástupný symbol pro text 2">
            <a:extLst>
              <a:ext uri="{FF2B5EF4-FFF2-40B4-BE49-F238E27FC236}">
                <a16:creationId xmlns:a16="http://schemas.microsoft.com/office/drawing/2014/main" xmlns="" id="{75641F0E-EA35-4C0D-B916-AF6F2CE075E9}"/>
              </a:ext>
            </a:extLst>
          </p:cNvPr>
          <p:cNvSpPr>
            <a:spLocks noGrp="1"/>
          </p:cNvSpPr>
          <p:nvPr>
            <p:ph type="body" sz="quarter" idx="13"/>
          </p:nvPr>
        </p:nvSpPr>
        <p:spPr/>
        <p:txBody>
          <a:bodyPr/>
          <a:lstStyle/>
          <a:p>
            <a:pPr>
              <a:buFont typeface="Wingdings" panose="05000000000000000000" pitchFamily="2" charset="2"/>
              <a:buChar char="q"/>
            </a:pPr>
            <a:r>
              <a:rPr lang="cs-CZ" b="1" dirty="0"/>
              <a:t>§ 53 odst. 3 </a:t>
            </a:r>
            <a:r>
              <a:rPr lang="cs-CZ" b="1" dirty="0" err="1"/>
              <a:t>SpŘ</a:t>
            </a:r>
            <a:r>
              <a:rPr lang="cs-CZ" b="1" dirty="0"/>
              <a:t> - listiny vydané soudy České republiky nebo jinými státními orgány nebo orgány územních samosprávných celků v mezích jejich pravomoci, jakož i listiny, které jsou zvláštními zákony prohlášeny za veřejné, potvrzují, že jde o prohlášení orgánu, který listinu vydal, a není-li dokázán opak, potvrzují i pravdivost toho, co je v nich osvědčeno nebo potvrzeno.</a:t>
            </a:r>
          </a:p>
        </p:txBody>
      </p:sp>
      <p:sp>
        <p:nvSpPr>
          <p:cNvPr id="4" name="Zástupný symbol pro datum 3">
            <a:extLst>
              <a:ext uri="{FF2B5EF4-FFF2-40B4-BE49-F238E27FC236}">
                <a16:creationId xmlns:a16="http://schemas.microsoft.com/office/drawing/2014/main" xmlns="" id="{55396B7F-3F7C-405C-9133-18380A7FEEFA}"/>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C9606F34-9E5B-488B-9A80-3917AA5CCEAE}"/>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B93952FD-6115-4615-99F5-21C003386D19}"/>
              </a:ext>
            </a:extLst>
          </p:cNvPr>
          <p:cNvSpPr>
            <a:spLocks noGrp="1"/>
          </p:cNvSpPr>
          <p:nvPr>
            <p:ph type="sldNum" sz="quarter" idx="4"/>
          </p:nvPr>
        </p:nvSpPr>
        <p:spPr/>
        <p:txBody>
          <a:bodyPr/>
          <a:lstStyle/>
          <a:p>
            <a:fld id="{55B195E7-E09C-4879-AB61-0F645C2C373E}" type="slidenum">
              <a:rPr lang="cs-CZ" smtClean="0"/>
              <a:t>29</a:t>
            </a:fld>
            <a:endParaRPr lang="cs-CZ"/>
          </a:p>
        </p:txBody>
      </p:sp>
    </p:spTree>
    <p:extLst>
      <p:ext uri="{BB962C8B-B14F-4D97-AF65-F5344CB8AC3E}">
        <p14:creationId xmlns:p14="http://schemas.microsoft.com/office/powerpoint/2010/main" val="3368516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37A9C9C-5BFE-4E35-B43E-CFDB0C848789}"/>
              </a:ext>
            </a:extLst>
          </p:cNvPr>
          <p:cNvSpPr>
            <a:spLocks noGrp="1"/>
          </p:cNvSpPr>
          <p:nvPr>
            <p:ph type="title"/>
          </p:nvPr>
        </p:nvSpPr>
        <p:spPr/>
        <p:txBody>
          <a:bodyPr>
            <a:normAutofit fontScale="90000"/>
          </a:bodyPr>
          <a:lstStyle/>
          <a:p>
            <a:pPr algn="ctr"/>
            <a:r>
              <a:rPr lang="cs-CZ" dirty="0"/>
              <a:t>Správní řízení v prvním stupni:</a:t>
            </a:r>
            <a:br>
              <a:rPr lang="cs-CZ" dirty="0"/>
            </a:br>
            <a:r>
              <a:rPr lang="cs-CZ" dirty="0"/>
              <a:t>vymezení</a:t>
            </a:r>
            <a:r>
              <a:rPr lang="cs-CZ" i="1" dirty="0"/>
              <a:t/>
            </a:r>
            <a:br>
              <a:rPr lang="cs-CZ" i="1" dirty="0"/>
            </a:br>
            <a:endParaRPr lang="cs-CZ" dirty="0"/>
          </a:p>
        </p:txBody>
      </p:sp>
      <p:sp>
        <p:nvSpPr>
          <p:cNvPr id="3" name="Zástupný symbol pro text 2">
            <a:extLst>
              <a:ext uri="{FF2B5EF4-FFF2-40B4-BE49-F238E27FC236}">
                <a16:creationId xmlns:a16="http://schemas.microsoft.com/office/drawing/2014/main" xmlns="" id="{7C75140F-951C-457B-B225-5458222595BE}"/>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xmlns="" id="{A2653295-100B-457C-88E8-1AA61AE1AAE2}"/>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AF4ECD80-D3AD-42C1-9812-7B045411BB4E}"/>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8F57106E-5E9D-49E2-B481-F097C48002FA}"/>
              </a:ext>
            </a:extLst>
          </p:cNvPr>
          <p:cNvSpPr>
            <a:spLocks noGrp="1"/>
          </p:cNvSpPr>
          <p:nvPr>
            <p:ph type="sldNum" sz="quarter" idx="4"/>
          </p:nvPr>
        </p:nvSpPr>
        <p:spPr/>
        <p:txBody>
          <a:bodyPr/>
          <a:lstStyle/>
          <a:p>
            <a:fld id="{55B195E7-E09C-4879-AB61-0F645C2C373E}" type="slidenum">
              <a:rPr lang="cs-CZ" smtClean="0"/>
              <a:t>3</a:t>
            </a:fld>
            <a:endParaRPr lang="cs-CZ"/>
          </a:p>
        </p:txBody>
      </p:sp>
    </p:spTree>
    <p:extLst>
      <p:ext uri="{BB962C8B-B14F-4D97-AF65-F5344CB8AC3E}">
        <p14:creationId xmlns:p14="http://schemas.microsoft.com/office/powerpoint/2010/main" val="2863097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55D374D-D7F0-428E-9AC3-66C7067FC352}"/>
              </a:ext>
            </a:extLst>
          </p:cNvPr>
          <p:cNvSpPr>
            <a:spLocks noGrp="1"/>
          </p:cNvSpPr>
          <p:nvPr>
            <p:ph type="title"/>
          </p:nvPr>
        </p:nvSpPr>
        <p:spPr/>
        <p:txBody>
          <a:bodyPr>
            <a:normAutofit fontScale="90000"/>
          </a:bodyPr>
          <a:lstStyle/>
          <a:p>
            <a:r>
              <a:rPr lang="cs-CZ" b="1" dirty="0"/>
              <a:t>Důkaz listinou (3)</a:t>
            </a:r>
            <a:endParaRPr lang="cs-CZ" dirty="0"/>
          </a:p>
        </p:txBody>
      </p:sp>
      <p:sp>
        <p:nvSpPr>
          <p:cNvPr id="3" name="Zástupný symbol pro text 2">
            <a:extLst>
              <a:ext uri="{FF2B5EF4-FFF2-40B4-BE49-F238E27FC236}">
                <a16:creationId xmlns:a16="http://schemas.microsoft.com/office/drawing/2014/main" xmlns="" id="{33D2FE49-065A-434B-8FCD-25758C7B9579}"/>
              </a:ext>
            </a:extLst>
          </p:cNvPr>
          <p:cNvSpPr>
            <a:spLocks noGrp="1"/>
          </p:cNvSpPr>
          <p:nvPr>
            <p:ph type="body" sz="quarter" idx="13"/>
          </p:nvPr>
        </p:nvSpPr>
        <p:spPr/>
        <p:txBody>
          <a:bodyPr/>
          <a:lstStyle/>
          <a:p>
            <a:pPr>
              <a:buFont typeface="Wingdings" panose="05000000000000000000" pitchFamily="2" charset="2"/>
              <a:buChar char="q"/>
            </a:pPr>
            <a:r>
              <a:rPr lang="cs-CZ" b="1" dirty="0"/>
              <a:t>§ 53 odst. 5 </a:t>
            </a:r>
            <a:r>
              <a:rPr lang="cs-CZ" b="1" dirty="0" err="1"/>
              <a:t>SpŘ</a:t>
            </a:r>
            <a:r>
              <a:rPr lang="cs-CZ" b="1" dirty="0"/>
              <a:t> - Předložení listiny je v případech a za podmínek stanovených zvláštním zákonem možné nahradit čestným prohlášením účastníka nebo svědeckou výpovědí.</a:t>
            </a:r>
          </a:p>
        </p:txBody>
      </p:sp>
      <p:sp>
        <p:nvSpPr>
          <p:cNvPr id="4" name="Zástupný symbol pro datum 3">
            <a:extLst>
              <a:ext uri="{FF2B5EF4-FFF2-40B4-BE49-F238E27FC236}">
                <a16:creationId xmlns:a16="http://schemas.microsoft.com/office/drawing/2014/main" xmlns="" id="{E8DADC69-4FA6-4AB0-A5A3-F297408D38B4}"/>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3AECB63C-FB8A-4154-8A37-E137987A51F8}"/>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7A71E66A-B7A8-4857-B784-EE54E5858815}"/>
              </a:ext>
            </a:extLst>
          </p:cNvPr>
          <p:cNvSpPr>
            <a:spLocks noGrp="1"/>
          </p:cNvSpPr>
          <p:nvPr>
            <p:ph type="sldNum" sz="quarter" idx="4"/>
          </p:nvPr>
        </p:nvSpPr>
        <p:spPr/>
        <p:txBody>
          <a:bodyPr/>
          <a:lstStyle/>
          <a:p>
            <a:fld id="{55B195E7-E09C-4879-AB61-0F645C2C373E}" type="slidenum">
              <a:rPr lang="cs-CZ" smtClean="0"/>
              <a:t>30</a:t>
            </a:fld>
            <a:endParaRPr lang="cs-CZ"/>
          </a:p>
        </p:txBody>
      </p:sp>
    </p:spTree>
    <p:extLst>
      <p:ext uri="{BB962C8B-B14F-4D97-AF65-F5344CB8AC3E}">
        <p14:creationId xmlns:p14="http://schemas.microsoft.com/office/powerpoint/2010/main" val="25935977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16EFC95-5235-4C84-834B-9BF027E88BB3}"/>
              </a:ext>
            </a:extLst>
          </p:cNvPr>
          <p:cNvSpPr>
            <a:spLocks noGrp="1"/>
          </p:cNvSpPr>
          <p:nvPr>
            <p:ph type="title"/>
          </p:nvPr>
        </p:nvSpPr>
        <p:spPr/>
        <p:txBody>
          <a:bodyPr>
            <a:normAutofit fontScale="90000"/>
          </a:bodyPr>
          <a:lstStyle/>
          <a:p>
            <a:r>
              <a:rPr lang="cs-CZ" b="1" dirty="0"/>
              <a:t>Důkaz ohledáním (1)</a:t>
            </a:r>
            <a:endParaRPr lang="cs-CZ" dirty="0"/>
          </a:p>
        </p:txBody>
      </p:sp>
      <p:sp>
        <p:nvSpPr>
          <p:cNvPr id="3" name="Zástupný symbol pro text 2">
            <a:extLst>
              <a:ext uri="{FF2B5EF4-FFF2-40B4-BE49-F238E27FC236}">
                <a16:creationId xmlns:a16="http://schemas.microsoft.com/office/drawing/2014/main" xmlns="" id="{E02CBE30-D3DB-4F60-AD45-5F7BAB1D4CDF}"/>
              </a:ext>
            </a:extLst>
          </p:cNvPr>
          <p:cNvSpPr>
            <a:spLocks noGrp="1"/>
          </p:cNvSpPr>
          <p:nvPr>
            <p:ph type="body" sz="quarter" idx="13"/>
          </p:nvPr>
        </p:nvSpPr>
        <p:spPr/>
        <p:txBody>
          <a:bodyPr/>
          <a:lstStyle/>
          <a:p>
            <a:pPr>
              <a:buFont typeface="Wingdings" panose="05000000000000000000" pitchFamily="2" charset="2"/>
              <a:buChar char="q"/>
            </a:pPr>
            <a:r>
              <a:rPr lang="cs-CZ" b="1" dirty="0"/>
              <a:t>§ 54 odst. 1 </a:t>
            </a:r>
            <a:r>
              <a:rPr lang="cs-CZ" b="1" dirty="0" err="1"/>
              <a:t>SpŘ</a:t>
            </a:r>
            <a:r>
              <a:rPr lang="cs-CZ" b="1" dirty="0"/>
              <a:t> - vlastník nebo uživatel věci nebo ten, kdo má věc u sebe, je povinen předložit ji správnímu orgánu nebo strpět ohledání věci na místě. Správní orgán o tom vydá usnesení, jež se oznamuje pouze osobě uvedené ve větě první. Hrozí-li nebezpečí z prodlení, postupuje se podle § 138.</a:t>
            </a:r>
          </a:p>
        </p:txBody>
      </p:sp>
      <p:sp>
        <p:nvSpPr>
          <p:cNvPr id="4" name="Zástupný symbol pro datum 3">
            <a:extLst>
              <a:ext uri="{FF2B5EF4-FFF2-40B4-BE49-F238E27FC236}">
                <a16:creationId xmlns:a16="http://schemas.microsoft.com/office/drawing/2014/main" xmlns="" id="{C3C03CCB-3762-4027-A036-80929E47617F}"/>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F10FBBAF-E1A7-4E05-8789-2A46221E408B}"/>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8C141162-5B59-4A37-834D-54922BCBA0F6}"/>
              </a:ext>
            </a:extLst>
          </p:cNvPr>
          <p:cNvSpPr>
            <a:spLocks noGrp="1"/>
          </p:cNvSpPr>
          <p:nvPr>
            <p:ph type="sldNum" sz="quarter" idx="4"/>
          </p:nvPr>
        </p:nvSpPr>
        <p:spPr/>
        <p:txBody>
          <a:bodyPr/>
          <a:lstStyle/>
          <a:p>
            <a:fld id="{55B195E7-E09C-4879-AB61-0F645C2C373E}" type="slidenum">
              <a:rPr lang="cs-CZ" smtClean="0"/>
              <a:t>31</a:t>
            </a:fld>
            <a:endParaRPr lang="cs-CZ"/>
          </a:p>
        </p:txBody>
      </p:sp>
    </p:spTree>
    <p:extLst>
      <p:ext uri="{BB962C8B-B14F-4D97-AF65-F5344CB8AC3E}">
        <p14:creationId xmlns:p14="http://schemas.microsoft.com/office/powerpoint/2010/main" val="6747694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73847D3-484A-4EBB-9735-E50E6AC7C1DF}"/>
              </a:ext>
            </a:extLst>
          </p:cNvPr>
          <p:cNvSpPr>
            <a:spLocks noGrp="1"/>
          </p:cNvSpPr>
          <p:nvPr>
            <p:ph type="title"/>
          </p:nvPr>
        </p:nvSpPr>
        <p:spPr/>
        <p:txBody>
          <a:bodyPr>
            <a:normAutofit fontScale="90000"/>
          </a:bodyPr>
          <a:lstStyle/>
          <a:p>
            <a:r>
              <a:rPr lang="cs-CZ" b="1" dirty="0"/>
              <a:t>Důkaz ohledáním (4)</a:t>
            </a:r>
            <a:endParaRPr lang="cs-CZ" dirty="0"/>
          </a:p>
        </p:txBody>
      </p:sp>
      <p:sp>
        <p:nvSpPr>
          <p:cNvPr id="3" name="Zástupný symbol pro text 2">
            <a:extLst>
              <a:ext uri="{FF2B5EF4-FFF2-40B4-BE49-F238E27FC236}">
                <a16:creationId xmlns:a16="http://schemas.microsoft.com/office/drawing/2014/main" xmlns="" id="{6759E4A1-9C6C-4F2F-8F14-214E25210FF0}"/>
              </a:ext>
            </a:extLst>
          </p:cNvPr>
          <p:cNvSpPr>
            <a:spLocks noGrp="1"/>
          </p:cNvSpPr>
          <p:nvPr>
            <p:ph type="body" sz="quarter" idx="13"/>
          </p:nvPr>
        </p:nvSpPr>
        <p:spPr/>
        <p:txBody>
          <a:bodyPr/>
          <a:lstStyle/>
          <a:p>
            <a:pPr>
              <a:buFont typeface="Wingdings" panose="05000000000000000000" pitchFamily="2" charset="2"/>
              <a:buChar char="q"/>
            </a:pPr>
            <a:r>
              <a:rPr lang="cs-CZ" b="1" dirty="0"/>
              <a:t>§ 54 odst. 4 </a:t>
            </a:r>
            <a:r>
              <a:rPr lang="cs-CZ" b="1" dirty="0" err="1"/>
              <a:t>SpŘ</a:t>
            </a:r>
            <a:r>
              <a:rPr lang="cs-CZ" b="1" dirty="0"/>
              <a:t> - správní orgán může k účasti na ohledání přizvat nestranné osoby, aby zajistil jejich přítomnost při provádění důkazu. Tyto osoby nemají práva ani povinnosti účastníků.</a:t>
            </a:r>
          </a:p>
        </p:txBody>
      </p:sp>
      <p:sp>
        <p:nvSpPr>
          <p:cNvPr id="4" name="Zástupný symbol pro datum 3">
            <a:extLst>
              <a:ext uri="{FF2B5EF4-FFF2-40B4-BE49-F238E27FC236}">
                <a16:creationId xmlns:a16="http://schemas.microsoft.com/office/drawing/2014/main" xmlns="" id="{0ECCC0D1-999B-4810-B757-D25C440D650B}"/>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22415B26-814B-4E1A-A06C-F7FA2A432DB7}"/>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8B8777AB-F25C-4160-B13D-76FBE6B936A0}"/>
              </a:ext>
            </a:extLst>
          </p:cNvPr>
          <p:cNvSpPr>
            <a:spLocks noGrp="1"/>
          </p:cNvSpPr>
          <p:nvPr>
            <p:ph type="sldNum" sz="quarter" idx="4"/>
          </p:nvPr>
        </p:nvSpPr>
        <p:spPr/>
        <p:txBody>
          <a:bodyPr/>
          <a:lstStyle/>
          <a:p>
            <a:fld id="{55B195E7-E09C-4879-AB61-0F645C2C373E}" type="slidenum">
              <a:rPr lang="cs-CZ" smtClean="0"/>
              <a:t>32</a:t>
            </a:fld>
            <a:endParaRPr lang="cs-CZ"/>
          </a:p>
        </p:txBody>
      </p:sp>
    </p:spTree>
    <p:extLst>
      <p:ext uri="{BB962C8B-B14F-4D97-AF65-F5344CB8AC3E}">
        <p14:creationId xmlns:p14="http://schemas.microsoft.com/office/powerpoint/2010/main" val="3395317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D596CE5-883A-4135-8673-442DB1483EAB}"/>
              </a:ext>
            </a:extLst>
          </p:cNvPr>
          <p:cNvSpPr>
            <a:spLocks noGrp="1"/>
          </p:cNvSpPr>
          <p:nvPr>
            <p:ph type="title"/>
          </p:nvPr>
        </p:nvSpPr>
        <p:spPr/>
        <p:txBody>
          <a:bodyPr>
            <a:normAutofit fontScale="90000"/>
          </a:bodyPr>
          <a:lstStyle/>
          <a:p>
            <a:r>
              <a:rPr lang="cs-CZ" b="1" dirty="0"/>
              <a:t>Důkaz svědeckou výpovědí </a:t>
            </a:r>
            <a:endParaRPr lang="cs-CZ" dirty="0"/>
          </a:p>
        </p:txBody>
      </p:sp>
      <p:sp>
        <p:nvSpPr>
          <p:cNvPr id="3" name="Zástupný symbol pro text 2">
            <a:extLst>
              <a:ext uri="{FF2B5EF4-FFF2-40B4-BE49-F238E27FC236}">
                <a16:creationId xmlns:a16="http://schemas.microsoft.com/office/drawing/2014/main" xmlns="" id="{687D779C-40BE-452E-92CB-0C021541EA9B}"/>
              </a:ext>
            </a:extLst>
          </p:cNvPr>
          <p:cNvSpPr>
            <a:spLocks noGrp="1"/>
          </p:cNvSpPr>
          <p:nvPr>
            <p:ph type="body" sz="quarter" idx="13"/>
          </p:nvPr>
        </p:nvSpPr>
        <p:spPr/>
        <p:txBody>
          <a:bodyPr/>
          <a:lstStyle/>
          <a:p>
            <a:pPr>
              <a:buFont typeface="Wingdings" panose="05000000000000000000" pitchFamily="2" charset="2"/>
              <a:buChar char="q"/>
            </a:pPr>
            <a:r>
              <a:rPr lang="cs-CZ" b="1" dirty="0"/>
              <a:t>§ 55 odst. 1 </a:t>
            </a:r>
            <a:r>
              <a:rPr lang="cs-CZ" b="1" dirty="0" err="1"/>
              <a:t>SpŘ</a:t>
            </a:r>
            <a:r>
              <a:rPr lang="cs-CZ" b="1" dirty="0"/>
              <a:t> - každý, kdo není účastníkem, je povinen vypovídat jako svědek; musí vypovídat pravdivě a nesmí nic zamlčet.</a:t>
            </a:r>
          </a:p>
          <a:p>
            <a:pPr>
              <a:buFont typeface="Wingdings" panose="05000000000000000000" pitchFamily="2" charset="2"/>
              <a:buChar char="q"/>
            </a:pPr>
            <a:r>
              <a:rPr lang="cs-CZ" b="1" dirty="0"/>
              <a:t>Výjimky: utajované informace, státem uznaná povinnost mlčenlivosti, nebezpečí stíhání pro sebe, nebo osobu blízkou</a:t>
            </a:r>
          </a:p>
        </p:txBody>
      </p:sp>
      <p:sp>
        <p:nvSpPr>
          <p:cNvPr id="4" name="Zástupný symbol pro datum 3">
            <a:extLst>
              <a:ext uri="{FF2B5EF4-FFF2-40B4-BE49-F238E27FC236}">
                <a16:creationId xmlns:a16="http://schemas.microsoft.com/office/drawing/2014/main" xmlns="" id="{362ECAFE-1BD6-43D9-8260-576ED5982DDF}"/>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0746FA7A-6EC3-4778-9B34-341771B1ABAB}"/>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B7F43AAE-6553-4C38-B495-2807B5C7C06B}"/>
              </a:ext>
            </a:extLst>
          </p:cNvPr>
          <p:cNvSpPr>
            <a:spLocks noGrp="1"/>
          </p:cNvSpPr>
          <p:nvPr>
            <p:ph type="sldNum" sz="quarter" idx="4"/>
          </p:nvPr>
        </p:nvSpPr>
        <p:spPr/>
        <p:txBody>
          <a:bodyPr/>
          <a:lstStyle/>
          <a:p>
            <a:fld id="{55B195E7-E09C-4879-AB61-0F645C2C373E}" type="slidenum">
              <a:rPr lang="cs-CZ" smtClean="0"/>
              <a:t>33</a:t>
            </a:fld>
            <a:endParaRPr lang="cs-CZ"/>
          </a:p>
        </p:txBody>
      </p:sp>
    </p:spTree>
    <p:extLst>
      <p:ext uri="{BB962C8B-B14F-4D97-AF65-F5344CB8AC3E}">
        <p14:creationId xmlns:p14="http://schemas.microsoft.com/office/powerpoint/2010/main" val="17979176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0416119-0800-4BDD-9113-A81BFA3BFDDD}"/>
              </a:ext>
            </a:extLst>
          </p:cNvPr>
          <p:cNvSpPr>
            <a:spLocks noGrp="1"/>
          </p:cNvSpPr>
          <p:nvPr>
            <p:ph type="title"/>
          </p:nvPr>
        </p:nvSpPr>
        <p:spPr/>
        <p:txBody>
          <a:bodyPr>
            <a:normAutofit fontScale="90000"/>
          </a:bodyPr>
          <a:lstStyle/>
          <a:p>
            <a:r>
              <a:rPr lang="cs-CZ" b="1" dirty="0"/>
              <a:t>Důkaz znaleckým posudkem (1)</a:t>
            </a:r>
            <a:endParaRPr lang="cs-CZ" dirty="0"/>
          </a:p>
        </p:txBody>
      </p:sp>
      <p:sp>
        <p:nvSpPr>
          <p:cNvPr id="3" name="Zástupný symbol pro text 2">
            <a:extLst>
              <a:ext uri="{FF2B5EF4-FFF2-40B4-BE49-F238E27FC236}">
                <a16:creationId xmlns:a16="http://schemas.microsoft.com/office/drawing/2014/main" xmlns="" id="{35E54AFF-49A8-4E77-BA75-E14495F0FA3C}"/>
              </a:ext>
            </a:extLst>
          </p:cNvPr>
          <p:cNvSpPr>
            <a:spLocks noGrp="1"/>
          </p:cNvSpPr>
          <p:nvPr>
            <p:ph type="body" sz="quarter" idx="13"/>
          </p:nvPr>
        </p:nvSpPr>
        <p:spPr/>
        <p:txBody>
          <a:bodyPr/>
          <a:lstStyle/>
          <a:p>
            <a:pPr>
              <a:buFont typeface="Wingdings" panose="05000000000000000000" pitchFamily="2" charset="2"/>
              <a:buChar char="q"/>
            </a:pPr>
            <a:r>
              <a:rPr lang="cs-CZ" b="1" dirty="0"/>
              <a:t>Závisí-li rozhodnutí na posouzení skutečností, k nimž je třeba odborných znalostí, které úřední osoby nemají, a jestliže odborné posouzení skutečností nelze opatřit od jiného správního orgánu, správní orgán usnesením ustanoví znalce.</a:t>
            </a:r>
          </a:p>
          <a:p>
            <a:pPr>
              <a:buFont typeface="Wingdings" panose="05000000000000000000" pitchFamily="2" charset="2"/>
              <a:buChar char="q"/>
            </a:pPr>
            <a:r>
              <a:rPr lang="pl-PL" b="1" dirty="0"/>
              <a:t>Usnesení se oznamuje pouze znalci.</a:t>
            </a:r>
            <a:endParaRPr lang="cs-CZ" b="1" dirty="0"/>
          </a:p>
        </p:txBody>
      </p:sp>
      <p:sp>
        <p:nvSpPr>
          <p:cNvPr id="4" name="Zástupný symbol pro datum 3">
            <a:extLst>
              <a:ext uri="{FF2B5EF4-FFF2-40B4-BE49-F238E27FC236}">
                <a16:creationId xmlns:a16="http://schemas.microsoft.com/office/drawing/2014/main" xmlns="" id="{FC8EB020-6882-49F7-9C93-32ED88385148}"/>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75482502-5B5A-451D-802D-2DCEC07CF7CA}"/>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3B08C893-3B32-400E-B188-D388A2537087}"/>
              </a:ext>
            </a:extLst>
          </p:cNvPr>
          <p:cNvSpPr>
            <a:spLocks noGrp="1"/>
          </p:cNvSpPr>
          <p:nvPr>
            <p:ph type="sldNum" sz="quarter" idx="4"/>
          </p:nvPr>
        </p:nvSpPr>
        <p:spPr/>
        <p:txBody>
          <a:bodyPr/>
          <a:lstStyle/>
          <a:p>
            <a:fld id="{55B195E7-E09C-4879-AB61-0F645C2C373E}" type="slidenum">
              <a:rPr lang="cs-CZ" smtClean="0"/>
              <a:t>34</a:t>
            </a:fld>
            <a:endParaRPr lang="cs-CZ"/>
          </a:p>
        </p:txBody>
      </p:sp>
    </p:spTree>
    <p:extLst>
      <p:ext uri="{BB962C8B-B14F-4D97-AF65-F5344CB8AC3E}">
        <p14:creationId xmlns:p14="http://schemas.microsoft.com/office/powerpoint/2010/main" val="4637683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C25124A-9130-4C4B-9C1F-EEACC3851CBB}"/>
              </a:ext>
            </a:extLst>
          </p:cNvPr>
          <p:cNvSpPr>
            <a:spLocks noGrp="1"/>
          </p:cNvSpPr>
          <p:nvPr>
            <p:ph type="title"/>
          </p:nvPr>
        </p:nvSpPr>
        <p:spPr/>
        <p:txBody>
          <a:bodyPr>
            <a:normAutofit fontScale="90000"/>
          </a:bodyPr>
          <a:lstStyle/>
          <a:p>
            <a:r>
              <a:rPr lang="cs-CZ" b="1" dirty="0"/>
              <a:t>Důkaz znaleckým posudkem (2)</a:t>
            </a:r>
            <a:endParaRPr lang="cs-CZ" dirty="0"/>
          </a:p>
        </p:txBody>
      </p:sp>
      <p:sp>
        <p:nvSpPr>
          <p:cNvPr id="3" name="Zástupný symbol pro text 2">
            <a:extLst>
              <a:ext uri="{FF2B5EF4-FFF2-40B4-BE49-F238E27FC236}">
                <a16:creationId xmlns:a16="http://schemas.microsoft.com/office/drawing/2014/main" xmlns="" id="{49182DDE-E38E-41B3-A35A-C4A5BB82BE96}"/>
              </a:ext>
            </a:extLst>
          </p:cNvPr>
          <p:cNvSpPr>
            <a:spLocks noGrp="1"/>
          </p:cNvSpPr>
          <p:nvPr>
            <p:ph type="body" sz="quarter" idx="13"/>
          </p:nvPr>
        </p:nvSpPr>
        <p:spPr/>
        <p:txBody>
          <a:bodyPr/>
          <a:lstStyle/>
          <a:p>
            <a:pPr>
              <a:buFont typeface="Wingdings" panose="05000000000000000000" pitchFamily="2" charset="2"/>
              <a:buChar char="q"/>
            </a:pPr>
            <a:r>
              <a:rPr lang="cs-CZ" b="1" dirty="0"/>
              <a:t>O zamýšleném ustanovení znalce, popřípadě o ustanovení znalce správní orgán vhodným způsobem účastníky vyrozumí. Správní orgán znalci uloží, aby posudek vypracoval písemně a předložil mu jej ve lhůtě, kterou současně určí. Může znalce také vyslechnout.</a:t>
            </a:r>
          </a:p>
        </p:txBody>
      </p:sp>
      <p:sp>
        <p:nvSpPr>
          <p:cNvPr id="4" name="Zástupný symbol pro datum 3">
            <a:extLst>
              <a:ext uri="{FF2B5EF4-FFF2-40B4-BE49-F238E27FC236}">
                <a16:creationId xmlns:a16="http://schemas.microsoft.com/office/drawing/2014/main" xmlns="" id="{6C10A362-6ECC-4B08-97FF-3D1D4F1FEF30}"/>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C64C5E75-A6AE-4769-B94F-1B18DDF693EB}"/>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CC6E37D8-0ACE-4F88-9CB7-C3264D0E5FFE}"/>
              </a:ext>
            </a:extLst>
          </p:cNvPr>
          <p:cNvSpPr>
            <a:spLocks noGrp="1"/>
          </p:cNvSpPr>
          <p:nvPr>
            <p:ph type="sldNum" sz="quarter" idx="4"/>
          </p:nvPr>
        </p:nvSpPr>
        <p:spPr/>
        <p:txBody>
          <a:bodyPr/>
          <a:lstStyle/>
          <a:p>
            <a:fld id="{55B195E7-E09C-4879-AB61-0F645C2C373E}" type="slidenum">
              <a:rPr lang="cs-CZ" smtClean="0"/>
              <a:t>35</a:t>
            </a:fld>
            <a:endParaRPr lang="cs-CZ"/>
          </a:p>
        </p:txBody>
      </p:sp>
    </p:spTree>
    <p:extLst>
      <p:ext uri="{BB962C8B-B14F-4D97-AF65-F5344CB8AC3E}">
        <p14:creationId xmlns:p14="http://schemas.microsoft.com/office/powerpoint/2010/main" val="203937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8196637-15AE-4AB6-BAC3-F16A182632D6}"/>
              </a:ext>
            </a:extLst>
          </p:cNvPr>
          <p:cNvSpPr>
            <a:spLocks noGrp="1"/>
          </p:cNvSpPr>
          <p:nvPr>
            <p:ph type="title"/>
          </p:nvPr>
        </p:nvSpPr>
        <p:spPr/>
        <p:txBody>
          <a:bodyPr>
            <a:normAutofit fontScale="90000"/>
          </a:bodyPr>
          <a:lstStyle/>
          <a:p>
            <a:r>
              <a:rPr lang="cs-CZ" b="1" dirty="0"/>
              <a:t>Judikatura (1)</a:t>
            </a:r>
          </a:p>
        </p:txBody>
      </p:sp>
      <p:sp>
        <p:nvSpPr>
          <p:cNvPr id="3" name="Zástupný symbol pro text 2">
            <a:extLst>
              <a:ext uri="{FF2B5EF4-FFF2-40B4-BE49-F238E27FC236}">
                <a16:creationId xmlns:a16="http://schemas.microsoft.com/office/drawing/2014/main" xmlns="" id="{C76FDC40-A51F-45F5-B7DC-4FC4FF50F691}"/>
              </a:ext>
            </a:extLst>
          </p:cNvPr>
          <p:cNvSpPr>
            <a:spLocks noGrp="1"/>
          </p:cNvSpPr>
          <p:nvPr>
            <p:ph type="body" sz="quarter" idx="13"/>
          </p:nvPr>
        </p:nvSpPr>
        <p:spPr/>
        <p:txBody>
          <a:bodyPr/>
          <a:lstStyle/>
          <a:p>
            <a:pPr>
              <a:buFont typeface="Wingdings" panose="05000000000000000000" pitchFamily="2" charset="2"/>
              <a:buChar char="q"/>
            </a:pPr>
            <a:r>
              <a:rPr lang="cs-CZ" b="1" i="1" dirty="0">
                <a:solidFill>
                  <a:srgbClr val="002060"/>
                </a:solidFill>
              </a:rPr>
              <a:t>Zejména v sankčních správních řízeních zahajovaných ex offo je při zjišťování skutkového stavu kladen zvláštní důraz na naplnění zásady materiální pravdy dle § 3 správního řádu, a zásady vyšetřovací dle § 50 odst. 3 tohoto zákona. Důkazní prostředky, které nesplňují dostatečnou míru konkrétnosti, jednoznačnosti a průkaznosti, je nutné odmítnout jako nevyhovující.</a:t>
            </a:r>
            <a:r>
              <a:rPr lang="cs-CZ" b="1" i="1" dirty="0"/>
              <a:t> </a:t>
            </a:r>
            <a:r>
              <a:rPr lang="cs-CZ" b="1" dirty="0"/>
              <a:t>(NSS 4 </a:t>
            </a:r>
            <a:r>
              <a:rPr lang="cs-CZ" b="1" dirty="0" err="1"/>
              <a:t>Ads</a:t>
            </a:r>
            <a:r>
              <a:rPr lang="cs-CZ" b="1" dirty="0"/>
              <a:t> 44/2010-132)</a:t>
            </a:r>
            <a:endParaRPr lang="cs-CZ" b="1" i="1" dirty="0"/>
          </a:p>
        </p:txBody>
      </p:sp>
      <p:sp>
        <p:nvSpPr>
          <p:cNvPr id="4" name="Zástupný symbol pro datum 3">
            <a:extLst>
              <a:ext uri="{FF2B5EF4-FFF2-40B4-BE49-F238E27FC236}">
                <a16:creationId xmlns:a16="http://schemas.microsoft.com/office/drawing/2014/main" xmlns="" id="{8E30B8FC-AC4C-4CA3-AFF5-E8F894BDC02B}"/>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64512133-FE1D-41B8-9526-49D41971D2CA}"/>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1EE3DBCE-9755-4851-A6C9-46A29CE41F69}"/>
              </a:ext>
            </a:extLst>
          </p:cNvPr>
          <p:cNvSpPr>
            <a:spLocks noGrp="1"/>
          </p:cNvSpPr>
          <p:nvPr>
            <p:ph type="sldNum" sz="quarter" idx="4"/>
          </p:nvPr>
        </p:nvSpPr>
        <p:spPr/>
        <p:txBody>
          <a:bodyPr/>
          <a:lstStyle/>
          <a:p>
            <a:fld id="{55B195E7-E09C-4879-AB61-0F645C2C373E}" type="slidenum">
              <a:rPr lang="cs-CZ" smtClean="0"/>
              <a:t>36</a:t>
            </a:fld>
            <a:endParaRPr lang="cs-CZ"/>
          </a:p>
        </p:txBody>
      </p:sp>
    </p:spTree>
    <p:extLst>
      <p:ext uri="{BB962C8B-B14F-4D97-AF65-F5344CB8AC3E}">
        <p14:creationId xmlns:p14="http://schemas.microsoft.com/office/powerpoint/2010/main" val="9364814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77B9E52-1BF0-4A75-810D-FAF551909196}"/>
              </a:ext>
            </a:extLst>
          </p:cNvPr>
          <p:cNvSpPr>
            <a:spLocks noGrp="1"/>
          </p:cNvSpPr>
          <p:nvPr>
            <p:ph type="title"/>
          </p:nvPr>
        </p:nvSpPr>
        <p:spPr/>
        <p:txBody>
          <a:bodyPr>
            <a:normAutofit fontScale="90000"/>
          </a:bodyPr>
          <a:lstStyle/>
          <a:p>
            <a:r>
              <a:rPr lang="cs-CZ" b="1" dirty="0"/>
              <a:t>Judikatura (2)</a:t>
            </a:r>
            <a:endParaRPr lang="cs-CZ" dirty="0"/>
          </a:p>
        </p:txBody>
      </p:sp>
      <p:sp>
        <p:nvSpPr>
          <p:cNvPr id="3" name="Zástupný symbol pro text 2">
            <a:extLst>
              <a:ext uri="{FF2B5EF4-FFF2-40B4-BE49-F238E27FC236}">
                <a16:creationId xmlns:a16="http://schemas.microsoft.com/office/drawing/2014/main" xmlns="" id="{591F0D66-2555-45ED-BEFA-18524CD24F7B}"/>
              </a:ext>
            </a:extLst>
          </p:cNvPr>
          <p:cNvSpPr>
            <a:spLocks noGrp="1"/>
          </p:cNvSpPr>
          <p:nvPr>
            <p:ph type="body" sz="quarter" idx="13"/>
          </p:nvPr>
        </p:nvSpPr>
        <p:spPr/>
        <p:txBody>
          <a:bodyPr/>
          <a:lstStyle/>
          <a:p>
            <a:pPr>
              <a:buFont typeface="Wingdings" panose="05000000000000000000" pitchFamily="2" charset="2"/>
              <a:buChar char="q"/>
            </a:pPr>
            <a:r>
              <a:rPr lang="cs-CZ" b="1" i="1" dirty="0">
                <a:solidFill>
                  <a:srgbClr val="002060"/>
                </a:solidFill>
              </a:rPr>
              <a:t>Správní orgán nemusí uvádět zdroj, z něhož se dozvěděl o existenci obecně známé skutečnosti. Naproti tomu musí uvést, ze které jeho konkrétní úřední činnosti či postupu jsou mu známé tzv. úřední skutečnosti ( § 50 odst. 1 správního řádu z roku 2004) </a:t>
            </a:r>
            <a:r>
              <a:rPr lang="cs-CZ" b="1" dirty="0"/>
              <a:t>NSS 1 As 33/2011-38</a:t>
            </a:r>
            <a:endParaRPr lang="cs-CZ" b="1" i="1" dirty="0">
              <a:solidFill>
                <a:srgbClr val="002060"/>
              </a:solidFill>
            </a:endParaRPr>
          </a:p>
        </p:txBody>
      </p:sp>
      <p:sp>
        <p:nvSpPr>
          <p:cNvPr id="4" name="Zástupný symbol pro datum 3">
            <a:extLst>
              <a:ext uri="{FF2B5EF4-FFF2-40B4-BE49-F238E27FC236}">
                <a16:creationId xmlns:a16="http://schemas.microsoft.com/office/drawing/2014/main" xmlns="" id="{EFEC9E13-0422-4CE9-9B46-A7C586752125}"/>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BCCDD663-5EFE-422C-86DB-0D390534D85D}"/>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AB719A0D-391D-422F-8321-6177AD2DCA56}"/>
              </a:ext>
            </a:extLst>
          </p:cNvPr>
          <p:cNvSpPr>
            <a:spLocks noGrp="1"/>
          </p:cNvSpPr>
          <p:nvPr>
            <p:ph type="sldNum" sz="quarter" idx="4"/>
          </p:nvPr>
        </p:nvSpPr>
        <p:spPr/>
        <p:txBody>
          <a:bodyPr/>
          <a:lstStyle/>
          <a:p>
            <a:fld id="{55B195E7-E09C-4879-AB61-0F645C2C373E}" type="slidenum">
              <a:rPr lang="cs-CZ" smtClean="0"/>
              <a:t>37</a:t>
            </a:fld>
            <a:endParaRPr lang="cs-CZ"/>
          </a:p>
        </p:txBody>
      </p:sp>
    </p:spTree>
    <p:extLst>
      <p:ext uri="{BB962C8B-B14F-4D97-AF65-F5344CB8AC3E}">
        <p14:creationId xmlns:p14="http://schemas.microsoft.com/office/powerpoint/2010/main" val="29437896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4BAF13C-D73C-49C4-BE71-8C2608BE0EF4}"/>
              </a:ext>
            </a:extLst>
          </p:cNvPr>
          <p:cNvSpPr>
            <a:spLocks noGrp="1"/>
          </p:cNvSpPr>
          <p:nvPr>
            <p:ph type="title"/>
          </p:nvPr>
        </p:nvSpPr>
        <p:spPr/>
        <p:txBody>
          <a:bodyPr>
            <a:normAutofit fontScale="90000"/>
          </a:bodyPr>
          <a:lstStyle/>
          <a:p>
            <a:r>
              <a:rPr lang="cs-CZ" b="1" dirty="0"/>
              <a:t>Judikatura (3)</a:t>
            </a:r>
            <a:endParaRPr lang="cs-CZ" dirty="0"/>
          </a:p>
        </p:txBody>
      </p:sp>
      <p:sp>
        <p:nvSpPr>
          <p:cNvPr id="3" name="Zástupný symbol pro text 2">
            <a:extLst>
              <a:ext uri="{FF2B5EF4-FFF2-40B4-BE49-F238E27FC236}">
                <a16:creationId xmlns:a16="http://schemas.microsoft.com/office/drawing/2014/main" xmlns="" id="{2DB84656-97A7-4416-8BC6-8B73B53F2733}"/>
              </a:ext>
            </a:extLst>
          </p:cNvPr>
          <p:cNvSpPr>
            <a:spLocks noGrp="1"/>
          </p:cNvSpPr>
          <p:nvPr>
            <p:ph type="body" sz="quarter" idx="13"/>
          </p:nvPr>
        </p:nvSpPr>
        <p:spPr/>
        <p:txBody>
          <a:bodyPr/>
          <a:lstStyle/>
          <a:p>
            <a:pPr>
              <a:buFont typeface="Wingdings" panose="05000000000000000000" pitchFamily="2" charset="2"/>
              <a:buChar char="q"/>
            </a:pPr>
            <a:r>
              <a:rPr lang="cs-CZ" b="1" dirty="0"/>
              <a:t>NSS 5 As 7/2011-48 </a:t>
            </a:r>
            <a:r>
              <a:rPr lang="cs-CZ" b="1" i="1" dirty="0">
                <a:solidFill>
                  <a:srgbClr val="002060"/>
                </a:solidFill>
              </a:rPr>
              <a:t>Má-li správní orgán povinnost zjistit všechny rozhodné okolnosti svědčící ve prospěch i v neprospěch toho, komu má být povinnost uložena i bez návrhu (z logiky věci bez návrhu toho, komu má být povinnost uložena), nemůže se správní orgán ohledně návrhů takové osoby na provedení dalších důkazů současně dovolávat § 82 odst. 4 správního řádu (zásady koncentrace řízení). </a:t>
            </a:r>
          </a:p>
        </p:txBody>
      </p:sp>
      <p:sp>
        <p:nvSpPr>
          <p:cNvPr id="4" name="Zástupný symbol pro datum 3">
            <a:extLst>
              <a:ext uri="{FF2B5EF4-FFF2-40B4-BE49-F238E27FC236}">
                <a16:creationId xmlns:a16="http://schemas.microsoft.com/office/drawing/2014/main" xmlns="" id="{127F3A2E-CB50-4140-9B83-2D98642DA15E}"/>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F9BD6E55-F6A5-4A0B-B30A-74075F666354}"/>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B6DAD925-0FE0-471C-A558-EAA35563D005}"/>
              </a:ext>
            </a:extLst>
          </p:cNvPr>
          <p:cNvSpPr>
            <a:spLocks noGrp="1"/>
          </p:cNvSpPr>
          <p:nvPr>
            <p:ph type="sldNum" sz="quarter" idx="4"/>
          </p:nvPr>
        </p:nvSpPr>
        <p:spPr/>
        <p:txBody>
          <a:bodyPr/>
          <a:lstStyle/>
          <a:p>
            <a:fld id="{55B195E7-E09C-4879-AB61-0F645C2C373E}" type="slidenum">
              <a:rPr lang="cs-CZ" smtClean="0"/>
              <a:t>38</a:t>
            </a:fld>
            <a:endParaRPr lang="cs-CZ"/>
          </a:p>
        </p:txBody>
      </p:sp>
    </p:spTree>
    <p:extLst>
      <p:ext uri="{BB962C8B-B14F-4D97-AF65-F5344CB8AC3E}">
        <p14:creationId xmlns:p14="http://schemas.microsoft.com/office/powerpoint/2010/main" val="13431205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F620CD2-5DDA-45C9-92F4-B55666BE755F}"/>
              </a:ext>
            </a:extLst>
          </p:cNvPr>
          <p:cNvSpPr>
            <a:spLocks noGrp="1"/>
          </p:cNvSpPr>
          <p:nvPr>
            <p:ph type="title"/>
          </p:nvPr>
        </p:nvSpPr>
        <p:spPr/>
        <p:txBody>
          <a:bodyPr>
            <a:normAutofit fontScale="90000"/>
          </a:bodyPr>
          <a:lstStyle/>
          <a:p>
            <a:pPr algn="ctr"/>
            <a:r>
              <a:rPr lang="cs-CZ" sz="4800" dirty="0"/>
              <a:t>Zajištění účelu a průběhu řízení</a:t>
            </a:r>
          </a:p>
        </p:txBody>
      </p:sp>
      <p:sp>
        <p:nvSpPr>
          <p:cNvPr id="3" name="Zástupný symbol pro text 2">
            <a:extLst>
              <a:ext uri="{FF2B5EF4-FFF2-40B4-BE49-F238E27FC236}">
                <a16:creationId xmlns:a16="http://schemas.microsoft.com/office/drawing/2014/main" xmlns="" id="{965A19B6-E002-464F-B9B7-BA5B55186DD4}"/>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xmlns="" id="{0D8FABDC-4E84-4444-9522-754539A1B9F6}"/>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C08D1EEA-1AA5-43ED-ABDE-CC7364BE697D}"/>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1689407A-8791-4189-BF69-F66E99594721}"/>
              </a:ext>
            </a:extLst>
          </p:cNvPr>
          <p:cNvSpPr>
            <a:spLocks noGrp="1"/>
          </p:cNvSpPr>
          <p:nvPr>
            <p:ph type="sldNum" sz="quarter" idx="4"/>
          </p:nvPr>
        </p:nvSpPr>
        <p:spPr/>
        <p:txBody>
          <a:bodyPr/>
          <a:lstStyle/>
          <a:p>
            <a:fld id="{55B195E7-E09C-4879-AB61-0F645C2C373E}" type="slidenum">
              <a:rPr lang="cs-CZ" smtClean="0"/>
              <a:t>39</a:t>
            </a:fld>
            <a:endParaRPr lang="cs-CZ"/>
          </a:p>
        </p:txBody>
      </p:sp>
    </p:spTree>
    <p:extLst>
      <p:ext uri="{BB962C8B-B14F-4D97-AF65-F5344CB8AC3E}">
        <p14:creationId xmlns:p14="http://schemas.microsoft.com/office/powerpoint/2010/main" val="1325097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418ACA4-2A24-4523-9559-873DA389158D}"/>
              </a:ext>
            </a:extLst>
          </p:cNvPr>
          <p:cNvSpPr>
            <a:spLocks noGrp="1"/>
          </p:cNvSpPr>
          <p:nvPr>
            <p:ph type="title"/>
          </p:nvPr>
        </p:nvSpPr>
        <p:spPr/>
        <p:txBody>
          <a:bodyPr>
            <a:normAutofit fontScale="90000"/>
          </a:bodyPr>
          <a:lstStyle/>
          <a:p>
            <a:r>
              <a:rPr lang="cs-CZ" b="1" dirty="0"/>
              <a:t>Úvod (1)</a:t>
            </a:r>
          </a:p>
        </p:txBody>
      </p:sp>
      <p:sp>
        <p:nvSpPr>
          <p:cNvPr id="3" name="Zástupný symbol pro text 2">
            <a:extLst>
              <a:ext uri="{FF2B5EF4-FFF2-40B4-BE49-F238E27FC236}">
                <a16:creationId xmlns:a16="http://schemas.microsoft.com/office/drawing/2014/main" xmlns="" id="{87340000-75D8-41F9-BD64-7683055E238A}"/>
              </a:ext>
            </a:extLst>
          </p:cNvPr>
          <p:cNvSpPr>
            <a:spLocks noGrp="1"/>
          </p:cNvSpPr>
          <p:nvPr>
            <p:ph type="body" sz="quarter" idx="13"/>
          </p:nvPr>
        </p:nvSpPr>
        <p:spPr/>
        <p:txBody>
          <a:bodyPr/>
          <a:lstStyle/>
          <a:p>
            <a:pPr>
              <a:buFont typeface="Wingdings" panose="05000000000000000000" pitchFamily="2" charset="2"/>
              <a:buChar char="q"/>
            </a:pPr>
            <a:r>
              <a:rPr lang="cs-CZ" b="1" dirty="0"/>
              <a:t>§ 9 </a:t>
            </a:r>
            <a:r>
              <a:rPr lang="cs-CZ" b="1" dirty="0" err="1"/>
              <a:t>SpŘ</a:t>
            </a:r>
            <a:r>
              <a:rPr lang="cs-CZ" b="1" dirty="0"/>
              <a:t> - Správní řízení je postup správního orgánu, jehož účelem je vydání rozhodnutí, jímž se v určité věci zakládají, mění nebo ruší práva anebo povinnosti jmenovitě určené osoby nebo jímž se v určité věci prohlašuje, že taková osoba práva nebo povinnosti má anebo nemá.</a:t>
            </a:r>
          </a:p>
        </p:txBody>
      </p:sp>
      <p:sp>
        <p:nvSpPr>
          <p:cNvPr id="4" name="Zástupný symbol pro datum 3">
            <a:extLst>
              <a:ext uri="{FF2B5EF4-FFF2-40B4-BE49-F238E27FC236}">
                <a16:creationId xmlns:a16="http://schemas.microsoft.com/office/drawing/2014/main" xmlns="" id="{46458822-001C-4B1B-B3CB-E8C8612F1FFE}"/>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359E5795-5BB6-4910-8F4F-32B3A4C9CED9}"/>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3FDC4F6E-3AB4-420C-A5B3-ECABAC271CCD}"/>
              </a:ext>
            </a:extLst>
          </p:cNvPr>
          <p:cNvSpPr>
            <a:spLocks noGrp="1"/>
          </p:cNvSpPr>
          <p:nvPr>
            <p:ph type="sldNum" sz="quarter" idx="4"/>
          </p:nvPr>
        </p:nvSpPr>
        <p:spPr/>
        <p:txBody>
          <a:bodyPr/>
          <a:lstStyle/>
          <a:p>
            <a:fld id="{55B195E7-E09C-4879-AB61-0F645C2C373E}" type="slidenum">
              <a:rPr lang="cs-CZ" smtClean="0"/>
              <a:t>4</a:t>
            </a:fld>
            <a:endParaRPr lang="cs-CZ"/>
          </a:p>
        </p:txBody>
      </p:sp>
    </p:spTree>
    <p:extLst>
      <p:ext uri="{BB962C8B-B14F-4D97-AF65-F5344CB8AC3E}">
        <p14:creationId xmlns:p14="http://schemas.microsoft.com/office/powerpoint/2010/main" val="1467714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47CCDA4-8E60-40A7-96A1-C4383CC95B0D}"/>
              </a:ext>
            </a:extLst>
          </p:cNvPr>
          <p:cNvSpPr>
            <a:spLocks noGrp="1"/>
          </p:cNvSpPr>
          <p:nvPr>
            <p:ph type="title"/>
          </p:nvPr>
        </p:nvSpPr>
        <p:spPr/>
        <p:txBody>
          <a:bodyPr>
            <a:normAutofit fontScale="90000"/>
          </a:bodyPr>
          <a:lstStyle/>
          <a:p>
            <a:r>
              <a:rPr lang="cs-CZ" b="1" dirty="0"/>
              <a:t>Zajišťovací prostředky (1)</a:t>
            </a:r>
          </a:p>
        </p:txBody>
      </p:sp>
      <p:sp>
        <p:nvSpPr>
          <p:cNvPr id="3" name="Zástupný symbol pro text 2">
            <a:extLst>
              <a:ext uri="{FF2B5EF4-FFF2-40B4-BE49-F238E27FC236}">
                <a16:creationId xmlns:a16="http://schemas.microsoft.com/office/drawing/2014/main" xmlns="" id="{E9C84A76-375D-4A49-8FE5-8FBEF96152AD}"/>
              </a:ext>
            </a:extLst>
          </p:cNvPr>
          <p:cNvSpPr>
            <a:spLocks noGrp="1"/>
          </p:cNvSpPr>
          <p:nvPr>
            <p:ph type="body" sz="quarter" idx="13"/>
          </p:nvPr>
        </p:nvSpPr>
        <p:spPr/>
        <p:txBody>
          <a:bodyPr/>
          <a:lstStyle/>
          <a:p>
            <a:pPr>
              <a:buFont typeface="Wingdings" panose="05000000000000000000" pitchFamily="2" charset="2"/>
              <a:buChar char="q"/>
            </a:pPr>
            <a:r>
              <a:rPr lang="cs-CZ" b="1" dirty="0"/>
              <a:t>§ 58 </a:t>
            </a:r>
            <a:r>
              <a:rPr lang="cs-CZ" b="1" dirty="0" err="1"/>
              <a:t>SpŘ</a:t>
            </a:r>
            <a:r>
              <a:rPr lang="cs-CZ" b="1" dirty="0"/>
              <a:t> - správní orgán užije zajišťovací prostředky pouze v případech, kdy to vyžaduje, a v rozsahu, v jakém to vyžaduje zajištění průběhu a účelu řízení.</a:t>
            </a:r>
          </a:p>
        </p:txBody>
      </p:sp>
      <p:sp>
        <p:nvSpPr>
          <p:cNvPr id="4" name="Zástupný symbol pro datum 3">
            <a:extLst>
              <a:ext uri="{FF2B5EF4-FFF2-40B4-BE49-F238E27FC236}">
                <a16:creationId xmlns:a16="http://schemas.microsoft.com/office/drawing/2014/main" xmlns="" id="{EC21D487-ED29-451D-93F0-1A858FDD6BB4}"/>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26BE7C9A-208D-465E-AAB0-BD470CC5B0D1}"/>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6EA3CEAB-2127-4424-BDF3-7168295E7A7F}"/>
              </a:ext>
            </a:extLst>
          </p:cNvPr>
          <p:cNvSpPr>
            <a:spLocks noGrp="1"/>
          </p:cNvSpPr>
          <p:nvPr>
            <p:ph type="sldNum" sz="quarter" idx="4"/>
          </p:nvPr>
        </p:nvSpPr>
        <p:spPr/>
        <p:txBody>
          <a:bodyPr/>
          <a:lstStyle/>
          <a:p>
            <a:fld id="{55B195E7-E09C-4879-AB61-0F645C2C373E}" type="slidenum">
              <a:rPr lang="cs-CZ" smtClean="0"/>
              <a:t>40</a:t>
            </a:fld>
            <a:endParaRPr lang="cs-CZ"/>
          </a:p>
        </p:txBody>
      </p:sp>
    </p:spTree>
    <p:extLst>
      <p:ext uri="{BB962C8B-B14F-4D97-AF65-F5344CB8AC3E}">
        <p14:creationId xmlns:p14="http://schemas.microsoft.com/office/powerpoint/2010/main" val="13721485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21F4F34-FE3A-4344-8759-C244325AB81B}"/>
              </a:ext>
            </a:extLst>
          </p:cNvPr>
          <p:cNvSpPr>
            <a:spLocks noGrp="1"/>
          </p:cNvSpPr>
          <p:nvPr>
            <p:ph type="title"/>
          </p:nvPr>
        </p:nvSpPr>
        <p:spPr/>
        <p:txBody>
          <a:bodyPr>
            <a:normAutofit fontScale="90000"/>
          </a:bodyPr>
          <a:lstStyle/>
          <a:p>
            <a:r>
              <a:rPr lang="cs-CZ" b="1" dirty="0"/>
              <a:t>Zajišťovací prostředky (2)</a:t>
            </a:r>
            <a:endParaRPr lang="cs-CZ" dirty="0"/>
          </a:p>
        </p:txBody>
      </p:sp>
      <p:sp>
        <p:nvSpPr>
          <p:cNvPr id="3" name="Zástupný symbol pro text 2">
            <a:extLst>
              <a:ext uri="{FF2B5EF4-FFF2-40B4-BE49-F238E27FC236}">
                <a16:creationId xmlns:a16="http://schemas.microsoft.com/office/drawing/2014/main" xmlns="" id="{D9C349C0-5F3C-48C8-8AC5-1B20FC88CC46}"/>
              </a:ext>
            </a:extLst>
          </p:cNvPr>
          <p:cNvSpPr>
            <a:spLocks noGrp="1"/>
          </p:cNvSpPr>
          <p:nvPr>
            <p:ph type="body" sz="quarter" idx="13"/>
          </p:nvPr>
        </p:nvSpPr>
        <p:spPr/>
        <p:txBody>
          <a:bodyPr>
            <a:normAutofit/>
          </a:bodyPr>
          <a:lstStyle/>
          <a:p>
            <a:pPr>
              <a:buFont typeface="Wingdings" panose="05000000000000000000" pitchFamily="2" charset="2"/>
              <a:buChar char="q"/>
            </a:pPr>
            <a:r>
              <a:rPr lang="cs-CZ" sz="3600" b="1" i="1" dirty="0"/>
              <a:t>Předvolání (§ 59)</a:t>
            </a:r>
          </a:p>
          <a:p>
            <a:pPr>
              <a:buFont typeface="Wingdings" panose="05000000000000000000" pitchFamily="2" charset="2"/>
              <a:buChar char="q"/>
            </a:pPr>
            <a:r>
              <a:rPr lang="cs-CZ" sz="3600" b="1" i="1" dirty="0"/>
              <a:t>Předvedení (§ 60)</a:t>
            </a:r>
          </a:p>
          <a:p>
            <a:pPr>
              <a:buFont typeface="Wingdings" panose="05000000000000000000" pitchFamily="2" charset="2"/>
              <a:buChar char="q"/>
            </a:pPr>
            <a:r>
              <a:rPr lang="cs-CZ" sz="3600" b="1" i="1" dirty="0"/>
              <a:t>Předběžné opatření (§ 61)</a:t>
            </a:r>
          </a:p>
          <a:p>
            <a:pPr>
              <a:buFont typeface="Wingdings" panose="05000000000000000000" pitchFamily="2" charset="2"/>
              <a:buChar char="q"/>
            </a:pPr>
            <a:r>
              <a:rPr lang="cs-CZ" sz="3600" b="1" i="1" dirty="0"/>
              <a:t>Pořádková pokuta (§ 62)</a:t>
            </a:r>
          </a:p>
          <a:p>
            <a:pPr>
              <a:buFont typeface="Wingdings" panose="05000000000000000000" pitchFamily="2" charset="2"/>
              <a:buChar char="q"/>
            </a:pPr>
            <a:r>
              <a:rPr lang="cs-CZ" sz="3600" b="1" i="1" dirty="0"/>
              <a:t>Vykázání z místa konání úkonu (§ 63)</a:t>
            </a:r>
          </a:p>
          <a:p>
            <a:pPr>
              <a:buFont typeface="Wingdings" panose="05000000000000000000" pitchFamily="2" charset="2"/>
              <a:buChar char="q"/>
            </a:pPr>
            <a:r>
              <a:rPr lang="cs-CZ" sz="3600" b="1" i="1" dirty="0"/>
              <a:t>Záruka za splnění povinnosti (§ 147)</a:t>
            </a:r>
          </a:p>
        </p:txBody>
      </p:sp>
      <p:sp>
        <p:nvSpPr>
          <p:cNvPr id="4" name="Zástupný symbol pro datum 3">
            <a:extLst>
              <a:ext uri="{FF2B5EF4-FFF2-40B4-BE49-F238E27FC236}">
                <a16:creationId xmlns:a16="http://schemas.microsoft.com/office/drawing/2014/main" xmlns="" id="{5346C8EE-046C-4DF9-A6FA-200CE52CC372}"/>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F5E0E1DD-D7F6-4002-B2DD-24D0A24B0924}"/>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61A31B6F-6FEA-4484-BFD8-0E467A483B10}"/>
              </a:ext>
            </a:extLst>
          </p:cNvPr>
          <p:cNvSpPr>
            <a:spLocks noGrp="1"/>
          </p:cNvSpPr>
          <p:nvPr>
            <p:ph type="sldNum" sz="quarter" idx="4"/>
          </p:nvPr>
        </p:nvSpPr>
        <p:spPr/>
        <p:txBody>
          <a:bodyPr/>
          <a:lstStyle/>
          <a:p>
            <a:fld id="{55B195E7-E09C-4879-AB61-0F645C2C373E}" type="slidenum">
              <a:rPr lang="cs-CZ" smtClean="0"/>
              <a:t>41</a:t>
            </a:fld>
            <a:endParaRPr lang="cs-CZ"/>
          </a:p>
        </p:txBody>
      </p:sp>
    </p:spTree>
    <p:extLst>
      <p:ext uri="{BB962C8B-B14F-4D97-AF65-F5344CB8AC3E}">
        <p14:creationId xmlns:p14="http://schemas.microsoft.com/office/powerpoint/2010/main" val="11822755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F7C72AF-2B1B-4B9F-83D1-8BC83FDEFEC3}"/>
              </a:ext>
            </a:extLst>
          </p:cNvPr>
          <p:cNvSpPr>
            <a:spLocks noGrp="1"/>
          </p:cNvSpPr>
          <p:nvPr>
            <p:ph type="title"/>
          </p:nvPr>
        </p:nvSpPr>
        <p:spPr/>
        <p:txBody>
          <a:bodyPr>
            <a:normAutofit fontScale="90000"/>
          </a:bodyPr>
          <a:lstStyle/>
          <a:p>
            <a:pPr algn="ctr"/>
            <a:r>
              <a:rPr lang="cs-CZ" sz="4800" dirty="0"/>
              <a:t>Přerušení a zastavení </a:t>
            </a:r>
            <a:br>
              <a:rPr lang="cs-CZ" sz="4800" dirty="0"/>
            </a:br>
            <a:r>
              <a:rPr lang="cs-CZ" sz="4800" dirty="0"/>
              <a:t>řízení</a:t>
            </a:r>
          </a:p>
        </p:txBody>
      </p:sp>
      <p:sp>
        <p:nvSpPr>
          <p:cNvPr id="3" name="Zástupný symbol pro text 2">
            <a:extLst>
              <a:ext uri="{FF2B5EF4-FFF2-40B4-BE49-F238E27FC236}">
                <a16:creationId xmlns:a16="http://schemas.microsoft.com/office/drawing/2014/main" xmlns="" id="{9DC0FDFC-0255-440C-95C7-9991274C52B9}"/>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xmlns="" id="{CC80E0F1-BD0D-4A50-9AD1-205B4727CF19}"/>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B527F18B-B6AF-4D74-B8EA-5AEF222F7492}"/>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A5CD64F9-52F4-4D62-9B6E-DEEF5654B683}"/>
              </a:ext>
            </a:extLst>
          </p:cNvPr>
          <p:cNvSpPr>
            <a:spLocks noGrp="1"/>
          </p:cNvSpPr>
          <p:nvPr>
            <p:ph type="sldNum" sz="quarter" idx="4"/>
          </p:nvPr>
        </p:nvSpPr>
        <p:spPr/>
        <p:txBody>
          <a:bodyPr/>
          <a:lstStyle/>
          <a:p>
            <a:fld id="{55B195E7-E09C-4879-AB61-0F645C2C373E}" type="slidenum">
              <a:rPr lang="cs-CZ" smtClean="0"/>
              <a:t>42</a:t>
            </a:fld>
            <a:endParaRPr lang="cs-CZ"/>
          </a:p>
        </p:txBody>
      </p:sp>
    </p:spTree>
    <p:extLst>
      <p:ext uri="{BB962C8B-B14F-4D97-AF65-F5344CB8AC3E}">
        <p14:creationId xmlns:p14="http://schemas.microsoft.com/office/powerpoint/2010/main" val="25241891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AF43752-EABD-4B19-893B-C9CAA0A57FD9}"/>
              </a:ext>
            </a:extLst>
          </p:cNvPr>
          <p:cNvSpPr>
            <a:spLocks noGrp="1"/>
          </p:cNvSpPr>
          <p:nvPr>
            <p:ph type="title"/>
          </p:nvPr>
        </p:nvSpPr>
        <p:spPr/>
        <p:txBody>
          <a:bodyPr>
            <a:normAutofit fontScale="90000"/>
          </a:bodyPr>
          <a:lstStyle/>
          <a:p>
            <a:r>
              <a:rPr lang="cs-CZ" b="1" dirty="0"/>
              <a:t>Přerušení řízení (1)</a:t>
            </a:r>
          </a:p>
        </p:txBody>
      </p:sp>
      <p:sp>
        <p:nvSpPr>
          <p:cNvPr id="3" name="Zástupný symbol pro text 2">
            <a:extLst>
              <a:ext uri="{FF2B5EF4-FFF2-40B4-BE49-F238E27FC236}">
                <a16:creationId xmlns:a16="http://schemas.microsoft.com/office/drawing/2014/main" xmlns="" id="{5641282B-6D0B-4FEB-8ED9-C94B7386FA25}"/>
              </a:ext>
            </a:extLst>
          </p:cNvPr>
          <p:cNvSpPr>
            <a:spLocks noGrp="1"/>
          </p:cNvSpPr>
          <p:nvPr>
            <p:ph type="body" sz="quarter" idx="13"/>
          </p:nvPr>
        </p:nvSpPr>
        <p:spPr/>
        <p:txBody>
          <a:bodyPr>
            <a:normAutofit fontScale="92500" lnSpcReduction="10000"/>
          </a:bodyPr>
          <a:lstStyle/>
          <a:p>
            <a:pPr>
              <a:buFont typeface="Wingdings" panose="05000000000000000000" pitchFamily="2" charset="2"/>
              <a:buChar char="q"/>
            </a:pPr>
            <a:r>
              <a:rPr lang="cs-CZ" b="1" dirty="0"/>
              <a:t>§ 64 (1) </a:t>
            </a:r>
            <a:r>
              <a:rPr lang="cs-CZ" b="1" dirty="0" err="1"/>
              <a:t>SpŘ</a:t>
            </a:r>
            <a:r>
              <a:rPr lang="cs-CZ" b="1" dirty="0"/>
              <a:t> stanovuje podmínky, kdy správní úřad může přerušit správní </a:t>
            </a:r>
            <a:r>
              <a:rPr lang="cs-CZ" b="1" dirty="0" err="1"/>
              <a:t>řížení</a:t>
            </a:r>
            <a:endParaRPr lang="cs-CZ" b="1" dirty="0"/>
          </a:p>
          <a:p>
            <a:pPr>
              <a:buFont typeface="Wingdings" panose="05000000000000000000" pitchFamily="2" charset="2"/>
              <a:buChar char="q"/>
            </a:pPr>
            <a:r>
              <a:rPr lang="cs-CZ" b="1" dirty="0"/>
              <a:t>§ 64 (2) </a:t>
            </a:r>
            <a:r>
              <a:rPr lang="cs-CZ" b="1" dirty="0" err="1"/>
              <a:t>SpŘ</a:t>
            </a:r>
            <a:r>
              <a:rPr lang="cs-CZ" b="1" dirty="0"/>
              <a:t> - v řízení o žádosti přeruší správní orgán řízení na požádání žadatele; jestliže je žadatelů více, může tak učinit jen za podmínky, že s přerušením souhlasí všichni</a:t>
            </a:r>
          </a:p>
          <a:p>
            <a:pPr>
              <a:buFont typeface="Wingdings" panose="05000000000000000000" pitchFamily="2" charset="2"/>
              <a:buChar char="q"/>
            </a:pPr>
            <a:r>
              <a:rPr lang="cs-CZ" b="1" dirty="0"/>
              <a:t>§ 64 (3) </a:t>
            </a:r>
            <a:r>
              <a:rPr lang="cs-CZ" b="1" dirty="0" err="1"/>
              <a:t>SpŘ</a:t>
            </a:r>
            <a:r>
              <a:rPr lang="cs-CZ" b="1" dirty="0"/>
              <a:t> - v</a:t>
            </a:r>
            <a:r>
              <a:rPr lang="cs-CZ" dirty="0"/>
              <a:t> </a:t>
            </a:r>
            <a:r>
              <a:rPr lang="cs-CZ" b="1" dirty="0"/>
              <a:t>řízení z moci úřední může správní orgán, není-li to v rozporu s veřejným zájmem, na požádání účastníka, pokud s tím všichni účastníci uvedení v § 27 odst. 1 písm. b) souhlasí, z důležitých důvodů přerušit řízení.</a:t>
            </a:r>
          </a:p>
        </p:txBody>
      </p:sp>
      <p:sp>
        <p:nvSpPr>
          <p:cNvPr id="4" name="Zástupný symbol pro datum 3">
            <a:extLst>
              <a:ext uri="{FF2B5EF4-FFF2-40B4-BE49-F238E27FC236}">
                <a16:creationId xmlns:a16="http://schemas.microsoft.com/office/drawing/2014/main" xmlns="" id="{FD8C5DB8-6B68-4114-894C-A5FA60BAE57F}"/>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53DD575B-9272-40DD-B6FB-C83C79FE5DD5}"/>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B4D1A62E-0FDE-4B52-B63A-5A5891DB3FB6}"/>
              </a:ext>
            </a:extLst>
          </p:cNvPr>
          <p:cNvSpPr>
            <a:spLocks noGrp="1"/>
          </p:cNvSpPr>
          <p:nvPr>
            <p:ph type="sldNum" sz="quarter" idx="4"/>
          </p:nvPr>
        </p:nvSpPr>
        <p:spPr/>
        <p:txBody>
          <a:bodyPr/>
          <a:lstStyle/>
          <a:p>
            <a:fld id="{55B195E7-E09C-4879-AB61-0F645C2C373E}" type="slidenum">
              <a:rPr lang="cs-CZ" smtClean="0"/>
              <a:t>43</a:t>
            </a:fld>
            <a:endParaRPr lang="cs-CZ"/>
          </a:p>
        </p:txBody>
      </p:sp>
    </p:spTree>
    <p:extLst>
      <p:ext uri="{BB962C8B-B14F-4D97-AF65-F5344CB8AC3E}">
        <p14:creationId xmlns:p14="http://schemas.microsoft.com/office/powerpoint/2010/main" val="38421443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53AD1BC-F45B-47B2-B26E-4B7199D53945}"/>
              </a:ext>
            </a:extLst>
          </p:cNvPr>
          <p:cNvSpPr>
            <a:spLocks noGrp="1"/>
          </p:cNvSpPr>
          <p:nvPr>
            <p:ph type="title"/>
          </p:nvPr>
        </p:nvSpPr>
        <p:spPr/>
        <p:txBody>
          <a:bodyPr>
            <a:normAutofit fontScale="90000"/>
          </a:bodyPr>
          <a:lstStyle/>
          <a:p>
            <a:r>
              <a:rPr lang="cs-CZ" b="1" dirty="0"/>
              <a:t>Přerušení řízení (2)</a:t>
            </a:r>
            <a:endParaRPr lang="cs-CZ" dirty="0"/>
          </a:p>
        </p:txBody>
      </p:sp>
      <p:sp>
        <p:nvSpPr>
          <p:cNvPr id="3" name="Zástupný symbol pro text 2">
            <a:extLst>
              <a:ext uri="{FF2B5EF4-FFF2-40B4-BE49-F238E27FC236}">
                <a16:creationId xmlns:a16="http://schemas.microsoft.com/office/drawing/2014/main" xmlns="" id="{87D6A55B-6EF3-4BE2-B944-D0825B74C257}"/>
              </a:ext>
            </a:extLst>
          </p:cNvPr>
          <p:cNvSpPr>
            <a:spLocks noGrp="1"/>
          </p:cNvSpPr>
          <p:nvPr>
            <p:ph type="body" sz="quarter" idx="13"/>
          </p:nvPr>
        </p:nvSpPr>
        <p:spPr/>
        <p:txBody>
          <a:bodyPr/>
          <a:lstStyle/>
          <a:p>
            <a:pPr>
              <a:buFont typeface="Wingdings" panose="05000000000000000000" pitchFamily="2" charset="2"/>
              <a:buChar char="q"/>
            </a:pPr>
            <a:r>
              <a:rPr lang="cs-CZ" b="1" dirty="0"/>
              <a:t>řízení lze přerušit na dobu nezbytně nutnou</a:t>
            </a:r>
          </a:p>
          <a:p>
            <a:pPr>
              <a:buFont typeface="Wingdings" panose="05000000000000000000" pitchFamily="2" charset="2"/>
              <a:buChar char="q"/>
            </a:pPr>
            <a:r>
              <a:rPr lang="cs-CZ" b="1" dirty="0"/>
              <a:t>při postupu podle § 64 (2) a (3) správní orgán při určení doby přerušení přihlíží k návrhu účastníka</a:t>
            </a:r>
          </a:p>
          <a:p>
            <a:pPr marL="0" indent="0">
              <a:buNone/>
            </a:pPr>
            <a:endParaRPr lang="cs-CZ" dirty="0"/>
          </a:p>
          <a:p>
            <a:pPr>
              <a:buFont typeface="Wingdings" panose="05000000000000000000" pitchFamily="2" charset="2"/>
              <a:buChar char="q"/>
            </a:pPr>
            <a:endParaRPr lang="cs-CZ" dirty="0"/>
          </a:p>
        </p:txBody>
      </p:sp>
      <p:sp>
        <p:nvSpPr>
          <p:cNvPr id="4" name="Zástupný symbol pro datum 3">
            <a:extLst>
              <a:ext uri="{FF2B5EF4-FFF2-40B4-BE49-F238E27FC236}">
                <a16:creationId xmlns:a16="http://schemas.microsoft.com/office/drawing/2014/main" xmlns="" id="{5FEA6F22-1E13-4CF3-925B-173F041BD381}"/>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4014C149-C87A-442E-BC71-30CC73431EA0}"/>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FC5E284C-C9C1-4EA6-A6BF-1DA950E65C7E}"/>
              </a:ext>
            </a:extLst>
          </p:cNvPr>
          <p:cNvSpPr>
            <a:spLocks noGrp="1"/>
          </p:cNvSpPr>
          <p:nvPr>
            <p:ph type="sldNum" sz="quarter" idx="4"/>
          </p:nvPr>
        </p:nvSpPr>
        <p:spPr/>
        <p:txBody>
          <a:bodyPr/>
          <a:lstStyle/>
          <a:p>
            <a:fld id="{55B195E7-E09C-4879-AB61-0F645C2C373E}" type="slidenum">
              <a:rPr lang="cs-CZ" smtClean="0"/>
              <a:t>44</a:t>
            </a:fld>
            <a:endParaRPr lang="cs-CZ"/>
          </a:p>
        </p:txBody>
      </p:sp>
    </p:spTree>
    <p:extLst>
      <p:ext uri="{BB962C8B-B14F-4D97-AF65-F5344CB8AC3E}">
        <p14:creationId xmlns:p14="http://schemas.microsoft.com/office/powerpoint/2010/main" val="23639791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BC92431-D02B-4A32-AAC3-30BFE606FDEC}"/>
              </a:ext>
            </a:extLst>
          </p:cNvPr>
          <p:cNvSpPr>
            <a:spLocks noGrp="1"/>
          </p:cNvSpPr>
          <p:nvPr>
            <p:ph type="title"/>
          </p:nvPr>
        </p:nvSpPr>
        <p:spPr/>
        <p:txBody>
          <a:bodyPr>
            <a:normAutofit fontScale="90000"/>
          </a:bodyPr>
          <a:lstStyle/>
          <a:p>
            <a:r>
              <a:rPr lang="cs-CZ" b="1" dirty="0"/>
              <a:t>Přerušení řízení (3)</a:t>
            </a:r>
            <a:endParaRPr lang="cs-CZ" dirty="0"/>
          </a:p>
        </p:txBody>
      </p:sp>
      <p:sp>
        <p:nvSpPr>
          <p:cNvPr id="3" name="Zástupný symbol pro text 2">
            <a:extLst>
              <a:ext uri="{FF2B5EF4-FFF2-40B4-BE49-F238E27FC236}">
                <a16:creationId xmlns:a16="http://schemas.microsoft.com/office/drawing/2014/main" xmlns="" id="{DAE5B2C5-FCD4-4DDD-8D55-C5CF5211EA65}"/>
              </a:ext>
            </a:extLst>
          </p:cNvPr>
          <p:cNvSpPr>
            <a:spLocks noGrp="1"/>
          </p:cNvSpPr>
          <p:nvPr>
            <p:ph type="body" sz="quarter" idx="13"/>
          </p:nvPr>
        </p:nvSpPr>
        <p:spPr/>
        <p:txBody>
          <a:bodyPr>
            <a:normAutofit fontScale="92500"/>
          </a:bodyPr>
          <a:lstStyle/>
          <a:p>
            <a:pPr>
              <a:buFont typeface="Wingdings" panose="05000000000000000000" pitchFamily="2" charset="2"/>
              <a:buChar char="q"/>
            </a:pPr>
            <a:r>
              <a:rPr lang="cs-CZ" b="1" dirty="0"/>
              <a:t>§ 65 (1) </a:t>
            </a:r>
            <a:r>
              <a:rPr lang="cs-CZ" b="1" dirty="0" err="1"/>
              <a:t>SpŘ</a:t>
            </a:r>
            <a:r>
              <a:rPr lang="cs-CZ" b="1" dirty="0"/>
              <a:t> - po dobu přerušení řízení činí správní orgán a účastníci úkony, kterých je zapotřebí k odstranění důvodů přerušení. Správní orgán může rovněž činit úkony podle § 137 odst. 1 a § 138. </a:t>
            </a:r>
          </a:p>
          <a:p>
            <a:pPr>
              <a:buFont typeface="Wingdings" panose="05000000000000000000" pitchFamily="2" charset="2"/>
              <a:buChar char="q"/>
            </a:pPr>
            <a:r>
              <a:rPr lang="cs-CZ" b="1" dirty="0"/>
              <a:t>Lhůty týkající se provádění úkonů v řízení neběží. </a:t>
            </a:r>
          </a:p>
          <a:p>
            <a:pPr>
              <a:buFont typeface="Wingdings" panose="05000000000000000000" pitchFamily="2" charset="2"/>
              <a:buChar char="q"/>
            </a:pPr>
            <a:r>
              <a:rPr lang="cs-CZ" b="1" dirty="0"/>
              <a:t>Lhůta pro vydání rozhodnutí ve věci přestává běžet již dnem, kdy nastal některý z důvodů uvedených v § 64 odst. 1, a neskončí dříve než 15 dnů ode dne, kdy přerušení řízení skončilo.</a:t>
            </a:r>
          </a:p>
        </p:txBody>
      </p:sp>
      <p:sp>
        <p:nvSpPr>
          <p:cNvPr id="4" name="Zástupný symbol pro datum 3">
            <a:extLst>
              <a:ext uri="{FF2B5EF4-FFF2-40B4-BE49-F238E27FC236}">
                <a16:creationId xmlns:a16="http://schemas.microsoft.com/office/drawing/2014/main" xmlns="" id="{03DE1FBD-AC79-4976-8F60-34DB904AF6A8}"/>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53ED4A0E-790B-4A4B-ABCB-44F3F8BABBEC}"/>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772B724C-316A-4F08-8474-1E2907B1DE6E}"/>
              </a:ext>
            </a:extLst>
          </p:cNvPr>
          <p:cNvSpPr>
            <a:spLocks noGrp="1"/>
          </p:cNvSpPr>
          <p:nvPr>
            <p:ph type="sldNum" sz="quarter" idx="4"/>
          </p:nvPr>
        </p:nvSpPr>
        <p:spPr/>
        <p:txBody>
          <a:bodyPr/>
          <a:lstStyle/>
          <a:p>
            <a:fld id="{55B195E7-E09C-4879-AB61-0F645C2C373E}" type="slidenum">
              <a:rPr lang="cs-CZ" smtClean="0"/>
              <a:t>45</a:t>
            </a:fld>
            <a:endParaRPr lang="cs-CZ"/>
          </a:p>
        </p:txBody>
      </p:sp>
    </p:spTree>
    <p:extLst>
      <p:ext uri="{BB962C8B-B14F-4D97-AF65-F5344CB8AC3E}">
        <p14:creationId xmlns:p14="http://schemas.microsoft.com/office/powerpoint/2010/main" val="2428983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A7226BD-E9CC-4668-B04F-18BB7CB82CEF}"/>
              </a:ext>
            </a:extLst>
          </p:cNvPr>
          <p:cNvSpPr>
            <a:spLocks noGrp="1"/>
          </p:cNvSpPr>
          <p:nvPr>
            <p:ph type="title"/>
          </p:nvPr>
        </p:nvSpPr>
        <p:spPr/>
        <p:txBody>
          <a:bodyPr>
            <a:normAutofit fontScale="90000"/>
          </a:bodyPr>
          <a:lstStyle/>
          <a:p>
            <a:r>
              <a:rPr lang="cs-CZ" b="1" dirty="0"/>
              <a:t>Přerušení řízení (4)</a:t>
            </a:r>
            <a:endParaRPr lang="cs-CZ" dirty="0"/>
          </a:p>
        </p:txBody>
      </p:sp>
      <p:sp>
        <p:nvSpPr>
          <p:cNvPr id="3" name="Zástupný symbol pro text 2">
            <a:extLst>
              <a:ext uri="{FF2B5EF4-FFF2-40B4-BE49-F238E27FC236}">
                <a16:creationId xmlns:a16="http://schemas.microsoft.com/office/drawing/2014/main" xmlns="" id="{8D144BDA-5768-48FB-B2EE-80653A43B77A}"/>
              </a:ext>
            </a:extLst>
          </p:cNvPr>
          <p:cNvSpPr>
            <a:spLocks noGrp="1"/>
          </p:cNvSpPr>
          <p:nvPr>
            <p:ph type="body" sz="quarter" idx="13"/>
          </p:nvPr>
        </p:nvSpPr>
        <p:spPr/>
        <p:txBody>
          <a:bodyPr>
            <a:normAutofit fontScale="92500"/>
          </a:bodyPr>
          <a:lstStyle/>
          <a:p>
            <a:pPr>
              <a:buFont typeface="Wingdings" panose="05000000000000000000" pitchFamily="2" charset="2"/>
              <a:buChar char="q"/>
            </a:pPr>
            <a:r>
              <a:rPr lang="cs-CZ" b="1" dirty="0"/>
              <a:t>§ 65 (2) </a:t>
            </a:r>
            <a:r>
              <a:rPr lang="cs-CZ" b="1" dirty="0" err="1"/>
              <a:t>SpŘ</a:t>
            </a:r>
            <a:r>
              <a:rPr lang="cs-CZ" b="1" dirty="0"/>
              <a:t> - správní orgán pokračuje v řízení, jakmile odpadne překážka, pro niž bylo řízení přerušeno, nebo uplyne lhůta určená správním orgánem </a:t>
            </a:r>
          </a:p>
          <a:p>
            <a:pPr>
              <a:buFont typeface="Wingdings" panose="05000000000000000000" pitchFamily="2" charset="2"/>
              <a:buChar char="q"/>
            </a:pPr>
            <a:r>
              <a:rPr lang="cs-CZ" b="1" dirty="0"/>
              <a:t>bylo-li řízení přerušeno podle § 64 (2) nebo (3), může v řízení správní orgán pokračovat též na požádání účastníka, který požádal o jeho přerušení. </a:t>
            </a:r>
          </a:p>
          <a:p>
            <a:pPr>
              <a:buFont typeface="Wingdings" panose="05000000000000000000" pitchFamily="2" charset="2"/>
              <a:buChar char="q"/>
            </a:pPr>
            <a:r>
              <a:rPr lang="cs-CZ" b="1" dirty="0"/>
              <a:t>o tom, že v řízení pokračuje, vyrozumí správní orgán účastníky a provede o tom záznam do spisu.</a:t>
            </a:r>
          </a:p>
        </p:txBody>
      </p:sp>
      <p:sp>
        <p:nvSpPr>
          <p:cNvPr id="4" name="Zástupný symbol pro datum 3">
            <a:extLst>
              <a:ext uri="{FF2B5EF4-FFF2-40B4-BE49-F238E27FC236}">
                <a16:creationId xmlns:a16="http://schemas.microsoft.com/office/drawing/2014/main" xmlns="" id="{560C303A-F22E-4F86-8A66-A87827F2AE43}"/>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A2B00A15-57E5-4B48-B7DC-F0158DBEAA42}"/>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97A7DC35-8887-4726-AFDF-44C989C3C680}"/>
              </a:ext>
            </a:extLst>
          </p:cNvPr>
          <p:cNvSpPr>
            <a:spLocks noGrp="1"/>
          </p:cNvSpPr>
          <p:nvPr>
            <p:ph type="sldNum" sz="quarter" idx="4"/>
          </p:nvPr>
        </p:nvSpPr>
        <p:spPr/>
        <p:txBody>
          <a:bodyPr/>
          <a:lstStyle/>
          <a:p>
            <a:fld id="{55B195E7-E09C-4879-AB61-0F645C2C373E}" type="slidenum">
              <a:rPr lang="cs-CZ" smtClean="0"/>
              <a:t>46</a:t>
            </a:fld>
            <a:endParaRPr lang="cs-CZ"/>
          </a:p>
        </p:txBody>
      </p:sp>
    </p:spTree>
    <p:extLst>
      <p:ext uri="{BB962C8B-B14F-4D97-AF65-F5344CB8AC3E}">
        <p14:creationId xmlns:p14="http://schemas.microsoft.com/office/powerpoint/2010/main" val="16753978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26FE84D-703E-415D-ABAB-4DA65A3DF5C5}"/>
              </a:ext>
            </a:extLst>
          </p:cNvPr>
          <p:cNvSpPr>
            <a:spLocks noGrp="1"/>
          </p:cNvSpPr>
          <p:nvPr>
            <p:ph type="title"/>
          </p:nvPr>
        </p:nvSpPr>
        <p:spPr/>
        <p:txBody>
          <a:bodyPr>
            <a:normAutofit fontScale="90000"/>
          </a:bodyPr>
          <a:lstStyle/>
          <a:p>
            <a:r>
              <a:rPr lang="cs-CZ" b="1" dirty="0"/>
              <a:t>Zastavení řízení (1)</a:t>
            </a:r>
          </a:p>
        </p:txBody>
      </p:sp>
      <p:sp>
        <p:nvSpPr>
          <p:cNvPr id="3" name="Zástupný symbol pro text 2">
            <a:extLst>
              <a:ext uri="{FF2B5EF4-FFF2-40B4-BE49-F238E27FC236}">
                <a16:creationId xmlns:a16="http://schemas.microsoft.com/office/drawing/2014/main" xmlns="" id="{55F63F5A-FEA2-4619-8DBC-26454F12DA9E}"/>
              </a:ext>
            </a:extLst>
          </p:cNvPr>
          <p:cNvSpPr>
            <a:spLocks noGrp="1"/>
          </p:cNvSpPr>
          <p:nvPr>
            <p:ph type="body" sz="quarter" idx="13"/>
          </p:nvPr>
        </p:nvSpPr>
        <p:spPr/>
        <p:txBody>
          <a:bodyPr>
            <a:normAutofit fontScale="92500" lnSpcReduction="20000"/>
          </a:bodyPr>
          <a:lstStyle/>
          <a:p>
            <a:pPr>
              <a:buFont typeface="Wingdings" panose="05000000000000000000" pitchFamily="2" charset="2"/>
              <a:buChar char="q"/>
            </a:pPr>
            <a:r>
              <a:rPr lang="cs-CZ" b="1" dirty="0"/>
              <a:t>§ 66 (1) </a:t>
            </a:r>
            <a:r>
              <a:rPr lang="cs-CZ" b="1" dirty="0" err="1"/>
              <a:t>SpŘ</a:t>
            </a:r>
            <a:r>
              <a:rPr lang="cs-CZ" b="1" dirty="0"/>
              <a:t> - řízení o žádosti správní orgán usnesením zastaví, jestliže:</a:t>
            </a:r>
          </a:p>
          <a:p>
            <a:pPr>
              <a:buFont typeface="Wingdings" panose="05000000000000000000" pitchFamily="2" charset="2"/>
              <a:buChar char="q"/>
            </a:pPr>
            <a:r>
              <a:rPr lang="cs-CZ" b="1" i="1" dirty="0"/>
              <a:t>a)</a:t>
            </a:r>
            <a:r>
              <a:rPr lang="cs-CZ" b="1" dirty="0"/>
              <a:t> žadatel vzal svou žádost zpět; jestliže je žadatelů více, musí se zpětvzetím souhlasit všichni žadatelé; ve sporném řízení správní orgán řízení nezastaví, pokud se zpětvzetím odpůrce z vážných důvodů nesouhlasí,</a:t>
            </a:r>
          </a:p>
          <a:p>
            <a:pPr>
              <a:buFont typeface="Wingdings" panose="05000000000000000000" pitchFamily="2" charset="2"/>
              <a:buChar char="q"/>
            </a:pPr>
            <a:r>
              <a:rPr lang="cs-CZ" b="1" i="1" dirty="0"/>
              <a:t>b)</a:t>
            </a:r>
            <a:r>
              <a:rPr lang="cs-CZ" b="1" dirty="0"/>
              <a:t> byla podána žádost zjevně právně nepřípustná,</a:t>
            </a:r>
          </a:p>
          <a:p>
            <a:pPr>
              <a:buFont typeface="Wingdings" panose="05000000000000000000" pitchFamily="2" charset="2"/>
              <a:buChar char="q"/>
            </a:pPr>
            <a:r>
              <a:rPr lang="cs-CZ" b="1" i="1" dirty="0"/>
              <a:t>c)</a:t>
            </a:r>
            <a:r>
              <a:rPr lang="cs-CZ" b="1" dirty="0"/>
              <a:t> žadatel v určené lhůtě neodstranil podstatné vady žádosti, které brání pokračování v řízení,</a:t>
            </a:r>
          </a:p>
          <a:p>
            <a:pPr>
              <a:buFont typeface="Wingdings" panose="05000000000000000000" pitchFamily="2" charset="2"/>
              <a:buChar char="q"/>
            </a:pPr>
            <a:r>
              <a:rPr lang="cs-CZ" b="1" i="1" dirty="0"/>
              <a:t>d)</a:t>
            </a:r>
            <a:r>
              <a:rPr lang="cs-CZ" b="1" dirty="0"/>
              <a:t> žadatel ve stanovené lhůtě nezaplatil správní poplatek, k jehož zaplacení byl v řízení povinen,</a:t>
            </a:r>
          </a:p>
          <a:p>
            <a:pPr>
              <a:buFont typeface="Wingdings" panose="05000000000000000000" pitchFamily="2" charset="2"/>
              <a:buChar char="q"/>
            </a:pPr>
            <a:endParaRPr lang="cs-CZ" b="1" dirty="0"/>
          </a:p>
        </p:txBody>
      </p:sp>
      <p:sp>
        <p:nvSpPr>
          <p:cNvPr id="4" name="Zástupný symbol pro datum 3">
            <a:extLst>
              <a:ext uri="{FF2B5EF4-FFF2-40B4-BE49-F238E27FC236}">
                <a16:creationId xmlns:a16="http://schemas.microsoft.com/office/drawing/2014/main" xmlns="" id="{17504552-F10C-46F3-997C-691A95B472A2}"/>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F204592B-A91F-4D7B-A499-B5DABE259423}"/>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B38F9B74-7277-4FB1-BB1D-09AFAE373462}"/>
              </a:ext>
            </a:extLst>
          </p:cNvPr>
          <p:cNvSpPr>
            <a:spLocks noGrp="1"/>
          </p:cNvSpPr>
          <p:nvPr>
            <p:ph type="sldNum" sz="quarter" idx="4"/>
          </p:nvPr>
        </p:nvSpPr>
        <p:spPr/>
        <p:txBody>
          <a:bodyPr/>
          <a:lstStyle/>
          <a:p>
            <a:fld id="{55B195E7-E09C-4879-AB61-0F645C2C373E}" type="slidenum">
              <a:rPr lang="cs-CZ" smtClean="0"/>
              <a:t>47</a:t>
            </a:fld>
            <a:endParaRPr lang="cs-CZ"/>
          </a:p>
        </p:txBody>
      </p:sp>
    </p:spTree>
    <p:extLst>
      <p:ext uri="{BB962C8B-B14F-4D97-AF65-F5344CB8AC3E}">
        <p14:creationId xmlns:p14="http://schemas.microsoft.com/office/powerpoint/2010/main" val="19387458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E5D78FE-5B83-40C7-A155-EC5E01655EDE}"/>
              </a:ext>
            </a:extLst>
          </p:cNvPr>
          <p:cNvSpPr>
            <a:spLocks noGrp="1"/>
          </p:cNvSpPr>
          <p:nvPr>
            <p:ph type="title"/>
          </p:nvPr>
        </p:nvSpPr>
        <p:spPr/>
        <p:txBody>
          <a:bodyPr>
            <a:normAutofit fontScale="90000"/>
          </a:bodyPr>
          <a:lstStyle/>
          <a:p>
            <a:r>
              <a:rPr lang="cs-CZ" b="1" dirty="0"/>
              <a:t>Zastavení řízení (2)</a:t>
            </a:r>
            <a:endParaRPr lang="cs-CZ" dirty="0"/>
          </a:p>
        </p:txBody>
      </p:sp>
      <p:sp>
        <p:nvSpPr>
          <p:cNvPr id="3" name="Zástupný symbol pro text 2">
            <a:extLst>
              <a:ext uri="{FF2B5EF4-FFF2-40B4-BE49-F238E27FC236}">
                <a16:creationId xmlns:a16="http://schemas.microsoft.com/office/drawing/2014/main" xmlns="" id="{546FF1D3-0E88-45ED-A9E8-F07CB1B47303}"/>
              </a:ext>
            </a:extLst>
          </p:cNvPr>
          <p:cNvSpPr>
            <a:spLocks noGrp="1"/>
          </p:cNvSpPr>
          <p:nvPr>
            <p:ph type="body" sz="quarter" idx="13"/>
          </p:nvPr>
        </p:nvSpPr>
        <p:spPr/>
        <p:txBody>
          <a:bodyPr>
            <a:normAutofit lnSpcReduction="10000"/>
          </a:bodyPr>
          <a:lstStyle/>
          <a:p>
            <a:pPr>
              <a:buFont typeface="Wingdings" panose="05000000000000000000" pitchFamily="2" charset="2"/>
              <a:buChar char="q"/>
            </a:pPr>
            <a:r>
              <a:rPr lang="cs-CZ" b="1" i="1" dirty="0"/>
              <a:t>e)</a:t>
            </a:r>
            <a:r>
              <a:rPr lang="cs-CZ" b="1" dirty="0"/>
              <a:t> zjistí překážku řízení podle § 48 odst. 1,</a:t>
            </a:r>
          </a:p>
          <a:p>
            <a:pPr>
              <a:buFont typeface="Wingdings" panose="05000000000000000000" pitchFamily="2" charset="2"/>
              <a:buChar char="q"/>
            </a:pPr>
            <a:r>
              <a:rPr lang="cs-CZ" b="1" i="1" dirty="0"/>
              <a:t>f)</a:t>
            </a:r>
            <a:r>
              <a:rPr lang="cs-CZ" b="1" dirty="0"/>
              <a:t> žadatel zemřel nebo zanikl, pokud v řízení nepokračují právní nástupci nebo pokud není více žadatelů, anebo zanikla-li věc nebo právo, kterého se řízení týká; řízení je zastaveno dnem, kdy se správní orgán o úmrtí nebo zániku žadatele nebo o zániku věci nebo práva dozvěděl,</a:t>
            </a:r>
          </a:p>
          <a:p>
            <a:pPr>
              <a:buFont typeface="Wingdings" panose="05000000000000000000" pitchFamily="2" charset="2"/>
              <a:buChar char="q"/>
            </a:pPr>
            <a:r>
              <a:rPr lang="cs-CZ" b="1" i="1" dirty="0"/>
              <a:t>g)</a:t>
            </a:r>
            <a:r>
              <a:rPr lang="cs-CZ" b="1" dirty="0"/>
              <a:t> žádost se stala zjevně bezpředmětnou,</a:t>
            </a:r>
          </a:p>
          <a:p>
            <a:pPr>
              <a:buFont typeface="Wingdings" panose="05000000000000000000" pitchFamily="2" charset="2"/>
              <a:buChar char="q"/>
            </a:pPr>
            <a:r>
              <a:rPr lang="cs-CZ" b="1" i="1" dirty="0"/>
              <a:t>h)</a:t>
            </a:r>
            <a:r>
              <a:rPr lang="cs-CZ" b="1" dirty="0"/>
              <a:t> z dalších důvodů stanovených zákonem.</a:t>
            </a:r>
          </a:p>
          <a:p>
            <a:pPr>
              <a:buFont typeface="Wingdings" panose="05000000000000000000" pitchFamily="2" charset="2"/>
              <a:buChar char="q"/>
            </a:pPr>
            <a:endParaRPr lang="cs-CZ" dirty="0"/>
          </a:p>
        </p:txBody>
      </p:sp>
      <p:sp>
        <p:nvSpPr>
          <p:cNvPr id="4" name="Zástupný symbol pro datum 3">
            <a:extLst>
              <a:ext uri="{FF2B5EF4-FFF2-40B4-BE49-F238E27FC236}">
                <a16:creationId xmlns:a16="http://schemas.microsoft.com/office/drawing/2014/main" xmlns="" id="{1E645497-3383-4D21-9F98-13056CE7F672}"/>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6E168011-AD00-48AB-96AE-E191E5EEE446}"/>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741F06E2-44AC-4745-8B54-27F94B64E950}"/>
              </a:ext>
            </a:extLst>
          </p:cNvPr>
          <p:cNvSpPr>
            <a:spLocks noGrp="1"/>
          </p:cNvSpPr>
          <p:nvPr>
            <p:ph type="sldNum" sz="quarter" idx="4"/>
          </p:nvPr>
        </p:nvSpPr>
        <p:spPr/>
        <p:txBody>
          <a:bodyPr/>
          <a:lstStyle/>
          <a:p>
            <a:fld id="{55B195E7-E09C-4879-AB61-0F645C2C373E}" type="slidenum">
              <a:rPr lang="cs-CZ" smtClean="0"/>
              <a:t>48</a:t>
            </a:fld>
            <a:endParaRPr lang="cs-CZ"/>
          </a:p>
        </p:txBody>
      </p:sp>
    </p:spTree>
    <p:extLst>
      <p:ext uri="{BB962C8B-B14F-4D97-AF65-F5344CB8AC3E}">
        <p14:creationId xmlns:p14="http://schemas.microsoft.com/office/powerpoint/2010/main" val="33281540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04E8CC7-0E28-407F-8BEB-93B1BB81E2A7}"/>
              </a:ext>
            </a:extLst>
          </p:cNvPr>
          <p:cNvSpPr>
            <a:spLocks noGrp="1"/>
          </p:cNvSpPr>
          <p:nvPr>
            <p:ph type="title"/>
          </p:nvPr>
        </p:nvSpPr>
        <p:spPr/>
        <p:txBody>
          <a:bodyPr>
            <a:normAutofit fontScale="90000"/>
          </a:bodyPr>
          <a:lstStyle/>
          <a:p>
            <a:r>
              <a:rPr lang="cs-CZ" b="1" dirty="0"/>
              <a:t>Zastavení řízení (3)</a:t>
            </a:r>
            <a:endParaRPr lang="cs-CZ" dirty="0"/>
          </a:p>
        </p:txBody>
      </p:sp>
      <p:sp>
        <p:nvSpPr>
          <p:cNvPr id="3" name="Zástupný symbol pro text 2">
            <a:extLst>
              <a:ext uri="{FF2B5EF4-FFF2-40B4-BE49-F238E27FC236}">
                <a16:creationId xmlns:a16="http://schemas.microsoft.com/office/drawing/2014/main" xmlns="" id="{D6D9643A-78BD-4DE0-872E-DEC2D76073D8}"/>
              </a:ext>
            </a:extLst>
          </p:cNvPr>
          <p:cNvSpPr>
            <a:spLocks noGrp="1"/>
          </p:cNvSpPr>
          <p:nvPr>
            <p:ph type="body" sz="quarter" idx="13"/>
          </p:nvPr>
        </p:nvSpPr>
        <p:spPr/>
        <p:txBody>
          <a:bodyPr/>
          <a:lstStyle/>
          <a:p>
            <a:pPr>
              <a:buFont typeface="Wingdings" panose="05000000000000000000" pitchFamily="2" charset="2"/>
              <a:buChar char="q"/>
            </a:pPr>
            <a:r>
              <a:rPr lang="cs-CZ" b="1" dirty="0"/>
              <a:t>§ 66 (2) </a:t>
            </a:r>
            <a:r>
              <a:rPr lang="cs-CZ" b="1" dirty="0" err="1"/>
              <a:t>SpŘ</a:t>
            </a:r>
            <a:r>
              <a:rPr lang="cs-CZ" b="1" dirty="0"/>
              <a:t> - řízení vedené z moci úřední správní orgán usnesením zastaví, jestliže zjistí, že u některého správního orgánu již před zahájením tohoto řízení bylo zahájeno řízení v téže věci, nebo jestliže v řízení, ve kterém nemohou pokračovat právní nástupci, odpadl jeho důvod, zejména jestliže účastník zemřel nebo zanikl, anebo zanikla věc nebo právo, jehož se řízení týká. Toto usnesení se pouze poznamená do spisu.</a:t>
            </a:r>
          </a:p>
        </p:txBody>
      </p:sp>
      <p:sp>
        <p:nvSpPr>
          <p:cNvPr id="4" name="Zástupný symbol pro datum 3">
            <a:extLst>
              <a:ext uri="{FF2B5EF4-FFF2-40B4-BE49-F238E27FC236}">
                <a16:creationId xmlns:a16="http://schemas.microsoft.com/office/drawing/2014/main" xmlns="" id="{CA16ACD5-FBCE-4FF3-B3D0-74545E0D5A70}"/>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7383B108-DB36-4762-8BCA-2E1ABFD8FFB6}"/>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59A7C91D-4DE2-430E-AE6D-2F6FC8407B3D}"/>
              </a:ext>
            </a:extLst>
          </p:cNvPr>
          <p:cNvSpPr>
            <a:spLocks noGrp="1"/>
          </p:cNvSpPr>
          <p:nvPr>
            <p:ph type="sldNum" sz="quarter" idx="4"/>
          </p:nvPr>
        </p:nvSpPr>
        <p:spPr/>
        <p:txBody>
          <a:bodyPr/>
          <a:lstStyle/>
          <a:p>
            <a:fld id="{55B195E7-E09C-4879-AB61-0F645C2C373E}" type="slidenum">
              <a:rPr lang="cs-CZ" smtClean="0"/>
              <a:t>49</a:t>
            </a:fld>
            <a:endParaRPr lang="cs-CZ"/>
          </a:p>
        </p:txBody>
      </p:sp>
    </p:spTree>
    <p:extLst>
      <p:ext uri="{BB962C8B-B14F-4D97-AF65-F5344CB8AC3E}">
        <p14:creationId xmlns:p14="http://schemas.microsoft.com/office/powerpoint/2010/main" val="101485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0779CD6-E81B-4606-AC37-2BBF08C242FD}"/>
              </a:ext>
            </a:extLst>
          </p:cNvPr>
          <p:cNvSpPr>
            <a:spLocks noGrp="1"/>
          </p:cNvSpPr>
          <p:nvPr>
            <p:ph type="title"/>
          </p:nvPr>
        </p:nvSpPr>
        <p:spPr/>
        <p:txBody>
          <a:bodyPr>
            <a:normAutofit fontScale="90000"/>
          </a:bodyPr>
          <a:lstStyle/>
          <a:p>
            <a:r>
              <a:rPr lang="cs-CZ" b="1" dirty="0"/>
              <a:t>Úvod (2)</a:t>
            </a:r>
            <a:endParaRPr lang="cs-CZ" dirty="0"/>
          </a:p>
        </p:txBody>
      </p:sp>
      <p:sp>
        <p:nvSpPr>
          <p:cNvPr id="3" name="Zástupný symbol pro text 2">
            <a:extLst>
              <a:ext uri="{FF2B5EF4-FFF2-40B4-BE49-F238E27FC236}">
                <a16:creationId xmlns:a16="http://schemas.microsoft.com/office/drawing/2014/main" xmlns="" id="{A648236F-8F1E-44CF-87B6-B40F92E7C7E8}"/>
              </a:ext>
            </a:extLst>
          </p:cNvPr>
          <p:cNvSpPr>
            <a:spLocks noGrp="1"/>
          </p:cNvSpPr>
          <p:nvPr>
            <p:ph type="body" sz="quarter" idx="13"/>
          </p:nvPr>
        </p:nvSpPr>
        <p:spPr/>
        <p:txBody>
          <a:bodyPr/>
          <a:lstStyle/>
          <a:p>
            <a:pPr>
              <a:buFont typeface="Wingdings" panose="05000000000000000000" pitchFamily="2" charset="2"/>
              <a:buChar char="q"/>
            </a:pPr>
            <a:r>
              <a:rPr lang="cs-CZ" b="1" dirty="0"/>
              <a:t>Obecná úprava správního řízení v části druhé </a:t>
            </a:r>
            <a:r>
              <a:rPr lang="cs-CZ" b="1" dirty="0" err="1"/>
              <a:t>SpŘ</a:t>
            </a:r>
            <a:r>
              <a:rPr lang="cs-CZ" b="1" dirty="0"/>
              <a:t> (§§ 9 </a:t>
            </a:r>
            <a:r>
              <a:rPr lang="cs-CZ" b="1" dirty="0" err="1"/>
              <a:t>an</a:t>
            </a:r>
            <a:r>
              <a:rPr lang="cs-CZ" b="1" dirty="0"/>
              <a:t>.) </a:t>
            </a:r>
          </a:p>
          <a:p>
            <a:pPr>
              <a:buFont typeface="Wingdings" panose="05000000000000000000" pitchFamily="2" charset="2"/>
              <a:buChar char="q"/>
            </a:pPr>
            <a:r>
              <a:rPr lang="cs-CZ" b="1" dirty="0"/>
              <a:t>subsidiární použití ve vztahu k speciálním úpravám správního řízení</a:t>
            </a:r>
          </a:p>
          <a:p>
            <a:pPr>
              <a:buFont typeface="Wingdings" panose="05000000000000000000" pitchFamily="2" charset="2"/>
              <a:buChar char="q"/>
            </a:pPr>
            <a:r>
              <a:rPr lang="cs-CZ" b="1" dirty="0"/>
              <a:t>zde je zakotvena obecná úprava:</a:t>
            </a:r>
          </a:p>
          <a:p>
            <a:pPr>
              <a:buFont typeface="Wingdings" panose="05000000000000000000" pitchFamily="2" charset="2"/>
              <a:buChar char="q"/>
            </a:pPr>
            <a:r>
              <a:rPr lang="cs-CZ" b="1" dirty="0"/>
              <a:t>místní příslušnosti správních orgánů (§ 11)</a:t>
            </a:r>
          </a:p>
          <a:p>
            <a:pPr>
              <a:buFont typeface="Wingdings" panose="05000000000000000000" pitchFamily="2" charset="2"/>
              <a:buChar char="q"/>
            </a:pPr>
            <a:r>
              <a:rPr lang="cs-CZ" b="1" dirty="0"/>
              <a:t>postoupení pro nepříslušnost (§ 12)</a:t>
            </a:r>
          </a:p>
          <a:p>
            <a:pPr>
              <a:buFont typeface="Wingdings" panose="05000000000000000000" pitchFamily="2" charset="2"/>
              <a:buChar char="q"/>
            </a:pPr>
            <a:r>
              <a:rPr lang="cs-CZ" b="1" dirty="0"/>
              <a:t>dožádání (§ 13)</a:t>
            </a:r>
          </a:p>
          <a:p>
            <a:pPr>
              <a:buFont typeface="Wingdings" panose="05000000000000000000" pitchFamily="2" charset="2"/>
              <a:buChar char="q"/>
            </a:pPr>
            <a:endParaRPr lang="cs-CZ" b="1" dirty="0"/>
          </a:p>
        </p:txBody>
      </p:sp>
      <p:sp>
        <p:nvSpPr>
          <p:cNvPr id="4" name="Zástupný symbol pro datum 3">
            <a:extLst>
              <a:ext uri="{FF2B5EF4-FFF2-40B4-BE49-F238E27FC236}">
                <a16:creationId xmlns:a16="http://schemas.microsoft.com/office/drawing/2014/main" xmlns="" id="{59EDB40C-8D52-4FCF-A340-5F0FBCB60340}"/>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CBDB83C6-3E50-4F65-8EAB-EF0BE7FE9FEF}"/>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2C80029D-1476-408A-BD78-B3486677770C}"/>
              </a:ext>
            </a:extLst>
          </p:cNvPr>
          <p:cNvSpPr>
            <a:spLocks noGrp="1"/>
          </p:cNvSpPr>
          <p:nvPr>
            <p:ph type="sldNum" sz="quarter" idx="4"/>
          </p:nvPr>
        </p:nvSpPr>
        <p:spPr/>
        <p:txBody>
          <a:bodyPr/>
          <a:lstStyle/>
          <a:p>
            <a:fld id="{55B195E7-E09C-4879-AB61-0F645C2C373E}" type="slidenum">
              <a:rPr lang="cs-CZ" smtClean="0"/>
              <a:t>5</a:t>
            </a:fld>
            <a:endParaRPr lang="cs-CZ"/>
          </a:p>
        </p:txBody>
      </p:sp>
    </p:spTree>
    <p:extLst>
      <p:ext uri="{BB962C8B-B14F-4D97-AF65-F5344CB8AC3E}">
        <p14:creationId xmlns:p14="http://schemas.microsoft.com/office/powerpoint/2010/main" val="19864818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0D6312E-FBD4-4783-99DC-19D8EC97D5EC}"/>
              </a:ext>
            </a:extLst>
          </p:cNvPr>
          <p:cNvSpPr>
            <a:spLocks noGrp="1"/>
          </p:cNvSpPr>
          <p:nvPr>
            <p:ph type="title"/>
          </p:nvPr>
        </p:nvSpPr>
        <p:spPr/>
        <p:txBody>
          <a:bodyPr>
            <a:normAutofit/>
          </a:bodyPr>
          <a:lstStyle/>
          <a:p>
            <a:pPr algn="ctr"/>
            <a:r>
              <a:rPr lang="cs-CZ" sz="4800" dirty="0"/>
              <a:t>rozhodnutí</a:t>
            </a:r>
          </a:p>
        </p:txBody>
      </p:sp>
      <p:sp>
        <p:nvSpPr>
          <p:cNvPr id="3" name="Zástupný symbol pro text 2">
            <a:extLst>
              <a:ext uri="{FF2B5EF4-FFF2-40B4-BE49-F238E27FC236}">
                <a16:creationId xmlns:a16="http://schemas.microsoft.com/office/drawing/2014/main" xmlns="" id="{43C7BE4E-0CA3-41F9-AF42-7D9DC047508C}"/>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xmlns="" id="{340779F3-951A-4174-AF9E-A01767DBF766}"/>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40C018D7-8266-4B00-9CB6-5C393AA12270}"/>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C247DCEC-8872-4A29-A9A2-CD88EA2D831C}"/>
              </a:ext>
            </a:extLst>
          </p:cNvPr>
          <p:cNvSpPr>
            <a:spLocks noGrp="1"/>
          </p:cNvSpPr>
          <p:nvPr>
            <p:ph type="sldNum" sz="quarter" idx="4"/>
          </p:nvPr>
        </p:nvSpPr>
        <p:spPr/>
        <p:txBody>
          <a:bodyPr/>
          <a:lstStyle/>
          <a:p>
            <a:fld id="{55B195E7-E09C-4879-AB61-0F645C2C373E}" type="slidenum">
              <a:rPr lang="cs-CZ" smtClean="0"/>
              <a:t>50</a:t>
            </a:fld>
            <a:endParaRPr lang="cs-CZ"/>
          </a:p>
        </p:txBody>
      </p:sp>
    </p:spTree>
    <p:extLst>
      <p:ext uri="{BB962C8B-B14F-4D97-AF65-F5344CB8AC3E}">
        <p14:creationId xmlns:p14="http://schemas.microsoft.com/office/powerpoint/2010/main" val="38957380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18C7EBC-94DA-413A-BC83-39EC94E47613}"/>
              </a:ext>
            </a:extLst>
          </p:cNvPr>
          <p:cNvSpPr>
            <a:spLocks noGrp="1"/>
          </p:cNvSpPr>
          <p:nvPr>
            <p:ph type="title"/>
          </p:nvPr>
        </p:nvSpPr>
        <p:spPr/>
        <p:txBody>
          <a:bodyPr>
            <a:normAutofit fontScale="90000"/>
          </a:bodyPr>
          <a:lstStyle/>
          <a:p>
            <a:r>
              <a:rPr lang="cs-CZ" b="1" dirty="0"/>
              <a:t>Rozhodnutí (1)</a:t>
            </a:r>
          </a:p>
        </p:txBody>
      </p:sp>
      <p:sp>
        <p:nvSpPr>
          <p:cNvPr id="3" name="Zástupný symbol pro text 2">
            <a:extLst>
              <a:ext uri="{FF2B5EF4-FFF2-40B4-BE49-F238E27FC236}">
                <a16:creationId xmlns:a16="http://schemas.microsoft.com/office/drawing/2014/main" xmlns="" id="{9F683085-BB58-4D94-8D7D-94C8BAD2AA3E}"/>
              </a:ext>
            </a:extLst>
          </p:cNvPr>
          <p:cNvSpPr>
            <a:spLocks noGrp="1"/>
          </p:cNvSpPr>
          <p:nvPr>
            <p:ph type="body" sz="quarter" idx="13"/>
          </p:nvPr>
        </p:nvSpPr>
        <p:spPr/>
        <p:txBody>
          <a:bodyPr>
            <a:normAutofit lnSpcReduction="10000"/>
          </a:bodyPr>
          <a:lstStyle/>
          <a:p>
            <a:pPr>
              <a:buFont typeface="Wingdings" panose="05000000000000000000" pitchFamily="2" charset="2"/>
              <a:buChar char="q"/>
            </a:pPr>
            <a:r>
              <a:rPr lang="cs-CZ" b="1" dirty="0"/>
              <a:t>§ 67 odst. 2 </a:t>
            </a:r>
            <a:r>
              <a:rPr lang="cs-CZ" b="1" dirty="0" err="1"/>
              <a:t>SpŘ</a:t>
            </a:r>
            <a:r>
              <a:rPr lang="cs-CZ" b="1" dirty="0"/>
              <a:t> - rozhodnutí se vyhotovuje v písemné formě. Rozhodnutí se písemně nevyhotovuje, stanoví-li tak zákon; výroková část takového rozhodnutí, podstatné části jeho odůvodnění a poučení o opravném prostředku se pouze vyhlásí a do spisu se učiní záznam, který obsahuje výrokovou část, odůvodnění, datum vydání, číslo jednací, datum vyhotovení, otisk úředního razítka, jméno, příjmení, funkci nebo služební číslo a podpis oprávněné úřední osoby.</a:t>
            </a:r>
          </a:p>
        </p:txBody>
      </p:sp>
      <p:sp>
        <p:nvSpPr>
          <p:cNvPr id="4" name="Zástupný symbol pro datum 3">
            <a:extLst>
              <a:ext uri="{FF2B5EF4-FFF2-40B4-BE49-F238E27FC236}">
                <a16:creationId xmlns:a16="http://schemas.microsoft.com/office/drawing/2014/main" xmlns="" id="{AB29A491-89D6-49E7-928F-2A2B9E82795D}"/>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046A687F-2FCE-4F5A-8739-66F1F9C266D4}"/>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72612844-F899-4D69-9F30-0BC52D897605}"/>
              </a:ext>
            </a:extLst>
          </p:cNvPr>
          <p:cNvSpPr>
            <a:spLocks noGrp="1"/>
          </p:cNvSpPr>
          <p:nvPr>
            <p:ph type="sldNum" sz="quarter" idx="4"/>
          </p:nvPr>
        </p:nvSpPr>
        <p:spPr/>
        <p:txBody>
          <a:bodyPr/>
          <a:lstStyle/>
          <a:p>
            <a:fld id="{55B195E7-E09C-4879-AB61-0F645C2C373E}" type="slidenum">
              <a:rPr lang="cs-CZ" smtClean="0"/>
              <a:t>51</a:t>
            </a:fld>
            <a:endParaRPr lang="cs-CZ"/>
          </a:p>
        </p:txBody>
      </p:sp>
    </p:spTree>
    <p:extLst>
      <p:ext uri="{BB962C8B-B14F-4D97-AF65-F5344CB8AC3E}">
        <p14:creationId xmlns:p14="http://schemas.microsoft.com/office/powerpoint/2010/main" val="2353953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5CA0598-60A8-48A9-849F-3C348AED5BEF}"/>
              </a:ext>
            </a:extLst>
          </p:cNvPr>
          <p:cNvSpPr>
            <a:spLocks noGrp="1"/>
          </p:cNvSpPr>
          <p:nvPr>
            <p:ph type="title"/>
          </p:nvPr>
        </p:nvSpPr>
        <p:spPr/>
        <p:txBody>
          <a:bodyPr>
            <a:normAutofit fontScale="90000"/>
          </a:bodyPr>
          <a:lstStyle/>
          <a:p>
            <a:r>
              <a:rPr lang="cs-CZ" b="1" dirty="0"/>
              <a:t>Rozhodnutí (2)</a:t>
            </a:r>
            <a:endParaRPr lang="cs-CZ" dirty="0"/>
          </a:p>
        </p:txBody>
      </p:sp>
      <p:sp>
        <p:nvSpPr>
          <p:cNvPr id="3" name="Zástupný symbol pro text 2">
            <a:extLst>
              <a:ext uri="{FF2B5EF4-FFF2-40B4-BE49-F238E27FC236}">
                <a16:creationId xmlns:a16="http://schemas.microsoft.com/office/drawing/2014/main" xmlns="" id="{B56CE238-524D-403F-8DB6-07DA892ECCDC}"/>
              </a:ext>
            </a:extLst>
          </p:cNvPr>
          <p:cNvSpPr>
            <a:spLocks noGrp="1"/>
          </p:cNvSpPr>
          <p:nvPr>
            <p:ph type="body" sz="quarter" idx="13"/>
          </p:nvPr>
        </p:nvSpPr>
        <p:spPr/>
        <p:txBody>
          <a:bodyPr>
            <a:normAutofit/>
          </a:bodyPr>
          <a:lstStyle/>
          <a:p>
            <a:r>
              <a:rPr lang="cs-CZ" b="1" dirty="0"/>
              <a:t>§ 69 odst. 1 </a:t>
            </a:r>
            <a:r>
              <a:rPr lang="cs-CZ" b="1" dirty="0" err="1"/>
              <a:t>SpŘ</a:t>
            </a:r>
            <a:r>
              <a:rPr lang="cs-CZ" b="1" dirty="0"/>
              <a:t> - V písemném vyhotovení rozhodnutí se uvede označení "rozhodnutí" nebo jiné označení stanovené zákonem. Písemné vyhotovení rozhodnutí dále musí obsahovat označení správního orgánu, který rozhodnutí vydal, číslo jednací, datum vyhotovení, otisk úředního razítka, jméno, příjmení, funkci nebo služební číslo a podpis oprávněné úřední osoby. </a:t>
            </a:r>
          </a:p>
        </p:txBody>
      </p:sp>
      <p:sp>
        <p:nvSpPr>
          <p:cNvPr id="4" name="Zástupný symbol pro datum 3">
            <a:extLst>
              <a:ext uri="{FF2B5EF4-FFF2-40B4-BE49-F238E27FC236}">
                <a16:creationId xmlns:a16="http://schemas.microsoft.com/office/drawing/2014/main" xmlns="" id="{E83CAACC-D54E-4EE8-A840-CF790924D6DB}"/>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E1EE73EF-66C6-4CDE-A0B0-6FCC553B116B}"/>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287E3DF0-6B4A-4AB2-A24A-97DD4FBCC105}"/>
              </a:ext>
            </a:extLst>
          </p:cNvPr>
          <p:cNvSpPr>
            <a:spLocks noGrp="1"/>
          </p:cNvSpPr>
          <p:nvPr>
            <p:ph type="sldNum" sz="quarter" idx="4"/>
          </p:nvPr>
        </p:nvSpPr>
        <p:spPr/>
        <p:txBody>
          <a:bodyPr/>
          <a:lstStyle/>
          <a:p>
            <a:fld id="{55B195E7-E09C-4879-AB61-0F645C2C373E}" type="slidenum">
              <a:rPr lang="cs-CZ" smtClean="0"/>
              <a:t>52</a:t>
            </a:fld>
            <a:endParaRPr lang="cs-CZ"/>
          </a:p>
        </p:txBody>
      </p:sp>
    </p:spTree>
    <p:extLst>
      <p:ext uri="{BB962C8B-B14F-4D97-AF65-F5344CB8AC3E}">
        <p14:creationId xmlns:p14="http://schemas.microsoft.com/office/powerpoint/2010/main" val="5041323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FE923E3-EF9B-4649-897D-2C4400AB92F2}"/>
              </a:ext>
            </a:extLst>
          </p:cNvPr>
          <p:cNvSpPr>
            <a:spLocks noGrp="1"/>
          </p:cNvSpPr>
          <p:nvPr>
            <p:ph type="title"/>
          </p:nvPr>
        </p:nvSpPr>
        <p:spPr/>
        <p:txBody>
          <a:bodyPr>
            <a:normAutofit fontScale="90000"/>
          </a:bodyPr>
          <a:lstStyle/>
          <a:p>
            <a:r>
              <a:rPr lang="cs-CZ" b="1" dirty="0"/>
              <a:t>Rozhodnutí (2)</a:t>
            </a:r>
            <a:endParaRPr lang="cs-CZ" dirty="0"/>
          </a:p>
        </p:txBody>
      </p:sp>
      <p:sp>
        <p:nvSpPr>
          <p:cNvPr id="3" name="Zástupný symbol pro text 2">
            <a:extLst>
              <a:ext uri="{FF2B5EF4-FFF2-40B4-BE49-F238E27FC236}">
                <a16:creationId xmlns:a16="http://schemas.microsoft.com/office/drawing/2014/main" xmlns="" id="{1C127101-4970-424F-A5D6-3B44845B77B0}"/>
              </a:ext>
            </a:extLst>
          </p:cNvPr>
          <p:cNvSpPr>
            <a:spLocks noGrp="1"/>
          </p:cNvSpPr>
          <p:nvPr>
            <p:ph type="body" sz="quarter" idx="13"/>
          </p:nvPr>
        </p:nvSpPr>
        <p:spPr/>
        <p:txBody>
          <a:bodyPr>
            <a:normAutofit fontScale="92500"/>
          </a:bodyPr>
          <a:lstStyle/>
          <a:p>
            <a:pPr>
              <a:buFont typeface="Wingdings" panose="05000000000000000000" pitchFamily="2" charset="2"/>
              <a:buChar char="q"/>
            </a:pPr>
            <a:r>
              <a:rPr lang="cs-CZ" b="1" dirty="0"/>
              <a:t>Rozhodnutí obsahuje výrokovou část, odůvodnění a poučení účastníků,</a:t>
            </a:r>
          </a:p>
          <a:p>
            <a:pPr>
              <a:buFont typeface="Wingdings" panose="05000000000000000000" pitchFamily="2" charset="2"/>
              <a:buChar char="q"/>
            </a:pPr>
            <a:r>
              <a:rPr lang="cs-CZ" b="1" dirty="0"/>
              <a:t>Odůvodnění rozhodnutí není třeba, jestliže správní orgán prvního stupně všem účastníkům v plném rozsahu vyhoví,</a:t>
            </a:r>
          </a:p>
          <a:p>
            <a:pPr>
              <a:buFont typeface="Wingdings" panose="05000000000000000000" pitchFamily="2" charset="2"/>
              <a:buChar char="q"/>
            </a:pPr>
            <a:r>
              <a:rPr lang="cs-CZ" b="1" dirty="0"/>
              <a:t>V poučení se uvede, zda je možné proti rozhodnutí podat odvolání, v jaké lhůtě je možno tak učinit, od kterého dne se tato lhůta počítá, který správní orgán o odvolání rozhoduje a u kterého správního orgánu se odvolání podává.</a:t>
            </a:r>
          </a:p>
        </p:txBody>
      </p:sp>
      <p:sp>
        <p:nvSpPr>
          <p:cNvPr id="4" name="Zástupný symbol pro datum 3">
            <a:extLst>
              <a:ext uri="{FF2B5EF4-FFF2-40B4-BE49-F238E27FC236}">
                <a16:creationId xmlns:a16="http://schemas.microsoft.com/office/drawing/2014/main" xmlns="" id="{08E1ED4A-CCAF-467D-BC34-570181D76721}"/>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9762520C-9511-4C72-9560-CC950CF2C17F}"/>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30D81B15-F226-46A5-8A88-EEAAA409CE88}"/>
              </a:ext>
            </a:extLst>
          </p:cNvPr>
          <p:cNvSpPr>
            <a:spLocks noGrp="1"/>
          </p:cNvSpPr>
          <p:nvPr>
            <p:ph type="sldNum" sz="quarter" idx="4"/>
          </p:nvPr>
        </p:nvSpPr>
        <p:spPr/>
        <p:txBody>
          <a:bodyPr/>
          <a:lstStyle/>
          <a:p>
            <a:fld id="{55B195E7-E09C-4879-AB61-0F645C2C373E}" type="slidenum">
              <a:rPr lang="cs-CZ" smtClean="0"/>
              <a:t>53</a:t>
            </a:fld>
            <a:endParaRPr lang="cs-CZ"/>
          </a:p>
        </p:txBody>
      </p:sp>
    </p:spTree>
    <p:extLst>
      <p:ext uri="{BB962C8B-B14F-4D97-AF65-F5344CB8AC3E}">
        <p14:creationId xmlns:p14="http://schemas.microsoft.com/office/powerpoint/2010/main" val="35459285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F0884AE-FD52-41BB-97AF-1BAF81D60778}"/>
              </a:ext>
            </a:extLst>
          </p:cNvPr>
          <p:cNvSpPr>
            <a:spLocks noGrp="1"/>
          </p:cNvSpPr>
          <p:nvPr>
            <p:ph type="title"/>
          </p:nvPr>
        </p:nvSpPr>
        <p:spPr/>
        <p:txBody>
          <a:bodyPr>
            <a:normAutofit fontScale="90000"/>
          </a:bodyPr>
          <a:lstStyle/>
          <a:p>
            <a:r>
              <a:rPr lang="cs-CZ" b="1" dirty="0"/>
              <a:t>Rozhodnutí (3)</a:t>
            </a:r>
            <a:endParaRPr lang="cs-CZ" dirty="0"/>
          </a:p>
        </p:txBody>
      </p:sp>
      <p:sp>
        <p:nvSpPr>
          <p:cNvPr id="3" name="Zástupný symbol pro text 2">
            <a:extLst>
              <a:ext uri="{FF2B5EF4-FFF2-40B4-BE49-F238E27FC236}">
                <a16:creationId xmlns:a16="http://schemas.microsoft.com/office/drawing/2014/main" xmlns="" id="{253590AF-3BC8-451F-A712-22424D81F3C6}"/>
              </a:ext>
            </a:extLst>
          </p:cNvPr>
          <p:cNvSpPr>
            <a:spLocks noGrp="1"/>
          </p:cNvSpPr>
          <p:nvPr>
            <p:ph type="body" sz="quarter" idx="13"/>
          </p:nvPr>
        </p:nvSpPr>
        <p:spPr/>
        <p:txBody>
          <a:bodyPr/>
          <a:lstStyle/>
          <a:p>
            <a:pPr>
              <a:buFont typeface="Wingdings" panose="05000000000000000000" pitchFamily="2" charset="2"/>
              <a:buChar char="q"/>
            </a:pPr>
            <a:r>
              <a:rPr lang="cs-CZ" b="1" dirty="0"/>
              <a:t>Pokud odvolání nemá odkladný účinek, musí být tato skutečnost v poučení uvedena.</a:t>
            </a:r>
          </a:p>
        </p:txBody>
      </p:sp>
      <p:sp>
        <p:nvSpPr>
          <p:cNvPr id="4" name="Zástupný symbol pro datum 3">
            <a:extLst>
              <a:ext uri="{FF2B5EF4-FFF2-40B4-BE49-F238E27FC236}">
                <a16:creationId xmlns:a16="http://schemas.microsoft.com/office/drawing/2014/main" xmlns="" id="{39BBDB56-756A-401E-A09F-E86652F4210F}"/>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ED11BA0E-A343-419D-BDDF-1135242B2A26}"/>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721B9B82-6D33-4B9B-80B0-D937D76999AE}"/>
              </a:ext>
            </a:extLst>
          </p:cNvPr>
          <p:cNvSpPr>
            <a:spLocks noGrp="1"/>
          </p:cNvSpPr>
          <p:nvPr>
            <p:ph type="sldNum" sz="quarter" idx="4"/>
          </p:nvPr>
        </p:nvSpPr>
        <p:spPr/>
        <p:txBody>
          <a:bodyPr/>
          <a:lstStyle/>
          <a:p>
            <a:fld id="{55B195E7-E09C-4879-AB61-0F645C2C373E}" type="slidenum">
              <a:rPr lang="cs-CZ" smtClean="0"/>
              <a:t>54</a:t>
            </a:fld>
            <a:endParaRPr lang="cs-CZ"/>
          </a:p>
        </p:txBody>
      </p:sp>
    </p:spTree>
    <p:extLst>
      <p:ext uri="{BB962C8B-B14F-4D97-AF65-F5344CB8AC3E}">
        <p14:creationId xmlns:p14="http://schemas.microsoft.com/office/powerpoint/2010/main" val="13608354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3"/>
          </p:nvPr>
        </p:nvSpPr>
        <p:spPr/>
        <p:txBody>
          <a:bodyPr>
            <a:normAutofit fontScale="92500" lnSpcReduction="10000"/>
          </a:bodyPr>
          <a:lstStyle/>
          <a:p>
            <a:r>
              <a:rPr lang="cs-CZ" dirty="0">
                <a:hlinkClick r:id="rId2"/>
              </a:rPr>
              <a:t>Jakub.Handrlica@prf.cuni.cz</a:t>
            </a:r>
            <a:r>
              <a:rPr lang="cs-CZ" dirty="0"/>
              <a:t> </a:t>
            </a:r>
          </a:p>
        </p:txBody>
      </p:sp>
      <p:sp>
        <p:nvSpPr>
          <p:cNvPr id="6" name="Zástupný symbol pro číslo snímku 5"/>
          <p:cNvSpPr>
            <a:spLocks noGrp="1"/>
          </p:cNvSpPr>
          <p:nvPr>
            <p:ph type="sldNum" sz="quarter" idx="12"/>
          </p:nvPr>
        </p:nvSpPr>
        <p:spPr/>
        <p:txBody>
          <a:bodyPr/>
          <a:lstStyle/>
          <a:p>
            <a:fld id="{55B195E7-E09C-4879-AB61-0F645C2C373E}" type="slidenum">
              <a:rPr lang="cs-CZ" smtClean="0"/>
              <a:t>55</a:t>
            </a:fld>
            <a:endParaRPr lang="cs-CZ"/>
          </a:p>
        </p:txBody>
      </p:sp>
      <p:sp>
        <p:nvSpPr>
          <p:cNvPr id="4" name="Zástupný symbol pro datum 3"/>
          <p:cNvSpPr>
            <a:spLocks noGrp="1"/>
          </p:cNvSpPr>
          <p:nvPr>
            <p:ph type="dt" sz="half" idx="10"/>
          </p:nvPr>
        </p:nvSpPr>
        <p:spPr/>
        <p:txBody>
          <a:bodyPr/>
          <a:lstStyle/>
          <a:p>
            <a:r>
              <a:rPr lang="cs-CZ"/>
              <a:t>11.04.2018</a:t>
            </a:r>
          </a:p>
        </p:txBody>
      </p:sp>
      <p:sp>
        <p:nvSpPr>
          <p:cNvPr id="5" name="Zástupný symbol pro zápatí 4"/>
          <p:cNvSpPr>
            <a:spLocks noGrp="1"/>
          </p:cNvSpPr>
          <p:nvPr>
            <p:ph type="ftr" sz="quarter" idx="11"/>
          </p:nvPr>
        </p:nvSpPr>
        <p:spPr/>
        <p:txBody>
          <a:bodyPr/>
          <a:lstStyle/>
          <a:p>
            <a:r>
              <a:rPr lang="cs-CZ"/>
              <a:t>Doc. JUDr. Jakub Handrlica Ph.D.</a:t>
            </a:r>
          </a:p>
        </p:txBody>
      </p:sp>
    </p:spTree>
    <p:extLst>
      <p:ext uri="{BB962C8B-B14F-4D97-AF65-F5344CB8AC3E}">
        <p14:creationId xmlns:p14="http://schemas.microsoft.com/office/powerpoint/2010/main" val="549637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C71484E-7D58-4690-8253-405BE2AC31C7}"/>
              </a:ext>
            </a:extLst>
          </p:cNvPr>
          <p:cNvSpPr>
            <a:spLocks noGrp="1"/>
          </p:cNvSpPr>
          <p:nvPr>
            <p:ph type="title"/>
          </p:nvPr>
        </p:nvSpPr>
        <p:spPr/>
        <p:txBody>
          <a:bodyPr>
            <a:normAutofit fontScale="90000"/>
          </a:bodyPr>
          <a:lstStyle/>
          <a:p>
            <a:r>
              <a:rPr lang="cs-CZ" b="1" dirty="0"/>
              <a:t>Úvod (3)</a:t>
            </a:r>
            <a:endParaRPr lang="cs-CZ" dirty="0"/>
          </a:p>
        </p:txBody>
      </p:sp>
      <p:sp>
        <p:nvSpPr>
          <p:cNvPr id="3" name="Zástupný symbol pro text 2">
            <a:extLst>
              <a:ext uri="{FF2B5EF4-FFF2-40B4-BE49-F238E27FC236}">
                <a16:creationId xmlns:a16="http://schemas.microsoft.com/office/drawing/2014/main" xmlns="" id="{52BE01E8-5152-4212-BE1B-A837A1162431}"/>
              </a:ext>
            </a:extLst>
          </p:cNvPr>
          <p:cNvSpPr>
            <a:spLocks noGrp="1"/>
          </p:cNvSpPr>
          <p:nvPr>
            <p:ph type="body" sz="quarter" idx="13"/>
          </p:nvPr>
        </p:nvSpPr>
        <p:spPr/>
        <p:txBody>
          <a:bodyPr/>
          <a:lstStyle/>
          <a:p>
            <a:pPr>
              <a:buFont typeface="Wingdings" panose="05000000000000000000" pitchFamily="2" charset="2"/>
              <a:buChar char="q"/>
            </a:pPr>
            <a:r>
              <a:rPr lang="cs-CZ" b="1" dirty="0"/>
              <a:t>Vyloučení z projednávání a rozhodování věci (§ 14)</a:t>
            </a:r>
          </a:p>
          <a:p>
            <a:pPr>
              <a:buFont typeface="Wingdings" panose="05000000000000000000" pitchFamily="2" charset="2"/>
              <a:buChar char="q"/>
            </a:pPr>
            <a:r>
              <a:rPr lang="cs-CZ" b="1" dirty="0"/>
              <a:t>Jednací jazyk (§ 16)</a:t>
            </a:r>
          </a:p>
          <a:p>
            <a:pPr>
              <a:buFont typeface="Wingdings" panose="05000000000000000000" pitchFamily="2" charset="2"/>
              <a:buChar char="q"/>
            </a:pPr>
            <a:r>
              <a:rPr lang="cs-CZ" b="1" dirty="0"/>
              <a:t>Doručování (§§ 19 – 26)</a:t>
            </a:r>
          </a:p>
          <a:p>
            <a:pPr>
              <a:buFont typeface="Wingdings" panose="05000000000000000000" pitchFamily="2" charset="2"/>
              <a:buChar char="q"/>
            </a:pPr>
            <a:r>
              <a:rPr lang="cs-CZ" b="1" dirty="0"/>
              <a:t>Účastníci správního řízení a jednání za ně (§§ 27 – 37)</a:t>
            </a:r>
          </a:p>
          <a:p>
            <a:pPr>
              <a:buFont typeface="Wingdings" panose="05000000000000000000" pitchFamily="2" charset="2"/>
              <a:buChar char="q"/>
            </a:pPr>
            <a:r>
              <a:rPr lang="cs-CZ" b="1" dirty="0"/>
              <a:t>Lhůty a počítání času (§§ 39 – 41)</a:t>
            </a:r>
          </a:p>
          <a:p>
            <a:pPr>
              <a:buFont typeface="Wingdings" panose="05000000000000000000" pitchFamily="2" charset="2"/>
              <a:buChar char="q"/>
            </a:pPr>
            <a:r>
              <a:rPr lang="cs-CZ" b="1" dirty="0"/>
              <a:t>Postup před zahájením řízení (§§ 42 – 43)</a:t>
            </a:r>
          </a:p>
        </p:txBody>
      </p:sp>
      <p:sp>
        <p:nvSpPr>
          <p:cNvPr id="4" name="Zástupný symbol pro datum 3">
            <a:extLst>
              <a:ext uri="{FF2B5EF4-FFF2-40B4-BE49-F238E27FC236}">
                <a16:creationId xmlns:a16="http://schemas.microsoft.com/office/drawing/2014/main" xmlns="" id="{83D16D11-5134-4784-9004-1E6ADC5661CF}"/>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2763C09C-9348-43E1-9A89-180DFFB1F504}"/>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3B0C6B88-5B82-4AB4-BDC2-89649DB628A3}"/>
              </a:ext>
            </a:extLst>
          </p:cNvPr>
          <p:cNvSpPr>
            <a:spLocks noGrp="1"/>
          </p:cNvSpPr>
          <p:nvPr>
            <p:ph type="sldNum" sz="quarter" idx="4"/>
          </p:nvPr>
        </p:nvSpPr>
        <p:spPr/>
        <p:txBody>
          <a:bodyPr/>
          <a:lstStyle/>
          <a:p>
            <a:fld id="{55B195E7-E09C-4879-AB61-0F645C2C373E}" type="slidenum">
              <a:rPr lang="cs-CZ" smtClean="0"/>
              <a:t>6</a:t>
            </a:fld>
            <a:endParaRPr lang="cs-CZ"/>
          </a:p>
        </p:txBody>
      </p:sp>
    </p:spTree>
    <p:extLst>
      <p:ext uri="{BB962C8B-B14F-4D97-AF65-F5344CB8AC3E}">
        <p14:creationId xmlns:p14="http://schemas.microsoft.com/office/powerpoint/2010/main" val="3338612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0E70588-77A5-41FE-A4AA-340211C96A85}"/>
              </a:ext>
            </a:extLst>
          </p:cNvPr>
          <p:cNvSpPr>
            <a:spLocks noGrp="1"/>
          </p:cNvSpPr>
          <p:nvPr>
            <p:ph type="title"/>
          </p:nvPr>
        </p:nvSpPr>
        <p:spPr/>
        <p:txBody>
          <a:bodyPr>
            <a:normAutofit fontScale="90000"/>
          </a:bodyPr>
          <a:lstStyle/>
          <a:p>
            <a:r>
              <a:rPr lang="cs-CZ" b="1" dirty="0"/>
              <a:t>Úvod (4)</a:t>
            </a:r>
            <a:endParaRPr lang="cs-CZ" dirty="0"/>
          </a:p>
        </p:txBody>
      </p:sp>
      <p:sp>
        <p:nvSpPr>
          <p:cNvPr id="3" name="Zástupný symbol pro text 2">
            <a:extLst>
              <a:ext uri="{FF2B5EF4-FFF2-40B4-BE49-F238E27FC236}">
                <a16:creationId xmlns:a16="http://schemas.microsoft.com/office/drawing/2014/main" xmlns="" id="{096A3B75-83BC-46B0-8A80-464660B9A127}"/>
              </a:ext>
            </a:extLst>
          </p:cNvPr>
          <p:cNvSpPr>
            <a:spLocks noGrp="1"/>
          </p:cNvSpPr>
          <p:nvPr>
            <p:ph type="body" sz="quarter" idx="13"/>
          </p:nvPr>
        </p:nvSpPr>
        <p:spPr/>
        <p:txBody>
          <a:bodyPr/>
          <a:lstStyle/>
          <a:p>
            <a:pPr>
              <a:buFont typeface="Wingdings" panose="05000000000000000000" pitchFamily="2" charset="2"/>
              <a:buChar char="q"/>
            </a:pPr>
            <a:r>
              <a:rPr lang="cs-CZ" b="1" dirty="0"/>
              <a:t>Procesní úpravu zvláštních řízení upravuje část třetí </a:t>
            </a:r>
            <a:r>
              <a:rPr lang="cs-CZ" b="1" dirty="0" err="1"/>
              <a:t>SpŘ</a:t>
            </a:r>
            <a:r>
              <a:rPr lang="cs-CZ" b="1" dirty="0"/>
              <a:t> (§§ 130 – 153):</a:t>
            </a:r>
          </a:p>
          <a:p>
            <a:pPr>
              <a:buFont typeface="Wingdings" panose="05000000000000000000" pitchFamily="2" charset="2"/>
              <a:buChar char="q"/>
            </a:pPr>
            <a:r>
              <a:rPr lang="cs-CZ" b="1" dirty="0"/>
              <a:t>I. Zvláštní ustanovení o správních orgánech (§§ 130 – 135)</a:t>
            </a:r>
          </a:p>
          <a:p>
            <a:pPr>
              <a:buFont typeface="Wingdings" panose="05000000000000000000" pitchFamily="2" charset="2"/>
              <a:buChar char="q"/>
            </a:pPr>
            <a:r>
              <a:rPr lang="cs-CZ" b="1" dirty="0"/>
              <a:t>II. Dotčené orgány (§ 136)</a:t>
            </a:r>
          </a:p>
          <a:p>
            <a:pPr>
              <a:buFont typeface="Wingdings" panose="05000000000000000000" pitchFamily="2" charset="2"/>
              <a:buChar char="q"/>
            </a:pPr>
            <a:r>
              <a:rPr lang="cs-CZ" b="1" dirty="0"/>
              <a:t>III. Zvláštní ustanovení o postupu před zahájením řízení (§§ 137 – 139)</a:t>
            </a:r>
          </a:p>
          <a:p>
            <a:pPr>
              <a:buFont typeface="Wingdings" panose="05000000000000000000" pitchFamily="2" charset="2"/>
              <a:buChar char="q"/>
            </a:pPr>
            <a:r>
              <a:rPr lang="cs-CZ" b="1" dirty="0"/>
              <a:t>IV. Zvláštní ustanovení o některých řízeních (§§ 140 – 146)</a:t>
            </a:r>
          </a:p>
        </p:txBody>
      </p:sp>
      <p:sp>
        <p:nvSpPr>
          <p:cNvPr id="4" name="Zástupný symbol pro datum 3">
            <a:extLst>
              <a:ext uri="{FF2B5EF4-FFF2-40B4-BE49-F238E27FC236}">
                <a16:creationId xmlns:a16="http://schemas.microsoft.com/office/drawing/2014/main" xmlns="" id="{29FEFA0E-9D31-4CE4-8BD7-427894BB2360}"/>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8F4525D4-E2FA-4602-AF98-11742620C2AB}"/>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B37ECEE1-AAC4-4993-B07C-A626342D6A43}"/>
              </a:ext>
            </a:extLst>
          </p:cNvPr>
          <p:cNvSpPr>
            <a:spLocks noGrp="1"/>
          </p:cNvSpPr>
          <p:nvPr>
            <p:ph type="sldNum" sz="quarter" idx="4"/>
          </p:nvPr>
        </p:nvSpPr>
        <p:spPr/>
        <p:txBody>
          <a:bodyPr/>
          <a:lstStyle/>
          <a:p>
            <a:fld id="{55B195E7-E09C-4879-AB61-0F645C2C373E}" type="slidenum">
              <a:rPr lang="cs-CZ" smtClean="0"/>
              <a:t>7</a:t>
            </a:fld>
            <a:endParaRPr lang="cs-CZ"/>
          </a:p>
        </p:txBody>
      </p:sp>
    </p:spTree>
    <p:extLst>
      <p:ext uri="{BB962C8B-B14F-4D97-AF65-F5344CB8AC3E}">
        <p14:creationId xmlns:p14="http://schemas.microsoft.com/office/powerpoint/2010/main" val="2267355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1E8845-6868-4B27-949E-57F6BFD78B80}"/>
              </a:ext>
            </a:extLst>
          </p:cNvPr>
          <p:cNvSpPr>
            <a:spLocks noGrp="1"/>
          </p:cNvSpPr>
          <p:nvPr>
            <p:ph type="title"/>
          </p:nvPr>
        </p:nvSpPr>
        <p:spPr/>
        <p:txBody>
          <a:bodyPr>
            <a:normAutofit fontScale="90000"/>
          </a:bodyPr>
          <a:lstStyle/>
          <a:p>
            <a:r>
              <a:rPr lang="cs-CZ" b="1" dirty="0"/>
              <a:t>Úvod (5)</a:t>
            </a:r>
            <a:endParaRPr lang="cs-CZ" dirty="0"/>
          </a:p>
        </p:txBody>
      </p:sp>
      <p:sp>
        <p:nvSpPr>
          <p:cNvPr id="3" name="Zástupný symbol pro text 2">
            <a:extLst>
              <a:ext uri="{FF2B5EF4-FFF2-40B4-BE49-F238E27FC236}">
                <a16:creationId xmlns:a16="http://schemas.microsoft.com/office/drawing/2014/main" xmlns="" id="{24810C29-663B-408B-8D2B-8F9E02A42B6E}"/>
              </a:ext>
            </a:extLst>
          </p:cNvPr>
          <p:cNvSpPr>
            <a:spLocks noGrp="1"/>
          </p:cNvSpPr>
          <p:nvPr>
            <p:ph type="body" sz="quarter" idx="13"/>
          </p:nvPr>
        </p:nvSpPr>
        <p:spPr/>
        <p:txBody>
          <a:bodyPr/>
          <a:lstStyle/>
          <a:p>
            <a:pPr>
              <a:buFont typeface="Wingdings" panose="05000000000000000000" pitchFamily="2" charset="2"/>
              <a:buChar char="Ø"/>
            </a:pPr>
            <a:r>
              <a:rPr lang="cs-CZ" sz="4000" b="1" i="1" dirty="0"/>
              <a:t>Společné řízení </a:t>
            </a:r>
          </a:p>
          <a:p>
            <a:pPr>
              <a:buFont typeface="Wingdings" panose="05000000000000000000" pitchFamily="2" charset="2"/>
              <a:buChar char="Ø"/>
            </a:pPr>
            <a:r>
              <a:rPr lang="cs-CZ" sz="4000" b="1" i="1" dirty="0"/>
              <a:t>Sporné řízení</a:t>
            </a:r>
          </a:p>
          <a:p>
            <a:pPr>
              <a:buFont typeface="Wingdings" panose="05000000000000000000" pitchFamily="2" charset="2"/>
              <a:buChar char="Ø"/>
            </a:pPr>
            <a:r>
              <a:rPr lang="cs-CZ" sz="4000" b="1" i="1" dirty="0"/>
              <a:t>Řízení o určení právního vztahu</a:t>
            </a:r>
          </a:p>
          <a:p>
            <a:pPr>
              <a:buFont typeface="Wingdings" panose="05000000000000000000" pitchFamily="2" charset="2"/>
              <a:buChar char="Ø"/>
            </a:pPr>
            <a:r>
              <a:rPr lang="cs-CZ" sz="4000" b="1" i="1" dirty="0"/>
              <a:t>Řízení s velkým počtem účastníků</a:t>
            </a:r>
          </a:p>
          <a:p>
            <a:pPr>
              <a:buFont typeface="Wingdings" panose="05000000000000000000" pitchFamily="2" charset="2"/>
              <a:buChar char="Ø"/>
            </a:pPr>
            <a:r>
              <a:rPr lang="cs-CZ" sz="4000" b="1" i="1" dirty="0"/>
              <a:t>Řízení s předstihem žádosti</a:t>
            </a:r>
          </a:p>
          <a:p>
            <a:pPr>
              <a:buFont typeface="Wingdings" panose="05000000000000000000" pitchFamily="2" charset="2"/>
              <a:buChar char="Ø"/>
            </a:pPr>
            <a:r>
              <a:rPr lang="cs-CZ" sz="4000" b="1" i="1" dirty="0"/>
              <a:t>Řízení o výběru žádosti</a:t>
            </a:r>
          </a:p>
          <a:p>
            <a:pPr>
              <a:buFont typeface="Wingdings" panose="05000000000000000000" pitchFamily="2" charset="2"/>
              <a:buChar char="Ø"/>
            </a:pPr>
            <a:endParaRPr lang="cs-CZ" b="1" i="1" dirty="0"/>
          </a:p>
        </p:txBody>
      </p:sp>
      <p:sp>
        <p:nvSpPr>
          <p:cNvPr id="4" name="Zástupný symbol pro datum 3">
            <a:extLst>
              <a:ext uri="{FF2B5EF4-FFF2-40B4-BE49-F238E27FC236}">
                <a16:creationId xmlns:a16="http://schemas.microsoft.com/office/drawing/2014/main" xmlns="" id="{77CEBF95-34FA-46C9-AA3C-02E257615F41}"/>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86DD7FE3-A3C5-438E-93D5-D5F671D26077}"/>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5A13F923-1762-4915-9AEC-F9CBCBF35734}"/>
              </a:ext>
            </a:extLst>
          </p:cNvPr>
          <p:cNvSpPr>
            <a:spLocks noGrp="1"/>
          </p:cNvSpPr>
          <p:nvPr>
            <p:ph type="sldNum" sz="quarter" idx="4"/>
          </p:nvPr>
        </p:nvSpPr>
        <p:spPr/>
        <p:txBody>
          <a:bodyPr/>
          <a:lstStyle/>
          <a:p>
            <a:fld id="{55B195E7-E09C-4879-AB61-0F645C2C373E}" type="slidenum">
              <a:rPr lang="cs-CZ" smtClean="0"/>
              <a:t>8</a:t>
            </a:fld>
            <a:endParaRPr lang="cs-CZ"/>
          </a:p>
        </p:txBody>
      </p:sp>
    </p:spTree>
    <p:extLst>
      <p:ext uri="{BB962C8B-B14F-4D97-AF65-F5344CB8AC3E}">
        <p14:creationId xmlns:p14="http://schemas.microsoft.com/office/powerpoint/2010/main" val="314727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9DA0239-9ABB-4AE0-ACB2-EE6A580B6CDA}"/>
              </a:ext>
            </a:extLst>
          </p:cNvPr>
          <p:cNvSpPr>
            <a:spLocks noGrp="1"/>
          </p:cNvSpPr>
          <p:nvPr>
            <p:ph type="title"/>
          </p:nvPr>
        </p:nvSpPr>
        <p:spPr/>
        <p:txBody>
          <a:bodyPr>
            <a:normAutofit fontScale="90000"/>
          </a:bodyPr>
          <a:lstStyle/>
          <a:p>
            <a:r>
              <a:rPr lang="cs-CZ" b="1" dirty="0"/>
              <a:t>Úvod (6)</a:t>
            </a:r>
            <a:endParaRPr lang="cs-CZ" dirty="0"/>
          </a:p>
        </p:txBody>
      </p:sp>
      <p:sp>
        <p:nvSpPr>
          <p:cNvPr id="3" name="Zástupný symbol pro text 2">
            <a:extLst>
              <a:ext uri="{FF2B5EF4-FFF2-40B4-BE49-F238E27FC236}">
                <a16:creationId xmlns:a16="http://schemas.microsoft.com/office/drawing/2014/main" xmlns="" id="{74AD535B-0397-4D91-B5B9-F79539667D68}"/>
              </a:ext>
            </a:extLst>
          </p:cNvPr>
          <p:cNvSpPr>
            <a:spLocks noGrp="1"/>
          </p:cNvSpPr>
          <p:nvPr>
            <p:ph type="body" sz="quarter" idx="13"/>
          </p:nvPr>
        </p:nvSpPr>
        <p:spPr/>
        <p:txBody>
          <a:bodyPr/>
          <a:lstStyle/>
          <a:p>
            <a:pPr>
              <a:buFont typeface="Wingdings" panose="05000000000000000000" pitchFamily="2" charset="2"/>
              <a:buChar char="q"/>
            </a:pPr>
            <a:r>
              <a:rPr lang="cs-CZ" b="1" dirty="0"/>
              <a:t>V. Zvláštní ustanovení o zajištění účelu řízení (§ 147)</a:t>
            </a:r>
          </a:p>
          <a:p>
            <a:pPr>
              <a:buFont typeface="Wingdings" panose="05000000000000000000" pitchFamily="2" charset="2"/>
              <a:buChar char="q"/>
            </a:pPr>
            <a:r>
              <a:rPr lang="cs-CZ" b="1" dirty="0"/>
              <a:t>VI. Zvláštní ustanovení o některých rozhodnutích (§§ 148 – 151)</a:t>
            </a:r>
          </a:p>
          <a:p>
            <a:pPr>
              <a:buFont typeface="Wingdings" panose="05000000000000000000" pitchFamily="2" charset="2"/>
              <a:buChar char="Ø"/>
            </a:pPr>
            <a:r>
              <a:rPr lang="cs-CZ" b="1" i="1" dirty="0"/>
              <a:t>Mezitímní rozhodnutí a rozhodnutí v části věci</a:t>
            </a:r>
          </a:p>
          <a:p>
            <a:pPr>
              <a:buFont typeface="Wingdings" panose="05000000000000000000" pitchFamily="2" charset="2"/>
              <a:buChar char="Ø"/>
            </a:pPr>
            <a:r>
              <a:rPr lang="cs-CZ" b="1" i="1" dirty="0"/>
              <a:t>Rozhodnutí podmíněné závazným stanoviskem</a:t>
            </a:r>
          </a:p>
          <a:p>
            <a:pPr>
              <a:buFont typeface="Wingdings" panose="05000000000000000000" pitchFamily="2" charset="2"/>
              <a:buChar char="Ø"/>
            </a:pPr>
            <a:r>
              <a:rPr lang="cs-CZ" b="1" i="1" dirty="0"/>
              <a:t>Příkaz</a:t>
            </a:r>
          </a:p>
          <a:p>
            <a:pPr>
              <a:buFont typeface="Wingdings" panose="05000000000000000000" pitchFamily="2" charset="2"/>
              <a:buChar char="Ø"/>
            </a:pPr>
            <a:r>
              <a:rPr lang="cs-CZ" b="1" i="1" dirty="0"/>
              <a:t>Vydání dokladu</a:t>
            </a:r>
          </a:p>
        </p:txBody>
      </p:sp>
      <p:sp>
        <p:nvSpPr>
          <p:cNvPr id="4" name="Zástupný symbol pro datum 3">
            <a:extLst>
              <a:ext uri="{FF2B5EF4-FFF2-40B4-BE49-F238E27FC236}">
                <a16:creationId xmlns:a16="http://schemas.microsoft.com/office/drawing/2014/main" xmlns="" id="{C24FD8C6-2B40-4EA0-A53F-926BF6A8FF53}"/>
              </a:ext>
            </a:extLst>
          </p:cNvPr>
          <p:cNvSpPr>
            <a:spLocks noGrp="1"/>
          </p:cNvSpPr>
          <p:nvPr>
            <p:ph type="dt" sz="half" idx="2"/>
          </p:nvPr>
        </p:nvSpPr>
        <p:spPr/>
        <p:txBody>
          <a:bodyPr/>
          <a:lstStyle/>
          <a:p>
            <a:r>
              <a:rPr lang="cs-CZ"/>
              <a:t>11.04.2018</a:t>
            </a:r>
          </a:p>
        </p:txBody>
      </p:sp>
      <p:sp>
        <p:nvSpPr>
          <p:cNvPr id="5" name="Zástupný symbol pro zápatí 4">
            <a:extLst>
              <a:ext uri="{FF2B5EF4-FFF2-40B4-BE49-F238E27FC236}">
                <a16:creationId xmlns:a16="http://schemas.microsoft.com/office/drawing/2014/main" xmlns="" id="{30179118-538D-4493-8066-8F14B4223D1F}"/>
              </a:ext>
            </a:extLst>
          </p:cNvPr>
          <p:cNvSpPr>
            <a:spLocks noGrp="1"/>
          </p:cNvSpPr>
          <p:nvPr>
            <p:ph type="ftr" sz="quarter" idx="3"/>
          </p:nvPr>
        </p:nvSpPr>
        <p:spPr/>
        <p:txBody>
          <a:bodyPr/>
          <a:lstStyle/>
          <a:p>
            <a:r>
              <a:rPr lang="cs-CZ"/>
              <a:t>Doc. JUDr. Jakub Handrlica Ph.D.</a:t>
            </a:r>
          </a:p>
        </p:txBody>
      </p:sp>
      <p:sp>
        <p:nvSpPr>
          <p:cNvPr id="6" name="Zástupný symbol pro číslo snímku 5">
            <a:extLst>
              <a:ext uri="{FF2B5EF4-FFF2-40B4-BE49-F238E27FC236}">
                <a16:creationId xmlns:a16="http://schemas.microsoft.com/office/drawing/2014/main" xmlns="" id="{C3BB736D-706E-4BEB-9A29-E7614F60F2FF}"/>
              </a:ext>
            </a:extLst>
          </p:cNvPr>
          <p:cNvSpPr>
            <a:spLocks noGrp="1"/>
          </p:cNvSpPr>
          <p:nvPr>
            <p:ph type="sldNum" sz="quarter" idx="4"/>
          </p:nvPr>
        </p:nvSpPr>
        <p:spPr/>
        <p:txBody>
          <a:bodyPr/>
          <a:lstStyle/>
          <a:p>
            <a:fld id="{55B195E7-E09C-4879-AB61-0F645C2C373E}" type="slidenum">
              <a:rPr lang="cs-CZ" smtClean="0"/>
              <a:t>9</a:t>
            </a:fld>
            <a:endParaRPr lang="cs-CZ"/>
          </a:p>
        </p:txBody>
      </p:sp>
    </p:spTree>
    <p:extLst>
      <p:ext uri="{BB962C8B-B14F-4D97-AF65-F5344CB8AC3E}">
        <p14:creationId xmlns:p14="http://schemas.microsoft.com/office/powerpoint/2010/main" val="3385930387"/>
      </p:ext>
    </p:extLst>
  </p:cSld>
  <p:clrMapOvr>
    <a:masterClrMapping/>
  </p:clrMapOvr>
</p:sld>
</file>

<file path=ppt/theme/theme1.xml><?xml version="1.0" encoding="utf-8"?>
<a:theme xmlns:a="http://schemas.openxmlformats.org/drawingml/2006/main" name="PFUK-červená-CZ">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UKPF-cervena-CZ</Template>
  <TotalTime>525</TotalTime>
  <Words>3483</Words>
  <Application>Microsoft Office PowerPoint</Application>
  <PresentationFormat>Předvádění na obrazovce (4:3)</PresentationFormat>
  <Paragraphs>336</Paragraphs>
  <Slides>55</Slides>
  <Notes>0</Notes>
  <HiddenSlides>0</HiddenSlides>
  <MMClips>0</MMClips>
  <ScaleCrop>false</ScaleCrop>
  <HeadingPairs>
    <vt:vector size="4" baseType="variant">
      <vt:variant>
        <vt:lpstr>Motiv</vt:lpstr>
      </vt:variant>
      <vt:variant>
        <vt:i4>1</vt:i4>
      </vt:variant>
      <vt:variant>
        <vt:lpstr>Nadpisy snímků</vt:lpstr>
      </vt:variant>
      <vt:variant>
        <vt:i4>55</vt:i4>
      </vt:variant>
    </vt:vector>
  </HeadingPairs>
  <TitlesOfParts>
    <vt:vector size="56" baseType="lpstr">
      <vt:lpstr>PFUK-červená-CZ</vt:lpstr>
      <vt:lpstr>Vybrané otázky správního řízení v prvním stupni</vt:lpstr>
      <vt:lpstr>Přehled přednášky</vt:lpstr>
      <vt:lpstr>Správní řízení v prvním stupni: vymezení </vt:lpstr>
      <vt:lpstr>Úvod (1)</vt:lpstr>
      <vt:lpstr>Úvod (2)</vt:lpstr>
      <vt:lpstr>Úvod (3)</vt:lpstr>
      <vt:lpstr>Úvod (4)</vt:lpstr>
      <vt:lpstr>Úvod (5)</vt:lpstr>
      <vt:lpstr>Úvod (6)</vt:lpstr>
      <vt:lpstr>Úvod (7)</vt:lpstr>
      <vt:lpstr>Zahájení řízení</vt:lpstr>
      <vt:lpstr>Zahájení řízení (1)</vt:lpstr>
      <vt:lpstr>Zahájení řízení (2)</vt:lpstr>
      <vt:lpstr>Zahájení řízení (3)</vt:lpstr>
      <vt:lpstr>Zahájení řízení (4)</vt:lpstr>
      <vt:lpstr>Zahájení řízení (5)</vt:lpstr>
      <vt:lpstr>Zahájení řízení (6)</vt:lpstr>
      <vt:lpstr>Zahájení řízení (7)</vt:lpstr>
      <vt:lpstr>Zahájení řízení (8)</vt:lpstr>
      <vt:lpstr>Zahájení řízení (9)</vt:lpstr>
      <vt:lpstr>dokazování</vt:lpstr>
      <vt:lpstr>Podklady pro rozhodnutí (1)</vt:lpstr>
      <vt:lpstr>Podklady pro rozhodnutí (2)</vt:lpstr>
      <vt:lpstr>Podklady pro rozhodnutí (3)</vt:lpstr>
      <vt:lpstr>Dokazování (1)</vt:lpstr>
      <vt:lpstr>Dokazování (2)</vt:lpstr>
      <vt:lpstr>Dokazování (3)</vt:lpstr>
      <vt:lpstr>Důkaz listinou (1)</vt:lpstr>
      <vt:lpstr>Důkaz listinou (2)</vt:lpstr>
      <vt:lpstr>Důkaz listinou (3)</vt:lpstr>
      <vt:lpstr>Důkaz ohledáním (1)</vt:lpstr>
      <vt:lpstr>Důkaz ohledáním (4)</vt:lpstr>
      <vt:lpstr>Důkaz svědeckou výpovědí </vt:lpstr>
      <vt:lpstr>Důkaz znaleckým posudkem (1)</vt:lpstr>
      <vt:lpstr>Důkaz znaleckým posudkem (2)</vt:lpstr>
      <vt:lpstr>Judikatura (1)</vt:lpstr>
      <vt:lpstr>Judikatura (2)</vt:lpstr>
      <vt:lpstr>Judikatura (3)</vt:lpstr>
      <vt:lpstr>Zajištění účelu a průběhu řízení</vt:lpstr>
      <vt:lpstr>Zajišťovací prostředky (1)</vt:lpstr>
      <vt:lpstr>Zajišťovací prostředky (2)</vt:lpstr>
      <vt:lpstr>Přerušení a zastavení  řízení</vt:lpstr>
      <vt:lpstr>Přerušení řízení (1)</vt:lpstr>
      <vt:lpstr>Přerušení řízení (2)</vt:lpstr>
      <vt:lpstr>Přerušení řízení (3)</vt:lpstr>
      <vt:lpstr>Přerušení řízení (4)</vt:lpstr>
      <vt:lpstr>Zastavení řízení (1)</vt:lpstr>
      <vt:lpstr>Zastavení řízení (2)</vt:lpstr>
      <vt:lpstr>Zastavení řízení (3)</vt:lpstr>
      <vt:lpstr>rozhodnutí</vt:lpstr>
      <vt:lpstr>Rozhodnutí (1)</vt:lpstr>
      <vt:lpstr>Rozhodnutí (2)</vt:lpstr>
      <vt:lpstr>Rozhodnutí (2)</vt:lpstr>
      <vt:lpstr>Rozhodnutí (3)</vt:lpstr>
      <vt:lpstr>Prezentace aplikace PowerPoint</vt:lpstr>
    </vt:vector>
  </TitlesOfParts>
  <Company>Univerzita Karlova v Praze, Právnická Fakulta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Vybrané otázky správního řízení v prvním stupni</dc:title>
  <dc:creator>Jakub Handrlica</dc:creator>
  <cp:lastModifiedBy>Eva Preclikova</cp:lastModifiedBy>
  <cp:revision>35</cp:revision>
  <dcterms:created xsi:type="dcterms:W3CDTF">2018-04-06T19:28:59Z</dcterms:created>
  <dcterms:modified xsi:type="dcterms:W3CDTF">2018-04-09T07:42:47Z</dcterms:modified>
</cp:coreProperties>
</file>