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4"/>
  </p:handoutMasterIdLst>
  <p:sldIdLst>
    <p:sldId id="256" r:id="rId2"/>
    <p:sldId id="267" r:id="rId3"/>
    <p:sldId id="257" r:id="rId4"/>
    <p:sldId id="258" r:id="rId5"/>
    <p:sldId id="259" r:id="rId6"/>
    <p:sldId id="260" r:id="rId7"/>
    <p:sldId id="261" r:id="rId8"/>
    <p:sldId id="262" r:id="rId9"/>
    <p:sldId id="263" r:id="rId10"/>
    <p:sldId id="264" r:id="rId11"/>
    <p:sldId id="265" r:id="rId12"/>
    <p:sldId id="266" r:id="rId13"/>
  </p:sldIdLst>
  <p:sldSz cx="9144000" cy="6858000" type="screen4x3"/>
  <p:notesSz cx="6669088" cy="97742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9250" cy="48895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778250" y="0"/>
            <a:ext cx="2889250" cy="488950"/>
          </a:xfrm>
          <a:prstGeom prst="rect">
            <a:avLst/>
          </a:prstGeom>
        </p:spPr>
        <p:txBody>
          <a:bodyPr vert="horz" lIns="91440" tIns="45720" rIns="91440" bIns="45720" rtlCol="0"/>
          <a:lstStyle>
            <a:lvl1pPr algn="r">
              <a:defRPr sz="1200"/>
            </a:lvl1pPr>
          </a:lstStyle>
          <a:p>
            <a:fld id="{52E55138-58F8-4D5F-A6A6-ACBAC496FD7A}" type="datetimeFigureOut">
              <a:rPr lang="cs-CZ" smtClean="0"/>
              <a:t>14.11.2017</a:t>
            </a:fld>
            <a:endParaRPr lang="cs-CZ"/>
          </a:p>
        </p:txBody>
      </p:sp>
      <p:sp>
        <p:nvSpPr>
          <p:cNvPr id="4" name="Zástupný symbol pro zápatí 3"/>
          <p:cNvSpPr>
            <a:spLocks noGrp="1"/>
          </p:cNvSpPr>
          <p:nvPr>
            <p:ph type="ftr" sz="quarter" idx="2"/>
          </p:nvPr>
        </p:nvSpPr>
        <p:spPr>
          <a:xfrm>
            <a:off x="0" y="9283700"/>
            <a:ext cx="2889250" cy="48895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778250" y="9283700"/>
            <a:ext cx="2889250" cy="488950"/>
          </a:xfrm>
          <a:prstGeom prst="rect">
            <a:avLst/>
          </a:prstGeom>
        </p:spPr>
        <p:txBody>
          <a:bodyPr vert="horz" lIns="91440" tIns="45720" rIns="91440" bIns="45720" rtlCol="0" anchor="b"/>
          <a:lstStyle>
            <a:lvl1pPr algn="r">
              <a:defRPr sz="1200"/>
            </a:lvl1pPr>
          </a:lstStyle>
          <a:p>
            <a:fld id="{08D35F21-478F-4F63-A95D-4DF9CD29D2E9}" type="slidenum">
              <a:rPr lang="cs-CZ" smtClean="0"/>
              <a:t>‹#›</a:t>
            </a:fld>
            <a:endParaRPr lang="cs-CZ"/>
          </a:p>
        </p:txBody>
      </p:sp>
    </p:spTree>
    <p:extLst>
      <p:ext uri="{BB962C8B-B14F-4D97-AF65-F5344CB8AC3E}">
        <p14:creationId xmlns:p14="http://schemas.microsoft.com/office/powerpoint/2010/main" val="300461645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495B466-A8D5-49B1-87D6-1946EBEA849E}" type="datetimeFigureOut">
              <a:rPr lang="cs-CZ" smtClean="0"/>
              <a:t>14.11.2017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64BF7CA-4BA4-4095-85D9-AE9991A2E7F1}" type="slidenum">
              <a:rPr lang="cs-CZ" smtClean="0"/>
              <a:t>‹#›</a:t>
            </a:fld>
            <a:endParaRPr lang="cs-CZ"/>
          </a:p>
        </p:txBody>
      </p:sp>
    </p:spTree>
    <p:extLst>
      <p:ext uri="{BB962C8B-B14F-4D97-AF65-F5344CB8AC3E}">
        <p14:creationId xmlns:p14="http://schemas.microsoft.com/office/powerpoint/2010/main" val="3726422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495B466-A8D5-49B1-87D6-1946EBEA849E}" type="datetimeFigureOut">
              <a:rPr lang="cs-CZ" smtClean="0"/>
              <a:t>14.11.2017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64BF7CA-4BA4-4095-85D9-AE9991A2E7F1}" type="slidenum">
              <a:rPr lang="cs-CZ" smtClean="0"/>
              <a:t>‹#›</a:t>
            </a:fld>
            <a:endParaRPr lang="cs-CZ"/>
          </a:p>
        </p:txBody>
      </p:sp>
    </p:spTree>
    <p:extLst>
      <p:ext uri="{BB962C8B-B14F-4D97-AF65-F5344CB8AC3E}">
        <p14:creationId xmlns:p14="http://schemas.microsoft.com/office/powerpoint/2010/main" val="1827990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495B466-A8D5-49B1-87D6-1946EBEA849E}" type="datetimeFigureOut">
              <a:rPr lang="cs-CZ" smtClean="0"/>
              <a:t>14.11.2017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64BF7CA-4BA4-4095-85D9-AE9991A2E7F1}" type="slidenum">
              <a:rPr lang="cs-CZ" smtClean="0"/>
              <a:t>‹#›</a:t>
            </a:fld>
            <a:endParaRPr lang="cs-CZ"/>
          </a:p>
        </p:txBody>
      </p:sp>
    </p:spTree>
    <p:extLst>
      <p:ext uri="{BB962C8B-B14F-4D97-AF65-F5344CB8AC3E}">
        <p14:creationId xmlns:p14="http://schemas.microsoft.com/office/powerpoint/2010/main" val="1202504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495B466-A8D5-49B1-87D6-1946EBEA849E}" type="datetimeFigureOut">
              <a:rPr lang="cs-CZ" smtClean="0"/>
              <a:t>14.11.2017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64BF7CA-4BA4-4095-85D9-AE9991A2E7F1}" type="slidenum">
              <a:rPr lang="cs-CZ" smtClean="0"/>
              <a:t>‹#›</a:t>
            </a:fld>
            <a:endParaRPr lang="cs-CZ"/>
          </a:p>
        </p:txBody>
      </p:sp>
    </p:spTree>
    <p:extLst>
      <p:ext uri="{BB962C8B-B14F-4D97-AF65-F5344CB8AC3E}">
        <p14:creationId xmlns:p14="http://schemas.microsoft.com/office/powerpoint/2010/main" val="1247112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495B466-A8D5-49B1-87D6-1946EBEA849E}" type="datetimeFigureOut">
              <a:rPr lang="cs-CZ" smtClean="0"/>
              <a:t>14.11.2017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64BF7CA-4BA4-4095-85D9-AE9991A2E7F1}" type="slidenum">
              <a:rPr lang="cs-CZ" smtClean="0"/>
              <a:t>‹#›</a:t>
            </a:fld>
            <a:endParaRPr lang="cs-CZ"/>
          </a:p>
        </p:txBody>
      </p:sp>
    </p:spTree>
    <p:extLst>
      <p:ext uri="{BB962C8B-B14F-4D97-AF65-F5344CB8AC3E}">
        <p14:creationId xmlns:p14="http://schemas.microsoft.com/office/powerpoint/2010/main" val="3604439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495B466-A8D5-49B1-87D6-1946EBEA849E}" type="datetimeFigureOut">
              <a:rPr lang="cs-CZ" smtClean="0"/>
              <a:t>14.11.2017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64BF7CA-4BA4-4095-85D9-AE9991A2E7F1}" type="slidenum">
              <a:rPr lang="cs-CZ" smtClean="0"/>
              <a:t>‹#›</a:t>
            </a:fld>
            <a:endParaRPr lang="cs-CZ"/>
          </a:p>
        </p:txBody>
      </p:sp>
    </p:spTree>
    <p:extLst>
      <p:ext uri="{BB962C8B-B14F-4D97-AF65-F5344CB8AC3E}">
        <p14:creationId xmlns:p14="http://schemas.microsoft.com/office/powerpoint/2010/main" val="2472412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495B466-A8D5-49B1-87D6-1946EBEA849E}" type="datetimeFigureOut">
              <a:rPr lang="cs-CZ" smtClean="0"/>
              <a:t>14.11.2017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64BF7CA-4BA4-4095-85D9-AE9991A2E7F1}" type="slidenum">
              <a:rPr lang="cs-CZ" smtClean="0"/>
              <a:t>‹#›</a:t>
            </a:fld>
            <a:endParaRPr lang="cs-CZ"/>
          </a:p>
        </p:txBody>
      </p:sp>
    </p:spTree>
    <p:extLst>
      <p:ext uri="{BB962C8B-B14F-4D97-AF65-F5344CB8AC3E}">
        <p14:creationId xmlns:p14="http://schemas.microsoft.com/office/powerpoint/2010/main" val="2616697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495B466-A8D5-49B1-87D6-1946EBEA849E}" type="datetimeFigureOut">
              <a:rPr lang="cs-CZ" smtClean="0"/>
              <a:t>14.11.2017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64BF7CA-4BA4-4095-85D9-AE9991A2E7F1}" type="slidenum">
              <a:rPr lang="cs-CZ" smtClean="0"/>
              <a:t>‹#›</a:t>
            </a:fld>
            <a:endParaRPr lang="cs-CZ"/>
          </a:p>
        </p:txBody>
      </p:sp>
    </p:spTree>
    <p:extLst>
      <p:ext uri="{BB962C8B-B14F-4D97-AF65-F5344CB8AC3E}">
        <p14:creationId xmlns:p14="http://schemas.microsoft.com/office/powerpoint/2010/main" val="550564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495B466-A8D5-49B1-87D6-1946EBEA849E}" type="datetimeFigureOut">
              <a:rPr lang="cs-CZ" smtClean="0"/>
              <a:t>14.11.2017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64BF7CA-4BA4-4095-85D9-AE9991A2E7F1}" type="slidenum">
              <a:rPr lang="cs-CZ" smtClean="0"/>
              <a:t>‹#›</a:t>
            </a:fld>
            <a:endParaRPr lang="cs-CZ"/>
          </a:p>
        </p:txBody>
      </p:sp>
    </p:spTree>
    <p:extLst>
      <p:ext uri="{BB962C8B-B14F-4D97-AF65-F5344CB8AC3E}">
        <p14:creationId xmlns:p14="http://schemas.microsoft.com/office/powerpoint/2010/main" val="3462312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495B466-A8D5-49B1-87D6-1946EBEA849E}" type="datetimeFigureOut">
              <a:rPr lang="cs-CZ" smtClean="0"/>
              <a:t>14.11.2017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64BF7CA-4BA4-4095-85D9-AE9991A2E7F1}" type="slidenum">
              <a:rPr lang="cs-CZ" smtClean="0"/>
              <a:t>‹#›</a:t>
            </a:fld>
            <a:endParaRPr lang="cs-CZ"/>
          </a:p>
        </p:txBody>
      </p:sp>
    </p:spTree>
    <p:extLst>
      <p:ext uri="{BB962C8B-B14F-4D97-AF65-F5344CB8AC3E}">
        <p14:creationId xmlns:p14="http://schemas.microsoft.com/office/powerpoint/2010/main" val="3774381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495B466-A8D5-49B1-87D6-1946EBEA849E}" type="datetimeFigureOut">
              <a:rPr lang="cs-CZ" smtClean="0"/>
              <a:t>14.11.2017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64BF7CA-4BA4-4095-85D9-AE9991A2E7F1}" type="slidenum">
              <a:rPr lang="cs-CZ" smtClean="0"/>
              <a:t>‹#›</a:t>
            </a:fld>
            <a:endParaRPr lang="cs-CZ"/>
          </a:p>
        </p:txBody>
      </p:sp>
    </p:spTree>
    <p:extLst>
      <p:ext uri="{BB962C8B-B14F-4D97-AF65-F5344CB8AC3E}">
        <p14:creationId xmlns:p14="http://schemas.microsoft.com/office/powerpoint/2010/main" val="2101485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5B466-A8D5-49B1-87D6-1946EBEA849E}" type="datetimeFigureOut">
              <a:rPr lang="cs-CZ" smtClean="0"/>
              <a:t>14.11.2017</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4BF7CA-4BA4-4095-85D9-AE9991A2E7F1}" type="slidenum">
              <a:rPr lang="cs-CZ" smtClean="0"/>
              <a:t>‹#›</a:t>
            </a:fld>
            <a:endParaRPr lang="cs-CZ"/>
          </a:p>
        </p:txBody>
      </p:sp>
    </p:spTree>
    <p:extLst>
      <p:ext uri="{BB962C8B-B14F-4D97-AF65-F5344CB8AC3E}">
        <p14:creationId xmlns:p14="http://schemas.microsoft.com/office/powerpoint/2010/main" val="35532729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Finance</a:t>
            </a:r>
            <a:r>
              <a:rPr lang="cs-CZ" smtClean="0"/>
              <a:t/>
            </a:r>
            <a:br>
              <a:rPr lang="cs-CZ" smtClean="0"/>
            </a:br>
            <a:r>
              <a:rPr lang="cs-CZ" smtClean="0"/>
              <a:t>TNH 2 (S-5)</a:t>
            </a:r>
            <a:endParaRPr lang="cs-CZ" dirty="0"/>
          </a:p>
        </p:txBody>
      </p:sp>
      <p:sp>
        <p:nvSpPr>
          <p:cNvPr id="3" name="Podnadpis 2"/>
          <p:cNvSpPr>
            <a:spLocks noGrp="1"/>
          </p:cNvSpPr>
          <p:nvPr>
            <p:ph type="subTitle" idx="1"/>
          </p:nvPr>
        </p:nvSpPr>
        <p:spPr/>
        <p:txBody>
          <a:bodyPr/>
          <a:lstStyle/>
          <a:p>
            <a:r>
              <a:rPr lang="cs-CZ" dirty="0" smtClean="0"/>
              <a:t>Pavel Seknička</a:t>
            </a:r>
            <a:endParaRPr lang="cs-CZ" dirty="0"/>
          </a:p>
        </p:txBody>
      </p:sp>
    </p:spTree>
    <p:extLst>
      <p:ext uri="{BB962C8B-B14F-4D97-AF65-F5344CB8AC3E}">
        <p14:creationId xmlns:p14="http://schemas.microsoft.com/office/powerpoint/2010/main" val="1828915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Struktura financí</a:t>
            </a:r>
            <a:br>
              <a:rPr lang="cs-CZ" b="1" dirty="0" smtClean="0"/>
            </a:br>
            <a:r>
              <a:rPr lang="cs-CZ" b="1" dirty="0" smtClean="0"/>
              <a:t>- pojišťovnictví</a:t>
            </a:r>
            <a:endParaRPr lang="cs-CZ" b="1" dirty="0"/>
          </a:p>
        </p:txBody>
      </p:sp>
      <p:sp>
        <p:nvSpPr>
          <p:cNvPr id="3" name="Zástupný symbol pro obsah 2"/>
          <p:cNvSpPr>
            <a:spLocks noGrp="1"/>
          </p:cNvSpPr>
          <p:nvPr>
            <p:ph idx="1"/>
          </p:nvPr>
        </p:nvSpPr>
        <p:spPr/>
        <p:txBody>
          <a:bodyPr>
            <a:normAutofit fontScale="92500"/>
          </a:bodyPr>
          <a:lstStyle/>
          <a:p>
            <a:pPr marL="0" indent="0" algn="just">
              <a:buNone/>
            </a:pPr>
            <a:r>
              <a:rPr lang="cs-CZ" b="1" dirty="0" smtClean="0"/>
              <a:t>Pojištění </a:t>
            </a:r>
            <a:r>
              <a:rPr lang="cs-CZ" dirty="0" smtClean="0"/>
              <a:t>v teoretickém pojetí lze charakterizovat jako peněžní vztahy tvorby, rozdělování a užití pojistných fondů.</a:t>
            </a:r>
          </a:p>
          <a:p>
            <a:pPr marL="0" indent="0" algn="just">
              <a:buNone/>
            </a:pPr>
            <a:r>
              <a:rPr lang="cs-CZ" dirty="0" smtClean="0"/>
              <a:t>Podstata existence pojišťovnictví vyplývá z existence náhodných jevů a jejich náhodnosti. Pro pojišťovnictví je typická podmíněně návratná metoda financování. Dále se u pojišťovny objevují i ostatní metody financování jako u banky a klasického podniku, proto i pojišťovna je podnikem.</a:t>
            </a:r>
            <a:endParaRPr lang="cs-CZ" dirty="0"/>
          </a:p>
        </p:txBody>
      </p:sp>
    </p:spTree>
    <p:extLst>
      <p:ext uri="{BB962C8B-B14F-4D97-AF65-F5344CB8AC3E}">
        <p14:creationId xmlns:p14="http://schemas.microsoft.com/office/powerpoint/2010/main" val="26030272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Struktura financí</a:t>
            </a:r>
            <a:br>
              <a:rPr lang="cs-CZ" b="1" dirty="0" smtClean="0"/>
            </a:br>
            <a:r>
              <a:rPr lang="cs-CZ" b="1" dirty="0" smtClean="0"/>
              <a:t>- podnikové finance</a:t>
            </a:r>
            <a:endParaRPr lang="cs-CZ" b="1" dirty="0"/>
          </a:p>
        </p:txBody>
      </p:sp>
      <p:sp>
        <p:nvSpPr>
          <p:cNvPr id="3" name="Zástupný symbol pro obsah 2"/>
          <p:cNvSpPr>
            <a:spLocks noGrp="1"/>
          </p:cNvSpPr>
          <p:nvPr>
            <p:ph idx="1"/>
          </p:nvPr>
        </p:nvSpPr>
        <p:spPr/>
        <p:txBody>
          <a:bodyPr/>
          <a:lstStyle/>
          <a:p>
            <a:pPr marL="0" indent="0">
              <a:buNone/>
            </a:pPr>
            <a:r>
              <a:rPr lang="cs-CZ" b="1" dirty="0" smtClean="0"/>
              <a:t>Podnikové finance </a:t>
            </a:r>
            <a:r>
              <a:rPr lang="cs-CZ" dirty="0" smtClean="0"/>
              <a:t>jsou peněžní vztahy tvorby, rozdělování a užití peněžních fondů podniku.</a:t>
            </a:r>
            <a:endParaRPr lang="cs-CZ" dirty="0"/>
          </a:p>
        </p:txBody>
      </p:sp>
    </p:spTree>
    <p:extLst>
      <p:ext uri="{BB962C8B-B14F-4D97-AF65-F5344CB8AC3E}">
        <p14:creationId xmlns:p14="http://schemas.microsoft.com/office/powerpoint/2010/main" val="29797440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Struktura financí</a:t>
            </a:r>
            <a:br>
              <a:rPr lang="cs-CZ" b="1" dirty="0" smtClean="0"/>
            </a:br>
            <a:r>
              <a:rPr lang="cs-CZ" b="1" dirty="0" smtClean="0"/>
              <a:t>- veřejné finance</a:t>
            </a:r>
            <a:endParaRPr lang="cs-CZ" b="1" dirty="0"/>
          </a:p>
        </p:txBody>
      </p:sp>
      <p:sp>
        <p:nvSpPr>
          <p:cNvPr id="3" name="Zástupný symbol pro obsah 2"/>
          <p:cNvSpPr>
            <a:spLocks noGrp="1"/>
          </p:cNvSpPr>
          <p:nvPr>
            <p:ph idx="1"/>
          </p:nvPr>
        </p:nvSpPr>
        <p:spPr/>
        <p:txBody>
          <a:bodyPr>
            <a:normAutofit fontScale="85000" lnSpcReduction="20000"/>
          </a:bodyPr>
          <a:lstStyle/>
          <a:p>
            <a:pPr marL="0" indent="0" algn="just">
              <a:buNone/>
            </a:pPr>
            <a:r>
              <a:rPr lang="cs-CZ" b="1" dirty="0" smtClean="0"/>
              <a:t>Veřejné finance </a:t>
            </a:r>
            <a:r>
              <a:rPr lang="cs-CZ" dirty="0" smtClean="0"/>
              <a:t>jsou peněžní vztahy tvorby, rozdělování a užití veřejných peněžních fondů.</a:t>
            </a:r>
          </a:p>
          <a:p>
            <a:pPr marL="0" indent="0" algn="just">
              <a:buNone/>
            </a:pPr>
            <a:r>
              <a:rPr lang="cs-CZ" dirty="0" smtClean="0"/>
              <a:t>Objektivním důvodem existence veřejných financí je existence veřejných statků a nutnost plnit určité úkoly státu.</a:t>
            </a:r>
          </a:p>
          <a:p>
            <a:pPr marL="0" indent="0" algn="just">
              <a:buNone/>
            </a:pPr>
            <a:r>
              <a:rPr lang="cs-CZ" dirty="0" smtClean="0"/>
              <a:t>Základní problémy veřejných financí jsou:</a:t>
            </a:r>
          </a:p>
          <a:p>
            <a:pPr algn="just"/>
            <a:r>
              <a:rPr lang="cs-CZ" dirty="0" smtClean="0"/>
              <a:t>Míra přerozdělovacích procesů,</a:t>
            </a:r>
          </a:p>
          <a:p>
            <a:pPr algn="just"/>
            <a:r>
              <a:rPr lang="cs-CZ" dirty="0" smtClean="0"/>
              <a:t>Vyrovnanost rozpočtu, resp. příčiny a způsob krytí deficitu,</a:t>
            </a:r>
          </a:p>
          <a:p>
            <a:pPr algn="just"/>
            <a:r>
              <a:rPr lang="cs-CZ" dirty="0" smtClean="0"/>
              <a:t>Fiskální federalismus,</a:t>
            </a:r>
          </a:p>
          <a:p>
            <a:pPr algn="just"/>
            <a:r>
              <a:rPr lang="cs-CZ" dirty="0" smtClean="0"/>
              <a:t>Efektivnost veřejných výdajů.</a:t>
            </a:r>
            <a:endParaRPr lang="cs-CZ" dirty="0"/>
          </a:p>
        </p:txBody>
      </p:sp>
    </p:spTree>
    <p:extLst>
      <p:ext uri="{BB962C8B-B14F-4D97-AF65-F5344CB8AC3E}">
        <p14:creationId xmlns:p14="http://schemas.microsoft.com/office/powerpoint/2010/main" val="1790689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Obsah:</a:t>
            </a:r>
            <a:endParaRPr lang="cs-CZ" b="1" dirty="0"/>
          </a:p>
        </p:txBody>
      </p:sp>
      <p:sp>
        <p:nvSpPr>
          <p:cNvPr id="3" name="Zástupný symbol pro obsah 2"/>
          <p:cNvSpPr>
            <a:spLocks noGrp="1"/>
          </p:cNvSpPr>
          <p:nvPr>
            <p:ph idx="1"/>
          </p:nvPr>
        </p:nvSpPr>
        <p:spPr/>
        <p:txBody>
          <a:bodyPr/>
          <a:lstStyle/>
          <a:p>
            <a:r>
              <a:rPr lang="cs-CZ" dirty="0" smtClean="0"/>
              <a:t>Pojem financí – teoretické a praktické hledisko</a:t>
            </a:r>
          </a:p>
          <a:p>
            <a:r>
              <a:rPr lang="cs-CZ" dirty="0" smtClean="0"/>
              <a:t>Metody financování</a:t>
            </a:r>
          </a:p>
          <a:p>
            <a:r>
              <a:rPr lang="cs-CZ" dirty="0" smtClean="0"/>
              <a:t>Principy financí</a:t>
            </a:r>
          </a:p>
          <a:p>
            <a:r>
              <a:rPr lang="cs-CZ" dirty="0" smtClean="0"/>
              <a:t>Struktura financí</a:t>
            </a:r>
          </a:p>
          <a:p>
            <a:endParaRPr lang="cs-CZ" dirty="0"/>
          </a:p>
        </p:txBody>
      </p:sp>
    </p:spTree>
    <p:extLst>
      <p:ext uri="{BB962C8B-B14F-4D97-AF65-F5344CB8AC3E}">
        <p14:creationId xmlns:p14="http://schemas.microsoft.com/office/powerpoint/2010/main" val="1485192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Pojem financí</a:t>
            </a:r>
            <a:br>
              <a:rPr lang="cs-CZ" b="1" dirty="0" smtClean="0"/>
            </a:br>
            <a:r>
              <a:rPr lang="cs-CZ" b="1" dirty="0" smtClean="0"/>
              <a:t>- teoretické hledisko</a:t>
            </a:r>
            <a:endParaRPr lang="cs-CZ" b="1" dirty="0"/>
          </a:p>
        </p:txBody>
      </p:sp>
      <p:sp>
        <p:nvSpPr>
          <p:cNvPr id="3" name="Zástupný symbol pro obsah 2"/>
          <p:cNvSpPr>
            <a:spLocks noGrp="1"/>
          </p:cNvSpPr>
          <p:nvPr>
            <p:ph idx="1"/>
          </p:nvPr>
        </p:nvSpPr>
        <p:spPr/>
        <p:txBody>
          <a:bodyPr>
            <a:normAutofit fontScale="92500" lnSpcReduction="20000"/>
          </a:bodyPr>
          <a:lstStyle/>
          <a:p>
            <a:pPr marL="0" indent="0">
              <a:buNone/>
            </a:pPr>
            <a:r>
              <a:rPr lang="cs-CZ" b="1" dirty="0" smtClean="0"/>
              <a:t>Finance</a:t>
            </a:r>
            <a:r>
              <a:rPr lang="cs-CZ" dirty="0" smtClean="0"/>
              <a:t> chápeme  jako peněžní vztahy tvorby, rozdělování a užití peněžních fondů jednotlivých ekonomických subjektů.</a:t>
            </a:r>
          </a:p>
          <a:p>
            <a:pPr marL="0" indent="0">
              <a:buNone/>
            </a:pPr>
            <a:r>
              <a:rPr lang="cs-CZ" b="1" dirty="0" smtClean="0"/>
              <a:t>Finance</a:t>
            </a:r>
            <a:r>
              <a:rPr lang="cs-CZ" dirty="0" smtClean="0"/>
              <a:t> je učení, jak jednotlivci, instituce, vlády a podniky získávají, utrácí a spravují své peníze a ostatní finanční aktiva.</a:t>
            </a:r>
          </a:p>
          <a:p>
            <a:pPr marL="0" indent="0">
              <a:buNone/>
            </a:pPr>
            <a:r>
              <a:rPr lang="cs-CZ" dirty="0" smtClean="0"/>
              <a:t>V rámci teoretického pojetí financí se prosazují dva principy:</a:t>
            </a:r>
          </a:p>
          <a:p>
            <a:r>
              <a:rPr lang="cs-CZ" dirty="0" smtClean="0"/>
              <a:t>Rozdělovací,</a:t>
            </a:r>
          </a:p>
          <a:p>
            <a:r>
              <a:rPr lang="cs-CZ" dirty="0" smtClean="0"/>
              <a:t>Peněžní.</a:t>
            </a:r>
            <a:endParaRPr lang="cs-CZ" dirty="0"/>
          </a:p>
        </p:txBody>
      </p:sp>
    </p:spTree>
    <p:extLst>
      <p:ext uri="{BB962C8B-B14F-4D97-AF65-F5344CB8AC3E}">
        <p14:creationId xmlns:p14="http://schemas.microsoft.com/office/powerpoint/2010/main" val="3830974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Pojem financí</a:t>
            </a:r>
            <a:br>
              <a:rPr lang="cs-CZ" b="1" dirty="0" smtClean="0"/>
            </a:br>
            <a:r>
              <a:rPr lang="cs-CZ" b="1" dirty="0" smtClean="0"/>
              <a:t>- praktické hledisko</a:t>
            </a:r>
            <a:endParaRPr lang="cs-CZ" b="1" dirty="0"/>
          </a:p>
        </p:txBody>
      </p:sp>
      <p:sp>
        <p:nvSpPr>
          <p:cNvPr id="3" name="Zástupný symbol pro obsah 2"/>
          <p:cNvSpPr>
            <a:spLocks noGrp="1"/>
          </p:cNvSpPr>
          <p:nvPr>
            <p:ph idx="1"/>
          </p:nvPr>
        </p:nvSpPr>
        <p:spPr/>
        <p:txBody>
          <a:bodyPr/>
          <a:lstStyle/>
          <a:p>
            <a:pPr marL="0" indent="0">
              <a:buNone/>
            </a:pPr>
            <a:r>
              <a:rPr lang="cs-CZ" dirty="0" smtClean="0"/>
              <a:t>Z praktického hlediska ztotožňujeme pojem financí s </a:t>
            </a:r>
            <a:r>
              <a:rPr lang="cs-CZ" b="1" dirty="0" smtClean="0"/>
              <a:t>pojmem peníze</a:t>
            </a:r>
            <a:r>
              <a:rPr lang="cs-CZ" dirty="0" smtClean="0"/>
              <a:t>.</a:t>
            </a:r>
          </a:p>
          <a:p>
            <a:pPr marL="0" indent="0">
              <a:buNone/>
            </a:pPr>
            <a:r>
              <a:rPr lang="cs-CZ" dirty="0" smtClean="0"/>
              <a:t>Peníze jsou jakákoliv věc, která je obecně přijímána výměnou za zboží nebo při vypořádání dluhů. (P. W. </a:t>
            </a:r>
            <a:r>
              <a:rPr lang="cs-CZ" dirty="0" err="1" smtClean="0"/>
              <a:t>Pearce</a:t>
            </a:r>
            <a:r>
              <a:rPr lang="cs-CZ" dirty="0" smtClean="0"/>
              <a:t>)</a:t>
            </a:r>
          </a:p>
          <a:p>
            <a:pPr marL="0" indent="0">
              <a:buNone/>
            </a:pPr>
            <a:r>
              <a:rPr lang="cs-CZ" dirty="0" smtClean="0"/>
              <a:t>Peníze je cokoliv, co je všeobecně přijímáno při placení za zboží a služby nebo při úhradě dluhu.</a:t>
            </a:r>
          </a:p>
          <a:p>
            <a:pPr marL="0" indent="0">
              <a:buNone/>
            </a:pPr>
            <a:r>
              <a:rPr lang="cs-CZ" dirty="0" smtClean="0"/>
              <a:t>(F. S. </a:t>
            </a:r>
            <a:r>
              <a:rPr lang="cs-CZ" dirty="0" err="1" smtClean="0"/>
              <a:t>Mishkin</a:t>
            </a:r>
            <a:r>
              <a:rPr lang="cs-CZ" dirty="0" smtClean="0"/>
              <a:t>)</a:t>
            </a:r>
            <a:endParaRPr lang="cs-CZ" dirty="0"/>
          </a:p>
        </p:txBody>
      </p:sp>
    </p:spTree>
    <p:extLst>
      <p:ext uri="{BB962C8B-B14F-4D97-AF65-F5344CB8AC3E}">
        <p14:creationId xmlns:p14="http://schemas.microsoft.com/office/powerpoint/2010/main" val="1566667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Metody financování</a:t>
            </a:r>
            <a:endParaRPr lang="cs-CZ" b="1" dirty="0"/>
          </a:p>
        </p:txBody>
      </p:sp>
      <p:sp>
        <p:nvSpPr>
          <p:cNvPr id="3" name="Zástupný symbol pro obsah 2"/>
          <p:cNvSpPr>
            <a:spLocks noGrp="1"/>
          </p:cNvSpPr>
          <p:nvPr>
            <p:ph idx="1"/>
          </p:nvPr>
        </p:nvSpPr>
        <p:spPr/>
        <p:txBody>
          <a:bodyPr>
            <a:normAutofit fontScale="77500" lnSpcReduction="20000"/>
          </a:bodyPr>
          <a:lstStyle/>
          <a:p>
            <a:pPr algn="just"/>
            <a:r>
              <a:rPr lang="cs-CZ" b="1" dirty="0" smtClean="0"/>
              <a:t>Návratná metoda financování </a:t>
            </a:r>
            <a:r>
              <a:rPr lang="cs-CZ" dirty="0" smtClean="0"/>
              <a:t>– představuje dočasné přerozdělení peněžních fondů, jedná se např. o úvěr nebo půjčku;</a:t>
            </a:r>
          </a:p>
          <a:p>
            <a:pPr algn="just"/>
            <a:r>
              <a:rPr lang="cs-CZ" b="1" dirty="0" smtClean="0"/>
              <a:t>Nenávratná metoda financování</a:t>
            </a:r>
            <a:r>
              <a:rPr lang="cs-CZ" dirty="0" smtClean="0"/>
              <a:t> – znamená trvalé zbavení se peněžních fondů, tuto metodu rozdělujeme na jednak </a:t>
            </a:r>
            <a:r>
              <a:rPr lang="cs-CZ" b="1" dirty="0" smtClean="0"/>
              <a:t>explicitní</a:t>
            </a:r>
            <a:r>
              <a:rPr lang="cs-CZ" dirty="0" smtClean="0"/>
              <a:t>, která je dána </a:t>
            </a:r>
            <a:r>
              <a:rPr lang="cs-CZ" b="1" dirty="0" smtClean="0"/>
              <a:t>příkazem</a:t>
            </a:r>
            <a:r>
              <a:rPr lang="cs-CZ" dirty="0" smtClean="0"/>
              <a:t> (formou zákona) nebo na základě </a:t>
            </a:r>
            <a:r>
              <a:rPr lang="cs-CZ" b="1" dirty="0" smtClean="0"/>
              <a:t>rozhodnutí ekonomického subjektu </a:t>
            </a:r>
            <a:r>
              <a:rPr lang="cs-CZ" dirty="0" smtClean="0"/>
              <a:t>(rozhodnutí fyzické osoby o vkladu do podnikání), jednak </a:t>
            </a:r>
            <a:r>
              <a:rPr lang="cs-CZ" b="1" dirty="0" smtClean="0"/>
              <a:t>implicitní</a:t>
            </a:r>
            <a:r>
              <a:rPr lang="cs-CZ" dirty="0" smtClean="0"/>
              <a:t>, kdy dochází k přerozdělování peněžních fondů v rámci jiné platby;</a:t>
            </a:r>
          </a:p>
          <a:p>
            <a:pPr algn="just"/>
            <a:r>
              <a:rPr lang="cs-CZ" b="1" dirty="0" smtClean="0"/>
              <a:t>Podmíněně návratná metoda financování</a:t>
            </a:r>
            <a:r>
              <a:rPr lang="cs-CZ" dirty="0" smtClean="0"/>
              <a:t> – znamená návratnost peněžního fondu za předpokladu splnění určité podmínky, typickým příkladem je pojištění.</a:t>
            </a:r>
            <a:endParaRPr lang="cs-CZ" dirty="0"/>
          </a:p>
        </p:txBody>
      </p:sp>
    </p:spTree>
    <p:extLst>
      <p:ext uri="{BB962C8B-B14F-4D97-AF65-F5344CB8AC3E}">
        <p14:creationId xmlns:p14="http://schemas.microsoft.com/office/powerpoint/2010/main" val="247218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Principy financí</a:t>
            </a:r>
            <a:endParaRPr lang="cs-CZ" b="1" dirty="0"/>
          </a:p>
        </p:txBody>
      </p:sp>
      <p:sp>
        <p:nvSpPr>
          <p:cNvPr id="3" name="Zástupný symbol pro obsah 2"/>
          <p:cNvSpPr>
            <a:spLocks noGrp="1"/>
          </p:cNvSpPr>
          <p:nvPr>
            <p:ph idx="1"/>
          </p:nvPr>
        </p:nvSpPr>
        <p:spPr/>
        <p:txBody>
          <a:bodyPr/>
          <a:lstStyle/>
          <a:p>
            <a:r>
              <a:rPr lang="cs-CZ" dirty="0" smtClean="0"/>
              <a:t>Časová hodnota peněz;</a:t>
            </a:r>
          </a:p>
          <a:p>
            <a:r>
              <a:rPr lang="cs-CZ" dirty="0" smtClean="0"/>
              <a:t>Vyšší riziko předpokládá očekávané vyšší výnosy;</a:t>
            </a:r>
          </a:p>
          <a:p>
            <a:r>
              <a:rPr lang="cs-CZ" dirty="0" smtClean="0"/>
              <a:t>Finanční trhy jsou efektivní při stanovování cen akcií;</a:t>
            </a:r>
          </a:p>
          <a:p>
            <a:r>
              <a:rPr lang="cs-CZ" dirty="0" smtClean="0"/>
              <a:t>Dlouhodobě dobrá pověst.</a:t>
            </a:r>
            <a:endParaRPr lang="cs-CZ" dirty="0"/>
          </a:p>
        </p:txBody>
      </p:sp>
    </p:spTree>
    <p:extLst>
      <p:ext uri="{BB962C8B-B14F-4D97-AF65-F5344CB8AC3E}">
        <p14:creationId xmlns:p14="http://schemas.microsoft.com/office/powerpoint/2010/main" val="4138659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Struktura financí</a:t>
            </a:r>
            <a:br>
              <a:rPr lang="cs-CZ" b="1" dirty="0" smtClean="0"/>
            </a:br>
            <a:r>
              <a:rPr lang="cs-CZ" b="1" dirty="0" smtClean="0"/>
              <a:t>- měna</a:t>
            </a:r>
            <a:endParaRPr lang="cs-CZ" b="1" dirty="0"/>
          </a:p>
        </p:txBody>
      </p:sp>
      <p:sp>
        <p:nvSpPr>
          <p:cNvPr id="3" name="Zástupný symbol pro obsah 2"/>
          <p:cNvSpPr>
            <a:spLocks noGrp="1"/>
          </p:cNvSpPr>
          <p:nvPr>
            <p:ph idx="1"/>
          </p:nvPr>
        </p:nvSpPr>
        <p:spPr/>
        <p:txBody>
          <a:bodyPr>
            <a:normAutofit fontScale="70000" lnSpcReduction="20000"/>
          </a:bodyPr>
          <a:lstStyle/>
          <a:p>
            <a:pPr marL="0" indent="0" algn="just">
              <a:buNone/>
            </a:pPr>
            <a:r>
              <a:rPr lang="cs-CZ" dirty="0" smtClean="0"/>
              <a:t>Měna je charakterizována technickými a ekonomickými znaky.</a:t>
            </a:r>
          </a:p>
          <a:p>
            <a:pPr marL="0" indent="0" algn="just">
              <a:buNone/>
            </a:pPr>
            <a:r>
              <a:rPr lang="cs-CZ" dirty="0" smtClean="0"/>
              <a:t>Uvádíme příklad technických znaků naší měny:</a:t>
            </a:r>
          </a:p>
          <a:p>
            <a:pPr algn="just"/>
            <a:r>
              <a:rPr lang="cs-CZ" b="1" dirty="0" smtClean="0"/>
              <a:t>Název měny </a:t>
            </a:r>
            <a:r>
              <a:rPr lang="cs-CZ" dirty="0" smtClean="0"/>
              <a:t>– koruna česká, zkratka Kč, CZK);</a:t>
            </a:r>
          </a:p>
          <a:p>
            <a:pPr algn="just"/>
            <a:r>
              <a:rPr lang="cs-CZ" b="1" dirty="0" smtClean="0"/>
              <a:t>Hotovostní druhy </a:t>
            </a:r>
            <a:r>
              <a:rPr lang="cs-CZ" dirty="0" smtClean="0"/>
              <a:t>– bankovky a mince;</a:t>
            </a:r>
          </a:p>
          <a:p>
            <a:pPr algn="just"/>
            <a:r>
              <a:rPr lang="cs-CZ" b="1" dirty="0" smtClean="0"/>
              <a:t>Dělení </a:t>
            </a:r>
            <a:r>
              <a:rPr lang="cs-CZ" dirty="0" smtClean="0"/>
              <a:t>(na desetiny, poloviny apod.) </a:t>
            </a:r>
            <a:r>
              <a:rPr lang="cs-CZ" b="1" dirty="0" smtClean="0"/>
              <a:t>a kumulace </a:t>
            </a:r>
            <a:r>
              <a:rPr lang="cs-CZ" dirty="0" smtClean="0"/>
              <a:t>(na desítky, sta, tisíce apod.) </a:t>
            </a:r>
            <a:r>
              <a:rPr lang="cs-CZ" b="1" dirty="0" smtClean="0"/>
              <a:t>měny</a:t>
            </a:r>
            <a:r>
              <a:rPr lang="cs-CZ" dirty="0" smtClean="0"/>
              <a:t>;</a:t>
            </a:r>
          </a:p>
          <a:p>
            <a:pPr algn="just"/>
            <a:r>
              <a:rPr lang="cs-CZ" b="1" dirty="0" smtClean="0"/>
              <a:t>Výlučnost měny</a:t>
            </a:r>
            <a:r>
              <a:rPr lang="cs-CZ" dirty="0" smtClean="0"/>
              <a:t>, zákonné platidlo na území České republiky, na základě zákona č. 6/1993 Sb., o České národní bance ve znění pozdějších předpisů;</a:t>
            </a:r>
          </a:p>
          <a:p>
            <a:pPr algn="just"/>
            <a:r>
              <a:rPr lang="cs-CZ" b="1" dirty="0" smtClean="0"/>
              <a:t>Způsob stanovení měnového kurzu</a:t>
            </a:r>
            <a:r>
              <a:rPr lang="cs-CZ" dirty="0" smtClean="0"/>
              <a:t>, stanovuje ČNB;</a:t>
            </a:r>
          </a:p>
          <a:p>
            <a:pPr algn="just"/>
            <a:r>
              <a:rPr lang="cs-CZ" b="1" dirty="0" smtClean="0"/>
              <a:t>Charakter emise peněz</a:t>
            </a:r>
            <a:r>
              <a:rPr lang="cs-CZ" dirty="0" smtClean="0"/>
              <a:t>, na hotovostní formu emise peněz má právo výhradně ČNB, bezhotovostní forma emise peněz, nejčastěji formou úvěrů je záležitostí jak ČNB, tak komerčních (obchodních) bank.</a:t>
            </a:r>
          </a:p>
        </p:txBody>
      </p:sp>
    </p:spTree>
    <p:extLst>
      <p:ext uri="{BB962C8B-B14F-4D97-AF65-F5344CB8AC3E}">
        <p14:creationId xmlns:p14="http://schemas.microsoft.com/office/powerpoint/2010/main" val="3621515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Struktura financí</a:t>
            </a:r>
            <a:br>
              <a:rPr lang="cs-CZ" b="1" dirty="0" smtClean="0"/>
            </a:br>
            <a:r>
              <a:rPr lang="cs-CZ" b="1" dirty="0" smtClean="0"/>
              <a:t>- mezinárodní finance</a:t>
            </a:r>
            <a:endParaRPr lang="cs-CZ" b="1" dirty="0"/>
          </a:p>
        </p:txBody>
      </p:sp>
      <p:sp>
        <p:nvSpPr>
          <p:cNvPr id="3" name="Zástupný symbol pro obsah 2"/>
          <p:cNvSpPr>
            <a:spLocks noGrp="1"/>
          </p:cNvSpPr>
          <p:nvPr>
            <p:ph idx="1"/>
          </p:nvPr>
        </p:nvSpPr>
        <p:spPr/>
        <p:txBody>
          <a:bodyPr>
            <a:normAutofit fontScale="85000" lnSpcReduction="10000"/>
          </a:bodyPr>
          <a:lstStyle/>
          <a:p>
            <a:pPr marL="0" indent="0" algn="just">
              <a:buNone/>
            </a:pPr>
            <a:r>
              <a:rPr lang="cs-CZ" b="1" dirty="0" smtClean="0"/>
              <a:t>Mezinárodní finance </a:t>
            </a:r>
            <a:r>
              <a:rPr lang="cs-CZ" dirty="0" smtClean="0"/>
              <a:t>jsou peněžní vztahy tvorby, rozdělování a užití devizových fondů.</a:t>
            </a:r>
          </a:p>
          <a:p>
            <a:pPr marL="0" indent="0" algn="just">
              <a:buNone/>
            </a:pPr>
            <a:r>
              <a:rPr lang="cs-CZ" dirty="0" smtClean="0"/>
              <a:t>V rámci mezinárodních financí je kladen důraz na hodnotu a vývoj devizového kurzu, což je cena, která zejména v malé otevřené ekonomice zásadním způsobem vstupuje do rozhodování ekonomických subjektů. Devizový kurz má vliv na všechny operace se zahraničím. Otázkou je, jaký systém devizového kurzu je pro danou zemi a její ekonomiku nejvhodnější. Právě prostřednictvím změny devizového kurzu dochází také      k implicitnímu návratnému přerozdělování fondů.</a:t>
            </a:r>
            <a:endParaRPr lang="cs-CZ" dirty="0"/>
          </a:p>
        </p:txBody>
      </p:sp>
    </p:spTree>
    <p:extLst>
      <p:ext uri="{BB962C8B-B14F-4D97-AF65-F5344CB8AC3E}">
        <p14:creationId xmlns:p14="http://schemas.microsoft.com/office/powerpoint/2010/main" val="1734090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Struktura financí</a:t>
            </a:r>
            <a:br>
              <a:rPr lang="cs-CZ" b="1" dirty="0" smtClean="0"/>
            </a:br>
            <a:r>
              <a:rPr lang="cs-CZ" b="1" dirty="0" smtClean="0"/>
              <a:t>- bankovnictví</a:t>
            </a:r>
            <a:endParaRPr lang="cs-CZ" b="1" dirty="0"/>
          </a:p>
        </p:txBody>
      </p:sp>
      <p:sp>
        <p:nvSpPr>
          <p:cNvPr id="3" name="Zástupný symbol pro obsah 2"/>
          <p:cNvSpPr>
            <a:spLocks noGrp="1"/>
          </p:cNvSpPr>
          <p:nvPr>
            <p:ph idx="1"/>
          </p:nvPr>
        </p:nvSpPr>
        <p:spPr/>
        <p:txBody>
          <a:bodyPr>
            <a:normAutofit fontScale="92500" lnSpcReduction="20000"/>
          </a:bodyPr>
          <a:lstStyle/>
          <a:p>
            <a:pPr marL="0" indent="0" algn="just">
              <a:buNone/>
            </a:pPr>
            <a:r>
              <a:rPr lang="cs-CZ" b="1" dirty="0" smtClean="0"/>
              <a:t>Bankovní finance </a:t>
            </a:r>
            <a:r>
              <a:rPr lang="cs-CZ" dirty="0" smtClean="0"/>
              <a:t>jsou peněžní vztahy tvorby, rozdělování a užití bankovních fondů. </a:t>
            </a:r>
          </a:p>
          <a:p>
            <a:pPr marL="0" indent="0" algn="just">
              <a:buNone/>
            </a:pPr>
            <a:r>
              <a:rPr lang="cs-CZ" dirty="0" smtClean="0"/>
              <a:t>Banka vytváří svůj fond sběrem vkladů a investic od ekonomických subjektů a jejich zhodnocováním. Rozděluje ho a užívá stejným způsobem jako podnik. Bankovní úvěr slouží jako jeden ze základních pilířů distribuční funkce financí. Zároveň pro bankovnictví je typická emisní funkce, kdy pouze banky mohou formou poskytování bezhotovostních úvěrů emitovat bezhotovostní peníze.</a:t>
            </a:r>
            <a:endParaRPr lang="cs-CZ" dirty="0"/>
          </a:p>
        </p:txBody>
      </p:sp>
    </p:spTree>
    <p:extLst>
      <p:ext uri="{BB962C8B-B14F-4D97-AF65-F5344CB8AC3E}">
        <p14:creationId xmlns:p14="http://schemas.microsoft.com/office/powerpoint/2010/main" val="2520814285"/>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TotalTime>
  <Words>678</Words>
  <Application>Microsoft Office PowerPoint</Application>
  <PresentationFormat>Předvádění na obrazovce (4:3)</PresentationFormat>
  <Paragraphs>55</Paragraphs>
  <Slides>12</Slides>
  <Notes>0</Notes>
  <HiddenSlides>0</HiddenSlides>
  <MMClips>0</MMClips>
  <ScaleCrop>false</ScaleCrop>
  <HeadingPairs>
    <vt:vector size="4" baseType="variant">
      <vt:variant>
        <vt:lpstr>Motiv</vt:lpstr>
      </vt:variant>
      <vt:variant>
        <vt:i4>1</vt:i4>
      </vt:variant>
      <vt:variant>
        <vt:lpstr>Nadpisy snímků</vt:lpstr>
      </vt:variant>
      <vt:variant>
        <vt:i4>12</vt:i4>
      </vt:variant>
    </vt:vector>
  </HeadingPairs>
  <TitlesOfParts>
    <vt:vector size="13" baseType="lpstr">
      <vt:lpstr>Motiv systému Office</vt:lpstr>
      <vt:lpstr>Finance TNH 2 (S-5)</vt:lpstr>
      <vt:lpstr>Obsah:</vt:lpstr>
      <vt:lpstr>Pojem financí - teoretické hledisko</vt:lpstr>
      <vt:lpstr>Pojem financí - praktické hledisko</vt:lpstr>
      <vt:lpstr>Metody financování</vt:lpstr>
      <vt:lpstr>Principy financí</vt:lpstr>
      <vt:lpstr>Struktura financí - měna</vt:lpstr>
      <vt:lpstr>Struktura financí - mezinárodní finance</vt:lpstr>
      <vt:lpstr>Struktura financí - bankovnictví</vt:lpstr>
      <vt:lpstr>Struktura financí - pojišťovnictví</vt:lpstr>
      <vt:lpstr>Struktura financí - podnikové finance</vt:lpstr>
      <vt:lpstr>Struktura financí - veřejné finance</vt:lpstr>
    </vt:vector>
  </TitlesOfParts>
  <Company>Univerzita Karlova v Praze, Právnická Fakulta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Finance ZNH a FV (S-3)</dc:title>
  <dc:creator>User</dc:creator>
  <cp:lastModifiedBy>Marie Svehlova</cp:lastModifiedBy>
  <cp:revision>12</cp:revision>
  <cp:lastPrinted>2017-11-07T08:57:52Z</cp:lastPrinted>
  <dcterms:created xsi:type="dcterms:W3CDTF">2017-10-22T09:24:10Z</dcterms:created>
  <dcterms:modified xsi:type="dcterms:W3CDTF">2017-11-14T08:08:20Z</dcterms:modified>
</cp:coreProperties>
</file>