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259" r:id="rId4"/>
    <p:sldId id="288" r:id="rId5"/>
    <p:sldId id="286" r:id="rId6"/>
    <p:sldId id="285" r:id="rId7"/>
    <p:sldId id="289" r:id="rId8"/>
    <p:sldId id="290" r:id="rId9"/>
    <p:sldId id="291" r:id="rId10"/>
    <p:sldId id="258" r:id="rId11"/>
    <p:sldId id="260" r:id="rId12"/>
    <p:sldId id="262" r:id="rId13"/>
    <p:sldId id="261" r:id="rId14"/>
    <p:sldId id="282" r:id="rId15"/>
    <p:sldId id="279" r:id="rId16"/>
    <p:sldId id="280" r:id="rId17"/>
    <p:sldId id="281" r:id="rId18"/>
    <p:sldId id="296" r:id="rId19"/>
    <p:sldId id="264" r:id="rId20"/>
    <p:sldId id="265" r:id="rId21"/>
    <p:sldId id="266" r:id="rId22"/>
    <p:sldId id="267" r:id="rId23"/>
    <p:sldId id="268" r:id="rId24"/>
    <p:sldId id="269" r:id="rId25"/>
    <p:sldId id="270" r:id="rId26"/>
    <p:sldId id="271" r:id="rId27"/>
    <p:sldId id="272" r:id="rId28"/>
    <p:sldId id="273" r:id="rId29"/>
    <p:sldId id="293" r:id="rId30"/>
    <p:sldId id="294" r:id="rId31"/>
    <p:sldId id="274" r:id="rId32"/>
    <p:sldId id="276" r:id="rId33"/>
    <p:sldId id="277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B4FB4-7121-4B8E-BE39-58D6717624C9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92E21-F814-4DAB-AA20-A64E919CCE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301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B4FB4-7121-4B8E-BE39-58D6717624C9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92E21-F814-4DAB-AA20-A64E919CCE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974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B4FB4-7121-4B8E-BE39-58D6717624C9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92E21-F814-4DAB-AA20-A64E919CCE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3608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B4FB4-7121-4B8E-BE39-58D6717624C9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92E21-F814-4DAB-AA20-A64E919CCE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7112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B4FB4-7121-4B8E-BE39-58D6717624C9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92E21-F814-4DAB-AA20-A64E919CCE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3267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B4FB4-7121-4B8E-BE39-58D6717624C9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92E21-F814-4DAB-AA20-A64E919CCE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40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B4FB4-7121-4B8E-BE39-58D6717624C9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92E21-F814-4DAB-AA20-A64E919CCE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545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B4FB4-7121-4B8E-BE39-58D6717624C9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92E21-F814-4DAB-AA20-A64E919CCE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285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B4FB4-7121-4B8E-BE39-58D6717624C9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92E21-F814-4DAB-AA20-A64E919CCE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326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B4FB4-7121-4B8E-BE39-58D6717624C9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92E21-F814-4DAB-AA20-A64E919CCE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0600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B4FB4-7121-4B8E-BE39-58D6717624C9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92E21-F814-4DAB-AA20-A64E919CCE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706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B4FB4-7121-4B8E-BE39-58D6717624C9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92E21-F814-4DAB-AA20-A64E919CCE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0394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Správní trestání III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tx1"/>
                </a:solidFill>
              </a:rPr>
              <a:t>Řízení o přestupcích</a:t>
            </a:r>
            <a:endParaRPr lang="cs-CZ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728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Příslušnost správních orgánů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u="sng" dirty="0" smtClean="0"/>
              <a:t>Věcná příslušnost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obecní úřad u přestupků podle § 60 odst. 2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správní orgán, o němž to stanoví zvláštní zákon (§ 60 odst. 1)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Obecní úřad obce s rozšířenou působností (§ 60 odst. 1)</a:t>
            </a:r>
            <a:endParaRPr lang="cs-CZ" dirty="0"/>
          </a:p>
          <a:p>
            <a:pPr marL="0" indent="0">
              <a:buNone/>
            </a:pPr>
            <a:r>
              <a:rPr lang="cs-CZ" u="sng" dirty="0" smtClean="0"/>
              <a:t>Funkční příslušnost</a:t>
            </a:r>
          </a:p>
          <a:p>
            <a:pPr marL="0" indent="0">
              <a:buNone/>
            </a:pPr>
            <a:r>
              <a:rPr lang="cs-CZ" dirty="0" smtClean="0"/>
              <a:t>Komise pro projednávání přestupků (§ 61)</a:t>
            </a:r>
          </a:p>
          <a:p>
            <a:pPr marL="0" indent="0">
              <a:buNone/>
            </a:pPr>
            <a:r>
              <a:rPr lang="cs-CZ" dirty="0" smtClean="0"/>
              <a:t>Obecní úřad(§ 60)</a:t>
            </a:r>
          </a:p>
          <a:p>
            <a:pPr marL="0" indent="0">
              <a:buNone/>
            </a:pPr>
            <a:r>
              <a:rPr lang="cs-CZ" dirty="0" smtClean="0"/>
              <a:t>Ne komise rady obce (§ 103 odst. 2)</a:t>
            </a:r>
          </a:p>
          <a:p>
            <a:pPr marL="0" indent="0" algn="just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84516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Nedostatek věcné příslušnosti byl vždy teorií chápán jako </a:t>
            </a:r>
            <a:r>
              <a:rPr lang="cs-CZ" u="sng" dirty="0"/>
              <a:t>důvod </a:t>
            </a:r>
            <a:r>
              <a:rPr lang="cs-CZ" u="sng" dirty="0" smtClean="0"/>
              <a:t>nulity</a:t>
            </a:r>
          </a:p>
          <a:p>
            <a:r>
              <a:rPr lang="cs-CZ" dirty="0" smtClean="0"/>
              <a:t>Vedení </a:t>
            </a:r>
            <a:r>
              <a:rPr lang="cs-CZ" dirty="0"/>
              <a:t>přestupkového řízení </a:t>
            </a:r>
            <a:r>
              <a:rPr lang="cs-CZ" dirty="0" smtClean="0"/>
              <a:t>„</a:t>
            </a:r>
            <a:r>
              <a:rPr lang="cs-CZ" u="sng" dirty="0" smtClean="0"/>
              <a:t>civilním“ </a:t>
            </a:r>
            <a:r>
              <a:rPr lang="cs-CZ" u="sng" dirty="0"/>
              <a:t>správním orgánem</a:t>
            </a:r>
            <a:r>
              <a:rPr lang="cs-CZ" dirty="0"/>
              <a:t> </a:t>
            </a:r>
            <a:r>
              <a:rPr lang="cs-CZ" dirty="0" smtClean="0"/>
              <a:t>(§ </a:t>
            </a:r>
            <a:r>
              <a:rPr lang="cs-CZ" dirty="0"/>
              <a:t>4 odst. </a:t>
            </a:r>
            <a:r>
              <a:rPr lang="cs-CZ" dirty="0" smtClean="0"/>
              <a:t>6)</a:t>
            </a:r>
          </a:p>
          <a:p>
            <a:r>
              <a:rPr lang="cs-CZ" dirty="0"/>
              <a:t>Ú</a:t>
            </a:r>
            <a:r>
              <a:rPr lang="cs-CZ" dirty="0" smtClean="0"/>
              <a:t>střední správní úřad </a:t>
            </a:r>
            <a:r>
              <a:rPr lang="cs-CZ" dirty="0"/>
              <a:t>ve věcech přestupků (§ 103 odst. 3 a </a:t>
            </a:r>
            <a:r>
              <a:rPr lang="cs-CZ" dirty="0" smtClean="0"/>
              <a:t>4) </a:t>
            </a:r>
          </a:p>
          <a:p>
            <a:r>
              <a:rPr lang="cs-CZ" u="sng" dirty="0" smtClean="0"/>
              <a:t>Předání věci </a:t>
            </a:r>
            <a:r>
              <a:rPr lang="cs-CZ" dirty="0" smtClean="0"/>
              <a:t>podle </a:t>
            </a:r>
            <a:r>
              <a:rPr lang="cs-CZ" dirty="0"/>
              <a:t>§ 64 odst. 2 </a:t>
            </a:r>
            <a:r>
              <a:rPr lang="cs-CZ" dirty="0" smtClean="0"/>
              <a:t>věcně </a:t>
            </a:r>
            <a:r>
              <a:rPr lang="cs-CZ" dirty="0"/>
              <a:t>a místně příslušnému </a:t>
            </a:r>
            <a:r>
              <a:rPr lang="cs-CZ" dirty="0" smtClean="0"/>
              <a:t>správnímu orgánu</a:t>
            </a:r>
          </a:p>
        </p:txBody>
      </p:sp>
    </p:spTree>
    <p:extLst>
      <p:ext uri="{BB962C8B-B14F-4D97-AF65-F5344CB8AC3E}">
        <p14:creationId xmlns:p14="http://schemas.microsoft.com/office/powerpoint/2010/main" val="3000948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Místní příslušnost je určena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místem</a:t>
            </a:r>
            <a:r>
              <a:rPr lang="cs-CZ" dirty="0"/>
              <a:t>, kde byl přestupek spáchán (§ 62 odst. 1</a:t>
            </a:r>
            <a:r>
              <a:rPr lang="cs-CZ" dirty="0" smtClean="0"/>
              <a:t>),</a:t>
            </a:r>
          </a:p>
          <a:p>
            <a:r>
              <a:rPr lang="cs-CZ" dirty="0" smtClean="0"/>
              <a:t>u </a:t>
            </a:r>
            <a:r>
              <a:rPr lang="cs-CZ" dirty="0"/>
              <a:t>FO místem, kde podezřelý má nebo měl naposledy trvalý pobyt (§ 62 odst. 2),</a:t>
            </a:r>
          </a:p>
          <a:p>
            <a:r>
              <a:rPr lang="cs-CZ" dirty="0" smtClean="0"/>
              <a:t>u </a:t>
            </a:r>
            <a:r>
              <a:rPr lang="cs-CZ" dirty="0"/>
              <a:t>PO a PFO místem, kde podezřelý</a:t>
            </a:r>
          </a:p>
          <a:p>
            <a:pPr marL="0" indent="0">
              <a:buNone/>
            </a:pPr>
            <a:r>
              <a:rPr lang="cs-CZ" dirty="0"/>
              <a:t>          - má nebo měl naposledy své sídlo, </a:t>
            </a:r>
          </a:p>
          <a:p>
            <a:pPr marL="0" indent="0">
              <a:buNone/>
            </a:pPr>
            <a:r>
              <a:rPr lang="cs-CZ" dirty="0"/>
              <a:t>          - vykonává nebo vykonával svoji činnost,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- </a:t>
            </a:r>
            <a:r>
              <a:rPr lang="cs-CZ" dirty="0"/>
              <a:t>má nebo měl svůj nemovitý majetek.</a:t>
            </a:r>
          </a:p>
          <a:p>
            <a:r>
              <a:rPr lang="cs-CZ" dirty="0" smtClean="0"/>
              <a:t>místem</a:t>
            </a:r>
            <a:r>
              <a:rPr lang="cs-CZ" dirty="0"/>
              <a:t>, kde přestupek vyšel nejdříve </a:t>
            </a:r>
            <a:r>
              <a:rPr lang="cs-CZ" dirty="0" smtClean="0"/>
              <a:t>najevo (§ 62 odst. 4)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1604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Účastníci řízení o přestupku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328592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cs-CZ" dirty="0" smtClean="0"/>
              <a:t>§ 68 – </a:t>
            </a:r>
            <a:r>
              <a:rPr lang="cs-CZ" u="sng" dirty="0" smtClean="0"/>
              <a:t>taxativní výčet účastníků řízení</a:t>
            </a:r>
          </a:p>
          <a:p>
            <a:pPr lvl="0"/>
            <a:r>
              <a:rPr lang="cs-CZ" dirty="0" smtClean="0"/>
              <a:t>Obviněný</a:t>
            </a:r>
            <a:endParaRPr lang="cs-CZ" dirty="0"/>
          </a:p>
          <a:p>
            <a:pPr lvl="0"/>
            <a:r>
              <a:rPr lang="cs-CZ" dirty="0"/>
              <a:t>Poškozený</a:t>
            </a:r>
          </a:p>
          <a:p>
            <a:pPr lvl="0"/>
            <a:r>
              <a:rPr lang="cs-CZ" dirty="0"/>
              <a:t>Vlastník </a:t>
            </a:r>
            <a:r>
              <a:rPr lang="cs-CZ" dirty="0" smtClean="0"/>
              <a:t>věci</a:t>
            </a:r>
          </a:p>
          <a:p>
            <a:pPr marL="0" lvl="0" indent="0">
              <a:buNone/>
            </a:pPr>
            <a:r>
              <a:rPr lang="cs-CZ" u="sng" dirty="0" smtClean="0"/>
              <a:t>Účastníkem řízení není</a:t>
            </a:r>
            <a:endParaRPr lang="cs-CZ" u="sng" dirty="0"/>
          </a:p>
          <a:p>
            <a:r>
              <a:rPr lang="cs-CZ" dirty="0"/>
              <a:t>osoba přímo postižená spácháním přestupku (§ 71)  </a:t>
            </a:r>
          </a:p>
          <a:p>
            <a:r>
              <a:rPr lang="cs-CZ" dirty="0"/>
              <a:t>zákonný zástupce mladistvého </a:t>
            </a:r>
            <a:r>
              <a:rPr lang="cs-CZ" dirty="0" smtClean="0"/>
              <a:t>obviněného (§ 72)</a:t>
            </a:r>
          </a:p>
          <a:p>
            <a:r>
              <a:rPr lang="cs-CZ" dirty="0" smtClean="0"/>
              <a:t>osoba</a:t>
            </a:r>
            <a:r>
              <a:rPr lang="cs-CZ" dirty="0"/>
              <a:t>, která má právní zájem na výsledku </a:t>
            </a:r>
            <a:r>
              <a:rPr lang="cs-CZ" dirty="0" smtClean="0"/>
              <a:t>řízení</a:t>
            </a:r>
          </a:p>
          <a:p>
            <a:r>
              <a:rPr lang="cs-CZ" dirty="0" smtClean="0"/>
              <a:t>osoba</a:t>
            </a:r>
            <a:r>
              <a:rPr lang="cs-CZ" dirty="0"/>
              <a:t>, která podala podnět k zahájení řízení</a:t>
            </a:r>
          </a:p>
        </p:txBody>
      </p:sp>
    </p:spTree>
    <p:extLst>
      <p:ext uri="{BB962C8B-B14F-4D97-AF65-F5344CB8AC3E}">
        <p14:creationId xmlns:p14="http://schemas.microsoft.com/office/powerpoint/2010/main" val="4271247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u="sng" dirty="0" smtClean="0"/>
              <a:t>Obviněný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 smtClean="0"/>
              <a:t>Kdy se osoba stává obviněným (§ 69 odst. 1)</a:t>
            </a:r>
          </a:p>
          <a:p>
            <a:pPr marL="0" indent="0">
              <a:buNone/>
            </a:pPr>
            <a:r>
              <a:rPr lang="cs-CZ" sz="3600" dirty="0" smtClean="0"/>
              <a:t>Je účastníkem, bez kterého nelze řízení vést</a:t>
            </a:r>
          </a:p>
          <a:p>
            <a:pPr marL="0" indent="0">
              <a:buNone/>
            </a:pPr>
            <a:r>
              <a:rPr lang="cs-CZ" sz="3600" dirty="0" smtClean="0"/>
              <a:t>Má v řízení obecná práva účastníka řízení a řadu zvláštních práv (zejména vyplývající z práva na obhajobu)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0588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Poškozený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Účastníkem jen v tzv. adhezním řízení</a:t>
            </a:r>
          </a:p>
          <a:p>
            <a:pPr marL="0" indent="0">
              <a:buNone/>
            </a:pPr>
            <a:r>
              <a:rPr lang="cs-CZ" dirty="0" smtClean="0"/>
              <a:t>Kdy se stává poškozeným</a:t>
            </a:r>
          </a:p>
          <a:p>
            <a:pPr marL="0" indent="0">
              <a:buNone/>
            </a:pPr>
            <a:r>
              <a:rPr lang="cs-CZ" dirty="0" smtClean="0"/>
              <a:t>Může uplatňovat jen nárok </a:t>
            </a:r>
          </a:p>
          <a:p>
            <a:pPr>
              <a:buFontTx/>
              <a:buChar char="-"/>
            </a:pPr>
            <a:r>
              <a:rPr lang="cs-CZ" dirty="0" smtClean="0"/>
              <a:t>na náhradu majetkové škody (škoda skutečná i ušlý zisk) nebo </a:t>
            </a:r>
          </a:p>
          <a:p>
            <a:pPr>
              <a:buFontTx/>
              <a:buChar char="-"/>
            </a:pPr>
            <a:r>
              <a:rPr lang="cs-CZ" dirty="0" smtClean="0"/>
              <a:t>na vydání bezdůvodného obohacení,</a:t>
            </a:r>
          </a:p>
          <a:p>
            <a:pPr>
              <a:buFontTx/>
              <a:buChar char="-"/>
            </a:pPr>
            <a:r>
              <a:rPr lang="cs-CZ" dirty="0" smtClean="0"/>
              <a:t>nikoli na náhradu nemajetkové újmy (nulita)</a:t>
            </a:r>
          </a:p>
          <a:p>
            <a:pPr>
              <a:buFontTx/>
              <a:buChar char="-"/>
            </a:pPr>
            <a:r>
              <a:rPr lang="cs-CZ" dirty="0" smtClean="0"/>
              <a:t>Rozdíly a vztah mezi nároky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7931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Řízení o náhradě škody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Je součástí řízení o přestupku</a:t>
            </a:r>
          </a:p>
          <a:p>
            <a:pPr marL="0" indent="0">
              <a:buNone/>
            </a:pPr>
            <a:r>
              <a:rPr lang="cs-CZ" dirty="0" smtClean="0"/>
              <a:t>Povinnost vyrozumět osoby (§ 70 odst. 1)</a:t>
            </a:r>
          </a:p>
          <a:p>
            <a:pPr marL="0" indent="0">
              <a:buNone/>
            </a:pPr>
            <a:r>
              <a:rPr lang="cs-CZ" dirty="0" smtClean="0"/>
              <a:t>Návrh na náhradu škody – náležitosti, včasnost (§ 70 odst. 2)</a:t>
            </a:r>
          </a:p>
          <a:p>
            <a:pPr marL="0" indent="0">
              <a:buNone/>
            </a:pPr>
            <a:r>
              <a:rPr lang="cs-CZ" dirty="0" smtClean="0"/>
              <a:t>Podmínky pro rozhodnutí v adhezním řízení (rozhodnutí o vině, splněny hmotněprávní podmínky, škoda prokázána, není překážka rozhodnutí, nelze v příkazním řízení)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8779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Rozhodnutí o nároku na náhradu škody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Správní orgán uloží obviněnému povinnost nahradit škodu (§ 89 odst. 2)</a:t>
            </a:r>
          </a:p>
          <a:p>
            <a:pPr>
              <a:buFontTx/>
              <a:buChar char="-"/>
            </a:pPr>
            <a:r>
              <a:rPr lang="cs-CZ" dirty="0" smtClean="0"/>
              <a:t>Náhradu škody nepřizná a odkáže poškozeného na soud nebo jiný orgán (§ 89 odst. 2 a 3)</a:t>
            </a:r>
          </a:p>
          <a:p>
            <a:pPr>
              <a:buFontTx/>
              <a:buChar char="-"/>
            </a:pPr>
            <a:r>
              <a:rPr lang="cs-CZ" dirty="0" smtClean="0"/>
              <a:t>Opožděný návrh – usnesením odkáže na soud (§ 89 odst. 5)</a:t>
            </a:r>
          </a:p>
          <a:p>
            <a:pPr>
              <a:buFontTx/>
              <a:buChar char="-"/>
            </a:pPr>
            <a:r>
              <a:rPr lang="cs-CZ" dirty="0" smtClean="0"/>
              <a:t>Škoda již uhrazena – vyrozumí o nemožnosti rozhodovat o nároku (§ 89 odst. 4)</a:t>
            </a:r>
          </a:p>
          <a:p>
            <a:pPr>
              <a:buFontTx/>
              <a:buChar char="-"/>
            </a:pPr>
            <a:r>
              <a:rPr lang="cs-CZ" dirty="0" smtClean="0"/>
              <a:t>bylo-li již rozhodnuto, vyrozumí o nemožnosti rozhodovat (§ 70 odst. </a:t>
            </a:r>
            <a:r>
              <a:rPr lang="cs-CZ" smtClean="0"/>
              <a:t>3)</a:t>
            </a: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29522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Procesní způsobilost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Podle § 29 odst. 1 správního řádu je vázána na hmotněprávní svéprávnost </a:t>
            </a:r>
            <a:endParaRPr lang="cs-CZ" dirty="0" smtClean="0"/>
          </a:p>
          <a:p>
            <a:r>
              <a:rPr lang="cs-CZ" dirty="0"/>
              <a:t>§ 18 a 19 </a:t>
            </a:r>
            <a:r>
              <a:rPr lang="cs-CZ" dirty="0" smtClean="0"/>
              <a:t>PZ </a:t>
            </a:r>
          </a:p>
          <a:p>
            <a:r>
              <a:rPr lang="cs-CZ" dirty="0" smtClean="0"/>
              <a:t>Obviněný nemůže </a:t>
            </a:r>
            <a:r>
              <a:rPr lang="cs-CZ" dirty="0"/>
              <a:t>být zbaven možnosti samostatně uplatňovat svá </a:t>
            </a:r>
            <a:r>
              <a:rPr lang="cs-CZ" dirty="0" smtClean="0"/>
              <a:t>práva</a:t>
            </a:r>
          </a:p>
          <a:p>
            <a:r>
              <a:rPr lang="cs-CZ" dirty="0" smtClean="0"/>
              <a:t>Nesvéprávnost x nepříčetnost</a:t>
            </a:r>
          </a:p>
          <a:p>
            <a:r>
              <a:rPr lang="cs-CZ" dirty="0"/>
              <a:t>Procesní způsobilost právnické osoby splývá s její deliktní </a:t>
            </a:r>
            <a:r>
              <a:rPr lang="cs-CZ" dirty="0" smtClean="0"/>
              <a:t>způsobilostí. V řízení jedná osoba podle § 30 SŘ (§ 21 a násl. o.s.ř.)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44877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Předprocesní</a:t>
            </a:r>
            <a:r>
              <a:rPr lang="cs-CZ" dirty="0" smtClean="0"/>
              <a:t> instituty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Podávání vysvětlení - § 137 správního řádu</a:t>
            </a:r>
          </a:p>
          <a:p>
            <a:pPr marL="0" indent="0">
              <a:buNone/>
            </a:pPr>
            <a:r>
              <a:rPr lang="cs-CZ" dirty="0" smtClean="0"/>
              <a:t>Zajištění důkazu - § 138 správního řádu</a:t>
            </a:r>
          </a:p>
          <a:p>
            <a:pPr marL="0" indent="0">
              <a:buNone/>
            </a:pPr>
            <a:r>
              <a:rPr lang="cs-CZ" u="sng" dirty="0" smtClean="0"/>
              <a:t>Odložení věci - § 76 PZ</a:t>
            </a:r>
          </a:p>
          <a:p>
            <a:r>
              <a:rPr lang="cs-CZ" dirty="0" smtClean="0"/>
              <a:t>§ </a:t>
            </a:r>
            <a:r>
              <a:rPr lang="cs-CZ" dirty="0"/>
              <a:t>76 odst. 1, 2,4 </a:t>
            </a:r>
            <a:r>
              <a:rPr lang="cs-CZ" dirty="0" smtClean="0"/>
              <a:t>- obligatorní </a:t>
            </a:r>
            <a:r>
              <a:rPr lang="cs-CZ" dirty="0"/>
              <a:t>odložení, </a:t>
            </a:r>
            <a:endParaRPr lang="cs-CZ" dirty="0" smtClean="0"/>
          </a:p>
          <a:p>
            <a:r>
              <a:rPr lang="cs-CZ" dirty="0" smtClean="0"/>
              <a:t>§ </a:t>
            </a:r>
            <a:r>
              <a:rPr lang="cs-CZ" dirty="0"/>
              <a:t>76 odst. 5 </a:t>
            </a:r>
            <a:r>
              <a:rPr lang="cs-CZ" dirty="0" smtClean="0"/>
              <a:t>fakultativní</a:t>
            </a:r>
          </a:p>
          <a:p>
            <a:r>
              <a:rPr lang="cs-CZ" dirty="0" smtClean="0"/>
              <a:t>Forma usnesení, resp. usnesení poznamenávané do spisu (§ 76 odst. 3 PZ, § </a:t>
            </a:r>
            <a:r>
              <a:rPr lang="cs-CZ" dirty="0"/>
              <a:t>§ 76 odst. 3 </a:t>
            </a:r>
            <a:r>
              <a:rPr lang="cs-CZ" dirty="0" smtClean="0"/>
              <a:t>SŘ)</a:t>
            </a:r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941754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právní úpravy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u="sng" dirty="0" smtClean="0"/>
              <a:t>Řízení o přestupcích</a:t>
            </a:r>
          </a:p>
          <a:p>
            <a:r>
              <a:rPr lang="cs-CZ" dirty="0" smtClean="0"/>
              <a:t>zákon č. 250/2016 Sb., o odpovědnosti za přestupky a řízení o nich – část třetí (§ </a:t>
            </a:r>
            <a:r>
              <a:rPr lang="cs-CZ" dirty="0"/>
              <a:t>112 odst. 4, 5, 6</a:t>
            </a:r>
            <a:r>
              <a:rPr lang="cs-CZ" dirty="0" smtClean="0"/>
              <a:t>)</a:t>
            </a:r>
          </a:p>
          <a:p>
            <a:r>
              <a:rPr lang="cs-CZ" dirty="0" smtClean="0"/>
              <a:t>zák</a:t>
            </a:r>
            <a:r>
              <a:rPr lang="cs-CZ" dirty="0"/>
              <a:t>. č. 500/2004 Sb., správní </a:t>
            </a:r>
            <a:r>
              <a:rPr lang="cs-CZ" dirty="0" smtClean="0"/>
              <a:t>řád - </a:t>
            </a:r>
            <a:r>
              <a:rPr lang="cs-CZ" dirty="0"/>
              <a:t>uplatní se </a:t>
            </a:r>
            <a:r>
              <a:rPr lang="cs-CZ" dirty="0" smtClean="0"/>
              <a:t>subsidiárně (dnes § 51 PZ)</a:t>
            </a:r>
          </a:p>
          <a:p>
            <a:r>
              <a:rPr lang="cs-CZ" dirty="0"/>
              <a:t>některé zvláštní </a:t>
            </a:r>
            <a:r>
              <a:rPr lang="cs-CZ" dirty="0" smtClean="0"/>
              <a:t>zákony (upřesňují, upravují odlišně, vyloučí obecnou úpravu)</a:t>
            </a:r>
          </a:p>
          <a:p>
            <a:r>
              <a:rPr lang="cs-CZ" dirty="0" smtClean="0"/>
              <a:t>další </a:t>
            </a:r>
            <a:r>
              <a:rPr lang="cs-CZ" dirty="0"/>
              <a:t>zákony a prováděcí právní předpisy</a:t>
            </a:r>
          </a:p>
          <a:p>
            <a:pPr marL="0" indent="0">
              <a:buNone/>
            </a:pPr>
            <a:r>
              <a:rPr lang="cs-CZ" u="sng" dirty="0" smtClean="0"/>
              <a:t>EÚLP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vyhl</a:t>
            </a:r>
            <a:r>
              <a:rPr lang="cs-CZ" dirty="0"/>
              <a:t>. pod č. 209/1992 Sb</a:t>
            </a:r>
            <a:r>
              <a:rPr lang="cs-CZ" dirty="0" smtClean="0"/>
              <a:t>.)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u="sng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11611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Formy, způsoby řízení o přestupku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Nezkrácené řízení o přestupku</a:t>
            </a:r>
          </a:p>
          <a:p>
            <a:pPr marL="0" indent="0">
              <a:buNone/>
            </a:pPr>
            <a:r>
              <a:rPr lang="cs-CZ" dirty="0"/>
              <a:t>Zvláštní druhy řízení</a:t>
            </a:r>
          </a:p>
          <a:p>
            <a:r>
              <a:rPr lang="cs-CZ" dirty="0"/>
              <a:t>Společné řízení (§ 88</a:t>
            </a:r>
            <a:r>
              <a:rPr lang="cs-CZ" dirty="0" smtClean="0"/>
              <a:t>)</a:t>
            </a:r>
          </a:p>
          <a:p>
            <a:r>
              <a:rPr lang="cs-CZ" dirty="0" smtClean="0"/>
              <a:t>Řízení o náhradě škody a o vydání bezdůvodného obohacení (§ 89)</a:t>
            </a:r>
            <a:endParaRPr lang="cs-CZ" dirty="0"/>
          </a:p>
          <a:p>
            <a:r>
              <a:rPr lang="cs-CZ" dirty="0" smtClean="0"/>
              <a:t>Příkazní řízení (§ 90)</a:t>
            </a:r>
          </a:p>
          <a:p>
            <a:r>
              <a:rPr lang="cs-CZ" dirty="0" smtClean="0"/>
              <a:t>Příkazní řízení na místě (§ 91 a 92)</a:t>
            </a:r>
          </a:p>
        </p:txBody>
      </p:sp>
    </p:spTree>
    <p:extLst>
      <p:ext uri="{BB962C8B-B14F-4D97-AF65-F5344CB8AC3E}">
        <p14:creationId xmlns:p14="http://schemas.microsoft.com/office/powerpoint/2010/main" val="21108849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Zahájení řízení o přestupku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u="sng" dirty="0"/>
              <a:t>Zahájení řízení z moci </a:t>
            </a:r>
            <a:r>
              <a:rPr lang="cs-CZ" u="sng" dirty="0" smtClean="0"/>
              <a:t>úřední</a:t>
            </a:r>
            <a:r>
              <a:rPr lang="cs-CZ" dirty="0"/>
              <a:t> </a:t>
            </a:r>
            <a:r>
              <a:rPr lang="cs-CZ" dirty="0" smtClean="0"/>
              <a:t>(§ </a:t>
            </a:r>
            <a:r>
              <a:rPr lang="cs-CZ" dirty="0"/>
              <a:t>78 odst. 2) </a:t>
            </a:r>
          </a:p>
          <a:p>
            <a:pPr lvl="0"/>
            <a:r>
              <a:rPr lang="cs-CZ" dirty="0"/>
              <a:t>Doručením oznámení o zahájení řízení podezřelému z </a:t>
            </a:r>
            <a:r>
              <a:rPr lang="cs-CZ" dirty="0" smtClean="0"/>
              <a:t>přestupku, </a:t>
            </a:r>
            <a:r>
              <a:rPr lang="cs-CZ" dirty="0"/>
              <a:t>nebo</a:t>
            </a:r>
          </a:p>
          <a:p>
            <a:pPr lvl="0"/>
            <a:r>
              <a:rPr lang="cs-CZ" dirty="0"/>
              <a:t>Ústním vyhlášením takového oznámení (např. </a:t>
            </a:r>
            <a:r>
              <a:rPr lang="cs-CZ" dirty="0" smtClean="0"/>
              <a:t>podle § </a:t>
            </a:r>
            <a:r>
              <a:rPr lang="cs-CZ" dirty="0"/>
              <a:t>143 odst. 5 SŘ).</a:t>
            </a:r>
          </a:p>
          <a:p>
            <a:pPr lvl="0"/>
            <a:r>
              <a:rPr lang="cs-CZ" dirty="0"/>
              <a:t>Společné řízení doručením oznámení všem </a:t>
            </a:r>
            <a:r>
              <a:rPr lang="cs-CZ" dirty="0" smtClean="0"/>
              <a:t>podezřelým</a:t>
            </a:r>
          </a:p>
          <a:p>
            <a:pPr marL="0" lvl="0" indent="0">
              <a:buNone/>
            </a:pPr>
            <a:r>
              <a:rPr lang="cs-CZ" u="sng" dirty="0" smtClean="0"/>
              <a:t>Náležitosti oznámení</a:t>
            </a:r>
            <a:r>
              <a:rPr lang="cs-CZ" dirty="0" smtClean="0"/>
              <a:t> (vymezení skutku, předběžná právní kvalifikace, formální náležitosti)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31583371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Zahájení řízení se souhlasem postižené osoby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/>
              <a:t>Dříve tzv. návrhové přestupky</a:t>
            </a:r>
          </a:p>
          <a:p>
            <a:pPr marL="0" indent="0">
              <a:buNone/>
            </a:pPr>
            <a:r>
              <a:rPr lang="cs-CZ" u="sng" dirty="0"/>
              <a:t>Postup správního orgánu</a:t>
            </a:r>
          </a:p>
          <a:p>
            <a:pPr lvl="0"/>
            <a:r>
              <a:rPr lang="cs-CZ" dirty="0" smtClean="0"/>
              <a:t>poučení </a:t>
            </a:r>
            <a:r>
              <a:rPr lang="cs-CZ" dirty="0"/>
              <a:t>přímo </a:t>
            </a:r>
            <a:r>
              <a:rPr lang="cs-CZ" dirty="0" smtClean="0"/>
              <a:t>postižené </a:t>
            </a:r>
            <a:r>
              <a:rPr lang="cs-CZ" dirty="0"/>
              <a:t>osobu o tom, že přestupkové řízení lze zahájit a vést pouze s jejím souhlasem a </a:t>
            </a:r>
            <a:r>
              <a:rPr lang="cs-CZ" dirty="0" smtClean="0"/>
              <a:t>určení lhůty </a:t>
            </a:r>
            <a:r>
              <a:rPr lang="cs-CZ" dirty="0"/>
              <a:t>k podání souhlasu (§ 79 odst. 1)</a:t>
            </a:r>
          </a:p>
          <a:p>
            <a:pPr lvl="0"/>
            <a:r>
              <a:rPr lang="cs-CZ" dirty="0"/>
              <a:t>nedá-li osoba souhlas, </a:t>
            </a:r>
            <a:r>
              <a:rPr lang="cs-CZ" dirty="0" smtClean="0"/>
              <a:t> odložení věci </a:t>
            </a:r>
            <a:r>
              <a:rPr lang="cs-CZ" dirty="0"/>
              <a:t>podle 76 odst. 4, resp. zastaví, pokud již řízení bylo zahájeno (§ 86 odst. 1 písm. m) </a:t>
            </a:r>
          </a:p>
          <a:p>
            <a:pPr lvl="0"/>
            <a:r>
              <a:rPr lang="cs-CZ" dirty="0"/>
              <a:t>dá-li souhlas, zahájí řízení, resp. v něm pokračuje, </a:t>
            </a:r>
          </a:p>
          <a:p>
            <a:pPr lvl="0"/>
            <a:r>
              <a:rPr lang="cs-CZ" dirty="0"/>
              <a:t>vzala-li osoba souhlas zpět (§ 79 odst. 3 – kdykoli do vydání rozhodnutí o odvolání), správní orgán řízení zastaví podle § 86 odst. 1 písm. n.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40239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Ústní 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Na rozdíl od PZ 1990 není obligatorní fází řízení o přestupku </a:t>
            </a:r>
            <a:r>
              <a:rPr lang="cs-CZ" dirty="0" smtClean="0"/>
              <a:t>– </a:t>
            </a:r>
            <a:r>
              <a:rPr lang="cs-CZ" dirty="0"/>
              <a:t>srov. § 80 odst. 1 </a:t>
            </a:r>
            <a:r>
              <a:rPr lang="cs-CZ" dirty="0" smtClean="0"/>
              <a:t>PZ </a:t>
            </a:r>
            <a:r>
              <a:rPr lang="cs-CZ" dirty="0"/>
              <a:t>– SO </a:t>
            </a:r>
            <a:r>
              <a:rPr lang="cs-CZ" u="sng" dirty="0"/>
              <a:t>může nařídit ústní jednání.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§ 80 odst. 3 – na požádání poškozeného</a:t>
            </a:r>
          </a:p>
          <a:p>
            <a:pPr marL="0" indent="0">
              <a:buNone/>
            </a:pPr>
            <a:r>
              <a:rPr lang="cs-CZ" dirty="0"/>
              <a:t> </a:t>
            </a:r>
            <a:r>
              <a:rPr lang="cs-CZ" u="sng" dirty="0" smtClean="0"/>
              <a:t>Nařídit </a:t>
            </a:r>
            <a:r>
              <a:rPr lang="cs-CZ" u="sng" dirty="0"/>
              <a:t>jednání musí </a:t>
            </a:r>
            <a:r>
              <a:rPr lang="cs-CZ" dirty="0"/>
              <a:t>(§ 80 odst. 2)</a:t>
            </a:r>
          </a:p>
          <a:p>
            <a:pPr lvl="0"/>
            <a:r>
              <a:rPr lang="cs-CZ" dirty="0"/>
              <a:t>na požádání obviněného, je-li to nutné k hájení jeho práv, jinak návrh zamítne usnesením </a:t>
            </a:r>
          </a:p>
          <a:p>
            <a:pPr lvl="0"/>
            <a:r>
              <a:rPr lang="cs-CZ" dirty="0"/>
              <a:t>je-li to nezbytné pro zjištění skutkového stavu</a:t>
            </a:r>
          </a:p>
          <a:p>
            <a:pPr lvl="0"/>
            <a:r>
              <a:rPr lang="cs-CZ" dirty="0"/>
              <a:t>je-li obviněný mladistvým.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71211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Shromažďování podkladů pro rozhodnutí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Odpovědnost má správní orgán (vyšetřovací, vyhledávací zásada)</a:t>
            </a:r>
          </a:p>
          <a:p>
            <a:pPr marL="0" indent="0">
              <a:buNone/>
            </a:pPr>
            <a:r>
              <a:rPr lang="cs-CZ" dirty="0"/>
              <a:t>Provedení </a:t>
            </a:r>
            <a:r>
              <a:rPr lang="cs-CZ" dirty="0" smtClean="0"/>
              <a:t>a odmítnutí důkazů navržených obviněným</a:t>
            </a:r>
          </a:p>
          <a:p>
            <a:pPr marL="0" indent="0">
              <a:buNone/>
            </a:pPr>
            <a:r>
              <a:rPr lang="cs-CZ" dirty="0" smtClean="0"/>
              <a:t>Dokazování – podle správního řádu</a:t>
            </a:r>
          </a:p>
          <a:p>
            <a:pPr marL="0" indent="0" algn="just">
              <a:buNone/>
            </a:pPr>
            <a:r>
              <a:rPr lang="cs-CZ" dirty="0"/>
              <a:t>výslech </a:t>
            </a:r>
            <a:r>
              <a:rPr lang="cs-CZ" dirty="0" smtClean="0"/>
              <a:t>obviněného </a:t>
            </a:r>
            <a:r>
              <a:rPr lang="cs-CZ" dirty="0"/>
              <a:t>(§ 82 odst. 1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71813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Postavení obviněného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Obviněný </a:t>
            </a:r>
            <a:r>
              <a:rPr lang="cs-CZ" dirty="0"/>
              <a:t>(§ 82 odst. 2)</a:t>
            </a:r>
          </a:p>
          <a:p>
            <a:pPr lvl="0"/>
            <a:r>
              <a:rPr lang="cs-CZ" dirty="0"/>
              <a:t>není povinen dokazovat žádné skutečnosti svědčící v jeho prospěch, </a:t>
            </a:r>
          </a:p>
          <a:p>
            <a:pPr lvl="0"/>
            <a:r>
              <a:rPr lang="cs-CZ" dirty="0"/>
              <a:t>není povinen vypovídat, </a:t>
            </a:r>
          </a:p>
          <a:p>
            <a:pPr lvl="0"/>
            <a:r>
              <a:rPr lang="cs-CZ" dirty="0"/>
              <a:t>nesmí být k výpovědi ani k doznání donucován, </a:t>
            </a:r>
          </a:p>
          <a:p>
            <a:pPr lvl="0"/>
            <a:r>
              <a:rPr lang="cs-CZ" dirty="0"/>
              <a:t>doznání nezbavuje správní orgán povinnosti přezkoumat všechny okolnosti případu. </a:t>
            </a:r>
          </a:p>
          <a:p>
            <a:pPr lvl="0"/>
            <a:r>
              <a:rPr lang="cs-CZ" dirty="0"/>
              <a:t>existují-li pochybnosti o jeho vině, je třeba podle pravidla in </a:t>
            </a:r>
            <a:r>
              <a:rPr lang="cs-CZ" dirty="0" err="1"/>
              <a:t>dubio</a:t>
            </a:r>
            <a:r>
              <a:rPr lang="cs-CZ" dirty="0"/>
              <a:t> pro </a:t>
            </a:r>
            <a:r>
              <a:rPr lang="cs-CZ" dirty="0" err="1"/>
              <a:t>reo</a:t>
            </a:r>
            <a:r>
              <a:rPr lang="cs-CZ" dirty="0"/>
              <a:t> rozhodnout ve prospěch obviněného.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21772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Zajišťovací prostředky podle PZ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/>
              <a:t>Záruka za splnění povinnosti</a:t>
            </a:r>
            <a:endParaRPr lang="cs-CZ" dirty="0"/>
          </a:p>
          <a:p>
            <a:r>
              <a:rPr lang="cs-CZ" dirty="0"/>
              <a:t>Obecně upravena v § 147 </a:t>
            </a:r>
            <a:r>
              <a:rPr lang="cs-CZ" dirty="0" smtClean="0"/>
              <a:t>SŘ</a:t>
            </a:r>
          </a:p>
          <a:p>
            <a:r>
              <a:rPr lang="cs-CZ" dirty="0" smtClean="0"/>
              <a:t>Slouží </a:t>
            </a:r>
            <a:r>
              <a:rPr lang="cs-CZ" dirty="0"/>
              <a:t>k zajištění splnění povinnosti, která by mohla být uložena v řízení o přestupku </a:t>
            </a:r>
            <a:endParaRPr lang="cs-CZ" dirty="0" smtClean="0"/>
          </a:p>
          <a:p>
            <a:r>
              <a:rPr lang="cs-CZ" dirty="0" smtClean="0"/>
              <a:t>Formou rozhodnutí </a:t>
            </a:r>
            <a:r>
              <a:rPr lang="cs-CZ" dirty="0"/>
              <a:t>(§ 147 odst. 3 SŘ</a:t>
            </a:r>
            <a:r>
              <a:rPr lang="cs-CZ" dirty="0" smtClean="0"/>
              <a:t>), příkazem</a:t>
            </a:r>
            <a:r>
              <a:rPr lang="cs-CZ" dirty="0"/>
              <a:t>, u peněžité záruky i příkazovým blokem v příkazním řízení na místě (§ 83 odst. 3, § 92 odst. 1)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05508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/>
              <a:t>Zákaz zrušení, zániku nebo přeměny právnické osoby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Účelem je </a:t>
            </a:r>
            <a:r>
              <a:rPr lang="cs-CZ" dirty="0"/>
              <a:t>znemožnit „únik z odpovědnosti“ </a:t>
            </a:r>
            <a:endParaRPr lang="cs-CZ" dirty="0" smtClean="0"/>
          </a:p>
          <a:p>
            <a:r>
              <a:rPr lang="cs-CZ" dirty="0" smtClean="0"/>
              <a:t>Nesmí být zjevně nepřiměřené vzhledem k povaze a závažnosti přestupku (§ 84 odst. 1)</a:t>
            </a:r>
          </a:p>
          <a:p>
            <a:r>
              <a:rPr lang="cs-CZ" dirty="0" smtClean="0"/>
              <a:t>Důsledky uložení zákazu - § 84 odst. 5</a:t>
            </a:r>
          </a:p>
          <a:p>
            <a:r>
              <a:rPr lang="cs-CZ" dirty="0" smtClean="0"/>
              <a:t>Forma rozhodnutí, odvolání nemá odkladný účinek</a:t>
            </a:r>
          </a:p>
          <a:p>
            <a:r>
              <a:rPr lang="cs-CZ" dirty="0" smtClean="0"/>
              <a:t>Jakmile pominou důvody, rozhodnutí správní orgán zruší (§ 84 odst. 4)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69149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Skončení řízení o přestupku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rozhodnutím, kterým se obviněný uznává vinným - § 93 odst. 1, </a:t>
            </a:r>
            <a:r>
              <a:rPr lang="cs-CZ" dirty="0" smtClean="0"/>
              <a:t> též ve </a:t>
            </a:r>
            <a:r>
              <a:rPr lang="cs-CZ" dirty="0"/>
              <a:t>formě příkazu nebo příkazu na místě (příkazového bloku)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rozhodnutím, kterým se obviněný uznává vinným jako právní nástupce - § 93 odst. 2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rozhodnutím o schválení dohody o </a:t>
            </a:r>
            <a:r>
              <a:rPr lang="cs-CZ" dirty="0" smtClean="0"/>
              <a:t>narovnání (§ 87, § 93 odst. 3)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zastavením řízení (usnesením, resp. usnesením poznamenaným do spisu</a:t>
            </a:r>
            <a:r>
              <a:rPr lang="cs-CZ" dirty="0" smtClean="0"/>
              <a:t>) § 86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82833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64704"/>
          </a:xfrm>
        </p:spPr>
        <p:txBody>
          <a:bodyPr/>
          <a:lstStyle/>
          <a:p>
            <a:r>
              <a:rPr lang="cs-CZ" dirty="0" smtClean="0"/>
              <a:t>Společné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Podle § 88 přestupkového zákona se </a:t>
            </a:r>
            <a:r>
              <a:rPr lang="cs-CZ" dirty="0" smtClean="0"/>
              <a:t>koná </a:t>
            </a:r>
            <a:r>
              <a:rPr lang="cs-CZ" dirty="0"/>
              <a:t>tehdy, </a:t>
            </a:r>
            <a:r>
              <a:rPr lang="cs-CZ" u="sng" dirty="0" smtClean="0"/>
              <a:t>Subjektivní souvislost (v </a:t>
            </a:r>
            <a:r>
              <a:rPr lang="cs-CZ" u="sng" dirty="0"/>
              <a:t>osobě)</a:t>
            </a:r>
            <a:r>
              <a:rPr lang="cs-CZ" dirty="0"/>
              <a:t>, </a:t>
            </a:r>
            <a:r>
              <a:rPr lang="cs-CZ" dirty="0" smtClean="0"/>
              <a:t>souběh přestupků</a:t>
            </a:r>
            <a:endParaRPr lang="cs-CZ" dirty="0"/>
          </a:p>
          <a:p>
            <a:pPr marL="0" lvl="0" indent="0">
              <a:buNone/>
            </a:pPr>
            <a:r>
              <a:rPr lang="cs-CZ" u="sng" dirty="0"/>
              <a:t>Objektivní (ve věci)</a:t>
            </a:r>
            <a:r>
              <a:rPr lang="cs-CZ" dirty="0"/>
              <a:t>, jestliže přestupky několika osob spolu </a:t>
            </a:r>
            <a:r>
              <a:rPr lang="cs-CZ" dirty="0" smtClean="0"/>
              <a:t>souvisejí, např. spolupachatelství</a:t>
            </a:r>
          </a:p>
          <a:p>
            <a:pPr marL="0" indent="0">
              <a:buNone/>
            </a:pPr>
            <a:r>
              <a:rPr lang="cs-CZ" dirty="0" smtClean="0"/>
              <a:t>Přestupky</a:t>
            </a:r>
            <a:r>
              <a:rPr lang="cs-CZ" dirty="0"/>
              <a:t>, jejichž skutková podstata se týká porušení právních povinností vyskytujících se ve stejné oblasti veřejné </a:t>
            </a:r>
            <a:r>
              <a:rPr lang="cs-CZ" dirty="0" smtClean="0"/>
              <a:t>správy </a:t>
            </a:r>
          </a:p>
          <a:p>
            <a:pPr marL="0" indent="0">
              <a:buNone/>
            </a:pPr>
            <a:r>
              <a:rPr lang="cs-CZ" dirty="0" smtClean="0"/>
              <a:t>Příslušný </a:t>
            </a:r>
            <a:r>
              <a:rPr lang="cs-CZ" dirty="0"/>
              <a:t>k projednání </a:t>
            </a:r>
            <a:r>
              <a:rPr lang="cs-CZ" dirty="0" smtClean="0"/>
              <a:t>je </a:t>
            </a:r>
            <a:r>
              <a:rPr lang="cs-CZ" dirty="0"/>
              <a:t>týž správní orgán (věcně, funkčně i místně</a:t>
            </a:r>
            <a:r>
              <a:rPr lang="cs-CZ" dirty="0" smtClean="0"/>
              <a:t>) </a:t>
            </a:r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618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Základní principy řízení o přestupcích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zásada </a:t>
            </a:r>
            <a:r>
              <a:rPr lang="cs-CZ" dirty="0"/>
              <a:t>stíhání jen ze zákonných důvodů, zásada spravedlivého, řádného procesu</a:t>
            </a:r>
          </a:p>
          <a:p>
            <a:pPr lvl="0"/>
            <a:r>
              <a:rPr lang="cs-CZ" dirty="0" smtClean="0"/>
              <a:t>zásada </a:t>
            </a:r>
            <a:r>
              <a:rPr lang="cs-CZ" dirty="0"/>
              <a:t>legality (opakem je zásada oportunity</a:t>
            </a:r>
            <a:r>
              <a:rPr lang="cs-CZ" dirty="0" smtClean="0"/>
              <a:t>), </a:t>
            </a:r>
            <a:r>
              <a:rPr lang="cs-CZ" dirty="0"/>
              <a:t>zásada oficiality</a:t>
            </a:r>
          </a:p>
          <a:p>
            <a:pPr lvl="0"/>
            <a:r>
              <a:rPr lang="cs-CZ" dirty="0"/>
              <a:t>p</a:t>
            </a:r>
            <a:r>
              <a:rPr lang="cs-CZ" dirty="0" smtClean="0"/>
              <a:t>rincip </a:t>
            </a:r>
            <a:r>
              <a:rPr lang="cs-CZ" dirty="0"/>
              <a:t>ne bis in idem</a:t>
            </a:r>
          </a:p>
          <a:p>
            <a:pPr lvl="0"/>
            <a:r>
              <a:rPr lang="cs-CZ" dirty="0"/>
              <a:t>z</a:t>
            </a:r>
            <a:r>
              <a:rPr lang="cs-CZ" dirty="0" smtClean="0"/>
              <a:t>ásada </a:t>
            </a:r>
            <a:r>
              <a:rPr lang="cs-CZ" dirty="0"/>
              <a:t>presumpce </a:t>
            </a:r>
            <a:r>
              <a:rPr lang="cs-CZ" dirty="0" smtClean="0"/>
              <a:t>neviny</a:t>
            </a:r>
          </a:p>
          <a:p>
            <a:pPr lvl="0"/>
            <a:r>
              <a:rPr lang="cs-CZ" dirty="0"/>
              <a:t>p</a:t>
            </a:r>
            <a:r>
              <a:rPr lang="cs-CZ" dirty="0" smtClean="0"/>
              <a:t>rávo </a:t>
            </a:r>
            <a:r>
              <a:rPr lang="cs-CZ" dirty="0"/>
              <a:t>na projednání přestupku v přiměřené </a:t>
            </a:r>
            <a:r>
              <a:rPr lang="cs-CZ" dirty="0" smtClean="0"/>
              <a:t>lhůtě</a:t>
            </a:r>
            <a:endParaRPr lang="cs-CZ" dirty="0"/>
          </a:p>
          <a:p>
            <a:pPr lvl="0"/>
            <a:r>
              <a:rPr lang="cs-CZ" dirty="0"/>
              <a:t>zásada materiální pravdy</a:t>
            </a:r>
          </a:p>
          <a:p>
            <a:pPr lvl="0"/>
            <a:r>
              <a:rPr lang="cs-CZ" dirty="0"/>
              <a:t>zásada vyhledávací, vyšetřovací</a:t>
            </a:r>
          </a:p>
        </p:txBody>
      </p:sp>
    </p:spTree>
    <p:extLst>
      <p:ext uri="{BB962C8B-B14F-4D97-AF65-F5344CB8AC3E}">
        <p14:creationId xmlns:p14="http://schemas.microsoft.com/office/powerpoint/2010/main" val="37350956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Společné řízení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sz="4000" dirty="0"/>
              <a:t>Přibírání dalších skutků do řízení (§ 88 odst. 3., § 78 odst. 4).</a:t>
            </a:r>
          </a:p>
          <a:p>
            <a:r>
              <a:rPr lang="cs-CZ" sz="4000" dirty="0"/>
              <a:t>Možnost vyloučení jednotlivého skutku</a:t>
            </a:r>
          </a:p>
          <a:p>
            <a:r>
              <a:rPr lang="cs-CZ" sz="4000" dirty="0"/>
              <a:t>V odvolacím řízení</a:t>
            </a:r>
          </a:p>
          <a:p>
            <a:r>
              <a:rPr lang="cs-CZ" sz="4000" dirty="0"/>
              <a:t>Ukládání nákladů </a:t>
            </a:r>
            <a:r>
              <a:rPr lang="cs-CZ" sz="4000" dirty="0" smtClean="0"/>
              <a:t>řízení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8016003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u="sng" dirty="0" smtClean="0"/>
              <a:t>obsah výrokové části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 fontScale="62500" lnSpcReduction="20000"/>
          </a:bodyPr>
          <a:lstStyle/>
          <a:p>
            <a:r>
              <a:rPr lang="cs-CZ" sz="5000" dirty="0"/>
              <a:t>Popis skutku s označením místa, času a způsobu spáchání</a:t>
            </a:r>
          </a:p>
          <a:p>
            <a:r>
              <a:rPr lang="cs-CZ" sz="5000" dirty="0"/>
              <a:t>Právní kvalifikaci skutku</a:t>
            </a:r>
          </a:p>
          <a:p>
            <a:r>
              <a:rPr lang="cs-CZ" sz="5000" dirty="0"/>
              <a:t>Vyslovení viny</a:t>
            </a:r>
          </a:p>
          <a:p>
            <a:r>
              <a:rPr lang="cs-CZ" sz="5000" dirty="0"/>
              <a:t>Forma zavinění u přestupku FP</a:t>
            </a:r>
          </a:p>
          <a:p>
            <a:r>
              <a:rPr lang="cs-CZ" sz="5000" dirty="0"/>
              <a:t>Druh a výměru správního trestu</a:t>
            </a:r>
          </a:p>
          <a:p>
            <a:r>
              <a:rPr lang="cs-CZ" sz="5000" dirty="0"/>
              <a:t>Výrok o započtení doby do doby zákazu činnosti</a:t>
            </a:r>
          </a:p>
          <a:p>
            <a:r>
              <a:rPr lang="cs-CZ" sz="5000" dirty="0"/>
              <a:t>Uložení ochranného opatření</a:t>
            </a:r>
          </a:p>
          <a:p>
            <a:r>
              <a:rPr lang="cs-CZ" sz="5000" dirty="0"/>
              <a:t>Výrok o nároku na náhradu škody nebo na vydání BO</a:t>
            </a:r>
          </a:p>
          <a:p>
            <a:r>
              <a:rPr lang="cs-CZ" sz="5000" dirty="0"/>
              <a:t>Výrok o náhradě nákladů řízení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12434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 smtClean="0"/>
              <a:t>Schválení </a:t>
            </a:r>
            <a:r>
              <a:rPr lang="cs-CZ" u="sng" dirty="0"/>
              <a:t>dohody o narovnání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79350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Dohoda </a:t>
            </a:r>
            <a:r>
              <a:rPr lang="cs-CZ" dirty="0"/>
              <a:t>mezi obviněným a poškozeným o vypořádání vzájemných vztahů, vyžaduje schválení správním orgánem, je meritorním řešením řízení o </a:t>
            </a:r>
            <a:r>
              <a:rPr lang="cs-CZ" dirty="0" smtClean="0"/>
              <a:t>přestupku</a:t>
            </a:r>
          </a:p>
          <a:p>
            <a:pPr marL="0" lvl="0" indent="0">
              <a:buNone/>
            </a:pPr>
            <a:r>
              <a:rPr lang="cs-CZ" dirty="0" smtClean="0"/>
              <a:t>Podmínky </a:t>
            </a:r>
            <a:r>
              <a:rPr lang="cs-CZ" dirty="0"/>
              <a:t>pro schválení </a:t>
            </a:r>
            <a:r>
              <a:rPr lang="cs-CZ" dirty="0" smtClean="0"/>
              <a:t>dohody (§ </a:t>
            </a:r>
            <a:r>
              <a:rPr lang="cs-CZ" dirty="0"/>
              <a:t>87 odst. 1)</a:t>
            </a:r>
          </a:p>
          <a:p>
            <a:pPr lvl="0"/>
            <a:r>
              <a:rPr lang="cs-CZ" dirty="0"/>
              <a:t>takový způsob vyřízení věci není v rozporu s veřejným zájmem, je dostačující</a:t>
            </a:r>
          </a:p>
          <a:p>
            <a:pPr lvl="0"/>
            <a:r>
              <a:rPr lang="cs-CZ" dirty="0"/>
              <a:t>obviněný prohlásí, že spáchal skutek, pro který je stíhán,</a:t>
            </a:r>
          </a:p>
          <a:p>
            <a:pPr lvl="0"/>
            <a:r>
              <a:rPr lang="cs-CZ" dirty="0"/>
              <a:t>obviněný uhradil poškozenému škodu nebo vydal </a:t>
            </a:r>
            <a:r>
              <a:rPr lang="cs-CZ" dirty="0" smtClean="0"/>
              <a:t>bezdůvodné obohacení</a:t>
            </a:r>
          </a:p>
          <a:p>
            <a:pPr lvl="0"/>
            <a:r>
              <a:rPr lang="cs-CZ" dirty="0" smtClean="0"/>
              <a:t>složil </a:t>
            </a:r>
            <a:r>
              <a:rPr lang="cs-CZ" dirty="0"/>
              <a:t>na účet SO peněžní částku určenou k veřejně prospěšným účelům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28776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/>
              <a:t>Zastavení řízení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Podle NPZ se vydává usnesení, u vypočtených důvodů pouze usnesení poznamenané do spisu (§ 86 odst. 1 – </a:t>
            </a:r>
            <a:r>
              <a:rPr lang="cs-CZ" dirty="0" err="1"/>
              <a:t>návětí</a:t>
            </a:r>
            <a:r>
              <a:rPr lang="cs-CZ" dirty="0"/>
              <a:t> a odst. 2</a:t>
            </a:r>
            <a:r>
              <a:rPr lang="cs-CZ" dirty="0" smtClean="0"/>
              <a:t>)</a:t>
            </a:r>
          </a:p>
          <a:p>
            <a:r>
              <a:rPr lang="cs-CZ" dirty="0" smtClean="0"/>
              <a:t>Konstrukce § 76 odst. 3 PZ z roku 1990 ve </a:t>
            </a:r>
            <a:r>
              <a:rPr lang="cs-CZ" dirty="0"/>
              <a:t>znění zákona č. 204/2015 </a:t>
            </a:r>
            <a:r>
              <a:rPr lang="cs-CZ"/>
              <a:t>Sb</a:t>
            </a:r>
            <a:r>
              <a:rPr lang="cs-CZ" smtClean="0"/>
              <a:t>. </a:t>
            </a:r>
            <a:endParaRPr lang="cs-CZ" dirty="0"/>
          </a:p>
          <a:p>
            <a:r>
              <a:rPr lang="cs-CZ" dirty="0" smtClean="0"/>
              <a:t>Důvody obligatorního zastavení (§ 86 odst. 1, 4), fakultativní (§ 86 odst. 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0220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 bis in idem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nikdo nesmí být stíhán a potrestán opětovně pro týž </a:t>
            </a:r>
            <a:r>
              <a:rPr lang="cs-CZ" dirty="0" smtClean="0"/>
              <a:t>skutek (aspekt hmotněprávní a procesní)</a:t>
            </a:r>
          </a:p>
          <a:p>
            <a:pPr marL="0" indent="0">
              <a:buNone/>
            </a:pPr>
            <a:r>
              <a:rPr lang="cs-CZ" dirty="0" smtClean="0"/>
              <a:t>Totožnost osoby</a:t>
            </a:r>
          </a:p>
          <a:p>
            <a:pPr marL="0" indent="0">
              <a:buNone/>
            </a:pPr>
            <a:r>
              <a:rPr lang="cs-CZ" dirty="0" smtClean="0"/>
              <a:t>Totožnost skutku</a:t>
            </a:r>
          </a:p>
          <a:p>
            <a:pPr marL="0" indent="0">
              <a:buNone/>
            </a:pPr>
            <a:r>
              <a:rPr lang="cs-CZ" dirty="0" smtClean="0"/>
              <a:t>Pravomocné rozhodnutí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8181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zásada ne bis in idem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Rozsudek Nejvyššího soudu ze dne 22. července 2004, sp. zn. 11 </a:t>
            </a:r>
            <a:r>
              <a:rPr lang="cs-CZ" dirty="0" err="1"/>
              <a:t>Tdo</a:t>
            </a:r>
            <a:r>
              <a:rPr lang="cs-CZ" dirty="0"/>
              <a:t> </a:t>
            </a:r>
            <a:r>
              <a:rPr lang="cs-CZ" dirty="0" smtClean="0"/>
              <a:t>738/2003, T </a:t>
            </a:r>
            <a:r>
              <a:rPr lang="cs-CZ" dirty="0"/>
              <a:t>736 (Trestní rozhodnutí NS)</a:t>
            </a:r>
            <a:r>
              <a:rPr lang="cs-CZ" u="sng" dirty="0"/>
              <a:t>- Význam pravomocného rozhodnutí o přestupku z hlediska uplatnění zásady ne bis in idem v trestním </a:t>
            </a:r>
            <a:r>
              <a:rPr lang="cs-CZ" u="sng" dirty="0" smtClean="0"/>
              <a:t>řízení</a:t>
            </a:r>
          </a:p>
          <a:p>
            <a:r>
              <a:rPr lang="cs-CZ" u="sng" dirty="0"/>
              <a:t>Usnesení NS ČR ze dne 12. 12. 2007, sp. zn. 5 </a:t>
            </a:r>
            <a:r>
              <a:rPr lang="cs-CZ" u="sng" dirty="0" err="1"/>
              <a:t>Tdo</a:t>
            </a:r>
            <a:r>
              <a:rPr lang="cs-CZ" u="sng" dirty="0"/>
              <a:t> 1399/2007 – blokové řízení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7392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Překážky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54461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Překážka litispendence (§ 77 odst. 1), odložení věci (76 odst. 2), zastavení řízení (§ 86 odst. 4)</a:t>
            </a:r>
          </a:p>
          <a:p>
            <a:r>
              <a:rPr lang="cs-CZ" dirty="0" smtClean="0"/>
              <a:t>Překážka res iudicata (§ 77 odst. 2). O skutku již bylo pravomocně rozhodnuto v přestupkovém řízení nebo v trestním řízení tak, že jsou uvedena rozhodnutí</a:t>
            </a:r>
          </a:p>
          <a:p>
            <a:pPr>
              <a:buFontTx/>
              <a:buChar char="-"/>
            </a:pPr>
            <a:r>
              <a:rPr lang="cs-CZ" dirty="0" smtClean="0"/>
              <a:t>Skutek se nestal, nespáchal jej obviněný, nepodařilo se prokázat</a:t>
            </a:r>
          </a:p>
          <a:p>
            <a:pPr>
              <a:buFontTx/>
              <a:buChar char="-"/>
            </a:pPr>
            <a:r>
              <a:rPr lang="cs-CZ" dirty="0" smtClean="0"/>
              <a:t>Skutek je TČ  nebo totožným P nebo není přestupkem</a:t>
            </a:r>
          </a:p>
          <a:p>
            <a:pPr>
              <a:buFontTx/>
              <a:buChar char="-"/>
            </a:pPr>
            <a:r>
              <a:rPr lang="cs-CZ" dirty="0" smtClean="0"/>
              <a:t>Rozhodnutí o odklonech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8809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Zásada presumpce neviny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navazuje na princip řádného zákonného </a:t>
            </a:r>
            <a:r>
              <a:rPr lang="cs-CZ" dirty="0" smtClean="0"/>
              <a:t>procesu</a:t>
            </a:r>
          </a:p>
          <a:p>
            <a:pPr>
              <a:buFontTx/>
              <a:buChar char="-"/>
            </a:pPr>
            <a:r>
              <a:rPr lang="cs-CZ" dirty="0" smtClean="0"/>
              <a:t>§ </a:t>
            </a:r>
            <a:r>
              <a:rPr lang="cs-CZ" dirty="0"/>
              <a:t>69 odst. 2 stanoví, že "Dokud není pravomocným rozhodnutím o přestupku vyslovena vina obviněného, hledí se na něj jako na </a:t>
            </a:r>
            <a:r>
              <a:rPr lang="cs-CZ" dirty="0" smtClean="0"/>
              <a:t>nevinného„</a:t>
            </a:r>
          </a:p>
          <a:p>
            <a:pPr>
              <a:buFontTx/>
              <a:buChar char="-"/>
            </a:pPr>
            <a:r>
              <a:rPr lang="cs-CZ" dirty="0" smtClean="0"/>
              <a:t>nevylučuje</a:t>
            </a:r>
            <a:r>
              <a:rPr lang="cs-CZ" dirty="0"/>
              <a:t> presumpci určitých skutkových nebo právních okolností</a:t>
            </a: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4295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Presumpce neviny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1.projevuje se především </a:t>
            </a:r>
            <a:r>
              <a:rPr lang="cs-CZ" u="sng" dirty="0"/>
              <a:t>v rámci shromažďování podkladů pro rozhodnutí a </a:t>
            </a:r>
            <a:r>
              <a:rPr lang="cs-CZ" u="sng" dirty="0" smtClean="0"/>
              <a:t>dokazování</a:t>
            </a:r>
            <a:r>
              <a:rPr lang="cs-CZ" dirty="0" smtClean="0"/>
              <a:t>, zásada </a:t>
            </a:r>
            <a:r>
              <a:rPr lang="cs-CZ" dirty="0"/>
              <a:t>"nemo tenetur se ipsum accusare"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2. </a:t>
            </a:r>
            <a:r>
              <a:rPr lang="cs-CZ" u="sng" dirty="0"/>
              <a:t>v etapě </a:t>
            </a:r>
            <a:r>
              <a:rPr lang="cs-CZ" u="sng" dirty="0" smtClean="0"/>
              <a:t>rozhodování</a:t>
            </a:r>
            <a:r>
              <a:rPr lang="cs-CZ" dirty="0" smtClean="0"/>
              <a:t>, pravidlo </a:t>
            </a:r>
            <a:r>
              <a:rPr lang="cs-CZ" dirty="0"/>
              <a:t>in </a:t>
            </a:r>
            <a:r>
              <a:rPr lang="cs-CZ" dirty="0" err="1"/>
              <a:t>dubio</a:t>
            </a:r>
            <a:r>
              <a:rPr lang="cs-CZ" dirty="0"/>
              <a:t> pro </a:t>
            </a:r>
            <a:r>
              <a:rPr lang="cs-CZ" dirty="0" err="1"/>
              <a:t>reo</a:t>
            </a:r>
            <a:r>
              <a:rPr lang="cs-CZ" i="1" dirty="0"/>
              <a:t> </a:t>
            </a:r>
            <a:endParaRPr lang="cs-CZ" i="1" dirty="0" smtClean="0"/>
          </a:p>
          <a:p>
            <a:pPr marL="0" indent="0">
              <a:buNone/>
            </a:pPr>
            <a:r>
              <a:rPr lang="cs-CZ" dirty="0" smtClean="0"/>
              <a:t>3</a:t>
            </a:r>
            <a:r>
              <a:rPr lang="cs-CZ" i="1" dirty="0" smtClean="0"/>
              <a:t>.</a:t>
            </a:r>
            <a:r>
              <a:rPr lang="cs-CZ" dirty="0"/>
              <a:t> Správní orgán je povinen zacházet s obviněným </a:t>
            </a:r>
            <a:r>
              <a:rPr lang="cs-CZ" u="sng" dirty="0"/>
              <a:t>nestranně a nezaujatě</a:t>
            </a:r>
            <a:r>
              <a:rPr lang="cs-CZ" dirty="0"/>
              <a:t>, </a:t>
            </a:r>
            <a:r>
              <a:rPr lang="cs-CZ" dirty="0" smtClean="0"/>
              <a:t>musí </a:t>
            </a:r>
            <a:r>
              <a:rPr lang="cs-CZ" dirty="0"/>
              <a:t>obviněného poučit o jeho právech a poskytnout mu plnou možnost jejich uplatnění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0725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cs-CZ" dirty="0"/>
              <a:t>Právo na projednání přestupku v přiměřené lhůtě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u="sng" dirty="0" smtClean="0"/>
              <a:t>Hmotněprávní</a:t>
            </a:r>
            <a:r>
              <a:rPr lang="cs-CZ" dirty="0" smtClean="0"/>
              <a:t> – stanovení vhodné promlčecí doby</a:t>
            </a:r>
          </a:p>
          <a:p>
            <a:pPr marL="0" indent="0">
              <a:buNone/>
            </a:pPr>
            <a:r>
              <a:rPr lang="cs-CZ" u="sng" dirty="0" smtClean="0"/>
              <a:t>Procesní</a:t>
            </a:r>
            <a:r>
              <a:rPr lang="cs-CZ" dirty="0" smtClean="0"/>
              <a:t> - lhůty </a:t>
            </a:r>
            <a:r>
              <a:rPr lang="cs-CZ" dirty="0"/>
              <a:t>pro vydání </a:t>
            </a:r>
            <a:r>
              <a:rPr lang="cs-CZ" dirty="0" smtClean="0"/>
              <a:t>rozhodnutí (§ 71 SŘ), pro </a:t>
            </a:r>
            <a:r>
              <a:rPr lang="cs-CZ" dirty="0"/>
              <a:t>vyřízení podnětů k zahájení řízení z moci úřední (§ </a:t>
            </a:r>
            <a:r>
              <a:rPr lang="cs-CZ" dirty="0" smtClean="0"/>
              <a:t>42), </a:t>
            </a:r>
            <a:r>
              <a:rPr lang="cs-CZ" dirty="0"/>
              <a:t>lhůty pro zahájení </a:t>
            </a:r>
            <a:r>
              <a:rPr lang="cs-CZ" dirty="0" smtClean="0"/>
              <a:t>řízení </a:t>
            </a:r>
            <a:r>
              <a:rPr lang="cs-CZ" dirty="0"/>
              <a:t>(§ 80 odst. </a:t>
            </a:r>
            <a:r>
              <a:rPr lang="cs-CZ" dirty="0" smtClean="0"/>
              <a:t>2, úprava </a:t>
            </a:r>
            <a:r>
              <a:rPr lang="cs-CZ" dirty="0"/>
              <a:t>zkrácených řízení a vydávání </a:t>
            </a:r>
            <a:r>
              <a:rPr lang="cs-CZ" dirty="0" smtClean="0"/>
              <a:t>příkazu</a:t>
            </a:r>
          </a:p>
          <a:p>
            <a:pPr marL="0" indent="0">
              <a:buNone/>
            </a:pPr>
            <a:r>
              <a:rPr lang="cs-CZ" u="sng" dirty="0" smtClean="0"/>
              <a:t>Kritéria </a:t>
            </a:r>
            <a:r>
              <a:rPr lang="cs-CZ" dirty="0" smtClean="0"/>
              <a:t>nepřiměřenosti </a:t>
            </a:r>
            <a:r>
              <a:rPr lang="cs-CZ" dirty="0"/>
              <a:t>délky </a:t>
            </a:r>
            <a:r>
              <a:rPr lang="cs-CZ" dirty="0" smtClean="0"/>
              <a:t>řízení</a:t>
            </a:r>
          </a:p>
          <a:p>
            <a:pPr lvl="0"/>
            <a:r>
              <a:rPr lang="cs-CZ" dirty="0" smtClean="0"/>
              <a:t>povaha </a:t>
            </a:r>
            <a:r>
              <a:rPr lang="cs-CZ" dirty="0"/>
              <a:t>řízení, </a:t>
            </a:r>
          </a:p>
          <a:p>
            <a:pPr lvl="0"/>
            <a:r>
              <a:rPr lang="cs-CZ" dirty="0" smtClean="0"/>
              <a:t>postup </a:t>
            </a:r>
            <a:r>
              <a:rPr lang="cs-CZ" dirty="0"/>
              <a:t>orgánů státu, </a:t>
            </a:r>
          </a:p>
          <a:p>
            <a:pPr lvl="0"/>
            <a:r>
              <a:rPr lang="cs-CZ" dirty="0"/>
              <a:t>chování účastníka řízení (obviněného).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99467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4417</TotalTime>
  <Words>1377</Words>
  <Application>Microsoft Office PowerPoint</Application>
  <PresentationFormat>Předvádění na obrazovce (4:3)</PresentationFormat>
  <Paragraphs>201</Paragraphs>
  <Slides>33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Motiv systému Office</vt:lpstr>
      <vt:lpstr>Správní trestání III</vt:lpstr>
      <vt:lpstr>Prameny právní úpravy</vt:lpstr>
      <vt:lpstr>Základní principy řízení o přestupcích</vt:lpstr>
      <vt:lpstr>Ne bis in idem</vt:lpstr>
      <vt:lpstr> zásada ne bis in idem</vt:lpstr>
      <vt:lpstr>Překážky řízení</vt:lpstr>
      <vt:lpstr>Zásada presumpce neviny</vt:lpstr>
      <vt:lpstr>Presumpce neviny</vt:lpstr>
      <vt:lpstr>Právo na projednání přestupku v přiměřené lhůtě </vt:lpstr>
      <vt:lpstr>Příslušnost správních orgánů</vt:lpstr>
      <vt:lpstr>Prezentace aplikace PowerPoint</vt:lpstr>
      <vt:lpstr>Místní příslušnost je určena</vt:lpstr>
      <vt:lpstr>Účastníci řízení o přestupku</vt:lpstr>
      <vt:lpstr>Obviněný</vt:lpstr>
      <vt:lpstr>Poškozený</vt:lpstr>
      <vt:lpstr>Řízení o náhradě škody</vt:lpstr>
      <vt:lpstr>Rozhodnutí o nároku na náhradu škody</vt:lpstr>
      <vt:lpstr>Procesní způsobilost</vt:lpstr>
      <vt:lpstr>Předprocesní instituty</vt:lpstr>
      <vt:lpstr>Formy, způsoby řízení o přestupku</vt:lpstr>
      <vt:lpstr>Zahájení řízení o přestupku</vt:lpstr>
      <vt:lpstr>Zahájení řízení se souhlasem postižené osoby</vt:lpstr>
      <vt:lpstr>Ústní jednání</vt:lpstr>
      <vt:lpstr>Shromažďování podkladů pro rozhodnutí </vt:lpstr>
      <vt:lpstr>Postavení obviněného</vt:lpstr>
      <vt:lpstr>Zajišťovací prostředky podle PZ</vt:lpstr>
      <vt:lpstr>Zákaz zrušení, zániku nebo přeměny právnické osoby </vt:lpstr>
      <vt:lpstr>Skončení řízení o přestupku</vt:lpstr>
      <vt:lpstr>Společné řízení</vt:lpstr>
      <vt:lpstr>Společné řízení</vt:lpstr>
      <vt:lpstr>obsah výrokové části</vt:lpstr>
      <vt:lpstr>Schválení dohody o narovnání </vt:lpstr>
      <vt:lpstr>Zastavení řízení </vt:lpstr>
    </vt:vector>
  </TitlesOfParts>
  <Company>Univerzita Karlova v Praze, Právnická Fakulta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Správní trestání III</dc:title>
  <dc:creator>User</dc:creator>
  <cp:lastModifiedBy>Eva Preclikova</cp:lastModifiedBy>
  <cp:revision>42</cp:revision>
  <dcterms:created xsi:type="dcterms:W3CDTF">2016-11-06T06:09:41Z</dcterms:created>
  <dcterms:modified xsi:type="dcterms:W3CDTF">2017-11-08T12:07:15Z</dcterms:modified>
</cp:coreProperties>
</file>