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51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01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62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41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4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58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22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18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12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14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72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561EC-F45D-4CD3-A92C-67760BDB002B}" type="datetimeFigureOut">
              <a:rPr lang="cs-CZ" smtClean="0"/>
              <a:t>1.11.2017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4E805-0B83-407B-AD6A-D36D4302F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45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02624" cy="168361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Hospodářská politika</a:t>
            </a:r>
            <a:r>
              <a:rPr lang="cs-CZ" b="1" smtClean="0"/>
              <a:t/>
            </a:r>
            <a:br>
              <a:rPr lang="cs-CZ" b="1" smtClean="0"/>
            </a:br>
            <a:r>
              <a:rPr lang="cs-CZ" b="1" smtClean="0"/>
              <a:t>- cíle</a:t>
            </a:r>
            <a:r>
              <a:rPr lang="cs-CZ" b="1" dirty="0" smtClean="0"/>
              <a:t>, nástroje </a:t>
            </a:r>
            <a:r>
              <a:rPr lang="cs-CZ" b="1" smtClean="0"/>
              <a:t>a nositelé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TNH 2 </a:t>
            </a:r>
            <a:r>
              <a:rPr lang="cs-CZ" b="1" smtClean="0"/>
              <a:t>(S-4)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37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hospodářské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Hospodářská politika</a:t>
            </a:r>
            <a:r>
              <a:rPr lang="cs-CZ" dirty="0" smtClean="0"/>
              <a:t> popisuje počínání vlády (státu), která se snaží působit na ekonomiku tak, aby to ovlivňovalo kromě výkonu také inflaci a zaměstnanost.</a:t>
            </a:r>
          </a:p>
          <a:p>
            <a:pPr marL="0" indent="0" algn="just">
              <a:buNone/>
            </a:pPr>
            <a:r>
              <a:rPr lang="cs-CZ" dirty="0" smtClean="0"/>
              <a:t>Hospodářská politika může být:</a:t>
            </a:r>
          </a:p>
          <a:p>
            <a:pPr algn="just"/>
            <a:r>
              <a:rPr lang="cs-CZ" dirty="0" smtClean="0"/>
              <a:t>Expanzivní,</a:t>
            </a:r>
          </a:p>
          <a:p>
            <a:pPr algn="just"/>
            <a:r>
              <a:rPr lang="cs-CZ" dirty="0" smtClean="0"/>
              <a:t>Restriktivní.</a:t>
            </a:r>
          </a:p>
        </p:txBody>
      </p:sp>
    </p:spTree>
    <p:extLst>
      <p:ext uri="{BB962C8B-B14F-4D97-AF65-F5344CB8AC3E}">
        <p14:creationId xmlns:p14="http://schemas.microsoft.com/office/powerpoint/2010/main" val="84436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hospodářské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Cíle makroekonomické politiky </a:t>
            </a:r>
            <a:r>
              <a:rPr lang="cs-CZ" dirty="0" smtClean="0"/>
              <a:t>můžeme specifikovat takto:</a:t>
            </a:r>
          </a:p>
          <a:p>
            <a:pPr algn="just"/>
            <a:r>
              <a:rPr lang="cs-CZ" dirty="0" smtClean="0"/>
              <a:t>Vysoká a rostoucí úroveň výstupu v hospodářství,</a:t>
            </a:r>
          </a:p>
          <a:p>
            <a:pPr algn="just"/>
            <a:r>
              <a:rPr lang="cs-CZ" dirty="0" smtClean="0"/>
              <a:t>Vysoká zaměstnanost doprovázená nízkou nezaměstnaností,</a:t>
            </a:r>
          </a:p>
          <a:p>
            <a:pPr algn="just"/>
            <a:r>
              <a:rPr lang="cs-CZ" dirty="0" smtClean="0"/>
              <a:t>Stabilní nebo lehce rostoucí cenová hladina,</a:t>
            </a:r>
          </a:p>
          <a:p>
            <a:pPr algn="just"/>
            <a:r>
              <a:rPr lang="cs-CZ" dirty="0" smtClean="0"/>
              <a:t>Aktivní zahraničně-obchodní vztahy.</a:t>
            </a:r>
          </a:p>
          <a:p>
            <a:pPr marL="0" indent="0" algn="just">
              <a:buNone/>
            </a:pPr>
            <a:r>
              <a:rPr lang="cs-CZ" dirty="0" smtClean="0"/>
              <a:t>Jednotlivé cíle mohou sledovat </a:t>
            </a:r>
            <a:r>
              <a:rPr lang="cs-CZ" b="1" dirty="0" smtClean="0"/>
              <a:t>stabilizační či růstové zaměření</a:t>
            </a:r>
            <a:r>
              <a:rPr lang="cs-CZ" dirty="0" smtClean="0"/>
              <a:t> HP.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70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Hlavní nástroje hospodářské politiky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Rozpočtová (fiskální) politika;</a:t>
            </a:r>
          </a:p>
          <a:p>
            <a:r>
              <a:rPr lang="cs-CZ" dirty="0" smtClean="0"/>
              <a:t>Měnová (monetární) politika.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103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Fiskální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Fiskální politika zahrnuje vládní výdaje a úroveň zdanění. Vládní výdaje ovlivňují relativní velikost výdajů na veřejné a soukromé statky a služby. Zdanění snižuje příjmy obyvatel a tím i úroveň soukromých úspor a spotřeby. Navíc ovlivňuje výši investic a úroveň potencionálního produktu. V současnosti se fiskální politika používá zejména k ovlivnění dlouhodobého ekonomického růstu (rozvoje) prostřednictvím jejich efektů  na výši národních úspor a motivaci lidí pracovat a spořit.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486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Monetární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Monetární politika realizovaná centrální bankou určuje výši peněžní nabídky a reguluje finanční sektor. Cílem monetární politiky je zejména stabilita cen a stabilita měny. Základní strategií je v oblasti stabilizace cen cílování inflace. Monetární politika ovlivňuje jak potenciální tak skutečné DPH.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0087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225</Words>
  <Application>Microsoft Office PowerPoint</Application>
  <PresentationFormat>Předvádění na obrazovce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Hospodářská politika - cíle, nástroje a nositelé TNH 2 (S-4)</vt:lpstr>
      <vt:lpstr>Definice hospodářské politiky</vt:lpstr>
      <vt:lpstr>Cíle hospodářské politiky</vt:lpstr>
      <vt:lpstr>Hlavní nástroje hospodářské politiky</vt:lpstr>
      <vt:lpstr>Fiskální politika</vt:lpstr>
      <vt:lpstr>Monetární politika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 cíle a nástroje</dc:title>
  <dc:creator>User</dc:creator>
  <cp:lastModifiedBy>Marie Svehlova</cp:lastModifiedBy>
  <cp:revision>8</cp:revision>
  <cp:lastPrinted>2017-10-31T08:54:36Z</cp:lastPrinted>
  <dcterms:created xsi:type="dcterms:W3CDTF">2016-11-02T17:35:24Z</dcterms:created>
  <dcterms:modified xsi:type="dcterms:W3CDTF">2017-11-01T13:33:08Z</dcterms:modified>
</cp:coreProperties>
</file>