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6" r:id="rId18"/>
    <p:sldId id="277" r:id="rId19"/>
    <p:sldId id="278" r:id="rId20"/>
    <p:sldId id="280" r:id="rId21"/>
    <p:sldId id="289" r:id="rId22"/>
    <p:sldId id="291" r:id="rId23"/>
    <p:sldId id="292" r:id="rId24"/>
    <p:sldId id="281" r:id="rId25"/>
    <p:sldId id="290" r:id="rId26"/>
    <p:sldId id="282" r:id="rId27"/>
    <p:sldId id="283" r:id="rId28"/>
    <p:sldId id="284" r:id="rId29"/>
    <p:sldId id="285" r:id="rId30"/>
    <p:sldId id="286" r:id="rId31"/>
    <p:sldId id="293" r:id="rId32"/>
    <p:sldId id="287" r:id="rId33"/>
    <p:sldId id="288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72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9EAF-376F-453F-9A7D-59BBD33EBE82}" type="datetimeFigureOut">
              <a:rPr lang="cs-CZ" smtClean="0"/>
              <a:t>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0395F-0AB1-4C65-9DB6-9DA66136B2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441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9EAF-376F-453F-9A7D-59BBD33EBE82}" type="datetimeFigureOut">
              <a:rPr lang="cs-CZ" smtClean="0"/>
              <a:t>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0395F-0AB1-4C65-9DB6-9DA66136B2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191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9EAF-376F-453F-9A7D-59BBD33EBE82}" type="datetimeFigureOut">
              <a:rPr lang="cs-CZ" smtClean="0"/>
              <a:t>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0395F-0AB1-4C65-9DB6-9DA66136B2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887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9EAF-376F-453F-9A7D-59BBD33EBE82}" type="datetimeFigureOut">
              <a:rPr lang="cs-CZ" smtClean="0"/>
              <a:t>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0395F-0AB1-4C65-9DB6-9DA66136B2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1722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9EAF-376F-453F-9A7D-59BBD33EBE82}" type="datetimeFigureOut">
              <a:rPr lang="cs-CZ" smtClean="0"/>
              <a:t>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0395F-0AB1-4C65-9DB6-9DA66136B2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905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9EAF-376F-453F-9A7D-59BBD33EBE82}" type="datetimeFigureOut">
              <a:rPr lang="cs-CZ" smtClean="0"/>
              <a:t>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0395F-0AB1-4C65-9DB6-9DA66136B2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9476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9EAF-376F-453F-9A7D-59BBD33EBE82}" type="datetimeFigureOut">
              <a:rPr lang="cs-CZ" smtClean="0"/>
              <a:t>4.10.2017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0395F-0AB1-4C65-9DB6-9DA66136B2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117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9EAF-376F-453F-9A7D-59BBD33EBE82}" type="datetimeFigureOut">
              <a:rPr lang="cs-CZ" smtClean="0"/>
              <a:t>4.10.2017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0395F-0AB1-4C65-9DB6-9DA66136B2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01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9EAF-376F-453F-9A7D-59BBD33EBE82}" type="datetimeFigureOut">
              <a:rPr lang="cs-CZ" smtClean="0"/>
              <a:t>4.10.2017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0395F-0AB1-4C65-9DB6-9DA66136B2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157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9EAF-376F-453F-9A7D-59BBD33EBE82}" type="datetimeFigureOut">
              <a:rPr lang="cs-CZ" smtClean="0"/>
              <a:t>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0395F-0AB1-4C65-9DB6-9DA66136B2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214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D9EAF-376F-453F-9A7D-59BBD33EBE82}" type="datetimeFigureOut">
              <a:rPr lang="cs-CZ" smtClean="0"/>
              <a:t>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0395F-0AB1-4C65-9DB6-9DA66136B2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272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D9EAF-376F-453F-9A7D-59BBD33EBE82}" type="datetimeFigureOut">
              <a:rPr lang="cs-CZ" smtClean="0"/>
              <a:t>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0395F-0AB1-4C65-9DB6-9DA66136B2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7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sp.cz/sqw/sbirka.sqw?O=7&amp;T=555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2160240"/>
          </a:xfrm>
        </p:spPr>
        <p:txBody>
          <a:bodyPr>
            <a:normAutofit/>
          </a:bodyPr>
          <a:lstStyle/>
          <a:p>
            <a:r>
              <a:rPr lang="cs-CZ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Odpovědnost za přestupky</a:t>
            </a:r>
            <a:endParaRPr lang="cs-CZ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podle nového přestupkového zákona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531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Pojem přestupku v PZ 2016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dirty="0" smtClean="0"/>
              <a:t>Podle § 5 PZ je přestupkem</a:t>
            </a:r>
          </a:p>
          <a:p>
            <a:r>
              <a:rPr lang="cs-CZ" sz="3600" dirty="0" smtClean="0"/>
              <a:t>společensky škodlivý protiprávní čin,</a:t>
            </a:r>
          </a:p>
          <a:p>
            <a:r>
              <a:rPr lang="cs-CZ" sz="3600" dirty="0"/>
              <a:t>k</a:t>
            </a:r>
            <a:r>
              <a:rPr lang="cs-CZ" sz="3600" dirty="0" smtClean="0"/>
              <a:t>terý je v zákoně za přestupek výslovně označen a </a:t>
            </a:r>
          </a:p>
          <a:p>
            <a:r>
              <a:rPr lang="cs-CZ" sz="3600" dirty="0" smtClean="0"/>
              <a:t>který vykazuje znaky stanovené zákonem,</a:t>
            </a:r>
          </a:p>
          <a:p>
            <a:r>
              <a:rPr lang="cs-CZ" sz="3600" dirty="0" smtClean="0"/>
              <a:t>nejde-li </a:t>
            </a:r>
            <a:r>
              <a:rPr lang="cs-CZ" sz="4000" dirty="0" smtClean="0"/>
              <a:t>o trestný čin.</a:t>
            </a:r>
          </a:p>
          <a:p>
            <a:pPr marL="0" indent="0">
              <a:buNone/>
            </a:pPr>
            <a:r>
              <a:rPr lang="cs-CZ" sz="4000" dirty="0" smtClean="0"/>
              <a:t>Problematika přechodného ustanovení § 112 odst. 1 PZ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860263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Přestupek je definován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425355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3600" u="sng" dirty="0" smtClean="0"/>
              <a:t>formálními </a:t>
            </a:r>
            <a:r>
              <a:rPr lang="cs-CZ" sz="3600" u="sng" dirty="0"/>
              <a:t>znaky </a:t>
            </a:r>
            <a:r>
              <a:rPr lang="cs-CZ" sz="3600" dirty="0" smtClean="0"/>
              <a:t>(</a:t>
            </a:r>
            <a:r>
              <a:rPr lang="cs-CZ" sz="3600" dirty="0" err="1" smtClean="0"/>
              <a:t>nullum</a:t>
            </a:r>
            <a:r>
              <a:rPr lang="cs-CZ" sz="3600" dirty="0" smtClean="0"/>
              <a:t> </a:t>
            </a:r>
            <a:r>
              <a:rPr lang="cs-CZ" sz="3600" dirty="0" err="1" smtClean="0"/>
              <a:t>crimen</a:t>
            </a:r>
            <a:r>
              <a:rPr lang="cs-CZ" sz="3600" dirty="0" smtClean="0"/>
              <a:t> sine lege) a </a:t>
            </a:r>
            <a:r>
              <a:rPr lang="cs-CZ" sz="3600" u="sng" dirty="0"/>
              <a:t>materiálním </a:t>
            </a:r>
            <a:r>
              <a:rPr lang="cs-CZ" sz="3600" u="sng" dirty="0" smtClean="0"/>
              <a:t>znakem </a:t>
            </a:r>
            <a:r>
              <a:rPr lang="cs-CZ" sz="3600" dirty="0" smtClean="0"/>
              <a:t>(společenská škodlivost obecná, typová a konkrétní),</a:t>
            </a:r>
          </a:p>
          <a:p>
            <a:pPr>
              <a:buFontTx/>
              <a:buChar char="-"/>
            </a:pPr>
            <a:r>
              <a:rPr lang="cs-CZ" sz="3600" u="sng" dirty="0" smtClean="0"/>
              <a:t>Pozitivně</a:t>
            </a:r>
            <a:r>
              <a:rPr lang="cs-CZ" sz="3600" dirty="0" smtClean="0"/>
              <a:t> (co přestupkem je) a </a:t>
            </a:r>
            <a:r>
              <a:rPr lang="cs-CZ" sz="3600" u="sng" dirty="0" smtClean="0"/>
              <a:t>negativně </a:t>
            </a:r>
            <a:r>
              <a:rPr lang="cs-CZ" sz="3600" dirty="0" smtClean="0"/>
              <a:t>(přestupkem nemůže být čin, který je trestným činem), zásada subsidiarity trestní represe (</a:t>
            </a:r>
            <a:r>
              <a:rPr lang="cs-CZ" sz="3600" dirty="0"/>
              <a:t>§ 12 odst. 2 </a:t>
            </a:r>
            <a:r>
              <a:rPr lang="cs-CZ" sz="3600" dirty="0" smtClean="0"/>
              <a:t>TZ)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264371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zásada ne bis in idem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Rozsudek Nejvyššího soudu ze dne 22. července 2004, sp. zn. 11 </a:t>
            </a:r>
            <a:r>
              <a:rPr lang="cs-CZ" dirty="0" err="1"/>
              <a:t>Tdo</a:t>
            </a:r>
            <a:r>
              <a:rPr lang="cs-CZ" dirty="0"/>
              <a:t> </a:t>
            </a:r>
            <a:r>
              <a:rPr lang="cs-CZ" dirty="0" smtClean="0"/>
              <a:t>738/2003, T </a:t>
            </a:r>
            <a:r>
              <a:rPr lang="cs-CZ" dirty="0"/>
              <a:t>736 (Trestní rozhodnutí NS)</a:t>
            </a:r>
            <a:r>
              <a:rPr lang="cs-CZ" u="sng" dirty="0"/>
              <a:t>- Význam pravomocného rozhodnutí o přestupku z hlediska uplatnění zásady ne bis in idem v trestním </a:t>
            </a:r>
            <a:r>
              <a:rPr lang="cs-CZ" u="sng" dirty="0" smtClean="0"/>
              <a:t>řízení</a:t>
            </a:r>
          </a:p>
          <a:p>
            <a:r>
              <a:rPr lang="cs-CZ" u="sng" dirty="0"/>
              <a:t>Usnesení NS ČR ze dne 12. 12. 2007, sp. zn. 5 </a:t>
            </a:r>
            <a:r>
              <a:rPr lang="cs-CZ" u="sng" dirty="0" err="1"/>
              <a:t>Tdo</a:t>
            </a:r>
            <a:r>
              <a:rPr lang="cs-CZ" u="sng" dirty="0"/>
              <a:t> 1399/2007 – blokové řízení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1794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54461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Překážka litispendence (§ 77 odst. 1), odložení věci (76 odst. 2), zastavení řízení (§ 86 odst. 4)</a:t>
            </a:r>
          </a:p>
          <a:p>
            <a:r>
              <a:rPr lang="cs-CZ" dirty="0" smtClean="0"/>
              <a:t>Překážka res iudicata (§ 77 odst. 2). O skutku již bylo pravomocně rozhodnuto v přestupkovém řízení nebo v trestním řízení tak, že jsou uvedena rozhodnutí</a:t>
            </a:r>
          </a:p>
          <a:p>
            <a:pPr>
              <a:buFontTx/>
              <a:buChar char="-"/>
            </a:pPr>
            <a:r>
              <a:rPr lang="cs-CZ" dirty="0" smtClean="0"/>
              <a:t>Skutek se nestal, nespáchal jej obviněný, nepodařilo se prokázat</a:t>
            </a:r>
          </a:p>
          <a:p>
            <a:pPr>
              <a:buFontTx/>
              <a:buChar char="-"/>
            </a:pPr>
            <a:r>
              <a:rPr lang="cs-CZ" dirty="0" smtClean="0"/>
              <a:t>Skutek je TČ  nebo totožným P nebo není přestupkem</a:t>
            </a:r>
          </a:p>
          <a:p>
            <a:pPr>
              <a:buFontTx/>
              <a:buChar char="-"/>
            </a:pPr>
            <a:r>
              <a:rPr lang="cs-CZ" dirty="0" smtClean="0"/>
              <a:t>Rozhodnutí o odklonech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6995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Pokračování v přestupku. Přestupky trvající a hromadné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256584"/>
          </a:xfrm>
        </p:spPr>
        <p:txBody>
          <a:bodyPr>
            <a:normAutofit fontScale="92500" lnSpcReduction="20000"/>
          </a:bodyPr>
          <a:lstStyle/>
          <a:p>
            <a:r>
              <a:rPr lang="cs-CZ" sz="3000" dirty="0" smtClean="0"/>
              <a:t>Jejich páchání trvá delší dobu (dokonání činu – dokončení přestupku</a:t>
            </a:r>
            <a:r>
              <a:rPr lang="cs-CZ" dirty="0" smtClean="0"/>
              <a:t>)</a:t>
            </a:r>
          </a:p>
          <a:p>
            <a:r>
              <a:rPr lang="cs-CZ" sz="3000" dirty="0" smtClean="0"/>
              <a:t>Jde o obecné trestní kategorie (i bez definic v PZ)</a:t>
            </a:r>
          </a:p>
          <a:p>
            <a:r>
              <a:rPr lang="cs-CZ" sz="3000" dirty="0" smtClean="0"/>
              <a:t>Hmotněprávní i procesní souvislosti (§ 2 odst. 4, § 31 odst. 2, § 37 písm. i), důležité pro posouzení:</a:t>
            </a:r>
          </a:p>
          <a:p>
            <a:pPr>
              <a:buFontTx/>
              <a:buChar char="-"/>
            </a:pPr>
            <a:r>
              <a:rPr lang="cs-CZ" sz="3000" dirty="0" smtClean="0"/>
              <a:t>doby činu,</a:t>
            </a:r>
          </a:p>
          <a:p>
            <a:pPr>
              <a:buFontTx/>
              <a:buChar char="-"/>
            </a:pPr>
            <a:r>
              <a:rPr lang="cs-CZ" sz="3000" dirty="0"/>
              <a:t>č</a:t>
            </a:r>
            <a:r>
              <a:rPr lang="cs-CZ" sz="3000" dirty="0" smtClean="0"/>
              <a:t>asové působnosti zákona,</a:t>
            </a:r>
          </a:p>
          <a:p>
            <a:pPr>
              <a:buFontTx/>
              <a:buChar char="-"/>
            </a:pPr>
            <a:r>
              <a:rPr lang="cs-CZ" sz="3000" dirty="0" smtClean="0"/>
              <a:t>deliktní způsobilosti pachatele,</a:t>
            </a:r>
          </a:p>
          <a:p>
            <a:pPr>
              <a:buFontTx/>
              <a:buChar char="-"/>
            </a:pPr>
            <a:r>
              <a:rPr lang="cs-CZ" sz="3000" dirty="0" smtClean="0"/>
              <a:t>počátek běhu promlčecí doby,</a:t>
            </a:r>
          </a:p>
          <a:p>
            <a:pPr>
              <a:buFontTx/>
              <a:buChar char="-"/>
            </a:pPr>
            <a:r>
              <a:rPr lang="cs-CZ" sz="3000" dirty="0" smtClean="0"/>
              <a:t>místo spáchání činu.</a:t>
            </a:r>
          </a:p>
          <a:p>
            <a:r>
              <a:rPr lang="cs-CZ" sz="3000" dirty="0" smtClean="0"/>
              <a:t>Jde o jeden skutek, nikoli o vícečinný stejnorodý souběh ani o recidivu, nelze ukládat úhrnný správní trest, § 38 písm. g), nelze vést společné řízení.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2796765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Pachatel přestupku fyzické osoby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/>
              <a:t>Fyzická (nepodnikající) osoba odpovídá za přestupek, jestliže,</a:t>
            </a:r>
          </a:p>
          <a:p>
            <a:pPr lvl="0"/>
            <a:r>
              <a:rPr lang="cs-CZ" dirty="0"/>
              <a:t>svým vlastním zaviněným jednáním naplnila všechny znaky přestupku, event. jeho pokusu (§ 13 odst. 1)</a:t>
            </a:r>
          </a:p>
          <a:p>
            <a:pPr lvl="0"/>
            <a:r>
              <a:rPr lang="cs-CZ" dirty="0"/>
              <a:t>za pachatele přestupku se považuje i tzv. nepřímý pachatel </a:t>
            </a:r>
            <a:r>
              <a:rPr lang="cs-CZ" dirty="0" smtClean="0"/>
              <a:t>(§ </a:t>
            </a:r>
            <a:r>
              <a:rPr lang="cs-CZ" dirty="0"/>
              <a:t>13 odst. 2 a 3)</a:t>
            </a:r>
          </a:p>
          <a:p>
            <a:pPr lvl="0"/>
            <a:r>
              <a:rPr lang="cs-CZ" dirty="0"/>
              <a:t>pachatelem je podle § 13 odst. 4 fyzická osoba, </a:t>
            </a:r>
            <a:r>
              <a:rPr lang="cs-CZ" dirty="0" smtClean="0"/>
              <a:t>která jednala </a:t>
            </a:r>
            <a:r>
              <a:rPr lang="cs-CZ" dirty="0"/>
              <a:t>jako účastník (organizátor, návodce, pomocník</a:t>
            </a:r>
            <a:r>
              <a:rPr lang="cs-CZ" dirty="0" smtClean="0"/>
              <a:t>)</a:t>
            </a:r>
          </a:p>
          <a:p>
            <a:pPr lvl="0"/>
            <a:r>
              <a:rPr lang="cs-CZ" dirty="0" smtClean="0"/>
              <a:t>Za </a:t>
            </a:r>
            <a:r>
              <a:rPr lang="cs-CZ" dirty="0"/>
              <a:t>přestupek může odpovídat též zákonný zástupce nebo opatrovník fyzické osoby za podmínek stanovených v § 14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80044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Deliktní způsobilost fyzické osoby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r>
              <a:rPr lang="cs-CZ" dirty="0"/>
              <a:t>fyzická osoba, která </a:t>
            </a:r>
            <a:r>
              <a:rPr lang="cs-CZ" dirty="0" smtClean="0"/>
              <a:t>dovršila </a:t>
            </a:r>
            <a:r>
              <a:rPr lang="cs-CZ" dirty="0"/>
              <a:t>patnáctý rok </a:t>
            </a:r>
            <a:r>
              <a:rPr lang="cs-CZ" dirty="0" smtClean="0"/>
              <a:t>věku (§ 18). </a:t>
            </a:r>
            <a:r>
              <a:rPr lang="cs-CZ" dirty="0"/>
              <a:t>Osobu, která v době spáchání přestupku dovršila 15 let a nepřekročila 18 rok svého věku, označuje přestupkový zákon termínem </a:t>
            </a:r>
            <a:r>
              <a:rPr lang="cs-CZ" u="sng" dirty="0" smtClean="0"/>
              <a:t>mladistvý </a:t>
            </a:r>
            <a:r>
              <a:rPr lang="cs-CZ" dirty="0" smtClean="0"/>
              <a:t>(§ </a:t>
            </a:r>
            <a:r>
              <a:rPr lang="cs-CZ" dirty="0"/>
              <a:t>55). </a:t>
            </a:r>
            <a:r>
              <a:rPr lang="cs-CZ" dirty="0" smtClean="0"/>
              <a:t>Zvláštní </a:t>
            </a:r>
            <a:r>
              <a:rPr lang="cs-CZ" dirty="0"/>
              <a:t>ustanovení </a:t>
            </a:r>
            <a:r>
              <a:rPr lang="cs-CZ" dirty="0" smtClean="0"/>
              <a:t>§ </a:t>
            </a:r>
            <a:r>
              <a:rPr lang="cs-CZ" dirty="0"/>
              <a:t>56 – 59 </a:t>
            </a:r>
            <a:endParaRPr lang="cs-CZ" dirty="0" smtClean="0"/>
          </a:p>
          <a:p>
            <a:r>
              <a:rPr lang="cs-CZ" dirty="0" smtClean="0"/>
              <a:t>není v době činu nepříčetná (§ 19) </a:t>
            </a:r>
          </a:p>
          <a:p>
            <a:r>
              <a:rPr lang="cs-CZ" dirty="0" smtClean="0"/>
              <a:t>zaviněná nepříčetnost nezbavuje odpovědnosti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57126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Subjektivní předpoklady odpovědnosti za přestupek fyzické osoby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zavinění u přestupku fyzické osoby,</a:t>
            </a:r>
          </a:p>
          <a:p>
            <a:r>
              <a:rPr lang="cs-CZ" sz="4000" dirty="0" smtClean="0"/>
              <a:t>formy zavinění</a:t>
            </a:r>
          </a:p>
          <a:p>
            <a:r>
              <a:rPr lang="cs-CZ" sz="4000" dirty="0" smtClean="0"/>
              <a:t>konstrukce skutkových podstat z hlediska zavinění</a:t>
            </a:r>
          </a:p>
          <a:p>
            <a:r>
              <a:rPr lang="cs-CZ" sz="4000" dirty="0"/>
              <a:t>s</a:t>
            </a:r>
            <a:r>
              <a:rPr lang="cs-CZ" sz="4000" dirty="0" smtClean="0"/>
              <a:t>kutkový a právní omyl</a:t>
            </a:r>
          </a:p>
        </p:txBody>
      </p:sp>
    </p:spTree>
    <p:extLst>
      <p:ext uri="{BB962C8B-B14F-4D97-AF65-F5344CB8AC3E}">
        <p14:creationId xmlns:p14="http://schemas.microsoft.com/office/powerpoint/2010/main" val="2283493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/>
              <a:t>Omyl v přestupkovém právu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Omylem se v TP obecně rozumí nesoulad pachatelova vědění (vnímání, představy) a </a:t>
            </a:r>
            <a:r>
              <a:rPr lang="cs-CZ" dirty="0" smtClean="0"/>
              <a:t>skutečnosti </a:t>
            </a:r>
            <a:endParaRPr lang="cs-CZ" dirty="0"/>
          </a:p>
          <a:p>
            <a:pPr lvl="0"/>
            <a:r>
              <a:rPr lang="cs-CZ" dirty="0"/>
              <a:t>pachatel nějakou skutečnost nezná ani nepředpokládá jako možnou (omyl negativní),</a:t>
            </a:r>
          </a:p>
          <a:p>
            <a:pPr lvl="0"/>
            <a:r>
              <a:rPr lang="cs-CZ" dirty="0"/>
              <a:t>pachatel určitou skutečnost mylně předpokládá (omyl pozitivní</a:t>
            </a:r>
            <a:r>
              <a:rPr lang="cs-CZ" dirty="0" smtClean="0"/>
              <a:t>).</a:t>
            </a:r>
          </a:p>
          <a:p>
            <a:pPr marL="0" indent="0">
              <a:buNone/>
            </a:pPr>
            <a:r>
              <a:rPr lang="cs-CZ" dirty="0"/>
              <a:t>Neshoda vědomí a objektivní reality se může týkat </a:t>
            </a:r>
          </a:p>
          <a:p>
            <a:pPr lvl="0"/>
            <a:r>
              <a:rPr lang="cs-CZ" dirty="0"/>
              <a:t>okolností skutkových (skutkový omyl)</a:t>
            </a:r>
          </a:p>
          <a:p>
            <a:pPr lvl="0"/>
            <a:r>
              <a:rPr lang="cs-CZ" dirty="0"/>
              <a:t>okolností právních (právní omyl).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97531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Teorie řešení omylu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76664"/>
          </a:xfrm>
        </p:spPr>
        <p:txBody>
          <a:bodyPr>
            <a:normAutofit fontScale="85000" lnSpcReduction="20000"/>
          </a:bodyPr>
          <a:lstStyle/>
          <a:p>
            <a:r>
              <a:rPr lang="cs-CZ" u="sng" dirty="0"/>
              <a:t>skutkový omyl negativní</a:t>
            </a:r>
            <a:r>
              <a:rPr lang="cs-CZ" dirty="0"/>
              <a:t> (§ 16 odst. </a:t>
            </a:r>
            <a:r>
              <a:rPr lang="cs-CZ" dirty="0" smtClean="0"/>
              <a:t>1NPZ)vylučuje </a:t>
            </a:r>
            <a:r>
              <a:rPr lang="cs-CZ" dirty="0"/>
              <a:t>odpovědnost za úmyslný přestupek a přestupek spáchaný z vědomé nedbalosti, vyloučena není odpovědnost za přestupek čin spáchaný z nevědomé nedbalosti </a:t>
            </a:r>
            <a:endParaRPr lang="cs-CZ" dirty="0" smtClean="0"/>
          </a:p>
          <a:p>
            <a:r>
              <a:rPr lang="cs-CZ" u="sng" dirty="0"/>
              <a:t>skutkový omyl pozitivní</a:t>
            </a:r>
            <a:r>
              <a:rPr lang="cs-CZ" dirty="0"/>
              <a:t> o okolnostech, které by naplňovaly znaky mírnějšího úmyslného přestupku (§ 16 odst. 2 NPZ), vede k odpovědnosti za tento mírnější přestupek, nejde-li o přestupek spáchaný z nedbalosti</a:t>
            </a:r>
            <a:r>
              <a:rPr lang="cs-CZ" dirty="0" smtClean="0"/>
              <a:t>.</a:t>
            </a:r>
            <a:r>
              <a:rPr lang="cs-CZ" dirty="0"/>
              <a:t> U omylu o okolnostech přísnějšího úmyslného přestupku (§ 16 odst. 3 NPZ) bude jednání trestné jako pokus tohoto přísnějšího přestupku, je-li </a:t>
            </a:r>
            <a:r>
              <a:rPr lang="cs-CZ" dirty="0" smtClean="0"/>
              <a:t>trestný</a:t>
            </a:r>
          </a:p>
          <a:p>
            <a:r>
              <a:rPr lang="cs-CZ" u="sng" dirty="0"/>
              <a:t>skutkový omyl pozitivní o okolnostech vylučujících protiprávnost</a:t>
            </a:r>
            <a:r>
              <a:rPr lang="cs-CZ" dirty="0"/>
              <a:t> vylučuje odpovědnost za úmyslný přestupek, dotčena není odpovědnost za nedbalostní přestupek </a:t>
            </a:r>
          </a:p>
        </p:txBody>
      </p:sp>
    </p:spTree>
    <p:extLst>
      <p:ext uri="{BB962C8B-B14F-4D97-AF65-F5344CB8AC3E}">
        <p14:creationId xmlns:p14="http://schemas.microsoft.com/office/powerpoint/2010/main" val="153290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9319" y="188640"/>
            <a:ext cx="8229600" cy="1143000"/>
          </a:xfrm>
        </p:spPr>
        <p:txBody>
          <a:bodyPr>
            <a:noAutofit/>
          </a:bodyPr>
          <a:lstStyle/>
          <a:p>
            <a:r>
              <a:rPr lang="cs-CZ" u="sng" dirty="0"/>
              <a:t>Nový zákon o přestupcích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Návrh věcného záměru </a:t>
            </a:r>
            <a:r>
              <a:rPr lang="cs-CZ" dirty="0" smtClean="0"/>
              <a:t>schválen vládou 4/2013</a:t>
            </a:r>
          </a:p>
          <a:p>
            <a:pPr marL="0" indent="0">
              <a:buNone/>
            </a:pPr>
            <a:r>
              <a:rPr lang="cs-CZ" dirty="0" smtClean="0"/>
              <a:t>Paragrafované znění schváleno vládou 7/2015</a:t>
            </a:r>
          </a:p>
          <a:p>
            <a:pPr marL="0" indent="0">
              <a:buNone/>
            </a:pPr>
            <a:r>
              <a:rPr lang="cs-CZ" dirty="0"/>
              <a:t>Návrh </a:t>
            </a:r>
            <a:r>
              <a:rPr lang="cs-CZ" dirty="0" smtClean="0"/>
              <a:t>zákona schválen PS  5/2016</a:t>
            </a:r>
          </a:p>
          <a:p>
            <a:pPr marL="0" indent="0">
              <a:buNone/>
            </a:pPr>
            <a:r>
              <a:rPr lang="cs-CZ" dirty="0" smtClean="0"/>
              <a:t>Senát vrátil návrh PS  6/2016</a:t>
            </a:r>
          </a:p>
          <a:p>
            <a:pPr marL="0" indent="0">
              <a:buNone/>
            </a:pPr>
            <a:r>
              <a:rPr lang="cs-CZ" dirty="0"/>
              <a:t>Sněmovna zákon přijala </a:t>
            </a:r>
            <a:r>
              <a:rPr lang="cs-CZ" dirty="0" smtClean="0"/>
              <a:t>12</a:t>
            </a:r>
            <a:r>
              <a:rPr lang="cs-CZ" dirty="0"/>
              <a:t>. července 2016 ve znění schváleném </a:t>
            </a:r>
            <a:r>
              <a:rPr lang="cs-CZ" dirty="0" smtClean="0"/>
              <a:t>Senátem</a:t>
            </a:r>
          </a:p>
          <a:p>
            <a:pPr marL="0" indent="0">
              <a:buNone/>
            </a:pPr>
            <a:r>
              <a:rPr lang="cs-CZ" dirty="0" smtClean="0"/>
              <a:t>Prezident </a:t>
            </a:r>
            <a:r>
              <a:rPr lang="cs-CZ" dirty="0"/>
              <a:t>zákon podepsal 27. 7. </a:t>
            </a:r>
            <a:r>
              <a:rPr lang="cs-CZ" dirty="0" smtClean="0"/>
              <a:t>2016</a:t>
            </a:r>
          </a:p>
          <a:p>
            <a:pPr marL="0" indent="0">
              <a:buNone/>
            </a:pPr>
            <a:r>
              <a:rPr lang="cs-CZ" dirty="0" smtClean="0"/>
              <a:t>Zákon </a:t>
            </a:r>
            <a:r>
              <a:rPr lang="cs-CZ" dirty="0"/>
              <a:t>vyhlášen 3. 8. 2016 ve Sbírce zákonů v částce 98 pod číslem </a:t>
            </a:r>
            <a:r>
              <a:rPr lang="cs-CZ" u="sng" dirty="0">
                <a:hlinkClick r:id="rId2"/>
              </a:rPr>
              <a:t>250/2016</a:t>
            </a:r>
            <a:r>
              <a:rPr lang="cs-CZ" dirty="0"/>
              <a:t> Sb.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00229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smtClean="0"/>
              <a:t>Právní omyl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cs-CZ" dirty="0"/>
              <a:t>N</a:t>
            </a:r>
            <a:r>
              <a:rPr lang="cs-CZ" u="sng" dirty="0"/>
              <a:t>egativní právní omyl vylučuje zavinění</a:t>
            </a:r>
            <a:r>
              <a:rPr lang="cs-CZ" dirty="0"/>
              <a:t> (v obou formách,  tedy i odpovědnost za přestupek) jen tehdy, jestliže pachatel neví, že jeho čin je protiprávní, nemohl-li se omylu vyvarovat (tzv. omluvitelný právní omyl). Mohl-li se pachatel omylu vyvarovat (tzv. neomluvitelný právní omyl), je odpovědný za přestupek, může však být zmírněn trest.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40725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u="sng" dirty="0" smtClean="0"/>
              <a:t>Právnická osoba jako pachatel přestupku</a:t>
            </a:r>
            <a:endParaRPr lang="cs-CZ" sz="36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894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 smtClean="0"/>
              <a:t>K naplnění znaků přestupku došlo </a:t>
            </a:r>
          </a:p>
          <a:p>
            <a:r>
              <a:rPr lang="cs-CZ" dirty="0" smtClean="0"/>
              <a:t>jednáním fyzických osob jednajících za PO (§ 20    odst. 2), jejich jednání se přičítá PO, </a:t>
            </a:r>
          </a:p>
          <a:p>
            <a:r>
              <a:rPr lang="cs-CZ" dirty="0" smtClean="0"/>
              <a:t>tato fyzická osoba porušila povinnost uloženou právnické osobě, resp. uložené </a:t>
            </a:r>
            <a:r>
              <a:rPr lang="cs-CZ" dirty="0"/>
              <a:t>organizační složce nebo součásti </a:t>
            </a:r>
            <a:r>
              <a:rPr lang="cs-CZ" dirty="0" smtClean="0"/>
              <a:t>PO (tzv. provozní, ale i obecné delikty),</a:t>
            </a:r>
          </a:p>
          <a:p>
            <a:r>
              <a:rPr lang="cs-CZ" dirty="0" smtClean="0"/>
              <a:t>k porušení právní povinnosti došlo při činnosti PO nebo v přímé souvislosti s ní nebo ku prospěchu PO nebo v jejím zájmu</a:t>
            </a:r>
          </a:p>
        </p:txBody>
      </p:sp>
    </p:spTree>
    <p:extLst>
      <p:ext uri="{BB962C8B-B14F-4D97-AF65-F5344CB8AC3E}">
        <p14:creationId xmlns:p14="http://schemas.microsoft.com/office/powerpoint/2010/main" val="20768122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Fyzické osoby jednající za PO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cs-CZ" dirty="0" smtClean="0"/>
              <a:t>statutární orgán nebo jeho člen</a:t>
            </a:r>
          </a:p>
          <a:p>
            <a:pPr marL="514350" indent="-514350">
              <a:buAutoNum type="alphaLcParenR"/>
            </a:pPr>
            <a:r>
              <a:rPr lang="cs-CZ" dirty="0" smtClean="0"/>
              <a:t>jiný orgán PO nebo jeho člen,</a:t>
            </a:r>
          </a:p>
          <a:p>
            <a:pPr marL="514350" indent="-514350">
              <a:buAutoNum type="alphaLcParenR"/>
            </a:pPr>
            <a:r>
              <a:rPr lang="cs-CZ" dirty="0" smtClean="0"/>
              <a:t>zaměstnanec nebo osoba v obdobném postavení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fyzická osoba, která plní úkoly PO</a:t>
            </a:r>
          </a:p>
          <a:p>
            <a:pPr marL="514350" indent="-514350">
              <a:buAutoNum type="alphaLcParenR"/>
            </a:pPr>
            <a:r>
              <a:rPr lang="cs-CZ" dirty="0" smtClean="0"/>
              <a:t>fyzická osoba, kterou PO používá při své činnosti</a:t>
            </a:r>
          </a:p>
          <a:p>
            <a:pPr marL="514350" indent="-514350">
              <a:buAutoNum type="alphaLcParenR"/>
            </a:pPr>
            <a:r>
              <a:rPr lang="cs-CZ" dirty="0" smtClean="0"/>
              <a:t>Fyzická osoba,, která za PO jednala , jestliže PO výsledku takového jednání využila</a:t>
            </a:r>
          </a:p>
          <a:p>
            <a:pPr marL="514350" indent="-51435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31619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Souběžná odpovědnost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§ 20 odst. 7 nevylučuje odpovědnost PO za přestupek odpovědnost fyzické osoby jednající za PO a naopak</a:t>
            </a:r>
          </a:p>
          <a:p>
            <a:r>
              <a:rPr lang="cs-CZ" dirty="0" smtClean="0"/>
              <a:t>Jde o samostatnou, nezávislou odpovědnost (nikoli o spolupachatelství nebo o účastenství)</a:t>
            </a:r>
          </a:p>
          <a:p>
            <a:r>
              <a:rPr lang="cs-CZ" dirty="0" smtClean="0"/>
              <a:t>Není porušena zásada ne bis in idem</a:t>
            </a:r>
          </a:p>
          <a:p>
            <a:r>
              <a:rPr lang="cs-CZ" dirty="0" smtClean="0"/>
              <a:t>Ultima ratio?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38607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Liberační důvod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Objektivní odpovědnost právnických osob a podnikajících fyzických osob vyvážena lib. důvodem</a:t>
            </a:r>
          </a:p>
          <a:p>
            <a:r>
              <a:rPr lang="cs-CZ" dirty="0" smtClean="0"/>
              <a:t>PO za přestupek neodpovídá, jestliže prokáže, že vynaložila veškeré úsilí, které bylo možno požadovat, aby přestupku zabránila (§ 21 odst. 1)</a:t>
            </a:r>
          </a:p>
          <a:p>
            <a:r>
              <a:rPr lang="cs-CZ" dirty="0" smtClean="0"/>
              <a:t>Povinná nebo potřebná kontrola nad jednajícími FO, nezbytná opatření k zamezení nebo odvracení přestupku</a:t>
            </a:r>
          </a:p>
          <a:p>
            <a:r>
              <a:rPr lang="cs-CZ" dirty="0" smtClean="0"/>
              <a:t>Skutečnosti objektivního charakteru</a:t>
            </a:r>
          </a:p>
          <a:p>
            <a:r>
              <a:rPr lang="cs-CZ" dirty="0" smtClean="0"/>
              <a:t>Jednání do spáchání přestupku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5357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Podnikající fyzická osoba jako pachatel přestupku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podnikatelem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ke </a:t>
            </a:r>
            <a:r>
              <a:rPr lang="cs-CZ" dirty="0"/>
              <a:t>spáchání správního deliktu došlo při podnikání nebo v </a:t>
            </a:r>
            <a:r>
              <a:rPr lang="cs-CZ" dirty="0" smtClean="0"/>
              <a:t>přímé souvislosti </a:t>
            </a:r>
            <a:r>
              <a:rPr lang="cs-CZ" dirty="0"/>
              <a:t>s </a:t>
            </a:r>
            <a:r>
              <a:rPr lang="cs-CZ" dirty="0" smtClean="0"/>
              <a:t>ním,</a:t>
            </a:r>
          </a:p>
          <a:p>
            <a:r>
              <a:rPr lang="cs-CZ" dirty="0" smtClean="0"/>
              <a:t>fyzická osoba svým jednáním porušila právní povinnost, která je uložena podnikající FO nebo FO,</a:t>
            </a:r>
            <a:endParaRPr lang="cs-CZ" dirty="0"/>
          </a:p>
          <a:p>
            <a:r>
              <a:rPr lang="cs-CZ" dirty="0" smtClean="0"/>
              <a:t>nebo  k naplnění znaků přestupku došlo jednáním jednající FO, které se jí přičítá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77786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Zánik odpovědnosti za přestupek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44690"/>
          </a:xfrm>
        </p:spPr>
        <p:txBody>
          <a:bodyPr/>
          <a:lstStyle/>
          <a:p>
            <a:pPr marL="0" indent="0">
              <a:buNone/>
            </a:pPr>
            <a:r>
              <a:rPr lang="cs-CZ" sz="4000" dirty="0" smtClean="0"/>
              <a:t>Podle § 29 NPZ odpovědnost zaniká</a:t>
            </a:r>
          </a:p>
          <a:p>
            <a:pPr marL="514350" indent="-514350">
              <a:buAutoNum type="alphaLcParenR"/>
            </a:pPr>
            <a:r>
              <a:rPr lang="cs-CZ" sz="4000" dirty="0" smtClean="0"/>
              <a:t>Uplynutím promlčecí doby</a:t>
            </a:r>
          </a:p>
          <a:p>
            <a:pPr marL="514350" indent="-514350">
              <a:buAutoNum type="alphaLcParenR"/>
            </a:pPr>
            <a:r>
              <a:rPr lang="cs-CZ" sz="4000" dirty="0" smtClean="0"/>
              <a:t>Smrtí fyzické osoby</a:t>
            </a:r>
          </a:p>
          <a:p>
            <a:pPr marL="514350" indent="-514350">
              <a:buAutoNum type="alphaLcParenR"/>
            </a:pPr>
            <a:r>
              <a:rPr lang="cs-CZ" sz="4000" dirty="0" smtClean="0"/>
              <a:t>Zánikem PO, nemá-li právního nástupce, nebo</a:t>
            </a:r>
          </a:p>
          <a:p>
            <a:pPr marL="514350" indent="-514350">
              <a:buAutoNum type="alphaLcParenR"/>
            </a:pPr>
            <a:r>
              <a:rPr lang="cs-CZ" sz="4000" dirty="0" smtClean="0"/>
              <a:t>Vyhlášením amnestie.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425712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Promlčení přestupku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Terminologie, důvody právní úpravy</a:t>
            </a:r>
          </a:p>
          <a:p>
            <a:pPr marL="0" indent="0">
              <a:buNone/>
            </a:pPr>
            <a:r>
              <a:rPr lang="cs-CZ" dirty="0" smtClean="0"/>
              <a:t>Délka promlčecí doby § 30</a:t>
            </a:r>
          </a:p>
          <a:p>
            <a:pPr marL="0" indent="0">
              <a:buNone/>
            </a:pPr>
            <a:r>
              <a:rPr lang="cs-CZ" dirty="0" smtClean="0"/>
              <a:t>Stavení promlčecí doby (§ 32 odst. 1)</a:t>
            </a:r>
          </a:p>
          <a:p>
            <a:r>
              <a:rPr lang="cs-CZ" dirty="0" smtClean="0"/>
              <a:t>Doba vedení trestního řízení </a:t>
            </a:r>
          </a:p>
          <a:p>
            <a:r>
              <a:rPr lang="cs-CZ" dirty="0" smtClean="0"/>
              <a:t>Doba </a:t>
            </a:r>
            <a:r>
              <a:rPr lang="cs-CZ" dirty="0"/>
              <a:t>přerušení řízení podle § 85 odst. 3 NPZ </a:t>
            </a:r>
            <a:endParaRPr lang="cs-CZ" dirty="0" smtClean="0"/>
          </a:p>
          <a:p>
            <a:r>
              <a:rPr lang="cs-CZ" dirty="0" smtClean="0"/>
              <a:t>Doba vedení soudního řízení správního (§ 41 </a:t>
            </a:r>
            <a:r>
              <a:rPr lang="cs-CZ" dirty="0" err="1" smtClean="0"/>
              <a:t>s.ř.s</a:t>
            </a:r>
            <a:r>
              <a:rPr lang="cs-CZ" dirty="0" smtClean="0"/>
              <a:t>.)</a:t>
            </a:r>
          </a:p>
          <a:p>
            <a:r>
              <a:rPr lang="cs-CZ" dirty="0" smtClean="0"/>
              <a:t>Doba podmíněného upuštění od trestu (§ 42)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98138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Důvody pro přerušení běhu promlčecí doby (§ 32 odst. 2).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AutoNum type="alphaLcParenR"/>
            </a:pPr>
            <a:r>
              <a:rPr lang="cs-CZ" dirty="0" smtClean="0"/>
              <a:t>Oznámením </a:t>
            </a:r>
            <a:r>
              <a:rPr lang="cs-CZ" dirty="0"/>
              <a:t>o zahájení řízení o </a:t>
            </a:r>
            <a:r>
              <a:rPr lang="cs-CZ" dirty="0" smtClean="0"/>
              <a:t>přestupku,</a:t>
            </a:r>
          </a:p>
          <a:p>
            <a:pPr marL="514350" lvl="0" indent="-514350">
              <a:buAutoNum type="alphaLcParenR"/>
            </a:pPr>
            <a:r>
              <a:rPr lang="cs-CZ" dirty="0" smtClean="0"/>
              <a:t>Vydáním </a:t>
            </a:r>
            <a:r>
              <a:rPr lang="cs-CZ" dirty="0"/>
              <a:t>rozhodnutí, kterým je obviněný uznán </a:t>
            </a:r>
            <a:r>
              <a:rPr lang="cs-CZ" dirty="0" smtClean="0"/>
              <a:t>vinným,</a:t>
            </a:r>
          </a:p>
          <a:p>
            <a:pPr marL="514350" lvl="0" indent="-514350">
              <a:buAutoNum type="alphaLcParenR"/>
            </a:pPr>
            <a:r>
              <a:rPr lang="cs-CZ" dirty="0" smtClean="0"/>
              <a:t>Vydáním </a:t>
            </a:r>
            <a:r>
              <a:rPr lang="cs-CZ" dirty="0"/>
              <a:t>rozhodnutí o schválení </a:t>
            </a:r>
            <a:r>
              <a:rPr lang="cs-CZ" dirty="0" smtClean="0"/>
              <a:t>narovnání</a:t>
            </a:r>
          </a:p>
          <a:p>
            <a:pPr marL="0" lvl="0" indent="0">
              <a:buNone/>
            </a:pPr>
            <a:r>
              <a:rPr lang="cs-CZ" dirty="0"/>
              <a:t>Po přerušení zaniká odpovědnost nejpozději 3 roky, resp. 5 let od spáchání </a:t>
            </a:r>
            <a:r>
              <a:rPr lang="cs-CZ" dirty="0" smtClean="0"/>
              <a:t>přestupku.</a:t>
            </a:r>
          </a:p>
          <a:p>
            <a:pPr marL="0" lvl="0" indent="0">
              <a:buNone/>
            </a:pPr>
            <a:r>
              <a:rPr lang="cs-CZ" dirty="0" smtClean="0"/>
              <a:t>Viz též § </a:t>
            </a:r>
            <a:r>
              <a:rPr lang="cs-CZ" dirty="0"/>
              <a:t>20 odst. </a:t>
            </a:r>
            <a:r>
              <a:rPr lang="cs-CZ" dirty="0" smtClean="0"/>
              <a:t>2 současného PZ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43139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Přechod odpovědnosti PO za přestupek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dirty="0" smtClean="0"/>
              <a:t>§ 33 PZ</a:t>
            </a:r>
          </a:p>
          <a:p>
            <a:pPr marL="0" indent="0">
              <a:buNone/>
            </a:pPr>
            <a:r>
              <a:rPr lang="cs-CZ" sz="3600" u="sng" dirty="0" smtClean="0"/>
              <a:t>Již dříve:</a:t>
            </a:r>
          </a:p>
          <a:p>
            <a:pPr marL="0" indent="0">
              <a:buNone/>
            </a:pPr>
            <a:r>
              <a:rPr lang="cs-CZ" sz="3600" dirty="0" smtClean="0"/>
              <a:t>Zákon č. </a:t>
            </a:r>
            <a:r>
              <a:rPr lang="cs-CZ" sz="3600" dirty="0"/>
              <a:t>143/2001 Sb., o ochraně hospodářské </a:t>
            </a:r>
            <a:r>
              <a:rPr lang="cs-CZ" sz="3600" dirty="0" smtClean="0"/>
              <a:t>soutěže</a:t>
            </a:r>
          </a:p>
          <a:p>
            <a:pPr marL="0" indent="0">
              <a:buNone/>
            </a:pPr>
            <a:r>
              <a:rPr lang="cs-CZ" sz="3600" dirty="0" smtClean="0"/>
              <a:t>Zákon </a:t>
            </a:r>
            <a:r>
              <a:rPr lang="cs-CZ" sz="3600" dirty="0"/>
              <a:t>č. 395/2009 Sb., o významné tržní </a:t>
            </a:r>
            <a:r>
              <a:rPr lang="cs-CZ" sz="3600" dirty="0" smtClean="0"/>
              <a:t>síle</a:t>
            </a:r>
          </a:p>
          <a:p>
            <a:pPr marL="0" indent="0">
              <a:buNone/>
            </a:pPr>
            <a:r>
              <a:rPr lang="cs-CZ" sz="3600" dirty="0"/>
              <a:t>Zákon č. 458/2000 Sb., </a:t>
            </a:r>
            <a:r>
              <a:rPr lang="cs-CZ" sz="3600" dirty="0" smtClean="0"/>
              <a:t>energetický zákon</a:t>
            </a:r>
            <a:endParaRPr lang="cs-CZ" sz="3600" dirty="0"/>
          </a:p>
          <a:p>
            <a:pPr marL="0" indent="0">
              <a:buNone/>
            </a:pPr>
            <a:r>
              <a:rPr lang="cs-CZ" sz="3600" dirty="0" smtClean="0"/>
              <a:t>Zákon </a:t>
            </a:r>
            <a:r>
              <a:rPr lang="cs-CZ" sz="3600" dirty="0"/>
              <a:t>č. 6/199993 Sb., o České národní bance</a:t>
            </a:r>
          </a:p>
          <a:p>
            <a:pPr marL="0" indent="0">
              <a:buNone/>
            </a:pPr>
            <a:r>
              <a:rPr lang="cs-CZ" sz="3600" dirty="0" smtClean="0"/>
              <a:t>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017935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Koncepce nového přestupkového práva (částečná kodifikace)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cs-CZ" sz="3600" dirty="0" smtClean="0"/>
              <a:t>Nezahrnuje všechny správní delikty, ale přestupky, jiné SD FO, a SD právnických osob</a:t>
            </a:r>
          </a:p>
          <a:p>
            <a:pPr marL="514350" indent="-514350">
              <a:buAutoNum type="arabicPeriod"/>
            </a:pPr>
            <a:r>
              <a:rPr lang="cs-CZ" sz="3600" dirty="0" smtClean="0"/>
              <a:t>Kodifikuje pouze obecnou část přestupkového práva, zvláštní část v jednotlivých zvláštních zákonech</a:t>
            </a:r>
          </a:p>
          <a:p>
            <a:pPr marL="514350" indent="-514350">
              <a:buAutoNum type="arabicPeriod"/>
            </a:pPr>
            <a:r>
              <a:rPr lang="cs-CZ" sz="3600" dirty="0" smtClean="0"/>
              <a:t>Neupravuje celý  trestně správní proces, ale jen odchylky od správního řádu</a:t>
            </a:r>
          </a:p>
        </p:txBody>
      </p:sp>
    </p:spTree>
    <p:extLst>
      <p:ext uri="{BB962C8B-B14F-4D97-AF65-F5344CB8AC3E}">
        <p14:creationId xmlns:p14="http://schemas.microsoft.com/office/powerpoint/2010/main" val="34826509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tresty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Druhy správních trestů (§ 35)</a:t>
            </a:r>
          </a:p>
          <a:p>
            <a:r>
              <a:rPr lang="cs-CZ" dirty="0" smtClean="0"/>
              <a:t>Napomenutí (§ 45)</a:t>
            </a:r>
          </a:p>
          <a:p>
            <a:r>
              <a:rPr lang="cs-CZ" dirty="0" smtClean="0"/>
              <a:t>Pokuta (§ 46)</a:t>
            </a:r>
          </a:p>
          <a:p>
            <a:r>
              <a:rPr lang="cs-CZ" dirty="0" smtClean="0"/>
              <a:t>Zákaz činnosti (§ 47)</a:t>
            </a:r>
          </a:p>
          <a:p>
            <a:r>
              <a:rPr lang="cs-CZ" dirty="0" smtClean="0"/>
              <a:t>Propadnutí věci nebo náhradní hodnoty (§ 48, § 49)</a:t>
            </a:r>
          </a:p>
          <a:p>
            <a:r>
              <a:rPr lang="cs-CZ" dirty="0" smtClean="0"/>
              <a:t>Zveřejnění rozhodnutí o přestupku § 50)</a:t>
            </a:r>
          </a:p>
          <a:p>
            <a:pPr marL="0" indent="0">
              <a:buNone/>
            </a:pPr>
            <a:r>
              <a:rPr lang="cs-CZ" dirty="0" smtClean="0"/>
              <a:t>Ukládání správních trestů (§ 36 – § 44)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17979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Problémy správního trestu pokuty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sz="3600" dirty="0" smtClean="0"/>
              <a:t>zvyšován í horních hranic pokuty</a:t>
            </a:r>
          </a:p>
          <a:p>
            <a:r>
              <a:rPr lang="cs-CZ" sz="3600" dirty="0"/>
              <a:t>n</a:t>
            </a:r>
            <a:r>
              <a:rPr lang="cs-CZ" sz="3600" dirty="0" smtClean="0"/>
              <a:t>eodůvodněné nebo nesprávné stanovení dolních hranic pokuty</a:t>
            </a:r>
          </a:p>
          <a:p>
            <a:r>
              <a:rPr lang="cs-CZ" sz="3600" dirty="0" smtClean="0"/>
              <a:t>příliš velké rozpětí sazby pokuty</a:t>
            </a:r>
          </a:p>
          <a:p>
            <a:r>
              <a:rPr lang="cs-CZ" sz="3600" dirty="0"/>
              <a:t>s</a:t>
            </a:r>
            <a:r>
              <a:rPr lang="cs-CZ" sz="3600" dirty="0" smtClean="0"/>
              <a:t>tanovení hranice pokuty výpočtem</a:t>
            </a:r>
          </a:p>
          <a:p>
            <a:r>
              <a:rPr lang="cs-CZ" sz="3600" dirty="0"/>
              <a:t>n</a:t>
            </a:r>
            <a:r>
              <a:rPr lang="cs-CZ" sz="3600" dirty="0" smtClean="0"/>
              <a:t>edobytnost pokuty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3489025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/>
              <a:t>Zveřejnění rozhodnutí o přestupku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Lze uložit pouze PO nebo podnikající FO, </a:t>
            </a:r>
          </a:p>
          <a:p>
            <a:pPr lvl="0"/>
            <a:r>
              <a:rPr lang="cs-CZ" dirty="0"/>
              <a:t>stanoví-li tak </a:t>
            </a:r>
            <a:r>
              <a:rPr lang="cs-CZ" dirty="0" smtClean="0"/>
              <a:t>zákon (to </a:t>
            </a:r>
            <a:r>
              <a:rPr lang="cs-CZ" dirty="0"/>
              <a:t>je rozdíl oproti </a:t>
            </a:r>
            <a:r>
              <a:rPr lang="cs-CZ" dirty="0" smtClean="0"/>
              <a:t>TOPO) ,</a:t>
            </a:r>
            <a:endParaRPr lang="cs-CZ" dirty="0"/>
          </a:p>
          <a:p>
            <a:pPr lvl="0"/>
            <a:r>
              <a:rPr lang="cs-CZ" dirty="0" smtClean="0"/>
              <a:t>přiměřenost </a:t>
            </a:r>
            <a:r>
              <a:rPr lang="cs-CZ" dirty="0"/>
              <a:t>s ohledem na povahu a závažnost přestupku.</a:t>
            </a:r>
          </a:p>
          <a:p>
            <a:pPr lvl="0"/>
            <a:r>
              <a:rPr lang="cs-CZ" dirty="0" smtClean="0"/>
              <a:t>až </a:t>
            </a:r>
            <a:r>
              <a:rPr lang="cs-CZ" dirty="0"/>
              <a:t>po nabytí PM, zveřejňuje se výrok rozhodnutí.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17386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/>
              <a:t>Ukládání správních trestů při souběhu přestupků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Určení časové hranice souběhu přestupků (</a:t>
            </a:r>
            <a:r>
              <a:rPr lang="cs-CZ" dirty="0"/>
              <a:t>okamžik oznámení rozhodnutí </a:t>
            </a:r>
            <a:r>
              <a:rPr lang="cs-CZ" dirty="0" smtClean="0"/>
              <a:t>orgánu 1. stupně)</a:t>
            </a:r>
          </a:p>
          <a:p>
            <a:r>
              <a:rPr lang="cs-CZ" dirty="0"/>
              <a:t>souběh jednočinný a </a:t>
            </a:r>
            <a:r>
              <a:rPr lang="cs-CZ" dirty="0" smtClean="0"/>
              <a:t>vícečinný, </a:t>
            </a:r>
            <a:r>
              <a:rPr lang="cs-CZ" dirty="0"/>
              <a:t>stejnorodý a nestejnorodý </a:t>
            </a:r>
            <a:r>
              <a:rPr lang="cs-CZ" dirty="0" smtClean="0"/>
              <a:t> </a:t>
            </a:r>
          </a:p>
          <a:p>
            <a:r>
              <a:rPr lang="cs-CZ" dirty="0"/>
              <a:t>Ukládání úhrnného trestu (§ 41</a:t>
            </a:r>
            <a:r>
              <a:rPr lang="cs-CZ" dirty="0" smtClean="0"/>
              <a:t>)</a:t>
            </a:r>
          </a:p>
          <a:p>
            <a:r>
              <a:rPr lang="cs-CZ" dirty="0" smtClean="0"/>
              <a:t>Zásada absorpční a zásada asperační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2053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přestupkového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/>
          </a:bodyPr>
          <a:lstStyle/>
          <a:p>
            <a:r>
              <a:rPr lang="cs-CZ" dirty="0" smtClean="0"/>
              <a:t>Ústava a LPS</a:t>
            </a:r>
          </a:p>
          <a:p>
            <a:r>
              <a:rPr lang="cs-CZ" dirty="0" smtClean="0"/>
              <a:t>Mezinárodní smlouvy podle čl. 10 Ústavy</a:t>
            </a:r>
          </a:p>
          <a:p>
            <a:r>
              <a:rPr lang="cs-CZ" dirty="0" smtClean="0"/>
              <a:t>Zákon č. 250/2016 Sb., o odpovědnosti za přestupky a řízení o nich</a:t>
            </a:r>
          </a:p>
          <a:p>
            <a:r>
              <a:rPr lang="cs-CZ" dirty="0" smtClean="0"/>
              <a:t>Zákon č. 251/2016 Sb., o některých přestupcích</a:t>
            </a:r>
          </a:p>
          <a:p>
            <a:r>
              <a:rPr lang="cs-CZ" dirty="0" smtClean="0"/>
              <a:t>Zvláštní zákony obsahující skutkové podstaty přestupků + tzv. změnový zákon (zákon č. 183/2017 Sb.)</a:t>
            </a:r>
          </a:p>
          <a:p>
            <a:r>
              <a:rPr lang="cs-CZ" dirty="0" smtClean="0"/>
              <a:t>Zákon č. 500/2004 Sb., správní řád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568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cs-CZ" u="sng" dirty="0" smtClean="0"/>
              <a:t>Další zákony a prováděcí právní předpisy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Zákon č. 280/2009 Sb., daňový řád</a:t>
            </a:r>
          </a:p>
          <a:p>
            <a:r>
              <a:rPr lang="cs-CZ" dirty="0" smtClean="0"/>
              <a:t>Zákon č. 269/1994 Sb., o Rejstříku trestů</a:t>
            </a:r>
          </a:p>
          <a:p>
            <a:r>
              <a:rPr lang="cs-CZ" dirty="0" smtClean="0"/>
              <a:t>Zákon č. 359/1999 Sb., o sociálně-právní ochraně dětí</a:t>
            </a:r>
          </a:p>
          <a:p>
            <a:r>
              <a:rPr lang="cs-CZ" dirty="0" smtClean="0"/>
              <a:t>Zákon č. 273/2008 Sb., o Policii ČR</a:t>
            </a:r>
          </a:p>
          <a:p>
            <a:r>
              <a:rPr lang="cs-CZ" dirty="0" smtClean="0"/>
              <a:t>Vyhláška č. 520/2005 Sb.</a:t>
            </a:r>
          </a:p>
          <a:p>
            <a:r>
              <a:rPr lang="cs-CZ" dirty="0" smtClean="0"/>
              <a:t>Vyhláška č. 172/2017 Sb., o podrobnostech obsahu a provádění zkoušky</a:t>
            </a:r>
          </a:p>
          <a:p>
            <a:r>
              <a:rPr lang="cs-CZ" dirty="0" smtClean="0"/>
              <a:t>Vyhláška č. 227/2016 Sb., o náležitostech formulářů žádosti o opis nebo výpis z evidence RT a žádosti o opis z evidence přestupků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5157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Systematika nového 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u="sng" dirty="0"/>
              <a:t>Část první</a:t>
            </a:r>
            <a:r>
              <a:rPr lang="cs-CZ" sz="4000" dirty="0"/>
              <a:t> - obecná </a:t>
            </a:r>
            <a:r>
              <a:rPr lang="cs-CZ" sz="4000" dirty="0" smtClean="0"/>
              <a:t>ustanovení</a:t>
            </a:r>
            <a:endParaRPr lang="cs-CZ" sz="4000" dirty="0"/>
          </a:p>
          <a:p>
            <a:r>
              <a:rPr lang="cs-CZ" sz="4000" u="sng" dirty="0"/>
              <a:t>Část druhá</a:t>
            </a:r>
            <a:r>
              <a:rPr lang="cs-CZ" sz="4000" dirty="0"/>
              <a:t> – základy odpovědnosti za </a:t>
            </a:r>
            <a:r>
              <a:rPr lang="cs-CZ" sz="4000" dirty="0" smtClean="0"/>
              <a:t>přestupek</a:t>
            </a:r>
          </a:p>
          <a:p>
            <a:r>
              <a:rPr lang="cs-CZ" sz="4000" u="sng" dirty="0"/>
              <a:t>Část třetí</a:t>
            </a:r>
            <a:r>
              <a:rPr lang="cs-CZ" sz="4000" dirty="0"/>
              <a:t> – Řízení o přestupcích</a:t>
            </a:r>
          </a:p>
          <a:p>
            <a:r>
              <a:rPr lang="cs-CZ" sz="4000" u="sng" dirty="0"/>
              <a:t>Část čtvrtá</a:t>
            </a:r>
            <a:r>
              <a:rPr lang="cs-CZ" sz="4000" dirty="0"/>
              <a:t> – společná, přechodná a závěrečná ustanovení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9437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Časová působnost 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Základní pravidlo (§ 2 odst. 1)</a:t>
            </a:r>
          </a:p>
          <a:p>
            <a:r>
              <a:rPr lang="cs-CZ" dirty="0" smtClean="0"/>
              <a:t>Doba spáchání přestupku (§ 2 odst.2)</a:t>
            </a:r>
          </a:p>
          <a:p>
            <a:r>
              <a:rPr lang="cs-CZ" dirty="0" smtClean="0"/>
              <a:t>Zákon účinný v době činu</a:t>
            </a:r>
          </a:p>
          <a:p>
            <a:r>
              <a:rPr lang="cs-CZ" dirty="0" smtClean="0"/>
              <a:t>Užití příznivějšího zákona (§ 2 odst. 1 a 4)</a:t>
            </a:r>
          </a:p>
          <a:p>
            <a:r>
              <a:rPr lang="cs-CZ" dirty="0" smtClean="0"/>
              <a:t>kdy je relevantní změna právní úpravy</a:t>
            </a:r>
          </a:p>
          <a:p>
            <a:r>
              <a:rPr lang="cs-CZ" dirty="0" smtClean="0"/>
              <a:t>Zákonné výjimky z pravidla (druh správního trestu, ochranné opatření, výkon  trestů</a:t>
            </a:r>
          </a:p>
          <a:p>
            <a:r>
              <a:rPr lang="cs-CZ" dirty="0" smtClean="0"/>
              <a:t>Procesní ustanovení (§ 112 odst. 4, 5, 6)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6212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Místní působnost 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Zásada teritoriality (§ 3 odst. 1)</a:t>
            </a:r>
          </a:p>
          <a:p>
            <a:r>
              <a:rPr lang="cs-CZ" dirty="0" smtClean="0"/>
              <a:t>Kdy je přestupek spáchaný na území ČR (§ 3 odst. 2)</a:t>
            </a:r>
          </a:p>
          <a:p>
            <a:r>
              <a:rPr lang="cs-CZ" dirty="0" smtClean="0"/>
              <a:t>Zásada registrace (dopravní prostředek registrován v ČR)</a:t>
            </a:r>
          </a:p>
          <a:p>
            <a:r>
              <a:rPr lang="cs-CZ" dirty="0" smtClean="0"/>
              <a:t>Zásada personality a zásada ochrany (§ 3 odst. 3) – upraveno na koho se vztahuje a ve kterých případech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2632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působnost PZ (exempce)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1. osoby požívající výsad a imunit podle zákona (prezident, soudci ÚS, poslanci a senátoři)</a:t>
            </a:r>
          </a:p>
          <a:p>
            <a:pPr marL="0" indent="0">
              <a:buNone/>
            </a:pPr>
            <a:r>
              <a:rPr lang="cs-CZ" dirty="0" smtClean="0"/>
              <a:t>2. osoby, které požívají výsad a imunit podle mezinárodního práva</a:t>
            </a:r>
          </a:p>
          <a:p>
            <a:pPr marL="0" indent="0">
              <a:buNone/>
            </a:pPr>
            <a:r>
              <a:rPr lang="cs-CZ" dirty="0" smtClean="0"/>
              <a:t>3. osoby, jejichž jednání se projedná podle zvláštních zákonů</a:t>
            </a:r>
          </a:p>
          <a:p>
            <a:pPr marL="514350" indent="-514350">
              <a:buAutoNum type="alphaLcParenR"/>
            </a:pPr>
            <a:r>
              <a:rPr lang="cs-CZ" dirty="0" smtClean="0"/>
              <a:t>Příslušníci bezpečnostního sboru,</a:t>
            </a:r>
          </a:p>
          <a:p>
            <a:pPr marL="514350" indent="-514350">
              <a:buAutoNum type="alphaLcParenR"/>
            </a:pPr>
            <a:r>
              <a:rPr lang="cs-CZ" dirty="0" smtClean="0"/>
              <a:t>Osoba podléhající vojenské kázeňské pravomoci</a:t>
            </a:r>
          </a:p>
          <a:p>
            <a:pPr marL="514350" indent="-514350">
              <a:buAutoNum type="alphaLcParenR"/>
            </a:pPr>
            <a:r>
              <a:rPr lang="cs-CZ" dirty="0" smtClean="0"/>
              <a:t>Osoba ve vazbě, trestu odnětí svobody, zabezpečovací detenci</a:t>
            </a:r>
          </a:p>
          <a:p>
            <a:pPr marL="0" indent="0">
              <a:buNone/>
            </a:pPr>
            <a:r>
              <a:rPr lang="cs-CZ" dirty="0" smtClean="0"/>
              <a:t>4. U právnických osob není upraveno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4259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1714</Words>
  <Application>Microsoft Office PowerPoint</Application>
  <PresentationFormat>Předvádění na obrazovce (4:3)</PresentationFormat>
  <Paragraphs>193</Paragraphs>
  <Slides>33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Motiv systému Office</vt:lpstr>
      <vt:lpstr>Odpovědnost za přestupky</vt:lpstr>
      <vt:lpstr>Nový zákon o přestupcích </vt:lpstr>
      <vt:lpstr>Koncepce nového přestupkového práva (částečná kodifikace)</vt:lpstr>
      <vt:lpstr>Prameny přestupkového práva</vt:lpstr>
      <vt:lpstr>Další zákony a prováděcí právní předpisy </vt:lpstr>
      <vt:lpstr>Systematika nového PZ</vt:lpstr>
      <vt:lpstr>Časová působnost PZ</vt:lpstr>
      <vt:lpstr>Místní působnost PZ</vt:lpstr>
      <vt:lpstr>Osobní působnost PZ (exempce)</vt:lpstr>
      <vt:lpstr>Pojem přestupku v PZ 2016</vt:lpstr>
      <vt:lpstr>Přestupek je definován  </vt:lpstr>
      <vt:lpstr> zásada ne bis in idem</vt:lpstr>
      <vt:lpstr>Překážky řízení</vt:lpstr>
      <vt:lpstr>Pokračování v přestupku. Přestupky trvající a hromadné</vt:lpstr>
      <vt:lpstr>Pachatel přestupku fyzické osoby</vt:lpstr>
      <vt:lpstr>Deliktní způsobilost fyzické osoby</vt:lpstr>
      <vt:lpstr>Subjektivní předpoklady odpovědnosti za přestupek fyzické osoby</vt:lpstr>
      <vt:lpstr>Omyl v přestupkovém právu </vt:lpstr>
      <vt:lpstr>Teorie řešení omylu</vt:lpstr>
      <vt:lpstr>Právní omyl</vt:lpstr>
      <vt:lpstr>Právnická osoba jako pachatel přestupku</vt:lpstr>
      <vt:lpstr>Fyzické osoby jednající za PO</vt:lpstr>
      <vt:lpstr>Souběžná odpovědnost </vt:lpstr>
      <vt:lpstr>Liberační důvod</vt:lpstr>
      <vt:lpstr>Podnikající fyzická osoba jako pachatel přestupku</vt:lpstr>
      <vt:lpstr>Zánik odpovědnosti za přestupek</vt:lpstr>
      <vt:lpstr>Promlčení přestupku</vt:lpstr>
      <vt:lpstr>Důvody pro přerušení běhu promlčecí doby (§ 32 odst. 2). </vt:lpstr>
      <vt:lpstr>Přechod odpovědnosti PO za přestupek </vt:lpstr>
      <vt:lpstr>Správní tresty</vt:lpstr>
      <vt:lpstr>Problémy správního trestu pokuty</vt:lpstr>
      <vt:lpstr>Zveřejnění rozhodnutí o přestupku </vt:lpstr>
      <vt:lpstr>Ukládání správních trestů při souběhu přestupků </vt:lpstr>
    </vt:vector>
  </TitlesOfParts>
  <Company>Univerzita Karlova v Praze, 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Odpovědnost za přestupky</dc:title>
  <dc:creator>User</dc:creator>
  <cp:lastModifiedBy>Eva Preclikova</cp:lastModifiedBy>
  <cp:revision>18</cp:revision>
  <dcterms:created xsi:type="dcterms:W3CDTF">2017-10-03T08:15:42Z</dcterms:created>
  <dcterms:modified xsi:type="dcterms:W3CDTF">2017-10-04T07:02:27Z</dcterms:modified>
</cp:coreProperties>
</file>